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pdf" ContentType="application/pdf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removePersonalInfoOnSave="1" saveSubsetFonts="1">
  <p:sldMasterIdLst>
    <p:sldMasterId id="2147483648" r:id="rId1"/>
    <p:sldMasterId id="2147483652" r:id="rId2"/>
  </p:sldMasterIdLst>
  <p:notesMasterIdLst>
    <p:notesMasterId r:id="rId44"/>
  </p:notesMasterIdLst>
  <p:handoutMasterIdLst>
    <p:handoutMasterId r:id="rId45"/>
  </p:handoutMasterIdLst>
  <p:sldIdLst>
    <p:sldId id="594" r:id="rId3"/>
    <p:sldId id="820" r:id="rId4"/>
    <p:sldId id="726" r:id="rId5"/>
    <p:sldId id="760" r:id="rId6"/>
    <p:sldId id="819" r:id="rId7"/>
    <p:sldId id="814" r:id="rId8"/>
    <p:sldId id="815" r:id="rId9"/>
    <p:sldId id="807" r:id="rId10"/>
    <p:sldId id="812" r:id="rId11"/>
    <p:sldId id="811" r:id="rId12"/>
    <p:sldId id="817" r:id="rId13"/>
    <p:sldId id="818" r:id="rId14"/>
    <p:sldId id="808" r:id="rId15"/>
    <p:sldId id="809" r:id="rId16"/>
    <p:sldId id="784" r:id="rId17"/>
    <p:sldId id="821" r:id="rId18"/>
    <p:sldId id="759" r:id="rId19"/>
    <p:sldId id="762" r:id="rId20"/>
    <p:sldId id="796" r:id="rId21"/>
    <p:sldId id="793" r:id="rId22"/>
    <p:sldId id="764" r:id="rId23"/>
    <p:sldId id="822" r:id="rId24"/>
    <p:sldId id="788" r:id="rId25"/>
    <p:sldId id="765" r:id="rId26"/>
    <p:sldId id="782" r:id="rId27"/>
    <p:sldId id="791" r:id="rId28"/>
    <p:sldId id="772" r:id="rId29"/>
    <p:sldId id="774" r:id="rId30"/>
    <p:sldId id="792" r:id="rId31"/>
    <p:sldId id="823" r:id="rId32"/>
    <p:sldId id="824" r:id="rId33"/>
    <p:sldId id="825" r:id="rId34"/>
    <p:sldId id="778" r:id="rId35"/>
    <p:sldId id="827" r:id="rId36"/>
    <p:sldId id="828" r:id="rId37"/>
    <p:sldId id="798" r:id="rId38"/>
    <p:sldId id="797" r:id="rId39"/>
    <p:sldId id="696" r:id="rId40"/>
    <p:sldId id="781" r:id="rId41"/>
    <p:sldId id="800" r:id="rId42"/>
    <p:sldId id="826" r:id="rId43"/>
  </p:sldIdLst>
  <p:sldSz cx="9361488" cy="6840538"/>
  <p:notesSz cx="6797675" cy="9926638"/>
  <p:custDataLst>
    <p:tags r:id="rId46"/>
  </p:custDataLst>
  <p:defaultTextStyle>
    <a:defPPr>
      <a:defRPr lang="en-US"/>
    </a:defPPr>
    <a:lvl1pPr algn="ctr" rtl="0" fontAlgn="base">
      <a:spcBef>
        <a:spcPct val="0"/>
      </a:spcBef>
      <a:spcAft>
        <a:spcPct val="0"/>
      </a:spcAft>
      <a:defRPr sz="2800" b="1" i="1" kern="1200">
        <a:solidFill>
          <a:srgbClr val="000066"/>
        </a:solidFill>
        <a:latin typeface="Comic Sans MS" pitchFamily="66" charset="0"/>
        <a:ea typeface="+mn-ea"/>
        <a:cs typeface="+mn-cs"/>
      </a:defRPr>
    </a:lvl1pPr>
    <a:lvl2pPr marL="457200" algn="ctr" rtl="0" fontAlgn="base">
      <a:spcBef>
        <a:spcPct val="0"/>
      </a:spcBef>
      <a:spcAft>
        <a:spcPct val="0"/>
      </a:spcAft>
      <a:defRPr sz="2800" b="1" i="1" kern="1200">
        <a:solidFill>
          <a:srgbClr val="000066"/>
        </a:solidFill>
        <a:latin typeface="Comic Sans MS" pitchFamily="66" charset="0"/>
        <a:ea typeface="+mn-ea"/>
        <a:cs typeface="+mn-cs"/>
      </a:defRPr>
    </a:lvl2pPr>
    <a:lvl3pPr marL="914400" algn="ctr" rtl="0" fontAlgn="base">
      <a:spcBef>
        <a:spcPct val="0"/>
      </a:spcBef>
      <a:spcAft>
        <a:spcPct val="0"/>
      </a:spcAft>
      <a:defRPr sz="2800" b="1" i="1" kern="1200">
        <a:solidFill>
          <a:srgbClr val="000066"/>
        </a:solidFill>
        <a:latin typeface="Comic Sans MS" pitchFamily="66" charset="0"/>
        <a:ea typeface="+mn-ea"/>
        <a:cs typeface="+mn-cs"/>
      </a:defRPr>
    </a:lvl3pPr>
    <a:lvl4pPr marL="1371600" algn="ctr" rtl="0" fontAlgn="base">
      <a:spcBef>
        <a:spcPct val="0"/>
      </a:spcBef>
      <a:spcAft>
        <a:spcPct val="0"/>
      </a:spcAft>
      <a:defRPr sz="2800" b="1" i="1" kern="1200">
        <a:solidFill>
          <a:srgbClr val="000066"/>
        </a:solidFill>
        <a:latin typeface="Comic Sans MS" pitchFamily="66" charset="0"/>
        <a:ea typeface="+mn-ea"/>
        <a:cs typeface="+mn-cs"/>
      </a:defRPr>
    </a:lvl4pPr>
    <a:lvl5pPr marL="1828800" algn="ctr" rtl="0" fontAlgn="base">
      <a:spcBef>
        <a:spcPct val="0"/>
      </a:spcBef>
      <a:spcAft>
        <a:spcPct val="0"/>
      </a:spcAft>
      <a:defRPr sz="2800" b="1" i="1" kern="1200">
        <a:solidFill>
          <a:srgbClr val="000066"/>
        </a:solidFill>
        <a:latin typeface="Comic Sans MS" pitchFamily="66" charset="0"/>
        <a:ea typeface="+mn-ea"/>
        <a:cs typeface="+mn-cs"/>
      </a:defRPr>
    </a:lvl5pPr>
    <a:lvl6pPr marL="2286000" algn="l" defTabSz="914400" rtl="0" eaLnBrk="1" latinLnBrk="0" hangingPunct="1">
      <a:defRPr sz="2800" b="1" i="1" kern="1200">
        <a:solidFill>
          <a:srgbClr val="000066"/>
        </a:solidFill>
        <a:latin typeface="Comic Sans MS" pitchFamily="66" charset="0"/>
        <a:ea typeface="+mn-ea"/>
        <a:cs typeface="+mn-cs"/>
      </a:defRPr>
    </a:lvl6pPr>
    <a:lvl7pPr marL="2743200" algn="l" defTabSz="914400" rtl="0" eaLnBrk="1" latinLnBrk="0" hangingPunct="1">
      <a:defRPr sz="2800" b="1" i="1" kern="1200">
        <a:solidFill>
          <a:srgbClr val="000066"/>
        </a:solidFill>
        <a:latin typeface="Comic Sans MS" pitchFamily="66" charset="0"/>
        <a:ea typeface="+mn-ea"/>
        <a:cs typeface="+mn-cs"/>
      </a:defRPr>
    </a:lvl7pPr>
    <a:lvl8pPr marL="3200400" algn="l" defTabSz="914400" rtl="0" eaLnBrk="1" latinLnBrk="0" hangingPunct="1">
      <a:defRPr sz="2800" b="1" i="1" kern="1200">
        <a:solidFill>
          <a:srgbClr val="000066"/>
        </a:solidFill>
        <a:latin typeface="Comic Sans MS" pitchFamily="66" charset="0"/>
        <a:ea typeface="+mn-ea"/>
        <a:cs typeface="+mn-cs"/>
      </a:defRPr>
    </a:lvl8pPr>
    <a:lvl9pPr marL="3657600" algn="l" defTabSz="914400" rtl="0" eaLnBrk="1" latinLnBrk="0" hangingPunct="1">
      <a:defRPr sz="2800" b="1" i="1" kern="1200">
        <a:solidFill>
          <a:srgbClr val="000066"/>
        </a:solidFill>
        <a:latin typeface="Comic Sans MS" pitchFamily="66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99FF66"/>
    <a:srgbClr val="FF0000"/>
    <a:srgbClr val="800000"/>
    <a:srgbClr val="000066"/>
    <a:srgbClr val="FF6600"/>
    <a:srgbClr val="F8F8F8"/>
    <a:srgbClr val="F02718"/>
    <a:srgbClr val="FFD5D1"/>
    <a:srgbClr val="D23004"/>
    <a:srgbClr val="0033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00A15C55-8517-42AA-B614-E9B94910E393}" styleName="Mittlere Formatvorlage 2 - Akz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F5AB1C69-6EDB-4FF4-983F-18BD219EF322}" styleName="Mittlere Formatvorlage 2 - Akz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616DA210-FB5B-4158-B5E0-FEB733F419BA}" styleName="Helle Formatvorlage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6119" autoAdjust="0"/>
    <p:restoredTop sz="88692" autoAdjust="0"/>
  </p:normalViewPr>
  <p:slideViewPr>
    <p:cSldViewPr showGuides="1">
      <p:cViewPr>
        <p:scale>
          <a:sx n="75" d="100"/>
          <a:sy n="75" d="100"/>
        </p:scale>
        <p:origin x="-1116" y="-336"/>
      </p:cViewPr>
      <p:guideLst>
        <p:guide orient="horz" pos="2154"/>
        <p:guide pos="2920"/>
      </p:guideLst>
    </p:cSldViewPr>
  </p:slideViewPr>
  <p:outlineViewPr>
    <p:cViewPr>
      <p:scale>
        <a:sx n="33" d="100"/>
        <a:sy n="33" d="100"/>
      </p:scale>
      <p:origin x="96" y="2247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70" d="100"/>
        <a:sy n="70" d="100"/>
      </p:scale>
      <p:origin x="0" y="0"/>
    </p:cViewPr>
  </p:sorterViewPr>
  <p:notesViewPr>
    <p:cSldViewPr showGuides="1">
      <p:cViewPr varScale="1">
        <p:scale>
          <a:sx n="64" d="100"/>
          <a:sy n="64" d="100"/>
        </p:scale>
        <p:origin x="-1666" y="-58"/>
      </p:cViewPr>
      <p:guideLst>
        <p:guide orient="horz" pos="3125"/>
        <p:guide pos="2142"/>
      </p:guideLst>
    </p:cSldViewPr>
  </p:notesViewPr>
  <p:gridSpacing cx="45005" cy="45005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slide" Target="slides/slide40.xml"/><Relationship Id="rId47" Type="http://schemas.openxmlformats.org/officeDocument/2006/relationships/presProps" Target="presProps.xml"/><Relationship Id="rId50" Type="http://schemas.openxmlformats.org/officeDocument/2006/relationships/tableStyles" Target="tableStyle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tags" Target="tags/tag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41" Type="http://schemas.openxmlformats.org/officeDocument/2006/relationships/slide" Target="slides/slide3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handoutMaster" Target="handoutMasters/handoutMaster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theme" Target="theme/theme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notesMaster" Target="notesMasters/notesMaster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viewProps" Target="viewProps.xml"/><Relationship Id="rId8" Type="http://schemas.openxmlformats.org/officeDocument/2006/relationships/slide" Target="slides/slide6.xml"/></Relationships>
</file>

<file path=ppt/drawings/_rels/vmlDrawing1.vml.rels><?xml version="1.0" encoding="UTF-8" standalone="yes"?>
<Relationships xmlns="http://schemas.openxmlformats.org/package/2006/relationships"><Relationship Id="rId2" Type="http://schemas.openxmlformats.org/officeDocument/2006/relationships/image" Target="../media/image19.wmf"/><Relationship Id="rId1" Type="http://schemas.openxmlformats.org/officeDocument/2006/relationships/image" Target="../media/image18.wmf"/></Relationships>
</file>

<file path=ppt/drawings/_rels/vmlDrawing10.vml.rels><?xml version="1.0" encoding="UTF-8" standalone="yes"?>
<Relationships xmlns="http://schemas.openxmlformats.org/package/2006/relationships"><Relationship Id="rId1" Type="http://schemas.openxmlformats.org/officeDocument/2006/relationships/image" Target="../media/image77.wmf"/></Relationships>
</file>

<file path=ppt/drawings/_rels/vmlDrawing11.vml.rels><?xml version="1.0" encoding="UTF-8" standalone="yes"?>
<Relationships xmlns="http://schemas.openxmlformats.org/package/2006/relationships"><Relationship Id="rId1" Type="http://schemas.openxmlformats.org/officeDocument/2006/relationships/image" Target="../media/image80.wmf"/></Relationships>
</file>

<file path=ppt/drawings/_rels/vmlDrawing12.vml.rels><?xml version="1.0" encoding="UTF-8" standalone="yes"?>
<Relationships xmlns="http://schemas.openxmlformats.org/package/2006/relationships"><Relationship Id="rId3" Type="http://schemas.openxmlformats.org/officeDocument/2006/relationships/image" Target="../media/image96.wmf"/><Relationship Id="rId2" Type="http://schemas.openxmlformats.org/officeDocument/2006/relationships/image" Target="../media/image95.wmf"/><Relationship Id="rId1" Type="http://schemas.openxmlformats.org/officeDocument/2006/relationships/image" Target="../media/image94.wmf"/><Relationship Id="rId6" Type="http://schemas.openxmlformats.org/officeDocument/2006/relationships/image" Target="../media/image99.wmf"/><Relationship Id="rId5" Type="http://schemas.openxmlformats.org/officeDocument/2006/relationships/image" Target="../media/image98.wmf"/><Relationship Id="rId4" Type="http://schemas.openxmlformats.org/officeDocument/2006/relationships/image" Target="../media/image97.wmf"/></Relationships>
</file>

<file path=ppt/drawings/_rels/vmlDrawing13.vml.rels><?xml version="1.0" encoding="UTF-8" standalone="yes"?>
<Relationships xmlns="http://schemas.openxmlformats.org/package/2006/relationships"><Relationship Id="rId1" Type="http://schemas.openxmlformats.org/officeDocument/2006/relationships/image" Target="../media/image100.wmf"/></Relationships>
</file>

<file path=ppt/drawings/_rels/vmlDrawing14.v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wmf"/><Relationship Id="rId2" Type="http://schemas.openxmlformats.org/officeDocument/2006/relationships/image" Target="../media/image103.wmf"/><Relationship Id="rId1" Type="http://schemas.openxmlformats.org/officeDocument/2006/relationships/image" Target="../media/image102.wmf"/><Relationship Id="rId6" Type="http://schemas.openxmlformats.org/officeDocument/2006/relationships/image" Target="../media/image107.wmf"/><Relationship Id="rId5" Type="http://schemas.openxmlformats.org/officeDocument/2006/relationships/image" Target="../media/image106.wmf"/><Relationship Id="rId4" Type="http://schemas.openxmlformats.org/officeDocument/2006/relationships/image" Target="../media/image105.wmf"/></Relationships>
</file>

<file path=ppt/drawings/_rels/vmlDrawing15.vml.rels><?xml version="1.0" encoding="UTF-8" standalone="yes"?>
<Relationships xmlns="http://schemas.openxmlformats.org/package/2006/relationships"><Relationship Id="rId2" Type="http://schemas.openxmlformats.org/officeDocument/2006/relationships/image" Target="../media/image110.wmf"/><Relationship Id="rId1" Type="http://schemas.openxmlformats.org/officeDocument/2006/relationships/image" Target="../media/image109.wmf"/></Relationships>
</file>

<file path=ppt/drawings/_rels/vmlDrawing2.vml.rels><?xml version="1.0" encoding="UTF-8" standalone="yes"?>
<Relationships xmlns="http://schemas.openxmlformats.org/package/2006/relationships"><Relationship Id="rId3" Type="http://schemas.openxmlformats.org/officeDocument/2006/relationships/image" Target="../media/image25.wmf"/><Relationship Id="rId2" Type="http://schemas.openxmlformats.org/officeDocument/2006/relationships/image" Target="../media/image24.wmf"/><Relationship Id="rId1" Type="http://schemas.openxmlformats.org/officeDocument/2006/relationships/image" Target="../media/image23.wmf"/><Relationship Id="rId6" Type="http://schemas.openxmlformats.org/officeDocument/2006/relationships/image" Target="../media/image28.wmf"/><Relationship Id="rId5" Type="http://schemas.openxmlformats.org/officeDocument/2006/relationships/image" Target="../media/image27.wmf"/><Relationship Id="rId4" Type="http://schemas.openxmlformats.org/officeDocument/2006/relationships/image" Target="../media/image26.wmf"/></Relationships>
</file>

<file path=ppt/drawings/_rels/vmlDrawing3.vml.rels><?xml version="1.0" encoding="UTF-8" standalone="yes"?>
<Relationships xmlns="http://schemas.openxmlformats.org/package/2006/relationships"><Relationship Id="rId2" Type="http://schemas.openxmlformats.org/officeDocument/2006/relationships/image" Target="../media/image36.wmf"/><Relationship Id="rId1" Type="http://schemas.openxmlformats.org/officeDocument/2006/relationships/image" Target="../media/image35.w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43.wmf"/></Relationships>
</file>

<file path=ppt/drawings/_rels/vmlDrawing5.vml.rels><?xml version="1.0" encoding="UTF-8" standalone="yes"?>
<Relationships xmlns="http://schemas.openxmlformats.org/package/2006/relationships"><Relationship Id="rId2" Type="http://schemas.openxmlformats.org/officeDocument/2006/relationships/image" Target="../media/image46.wmf"/><Relationship Id="rId1" Type="http://schemas.openxmlformats.org/officeDocument/2006/relationships/image" Target="../media/image45.wmf"/></Relationships>
</file>

<file path=ppt/drawings/_rels/vmlDrawing6.vml.rels><?xml version="1.0" encoding="UTF-8" standalone="yes"?>
<Relationships xmlns="http://schemas.openxmlformats.org/package/2006/relationships"><Relationship Id="rId8" Type="http://schemas.openxmlformats.org/officeDocument/2006/relationships/image" Target="../media/image63.wmf"/><Relationship Id="rId3" Type="http://schemas.openxmlformats.org/officeDocument/2006/relationships/image" Target="../media/image58.wmf"/><Relationship Id="rId7" Type="http://schemas.openxmlformats.org/officeDocument/2006/relationships/image" Target="../media/image62.wmf"/><Relationship Id="rId2" Type="http://schemas.openxmlformats.org/officeDocument/2006/relationships/image" Target="../media/image57.wmf"/><Relationship Id="rId1" Type="http://schemas.openxmlformats.org/officeDocument/2006/relationships/image" Target="../media/image56.wmf"/><Relationship Id="rId6" Type="http://schemas.openxmlformats.org/officeDocument/2006/relationships/image" Target="../media/image61.wmf"/><Relationship Id="rId5" Type="http://schemas.openxmlformats.org/officeDocument/2006/relationships/image" Target="../media/image60.wmf"/><Relationship Id="rId10" Type="http://schemas.openxmlformats.org/officeDocument/2006/relationships/image" Target="../media/image65.wmf"/><Relationship Id="rId4" Type="http://schemas.openxmlformats.org/officeDocument/2006/relationships/image" Target="../media/image59.wmf"/><Relationship Id="rId9" Type="http://schemas.openxmlformats.org/officeDocument/2006/relationships/image" Target="../media/image64.wmf"/></Relationships>
</file>

<file path=ppt/drawings/_rels/vmlDrawing7.vml.rels><?xml version="1.0" encoding="UTF-8" standalone="yes"?>
<Relationships xmlns="http://schemas.openxmlformats.org/package/2006/relationships"><Relationship Id="rId3" Type="http://schemas.openxmlformats.org/officeDocument/2006/relationships/image" Target="../media/image69.wmf"/><Relationship Id="rId2" Type="http://schemas.openxmlformats.org/officeDocument/2006/relationships/image" Target="../media/image68.wmf"/><Relationship Id="rId1" Type="http://schemas.openxmlformats.org/officeDocument/2006/relationships/image" Target="../media/image67.wmf"/><Relationship Id="rId4" Type="http://schemas.openxmlformats.org/officeDocument/2006/relationships/image" Target="../media/image70.wmf"/></Relationships>
</file>

<file path=ppt/drawings/_rels/vmlDrawing8.vml.rels><?xml version="1.0" encoding="UTF-8" standalone="yes"?>
<Relationships xmlns="http://schemas.openxmlformats.org/package/2006/relationships"><Relationship Id="rId1" Type="http://schemas.openxmlformats.org/officeDocument/2006/relationships/image" Target="../media/image70.wmf"/></Relationships>
</file>

<file path=ppt/drawings/_rels/vmlDrawing9.vml.rels><?xml version="1.0" encoding="UTF-8" standalone="yes"?>
<Relationships xmlns="http://schemas.openxmlformats.org/package/2006/relationships"><Relationship Id="rId1" Type="http://schemas.openxmlformats.org/officeDocument/2006/relationships/image" Target="../media/image75.w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1" y="1"/>
            <a:ext cx="2949391" cy="4966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01" tIns="45704" rIns="91401" bIns="45704" numCol="1" anchor="t" anchorCtr="0" compatLnSpc="1">
            <a:prstTxWarp prst="textNoShape">
              <a:avLst/>
            </a:prstTxWarp>
          </a:bodyPr>
          <a:lstStyle>
            <a:lvl1pPr algn="l" defTabSz="913878">
              <a:defRPr sz="1200" b="0" i="0">
                <a:solidFill>
                  <a:schemeClr val="tx1"/>
                </a:solidFill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7171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48285" y="1"/>
            <a:ext cx="2949391" cy="4966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01" tIns="45704" rIns="91401" bIns="45704" numCol="1" anchor="t" anchorCtr="0" compatLnSpc="1">
            <a:prstTxWarp prst="textNoShape">
              <a:avLst/>
            </a:prstTxWarp>
          </a:bodyPr>
          <a:lstStyle>
            <a:lvl1pPr algn="r" defTabSz="913878">
              <a:defRPr sz="1200" b="0" i="0">
                <a:solidFill>
                  <a:schemeClr val="tx1"/>
                </a:solidFill>
                <a:latin typeface="Times New Roman" pitchFamily="18" charset="0"/>
              </a:defRPr>
            </a:lvl1pPr>
          </a:lstStyle>
          <a:p>
            <a:pPr>
              <a:defRPr/>
            </a:pPr>
            <a:fld id="{8CB1DC08-849C-42EE-8133-789CA146543F}" type="datetime8">
              <a:rPr lang="de-DE"/>
              <a:pPr>
                <a:defRPr/>
              </a:pPr>
              <a:t>30.05.2012 23:24</a:t>
            </a:fld>
            <a:endParaRPr lang="en-US" dirty="0"/>
          </a:p>
        </p:txBody>
      </p:sp>
      <p:sp>
        <p:nvSpPr>
          <p:cNvPr id="7172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1" y="9429988"/>
            <a:ext cx="2949391" cy="4966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01" tIns="45704" rIns="91401" bIns="45704" numCol="1" anchor="b" anchorCtr="0" compatLnSpc="1">
            <a:prstTxWarp prst="textNoShape">
              <a:avLst/>
            </a:prstTxWarp>
          </a:bodyPr>
          <a:lstStyle>
            <a:lvl1pPr algn="l" defTabSz="913878">
              <a:defRPr sz="1200" b="0" i="0">
                <a:solidFill>
                  <a:schemeClr val="tx1"/>
                </a:solidFill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7173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48285" y="9429988"/>
            <a:ext cx="2949391" cy="4966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01" tIns="45704" rIns="91401" bIns="45704" numCol="1" anchor="b" anchorCtr="0" compatLnSpc="1">
            <a:prstTxWarp prst="textNoShape">
              <a:avLst/>
            </a:prstTxWarp>
          </a:bodyPr>
          <a:lstStyle>
            <a:lvl1pPr algn="r" defTabSz="913878">
              <a:defRPr sz="1200" b="0" i="0">
                <a:solidFill>
                  <a:schemeClr val="tx1"/>
                </a:solidFill>
                <a:latin typeface="Times New Roman" pitchFamily="18" charset="0"/>
              </a:defRPr>
            </a:lvl1pPr>
          </a:lstStyle>
          <a:p>
            <a:pPr>
              <a:defRPr/>
            </a:pPr>
            <a:fld id="{F0F8D87E-8605-4077-B37F-F69E88A20AFA}" type="slidenum">
              <a:rPr lang="en-US"/>
              <a:pPr>
                <a:defRPr/>
              </a:pPr>
              <a:t>‹Nr.›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95021661"/>
      </p:ext>
    </p:extLst>
  </p:cSld>
  <p:clrMap bg1="lt1" tx1="dk1" bg2="lt2" tx2="dk2" accent1="accent1" accent2="accent2" accent3="accent3" accent4="accent4" accent5="accent5" accent6="accent6" hlink="hlink" folHlink="folHlink"/>
  <p:hf sldNum="0"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1" y="1"/>
            <a:ext cx="2949391" cy="4966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01" tIns="45704" rIns="91401" bIns="45704" numCol="1" anchor="t" anchorCtr="0" compatLnSpc="1">
            <a:prstTxWarp prst="textNoShape">
              <a:avLst/>
            </a:prstTxWarp>
          </a:bodyPr>
          <a:lstStyle>
            <a:lvl1pPr algn="l" defTabSz="913878">
              <a:defRPr sz="1200" b="0" i="0">
                <a:solidFill>
                  <a:schemeClr val="tx1"/>
                </a:solidFill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21507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48285" y="1"/>
            <a:ext cx="2949391" cy="4966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01" tIns="45704" rIns="91401" bIns="45704" numCol="1" anchor="t" anchorCtr="0" compatLnSpc="1">
            <a:prstTxWarp prst="textNoShape">
              <a:avLst/>
            </a:prstTxWarp>
          </a:bodyPr>
          <a:lstStyle>
            <a:lvl1pPr algn="r" defTabSz="913878">
              <a:defRPr sz="1200" b="0" i="0">
                <a:solidFill>
                  <a:schemeClr val="tx1"/>
                </a:solidFill>
                <a:latin typeface="Times New Roman" pitchFamily="18" charset="0"/>
              </a:defRPr>
            </a:lvl1pPr>
          </a:lstStyle>
          <a:p>
            <a:pPr>
              <a:defRPr/>
            </a:pPr>
            <a:fld id="{ADAD0833-D818-4516-955C-1D126B86C494}" type="datetime8">
              <a:rPr lang="de-DE"/>
              <a:pPr>
                <a:defRPr/>
              </a:pPr>
              <a:t>30.05.2012 23:24</a:t>
            </a:fld>
            <a:endParaRPr lang="en-US" dirty="0"/>
          </a:p>
        </p:txBody>
      </p:sp>
      <p:sp>
        <p:nvSpPr>
          <p:cNvPr id="14340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852488" y="742950"/>
            <a:ext cx="5094287" cy="3724275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1509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05291" y="4712599"/>
            <a:ext cx="4987094" cy="447145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01" tIns="45704" rIns="91401" bIns="45704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 smtClean="0"/>
              <a:t>Klicken Sie, um die Formate des Vorlagentextes zu bearbeiten</a:t>
            </a:r>
          </a:p>
          <a:p>
            <a:pPr lvl="1"/>
            <a:r>
              <a:rPr lang="en-US" noProof="0" smtClean="0"/>
              <a:t>Zweite Ebene</a:t>
            </a:r>
          </a:p>
          <a:p>
            <a:pPr lvl="2"/>
            <a:r>
              <a:rPr lang="en-US" noProof="0" smtClean="0"/>
              <a:t>Dritte Ebene</a:t>
            </a:r>
          </a:p>
          <a:p>
            <a:pPr lvl="3"/>
            <a:r>
              <a:rPr lang="en-US" noProof="0" smtClean="0"/>
              <a:t>Vierte Ebene</a:t>
            </a:r>
          </a:p>
          <a:p>
            <a:pPr lvl="4"/>
            <a:r>
              <a:rPr lang="en-US" noProof="0" smtClean="0"/>
              <a:t>Fünfte Ebene</a:t>
            </a:r>
          </a:p>
        </p:txBody>
      </p:sp>
      <p:sp>
        <p:nvSpPr>
          <p:cNvPr id="21510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1" y="9429988"/>
            <a:ext cx="2949391" cy="4966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01" tIns="45704" rIns="91401" bIns="45704" numCol="1" anchor="b" anchorCtr="0" compatLnSpc="1">
            <a:prstTxWarp prst="textNoShape">
              <a:avLst/>
            </a:prstTxWarp>
          </a:bodyPr>
          <a:lstStyle>
            <a:lvl1pPr algn="l" defTabSz="913878">
              <a:defRPr sz="1200" b="0" i="0">
                <a:solidFill>
                  <a:schemeClr val="tx1"/>
                </a:solidFill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21511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48285" y="9429988"/>
            <a:ext cx="2949391" cy="4966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01" tIns="45704" rIns="91401" bIns="45704" numCol="1" anchor="b" anchorCtr="0" compatLnSpc="1">
            <a:prstTxWarp prst="textNoShape">
              <a:avLst/>
            </a:prstTxWarp>
          </a:bodyPr>
          <a:lstStyle>
            <a:lvl1pPr algn="r" defTabSz="913878">
              <a:defRPr sz="1200" b="0" i="0">
                <a:solidFill>
                  <a:schemeClr val="tx1"/>
                </a:solidFill>
                <a:latin typeface="Times New Roman" pitchFamily="18" charset="0"/>
              </a:defRPr>
            </a:lvl1pPr>
          </a:lstStyle>
          <a:p>
            <a:pPr>
              <a:defRPr/>
            </a:pPr>
            <a:fld id="{393C8103-D213-48B5-8898-B36D80E87BAF}" type="slidenum">
              <a:rPr lang="en-US"/>
              <a:pPr>
                <a:defRPr/>
              </a:pPr>
              <a:t>‹Nr.›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48803364"/>
      </p:ext>
    </p:extLst>
  </p:cSld>
  <p:clrMap bg1="lt1" tx1="dk1" bg2="lt2" tx2="dk2" accent1="accent1" accent2="accent2" accent3="accent3" accent4="accent4" accent5="accent5" accent6="accent6" hlink="hlink" folHlink="folHlink"/>
  <p:hf sldNum="0" hdr="0" ftr="0" dt="0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880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8880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43412568-54BC-4E8B-8308-2A18A5D3EB8C}" type="slidenum">
              <a:rPr lang="en-GB"/>
              <a:pPr/>
              <a:t>10</a:t>
            </a:fld>
            <a:endParaRPr lang="en-GB" dirty="0"/>
          </a:p>
        </p:txBody>
      </p:sp>
      <p:sp>
        <p:nvSpPr>
          <p:cNvPr id="23245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836613" y="719138"/>
            <a:ext cx="5148262" cy="3763962"/>
          </a:xfrm>
          <a:ln/>
        </p:spPr>
      </p:sp>
      <p:sp>
        <p:nvSpPr>
          <p:cNvPr id="23245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fr-FR" sz="400" dirty="0">
              <a:solidFill>
                <a:srgbClr val="FF0000"/>
              </a:solidFill>
              <a:latin typeface="Tahoma" pitchFamily="34" charset="0"/>
              <a:sym typeface="Wingdings" pitchFamily="2" charset="2"/>
            </a:endParaRPr>
          </a:p>
          <a:p>
            <a:endParaRPr lang="en-US" dirty="0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43412568-54BC-4E8B-8308-2A18A5D3EB8C}" type="slidenum">
              <a:rPr lang="en-GB"/>
              <a:pPr/>
              <a:t>11</a:t>
            </a:fld>
            <a:endParaRPr lang="en-GB" dirty="0"/>
          </a:p>
        </p:txBody>
      </p:sp>
      <p:sp>
        <p:nvSpPr>
          <p:cNvPr id="23245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836613" y="719138"/>
            <a:ext cx="5148262" cy="3763962"/>
          </a:xfrm>
          <a:ln/>
        </p:spPr>
      </p:sp>
      <p:sp>
        <p:nvSpPr>
          <p:cNvPr id="23245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800" i="0" dirty="0" smtClean="0">
                <a:latin typeface="Tahoma" pitchFamily="34" charset="0"/>
              </a:rPr>
              <a:t> -2.5 GeV &lt; </a:t>
            </a:r>
            <a:r>
              <a:rPr lang="en-US" sz="800" i="0" dirty="0" err="1" smtClean="0">
                <a:latin typeface="Tahoma" pitchFamily="34" charset="0"/>
              </a:rPr>
              <a:t>Emiss</a:t>
            </a:r>
            <a:r>
              <a:rPr lang="en-US" sz="800" i="0" dirty="0" smtClean="0">
                <a:latin typeface="Tahoma" pitchFamily="34" charset="0"/>
              </a:rPr>
              <a:t> &lt; 2.5 GeV</a:t>
            </a:r>
          </a:p>
          <a:p>
            <a:endParaRPr lang="fr-FR" sz="400" dirty="0">
              <a:solidFill>
                <a:srgbClr val="FF0000"/>
              </a:solidFill>
              <a:latin typeface="Tahoma" pitchFamily="34" charset="0"/>
              <a:sym typeface="Wingdings" pitchFamily="2" charset="2"/>
            </a:endParaRPr>
          </a:p>
          <a:p>
            <a:endParaRPr lang="en-US" dirty="0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43412568-54BC-4E8B-8308-2A18A5D3EB8C}" type="slidenum">
              <a:rPr lang="en-GB"/>
              <a:pPr/>
              <a:t>12</a:t>
            </a:fld>
            <a:endParaRPr lang="en-GB" dirty="0"/>
          </a:p>
        </p:txBody>
      </p:sp>
      <p:sp>
        <p:nvSpPr>
          <p:cNvPr id="23245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836613" y="719138"/>
            <a:ext cx="5148262" cy="3763962"/>
          </a:xfrm>
          <a:ln/>
        </p:spPr>
      </p:sp>
      <p:sp>
        <p:nvSpPr>
          <p:cNvPr id="23245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800" i="0" dirty="0" smtClean="0">
                <a:latin typeface="Tahoma" pitchFamily="34" charset="0"/>
              </a:rPr>
              <a:t> -2.5 GeV &lt; </a:t>
            </a:r>
            <a:r>
              <a:rPr lang="en-US" sz="800" i="0" dirty="0" err="1" smtClean="0">
                <a:latin typeface="Tahoma" pitchFamily="34" charset="0"/>
              </a:rPr>
              <a:t>Emiss</a:t>
            </a:r>
            <a:r>
              <a:rPr lang="en-US" sz="800" i="0" dirty="0" smtClean="0">
                <a:latin typeface="Tahoma" pitchFamily="34" charset="0"/>
              </a:rPr>
              <a:t> &lt; 2.5 GeV</a:t>
            </a:r>
          </a:p>
          <a:p>
            <a:endParaRPr lang="fr-FR" sz="400" dirty="0">
              <a:solidFill>
                <a:srgbClr val="FF0000"/>
              </a:solidFill>
              <a:latin typeface="Tahoma" pitchFamily="34" charset="0"/>
              <a:sym typeface="Wingdings" pitchFamily="2" charset="2"/>
            </a:endParaRPr>
          </a:p>
          <a:p>
            <a:endParaRPr lang="en-US" dirty="0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43412568-54BC-4E8B-8308-2A18A5D3EB8C}" type="slidenum">
              <a:rPr lang="en-GB"/>
              <a:pPr/>
              <a:t>13</a:t>
            </a:fld>
            <a:endParaRPr lang="en-GB" dirty="0"/>
          </a:p>
        </p:txBody>
      </p:sp>
      <p:sp>
        <p:nvSpPr>
          <p:cNvPr id="23245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836613" y="719138"/>
            <a:ext cx="5148262" cy="3763962"/>
          </a:xfrm>
          <a:ln/>
        </p:spPr>
      </p:sp>
      <p:sp>
        <p:nvSpPr>
          <p:cNvPr id="23245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400" noProof="0" dirty="0" err="1" smtClean="0">
                <a:solidFill>
                  <a:srgbClr val="FF0000"/>
                </a:solidFill>
                <a:latin typeface="Tahoma" pitchFamily="34" charset="0"/>
                <a:sym typeface="Wingdings" pitchFamily="2" charset="2"/>
              </a:rPr>
              <a:t>E^g</a:t>
            </a:r>
            <a:r>
              <a:rPr lang="en-US" sz="400" noProof="0" dirty="0" smtClean="0">
                <a:solidFill>
                  <a:srgbClr val="FF0000"/>
                </a:solidFill>
                <a:latin typeface="Tahoma" pitchFamily="34" charset="0"/>
                <a:sym typeface="Wingdings" pitchFamily="2" charset="2"/>
              </a:rPr>
              <a:t> and </a:t>
            </a:r>
            <a:r>
              <a:rPr lang="en-US" sz="400" noProof="0" dirty="0" err="1" smtClean="0">
                <a:solidFill>
                  <a:srgbClr val="FF0000"/>
                </a:solidFill>
                <a:latin typeface="Tahoma" pitchFamily="34" charset="0"/>
                <a:sym typeface="Wingdings" pitchFamily="2" charset="2"/>
              </a:rPr>
              <a:t>E^sea</a:t>
            </a:r>
            <a:r>
              <a:rPr lang="en-US" sz="400" baseline="0" noProof="0" dirty="0" smtClean="0">
                <a:solidFill>
                  <a:srgbClr val="FF0000"/>
                </a:solidFill>
                <a:latin typeface="Tahoma" pitchFamily="34" charset="0"/>
                <a:sym typeface="Wingdings" pitchFamily="2" charset="2"/>
              </a:rPr>
              <a:t> </a:t>
            </a:r>
            <a:r>
              <a:rPr lang="en-US" sz="400" noProof="0" dirty="0" smtClean="0">
                <a:solidFill>
                  <a:srgbClr val="FF0000"/>
                </a:solidFill>
                <a:latin typeface="Tahoma" pitchFamily="34" charset="0"/>
                <a:sym typeface="Wingdings" pitchFamily="2" charset="2"/>
              </a:rPr>
              <a:t>negligible – studied by assuming different strengths and comparing variations of A</a:t>
            </a:r>
            <a:endParaRPr lang="en-US" sz="400" noProof="0" dirty="0">
              <a:solidFill>
                <a:srgbClr val="FF0000"/>
              </a:solidFill>
              <a:latin typeface="Tahoma" pitchFamily="34" charset="0"/>
              <a:sym typeface="Wingdings" pitchFamily="2" charset="2"/>
            </a:endParaRPr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43412568-54BC-4E8B-8308-2A18A5D3EB8C}" type="slidenum">
              <a:rPr lang="en-GB"/>
              <a:pPr/>
              <a:t>14</a:t>
            </a:fld>
            <a:endParaRPr lang="en-GB" dirty="0"/>
          </a:p>
        </p:txBody>
      </p:sp>
      <p:sp>
        <p:nvSpPr>
          <p:cNvPr id="23245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836613" y="719138"/>
            <a:ext cx="5148262" cy="3763962"/>
          </a:xfrm>
          <a:ln/>
        </p:spPr>
      </p:sp>
      <p:sp>
        <p:nvSpPr>
          <p:cNvPr id="23245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fr-FR" sz="400" dirty="0">
              <a:solidFill>
                <a:srgbClr val="FF0000"/>
              </a:solidFill>
              <a:latin typeface="Tahoma" pitchFamily="34" charset="0"/>
              <a:sym typeface="Wingdings" pitchFamily="2" charset="2"/>
            </a:endParaRPr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43412568-54BC-4E8B-8308-2A18A5D3EB8C}" type="slidenum">
              <a:rPr lang="en-GB"/>
              <a:pPr/>
              <a:t>15</a:t>
            </a:fld>
            <a:endParaRPr lang="en-GB" dirty="0"/>
          </a:p>
        </p:txBody>
      </p:sp>
      <p:sp>
        <p:nvSpPr>
          <p:cNvPr id="23245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836613" y="719138"/>
            <a:ext cx="5148262" cy="3763962"/>
          </a:xfrm>
          <a:ln/>
        </p:spPr>
      </p:sp>
      <p:sp>
        <p:nvSpPr>
          <p:cNvPr id="23245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l/T separation still missing. Use angular distribution of Rho decay</a:t>
            </a:r>
          </a:p>
          <a:p>
            <a:r>
              <a:rPr lang="en-US" dirty="0" err="1" smtClean="0"/>
              <a:t>Goloskokov</a:t>
            </a:r>
            <a:r>
              <a:rPr lang="en-US" dirty="0" smtClean="0"/>
              <a:t> Kroll Model – most complete model</a:t>
            </a:r>
            <a:r>
              <a:rPr lang="en-US" baseline="0" dirty="0" smtClean="0"/>
              <a:t> with H and E for quarks and gluons</a:t>
            </a:r>
          </a:p>
          <a:p>
            <a:r>
              <a:rPr lang="en-US" baseline="0" dirty="0" smtClean="0"/>
              <a:t>   quarks transverse degree of freedom taken into account</a:t>
            </a:r>
          </a:p>
          <a:p>
            <a:r>
              <a:rPr lang="en-US" dirty="0"/>
              <a:t>Account</a:t>
            </a:r>
          </a:p>
          <a:p>
            <a:r>
              <a:rPr lang="en-US" dirty="0"/>
              <a:t>the asymptotically dominant (longitudinal) amplitude for </a:t>
            </a:r>
            <a:r>
              <a:rPr lang="en-US" b="1" dirty="0"/>
              <a:t>L* p </a:t>
            </a:r>
            <a:r>
              <a:rPr lang="en-US" b="1" dirty="0" err="1"/>
              <a:t>Lp</a:t>
            </a:r>
            <a:r>
              <a:rPr lang="en-US" dirty="0" err="1"/>
              <a:t>but</a:t>
            </a:r>
            <a:r>
              <a:rPr lang="en-US" dirty="0"/>
              <a:t> also the one for transversely polarized photons and vector mesons </a:t>
            </a:r>
            <a:r>
              <a:rPr lang="en-US" b="1" dirty="0"/>
              <a:t>T* p </a:t>
            </a:r>
            <a:r>
              <a:rPr lang="en-US" b="1" dirty="0" err="1"/>
              <a:t>Tp</a:t>
            </a:r>
            <a:endParaRPr lang="en-US" b="1" dirty="0"/>
          </a:p>
          <a:p>
            <a:endParaRPr lang="en-US" dirty="0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482801702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43412568-54BC-4E8B-8308-2A18A5D3EB8C}" type="slidenum">
              <a:rPr lang="en-GB"/>
              <a:pPr/>
              <a:t>17</a:t>
            </a:fld>
            <a:endParaRPr lang="en-GB" dirty="0"/>
          </a:p>
        </p:txBody>
      </p:sp>
      <p:sp>
        <p:nvSpPr>
          <p:cNvPr id="23245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836613" y="719138"/>
            <a:ext cx="5148262" cy="3763962"/>
          </a:xfrm>
          <a:ln/>
        </p:spPr>
      </p:sp>
      <p:sp>
        <p:nvSpPr>
          <p:cNvPr id="23245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43412568-54BC-4E8B-8308-2A18A5D3EB8C}" type="slidenum">
              <a:rPr lang="en-GB"/>
              <a:pPr/>
              <a:t>18</a:t>
            </a:fld>
            <a:endParaRPr lang="en-GB" dirty="0"/>
          </a:p>
        </p:txBody>
      </p:sp>
      <p:sp>
        <p:nvSpPr>
          <p:cNvPr id="23245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836613" y="719138"/>
            <a:ext cx="5148262" cy="3763962"/>
          </a:xfrm>
          <a:ln/>
        </p:spPr>
      </p:sp>
      <p:sp>
        <p:nvSpPr>
          <p:cNvPr id="23245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43412568-54BC-4E8B-8308-2A18A5D3EB8C}" type="slidenum">
              <a:rPr lang="en-GB"/>
              <a:pPr/>
              <a:t>19</a:t>
            </a:fld>
            <a:endParaRPr lang="en-GB" dirty="0"/>
          </a:p>
        </p:txBody>
      </p:sp>
      <p:sp>
        <p:nvSpPr>
          <p:cNvPr id="23245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836613" y="719138"/>
            <a:ext cx="5148262" cy="3763962"/>
          </a:xfrm>
          <a:ln/>
        </p:spPr>
      </p:sp>
      <p:sp>
        <p:nvSpPr>
          <p:cNvPr id="23245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3"/>
          <p:cNvSpPr>
            <a:spLocks noGrp="1" noChangeArrowheads="1"/>
          </p:cNvSpPr>
          <p:nvPr>
            <p:ph type="dt" idx="1"/>
          </p:nvPr>
        </p:nvSpPr>
        <p:spPr>
          <a:ln/>
        </p:spPr>
        <p:txBody>
          <a:bodyPr/>
          <a:lstStyle/>
          <a:p>
            <a:fld id="{514F535B-1339-4AE9-A57C-6B4F8258304F}" type="datetime8">
              <a:rPr lang="de-DE"/>
              <a:pPr/>
              <a:t>31.05.2012 00:50</a:t>
            </a:fld>
            <a:endParaRPr lang="en-US"/>
          </a:p>
        </p:txBody>
      </p:sp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381750D2-885C-4D52-A956-11131D2751D4}" type="slidenum">
              <a:rPr lang="en-US"/>
              <a:pPr/>
              <a:t>2</a:t>
            </a:fld>
            <a:endParaRPr lang="en-US"/>
          </a:p>
        </p:txBody>
      </p:sp>
      <p:sp>
        <p:nvSpPr>
          <p:cNvPr id="84173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4173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 lIns="92985" tIns="46493" rIns="92985" bIns="46493"/>
          <a:lstStyle/>
          <a:p>
            <a:r>
              <a:rPr lang="de-DE" dirty="0" smtClean="0"/>
              <a:t>240 </a:t>
            </a:r>
            <a:r>
              <a:rPr lang="de-DE" dirty="0" err="1" smtClean="0"/>
              <a:t>Physicists</a:t>
            </a:r>
            <a:r>
              <a:rPr lang="de-DE" dirty="0" smtClean="0"/>
              <a:t> </a:t>
            </a:r>
            <a:r>
              <a:rPr lang="de-DE" dirty="0" err="1" smtClean="0"/>
              <a:t>from</a:t>
            </a:r>
            <a:r>
              <a:rPr lang="de-DE" dirty="0" smtClean="0"/>
              <a:t> 10 countries &amp;</a:t>
            </a:r>
            <a:r>
              <a:rPr lang="de-DE" baseline="0" dirty="0" smtClean="0"/>
              <a:t> </a:t>
            </a:r>
            <a:r>
              <a:rPr lang="de-DE" dirty="0" smtClean="0"/>
              <a:t>CERN</a:t>
            </a:r>
            <a:endParaRPr lang="de-DE" dirty="0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482801702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43412568-54BC-4E8B-8308-2A18A5D3EB8C}" type="slidenum">
              <a:rPr lang="en-GB"/>
              <a:pPr/>
              <a:t>21</a:t>
            </a:fld>
            <a:endParaRPr lang="en-GB" dirty="0"/>
          </a:p>
        </p:txBody>
      </p:sp>
      <p:sp>
        <p:nvSpPr>
          <p:cNvPr id="23245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836613" y="719138"/>
            <a:ext cx="5148262" cy="3763962"/>
          </a:xfrm>
          <a:ln/>
        </p:spPr>
      </p:sp>
      <p:sp>
        <p:nvSpPr>
          <p:cNvPr id="23245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dirty="0" smtClean="0">
              <a:latin typeface="Tahoma" pitchFamily="34" charset="0"/>
            </a:endParaRPr>
          </a:p>
          <a:p>
            <a:r>
              <a:rPr lang="en-US" dirty="0" err="1" smtClean="0">
                <a:latin typeface="Tahoma" pitchFamily="34" charset="0"/>
              </a:rPr>
              <a:t>r_perp</a:t>
            </a:r>
            <a:r>
              <a:rPr lang="en-US" dirty="0" smtClean="0">
                <a:latin typeface="Tahoma" pitchFamily="34" charset="0"/>
              </a:rPr>
              <a:t>= distance between</a:t>
            </a:r>
            <a:r>
              <a:rPr lang="en-US" baseline="0" dirty="0" smtClean="0">
                <a:latin typeface="Tahoma" pitchFamily="34" charset="0"/>
              </a:rPr>
              <a:t> struck quark and spectator system    ( also from Imaginary part of the exclusive process ) today no measurement </a:t>
            </a:r>
            <a:r>
              <a:rPr lang="en-US" baseline="0" dirty="0" err="1" smtClean="0">
                <a:latin typeface="Tahoma" pitchFamily="34" charset="0"/>
              </a:rPr>
              <a:t>x_B</a:t>
            </a:r>
            <a:r>
              <a:rPr lang="en-US" baseline="0" dirty="0" smtClean="0">
                <a:latin typeface="Tahoma" pitchFamily="34" charset="0"/>
              </a:rPr>
              <a:t>&gt;10^-2</a:t>
            </a:r>
          </a:p>
          <a:p>
            <a:r>
              <a:rPr lang="en-US" baseline="0" dirty="0" err="1" smtClean="0">
                <a:latin typeface="Tahoma" pitchFamily="34" charset="0"/>
              </a:rPr>
              <a:t>b_perp</a:t>
            </a:r>
            <a:r>
              <a:rPr lang="en-US" baseline="0" dirty="0" smtClean="0">
                <a:latin typeface="Tahoma" pitchFamily="34" charset="0"/>
              </a:rPr>
              <a:t>=      "          "           "        "       "   center of momentum      ( </a:t>
            </a:r>
            <a:r>
              <a:rPr lang="en-US" baseline="0" dirty="0" err="1" smtClean="0">
                <a:latin typeface="Tahoma" pitchFamily="34" charset="0"/>
              </a:rPr>
              <a:t>fourier</a:t>
            </a:r>
            <a:r>
              <a:rPr lang="en-US" baseline="0" dirty="0" smtClean="0">
                <a:latin typeface="Tahoma" pitchFamily="34" charset="0"/>
              </a:rPr>
              <a:t> transformed of GPD H  )</a:t>
            </a:r>
            <a:endParaRPr lang="en-US" dirty="0" smtClean="0">
              <a:latin typeface="Tahoma" pitchFamily="34" charset="0"/>
            </a:endParaRPr>
          </a:p>
          <a:p>
            <a:endParaRPr lang="en-US" dirty="0" smtClean="0">
              <a:latin typeface="Tahoma" pitchFamily="34" charset="0"/>
            </a:endParaRPr>
          </a:p>
          <a:p>
            <a:r>
              <a:rPr lang="en-US" dirty="0" smtClean="0">
                <a:latin typeface="Tahoma" pitchFamily="34" charset="0"/>
              </a:rPr>
              <a:t>160 </a:t>
            </a:r>
            <a:r>
              <a:rPr lang="en-US" dirty="0" err="1" smtClean="0">
                <a:latin typeface="Tahoma" pitchFamily="34" charset="0"/>
              </a:rPr>
              <a:t>GeV</a:t>
            </a:r>
            <a:r>
              <a:rPr lang="en-US" dirty="0" smtClean="0">
                <a:latin typeface="Tahoma" pitchFamily="34" charset="0"/>
              </a:rPr>
              <a:t> muon beam</a:t>
            </a:r>
          </a:p>
          <a:p>
            <a:r>
              <a:rPr lang="en-US" dirty="0" smtClean="0">
                <a:latin typeface="Tahoma" pitchFamily="34" charset="0"/>
              </a:rPr>
              <a:t>2.5m LH</a:t>
            </a:r>
            <a:r>
              <a:rPr lang="en-US" baseline="-25000" dirty="0" smtClean="0">
                <a:latin typeface="Tahoma" pitchFamily="34" charset="0"/>
              </a:rPr>
              <a:t>2</a:t>
            </a:r>
            <a:r>
              <a:rPr lang="en-US" dirty="0" smtClean="0">
                <a:latin typeface="Tahoma" pitchFamily="34" charset="0"/>
              </a:rPr>
              <a:t> target</a:t>
            </a:r>
          </a:p>
          <a:p>
            <a:r>
              <a:rPr lang="en-US" dirty="0" smtClean="0">
                <a:latin typeface="Tahoma" pitchFamily="34" charset="0"/>
              </a:rPr>
              <a:t>2 years</a:t>
            </a:r>
          </a:p>
          <a:p>
            <a:r>
              <a:rPr lang="en-US" dirty="0" smtClean="0">
                <a:latin typeface="Tahoma" pitchFamily="34" charset="0"/>
              </a:rPr>
              <a:t>L = 1222 pb</a:t>
            </a:r>
            <a:r>
              <a:rPr lang="en-US" baseline="30000" dirty="0" smtClean="0">
                <a:latin typeface="Tahoma" pitchFamily="34" charset="0"/>
              </a:rPr>
              <a:t>-1</a:t>
            </a:r>
          </a:p>
          <a:p>
            <a:r>
              <a:rPr lang="en-US" dirty="0" err="1" smtClean="0">
                <a:latin typeface="Tahoma" pitchFamily="34" charset="0"/>
              </a:rPr>
              <a:t>ε</a:t>
            </a:r>
            <a:r>
              <a:rPr lang="en-US" baseline="-25000" dirty="0" err="1" smtClean="0">
                <a:latin typeface="Tahoma" pitchFamily="34" charset="0"/>
              </a:rPr>
              <a:t>global</a:t>
            </a:r>
            <a:r>
              <a:rPr lang="en-US" dirty="0" smtClean="0">
                <a:latin typeface="Tahoma" pitchFamily="34" charset="0"/>
              </a:rPr>
              <a:t> = 10 %</a:t>
            </a:r>
            <a:endParaRPr lang="en-US" baseline="30000" dirty="0" smtClean="0">
              <a:latin typeface="Tahoma" pitchFamily="34" charset="0"/>
            </a:endParaRPr>
          </a:p>
          <a:p>
            <a:endParaRPr lang="en-US" dirty="0" smtClean="0"/>
          </a:p>
          <a:p>
            <a:r>
              <a:rPr lang="en-US" dirty="0" err="1" smtClean="0"/>
              <a:t>R_perp</a:t>
            </a:r>
            <a:r>
              <a:rPr lang="en-US" dirty="0" smtClean="0"/>
              <a:t> = transverse size of nucleon</a:t>
            </a:r>
          </a:p>
          <a:p>
            <a:endParaRPr lang="en-US" dirty="0" smtClean="0"/>
          </a:p>
          <a:p>
            <a:r>
              <a:rPr lang="fr-FR" dirty="0" err="1">
                <a:latin typeface="Tahoma" pitchFamily="34" charset="0"/>
                <a:cs typeface="Tahoma" pitchFamily="34" charset="0"/>
              </a:rPr>
              <a:t>Assuming</a:t>
            </a:r>
            <a:r>
              <a:rPr lang="fr-FR" dirty="0">
                <a:latin typeface="Tahoma" pitchFamily="34" charset="0"/>
                <a:cs typeface="Tahoma" pitchFamily="34" charset="0"/>
              </a:rPr>
              <a:t>  3% </a:t>
            </a:r>
            <a:r>
              <a:rPr lang="fr-FR" dirty="0" err="1">
                <a:latin typeface="Tahoma" pitchFamily="34" charset="0"/>
                <a:cs typeface="Tahoma" pitchFamily="34" charset="0"/>
              </a:rPr>
              <a:t>syst</a:t>
            </a:r>
            <a:r>
              <a:rPr lang="fr-FR" dirty="0">
                <a:latin typeface="Tahoma" pitchFamily="34" charset="0"/>
                <a:cs typeface="Tahoma" pitchFamily="34" charset="0"/>
              </a:rPr>
              <a:t>. </a:t>
            </a:r>
            <a:r>
              <a:rPr lang="fr-FR" dirty="0" err="1">
                <a:latin typeface="Tahoma" pitchFamily="34" charset="0"/>
                <a:cs typeface="Tahoma" pitchFamily="34" charset="0"/>
              </a:rPr>
              <a:t>error</a:t>
            </a:r>
            <a:r>
              <a:rPr lang="fr-FR" dirty="0">
                <a:latin typeface="Tahoma" pitchFamily="34" charset="0"/>
                <a:cs typeface="Tahoma" pitchFamily="34" charset="0"/>
              </a:rPr>
              <a:t> </a:t>
            </a:r>
          </a:p>
          <a:p>
            <a:r>
              <a:rPr lang="fr-FR" dirty="0">
                <a:latin typeface="Tahoma" pitchFamily="34" charset="0"/>
                <a:cs typeface="Tahoma" pitchFamily="34" charset="0"/>
              </a:rPr>
              <a:t>on BH </a:t>
            </a:r>
            <a:r>
              <a:rPr lang="fr-FR" dirty="0" err="1">
                <a:latin typeface="Tahoma" pitchFamily="34" charset="0"/>
                <a:cs typeface="Tahoma" pitchFamily="34" charset="0"/>
              </a:rPr>
              <a:t>subtraction</a:t>
            </a:r>
            <a:r>
              <a:rPr lang="fr-FR" dirty="0">
                <a:latin typeface="Tahoma" pitchFamily="34" charset="0"/>
                <a:cs typeface="Tahoma" pitchFamily="34" charset="0"/>
              </a:rPr>
              <a:t> </a:t>
            </a:r>
          </a:p>
          <a:p>
            <a:endParaRPr lang="en-US" dirty="0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43412568-54BC-4E8B-8308-2A18A5D3EB8C}" type="slidenum">
              <a:rPr lang="en-GB"/>
              <a:pPr/>
              <a:t>22</a:t>
            </a:fld>
            <a:endParaRPr lang="en-GB" dirty="0"/>
          </a:p>
        </p:txBody>
      </p:sp>
      <p:sp>
        <p:nvSpPr>
          <p:cNvPr id="23245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836613" y="719138"/>
            <a:ext cx="5148262" cy="3763962"/>
          </a:xfrm>
          <a:ln/>
        </p:spPr>
      </p:sp>
      <p:sp>
        <p:nvSpPr>
          <p:cNvPr id="23245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dirty="0" smtClean="0">
              <a:latin typeface="Tahoma" pitchFamily="34" charset="0"/>
            </a:endParaRPr>
          </a:p>
          <a:p>
            <a:r>
              <a:rPr lang="en-US" dirty="0" err="1" smtClean="0">
                <a:latin typeface="Tahoma" pitchFamily="34" charset="0"/>
              </a:rPr>
              <a:t>r_perp</a:t>
            </a:r>
            <a:r>
              <a:rPr lang="en-US" dirty="0" smtClean="0">
                <a:latin typeface="Tahoma" pitchFamily="34" charset="0"/>
              </a:rPr>
              <a:t>= distance between</a:t>
            </a:r>
            <a:r>
              <a:rPr lang="en-US" baseline="0" dirty="0" smtClean="0">
                <a:latin typeface="Tahoma" pitchFamily="34" charset="0"/>
              </a:rPr>
              <a:t> struck quark and spectator system    ( also from Imaginary part of the exclusive process ) today no measurement </a:t>
            </a:r>
            <a:r>
              <a:rPr lang="en-US" baseline="0" dirty="0" err="1" smtClean="0">
                <a:latin typeface="Tahoma" pitchFamily="34" charset="0"/>
              </a:rPr>
              <a:t>x_B</a:t>
            </a:r>
            <a:r>
              <a:rPr lang="en-US" baseline="0" dirty="0" smtClean="0">
                <a:latin typeface="Tahoma" pitchFamily="34" charset="0"/>
              </a:rPr>
              <a:t>&gt;10^-2</a:t>
            </a:r>
          </a:p>
          <a:p>
            <a:r>
              <a:rPr lang="en-US" baseline="0" dirty="0" err="1" smtClean="0">
                <a:latin typeface="Tahoma" pitchFamily="34" charset="0"/>
              </a:rPr>
              <a:t>b_perp</a:t>
            </a:r>
            <a:r>
              <a:rPr lang="en-US" baseline="0" dirty="0" smtClean="0">
                <a:latin typeface="Tahoma" pitchFamily="34" charset="0"/>
              </a:rPr>
              <a:t>=      "          "           "        "       "   center of momentum      ( </a:t>
            </a:r>
            <a:r>
              <a:rPr lang="en-US" baseline="0" dirty="0" err="1" smtClean="0">
                <a:latin typeface="Tahoma" pitchFamily="34" charset="0"/>
              </a:rPr>
              <a:t>fourier</a:t>
            </a:r>
            <a:r>
              <a:rPr lang="en-US" baseline="0" dirty="0" smtClean="0">
                <a:latin typeface="Tahoma" pitchFamily="34" charset="0"/>
              </a:rPr>
              <a:t> transformed of GPD H  )</a:t>
            </a:r>
            <a:endParaRPr lang="en-US" dirty="0" smtClean="0">
              <a:latin typeface="Tahoma" pitchFamily="34" charset="0"/>
            </a:endParaRPr>
          </a:p>
          <a:p>
            <a:endParaRPr lang="en-US" dirty="0" smtClean="0">
              <a:latin typeface="Tahoma" pitchFamily="34" charset="0"/>
            </a:endParaRPr>
          </a:p>
          <a:p>
            <a:r>
              <a:rPr lang="en-US" dirty="0" smtClean="0">
                <a:latin typeface="Tahoma" pitchFamily="34" charset="0"/>
              </a:rPr>
              <a:t>160 </a:t>
            </a:r>
            <a:r>
              <a:rPr lang="en-US" dirty="0" err="1" smtClean="0">
                <a:latin typeface="Tahoma" pitchFamily="34" charset="0"/>
              </a:rPr>
              <a:t>GeV</a:t>
            </a:r>
            <a:r>
              <a:rPr lang="en-US" dirty="0" smtClean="0">
                <a:latin typeface="Tahoma" pitchFamily="34" charset="0"/>
              </a:rPr>
              <a:t> muon beam</a:t>
            </a:r>
          </a:p>
          <a:p>
            <a:r>
              <a:rPr lang="en-US" dirty="0" smtClean="0">
                <a:latin typeface="Tahoma" pitchFamily="34" charset="0"/>
              </a:rPr>
              <a:t>2.5m LH</a:t>
            </a:r>
            <a:r>
              <a:rPr lang="en-US" baseline="-25000" dirty="0" smtClean="0">
                <a:latin typeface="Tahoma" pitchFamily="34" charset="0"/>
              </a:rPr>
              <a:t>2</a:t>
            </a:r>
            <a:r>
              <a:rPr lang="en-US" dirty="0" smtClean="0">
                <a:latin typeface="Tahoma" pitchFamily="34" charset="0"/>
              </a:rPr>
              <a:t> target</a:t>
            </a:r>
          </a:p>
          <a:p>
            <a:r>
              <a:rPr lang="en-US" dirty="0" smtClean="0">
                <a:latin typeface="Tahoma" pitchFamily="34" charset="0"/>
              </a:rPr>
              <a:t>2 years</a:t>
            </a:r>
          </a:p>
          <a:p>
            <a:r>
              <a:rPr lang="en-US" dirty="0" smtClean="0">
                <a:latin typeface="Tahoma" pitchFamily="34" charset="0"/>
              </a:rPr>
              <a:t>L = 1222 pb</a:t>
            </a:r>
            <a:r>
              <a:rPr lang="en-US" baseline="30000" dirty="0" smtClean="0">
                <a:latin typeface="Tahoma" pitchFamily="34" charset="0"/>
              </a:rPr>
              <a:t>-1</a:t>
            </a:r>
          </a:p>
          <a:p>
            <a:r>
              <a:rPr lang="en-US" dirty="0" err="1" smtClean="0">
                <a:latin typeface="Tahoma" pitchFamily="34" charset="0"/>
              </a:rPr>
              <a:t>ε</a:t>
            </a:r>
            <a:r>
              <a:rPr lang="en-US" baseline="-25000" dirty="0" err="1" smtClean="0">
                <a:latin typeface="Tahoma" pitchFamily="34" charset="0"/>
              </a:rPr>
              <a:t>global</a:t>
            </a:r>
            <a:r>
              <a:rPr lang="en-US" dirty="0" smtClean="0">
                <a:latin typeface="Tahoma" pitchFamily="34" charset="0"/>
              </a:rPr>
              <a:t> = 10 %</a:t>
            </a:r>
            <a:endParaRPr lang="en-US" baseline="30000" dirty="0" smtClean="0">
              <a:latin typeface="Tahoma" pitchFamily="34" charset="0"/>
            </a:endParaRPr>
          </a:p>
          <a:p>
            <a:endParaRPr lang="en-US" dirty="0" smtClean="0"/>
          </a:p>
          <a:p>
            <a:r>
              <a:rPr lang="en-US" dirty="0" err="1" smtClean="0"/>
              <a:t>R_perp</a:t>
            </a:r>
            <a:r>
              <a:rPr lang="en-US" dirty="0" smtClean="0"/>
              <a:t> = transverse size of nucleon</a:t>
            </a:r>
          </a:p>
          <a:p>
            <a:endParaRPr lang="en-US" dirty="0" smtClean="0"/>
          </a:p>
          <a:p>
            <a:r>
              <a:rPr lang="fr-FR" dirty="0" err="1">
                <a:latin typeface="Tahoma" pitchFamily="34" charset="0"/>
                <a:cs typeface="Tahoma" pitchFamily="34" charset="0"/>
              </a:rPr>
              <a:t>Assuming</a:t>
            </a:r>
            <a:r>
              <a:rPr lang="fr-FR" dirty="0">
                <a:latin typeface="Tahoma" pitchFamily="34" charset="0"/>
                <a:cs typeface="Tahoma" pitchFamily="34" charset="0"/>
              </a:rPr>
              <a:t>  3% </a:t>
            </a:r>
            <a:r>
              <a:rPr lang="fr-FR" dirty="0" err="1">
                <a:latin typeface="Tahoma" pitchFamily="34" charset="0"/>
                <a:cs typeface="Tahoma" pitchFamily="34" charset="0"/>
              </a:rPr>
              <a:t>syst</a:t>
            </a:r>
            <a:r>
              <a:rPr lang="fr-FR" dirty="0">
                <a:latin typeface="Tahoma" pitchFamily="34" charset="0"/>
                <a:cs typeface="Tahoma" pitchFamily="34" charset="0"/>
              </a:rPr>
              <a:t>. </a:t>
            </a:r>
            <a:r>
              <a:rPr lang="fr-FR" dirty="0" err="1">
                <a:latin typeface="Tahoma" pitchFamily="34" charset="0"/>
                <a:cs typeface="Tahoma" pitchFamily="34" charset="0"/>
              </a:rPr>
              <a:t>error</a:t>
            </a:r>
            <a:r>
              <a:rPr lang="fr-FR" dirty="0">
                <a:latin typeface="Tahoma" pitchFamily="34" charset="0"/>
                <a:cs typeface="Tahoma" pitchFamily="34" charset="0"/>
              </a:rPr>
              <a:t> </a:t>
            </a:r>
          </a:p>
          <a:p>
            <a:r>
              <a:rPr lang="fr-FR" dirty="0">
                <a:latin typeface="Tahoma" pitchFamily="34" charset="0"/>
                <a:cs typeface="Tahoma" pitchFamily="34" charset="0"/>
              </a:rPr>
              <a:t>on BH </a:t>
            </a:r>
            <a:r>
              <a:rPr lang="fr-FR" dirty="0" err="1">
                <a:latin typeface="Tahoma" pitchFamily="34" charset="0"/>
                <a:cs typeface="Tahoma" pitchFamily="34" charset="0"/>
              </a:rPr>
              <a:t>subtraction</a:t>
            </a:r>
            <a:r>
              <a:rPr lang="fr-FR" dirty="0">
                <a:latin typeface="Tahoma" pitchFamily="34" charset="0"/>
                <a:cs typeface="Tahoma" pitchFamily="34" charset="0"/>
              </a:rPr>
              <a:t> </a:t>
            </a:r>
          </a:p>
          <a:p>
            <a:endParaRPr lang="en-US" dirty="0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43412568-54BC-4E8B-8308-2A18A5D3EB8C}" type="slidenum">
              <a:rPr lang="en-GB"/>
              <a:pPr/>
              <a:t>23</a:t>
            </a:fld>
            <a:endParaRPr lang="en-GB" dirty="0"/>
          </a:p>
        </p:txBody>
      </p:sp>
      <p:sp>
        <p:nvSpPr>
          <p:cNvPr id="23245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836613" y="719138"/>
            <a:ext cx="5148262" cy="3763962"/>
          </a:xfrm>
          <a:ln/>
        </p:spPr>
      </p:sp>
      <p:sp>
        <p:nvSpPr>
          <p:cNvPr id="23245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43412568-54BC-4E8B-8308-2A18A5D3EB8C}" type="slidenum">
              <a:rPr lang="en-GB"/>
              <a:pPr/>
              <a:t>24</a:t>
            </a:fld>
            <a:endParaRPr lang="en-GB" dirty="0"/>
          </a:p>
        </p:txBody>
      </p:sp>
      <p:sp>
        <p:nvSpPr>
          <p:cNvPr id="23245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836613" y="719138"/>
            <a:ext cx="5148262" cy="3763962"/>
          </a:xfrm>
          <a:ln/>
        </p:spPr>
      </p:sp>
      <p:sp>
        <p:nvSpPr>
          <p:cNvPr id="23245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43412568-54BC-4E8B-8308-2A18A5D3EB8C}" type="slidenum">
              <a:rPr lang="en-GB"/>
              <a:pPr/>
              <a:t>25</a:t>
            </a:fld>
            <a:endParaRPr lang="en-GB" dirty="0"/>
          </a:p>
        </p:txBody>
      </p:sp>
      <p:sp>
        <p:nvSpPr>
          <p:cNvPr id="23245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836613" y="719138"/>
            <a:ext cx="5148262" cy="3763962"/>
          </a:xfrm>
          <a:ln/>
        </p:spPr>
      </p:sp>
      <p:sp>
        <p:nvSpPr>
          <p:cNvPr id="23245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Projections (red) on curve with VGG Model  (</a:t>
            </a:r>
            <a:r>
              <a:rPr lang="en-US" dirty="0" err="1" smtClean="0"/>
              <a:t>Regge</a:t>
            </a:r>
            <a:r>
              <a:rPr lang="en-US" dirty="0" smtClean="0"/>
              <a:t> </a:t>
            </a:r>
            <a:r>
              <a:rPr lang="en-US" dirty="0" err="1" smtClean="0"/>
              <a:t>ansatz</a:t>
            </a:r>
            <a:r>
              <a:rPr lang="en-US" dirty="0" smtClean="0"/>
              <a:t>) compared to HERMES</a:t>
            </a:r>
          </a:p>
          <a:p>
            <a:endParaRPr lang="de-DE" dirty="0">
              <a:latin typeface="Tahoma" pitchFamily="34" charset="0"/>
              <a:ea typeface="Tahoma" pitchFamily="34" charset="0"/>
              <a:cs typeface="Tahoma" pitchFamily="34" charset="0"/>
            </a:endParaRPr>
          </a:p>
          <a:p>
            <a:r>
              <a:rPr lang="de-DE" dirty="0">
                <a:latin typeface="Tahoma" pitchFamily="34" charset="0"/>
                <a:ea typeface="Tahoma" pitchFamily="34" charset="0"/>
                <a:cs typeface="Tahoma" pitchFamily="34" charset="0"/>
              </a:rPr>
              <a:t>Green </a:t>
            </a:r>
            <a:r>
              <a:rPr lang="de-DE" dirty="0" err="1">
                <a:latin typeface="Tahoma" pitchFamily="34" charset="0"/>
                <a:ea typeface="Tahoma" pitchFamily="34" charset="0"/>
                <a:cs typeface="Tahoma" pitchFamily="34" charset="0"/>
              </a:rPr>
              <a:t>lines</a:t>
            </a:r>
            <a:r>
              <a:rPr lang="de-DE" dirty="0">
                <a:latin typeface="Tahoma" pitchFamily="34" charset="0"/>
                <a:ea typeface="Tahoma" pitchFamily="34" charset="0"/>
                <a:cs typeface="Tahoma" pitchFamily="34" charset="0"/>
              </a:rPr>
              <a:t>: solid – </a:t>
            </a:r>
            <a:r>
              <a:rPr lang="de-DE" dirty="0" err="1">
                <a:latin typeface="Tahoma" pitchFamily="34" charset="0"/>
                <a:ea typeface="Tahoma" pitchFamily="34" charset="0"/>
                <a:cs typeface="Tahoma" pitchFamily="34" charset="0"/>
              </a:rPr>
              <a:t>including</a:t>
            </a:r>
            <a:r>
              <a:rPr lang="de-DE" dirty="0">
                <a:latin typeface="Tahoma" pitchFamily="34" charset="0"/>
                <a:ea typeface="Tahoma" pitchFamily="34" charset="0"/>
                <a:cs typeface="Tahoma" pitchFamily="34" charset="0"/>
              </a:rPr>
              <a:t> JLAB HALL A, </a:t>
            </a:r>
            <a:r>
              <a:rPr lang="de-DE" dirty="0" err="1">
                <a:latin typeface="Tahoma" pitchFamily="34" charset="0"/>
                <a:ea typeface="Tahoma" pitchFamily="34" charset="0"/>
                <a:cs typeface="Tahoma" pitchFamily="34" charset="0"/>
              </a:rPr>
              <a:t>dashed</a:t>
            </a:r>
            <a:r>
              <a:rPr lang="de-DE" dirty="0"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de-DE" dirty="0" err="1">
                <a:latin typeface="Tahoma" pitchFamily="34" charset="0"/>
                <a:ea typeface="Tahoma" pitchFamily="34" charset="0"/>
                <a:cs typeface="Tahoma" pitchFamily="34" charset="0"/>
              </a:rPr>
              <a:t>without</a:t>
            </a:r>
            <a:r>
              <a:rPr lang="de-DE" dirty="0">
                <a:latin typeface="Tahoma" pitchFamily="34" charset="0"/>
                <a:ea typeface="Tahoma" pitchFamily="34" charset="0"/>
                <a:cs typeface="Tahoma" pitchFamily="34" charset="0"/>
              </a:rPr>
              <a:t>   (</a:t>
            </a:r>
            <a:r>
              <a:rPr lang="de-DE" dirty="0" err="1">
                <a:latin typeface="Tahoma" pitchFamily="34" charset="0"/>
                <a:ea typeface="Tahoma" pitchFamily="34" charset="0"/>
                <a:cs typeface="Tahoma" pitchFamily="34" charset="0"/>
              </a:rPr>
              <a:t>Kumericki</a:t>
            </a:r>
            <a:r>
              <a:rPr lang="de-DE" dirty="0">
                <a:latin typeface="Tahoma" pitchFamily="34" charset="0"/>
                <a:ea typeface="Tahoma" pitchFamily="34" charset="0"/>
                <a:cs typeface="Tahoma" pitchFamily="34" charset="0"/>
              </a:rPr>
              <a:t>, Mueller arXiv:0904.0458)</a:t>
            </a:r>
            <a:endParaRPr lang="en-US" dirty="0" smtClean="0"/>
          </a:p>
          <a:p>
            <a:endParaRPr lang="en-US" dirty="0"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989332208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43412568-54BC-4E8B-8308-2A18A5D3EB8C}" type="slidenum">
              <a:rPr lang="en-GB"/>
              <a:pPr/>
              <a:t>27</a:t>
            </a:fld>
            <a:endParaRPr lang="en-GB" dirty="0"/>
          </a:p>
        </p:txBody>
      </p:sp>
      <p:sp>
        <p:nvSpPr>
          <p:cNvPr id="23245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836613" y="719138"/>
            <a:ext cx="5148262" cy="3763962"/>
          </a:xfrm>
          <a:ln/>
        </p:spPr>
      </p:sp>
      <p:sp>
        <p:nvSpPr>
          <p:cNvPr id="23245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43412568-54BC-4E8B-8308-2A18A5D3EB8C}" type="slidenum">
              <a:rPr lang="en-GB"/>
              <a:pPr/>
              <a:t>28</a:t>
            </a:fld>
            <a:endParaRPr lang="en-GB" dirty="0"/>
          </a:p>
        </p:txBody>
      </p:sp>
      <p:sp>
        <p:nvSpPr>
          <p:cNvPr id="23245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836613" y="719138"/>
            <a:ext cx="5148262" cy="3763962"/>
          </a:xfrm>
          <a:ln/>
        </p:spPr>
      </p:sp>
      <p:sp>
        <p:nvSpPr>
          <p:cNvPr id="23245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Maybe 13 pi0 events</a:t>
            </a:r>
            <a:endParaRPr lang="en-US" dirty="0"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61892872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43412568-54BC-4E8B-8308-2A18A5D3EB8C}" type="slidenum">
              <a:rPr lang="en-GB"/>
              <a:pPr/>
              <a:t>3</a:t>
            </a:fld>
            <a:endParaRPr lang="en-GB"/>
          </a:p>
        </p:txBody>
      </p:sp>
      <p:sp>
        <p:nvSpPr>
          <p:cNvPr id="23245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836613" y="719138"/>
            <a:ext cx="5148262" cy="3763962"/>
          </a:xfrm>
          <a:ln/>
        </p:spPr>
      </p:sp>
      <p:sp>
        <p:nvSpPr>
          <p:cNvPr id="23245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>
                <a:latin typeface="Tahoma" pitchFamily="34" charset="0"/>
                <a:ea typeface="Tahoma" pitchFamily="34" charset="0"/>
                <a:cs typeface="Tahoma" pitchFamily="34" charset="0"/>
              </a:rPr>
              <a:t>Luminosity: ~5 </a:t>
            </a:r>
            <a:r>
              <a:rPr lang="en-US" baseline="30000" dirty="0">
                <a:latin typeface="Tahoma" pitchFamily="34" charset="0"/>
                <a:ea typeface="Tahoma" pitchFamily="34" charset="0"/>
                <a:cs typeface="Tahoma" pitchFamily="34" charset="0"/>
              </a:rPr>
              <a:t>. </a:t>
            </a:r>
            <a:r>
              <a:rPr lang="en-US" dirty="0">
                <a:latin typeface="Tahoma" pitchFamily="34" charset="0"/>
                <a:ea typeface="Tahoma" pitchFamily="34" charset="0"/>
                <a:cs typeface="Tahoma" pitchFamily="34" charset="0"/>
              </a:rPr>
              <a:t>10</a:t>
            </a:r>
            <a:r>
              <a:rPr lang="en-US" baseline="30000" dirty="0">
                <a:latin typeface="Tahoma" pitchFamily="34" charset="0"/>
                <a:ea typeface="Tahoma" pitchFamily="34" charset="0"/>
                <a:cs typeface="Tahoma" pitchFamily="34" charset="0"/>
              </a:rPr>
              <a:t>32</a:t>
            </a:r>
            <a:r>
              <a:rPr lang="en-US" dirty="0">
                <a:latin typeface="Tahoma" pitchFamily="34" charset="0"/>
                <a:ea typeface="Tahoma" pitchFamily="34" charset="0"/>
                <a:cs typeface="Tahoma" pitchFamily="34" charset="0"/>
              </a:rPr>
              <a:t> cm</a:t>
            </a:r>
            <a:r>
              <a:rPr lang="en-US" baseline="30000" dirty="0">
                <a:latin typeface="Tahoma" pitchFamily="34" charset="0"/>
                <a:ea typeface="Tahoma" pitchFamily="34" charset="0"/>
                <a:cs typeface="Tahoma" pitchFamily="34" charset="0"/>
              </a:rPr>
              <a:t>-2  </a:t>
            </a:r>
            <a:r>
              <a:rPr lang="en-US" dirty="0">
                <a:latin typeface="Tahoma" pitchFamily="34" charset="0"/>
                <a:ea typeface="Tahoma" pitchFamily="34" charset="0"/>
                <a:cs typeface="Tahoma" pitchFamily="34" charset="0"/>
              </a:rPr>
              <a:t>s</a:t>
            </a:r>
            <a:r>
              <a:rPr lang="en-US" baseline="30000" dirty="0">
                <a:latin typeface="Tahoma" pitchFamily="34" charset="0"/>
                <a:ea typeface="Tahoma" pitchFamily="34" charset="0"/>
                <a:cs typeface="Tahoma" pitchFamily="34" charset="0"/>
              </a:rPr>
              <a:t>-1</a:t>
            </a:r>
            <a:endParaRPr lang="en-US" dirty="0">
              <a:latin typeface="Tahoma" pitchFamily="34" charset="0"/>
              <a:ea typeface="Tahoma" pitchFamily="34" charset="0"/>
              <a:cs typeface="Tahoma" pitchFamily="34" charset="0"/>
            </a:endParaRPr>
          </a:p>
          <a:p>
            <a:r>
              <a:rPr lang="de-DE" dirty="0"/>
              <a:t>0.003 &lt; x &lt; 0.5    10-3 &lt; Q2 &lt; 10 (</a:t>
            </a:r>
            <a:r>
              <a:rPr lang="de-DE" dirty="0" err="1"/>
              <a:t>GeV</a:t>
            </a:r>
            <a:r>
              <a:rPr lang="de-DE" dirty="0"/>
              <a:t>/c)2</a:t>
            </a:r>
            <a:endParaRPr lang="en-US" b="0" dirty="0"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618928723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618928723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43412568-54BC-4E8B-8308-2A18A5D3EB8C}" type="slidenum">
              <a:rPr lang="en-GB"/>
              <a:pPr/>
              <a:t>32</a:t>
            </a:fld>
            <a:endParaRPr lang="en-GB" dirty="0"/>
          </a:p>
        </p:txBody>
      </p:sp>
      <p:sp>
        <p:nvSpPr>
          <p:cNvPr id="23245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836613" y="719138"/>
            <a:ext cx="5148262" cy="3763962"/>
          </a:xfrm>
          <a:ln/>
        </p:spPr>
      </p:sp>
      <p:sp>
        <p:nvSpPr>
          <p:cNvPr id="23245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• </a:t>
            </a:r>
            <a:r>
              <a:rPr lang="en-US" dirty="0" err="1"/>
              <a:t>Shashlik</a:t>
            </a:r>
            <a:r>
              <a:rPr lang="en-US" dirty="0"/>
              <a:t> modules (length about 35 cm)</a:t>
            </a:r>
          </a:p>
          <a:p>
            <a:r>
              <a:rPr lang="de-DE" dirty="0"/>
              <a:t>• </a:t>
            </a:r>
            <a:r>
              <a:rPr lang="de-DE" dirty="0" err="1"/>
              <a:t>scintillator</a:t>
            </a:r>
            <a:r>
              <a:rPr lang="de-DE" dirty="0"/>
              <a:t> </a:t>
            </a:r>
            <a:r>
              <a:rPr lang="de-DE" dirty="0" err="1"/>
              <a:t>lead</a:t>
            </a:r>
            <a:r>
              <a:rPr lang="de-DE" dirty="0"/>
              <a:t> </a:t>
            </a:r>
            <a:r>
              <a:rPr lang="de-DE" dirty="0" err="1"/>
              <a:t>sandwich</a:t>
            </a:r>
            <a:endParaRPr lang="de-DE" dirty="0"/>
          </a:p>
          <a:p>
            <a:r>
              <a:rPr lang="de-DE" dirty="0" err="1"/>
              <a:t>with</a:t>
            </a:r>
            <a:r>
              <a:rPr lang="de-DE" dirty="0"/>
              <a:t> 15 </a:t>
            </a:r>
            <a:r>
              <a:rPr lang="de-DE" dirty="0" err="1"/>
              <a:t>radiation</a:t>
            </a:r>
            <a:r>
              <a:rPr lang="de-DE" dirty="0"/>
              <a:t> </a:t>
            </a:r>
            <a:r>
              <a:rPr lang="de-DE" dirty="0" err="1"/>
              <a:t>length</a:t>
            </a:r>
            <a:endParaRPr lang="de-DE" dirty="0"/>
          </a:p>
          <a:p>
            <a:r>
              <a:rPr lang="de-DE" dirty="0"/>
              <a:t>• light </a:t>
            </a:r>
            <a:r>
              <a:rPr lang="de-DE" dirty="0" err="1"/>
              <a:t>read</a:t>
            </a:r>
            <a:r>
              <a:rPr lang="de-DE" dirty="0"/>
              <a:t>-out </a:t>
            </a:r>
            <a:r>
              <a:rPr lang="de-DE" dirty="0" err="1"/>
              <a:t>with</a:t>
            </a:r>
            <a:endParaRPr lang="de-DE" dirty="0"/>
          </a:p>
          <a:p>
            <a:r>
              <a:rPr lang="de-DE" dirty="0" err="1"/>
              <a:t>wave</a:t>
            </a:r>
            <a:r>
              <a:rPr lang="de-DE" dirty="0"/>
              <a:t> </a:t>
            </a:r>
            <a:r>
              <a:rPr lang="de-DE" dirty="0" err="1"/>
              <a:t>length</a:t>
            </a:r>
            <a:r>
              <a:rPr lang="de-DE" dirty="0"/>
              <a:t> </a:t>
            </a:r>
            <a:r>
              <a:rPr lang="de-DE" dirty="0" err="1"/>
              <a:t>shifting</a:t>
            </a:r>
            <a:r>
              <a:rPr lang="de-DE" dirty="0"/>
              <a:t> </a:t>
            </a:r>
            <a:r>
              <a:rPr lang="de-DE" dirty="0" err="1"/>
              <a:t>fibres</a:t>
            </a:r>
            <a:endParaRPr lang="de-DE" dirty="0"/>
          </a:p>
          <a:p>
            <a:r>
              <a:rPr lang="de-DE" dirty="0"/>
              <a:t>• </a:t>
            </a:r>
            <a:r>
              <a:rPr lang="de-DE" dirty="0" err="1"/>
              <a:t>avalanche</a:t>
            </a:r>
            <a:r>
              <a:rPr lang="de-DE" dirty="0"/>
              <a:t> </a:t>
            </a:r>
            <a:r>
              <a:rPr lang="de-DE" dirty="0" err="1"/>
              <a:t>micropixel</a:t>
            </a:r>
            <a:r>
              <a:rPr lang="de-DE" dirty="0"/>
              <a:t> </a:t>
            </a:r>
            <a:r>
              <a:rPr lang="de-DE" dirty="0" err="1"/>
              <a:t>photo</a:t>
            </a:r>
            <a:r>
              <a:rPr lang="de-DE" dirty="0"/>
              <a:t> </a:t>
            </a:r>
            <a:r>
              <a:rPr lang="de-DE" dirty="0" err="1"/>
              <a:t>diodes</a:t>
            </a:r>
            <a:endParaRPr lang="de-DE" dirty="0"/>
          </a:p>
          <a:p>
            <a:r>
              <a:rPr lang="de-DE" dirty="0" err="1"/>
              <a:t>need</a:t>
            </a:r>
            <a:r>
              <a:rPr lang="de-DE" dirty="0"/>
              <a:t> </a:t>
            </a:r>
            <a:r>
              <a:rPr lang="de-DE" dirty="0" err="1"/>
              <a:t>temp</a:t>
            </a:r>
            <a:r>
              <a:rPr lang="de-DE" dirty="0"/>
              <a:t>. </a:t>
            </a:r>
            <a:r>
              <a:rPr lang="de-DE" dirty="0" err="1"/>
              <a:t>stability</a:t>
            </a:r>
            <a:r>
              <a:rPr lang="de-DE" dirty="0"/>
              <a:t>  0.2K</a:t>
            </a:r>
          </a:p>
          <a:p>
            <a:r>
              <a:rPr lang="en-US" dirty="0"/>
              <a:t>• test at CERN T9 beam and</a:t>
            </a:r>
          </a:p>
          <a:p>
            <a:r>
              <a:rPr lang="de-DE" dirty="0" err="1"/>
              <a:t>at</a:t>
            </a:r>
            <a:r>
              <a:rPr lang="de-DE" dirty="0"/>
              <a:t> muon beam</a:t>
            </a:r>
          </a:p>
          <a:p>
            <a:r>
              <a:rPr lang="de-DE" dirty="0"/>
              <a:t>=) ok </a:t>
            </a:r>
            <a:r>
              <a:rPr lang="de-DE" dirty="0" err="1"/>
              <a:t>for</a:t>
            </a:r>
            <a:r>
              <a:rPr lang="de-DE" dirty="0"/>
              <a:t> GPD </a:t>
            </a:r>
            <a:r>
              <a:rPr lang="de-DE" dirty="0" err="1"/>
              <a:t>measurements</a:t>
            </a:r>
            <a:r>
              <a:rPr lang="de-DE" dirty="0"/>
              <a:t>  </a:t>
            </a:r>
            <a:r>
              <a:rPr lang="de-DE" dirty="0" err="1"/>
              <a:t>N_photon</a:t>
            </a:r>
            <a:r>
              <a:rPr lang="de-DE" dirty="0"/>
              <a:t>=790phe/</a:t>
            </a:r>
            <a:r>
              <a:rPr lang="de-DE" dirty="0" err="1"/>
              <a:t>GeV</a:t>
            </a:r>
            <a:r>
              <a:rPr lang="de-DE" dirty="0"/>
              <a:t> im </a:t>
            </a:r>
            <a:r>
              <a:rPr lang="de-DE" dirty="0" err="1"/>
              <a:t>Vergeich</a:t>
            </a:r>
            <a:r>
              <a:rPr lang="de-DE" dirty="0"/>
              <a:t> zu 1700 </a:t>
            </a:r>
            <a:r>
              <a:rPr lang="de-DE" dirty="0" err="1"/>
              <a:t>phe</a:t>
            </a:r>
            <a:r>
              <a:rPr lang="de-DE" dirty="0"/>
              <a:t>/GEV </a:t>
            </a:r>
            <a:r>
              <a:rPr lang="de-DE" dirty="0" err="1"/>
              <a:t>fuer</a:t>
            </a:r>
            <a:r>
              <a:rPr lang="de-DE" dirty="0"/>
              <a:t> PM</a:t>
            </a:r>
            <a:endParaRPr lang="en-US" dirty="0"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43412568-54BC-4E8B-8308-2A18A5D3EB8C}" type="slidenum">
              <a:rPr lang="en-GB"/>
              <a:pPr/>
              <a:t>33</a:t>
            </a:fld>
            <a:endParaRPr lang="en-GB" dirty="0"/>
          </a:p>
        </p:txBody>
      </p:sp>
      <p:sp>
        <p:nvSpPr>
          <p:cNvPr id="23245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836613" y="719138"/>
            <a:ext cx="5148262" cy="3763962"/>
          </a:xfrm>
          <a:ln/>
        </p:spPr>
      </p:sp>
      <p:sp>
        <p:nvSpPr>
          <p:cNvPr id="23245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618928723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618928723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43412568-54BC-4E8B-8308-2A18A5D3EB8C}" type="slidenum">
              <a:rPr lang="en-GB"/>
              <a:pPr/>
              <a:t>36</a:t>
            </a:fld>
            <a:endParaRPr lang="en-GB" dirty="0"/>
          </a:p>
        </p:txBody>
      </p:sp>
      <p:sp>
        <p:nvSpPr>
          <p:cNvPr id="23245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836613" y="719138"/>
            <a:ext cx="5148262" cy="3763962"/>
          </a:xfrm>
          <a:ln/>
        </p:spPr>
      </p:sp>
      <p:sp>
        <p:nvSpPr>
          <p:cNvPr id="23245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DVCS is considered the cleanest</a:t>
            </a:r>
            <a:r>
              <a:rPr lang="en-US" baseline="0" dirty="0" smtClean="0"/>
              <a:t> of the exp. Hard excl. processes because effects of NLO and </a:t>
            </a:r>
            <a:r>
              <a:rPr lang="en-US" baseline="0" dirty="0" err="1" smtClean="0"/>
              <a:t>subleading</a:t>
            </a:r>
            <a:r>
              <a:rPr lang="en-US" baseline="0" dirty="0" smtClean="0"/>
              <a:t> Twist (Twist 3) are under </a:t>
            </a:r>
            <a:r>
              <a:rPr lang="en-US" baseline="0" dirty="0" err="1" smtClean="0"/>
              <a:t>theo.</a:t>
            </a:r>
            <a:r>
              <a:rPr lang="en-US" baseline="0" dirty="0" smtClean="0"/>
              <a:t> control</a:t>
            </a:r>
            <a:endParaRPr lang="en-US" dirty="0"/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43412568-54BC-4E8B-8308-2A18A5D3EB8C}" type="slidenum">
              <a:rPr lang="en-GB"/>
              <a:pPr/>
              <a:t>37</a:t>
            </a:fld>
            <a:endParaRPr lang="en-GB" dirty="0"/>
          </a:p>
        </p:txBody>
      </p:sp>
      <p:sp>
        <p:nvSpPr>
          <p:cNvPr id="23245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836613" y="719138"/>
            <a:ext cx="5148262" cy="3763962"/>
          </a:xfrm>
          <a:ln/>
        </p:spPr>
      </p:sp>
      <p:sp>
        <p:nvSpPr>
          <p:cNvPr id="23245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In NH3 hat man 10 </a:t>
            </a:r>
            <a:r>
              <a:rPr lang="en-US" dirty="0" err="1" smtClean="0"/>
              <a:t>Protonen</a:t>
            </a:r>
            <a:r>
              <a:rPr lang="en-US" baseline="0" dirty="0" smtClean="0"/>
              <a:t> und 7 </a:t>
            </a:r>
            <a:r>
              <a:rPr lang="en-US" baseline="0" dirty="0" err="1" smtClean="0"/>
              <a:t>Neutronen</a:t>
            </a:r>
            <a:r>
              <a:rPr lang="en-US" baseline="0" dirty="0" smtClean="0"/>
              <a:t> </a:t>
            </a:r>
            <a:r>
              <a:rPr lang="en-US" baseline="0" dirty="0" smtClean="0">
                <a:sym typeface="Wingdings" pitchFamily="2" charset="2"/>
              </a:rPr>
              <a:t> </a:t>
            </a:r>
            <a:r>
              <a:rPr lang="en-US" baseline="0" dirty="0" err="1" smtClean="0">
                <a:sym typeface="Wingdings" pitchFamily="2" charset="2"/>
              </a:rPr>
              <a:t>Anteil</a:t>
            </a:r>
            <a:r>
              <a:rPr lang="en-US" baseline="0" dirty="0" smtClean="0">
                <a:sym typeface="Wingdings" pitchFamily="2" charset="2"/>
              </a:rPr>
              <a:t> </a:t>
            </a:r>
            <a:r>
              <a:rPr lang="en-US" baseline="0" dirty="0" err="1" smtClean="0">
                <a:sym typeface="Wingdings" pitchFamily="2" charset="2"/>
              </a:rPr>
              <a:t>Protonen</a:t>
            </a:r>
            <a:r>
              <a:rPr lang="en-US" baseline="0" dirty="0" smtClean="0">
                <a:sym typeface="Wingdings" pitchFamily="2" charset="2"/>
              </a:rPr>
              <a:t> = 10/17</a:t>
            </a:r>
          </a:p>
          <a:p>
            <a:r>
              <a:rPr lang="en-US" baseline="0" dirty="0" smtClean="0">
                <a:sym typeface="Wingdings" pitchFamily="2" charset="2"/>
              </a:rPr>
              <a:t>                          3 </a:t>
            </a:r>
            <a:r>
              <a:rPr lang="en-US" baseline="0" dirty="0" err="1" smtClean="0">
                <a:sym typeface="Wingdings" pitchFamily="2" charset="2"/>
              </a:rPr>
              <a:t>Protonen</a:t>
            </a:r>
            <a:r>
              <a:rPr lang="en-US" baseline="0" dirty="0" smtClean="0">
                <a:sym typeface="Wingdings" pitchFamily="2" charset="2"/>
              </a:rPr>
              <a:t> der 10 </a:t>
            </a:r>
            <a:r>
              <a:rPr lang="en-US" baseline="0" dirty="0" err="1" smtClean="0">
                <a:sym typeface="Wingdings" pitchFamily="2" charset="2"/>
              </a:rPr>
              <a:t>Protonen</a:t>
            </a:r>
            <a:r>
              <a:rPr lang="en-US" baseline="0" dirty="0" smtClean="0">
                <a:sym typeface="Wingdings" pitchFamily="2" charset="2"/>
              </a:rPr>
              <a:t> </a:t>
            </a:r>
            <a:r>
              <a:rPr lang="en-US" baseline="0" dirty="0" err="1" smtClean="0">
                <a:sym typeface="Wingdings" pitchFamily="2" charset="2"/>
              </a:rPr>
              <a:t>sind</a:t>
            </a:r>
            <a:r>
              <a:rPr lang="en-US" baseline="0" dirty="0" smtClean="0">
                <a:sym typeface="Wingdings" pitchFamily="2" charset="2"/>
              </a:rPr>
              <a:t> </a:t>
            </a:r>
            <a:r>
              <a:rPr lang="en-US" baseline="0" dirty="0" err="1" smtClean="0">
                <a:sym typeface="Wingdings" pitchFamily="2" charset="2"/>
              </a:rPr>
              <a:t>polarisierbar</a:t>
            </a:r>
            <a:r>
              <a:rPr lang="en-US" baseline="0" dirty="0" smtClean="0">
                <a:sym typeface="Wingdings" pitchFamily="2" charset="2"/>
              </a:rPr>
              <a:t>   = 3/10  </a:t>
            </a:r>
          </a:p>
          <a:p>
            <a:r>
              <a:rPr lang="en-US" baseline="0" dirty="0" smtClean="0">
                <a:sym typeface="Wingdings" pitchFamily="2" charset="2"/>
              </a:rPr>
              <a:t>Dilution factor f = 10/17 * 3/10 =3/17 = 0.1764</a:t>
            </a:r>
          </a:p>
          <a:p>
            <a:endParaRPr lang="en-US" baseline="0" dirty="0" smtClean="0">
              <a:sym typeface="Wingdings" pitchFamily="2" charset="2"/>
            </a:endParaRPr>
          </a:p>
          <a:p>
            <a:r>
              <a:rPr lang="en-US" baseline="0" dirty="0" err="1" smtClean="0">
                <a:sym typeface="Wingdings" pitchFamily="2" charset="2"/>
              </a:rPr>
              <a:t>Lumi</a:t>
            </a:r>
            <a:r>
              <a:rPr lang="en-US" baseline="0" dirty="0" smtClean="0">
                <a:sym typeface="Wingdings" pitchFamily="2" charset="2"/>
              </a:rPr>
              <a:t> von 3.4*10^32 </a:t>
            </a:r>
            <a:r>
              <a:rPr lang="en-US" baseline="0" dirty="0" err="1" smtClean="0">
                <a:sym typeface="Wingdings" pitchFamily="2" charset="2"/>
              </a:rPr>
              <a:t>ist</a:t>
            </a:r>
            <a:r>
              <a:rPr lang="en-US" baseline="0" dirty="0" smtClean="0">
                <a:sym typeface="Wingdings" pitchFamily="2" charset="2"/>
              </a:rPr>
              <a:t> die </a:t>
            </a:r>
            <a:r>
              <a:rPr lang="en-US" baseline="0" dirty="0" err="1" smtClean="0">
                <a:sym typeface="Wingdings" pitchFamily="2" charset="2"/>
              </a:rPr>
              <a:t>Lumi</a:t>
            </a:r>
            <a:r>
              <a:rPr lang="en-US" baseline="0" dirty="0" smtClean="0">
                <a:sym typeface="Wingdings" pitchFamily="2" charset="2"/>
              </a:rPr>
              <a:t> </a:t>
            </a:r>
            <a:r>
              <a:rPr lang="en-US" baseline="0" dirty="0" err="1" smtClean="0">
                <a:sym typeface="Wingdings" pitchFamily="2" charset="2"/>
              </a:rPr>
              <a:t>fuer</a:t>
            </a:r>
            <a:r>
              <a:rPr lang="en-US" baseline="0" dirty="0" smtClean="0">
                <a:sym typeface="Wingdings" pitchFamily="2" charset="2"/>
              </a:rPr>
              <a:t> NH3, also </a:t>
            </a:r>
            <a:r>
              <a:rPr lang="en-US" baseline="0" dirty="0" err="1" smtClean="0">
                <a:sym typeface="Wingdings" pitchFamily="2" charset="2"/>
              </a:rPr>
              <a:t>fuer</a:t>
            </a:r>
            <a:r>
              <a:rPr lang="en-US" baseline="0" dirty="0" smtClean="0">
                <a:sym typeface="Wingdings" pitchFamily="2" charset="2"/>
              </a:rPr>
              <a:t> die </a:t>
            </a:r>
            <a:r>
              <a:rPr lang="en-US" baseline="0" dirty="0" err="1" smtClean="0">
                <a:sym typeface="Wingdings" pitchFamily="2" charset="2"/>
              </a:rPr>
              <a:t>streuung</a:t>
            </a:r>
            <a:r>
              <a:rPr lang="en-US" baseline="0" dirty="0" smtClean="0">
                <a:sym typeface="Wingdings" pitchFamily="2" charset="2"/>
              </a:rPr>
              <a:t> an 17 </a:t>
            </a:r>
            <a:r>
              <a:rPr lang="en-US" baseline="0" dirty="0" err="1" smtClean="0">
                <a:sym typeface="Wingdings" pitchFamily="2" charset="2"/>
              </a:rPr>
              <a:t>nukleonen</a:t>
            </a:r>
            <a:r>
              <a:rPr lang="en-US" baseline="0" dirty="0" smtClean="0">
                <a:sym typeface="Wingdings" pitchFamily="2" charset="2"/>
              </a:rPr>
              <a:t>. </a:t>
            </a:r>
          </a:p>
          <a:p>
            <a:endParaRPr lang="en-US" dirty="0"/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43412568-54BC-4E8B-8308-2A18A5D3EB8C}" type="slidenum">
              <a:rPr lang="en-GB"/>
              <a:pPr/>
              <a:t>38</a:t>
            </a:fld>
            <a:endParaRPr lang="en-GB" dirty="0"/>
          </a:p>
        </p:txBody>
      </p:sp>
      <p:sp>
        <p:nvSpPr>
          <p:cNvPr id="23245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836613" y="719138"/>
            <a:ext cx="5148262" cy="3763962"/>
          </a:xfrm>
          <a:ln/>
        </p:spPr>
      </p:sp>
      <p:sp>
        <p:nvSpPr>
          <p:cNvPr id="23245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43412568-54BC-4E8B-8308-2A18A5D3EB8C}" type="slidenum">
              <a:rPr lang="en-GB"/>
              <a:pPr/>
              <a:t>39</a:t>
            </a:fld>
            <a:endParaRPr lang="en-GB" dirty="0"/>
          </a:p>
        </p:txBody>
      </p:sp>
      <p:sp>
        <p:nvSpPr>
          <p:cNvPr id="23245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836613" y="719138"/>
            <a:ext cx="5148262" cy="3763962"/>
          </a:xfrm>
          <a:ln/>
        </p:spPr>
      </p:sp>
      <p:sp>
        <p:nvSpPr>
          <p:cNvPr id="23245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43412568-54BC-4E8B-8308-2A18A5D3EB8C}" type="slidenum">
              <a:rPr lang="en-GB"/>
              <a:pPr/>
              <a:t>4</a:t>
            </a:fld>
            <a:endParaRPr lang="en-GB" dirty="0"/>
          </a:p>
        </p:txBody>
      </p:sp>
      <p:sp>
        <p:nvSpPr>
          <p:cNvPr id="23245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836613" y="719138"/>
            <a:ext cx="5148262" cy="3763962"/>
          </a:xfrm>
          <a:ln/>
        </p:spPr>
      </p:sp>
      <p:sp>
        <p:nvSpPr>
          <p:cNvPr id="23245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fr-FR" sz="400" dirty="0">
              <a:solidFill>
                <a:srgbClr val="FF0000"/>
              </a:solidFill>
              <a:latin typeface="Tahoma" pitchFamily="34" charset="0"/>
              <a:sym typeface="Wingdings" pitchFamily="2" charset="2"/>
            </a:endParaRPr>
          </a:p>
          <a:p>
            <a:r>
              <a:rPr lang="fr-FR" dirty="0" err="1">
                <a:solidFill>
                  <a:srgbClr val="FF0000"/>
                </a:solidFill>
                <a:latin typeface="Tahoma" pitchFamily="34" charset="0"/>
                <a:sym typeface="Wingdings" pitchFamily="2" charset="2"/>
              </a:rPr>
              <a:t>Lumi</a:t>
            </a:r>
            <a:r>
              <a:rPr lang="fr-FR" dirty="0">
                <a:solidFill>
                  <a:srgbClr val="FF0000"/>
                </a:solidFill>
                <a:latin typeface="Tahoma" pitchFamily="34" charset="0"/>
                <a:sym typeface="Wingdings" pitchFamily="2" charset="2"/>
              </a:rPr>
              <a:t> = 10**32 for 2.5m LH2 target  </a:t>
            </a:r>
          </a:p>
          <a:p>
            <a:r>
              <a:rPr lang="fr-FR" dirty="0">
                <a:solidFill>
                  <a:srgbClr val="FF0000"/>
                </a:solidFill>
                <a:latin typeface="Tahoma" pitchFamily="34" charset="0"/>
                <a:sym typeface="Wingdings" pitchFamily="2" charset="2"/>
              </a:rPr>
              <a:t> if </a:t>
            </a:r>
            <a:r>
              <a:rPr lang="fr-FR" dirty="0" err="1">
                <a:solidFill>
                  <a:srgbClr val="FF0000"/>
                </a:solidFill>
                <a:latin typeface="Tahoma" pitchFamily="34" charset="0"/>
                <a:sym typeface="Wingdings" pitchFamily="2" charset="2"/>
              </a:rPr>
              <a:t>Lumi</a:t>
            </a:r>
            <a:r>
              <a:rPr lang="fr-FR" dirty="0">
                <a:solidFill>
                  <a:srgbClr val="FF0000"/>
                </a:solidFill>
                <a:latin typeface="Tahoma" pitchFamily="34" charset="0"/>
                <a:sym typeface="Wingdings" pitchFamily="2" charset="2"/>
              </a:rPr>
              <a:t> </a:t>
            </a:r>
            <a:r>
              <a:rPr lang="fr-FR" dirty="0">
                <a:solidFill>
                  <a:srgbClr val="FF0000"/>
                </a:solidFill>
                <a:latin typeface="Tahoma" pitchFamily="34" charset="0"/>
                <a:sym typeface="Symbol" pitchFamily="18" charset="2"/>
              </a:rPr>
              <a:t> 4 </a:t>
            </a:r>
            <a:r>
              <a:rPr lang="fr-FR" dirty="0">
                <a:solidFill>
                  <a:srgbClr val="FF0000"/>
                </a:solidFill>
                <a:latin typeface="Tahoma" pitchFamily="34" charset="0"/>
                <a:sym typeface="Wingdings" pitchFamily="2" charset="2"/>
              </a:rPr>
              <a:t> more </a:t>
            </a:r>
            <a:r>
              <a:rPr lang="fr-FR" dirty="0" err="1">
                <a:solidFill>
                  <a:srgbClr val="FF0000"/>
                </a:solidFill>
                <a:latin typeface="Tahoma" pitchFamily="34" charset="0"/>
                <a:sym typeface="Wingdings" pitchFamily="2" charset="2"/>
              </a:rPr>
              <a:t>comfortable</a:t>
            </a:r>
            <a:r>
              <a:rPr lang="fr-FR" dirty="0">
                <a:solidFill>
                  <a:srgbClr val="FF0000"/>
                </a:solidFill>
                <a:latin typeface="Tahoma" pitchFamily="34" charset="0"/>
                <a:sym typeface="Wingdings" pitchFamily="2" charset="2"/>
              </a:rPr>
              <a:t>  </a:t>
            </a:r>
            <a:r>
              <a:rPr lang="fr-FR" dirty="0" err="1">
                <a:solidFill>
                  <a:srgbClr val="FF0000"/>
                </a:solidFill>
                <a:latin typeface="Tahoma" pitchFamily="34" charset="0"/>
                <a:sym typeface="Wingdings" pitchFamily="2" charset="2"/>
              </a:rPr>
              <a:t>statistics</a:t>
            </a:r>
            <a:r>
              <a:rPr lang="fr-FR" dirty="0">
                <a:solidFill>
                  <a:srgbClr val="FF0000"/>
                </a:solidFill>
                <a:latin typeface="Tahoma" pitchFamily="34" charset="0"/>
                <a:sym typeface="Wingdings" pitchFamily="2" charset="2"/>
              </a:rPr>
              <a:t> for  Q</a:t>
            </a:r>
            <a:r>
              <a:rPr lang="fr-FR" baseline="30000" dirty="0">
                <a:solidFill>
                  <a:srgbClr val="FF0000"/>
                </a:solidFill>
                <a:latin typeface="Tahoma" pitchFamily="34" charset="0"/>
                <a:sym typeface="Wingdings" pitchFamily="2" charset="2"/>
              </a:rPr>
              <a:t>2</a:t>
            </a:r>
            <a:r>
              <a:rPr lang="fr-FR" dirty="0">
                <a:solidFill>
                  <a:srgbClr val="FF0000"/>
                </a:solidFill>
                <a:latin typeface="Tahoma" pitchFamily="34" charset="0"/>
                <a:sym typeface="Wingdings" pitchFamily="2" charset="2"/>
              </a:rPr>
              <a:t> up to 12 GeV</a:t>
            </a:r>
            <a:r>
              <a:rPr lang="fr-FR" baseline="30000" dirty="0">
                <a:solidFill>
                  <a:srgbClr val="FF0000"/>
                </a:solidFill>
                <a:latin typeface="Tahoma" pitchFamily="34" charset="0"/>
                <a:sym typeface="Wingdings" pitchFamily="2" charset="2"/>
              </a:rPr>
              <a:t>2</a:t>
            </a:r>
          </a:p>
          <a:p>
            <a:r>
              <a:rPr lang="de-DE" dirty="0" err="1"/>
              <a:t>Uncovered</a:t>
            </a:r>
            <a:r>
              <a:rPr lang="de-DE" dirty="0"/>
              <a:t> </a:t>
            </a:r>
            <a:r>
              <a:rPr lang="de-DE" dirty="0" err="1"/>
              <a:t>region</a:t>
            </a:r>
            <a:r>
              <a:rPr lang="de-DE" dirty="0"/>
              <a:t> </a:t>
            </a:r>
            <a:r>
              <a:rPr lang="de-DE" dirty="0" err="1"/>
              <a:t>between</a:t>
            </a:r>
            <a:r>
              <a:rPr lang="de-DE" dirty="0"/>
              <a:t> ZEUS+H1 &amp; HERMES + </a:t>
            </a:r>
            <a:r>
              <a:rPr lang="de-DE" dirty="0" err="1"/>
              <a:t>Jlab</a:t>
            </a:r>
            <a:r>
              <a:rPr lang="de-DE" dirty="0"/>
              <a:t> </a:t>
            </a:r>
            <a:r>
              <a:rPr lang="de-DE" dirty="0" err="1"/>
              <a:t>before</a:t>
            </a:r>
            <a:r>
              <a:rPr lang="de-DE" dirty="0"/>
              <a:t> </a:t>
            </a:r>
            <a:r>
              <a:rPr lang="de-DE" dirty="0" err="1"/>
              <a:t>new</a:t>
            </a:r>
            <a:r>
              <a:rPr lang="de-DE" dirty="0"/>
              <a:t> </a:t>
            </a:r>
            <a:r>
              <a:rPr lang="de-DE" dirty="0" err="1"/>
              <a:t>colliders</a:t>
            </a:r>
            <a:r>
              <a:rPr lang="de-DE" dirty="0"/>
              <a:t> </a:t>
            </a:r>
            <a:r>
              <a:rPr lang="de-DE" dirty="0" err="1"/>
              <a:t>may</a:t>
            </a:r>
            <a:r>
              <a:rPr lang="de-DE" dirty="0"/>
              <a:t> </a:t>
            </a:r>
            <a:r>
              <a:rPr lang="de-DE" dirty="0" err="1"/>
              <a:t>be</a:t>
            </a:r>
            <a:r>
              <a:rPr lang="de-DE" dirty="0"/>
              <a:t> </a:t>
            </a:r>
            <a:r>
              <a:rPr lang="de-DE" dirty="0" err="1"/>
              <a:t>available</a:t>
            </a:r>
            <a:endParaRPr lang="de-DE" dirty="0"/>
          </a:p>
          <a:p>
            <a:r>
              <a:rPr lang="de-DE" dirty="0"/>
              <a:t>Transverse </a:t>
            </a:r>
            <a:r>
              <a:rPr lang="de-DE" dirty="0" err="1"/>
              <a:t>structure</a:t>
            </a:r>
            <a:r>
              <a:rPr lang="de-DE" dirty="0"/>
              <a:t> </a:t>
            </a:r>
            <a:r>
              <a:rPr lang="de-DE" dirty="0" err="1"/>
              <a:t>at</a:t>
            </a:r>
            <a:r>
              <a:rPr lang="de-DE" dirty="0"/>
              <a:t> x~10-2 essential </a:t>
            </a:r>
            <a:r>
              <a:rPr lang="de-DE" dirty="0" err="1"/>
              <a:t>input</a:t>
            </a:r>
            <a:r>
              <a:rPr lang="de-DE" dirty="0"/>
              <a:t> </a:t>
            </a:r>
            <a:r>
              <a:rPr lang="de-DE" dirty="0" err="1"/>
              <a:t>for</a:t>
            </a:r>
            <a:r>
              <a:rPr lang="de-DE" dirty="0"/>
              <a:t> </a:t>
            </a:r>
            <a:r>
              <a:rPr lang="de-DE" dirty="0" err="1"/>
              <a:t>phenemenology</a:t>
            </a:r>
            <a:r>
              <a:rPr lang="de-DE" dirty="0"/>
              <a:t> </a:t>
            </a:r>
            <a:r>
              <a:rPr lang="de-DE" dirty="0" err="1"/>
              <a:t>of</a:t>
            </a:r>
            <a:r>
              <a:rPr lang="de-DE" dirty="0"/>
              <a:t> high-</a:t>
            </a:r>
            <a:r>
              <a:rPr lang="de-DE" dirty="0" err="1"/>
              <a:t>energy</a:t>
            </a:r>
            <a:r>
              <a:rPr lang="de-DE" dirty="0"/>
              <a:t> pp </a:t>
            </a:r>
            <a:r>
              <a:rPr lang="de-DE" dirty="0" err="1"/>
              <a:t>collision</a:t>
            </a:r>
            <a:r>
              <a:rPr lang="de-DE" dirty="0"/>
              <a:t> (LHC)</a:t>
            </a:r>
          </a:p>
          <a:p>
            <a:endParaRPr lang="en-US" dirty="0"/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43412568-54BC-4E8B-8308-2A18A5D3EB8C}" type="slidenum">
              <a:rPr lang="en-GB"/>
              <a:pPr/>
              <a:t>40</a:t>
            </a:fld>
            <a:endParaRPr lang="en-GB" dirty="0"/>
          </a:p>
        </p:txBody>
      </p:sp>
      <p:sp>
        <p:nvSpPr>
          <p:cNvPr id="23245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836613" y="719138"/>
            <a:ext cx="5148262" cy="3763962"/>
          </a:xfrm>
          <a:ln/>
        </p:spPr>
      </p:sp>
      <p:sp>
        <p:nvSpPr>
          <p:cNvPr id="23245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43412568-54BC-4E8B-8308-2A18A5D3EB8C}" type="slidenum">
              <a:rPr lang="en-GB"/>
              <a:pPr/>
              <a:t>41</a:t>
            </a:fld>
            <a:endParaRPr lang="en-GB" dirty="0"/>
          </a:p>
        </p:txBody>
      </p:sp>
      <p:sp>
        <p:nvSpPr>
          <p:cNvPr id="23245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836613" y="719138"/>
            <a:ext cx="5148262" cy="3763962"/>
          </a:xfrm>
          <a:ln/>
        </p:spPr>
      </p:sp>
      <p:sp>
        <p:nvSpPr>
          <p:cNvPr id="23245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F_2 = Pauli ; F_1 = Dirac Form Factor</a:t>
            </a:r>
            <a:endParaRPr lang="en-US" dirty="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48280170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43412568-54BC-4E8B-8308-2A18A5D3EB8C}" type="slidenum">
              <a:rPr lang="en-GB"/>
              <a:pPr/>
              <a:t>6</a:t>
            </a:fld>
            <a:endParaRPr lang="en-GB" dirty="0"/>
          </a:p>
        </p:txBody>
      </p:sp>
      <p:sp>
        <p:nvSpPr>
          <p:cNvPr id="23245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836613" y="719138"/>
            <a:ext cx="5148262" cy="3763962"/>
          </a:xfrm>
          <a:ln/>
        </p:spPr>
      </p:sp>
      <p:sp>
        <p:nvSpPr>
          <p:cNvPr id="23245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43412568-54BC-4E8B-8308-2A18A5D3EB8C}" type="slidenum">
              <a:rPr lang="en-GB"/>
              <a:pPr/>
              <a:t>7</a:t>
            </a:fld>
            <a:endParaRPr lang="en-GB" dirty="0"/>
          </a:p>
        </p:txBody>
      </p:sp>
      <p:sp>
        <p:nvSpPr>
          <p:cNvPr id="23245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836613" y="719138"/>
            <a:ext cx="5148262" cy="3763962"/>
          </a:xfrm>
          <a:ln/>
        </p:spPr>
      </p:sp>
      <p:sp>
        <p:nvSpPr>
          <p:cNvPr id="23245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l/T separation still missing. Use angular distribution of Rho decay</a:t>
            </a:r>
          </a:p>
          <a:p>
            <a:r>
              <a:rPr lang="en-US" dirty="0" err="1" smtClean="0"/>
              <a:t>Goloskokov</a:t>
            </a:r>
            <a:r>
              <a:rPr lang="en-US" dirty="0" smtClean="0"/>
              <a:t> Kroll Model – most complete model</a:t>
            </a:r>
            <a:r>
              <a:rPr lang="en-US" baseline="0" dirty="0" smtClean="0"/>
              <a:t> with H and E for quarks and gluons</a:t>
            </a:r>
          </a:p>
          <a:p>
            <a:r>
              <a:rPr lang="en-US" baseline="0" dirty="0" smtClean="0"/>
              <a:t>   quarks transverse degree of freedom taken into account</a:t>
            </a:r>
          </a:p>
          <a:p>
            <a:r>
              <a:rPr lang="en-US" dirty="0"/>
              <a:t>Account</a:t>
            </a:r>
          </a:p>
          <a:p>
            <a:r>
              <a:rPr lang="en-US" dirty="0"/>
              <a:t>the asymptotically dominant (longitudinal) amplitude for </a:t>
            </a:r>
            <a:r>
              <a:rPr lang="en-US" b="1" dirty="0"/>
              <a:t>L* p </a:t>
            </a:r>
            <a:r>
              <a:rPr lang="en-US" b="1" dirty="0" err="1"/>
              <a:t>Lp</a:t>
            </a:r>
            <a:r>
              <a:rPr lang="en-US" dirty="0" err="1"/>
              <a:t>but</a:t>
            </a:r>
            <a:r>
              <a:rPr lang="en-US" dirty="0"/>
              <a:t> also the one for transversely polarized photons and vector mesons </a:t>
            </a:r>
            <a:r>
              <a:rPr lang="en-US" b="1" dirty="0"/>
              <a:t>T* p </a:t>
            </a:r>
            <a:r>
              <a:rPr lang="en-US" b="1" dirty="0" err="1"/>
              <a:t>Tp</a:t>
            </a:r>
            <a:endParaRPr lang="en-US" b="1" dirty="0"/>
          </a:p>
          <a:p>
            <a:endParaRPr lang="en-US" dirty="0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43412568-54BC-4E8B-8308-2A18A5D3EB8C}" type="slidenum">
              <a:rPr lang="en-GB"/>
              <a:pPr/>
              <a:t>8</a:t>
            </a:fld>
            <a:endParaRPr lang="en-GB" dirty="0"/>
          </a:p>
        </p:txBody>
      </p:sp>
      <p:sp>
        <p:nvSpPr>
          <p:cNvPr id="23245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836613" y="719138"/>
            <a:ext cx="5148262" cy="3763962"/>
          </a:xfrm>
          <a:ln/>
        </p:spPr>
      </p:sp>
      <p:sp>
        <p:nvSpPr>
          <p:cNvPr id="23245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fr-FR" sz="400" dirty="0">
              <a:solidFill>
                <a:srgbClr val="FF0000"/>
              </a:solidFill>
              <a:latin typeface="Tahoma" pitchFamily="34" charset="0"/>
              <a:sym typeface="Wingdings" pitchFamily="2" charset="2"/>
            </a:endParaRPr>
          </a:p>
          <a:p>
            <a:endParaRPr lang="en-US" dirty="0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43412568-54BC-4E8B-8308-2A18A5D3EB8C}" type="slidenum">
              <a:rPr lang="en-GB"/>
              <a:pPr/>
              <a:t>9</a:t>
            </a:fld>
            <a:endParaRPr lang="en-GB" dirty="0"/>
          </a:p>
        </p:txBody>
      </p:sp>
      <p:sp>
        <p:nvSpPr>
          <p:cNvPr id="23245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836613" y="719138"/>
            <a:ext cx="5148262" cy="3763962"/>
          </a:xfrm>
          <a:ln/>
        </p:spPr>
      </p:sp>
      <p:sp>
        <p:nvSpPr>
          <p:cNvPr id="23245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fr-FR" sz="400" dirty="0">
              <a:solidFill>
                <a:srgbClr val="FF0000"/>
              </a:solidFill>
              <a:latin typeface="Tahoma" pitchFamily="34" charset="0"/>
              <a:sym typeface="Wingdings" pitchFamily="2" charset="2"/>
            </a:endParaRPr>
          </a:p>
          <a:p>
            <a:endParaRPr lang="en-US" dirty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el 4"/>
          <p:cNvSpPr>
            <a:spLocks noGrp="1"/>
          </p:cNvSpPr>
          <p:nvPr>
            <p:ph type="title" hasCustomPrompt="1"/>
          </p:nvPr>
        </p:nvSpPr>
        <p:spPr>
          <a:xfrm>
            <a:off x="1" y="0"/>
            <a:ext cx="9361488" cy="798513"/>
          </a:xfrm>
        </p:spPr>
        <p:txBody>
          <a:bodyPr/>
          <a:lstStyle>
            <a:lvl1pPr>
              <a:defRPr i="0"/>
            </a:lvl1pPr>
          </a:lstStyle>
          <a:p>
            <a:r>
              <a:rPr lang="en-US" noProof="0" dirty="0" smtClean="0"/>
              <a:t>title</a:t>
            </a:r>
            <a:endParaRPr lang="en-US" noProof="0" dirty="0"/>
          </a:p>
        </p:txBody>
      </p:sp>
      <p:sp>
        <p:nvSpPr>
          <p:cNvPr id="7" name="Textplatzhalter 6"/>
          <p:cNvSpPr>
            <a:spLocks noGrp="1"/>
          </p:cNvSpPr>
          <p:nvPr>
            <p:ph type="body" sz="quarter" idx="10"/>
          </p:nvPr>
        </p:nvSpPr>
        <p:spPr>
          <a:xfrm>
            <a:off x="591344" y="1354138"/>
            <a:ext cx="4267200" cy="369332"/>
          </a:xfrm>
          <a:noFill/>
        </p:spPr>
        <p:txBody>
          <a:bodyPr lIns="0" tIns="0" rIns="0" bIns="0" numCol="1" spcCol="0">
            <a:spAutoFit/>
          </a:bodyPr>
          <a:lstStyle>
            <a:lvl1pPr>
              <a:buNone/>
              <a:defRPr sz="2400">
                <a:solidFill>
                  <a:srgbClr val="000066"/>
                </a:solidFill>
              </a:defRPr>
            </a:lvl1pPr>
          </a:lstStyle>
          <a:p>
            <a:pPr lvl="0"/>
            <a:r>
              <a:rPr lang="en-US" noProof="0" dirty="0" smtClean="0"/>
              <a:t>Text</a:t>
            </a:r>
            <a:endParaRPr lang="en-US" noProof="0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701675" y="6232525"/>
            <a:ext cx="1952625" cy="457200"/>
          </a:xfrm>
          <a:prstGeom prst="rect">
            <a:avLst/>
          </a:prstGeom>
          <a:ln/>
        </p:spPr>
        <p:txBody>
          <a:bodyPr/>
          <a:lstStyle>
            <a:lvl1pPr>
              <a:defRPr>
                <a:latin typeface="Tahoma" pitchFamily="34" charset="0"/>
              </a:defRPr>
            </a:lvl1pPr>
          </a:lstStyle>
          <a:p>
            <a:pPr>
              <a:defRPr/>
            </a:pPr>
            <a:fld id="{18482D2C-C259-489B-8F69-B5A84CC51558}" type="datetime1">
              <a:rPr lang="de-DE" smtClean="0"/>
              <a:pPr>
                <a:defRPr/>
              </a:pPr>
              <a:t>30.05.2012</a:t>
            </a:fld>
            <a:endParaRPr lang="en-US" dirty="0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727075" y="6213475"/>
            <a:ext cx="7907338" cy="455613"/>
          </a:xfrm>
          <a:prstGeom prst="rect">
            <a:avLst/>
          </a:prstGeom>
          <a:ln/>
        </p:spPr>
        <p:txBody>
          <a:bodyPr/>
          <a:lstStyle>
            <a:lvl1pPr>
              <a:defRPr>
                <a:latin typeface="Tahoma" pitchFamily="34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/>
          <p:cNvSpPr>
            <a:spLocks noGrp="1"/>
          </p:cNvSpPr>
          <p:nvPr>
            <p:ph type="title" orient="vert"/>
          </p:nvPr>
        </p:nvSpPr>
        <p:spPr>
          <a:xfrm>
            <a:off x="6923088" y="0"/>
            <a:ext cx="2241550" cy="6080125"/>
          </a:xfrm>
        </p:spPr>
        <p:txBody>
          <a:bodyPr vert="eaVert"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196850" y="0"/>
            <a:ext cx="6573838" cy="6080125"/>
          </a:xfrm>
        </p:spPr>
        <p:txBody>
          <a:bodyPr vert="eaVert"/>
          <a:lstStyle/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701675" y="6232525"/>
            <a:ext cx="1952625" cy="457200"/>
          </a:xfrm>
          <a:prstGeom prst="rect">
            <a:avLst/>
          </a:prstGeom>
          <a:ln/>
        </p:spPr>
        <p:txBody>
          <a:bodyPr/>
          <a:lstStyle>
            <a:lvl1pPr>
              <a:defRPr>
                <a:latin typeface="Tahoma" pitchFamily="34" charset="0"/>
              </a:defRPr>
            </a:lvl1pPr>
          </a:lstStyle>
          <a:p>
            <a:pPr>
              <a:defRPr/>
            </a:pPr>
            <a:fld id="{332ED19A-FFDE-40FF-8889-CBAF3837C866}" type="datetime1">
              <a:rPr lang="de-DE" smtClean="0"/>
              <a:pPr>
                <a:defRPr/>
              </a:pPr>
              <a:t>30.05.2012</a:t>
            </a:fld>
            <a:endParaRPr lang="en-US" dirty="0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727075" y="6213475"/>
            <a:ext cx="7907338" cy="455613"/>
          </a:xfrm>
          <a:prstGeom prst="rect">
            <a:avLst/>
          </a:prstGeom>
          <a:ln/>
        </p:spPr>
        <p:txBody>
          <a:bodyPr/>
          <a:lstStyle>
            <a:lvl1pPr>
              <a:defRPr>
                <a:latin typeface="Tahoma" pitchFamily="34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701675" y="2125663"/>
            <a:ext cx="7958138" cy="1465262"/>
          </a:xfrm>
        </p:spPr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1404938" y="3876675"/>
            <a:ext cx="6551612" cy="1747838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de-DE" smtClean="0"/>
              <a:t>Formatvorlage des Untertitelmasters durch Klicken bearbeiten</a:t>
            </a:r>
            <a:endParaRPr lang="de-DE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1D7AD4A-6EA6-47C3-8800-32E6A8B73FD0}" type="datetime1">
              <a:rPr lang="de-DE" smtClean="0"/>
              <a:pPr>
                <a:defRPr/>
              </a:pPr>
              <a:t>30.05.2012</a:t>
            </a:fld>
            <a:endParaRPr lang="de-DE" dirty="0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 dirty="0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0D9DF69-7D6F-4BD2-808F-4076A9F1A8B7}" type="slidenum">
              <a:rPr lang="de-DE"/>
              <a:pPr>
                <a:defRPr/>
              </a:pPr>
              <a:t>‹Nr.›</a:t>
            </a:fld>
            <a:endParaRPr lang="de-DE" dirty="0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818010A-7182-4052-8FC4-8E3B510F817E}" type="datetime1">
              <a:rPr lang="de-DE" smtClean="0"/>
              <a:pPr>
                <a:defRPr/>
              </a:pPr>
              <a:t>30.05.2012</a:t>
            </a:fld>
            <a:endParaRPr lang="de-DE" dirty="0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 dirty="0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72C818C-6465-4B0F-8DD7-F01E52A6A5DE}" type="slidenum">
              <a:rPr lang="de-DE"/>
              <a:pPr>
                <a:defRPr/>
              </a:pPr>
              <a:t>‹Nr.›</a:t>
            </a:fld>
            <a:endParaRPr lang="de-DE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39775" y="4395788"/>
            <a:ext cx="7956550" cy="1358900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739775" y="2898775"/>
            <a:ext cx="7956550" cy="1497013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09234C4-9382-4DAA-A2E8-21419B24C82B}" type="datetime1">
              <a:rPr lang="de-DE" smtClean="0"/>
              <a:pPr>
                <a:defRPr/>
              </a:pPr>
              <a:t>30.05.2012</a:t>
            </a:fld>
            <a:endParaRPr lang="de-DE" dirty="0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 dirty="0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2BAEEB6-3250-4ED0-B53E-5501B555C4C8}" type="slidenum">
              <a:rPr lang="de-DE"/>
              <a:pPr>
                <a:defRPr/>
              </a:pPr>
              <a:t>‹Nr.›</a:t>
            </a:fld>
            <a:endParaRPr lang="de-DE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468313" y="1595438"/>
            <a:ext cx="4135437" cy="451485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756150" y="1595438"/>
            <a:ext cx="4137025" cy="451485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706B476-EE55-4851-99FC-5E1A44FA0EF6}" type="datetime1">
              <a:rPr lang="de-DE" smtClean="0"/>
              <a:pPr>
                <a:defRPr/>
              </a:pPr>
              <a:t>30.05.2012</a:t>
            </a:fld>
            <a:endParaRPr lang="de-DE" dirty="0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 dirty="0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174CAD2-D213-453B-AA56-7C1AB4F17AB5}" type="slidenum">
              <a:rPr lang="de-DE"/>
              <a:pPr>
                <a:defRPr/>
              </a:pPr>
              <a:t>‹Nr.›</a:t>
            </a:fld>
            <a:endParaRPr lang="de-DE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468313" y="1531938"/>
            <a:ext cx="4135437" cy="638175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68313" y="2170113"/>
            <a:ext cx="4135437" cy="3940175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3"/>
          </p:nvPr>
        </p:nvSpPr>
        <p:spPr>
          <a:xfrm>
            <a:off x="4756150" y="1531938"/>
            <a:ext cx="4137025" cy="638175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>
          <a:xfrm>
            <a:off x="4756150" y="2170113"/>
            <a:ext cx="4137025" cy="3940175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FC49B07-1814-4234-8387-F19E22892D04}" type="datetime1">
              <a:rPr lang="de-DE" smtClean="0"/>
              <a:pPr>
                <a:defRPr/>
              </a:pPr>
              <a:t>30.05.2012</a:t>
            </a:fld>
            <a:endParaRPr lang="de-DE" dirty="0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 dirty="0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AAC2174-09C6-4A31-BF5A-3F699A3CEC42}" type="slidenum">
              <a:rPr lang="de-DE"/>
              <a:pPr>
                <a:defRPr/>
              </a:pPr>
              <a:t>‹Nr.›</a:t>
            </a:fld>
            <a:endParaRPr lang="de-DE" dirty="0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914437B-C700-46F9-B5A0-66C1331968F2}" type="datetime1">
              <a:rPr lang="de-DE" smtClean="0"/>
              <a:pPr>
                <a:defRPr/>
              </a:pPr>
              <a:t>30.05.2012</a:t>
            </a:fld>
            <a:endParaRPr lang="de-DE" dirty="0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 dirty="0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B11BD67-F695-408B-8835-3C50C3ACB63F}" type="slidenum">
              <a:rPr lang="de-DE"/>
              <a:pPr>
                <a:defRPr/>
              </a:pPr>
              <a:t>‹Nr.›</a:t>
            </a:fld>
            <a:endParaRPr lang="de-DE" dirty="0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4BE68C9-20C6-4BD2-9311-3A51119A60D5}" type="datetime1">
              <a:rPr lang="de-DE" smtClean="0"/>
              <a:pPr>
                <a:defRPr/>
              </a:pPr>
              <a:t>30.05.2012</a:t>
            </a:fld>
            <a:endParaRPr lang="de-DE" dirty="0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 dirty="0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16BE7BF-B35C-4AAD-8C31-772ECEFFFCF9}" type="slidenum">
              <a:rPr lang="de-DE"/>
              <a:pPr>
                <a:defRPr/>
              </a:pPr>
              <a:t>‹Nr.›</a:t>
            </a:fld>
            <a:endParaRPr lang="de-DE" dirty="0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68313" y="273050"/>
            <a:ext cx="3079750" cy="1158875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3660775" y="273050"/>
            <a:ext cx="5232400" cy="5837238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468313" y="1431925"/>
            <a:ext cx="3079750" cy="46783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8FACE1F-DEE2-4C57-8EFE-23DE57B5DE51}" type="datetime1">
              <a:rPr lang="de-DE" smtClean="0"/>
              <a:pPr>
                <a:defRPr/>
              </a:pPr>
              <a:t>30.05.2012</a:t>
            </a:fld>
            <a:endParaRPr lang="de-DE" dirty="0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 dirty="0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C22E2BE-5332-483B-ACAE-EF0A6035CFA0}" type="slidenum">
              <a:rPr lang="de-DE"/>
              <a:pPr>
                <a:defRPr/>
              </a:pPr>
              <a:t>‹Nr.›</a:t>
            </a:fld>
            <a:endParaRPr lang="de-DE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701675" y="2125663"/>
            <a:ext cx="7958138" cy="1465262"/>
          </a:xfrm>
        </p:spPr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1404938" y="3876675"/>
            <a:ext cx="6551612" cy="1747838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de-DE" smtClean="0"/>
              <a:t>Formatvorlage des Untertitelmasters durch Klicken bearbeiten</a:t>
            </a:r>
            <a:endParaRPr lang="de-DE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701675" y="6232525"/>
            <a:ext cx="1952625" cy="457200"/>
          </a:xfrm>
          <a:prstGeom prst="rect">
            <a:avLst/>
          </a:prstGeom>
          <a:ln/>
        </p:spPr>
        <p:txBody>
          <a:bodyPr/>
          <a:lstStyle>
            <a:lvl1pPr>
              <a:defRPr>
                <a:latin typeface="Tahoma" pitchFamily="34" charset="0"/>
              </a:defRPr>
            </a:lvl1pPr>
          </a:lstStyle>
          <a:p>
            <a:pPr>
              <a:defRPr/>
            </a:pPr>
            <a:fld id="{647B4873-E338-4809-B37B-EBBE59A73261}" type="datetime1">
              <a:rPr lang="de-DE" smtClean="0"/>
              <a:pPr>
                <a:defRPr/>
              </a:pPr>
              <a:t>30.05.2012</a:t>
            </a:fld>
            <a:endParaRPr lang="en-US" dirty="0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727075" y="6213475"/>
            <a:ext cx="7907338" cy="455613"/>
          </a:xfrm>
          <a:prstGeom prst="rect">
            <a:avLst/>
          </a:prstGeom>
          <a:ln/>
        </p:spPr>
        <p:txBody>
          <a:bodyPr/>
          <a:lstStyle>
            <a:lvl1pPr>
              <a:defRPr>
                <a:latin typeface="Tahoma" pitchFamily="34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835150" y="4787900"/>
            <a:ext cx="5616575" cy="5651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1835150" y="611188"/>
            <a:ext cx="5616575" cy="4103687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de-DE" noProof="0" dirty="0" smtClean="0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1835150" y="5353050"/>
            <a:ext cx="5616575" cy="803275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BC01014-3038-454A-87BE-811BEE9C9999}" type="datetime1">
              <a:rPr lang="de-DE" smtClean="0"/>
              <a:pPr>
                <a:defRPr/>
              </a:pPr>
              <a:t>30.05.2012</a:t>
            </a:fld>
            <a:endParaRPr lang="de-DE" dirty="0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 dirty="0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1B27A98-D9AB-4E0A-BAAD-58882FFC38DA}" type="slidenum">
              <a:rPr lang="de-DE"/>
              <a:pPr>
                <a:defRPr/>
              </a:pPr>
              <a:t>‹Nr.›</a:t>
            </a:fld>
            <a:endParaRPr lang="de-DE" dirty="0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FA5E347-4811-4F5C-931C-4C882DDD92E5}" type="datetime1">
              <a:rPr lang="de-DE" smtClean="0"/>
              <a:pPr>
                <a:defRPr/>
              </a:pPr>
              <a:t>30.05.2012</a:t>
            </a:fld>
            <a:endParaRPr lang="de-DE" dirty="0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 dirty="0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B77BA7B-468E-4A2F-AC1D-478940083A40}" type="slidenum">
              <a:rPr lang="de-DE"/>
              <a:pPr>
                <a:defRPr/>
              </a:pPr>
              <a:t>‹Nr.›</a:t>
            </a:fld>
            <a:endParaRPr lang="de-DE" dirty="0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/>
          <p:cNvSpPr>
            <a:spLocks noGrp="1"/>
          </p:cNvSpPr>
          <p:nvPr>
            <p:ph type="title" orient="vert"/>
          </p:nvPr>
        </p:nvSpPr>
        <p:spPr>
          <a:xfrm>
            <a:off x="6788150" y="274638"/>
            <a:ext cx="2105025" cy="5835650"/>
          </a:xfrm>
        </p:spPr>
        <p:txBody>
          <a:bodyPr vert="eaVert"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468313" y="274638"/>
            <a:ext cx="6167437" cy="5835650"/>
          </a:xfrm>
        </p:spPr>
        <p:txBody>
          <a:bodyPr vert="eaVert"/>
          <a:lstStyle/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26DBA4C-D3E7-434A-ABF4-C3488613F497}" type="datetime1">
              <a:rPr lang="de-DE" smtClean="0"/>
              <a:pPr>
                <a:defRPr/>
              </a:pPr>
              <a:t>30.05.2012</a:t>
            </a:fld>
            <a:endParaRPr lang="de-DE" dirty="0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 dirty="0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26C1F31-4F6C-4A34-BB22-480D219E0D25}" type="slidenum">
              <a:rPr lang="de-DE"/>
              <a:pPr>
                <a:defRPr/>
              </a:pPr>
              <a:t>‹Nr.›</a:t>
            </a:fld>
            <a:endParaRPr lang="de-DE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701675" y="6232525"/>
            <a:ext cx="1952625" cy="457200"/>
          </a:xfrm>
          <a:prstGeom prst="rect">
            <a:avLst/>
          </a:prstGeom>
          <a:ln/>
        </p:spPr>
        <p:txBody>
          <a:bodyPr/>
          <a:lstStyle>
            <a:lvl1pPr>
              <a:defRPr>
                <a:latin typeface="Tahoma" pitchFamily="34" charset="0"/>
              </a:defRPr>
            </a:lvl1pPr>
          </a:lstStyle>
          <a:p>
            <a:pPr>
              <a:defRPr/>
            </a:pPr>
            <a:fld id="{3E61307B-2F96-4D4F-AD09-9780DBE66177}" type="datetime1">
              <a:rPr lang="de-DE" smtClean="0"/>
              <a:pPr>
                <a:defRPr/>
              </a:pPr>
              <a:t>30.05.2012</a:t>
            </a:fld>
            <a:endParaRPr lang="en-US" dirty="0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727075" y="6213475"/>
            <a:ext cx="7907338" cy="455613"/>
          </a:xfrm>
          <a:prstGeom prst="rect">
            <a:avLst/>
          </a:prstGeom>
          <a:ln/>
        </p:spPr>
        <p:txBody>
          <a:bodyPr/>
          <a:lstStyle>
            <a:lvl1pPr>
              <a:defRPr>
                <a:latin typeface="Tahoma" pitchFamily="34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39775" y="4395788"/>
            <a:ext cx="7956550" cy="1358900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739775" y="2898775"/>
            <a:ext cx="7956550" cy="1497013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701675" y="6232525"/>
            <a:ext cx="1952625" cy="457200"/>
          </a:xfrm>
          <a:prstGeom prst="rect">
            <a:avLst/>
          </a:prstGeom>
          <a:ln/>
        </p:spPr>
        <p:txBody>
          <a:bodyPr/>
          <a:lstStyle>
            <a:lvl1pPr>
              <a:defRPr>
                <a:latin typeface="Tahoma" pitchFamily="34" charset="0"/>
              </a:defRPr>
            </a:lvl1pPr>
          </a:lstStyle>
          <a:p>
            <a:pPr>
              <a:defRPr/>
            </a:pPr>
            <a:fld id="{1A9D1AB5-D2BF-4723-8166-C42E57B05CAF}" type="datetime1">
              <a:rPr lang="de-DE" smtClean="0"/>
              <a:pPr>
                <a:defRPr/>
              </a:pPr>
              <a:t>30.05.2012</a:t>
            </a:fld>
            <a:endParaRPr lang="en-US" dirty="0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727075" y="6213475"/>
            <a:ext cx="7907338" cy="455613"/>
          </a:xfrm>
          <a:prstGeom prst="rect">
            <a:avLst/>
          </a:prstGeom>
          <a:ln/>
        </p:spPr>
        <p:txBody>
          <a:bodyPr/>
          <a:lstStyle>
            <a:lvl1pPr>
              <a:defRPr>
                <a:latin typeface="Tahoma" pitchFamily="34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196850" y="1254125"/>
            <a:ext cx="4406900" cy="4826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756150" y="1254125"/>
            <a:ext cx="4408488" cy="4826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701675" y="6232525"/>
            <a:ext cx="1952625" cy="457200"/>
          </a:xfrm>
          <a:prstGeom prst="rect">
            <a:avLst/>
          </a:prstGeom>
          <a:ln/>
        </p:spPr>
        <p:txBody>
          <a:bodyPr/>
          <a:lstStyle>
            <a:lvl1pPr>
              <a:defRPr>
                <a:latin typeface="Tahoma" pitchFamily="34" charset="0"/>
              </a:defRPr>
            </a:lvl1pPr>
          </a:lstStyle>
          <a:p>
            <a:pPr>
              <a:defRPr/>
            </a:pPr>
            <a:fld id="{AB113F51-5D1C-4B87-8D34-260676F23070}" type="datetime1">
              <a:rPr lang="de-DE" smtClean="0"/>
              <a:pPr>
                <a:defRPr/>
              </a:pPr>
              <a:t>30.05.2012</a:t>
            </a:fld>
            <a:endParaRPr lang="en-US" dirty="0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727075" y="6213475"/>
            <a:ext cx="7907338" cy="455613"/>
          </a:xfrm>
          <a:prstGeom prst="rect">
            <a:avLst/>
          </a:prstGeom>
          <a:ln/>
        </p:spPr>
        <p:txBody>
          <a:bodyPr/>
          <a:lstStyle>
            <a:lvl1pPr>
              <a:defRPr>
                <a:latin typeface="Tahoma" pitchFamily="34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68313" y="274638"/>
            <a:ext cx="8424862" cy="1139825"/>
          </a:xfrm>
        </p:spPr>
        <p:txBody>
          <a:bodyPr/>
          <a:lstStyle>
            <a:lvl1pPr>
              <a:defRPr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468313" y="1531938"/>
            <a:ext cx="4135437" cy="638175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68313" y="2170113"/>
            <a:ext cx="4135437" cy="3940175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3"/>
          </p:nvPr>
        </p:nvSpPr>
        <p:spPr>
          <a:xfrm>
            <a:off x="4756150" y="1531938"/>
            <a:ext cx="4137025" cy="638175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>
          <a:xfrm>
            <a:off x="4756150" y="2170113"/>
            <a:ext cx="4137025" cy="3940175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701675" y="6232525"/>
            <a:ext cx="1952625" cy="457200"/>
          </a:xfrm>
          <a:prstGeom prst="rect">
            <a:avLst/>
          </a:prstGeom>
          <a:ln/>
        </p:spPr>
        <p:txBody>
          <a:bodyPr/>
          <a:lstStyle>
            <a:lvl1pPr>
              <a:defRPr>
                <a:latin typeface="Tahoma" pitchFamily="34" charset="0"/>
              </a:defRPr>
            </a:lvl1pPr>
          </a:lstStyle>
          <a:p>
            <a:pPr>
              <a:defRPr/>
            </a:pPr>
            <a:fld id="{F073EA52-2D88-4050-B66B-37F7D071294F}" type="datetime1">
              <a:rPr lang="de-DE" smtClean="0"/>
              <a:pPr>
                <a:defRPr/>
              </a:pPr>
              <a:t>30.05.2012</a:t>
            </a:fld>
            <a:endParaRPr lang="en-US" dirty="0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727075" y="6213475"/>
            <a:ext cx="7907338" cy="455613"/>
          </a:xfrm>
          <a:prstGeom prst="rect">
            <a:avLst/>
          </a:prstGeom>
          <a:ln/>
        </p:spPr>
        <p:txBody>
          <a:bodyPr/>
          <a:lstStyle>
            <a:lvl1pPr>
              <a:defRPr>
                <a:latin typeface="Tahoma" pitchFamily="34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701675" y="6232525"/>
            <a:ext cx="1952625" cy="457200"/>
          </a:xfrm>
          <a:prstGeom prst="rect">
            <a:avLst/>
          </a:prstGeom>
          <a:ln/>
        </p:spPr>
        <p:txBody>
          <a:bodyPr/>
          <a:lstStyle>
            <a:lvl1pPr>
              <a:defRPr>
                <a:latin typeface="Tahoma" pitchFamily="34" charset="0"/>
              </a:defRPr>
            </a:lvl1pPr>
          </a:lstStyle>
          <a:p>
            <a:pPr>
              <a:defRPr/>
            </a:pPr>
            <a:fld id="{3AE42CF0-4377-4934-A3BF-EE9FB180B8EA}" type="datetime1">
              <a:rPr lang="de-DE" smtClean="0"/>
              <a:pPr>
                <a:defRPr/>
              </a:pPr>
              <a:t>30.05.2012</a:t>
            </a:fld>
            <a:endParaRPr lang="en-US" dirty="0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727075" y="6213475"/>
            <a:ext cx="7907338" cy="455613"/>
          </a:xfrm>
          <a:prstGeom prst="rect">
            <a:avLst/>
          </a:prstGeom>
          <a:ln/>
        </p:spPr>
        <p:txBody>
          <a:bodyPr/>
          <a:lstStyle>
            <a:lvl1pPr>
              <a:defRPr>
                <a:latin typeface="Tahoma" pitchFamily="34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68313" y="273050"/>
            <a:ext cx="3079750" cy="1158875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3660775" y="273050"/>
            <a:ext cx="5232400" cy="5837238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468313" y="1431925"/>
            <a:ext cx="3079750" cy="46783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701675" y="6232525"/>
            <a:ext cx="1952625" cy="457200"/>
          </a:xfrm>
          <a:prstGeom prst="rect">
            <a:avLst/>
          </a:prstGeom>
          <a:ln/>
        </p:spPr>
        <p:txBody>
          <a:bodyPr/>
          <a:lstStyle>
            <a:lvl1pPr>
              <a:defRPr>
                <a:latin typeface="Tahoma" pitchFamily="34" charset="0"/>
              </a:defRPr>
            </a:lvl1pPr>
          </a:lstStyle>
          <a:p>
            <a:pPr>
              <a:defRPr/>
            </a:pPr>
            <a:fld id="{1A7415D7-ABD4-49BC-BF25-4B7781916F74}" type="datetime1">
              <a:rPr lang="de-DE" smtClean="0"/>
              <a:pPr>
                <a:defRPr/>
              </a:pPr>
              <a:t>30.05.2012</a:t>
            </a:fld>
            <a:endParaRPr lang="en-US" dirty="0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727075" y="6213475"/>
            <a:ext cx="7907338" cy="455613"/>
          </a:xfrm>
          <a:prstGeom prst="rect">
            <a:avLst/>
          </a:prstGeom>
          <a:ln/>
        </p:spPr>
        <p:txBody>
          <a:bodyPr/>
          <a:lstStyle>
            <a:lvl1pPr>
              <a:defRPr>
                <a:latin typeface="Tahoma" pitchFamily="34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835150" y="4787900"/>
            <a:ext cx="5616575" cy="5651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1835150" y="611188"/>
            <a:ext cx="5616575" cy="4103687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de-DE" noProof="0" dirty="0" smtClean="0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1835150" y="5353050"/>
            <a:ext cx="5616575" cy="803275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701675" y="6232525"/>
            <a:ext cx="1952625" cy="457200"/>
          </a:xfrm>
          <a:prstGeom prst="rect">
            <a:avLst/>
          </a:prstGeom>
          <a:ln/>
        </p:spPr>
        <p:txBody>
          <a:bodyPr/>
          <a:lstStyle>
            <a:lvl1pPr>
              <a:defRPr>
                <a:latin typeface="Tahoma" pitchFamily="34" charset="0"/>
              </a:defRPr>
            </a:lvl1pPr>
          </a:lstStyle>
          <a:p>
            <a:pPr>
              <a:defRPr/>
            </a:pPr>
            <a:fld id="{B5D46B8B-9AD0-435B-B671-105015F53FF5}" type="datetime1">
              <a:rPr lang="de-DE" smtClean="0"/>
              <a:pPr>
                <a:defRPr/>
              </a:pPr>
              <a:t>30.05.2012</a:t>
            </a:fld>
            <a:endParaRPr lang="en-US" dirty="0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727075" y="6213475"/>
            <a:ext cx="7907338" cy="455613"/>
          </a:xfrm>
          <a:prstGeom prst="rect">
            <a:avLst/>
          </a:prstGeom>
          <a:ln/>
        </p:spPr>
        <p:txBody>
          <a:bodyPr/>
          <a:lstStyle>
            <a:lvl1pPr>
              <a:defRPr>
                <a:latin typeface="Tahoma" pitchFamily="34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0" y="0"/>
            <a:ext cx="9361487" cy="798513"/>
          </a:xfrm>
          <a:prstGeom prst="rect">
            <a:avLst/>
          </a:prstGeom>
          <a:solidFill>
            <a:srgbClr val="800000"/>
          </a:solidFill>
          <a:ln w="9525">
            <a:noFill/>
            <a:miter lim="800000"/>
            <a:headEnd/>
            <a:tailEnd/>
          </a:ln>
        </p:spPr>
        <p:txBody>
          <a:bodyPr vert="horz" wrap="square" lIns="91428" tIns="45714" rIns="91428" bIns="45714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 err="1" smtClean="0"/>
              <a:t>Klicken</a:t>
            </a:r>
            <a:r>
              <a:rPr lang="en-US" dirty="0" smtClean="0"/>
              <a:t> </a:t>
            </a:r>
            <a:r>
              <a:rPr lang="en-US" dirty="0" err="1" smtClean="0"/>
              <a:t>Sie</a:t>
            </a:r>
            <a:r>
              <a:rPr lang="en-US" dirty="0" smtClean="0"/>
              <a:t>, um das </a:t>
            </a:r>
            <a:r>
              <a:rPr lang="en-US" dirty="0" err="1" smtClean="0"/>
              <a:t>Titelformat</a:t>
            </a:r>
            <a:r>
              <a:rPr lang="en-US" dirty="0" smtClean="0"/>
              <a:t> </a:t>
            </a:r>
            <a:r>
              <a:rPr lang="en-US" dirty="0" err="1" smtClean="0"/>
              <a:t>zu</a:t>
            </a:r>
            <a:endParaRPr lang="en-US" dirty="0" smtClean="0"/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196850" y="1254125"/>
            <a:ext cx="8967788" cy="482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28" tIns="45714" rIns="91428" bIns="45714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 dirty="0" err="1" smtClean="0"/>
              <a:t>Klicken</a:t>
            </a:r>
            <a:r>
              <a:rPr lang="en-US" noProof="0" dirty="0" smtClean="0"/>
              <a:t> </a:t>
            </a:r>
            <a:r>
              <a:rPr lang="en-US" noProof="0" dirty="0" err="1" smtClean="0"/>
              <a:t>Sie</a:t>
            </a:r>
            <a:r>
              <a:rPr lang="en-US" noProof="0" dirty="0" smtClean="0"/>
              <a:t>, um die </a:t>
            </a:r>
            <a:r>
              <a:rPr lang="en-US" noProof="0" dirty="0" err="1" smtClean="0"/>
              <a:t>Formate</a:t>
            </a:r>
            <a:r>
              <a:rPr lang="en-US" noProof="0" dirty="0" smtClean="0"/>
              <a:t> des </a:t>
            </a:r>
            <a:r>
              <a:rPr lang="en-US" noProof="0" dirty="0" err="1" smtClean="0"/>
              <a:t>Vorlagentextes</a:t>
            </a:r>
            <a:r>
              <a:rPr lang="en-US" noProof="0" dirty="0" smtClean="0"/>
              <a:t> </a:t>
            </a:r>
            <a:r>
              <a:rPr lang="en-US" noProof="0" dirty="0" err="1" smtClean="0"/>
              <a:t>zu</a:t>
            </a:r>
            <a:r>
              <a:rPr lang="en-US" noProof="0" dirty="0" smtClean="0"/>
              <a:t> </a:t>
            </a:r>
            <a:r>
              <a:rPr lang="en-US" noProof="0" dirty="0" err="1" smtClean="0"/>
              <a:t>bearbeiten</a:t>
            </a:r>
            <a:endParaRPr lang="en-US" noProof="0" dirty="0" smtClean="0"/>
          </a:p>
          <a:p>
            <a:pPr lvl="1"/>
            <a:r>
              <a:rPr lang="en-US" noProof="0" dirty="0" err="1" smtClean="0"/>
              <a:t>Zweite</a:t>
            </a:r>
            <a:r>
              <a:rPr lang="en-US" noProof="0" dirty="0" smtClean="0"/>
              <a:t> </a:t>
            </a:r>
            <a:r>
              <a:rPr lang="en-US" noProof="0" dirty="0" err="1" smtClean="0"/>
              <a:t>Ebene</a:t>
            </a:r>
            <a:endParaRPr lang="en-US" noProof="0" dirty="0" smtClean="0"/>
          </a:p>
          <a:p>
            <a:pPr lvl="2"/>
            <a:r>
              <a:rPr lang="en-US" noProof="0" dirty="0" err="1" smtClean="0"/>
              <a:t>Dritte</a:t>
            </a:r>
            <a:r>
              <a:rPr lang="en-US" noProof="0" dirty="0" smtClean="0"/>
              <a:t> </a:t>
            </a:r>
            <a:r>
              <a:rPr lang="en-US" noProof="0" dirty="0" err="1" smtClean="0"/>
              <a:t>Ebene</a:t>
            </a:r>
            <a:endParaRPr lang="en-US" noProof="0" dirty="0" smtClean="0"/>
          </a:p>
          <a:p>
            <a:pPr lvl="3"/>
            <a:r>
              <a:rPr lang="en-US" noProof="0" dirty="0" err="1" smtClean="0"/>
              <a:t>Vierte</a:t>
            </a:r>
            <a:r>
              <a:rPr lang="en-US" noProof="0" dirty="0" smtClean="0"/>
              <a:t> </a:t>
            </a:r>
            <a:r>
              <a:rPr lang="en-US" noProof="0" dirty="0" err="1" smtClean="0"/>
              <a:t>Ebene</a:t>
            </a:r>
            <a:endParaRPr lang="en-US" noProof="0" dirty="0" smtClean="0"/>
          </a:p>
          <a:p>
            <a:pPr lvl="4"/>
            <a:r>
              <a:rPr lang="en-US" noProof="0" dirty="0" err="1" smtClean="0"/>
              <a:t>Fünfte</a:t>
            </a:r>
            <a:r>
              <a:rPr lang="en-US" noProof="0" dirty="0" smtClean="0"/>
              <a:t> </a:t>
            </a:r>
            <a:r>
              <a:rPr lang="en-US" noProof="0" dirty="0" err="1" smtClean="0"/>
              <a:t>Ebene</a:t>
            </a:r>
            <a:endParaRPr lang="en-US" noProof="0" dirty="0" smtClean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8" r:id="rId1"/>
    <p:sldLayoutId id="2147483653" r:id="rId2"/>
    <p:sldLayoutId id="2147483654" r:id="rId3"/>
    <p:sldLayoutId id="2147483655" r:id="rId4"/>
    <p:sldLayoutId id="2147483656" r:id="rId5"/>
    <p:sldLayoutId id="2147483657" r:id="rId6"/>
    <p:sldLayoutId id="2147483659" r:id="rId7"/>
    <p:sldLayoutId id="2147483660" r:id="rId8"/>
    <p:sldLayoutId id="2147483661" r:id="rId9"/>
    <p:sldLayoutId id="2147483662" r:id="rId10"/>
    <p:sldLayoutId id="2147483663" r:id="rId11"/>
  </p:sldLayoutIdLst>
  <p:timing>
    <p:tnLst>
      <p:par>
        <p:cTn id="1" dur="indefinite" restart="never" nodeType="tmRoot"/>
      </p:par>
    </p:tnLst>
  </p:timing>
  <p:hf sldNum="0"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2800" b="1" i="0">
          <a:solidFill>
            <a:schemeClr val="bg1"/>
          </a:solidFill>
          <a:latin typeface="Tahoma" pitchFamily="34" charset="0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2800" b="1" i="1">
          <a:solidFill>
            <a:srgbClr val="000066"/>
          </a:solidFill>
          <a:latin typeface="Comic Sans MS" pitchFamily="66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2800" b="1" i="1">
          <a:solidFill>
            <a:srgbClr val="000066"/>
          </a:solidFill>
          <a:latin typeface="Comic Sans MS" pitchFamily="66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2800" b="1" i="1">
          <a:solidFill>
            <a:srgbClr val="000066"/>
          </a:solidFill>
          <a:latin typeface="Comic Sans MS" pitchFamily="66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2800" b="1" i="1">
          <a:solidFill>
            <a:srgbClr val="000066"/>
          </a:solidFill>
          <a:latin typeface="Comic Sans MS" pitchFamily="66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2800" b="1" i="1">
          <a:solidFill>
            <a:srgbClr val="000066"/>
          </a:solidFill>
          <a:latin typeface="Comic Sans MS" pitchFamily="66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2800" b="1" i="1">
          <a:solidFill>
            <a:srgbClr val="000066"/>
          </a:solidFill>
          <a:latin typeface="Comic Sans MS" pitchFamily="66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2800" b="1" i="1">
          <a:solidFill>
            <a:srgbClr val="000066"/>
          </a:solidFill>
          <a:latin typeface="Comic Sans MS" pitchFamily="66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2800" b="1" i="1">
          <a:solidFill>
            <a:srgbClr val="000066"/>
          </a:solidFill>
          <a:latin typeface="Comic Sans MS" pitchFamily="66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Tahoma" pitchFamily="34" charset="0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Tahoma" pitchFamily="34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Tahoma" pitchFamily="34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Tahoma" pitchFamily="34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Tahoma" pitchFamily="34" charset="0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68313" y="274638"/>
            <a:ext cx="8424862" cy="1139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de-DE" dirty="0" smtClean="0"/>
              <a:t>Titelmasterformat durch Klicken bearbeiten</a:t>
            </a:r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68313" y="1595438"/>
            <a:ext cx="8424862" cy="4514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e-DE" dirty="0" smtClean="0"/>
              <a:t>Textmasterformate durch Klicken bearbeiten</a:t>
            </a:r>
          </a:p>
          <a:p>
            <a:pPr lvl="1"/>
            <a:r>
              <a:rPr lang="de-DE" dirty="0" smtClean="0"/>
              <a:t>Zweite Ebene</a:t>
            </a:r>
          </a:p>
          <a:p>
            <a:pPr lvl="2"/>
            <a:r>
              <a:rPr lang="de-DE" dirty="0" smtClean="0"/>
              <a:t>Dritte Ebene</a:t>
            </a:r>
          </a:p>
          <a:p>
            <a:pPr lvl="3"/>
            <a:r>
              <a:rPr lang="de-DE" dirty="0" smtClean="0"/>
              <a:t>Vierte Ebene</a:t>
            </a:r>
          </a:p>
          <a:p>
            <a:pPr lvl="4"/>
            <a:r>
              <a:rPr lang="de-DE" dirty="0" smtClean="0"/>
              <a:t>Fünfte Ebene</a:t>
            </a:r>
          </a:p>
        </p:txBody>
      </p:sp>
      <p:sp>
        <p:nvSpPr>
          <p:cNvPr id="766980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68313" y="6229350"/>
            <a:ext cx="2184400" cy="474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defRPr sz="1400" b="0" i="0">
                <a:solidFill>
                  <a:schemeClr val="tx1"/>
                </a:solidFill>
                <a:latin typeface="Times New Roman" pitchFamily="18" charset="0"/>
              </a:defRPr>
            </a:lvl1pPr>
          </a:lstStyle>
          <a:p>
            <a:pPr>
              <a:defRPr/>
            </a:pPr>
            <a:fld id="{B7646243-2645-4FCD-B036-FFFC37C5F810}" type="datetime1">
              <a:rPr lang="de-DE" smtClean="0"/>
              <a:pPr>
                <a:defRPr/>
              </a:pPr>
              <a:t>30.05.2012</a:t>
            </a:fld>
            <a:endParaRPr lang="de-DE" dirty="0"/>
          </a:p>
        </p:txBody>
      </p:sp>
      <p:sp>
        <p:nvSpPr>
          <p:cNvPr id="766981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98813" y="6229350"/>
            <a:ext cx="2963862" cy="474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 b="0" i="0">
                <a:solidFill>
                  <a:schemeClr val="tx1"/>
                </a:solidFill>
                <a:latin typeface="Times New Roman" pitchFamily="18" charset="0"/>
              </a:defRPr>
            </a:lvl1pPr>
          </a:lstStyle>
          <a:p>
            <a:pPr>
              <a:defRPr/>
            </a:pPr>
            <a:endParaRPr lang="de-DE" dirty="0"/>
          </a:p>
        </p:txBody>
      </p:sp>
      <p:sp>
        <p:nvSpPr>
          <p:cNvPr id="766982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708775" y="6229350"/>
            <a:ext cx="2184400" cy="474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 b="0" i="0">
                <a:solidFill>
                  <a:schemeClr val="tx1"/>
                </a:solidFill>
                <a:latin typeface="Times New Roman" pitchFamily="18" charset="0"/>
              </a:defRPr>
            </a:lvl1pPr>
          </a:lstStyle>
          <a:p>
            <a:pPr>
              <a:defRPr/>
            </a:pPr>
            <a:fld id="{4144E9C3-E238-4D00-9905-FF53A5314624}" type="slidenum">
              <a:rPr lang="de-DE"/>
              <a:pPr>
                <a:defRPr/>
              </a:pPr>
              <a:t>‹Nr.›</a:t>
            </a:fld>
            <a:endParaRPr lang="de-DE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4" r:id="rId1"/>
    <p:sldLayoutId id="2147483665" r:id="rId2"/>
    <p:sldLayoutId id="2147483666" r:id="rId3"/>
    <p:sldLayoutId id="2147483667" r:id="rId4"/>
    <p:sldLayoutId id="2147483668" r:id="rId5"/>
    <p:sldLayoutId id="2147483669" r:id="rId6"/>
    <p:sldLayoutId id="2147483670" r:id="rId7"/>
    <p:sldLayoutId id="2147483671" r:id="rId8"/>
    <p:sldLayoutId id="2147483672" r:id="rId9"/>
    <p:sldLayoutId id="2147483673" r:id="rId10"/>
    <p:sldLayoutId id="2147483674" r:id="rId11"/>
  </p:sldLayoutIdLst>
  <p:hf sldNum="0"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ahoma" pitchFamily="34" charset="0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Tahoma" pitchFamily="34" charset="0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Tahoma" pitchFamily="34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Tahoma" pitchFamily="34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Tahoma" pitchFamily="34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Tahoma" pitchFamily="34" charset="0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jpeg"/><Relationship Id="rId13" Type="http://schemas.openxmlformats.org/officeDocument/2006/relationships/oleObject" Target="../embeddings/oleObject10.bin"/><Relationship Id="rId3" Type="http://schemas.openxmlformats.org/officeDocument/2006/relationships/notesSlide" Target="../notesSlides/notesSlide10.xml"/><Relationship Id="rId7" Type="http://schemas.openxmlformats.org/officeDocument/2006/relationships/image" Target="../media/image40.jpeg"/><Relationship Id="rId12" Type="http://schemas.openxmlformats.org/officeDocument/2006/relationships/image" Target="../media/image35.wmf"/><Relationship Id="rId2" Type="http://schemas.openxmlformats.org/officeDocument/2006/relationships/slideLayout" Target="../slideLayouts/slideLayout3.xml"/><Relationship Id="rId1" Type="http://schemas.openxmlformats.org/officeDocument/2006/relationships/vmlDrawing" Target="../drawings/vmlDrawing3.vml"/><Relationship Id="rId6" Type="http://schemas.openxmlformats.org/officeDocument/2006/relationships/image" Target="../media/image39.jpeg"/><Relationship Id="rId11" Type="http://schemas.openxmlformats.org/officeDocument/2006/relationships/oleObject" Target="../embeddings/oleObject9.bin"/><Relationship Id="rId5" Type="http://schemas.openxmlformats.org/officeDocument/2006/relationships/image" Target="../media/image38.jpeg"/><Relationship Id="rId10" Type="http://schemas.openxmlformats.org/officeDocument/2006/relationships/image" Target="../media/image14.gif"/><Relationship Id="rId4" Type="http://schemas.openxmlformats.org/officeDocument/2006/relationships/image" Target="../media/image37.jpeg"/><Relationship Id="rId9" Type="http://schemas.openxmlformats.org/officeDocument/2006/relationships/image" Target="../media/image42.jpeg"/><Relationship Id="rId14" Type="http://schemas.openxmlformats.org/officeDocument/2006/relationships/image" Target="../media/image36.wmf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11.bin"/><Relationship Id="rId3" Type="http://schemas.openxmlformats.org/officeDocument/2006/relationships/notesSlide" Target="../notesSlides/notesSlide11.xml"/><Relationship Id="rId7" Type="http://schemas.openxmlformats.org/officeDocument/2006/relationships/image" Target="../media/image44.gif"/><Relationship Id="rId2" Type="http://schemas.openxmlformats.org/officeDocument/2006/relationships/slideLayout" Target="../slideLayouts/slideLayout3.xml"/><Relationship Id="rId1" Type="http://schemas.openxmlformats.org/officeDocument/2006/relationships/vmlDrawing" Target="../drawings/vmlDrawing4.vml"/><Relationship Id="rId6" Type="http://schemas.openxmlformats.org/officeDocument/2006/relationships/image" Target="../media/image14.gif"/><Relationship Id="rId5" Type="http://schemas.openxmlformats.org/officeDocument/2006/relationships/image" Target="../media/image38.jpeg"/><Relationship Id="rId4" Type="http://schemas.openxmlformats.org/officeDocument/2006/relationships/image" Target="../media/image37.jpeg"/><Relationship Id="rId9" Type="http://schemas.openxmlformats.org/officeDocument/2006/relationships/image" Target="../media/image43.wmf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jpeg"/><Relationship Id="rId3" Type="http://schemas.openxmlformats.org/officeDocument/2006/relationships/notesSlide" Target="../notesSlides/notesSlide12.xml"/><Relationship Id="rId7" Type="http://schemas.openxmlformats.org/officeDocument/2006/relationships/image" Target="../media/image47.jpeg"/><Relationship Id="rId2" Type="http://schemas.openxmlformats.org/officeDocument/2006/relationships/slideLayout" Target="../slideLayouts/slideLayout3.xml"/><Relationship Id="rId1" Type="http://schemas.openxmlformats.org/officeDocument/2006/relationships/vmlDrawing" Target="../drawings/vmlDrawing5.vml"/><Relationship Id="rId6" Type="http://schemas.openxmlformats.org/officeDocument/2006/relationships/image" Target="../media/image45.wmf"/><Relationship Id="rId5" Type="http://schemas.openxmlformats.org/officeDocument/2006/relationships/oleObject" Target="../embeddings/oleObject12.bin"/><Relationship Id="rId10" Type="http://schemas.openxmlformats.org/officeDocument/2006/relationships/image" Target="../media/image46.wmf"/><Relationship Id="rId4" Type="http://schemas.openxmlformats.org/officeDocument/2006/relationships/image" Target="../media/image14.gif"/><Relationship Id="rId9" Type="http://schemas.openxmlformats.org/officeDocument/2006/relationships/oleObject" Target="../embeddings/oleObject13.bin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7" Type="http://schemas.microsoft.com/office/2007/relationships/hdphoto" Target="../media/hdphoto1.wdp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53.png"/><Relationship Id="rId5" Type="http://schemas.openxmlformats.org/officeDocument/2006/relationships/image" Target="../media/image52.png"/><Relationship Id="rId4" Type="http://schemas.openxmlformats.org/officeDocument/2006/relationships/image" Target="../media/image14.gif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55.jpeg"/><Relationship Id="rId5" Type="http://schemas.openxmlformats.org/officeDocument/2006/relationships/image" Target="../media/image44.gif"/><Relationship Id="rId4" Type="http://schemas.openxmlformats.org/officeDocument/2006/relationships/image" Target="../media/image14.gif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wmf"/><Relationship Id="rId13" Type="http://schemas.openxmlformats.org/officeDocument/2006/relationships/oleObject" Target="../embeddings/oleObject18.bin"/><Relationship Id="rId18" Type="http://schemas.openxmlformats.org/officeDocument/2006/relationships/image" Target="../media/image62.wmf"/><Relationship Id="rId3" Type="http://schemas.openxmlformats.org/officeDocument/2006/relationships/notesSlide" Target="../notesSlides/notesSlide19.xml"/><Relationship Id="rId21" Type="http://schemas.openxmlformats.org/officeDocument/2006/relationships/oleObject" Target="../embeddings/oleObject22.bin"/><Relationship Id="rId7" Type="http://schemas.openxmlformats.org/officeDocument/2006/relationships/oleObject" Target="../embeddings/oleObject15.bin"/><Relationship Id="rId12" Type="http://schemas.openxmlformats.org/officeDocument/2006/relationships/image" Target="../media/image59.wmf"/><Relationship Id="rId17" Type="http://schemas.openxmlformats.org/officeDocument/2006/relationships/oleObject" Target="../embeddings/oleObject20.bin"/><Relationship Id="rId25" Type="http://schemas.openxmlformats.org/officeDocument/2006/relationships/image" Target="../media/image55.jpeg"/><Relationship Id="rId2" Type="http://schemas.openxmlformats.org/officeDocument/2006/relationships/slideLayout" Target="../slideLayouts/slideLayout3.xml"/><Relationship Id="rId16" Type="http://schemas.openxmlformats.org/officeDocument/2006/relationships/image" Target="../media/image61.wmf"/><Relationship Id="rId20" Type="http://schemas.openxmlformats.org/officeDocument/2006/relationships/image" Target="../media/image63.wmf"/><Relationship Id="rId1" Type="http://schemas.openxmlformats.org/officeDocument/2006/relationships/vmlDrawing" Target="../drawings/vmlDrawing6.vml"/><Relationship Id="rId6" Type="http://schemas.openxmlformats.org/officeDocument/2006/relationships/image" Target="../media/image56.wmf"/><Relationship Id="rId11" Type="http://schemas.openxmlformats.org/officeDocument/2006/relationships/oleObject" Target="../embeddings/oleObject17.bin"/><Relationship Id="rId24" Type="http://schemas.openxmlformats.org/officeDocument/2006/relationships/image" Target="../media/image65.wmf"/><Relationship Id="rId5" Type="http://schemas.openxmlformats.org/officeDocument/2006/relationships/oleObject" Target="../embeddings/oleObject14.bin"/><Relationship Id="rId15" Type="http://schemas.openxmlformats.org/officeDocument/2006/relationships/oleObject" Target="../embeddings/oleObject19.bin"/><Relationship Id="rId23" Type="http://schemas.openxmlformats.org/officeDocument/2006/relationships/oleObject" Target="../embeddings/oleObject23.bin"/><Relationship Id="rId10" Type="http://schemas.openxmlformats.org/officeDocument/2006/relationships/image" Target="../media/image58.wmf"/><Relationship Id="rId19" Type="http://schemas.openxmlformats.org/officeDocument/2006/relationships/oleObject" Target="../embeddings/oleObject21.bin"/><Relationship Id="rId4" Type="http://schemas.openxmlformats.org/officeDocument/2006/relationships/image" Target="../media/image14.gif"/><Relationship Id="rId9" Type="http://schemas.openxmlformats.org/officeDocument/2006/relationships/oleObject" Target="../embeddings/oleObject16.bin"/><Relationship Id="rId14" Type="http://schemas.openxmlformats.org/officeDocument/2006/relationships/image" Target="../media/image60.wmf"/><Relationship Id="rId22" Type="http://schemas.openxmlformats.org/officeDocument/2006/relationships/image" Target="../media/image64.wmf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2.png"/><Relationship Id="rId3" Type="http://schemas.openxmlformats.org/officeDocument/2006/relationships/image" Target="../media/image2.jpeg"/><Relationship Id="rId7" Type="http://schemas.openxmlformats.org/officeDocument/2006/relationships/image" Target="../media/image6.png"/><Relationship Id="rId12" Type="http://schemas.openxmlformats.org/officeDocument/2006/relationships/image" Target="../media/image1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5.png"/><Relationship Id="rId11" Type="http://schemas.openxmlformats.org/officeDocument/2006/relationships/image" Target="../media/image10.png"/><Relationship Id="rId5" Type="http://schemas.openxmlformats.org/officeDocument/2006/relationships/image" Target="../media/image4.png"/><Relationship Id="rId15" Type="http://schemas.openxmlformats.org/officeDocument/2006/relationships/image" Target="../media/image14.gif"/><Relationship Id="rId10" Type="http://schemas.openxmlformats.org/officeDocument/2006/relationships/image" Target="../media/image9.png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14" Type="http://schemas.openxmlformats.org/officeDocument/2006/relationships/image" Target="../media/image13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gif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3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24.bin"/><Relationship Id="rId13" Type="http://schemas.openxmlformats.org/officeDocument/2006/relationships/image" Target="../media/image69.wmf"/><Relationship Id="rId3" Type="http://schemas.openxmlformats.org/officeDocument/2006/relationships/notesSlide" Target="../notesSlides/notesSlide21.xml"/><Relationship Id="rId7" Type="http://schemas.openxmlformats.org/officeDocument/2006/relationships/image" Target="../media/image14.gif"/><Relationship Id="rId12" Type="http://schemas.openxmlformats.org/officeDocument/2006/relationships/oleObject" Target="../embeddings/oleObject26.bin"/><Relationship Id="rId2" Type="http://schemas.openxmlformats.org/officeDocument/2006/relationships/slideLayout" Target="../slideLayouts/slideLayout3.xml"/><Relationship Id="rId1" Type="http://schemas.openxmlformats.org/officeDocument/2006/relationships/vmlDrawing" Target="../drawings/vmlDrawing7.vml"/><Relationship Id="rId6" Type="http://schemas.openxmlformats.org/officeDocument/2006/relationships/image" Target="../media/image73.png"/><Relationship Id="rId11" Type="http://schemas.openxmlformats.org/officeDocument/2006/relationships/image" Target="../media/image68.wmf"/><Relationship Id="rId5" Type="http://schemas.openxmlformats.org/officeDocument/2006/relationships/image" Target="../media/image72.wmf"/><Relationship Id="rId15" Type="http://schemas.openxmlformats.org/officeDocument/2006/relationships/image" Target="../media/image70.wmf"/><Relationship Id="rId10" Type="http://schemas.openxmlformats.org/officeDocument/2006/relationships/oleObject" Target="../embeddings/oleObject25.bin"/><Relationship Id="rId4" Type="http://schemas.openxmlformats.org/officeDocument/2006/relationships/image" Target="../media/image71.wmf"/><Relationship Id="rId9" Type="http://schemas.openxmlformats.org/officeDocument/2006/relationships/image" Target="../media/image67.wmf"/><Relationship Id="rId14" Type="http://schemas.openxmlformats.org/officeDocument/2006/relationships/oleObject" Target="../embeddings/oleObject27.bin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2.xml"/><Relationship Id="rId7" Type="http://schemas.openxmlformats.org/officeDocument/2006/relationships/image" Target="../media/image70.wmf"/><Relationship Id="rId2" Type="http://schemas.openxmlformats.org/officeDocument/2006/relationships/slideLayout" Target="../slideLayouts/slideLayout3.xml"/><Relationship Id="rId1" Type="http://schemas.openxmlformats.org/officeDocument/2006/relationships/vmlDrawing" Target="../drawings/vmlDrawing8.vml"/><Relationship Id="rId6" Type="http://schemas.openxmlformats.org/officeDocument/2006/relationships/oleObject" Target="../embeddings/oleObject28.bin"/><Relationship Id="rId5" Type="http://schemas.openxmlformats.org/officeDocument/2006/relationships/image" Target="../media/image74.png"/><Relationship Id="rId4" Type="http://schemas.openxmlformats.org/officeDocument/2006/relationships/image" Target="../media/image73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gif"/><Relationship Id="rId3" Type="http://schemas.openxmlformats.org/officeDocument/2006/relationships/notesSlide" Target="../notesSlides/notesSlide23.xml"/><Relationship Id="rId7" Type="http://schemas.microsoft.com/office/2007/relationships/hdphoto" Target="../media/hdphoto2.wdp"/><Relationship Id="rId2" Type="http://schemas.openxmlformats.org/officeDocument/2006/relationships/slideLayout" Target="../slideLayouts/slideLayout3.xml"/><Relationship Id="rId1" Type="http://schemas.openxmlformats.org/officeDocument/2006/relationships/vmlDrawing" Target="../drawings/vmlDrawing9.vml"/><Relationship Id="rId6" Type="http://schemas.openxmlformats.org/officeDocument/2006/relationships/image" Target="../media/image76.png"/><Relationship Id="rId5" Type="http://schemas.openxmlformats.org/officeDocument/2006/relationships/image" Target="../media/image75.wmf"/><Relationship Id="rId4" Type="http://schemas.openxmlformats.org/officeDocument/2006/relationships/oleObject" Target="../embeddings/oleObject29.bin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9.jpeg"/><Relationship Id="rId3" Type="http://schemas.openxmlformats.org/officeDocument/2006/relationships/notesSlide" Target="../notesSlides/notesSlide24.xml"/><Relationship Id="rId7" Type="http://schemas.openxmlformats.org/officeDocument/2006/relationships/image" Target="../media/image14.gif"/><Relationship Id="rId2" Type="http://schemas.openxmlformats.org/officeDocument/2006/relationships/slideLayout" Target="../slideLayouts/slideLayout3.xml"/><Relationship Id="rId1" Type="http://schemas.openxmlformats.org/officeDocument/2006/relationships/vmlDrawing" Target="../drawings/vmlDrawing10.vml"/><Relationship Id="rId6" Type="http://schemas.openxmlformats.org/officeDocument/2006/relationships/image" Target="../media/image77.wmf"/><Relationship Id="rId5" Type="http://schemas.openxmlformats.org/officeDocument/2006/relationships/oleObject" Target="../embeddings/oleObject30.bin"/><Relationship Id="rId4" Type="http://schemas.openxmlformats.org/officeDocument/2006/relationships/image" Target="../media/image78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81.png"/><Relationship Id="rId3" Type="http://schemas.openxmlformats.org/officeDocument/2006/relationships/notesSlide" Target="../notesSlides/notesSlide25.xml"/><Relationship Id="rId7" Type="http://schemas.openxmlformats.org/officeDocument/2006/relationships/image" Target="../media/image27.pdf"/><Relationship Id="rId2" Type="http://schemas.openxmlformats.org/officeDocument/2006/relationships/slideLayout" Target="../slideLayouts/slideLayout3.xml"/><Relationship Id="rId1" Type="http://schemas.openxmlformats.org/officeDocument/2006/relationships/vmlDrawing" Target="../drawings/vmlDrawing11.vml"/><Relationship Id="rId11" Type="http://schemas.openxmlformats.org/officeDocument/2006/relationships/image" Target="../media/image80.wmf"/><Relationship Id="rId10" Type="http://schemas.openxmlformats.org/officeDocument/2006/relationships/oleObject" Target="../embeddings/oleObject31.bin"/><Relationship Id="rId9" Type="http://schemas.openxmlformats.org/officeDocument/2006/relationships/image" Target="../media/image82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gif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3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gif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85.gif"/><Relationship Id="rId5" Type="http://schemas.openxmlformats.org/officeDocument/2006/relationships/image" Target="../media/image84.png"/><Relationship Id="rId4" Type="http://schemas.openxmlformats.org/officeDocument/2006/relationships/image" Target="../media/image83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4.gif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gif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4.gif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4.gif"/><Relationship Id="rId4" Type="http://schemas.openxmlformats.org/officeDocument/2006/relationships/image" Target="../media/image88.pn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gif"/><Relationship Id="rId3" Type="http://schemas.openxmlformats.org/officeDocument/2006/relationships/image" Target="../media/image87.png"/><Relationship Id="rId7" Type="http://schemas.openxmlformats.org/officeDocument/2006/relationships/image" Target="../media/image90.gif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89.png"/><Relationship Id="rId5" Type="http://schemas.openxmlformats.org/officeDocument/2006/relationships/image" Target="../media/image14.gif"/><Relationship Id="rId4" Type="http://schemas.openxmlformats.org/officeDocument/2006/relationships/image" Target="../media/image88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gif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93.png"/><Relationship Id="rId5" Type="http://schemas.openxmlformats.org/officeDocument/2006/relationships/image" Target="../media/image92.png"/><Relationship Id="rId4" Type="http://schemas.openxmlformats.org/officeDocument/2006/relationships/image" Target="../media/image91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gif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3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3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3.xml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34.bin"/><Relationship Id="rId13" Type="http://schemas.openxmlformats.org/officeDocument/2006/relationships/image" Target="../media/image98.wmf"/><Relationship Id="rId3" Type="http://schemas.openxmlformats.org/officeDocument/2006/relationships/notesSlide" Target="../notesSlides/notesSlide36.xml"/><Relationship Id="rId7" Type="http://schemas.openxmlformats.org/officeDocument/2006/relationships/image" Target="../media/image95.wmf"/><Relationship Id="rId12" Type="http://schemas.openxmlformats.org/officeDocument/2006/relationships/oleObject" Target="../embeddings/oleObject36.bin"/><Relationship Id="rId17" Type="http://schemas.openxmlformats.org/officeDocument/2006/relationships/image" Target="../media/image55.jpeg"/><Relationship Id="rId2" Type="http://schemas.openxmlformats.org/officeDocument/2006/relationships/slideLayout" Target="../slideLayouts/slideLayout3.xml"/><Relationship Id="rId16" Type="http://schemas.openxmlformats.org/officeDocument/2006/relationships/image" Target="../media/image14.gif"/><Relationship Id="rId1" Type="http://schemas.openxmlformats.org/officeDocument/2006/relationships/vmlDrawing" Target="../drawings/vmlDrawing12.vml"/><Relationship Id="rId6" Type="http://schemas.openxmlformats.org/officeDocument/2006/relationships/oleObject" Target="../embeddings/oleObject33.bin"/><Relationship Id="rId11" Type="http://schemas.openxmlformats.org/officeDocument/2006/relationships/image" Target="../media/image97.wmf"/><Relationship Id="rId5" Type="http://schemas.openxmlformats.org/officeDocument/2006/relationships/image" Target="../media/image94.wmf"/><Relationship Id="rId15" Type="http://schemas.openxmlformats.org/officeDocument/2006/relationships/image" Target="../media/image99.wmf"/><Relationship Id="rId10" Type="http://schemas.openxmlformats.org/officeDocument/2006/relationships/oleObject" Target="../embeddings/oleObject35.bin"/><Relationship Id="rId4" Type="http://schemas.openxmlformats.org/officeDocument/2006/relationships/oleObject" Target="../embeddings/oleObject32.bin"/><Relationship Id="rId9" Type="http://schemas.openxmlformats.org/officeDocument/2006/relationships/image" Target="../media/image96.wmf"/><Relationship Id="rId14" Type="http://schemas.openxmlformats.org/officeDocument/2006/relationships/oleObject" Target="../embeddings/oleObject37.bin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gif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3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8.xml"/><Relationship Id="rId2" Type="http://schemas.openxmlformats.org/officeDocument/2006/relationships/slideLayout" Target="../slideLayouts/slideLayout3.xml"/><Relationship Id="rId1" Type="http://schemas.openxmlformats.org/officeDocument/2006/relationships/vmlDrawing" Target="../drawings/vmlDrawing13.vml"/><Relationship Id="rId6" Type="http://schemas.openxmlformats.org/officeDocument/2006/relationships/image" Target="../media/image100.wmf"/><Relationship Id="rId5" Type="http://schemas.openxmlformats.org/officeDocument/2006/relationships/oleObject" Target="../embeddings/oleObject38.bin"/><Relationship Id="rId4" Type="http://schemas.openxmlformats.org/officeDocument/2006/relationships/image" Target="../media/image14.gif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4.gi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gi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6.png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3.wmf"/><Relationship Id="rId13" Type="http://schemas.openxmlformats.org/officeDocument/2006/relationships/image" Target="../media/image105.wmf"/><Relationship Id="rId3" Type="http://schemas.openxmlformats.org/officeDocument/2006/relationships/notesSlide" Target="../notesSlides/notesSlide40.xml"/><Relationship Id="rId7" Type="http://schemas.openxmlformats.org/officeDocument/2006/relationships/oleObject" Target="../embeddings/oleObject40.bin"/><Relationship Id="rId12" Type="http://schemas.openxmlformats.org/officeDocument/2006/relationships/oleObject" Target="../embeddings/oleObject42.bin"/><Relationship Id="rId17" Type="http://schemas.openxmlformats.org/officeDocument/2006/relationships/image" Target="../media/image107.wmf"/><Relationship Id="rId2" Type="http://schemas.openxmlformats.org/officeDocument/2006/relationships/slideLayout" Target="../slideLayouts/slideLayout3.xml"/><Relationship Id="rId16" Type="http://schemas.openxmlformats.org/officeDocument/2006/relationships/oleObject" Target="../embeddings/oleObject44.bin"/><Relationship Id="rId1" Type="http://schemas.openxmlformats.org/officeDocument/2006/relationships/vmlDrawing" Target="../drawings/vmlDrawing14.vml"/><Relationship Id="rId6" Type="http://schemas.openxmlformats.org/officeDocument/2006/relationships/image" Target="../media/image102.wmf"/><Relationship Id="rId11" Type="http://schemas.openxmlformats.org/officeDocument/2006/relationships/image" Target="../media/image104.wmf"/><Relationship Id="rId5" Type="http://schemas.openxmlformats.org/officeDocument/2006/relationships/oleObject" Target="../embeddings/oleObject39.bin"/><Relationship Id="rId15" Type="http://schemas.openxmlformats.org/officeDocument/2006/relationships/image" Target="../media/image106.wmf"/><Relationship Id="rId10" Type="http://schemas.openxmlformats.org/officeDocument/2006/relationships/oleObject" Target="../embeddings/oleObject41.bin"/><Relationship Id="rId4" Type="http://schemas.openxmlformats.org/officeDocument/2006/relationships/image" Target="../media/image14.gif"/><Relationship Id="rId9" Type="http://schemas.openxmlformats.org/officeDocument/2006/relationships/image" Target="../media/image108.jpeg"/><Relationship Id="rId14" Type="http://schemas.openxmlformats.org/officeDocument/2006/relationships/oleObject" Target="../embeddings/oleObject43.bin"/></Relationships>
</file>

<file path=ppt/slides/_rels/slide41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46.bin"/><Relationship Id="rId3" Type="http://schemas.openxmlformats.org/officeDocument/2006/relationships/notesSlide" Target="../notesSlides/notesSlide41.xml"/><Relationship Id="rId7" Type="http://schemas.openxmlformats.org/officeDocument/2006/relationships/image" Target="../media/image109.wmf"/><Relationship Id="rId2" Type="http://schemas.openxmlformats.org/officeDocument/2006/relationships/slideLayout" Target="../slideLayouts/slideLayout3.xml"/><Relationship Id="rId1" Type="http://schemas.openxmlformats.org/officeDocument/2006/relationships/vmlDrawing" Target="../drawings/vmlDrawing15.vml"/><Relationship Id="rId6" Type="http://schemas.openxmlformats.org/officeDocument/2006/relationships/oleObject" Target="../embeddings/oleObject45.bin"/><Relationship Id="rId5" Type="http://schemas.openxmlformats.org/officeDocument/2006/relationships/image" Target="../media/image112.jpeg"/><Relationship Id="rId4" Type="http://schemas.openxmlformats.org/officeDocument/2006/relationships/image" Target="../media/image111.png"/><Relationship Id="rId9" Type="http://schemas.openxmlformats.org/officeDocument/2006/relationships/image" Target="../media/image110.wmf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4.gif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2.bin"/><Relationship Id="rId3" Type="http://schemas.openxmlformats.org/officeDocument/2006/relationships/notesSlide" Target="../notesSlides/notesSlide7.xml"/><Relationship Id="rId7" Type="http://schemas.openxmlformats.org/officeDocument/2006/relationships/image" Target="../media/image18.wmf"/><Relationship Id="rId2" Type="http://schemas.openxmlformats.org/officeDocument/2006/relationships/slideLayout" Target="../slideLayouts/slideLayout3.xml"/><Relationship Id="rId1" Type="http://schemas.openxmlformats.org/officeDocument/2006/relationships/vmlDrawing" Target="../drawings/vmlDrawing1.vml"/><Relationship Id="rId6" Type="http://schemas.openxmlformats.org/officeDocument/2006/relationships/oleObject" Target="../embeddings/oleObject1.bin"/><Relationship Id="rId5" Type="http://schemas.openxmlformats.org/officeDocument/2006/relationships/image" Target="../media/image14.gif"/><Relationship Id="rId4" Type="http://schemas.openxmlformats.org/officeDocument/2006/relationships/image" Target="../media/image20.jpeg"/><Relationship Id="rId9" Type="http://schemas.openxmlformats.org/officeDocument/2006/relationships/image" Target="../media/image19.wm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4.gif"/><Relationship Id="rId4" Type="http://schemas.openxmlformats.org/officeDocument/2006/relationships/image" Target="../media/image22.jpe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jpeg"/><Relationship Id="rId13" Type="http://schemas.openxmlformats.org/officeDocument/2006/relationships/image" Target="../media/image24.wmf"/><Relationship Id="rId18" Type="http://schemas.openxmlformats.org/officeDocument/2006/relationships/oleObject" Target="../embeddings/oleObject7.bin"/><Relationship Id="rId3" Type="http://schemas.openxmlformats.org/officeDocument/2006/relationships/notesSlide" Target="../notesSlides/notesSlide9.xml"/><Relationship Id="rId21" Type="http://schemas.openxmlformats.org/officeDocument/2006/relationships/image" Target="../media/image28.wmf"/><Relationship Id="rId7" Type="http://schemas.openxmlformats.org/officeDocument/2006/relationships/image" Target="../media/image32.jpeg"/><Relationship Id="rId12" Type="http://schemas.openxmlformats.org/officeDocument/2006/relationships/oleObject" Target="../embeddings/oleObject4.bin"/><Relationship Id="rId17" Type="http://schemas.openxmlformats.org/officeDocument/2006/relationships/image" Target="../media/image26.wmf"/><Relationship Id="rId2" Type="http://schemas.openxmlformats.org/officeDocument/2006/relationships/slideLayout" Target="../slideLayouts/slideLayout3.xml"/><Relationship Id="rId16" Type="http://schemas.openxmlformats.org/officeDocument/2006/relationships/oleObject" Target="../embeddings/oleObject6.bin"/><Relationship Id="rId20" Type="http://schemas.openxmlformats.org/officeDocument/2006/relationships/oleObject" Target="../embeddings/oleObject8.bin"/><Relationship Id="rId1" Type="http://schemas.openxmlformats.org/officeDocument/2006/relationships/vmlDrawing" Target="../drawings/vmlDrawing2.vml"/><Relationship Id="rId6" Type="http://schemas.openxmlformats.org/officeDocument/2006/relationships/image" Target="../media/image31.jpeg"/><Relationship Id="rId11" Type="http://schemas.openxmlformats.org/officeDocument/2006/relationships/image" Target="../media/image23.wmf"/><Relationship Id="rId5" Type="http://schemas.openxmlformats.org/officeDocument/2006/relationships/image" Target="../media/image30.jpeg"/><Relationship Id="rId15" Type="http://schemas.openxmlformats.org/officeDocument/2006/relationships/image" Target="../media/image25.wmf"/><Relationship Id="rId10" Type="http://schemas.openxmlformats.org/officeDocument/2006/relationships/oleObject" Target="../embeddings/oleObject3.bin"/><Relationship Id="rId19" Type="http://schemas.openxmlformats.org/officeDocument/2006/relationships/image" Target="../media/image27.wmf"/><Relationship Id="rId4" Type="http://schemas.openxmlformats.org/officeDocument/2006/relationships/image" Target="../media/image29.jpeg"/><Relationship Id="rId9" Type="http://schemas.openxmlformats.org/officeDocument/2006/relationships/image" Target="../media/image34.jpeg"/><Relationship Id="rId14" Type="http://schemas.openxmlformats.org/officeDocument/2006/relationships/oleObject" Target="../embeddings/oleObject5.bin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8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0818" name="Picture 2" descr="E:\horsti\talks\Conferences\CIPANP_2012\material\sonnenuntergang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45" t="12645"/>
          <a:stretch/>
        </p:blipFill>
        <p:spPr bwMode="auto">
          <a:xfrm>
            <a:off x="0" y="0"/>
            <a:ext cx="9361488" cy="68405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87779" name="Rectangle 3"/>
          <p:cNvSpPr>
            <a:spLocks noChangeArrowheads="1"/>
          </p:cNvSpPr>
          <p:nvPr/>
        </p:nvSpPr>
        <p:spPr bwMode="auto">
          <a:xfrm>
            <a:off x="45229" y="57471"/>
            <a:ext cx="9160845" cy="1253536"/>
          </a:xfrm>
          <a:prstGeom prst="rect">
            <a:avLst/>
          </a:prstGeom>
          <a:solidFill>
            <a:schemeClr val="bg1">
              <a:alpha val="0"/>
            </a:schemeClr>
          </a:solidFill>
          <a:ln w="50800">
            <a:noFill/>
            <a:miter lim="800000"/>
            <a:headEnd/>
            <a:tailEnd/>
          </a:ln>
          <a:effectLst/>
        </p:spPr>
        <p:txBody>
          <a:bodyPr wrap="square" lIns="91428" tIns="45714" rIns="91428" bIns="45714" anchor="ctr">
            <a:spAutoFit/>
          </a:bodyPr>
          <a:lstStyle/>
          <a:p>
            <a:pPr>
              <a:lnSpc>
                <a:spcPct val="110000"/>
              </a:lnSpc>
            </a:pPr>
            <a:r>
              <a:rPr lang="en-US" sz="3600" i="0" dirty="0">
                <a:solidFill>
                  <a:srgbClr val="FFFF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ahoma" pitchFamily="34" charset="0"/>
              </a:rPr>
              <a:t>Study of DVCS and HEMP processes </a:t>
            </a:r>
            <a:endParaRPr lang="en-US" sz="3600" i="0" dirty="0" smtClean="0">
              <a:solidFill>
                <a:srgbClr val="FFFF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Tahoma" pitchFamily="34" charset="0"/>
            </a:endParaRPr>
          </a:p>
          <a:p>
            <a:pPr>
              <a:lnSpc>
                <a:spcPct val="110000"/>
              </a:lnSpc>
            </a:pPr>
            <a:r>
              <a:rPr lang="en-US" sz="3600" i="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ahoma" pitchFamily="34" charset="0"/>
              </a:rPr>
              <a:t>at </a:t>
            </a:r>
            <a:r>
              <a:rPr lang="en-US" sz="3600" i="0" dirty="0">
                <a:solidFill>
                  <a:srgbClr val="FFFF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ahoma" pitchFamily="34" charset="0"/>
              </a:rPr>
              <a:t>COMPASS</a:t>
            </a:r>
            <a:endParaRPr lang="en-US" sz="3600" i="0" dirty="0" smtClean="0">
              <a:solidFill>
                <a:srgbClr val="FFFF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Tahoma" pitchFamily="34" charset="0"/>
            </a:endParaRPr>
          </a:p>
        </p:txBody>
      </p:sp>
      <p:sp>
        <p:nvSpPr>
          <p:cNvPr id="587780" name="Rectangle 4"/>
          <p:cNvSpPr>
            <a:spLocks noChangeArrowheads="1"/>
          </p:cNvSpPr>
          <p:nvPr/>
        </p:nvSpPr>
        <p:spPr bwMode="auto">
          <a:xfrm>
            <a:off x="1755419" y="1368049"/>
            <a:ext cx="5760640" cy="2862310"/>
          </a:xfrm>
          <a:prstGeom prst="rect">
            <a:avLst/>
          </a:prstGeom>
          <a:noFill/>
          <a:ln w="50800">
            <a:noFill/>
            <a:miter lim="800000"/>
            <a:headEnd/>
            <a:tailEnd/>
          </a:ln>
          <a:effectLst/>
        </p:spPr>
        <p:txBody>
          <a:bodyPr wrap="square" lIns="91428" tIns="45714" rIns="91428" bIns="45714" anchor="ctr">
            <a:spAutoFit/>
          </a:bodyPr>
          <a:lstStyle/>
          <a:p>
            <a:r>
              <a:rPr lang="en-US" sz="3200" i="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ahoma" pitchFamily="34" charset="0"/>
              </a:rPr>
              <a:t>CIPANP 2012</a:t>
            </a:r>
          </a:p>
          <a:p>
            <a:pPr>
              <a:lnSpc>
                <a:spcPct val="150000"/>
              </a:lnSpc>
            </a:pPr>
            <a:r>
              <a:rPr lang="en-US" i="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ahoma" pitchFamily="34" charset="0"/>
              </a:rPr>
              <a:t>St. Petersburg (FL),</a:t>
            </a:r>
            <a:r>
              <a:rPr lang="en-US" i="0" dirty="0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ahoma" pitchFamily="34" charset="0"/>
              </a:rPr>
              <a:t> </a:t>
            </a:r>
            <a:r>
              <a:rPr lang="en-US" i="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ahoma" pitchFamily="34" charset="0"/>
              </a:rPr>
              <a:t> June 2012 </a:t>
            </a:r>
            <a:endParaRPr lang="en-US" i="0" dirty="0" smtClean="0">
              <a:solidFill>
                <a:schemeClr val="bg1"/>
              </a:solidFill>
              <a:latin typeface="Tahoma" pitchFamily="34" charset="0"/>
            </a:endParaRPr>
          </a:p>
          <a:p>
            <a:pPr algn="ctr">
              <a:lnSpc>
                <a:spcPct val="150000"/>
              </a:lnSpc>
            </a:pPr>
            <a:r>
              <a:rPr lang="en-US" sz="3600" b="1" i="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ahoma" pitchFamily="34" charset="0"/>
              </a:rPr>
              <a:t>Horst Fischer* </a:t>
            </a:r>
            <a:endParaRPr lang="en-US" sz="3600" b="1" i="0" dirty="0">
              <a:solidFill>
                <a:schemeClr val="bg1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Tahoma" pitchFamily="34" charset="0"/>
            </a:endParaRPr>
          </a:p>
          <a:p>
            <a:pPr algn="ctr">
              <a:lnSpc>
                <a:spcPts val="3000"/>
              </a:lnSpc>
            </a:pPr>
            <a:r>
              <a:rPr lang="en-US" b="1" i="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ahoma" pitchFamily="34" charset="0"/>
              </a:rPr>
              <a:t>ALU Freiburg</a:t>
            </a:r>
          </a:p>
          <a:p>
            <a:pPr>
              <a:lnSpc>
                <a:spcPct val="150000"/>
              </a:lnSpc>
            </a:pPr>
            <a:r>
              <a:rPr lang="en-US" sz="1800" b="0" i="0" dirty="0" smtClean="0">
                <a:solidFill>
                  <a:schemeClr val="bg1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* on </a:t>
            </a:r>
            <a:r>
              <a:rPr lang="en-US" sz="1800" b="0" i="0" dirty="0">
                <a:solidFill>
                  <a:schemeClr val="bg1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behalf of the COMPASS </a:t>
            </a:r>
            <a:r>
              <a:rPr lang="en-US" sz="1800" b="0" i="0" dirty="0" smtClean="0">
                <a:solidFill>
                  <a:schemeClr val="bg1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collaboration</a:t>
            </a:r>
            <a:endParaRPr lang="en-US" b="1" i="0" dirty="0" smtClean="0">
              <a:solidFill>
                <a:schemeClr val="bg1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Tahoma" pitchFamily="34" charset="0"/>
            </a:endParaRPr>
          </a:p>
        </p:txBody>
      </p:sp>
      <p:sp>
        <p:nvSpPr>
          <p:cNvPr id="2" name="Textfeld 1"/>
          <p:cNvSpPr txBox="1"/>
          <p:nvPr/>
        </p:nvSpPr>
        <p:spPr>
          <a:xfrm>
            <a:off x="4613968" y="4930834"/>
            <a:ext cx="4958409" cy="19389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de-DE" sz="2000" i="0" u="sng" dirty="0" smtClean="0">
                <a:solidFill>
                  <a:schemeClr val="bg1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Outline</a:t>
            </a:r>
          </a:p>
          <a:p>
            <a:pPr algn="l"/>
            <a:r>
              <a:rPr lang="de-DE" sz="2000" b="0" i="0" dirty="0" smtClean="0">
                <a:solidFill>
                  <a:schemeClr val="bg1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New </a:t>
            </a:r>
            <a:r>
              <a:rPr lang="de-DE" sz="2000" b="0" i="0" dirty="0" err="1" smtClean="0">
                <a:solidFill>
                  <a:schemeClr val="bg1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results</a:t>
            </a:r>
            <a:r>
              <a:rPr lang="de-DE" sz="2000" b="0" i="0" dirty="0" smtClean="0">
                <a:solidFill>
                  <a:schemeClr val="bg1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– pol. target:</a:t>
            </a:r>
          </a:p>
          <a:p>
            <a:pPr algn="l"/>
            <a:r>
              <a:rPr lang="de-DE" sz="2000" i="0" dirty="0" smtClean="0">
                <a:solidFill>
                  <a:schemeClr val="bg1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	HE </a:t>
            </a:r>
            <a:r>
              <a:rPr lang="de-DE" sz="2000" i="0" dirty="0" smtClean="0">
                <a:solidFill>
                  <a:schemeClr val="bg1"/>
                </a:solidFill>
                <a:latin typeface="Symbol" pitchFamily="18" charset="2"/>
                <a:ea typeface="Tahoma" pitchFamily="34" charset="0"/>
                <a:cs typeface="Tahoma" pitchFamily="34" charset="0"/>
              </a:rPr>
              <a:t>r</a:t>
            </a:r>
            <a:r>
              <a:rPr lang="de-DE" sz="2000" i="0" dirty="0" smtClean="0">
                <a:solidFill>
                  <a:schemeClr val="bg1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0 </a:t>
            </a:r>
            <a:r>
              <a:rPr lang="de-DE" sz="2000" i="0" dirty="0" err="1" smtClean="0">
                <a:solidFill>
                  <a:schemeClr val="bg1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production</a:t>
            </a:r>
            <a:endParaRPr lang="de-DE" sz="2000" i="0" dirty="0" smtClean="0">
              <a:solidFill>
                <a:schemeClr val="bg1"/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  <a:p>
            <a:pPr algn="l"/>
            <a:r>
              <a:rPr lang="de-DE" sz="2000" b="0" i="0" dirty="0" smtClean="0">
                <a:solidFill>
                  <a:schemeClr val="bg1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Outlook:</a:t>
            </a:r>
          </a:p>
          <a:p>
            <a:pPr algn="l"/>
            <a:r>
              <a:rPr lang="de-DE" sz="2000" i="0" dirty="0">
                <a:solidFill>
                  <a:schemeClr val="bg1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	DVCS  </a:t>
            </a:r>
            <a:r>
              <a:rPr lang="de-DE" sz="2000" i="0" dirty="0" smtClean="0">
                <a:solidFill>
                  <a:schemeClr val="bg1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&amp; </a:t>
            </a:r>
            <a:r>
              <a:rPr lang="de-DE" sz="2000" i="0" dirty="0">
                <a:solidFill>
                  <a:schemeClr val="bg1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HEMP – </a:t>
            </a:r>
            <a:r>
              <a:rPr lang="de-DE" sz="2000" i="0" dirty="0" smtClean="0">
                <a:solidFill>
                  <a:schemeClr val="bg1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LH</a:t>
            </a:r>
            <a:r>
              <a:rPr lang="de-DE" sz="2000" i="0" baseline="-25000" dirty="0" smtClean="0">
                <a:solidFill>
                  <a:schemeClr val="bg1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2</a:t>
            </a:r>
            <a:r>
              <a:rPr lang="de-DE" sz="2000" i="0" dirty="0" smtClean="0">
                <a:solidFill>
                  <a:schemeClr val="bg1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target</a:t>
            </a:r>
          </a:p>
          <a:p>
            <a:pPr algn="l"/>
            <a:r>
              <a:rPr lang="de-DE" sz="2000" i="0" dirty="0">
                <a:solidFill>
                  <a:schemeClr val="bg1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	</a:t>
            </a:r>
            <a:r>
              <a:rPr lang="de-DE" sz="2000" i="0" dirty="0" smtClean="0">
                <a:solidFill>
                  <a:schemeClr val="bg1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(DVCS </a:t>
            </a:r>
            <a:r>
              <a:rPr lang="de-DE" sz="2000" i="0" dirty="0">
                <a:solidFill>
                  <a:schemeClr val="bg1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	&amp; </a:t>
            </a:r>
            <a:r>
              <a:rPr lang="de-DE" sz="2000" i="0" dirty="0" smtClean="0">
                <a:solidFill>
                  <a:schemeClr val="bg1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HEMP</a:t>
            </a:r>
            <a:r>
              <a:rPr lang="de-DE" sz="2000" i="0" dirty="0" smtClean="0">
                <a:solidFill>
                  <a:schemeClr val="bg1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– </a:t>
            </a:r>
            <a:r>
              <a:rPr lang="de-DE" sz="2000" i="0" dirty="0" smtClean="0">
                <a:solidFill>
                  <a:schemeClr val="bg1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pol. </a:t>
            </a:r>
            <a:r>
              <a:rPr lang="de-DE" sz="2000" i="0" dirty="0" smtClean="0">
                <a:solidFill>
                  <a:schemeClr val="bg1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Target)</a:t>
            </a:r>
            <a:endParaRPr lang="de-DE" sz="2000" i="0" dirty="0" smtClean="0">
              <a:solidFill>
                <a:schemeClr val="bg1"/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106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361487" cy="798513"/>
          </a:xfrm>
        </p:spPr>
        <p:txBody>
          <a:bodyPr/>
          <a:lstStyle/>
          <a:p>
            <a:r>
              <a:rPr lang="en-US" dirty="0" smtClean="0"/>
              <a:t>Selections for </a:t>
            </a:r>
            <a:r>
              <a:rPr lang="en-US" dirty="0" smtClean="0">
                <a:latin typeface="Symbol" pitchFamily="18" charset="2"/>
              </a:rPr>
              <a:t>r</a:t>
            </a:r>
            <a:r>
              <a:rPr lang="en-US" baseline="30000" dirty="0" smtClean="0"/>
              <a:t>0</a:t>
            </a:r>
            <a:r>
              <a:rPr lang="en-US" dirty="0" smtClean="0"/>
              <a:t> </a:t>
            </a:r>
            <a:r>
              <a:rPr lang="en-US" dirty="0" smtClean="0"/>
              <a:t>Production</a:t>
            </a:r>
            <a:endParaRPr lang="en-US" dirty="0"/>
          </a:p>
        </p:txBody>
      </p:sp>
      <p:pic>
        <p:nvPicPr>
          <p:cNvPr id="290833" name="Picture 17" descr="E:\horsti\talks\Conferences\CIPANP_2012\material\daten\hemp\final_plots_conf\2007_2010_emiss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42500" y="7740749"/>
            <a:ext cx="1201484" cy="10119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0834" name="Picture 18" descr="E:\horsti\talks\Conferences\CIPANP_2012\material\daten\hemp\final_plots_conf\2003_2004_emiss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696701" y="7570978"/>
            <a:ext cx="1395789" cy="11817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5" name="Gruppieren 4"/>
          <p:cNvGrpSpPr/>
          <p:nvPr/>
        </p:nvGrpSpPr>
        <p:grpSpPr>
          <a:xfrm>
            <a:off x="6341891" y="1617945"/>
            <a:ext cx="2974368" cy="5177699"/>
            <a:chOff x="4001631" y="1260029"/>
            <a:chExt cx="2974368" cy="5177699"/>
          </a:xfrm>
        </p:grpSpPr>
        <p:pic>
          <p:nvPicPr>
            <p:cNvPr id="290828" name="Picture 12" descr="E:\horsti\talks\Conferences\CIPANP_2012\material\daten\hemp\final_plots_conf\2007_2010_pt2.jpg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001631" y="1260029"/>
              <a:ext cx="2974368" cy="253737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93890" name="Picture 2" descr="E:\horsti\talks\Conferences\CIPANP_2012\material\daten\hemp\final_plots_conf\2003_2004_pt2.jpg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015129" y="3925756"/>
              <a:ext cx="2960870" cy="251197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4" name="Gruppieren 3"/>
          <p:cNvGrpSpPr/>
          <p:nvPr/>
        </p:nvGrpSpPr>
        <p:grpSpPr>
          <a:xfrm>
            <a:off x="45229" y="1575064"/>
            <a:ext cx="2970330" cy="5175575"/>
            <a:chOff x="270254" y="1260029"/>
            <a:chExt cx="2970330" cy="5175575"/>
          </a:xfrm>
        </p:grpSpPr>
        <p:pic>
          <p:nvPicPr>
            <p:cNvPr id="290830" name="Picture 14" descr="E:\horsti\talks\Conferences\CIPANP_2012\material\daten\hemp\final_plots_conf\2003_2004_mass.jpg"/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72530" y="3923632"/>
              <a:ext cx="2968054" cy="251197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5" name="Picture 13" descr="E:\horsti\talks\Conferences\CIPANP_2012\material\daten\hemp\final_plots_conf\2007_2010_mass.jpg"/>
            <p:cNvPicPr>
              <a:picLocks noChangeAspect="1" noChangeArrowheads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70254" y="1260029"/>
              <a:ext cx="2970330" cy="249449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28" name="Text Box 10069"/>
          <p:cNvSpPr txBox="1">
            <a:spLocks noChangeArrowheads="1"/>
          </p:cNvSpPr>
          <p:nvPr/>
        </p:nvSpPr>
        <p:spPr bwMode="auto">
          <a:xfrm>
            <a:off x="3105569" y="2207648"/>
            <a:ext cx="3202259" cy="1887696"/>
          </a:xfrm>
          <a:prstGeom prst="rect">
            <a:avLst/>
          </a:prstGeom>
          <a:gradFill flip="none" rotWithShape="1">
            <a:gsLst>
              <a:gs pos="0">
                <a:srgbClr val="FFEFD1"/>
              </a:gs>
              <a:gs pos="64999">
                <a:srgbClr val="F0EBD5"/>
              </a:gs>
              <a:gs pos="100000">
                <a:srgbClr val="D1C39F"/>
              </a:gs>
            </a:gsLst>
            <a:path path="shape">
              <a:fillToRect l="50000" t="50000" r="50000" b="50000"/>
            </a:path>
            <a:tileRect/>
          </a:gradFill>
          <a:ln w="12700">
            <a:noFill/>
            <a:miter lim="800000"/>
            <a:headEnd/>
            <a:tailEnd type="none" w="lg" len="med"/>
          </a:ln>
          <a:effectLst/>
        </p:spPr>
        <p:txBody>
          <a:bodyPr wrap="square">
            <a:spAutoFit/>
          </a:bodyPr>
          <a:lstStyle/>
          <a:p>
            <a:pPr algn="l">
              <a:lnSpc>
                <a:spcPts val="2800"/>
              </a:lnSpc>
              <a:buClr>
                <a:srgbClr val="FF0000"/>
              </a:buClr>
            </a:pPr>
            <a:r>
              <a:rPr lang="en-US" sz="1800" i="0" dirty="0">
                <a:solidFill>
                  <a:srgbClr val="800000"/>
                </a:solidFill>
                <a:latin typeface="Tahoma" pitchFamily="34" charset="0"/>
                <a:cs typeface="Tahoma" pitchFamily="34" charset="0"/>
              </a:rPr>
              <a:t>C</a:t>
            </a:r>
            <a:r>
              <a:rPr lang="en-US" sz="1800" i="0" dirty="0" smtClean="0">
                <a:solidFill>
                  <a:srgbClr val="800000"/>
                </a:solidFill>
                <a:latin typeface="Tahoma" pitchFamily="34" charset="0"/>
                <a:cs typeface="Tahoma" pitchFamily="34" charset="0"/>
              </a:rPr>
              <a:t>uts optimized to </a:t>
            </a:r>
            <a:r>
              <a:rPr lang="en-US" sz="1800" i="0" dirty="0" err="1" smtClean="0">
                <a:solidFill>
                  <a:srgbClr val="800000"/>
                </a:solidFill>
                <a:latin typeface="Tahoma" pitchFamily="34" charset="0"/>
                <a:cs typeface="Tahoma" pitchFamily="34" charset="0"/>
              </a:rPr>
              <a:t>supress</a:t>
            </a:r>
            <a:endParaRPr lang="en-US" sz="1800" i="0" dirty="0" smtClean="0">
              <a:solidFill>
                <a:srgbClr val="800000"/>
              </a:solidFill>
              <a:latin typeface="Tahoma" pitchFamily="34" charset="0"/>
              <a:cs typeface="Tahoma" pitchFamily="34" charset="0"/>
            </a:endParaRPr>
          </a:p>
          <a:p>
            <a:pPr algn="l">
              <a:lnSpc>
                <a:spcPts val="2800"/>
              </a:lnSpc>
              <a:buClr>
                <a:srgbClr val="FF0000"/>
              </a:buClr>
              <a:buBlip>
                <a:blip r:embed="rId10"/>
              </a:buBlip>
            </a:pPr>
            <a:r>
              <a:rPr lang="en-US" sz="1800" i="0" dirty="0" smtClean="0">
                <a:solidFill>
                  <a:srgbClr val="800000"/>
                </a:solidFill>
                <a:latin typeface="Tahoma" pitchFamily="34" charset="0"/>
                <a:cs typeface="Tahoma" pitchFamily="34" charset="0"/>
              </a:rPr>
              <a:t> non-resonant </a:t>
            </a:r>
          </a:p>
          <a:p>
            <a:pPr algn="l">
              <a:lnSpc>
                <a:spcPts val="2800"/>
              </a:lnSpc>
              <a:buClr>
                <a:srgbClr val="FF0000"/>
              </a:buClr>
              <a:buBlip>
                <a:blip r:embed="rId10"/>
              </a:buBlip>
            </a:pPr>
            <a:r>
              <a:rPr lang="en-US" sz="1800" i="0" dirty="0" smtClean="0">
                <a:solidFill>
                  <a:srgbClr val="800000"/>
                </a:solidFill>
                <a:latin typeface="Tahoma" pitchFamily="34" charset="0"/>
                <a:cs typeface="Tahoma" pitchFamily="34" charset="0"/>
              </a:rPr>
              <a:t> coherent nuclear </a:t>
            </a:r>
            <a:endParaRPr lang="en-US" sz="1800" i="0" dirty="0">
              <a:solidFill>
                <a:srgbClr val="800000"/>
              </a:solidFill>
              <a:latin typeface="Tahoma" pitchFamily="34" charset="0"/>
              <a:cs typeface="Tahoma" pitchFamily="34" charset="0"/>
            </a:endParaRPr>
          </a:p>
          <a:p>
            <a:pPr algn="l">
              <a:lnSpc>
                <a:spcPts val="2800"/>
              </a:lnSpc>
              <a:buClr>
                <a:srgbClr val="FF0000"/>
              </a:buClr>
              <a:buBlip>
                <a:blip r:embed="rId10"/>
              </a:buBlip>
            </a:pPr>
            <a:r>
              <a:rPr lang="en-US" sz="1800" i="0" dirty="0" smtClean="0">
                <a:solidFill>
                  <a:srgbClr val="800000"/>
                </a:solidFill>
                <a:latin typeface="Tahoma" pitchFamily="34" charset="0"/>
                <a:cs typeface="Tahoma" pitchFamily="34" charset="0"/>
              </a:rPr>
              <a:t> SIDIS </a:t>
            </a:r>
          </a:p>
          <a:p>
            <a:pPr algn="l">
              <a:lnSpc>
                <a:spcPts val="2800"/>
              </a:lnSpc>
              <a:buClr>
                <a:srgbClr val="FF0000"/>
              </a:buClr>
            </a:pPr>
            <a:r>
              <a:rPr lang="en-US" sz="1800" i="0" dirty="0" smtClean="0">
                <a:solidFill>
                  <a:srgbClr val="800000"/>
                </a:solidFill>
                <a:latin typeface="Tahoma" pitchFamily="34" charset="0"/>
                <a:cs typeface="Tahoma" pitchFamily="34" charset="0"/>
              </a:rPr>
              <a:t>background</a:t>
            </a:r>
            <a:endParaRPr lang="en-US" sz="1800" i="0" dirty="0">
              <a:solidFill>
                <a:srgbClr val="800000"/>
              </a:solidFill>
              <a:latin typeface="Tahoma" pitchFamily="34" charset="0"/>
              <a:cs typeface="Tahoma" pitchFamily="34" charset="0"/>
            </a:endParaRPr>
          </a:p>
        </p:txBody>
      </p:sp>
      <p:sp>
        <p:nvSpPr>
          <p:cNvPr id="30" name="Text Box 10069"/>
          <p:cNvSpPr txBox="1">
            <a:spLocks noChangeArrowheads="1"/>
          </p:cNvSpPr>
          <p:nvPr/>
        </p:nvSpPr>
        <p:spPr bwMode="auto">
          <a:xfrm>
            <a:off x="751272" y="1024809"/>
            <a:ext cx="2264287" cy="395424"/>
          </a:xfrm>
          <a:prstGeom prst="rect">
            <a:avLst/>
          </a:prstGeom>
          <a:solidFill>
            <a:srgbClr val="000066"/>
          </a:solidFill>
          <a:ln w="12700">
            <a:noFill/>
            <a:miter lim="800000"/>
            <a:headEnd/>
            <a:tailEnd type="none" w="lg" len="med"/>
          </a:ln>
          <a:effectLst/>
        </p:spPr>
        <p:txBody>
          <a:bodyPr wrap="square" lIns="36000" tIns="0" rIns="0" bIns="36000">
            <a:spAutoFit/>
          </a:bodyPr>
          <a:lstStyle/>
          <a:p>
            <a:pPr>
              <a:lnSpc>
                <a:spcPts val="2800"/>
              </a:lnSpc>
              <a:buClr>
                <a:srgbClr val="FF0000"/>
              </a:buClr>
            </a:pPr>
            <a:r>
              <a:rPr lang="en-US" sz="1800" i="0" dirty="0">
                <a:solidFill>
                  <a:schemeClr val="bg1"/>
                </a:solidFill>
                <a:latin typeface="Tahoma" pitchFamily="34" charset="0"/>
              </a:rPr>
              <a:t>A</a:t>
            </a:r>
            <a:r>
              <a:rPr lang="en-US" sz="1800" i="0" dirty="0" smtClean="0">
                <a:solidFill>
                  <a:schemeClr val="bg1"/>
                </a:solidFill>
                <a:latin typeface="Tahoma" pitchFamily="34" charset="0"/>
              </a:rPr>
              <a:t>ssuming </a:t>
            </a:r>
            <a:r>
              <a:rPr lang="en-US" sz="2400" i="0" dirty="0" smtClean="0">
                <a:solidFill>
                  <a:schemeClr val="bg1"/>
                </a:solidFill>
                <a:latin typeface="Symbol" pitchFamily="18" charset="2"/>
              </a:rPr>
              <a:t>p</a:t>
            </a:r>
            <a:r>
              <a:rPr lang="en-US" sz="1800" i="0" dirty="0" smtClean="0">
                <a:solidFill>
                  <a:schemeClr val="bg1"/>
                </a:solidFill>
                <a:latin typeface="Tahoma" pitchFamily="34" charset="0"/>
              </a:rPr>
              <a:t> mass</a:t>
            </a:r>
            <a:endParaRPr lang="en-US" sz="1800" i="0" dirty="0">
              <a:solidFill>
                <a:schemeClr val="bg1"/>
              </a:solidFill>
              <a:latin typeface="Tahoma" pitchFamily="34" charset="0"/>
            </a:endParaRPr>
          </a:p>
        </p:txBody>
      </p:sp>
      <p:cxnSp>
        <p:nvCxnSpPr>
          <p:cNvPr id="32" name="Gerade Verbindung mit Pfeil 31"/>
          <p:cNvCxnSpPr/>
          <p:nvPr/>
        </p:nvCxnSpPr>
        <p:spPr bwMode="auto">
          <a:xfrm flipH="1">
            <a:off x="5580843" y="2927728"/>
            <a:ext cx="1665186" cy="223768"/>
          </a:xfrm>
          <a:prstGeom prst="straightConnector1">
            <a:avLst/>
          </a:prstGeom>
          <a:solidFill>
            <a:srgbClr val="FFFF00"/>
          </a:solidFill>
          <a:ln w="101600" cap="flat" cmpd="sng" algn="ctr">
            <a:solidFill>
              <a:srgbClr val="FF0000"/>
            </a:solidFill>
            <a:prstDash val="solid"/>
            <a:round/>
            <a:headEnd type="triangle" w="med" len="med"/>
            <a:tailEnd type="none"/>
          </a:ln>
          <a:effectLst/>
        </p:spPr>
      </p:cxnSp>
      <p:cxnSp>
        <p:nvCxnSpPr>
          <p:cNvPr id="34" name="Gerade Verbindung mit Pfeil 33"/>
          <p:cNvCxnSpPr/>
          <p:nvPr/>
        </p:nvCxnSpPr>
        <p:spPr bwMode="auto">
          <a:xfrm flipV="1">
            <a:off x="1375883" y="2886631"/>
            <a:ext cx="1819696" cy="308614"/>
          </a:xfrm>
          <a:prstGeom prst="straightConnector1">
            <a:avLst/>
          </a:prstGeom>
          <a:solidFill>
            <a:srgbClr val="FFFF00"/>
          </a:solidFill>
          <a:ln w="101600" cap="flat" cmpd="sng" algn="ctr">
            <a:solidFill>
              <a:srgbClr val="FF0000"/>
            </a:solidFill>
            <a:prstDash val="solid"/>
            <a:round/>
            <a:headEnd type="triangle" w="med" len="med"/>
            <a:tailEnd type="none"/>
          </a:ln>
          <a:effectLst/>
        </p:spPr>
      </p:cxnSp>
      <p:cxnSp>
        <p:nvCxnSpPr>
          <p:cNvPr id="37" name="Gerade Verbindung mit Pfeil 36"/>
          <p:cNvCxnSpPr/>
          <p:nvPr/>
        </p:nvCxnSpPr>
        <p:spPr bwMode="auto">
          <a:xfrm flipH="1">
            <a:off x="4365709" y="3510279"/>
            <a:ext cx="3645406" cy="0"/>
          </a:xfrm>
          <a:prstGeom prst="straightConnector1">
            <a:avLst/>
          </a:prstGeom>
          <a:solidFill>
            <a:srgbClr val="FFFF00"/>
          </a:solidFill>
          <a:ln w="101600" cap="flat" cmpd="sng" algn="ctr">
            <a:solidFill>
              <a:srgbClr val="FF0000"/>
            </a:solidFill>
            <a:prstDash val="solid"/>
            <a:round/>
            <a:headEnd type="triangle" w="med" len="med"/>
            <a:tailEnd type="none"/>
          </a:ln>
          <a:effectLst/>
        </p:spPr>
      </p:cxnSp>
      <p:cxnSp>
        <p:nvCxnSpPr>
          <p:cNvPr id="41" name="Gerade Verbindung mit Pfeil 40"/>
          <p:cNvCxnSpPr/>
          <p:nvPr/>
        </p:nvCxnSpPr>
        <p:spPr bwMode="auto">
          <a:xfrm flipV="1">
            <a:off x="2385489" y="2886634"/>
            <a:ext cx="810090" cy="398620"/>
          </a:xfrm>
          <a:prstGeom prst="straightConnector1">
            <a:avLst/>
          </a:prstGeom>
          <a:solidFill>
            <a:srgbClr val="FFFF00"/>
          </a:solidFill>
          <a:ln w="101600" cap="flat" cmpd="sng" algn="ctr">
            <a:solidFill>
              <a:srgbClr val="FF0000"/>
            </a:solidFill>
            <a:prstDash val="solid"/>
            <a:round/>
            <a:headEnd type="triangle" w="med" len="med"/>
            <a:tailEnd type="none"/>
          </a:ln>
          <a:effectLst/>
        </p:spPr>
      </p:cxnSp>
      <p:graphicFrame>
        <p:nvGraphicFramePr>
          <p:cNvPr id="293891" name="Objekt 29389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731249799"/>
              </p:ext>
            </p:extLst>
          </p:nvPr>
        </p:nvGraphicFramePr>
        <p:xfrm>
          <a:off x="7651927" y="1830388"/>
          <a:ext cx="1484312" cy="3857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93991" name="Equation" r:id="rId11" imgW="1269720" imgH="330120" progId="Equation.DSMT4">
                  <p:embed/>
                </p:oleObj>
              </mc:Choice>
              <mc:Fallback>
                <p:oleObj name="Equation" r:id="rId11" imgW="1269720" imgH="330120" progId="Equation.DSMT4">
                  <p:embed/>
                  <p:pic>
                    <p:nvPicPr>
                      <p:cNvPr id="0" name="Objekt 2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651927" y="1830388"/>
                        <a:ext cx="1484312" cy="385762"/>
                      </a:xfrm>
                      <a:prstGeom prst="rect">
                        <a:avLst/>
                      </a:prstGeom>
                      <a:solidFill>
                        <a:srgbClr val="FF0000"/>
                      </a:solidFill>
                      <a:ln>
                        <a:noFill/>
                      </a:ln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9" name="Objekt 5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515226781"/>
              </p:ext>
            </p:extLst>
          </p:nvPr>
        </p:nvGraphicFramePr>
        <p:xfrm>
          <a:off x="7696079" y="4455384"/>
          <a:ext cx="1484312" cy="3857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93992" name="Equation" r:id="rId13" imgW="1269720" imgH="330120" progId="Equation.DSMT4">
                  <p:embed/>
                </p:oleObj>
              </mc:Choice>
              <mc:Fallback>
                <p:oleObj name="Equation" r:id="rId13" imgW="1269720" imgH="33012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696079" y="4455384"/>
                        <a:ext cx="1484312" cy="385762"/>
                      </a:xfrm>
                      <a:prstGeom prst="rect">
                        <a:avLst/>
                      </a:prstGeom>
                      <a:solidFill>
                        <a:srgbClr val="FF0000"/>
                      </a:solidFill>
                      <a:ln>
                        <a:noFill/>
                      </a:ln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42614455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106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361487" cy="798513"/>
          </a:xfrm>
        </p:spPr>
        <p:txBody>
          <a:bodyPr/>
          <a:lstStyle/>
          <a:p>
            <a:r>
              <a:rPr lang="en-US" dirty="0" smtClean="0"/>
              <a:t>Exclusivity Cuts</a:t>
            </a:r>
            <a:endParaRPr lang="en-US" dirty="0"/>
          </a:p>
        </p:txBody>
      </p:sp>
      <p:sp>
        <p:nvSpPr>
          <p:cNvPr id="30" name="Text Box 10069"/>
          <p:cNvSpPr txBox="1">
            <a:spLocks noChangeArrowheads="1"/>
          </p:cNvSpPr>
          <p:nvPr/>
        </p:nvSpPr>
        <p:spPr bwMode="auto">
          <a:xfrm>
            <a:off x="270254" y="854477"/>
            <a:ext cx="3074377" cy="682682"/>
          </a:xfrm>
          <a:prstGeom prst="rect">
            <a:avLst/>
          </a:prstGeom>
          <a:solidFill>
            <a:srgbClr val="FF0000"/>
          </a:solidFill>
          <a:ln w="12700">
            <a:noFill/>
            <a:miter lim="800000"/>
            <a:headEnd/>
            <a:tailEnd type="none" w="lg" len="med"/>
          </a:ln>
          <a:effectLst/>
        </p:spPr>
        <p:txBody>
          <a:bodyPr wrap="square" lIns="36000" tIns="0" rIns="0" bIns="36000">
            <a:spAutoFit/>
          </a:bodyPr>
          <a:lstStyle/>
          <a:p>
            <a:pPr>
              <a:lnSpc>
                <a:spcPts val="2500"/>
              </a:lnSpc>
              <a:buClr>
                <a:srgbClr val="FF0000"/>
              </a:buClr>
            </a:pPr>
            <a:r>
              <a:rPr lang="en-US" sz="1800" i="0" dirty="0" smtClean="0">
                <a:solidFill>
                  <a:schemeClr val="bg1"/>
                </a:solidFill>
                <a:latin typeface="Tahoma" pitchFamily="34" charset="0"/>
              </a:rPr>
              <a:t>No </a:t>
            </a:r>
            <a:r>
              <a:rPr lang="en-US" sz="1800" i="0" dirty="0">
                <a:solidFill>
                  <a:schemeClr val="bg1"/>
                </a:solidFill>
                <a:latin typeface="Tahoma" pitchFamily="34" charset="0"/>
              </a:rPr>
              <a:t>r</a:t>
            </a:r>
            <a:r>
              <a:rPr lang="en-US" sz="1800" i="0" dirty="0" smtClean="0">
                <a:solidFill>
                  <a:schemeClr val="bg1"/>
                </a:solidFill>
                <a:latin typeface="Tahoma" pitchFamily="34" charset="0"/>
              </a:rPr>
              <a:t>ecoil detector </a:t>
            </a:r>
            <a:r>
              <a:rPr lang="en-US" sz="1800" i="0" dirty="0" smtClean="0">
                <a:solidFill>
                  <a:schemeClr val="bg1"/>
                </a:solidFill>
                <a:latin typeface="Tahoma" pitchFamily="34" charset="0"/>
                <a:sym typeface="Wingdings" pitchFamily="2" charset="2"/>
              </a:rPr>
              <a:t> </a:t>
            </a:r>
            <a:r>
              <a:rPr lang="en-US" sz="1800" i="0" dirty="0">
                <a:solidFill>
                  <a:schemeClr val="bg1"/>
                </a:solidFill>
                <a:latin typeface="Tahoma" pitchFamily="34" charset="0"/>
                <a:sym typeface="Wingdings" pitchFamily="2" charset="2"/>
              </a:rPr>
              <a:t>a</a:t>
            </a:r>
            <a:r>
              <a:rPr lang="en-US" sz="1800" i="0" dirty="0" smtClean="0">
                <a:solidFill>
                  <a:schemeClr val="bg1"/>
                </a:solidFill>
                <a:latin typeface="Tahoma" pitchFamily="34" charset="0"/>
              </a:rPr>
              <a:t>ssuming </a:t>
            </a:r>
            <a:r>
              <a:rPr lang="en-US" sz="2400" i="0" dirty="0" smtClean="0">
                <a:solidFill>
                  <a:schemeClr val="bg1"/>
                </a:solidFill>
                <a:latin typeface="Symbol" pitchFamily="18" charset="2"/>
              </a:rPr>
              <a:t>p</a:t>
            </a:r>
            <a:r>
              <a:rPr lang="en-US" sz="1800" i="0" dirty="0" smtClean="0">
                <a:solidFill>
                  <a:schemeClr val="bg1"/>
                </a:solidFill>
                <a:latin typeface="Tahoma" pitchFamily="34" charset="0"/>
              </a:rPr>
              <a:t> and p masses</a:t>
            </a:r>
            <a:endParaRPr lang="en-US" sz="1800" i="0" dirty="0">
              <a:solidFill>
                <a:schemeClr val="bg1"/>
              </a:solidFill>
              <a:latin typeface="Tahoma" pitchFamily="34" charset="0"/>
            </a:endParaRPr>
          </a:p>
        </p:txBody>
      </p:sp>
      <p:grpSp>
        <p:nvGrpSpPr>
          <p:cNvPr id="2" name="Gruppieren 1"/>
          <p:cNvGrpSpPr/>
          <p:nvPr/>
        </p:nvGrpSpPr>
        <p:grpSpPr>
          <a:xfrm>
            <a:off x="45229" y="1583464"/>
            <a:ext cx="2972870" cy="5167175"/>
            <a:chOff x="1775142" y="1597293"/>
            <a:chExt cx="2972870" cy="5167175"/>
          </a:xfrm>
        </p:grpSpPr>
        <p:pic>
          <p:nvPicPr>
            <p:cNvPr id="17" name="Picture 17" descr="E:\horsti\talks\Conferences\CIPANP_2012\material\daten\hemp\final_plots_conf\2007_2010_emiss.jpg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75142" y="1597293"/>
              <a:ext cx="2956956" cy="249053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8" name="Picture 18" descr="E:\horsti\talks\Conferences\CIPANP_2012\material\daten\hemp\final_plots_conf\2003_2004_emiss.jpg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813242" y="4279765"/>
              <a:ext cx="2934770" cy="248470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20" name="Text Box 10069"/>
          <p:cNvSpPr txBox="1">
            <a:spLocks noChangeArrowheads="1"/>
          </p:cNvSpPr>
          <p:nvPr/>
        </p:nvSpPr>
        <p:spPr bwMode="auto">
          <a:xfrm>
            <a:off x="3510614" y="1031802"/>
            <a:ext cx="5760864" cy="5493812"/>
          </a:xfrm>
          <a:prstGeom prst="rect">
            <a:avLst/>
          </a:prstGeom>
          <a:gradFill>
            <a:gsLst>
              <a:gs pos="0">
                <a:schemeClr val="dk1">
                  <a:tint val="50000"/>
                  <a:satMod val="300000"/>
                  <a:alpha val="20000"/>
                  <a:lumMod val="63000"/>
                  <a:lumOff val="37000"/>
                </a:schemeClr>
              </a:gs>
              <a:gs pos="35000">
                <a:schemeClr val="dk1">
                  <a:tint val="37000"/>
                  <a:satMod val="300000"/>
                </a:schemeClr>
              </a:gs>
              <a:gs pos="100000">
                <a:schemeClr val="dk1">
                  <a:tint val="15000"/>
                  <a:satMod val="350000"/>
                </a:schemeClr>
              </a:gs>
            </a:gsLst>
            <a:lin ang="16200000" scaled="1"/>
          </a:gradFill>
          <a:ln w="12700">
            <a:noFill/>
            <a:miter lim="800000"/>
            <a:headEnd/>
            <a:tailEnd type="none" w="lg" len="med"/>
          </a:ln>
          <a:effectLst/>
        </p:spPr>
        <p:txBody>
          <a:bodyPr wrap="square">
            <a:spAutoFit/>
          </a:bodyPr>
          <a:lstStyle/>
          <a:p>
            <a:pPr algn="l">
              <a:lnSpc>
                <a:spcPct val="150000"/>
              </a:lnSpc>
              <a:buClr>
                <a:srgbClr val="FF0000"/>
              </a:buClr>
            </a:pPr>
            <a:r>
              <a:rPr lang="en-US" sz="1800" i="0" u="sng" dirty="0" smtClean="0">
                <a:latin typeface="Tahoma" pitchFamily="34" charset="0"/>
              </a:rPr>
              <a:t>Missing Energy Technique:</a:t>
            </a:r>
          </a:p>
          <a:p>
            <a:pPr algn="l">
              <a:lnSpc>
                <a:spcPct val="150000"/>
              </a:lnSpc>
              <a:buClr>
                <a:srgbClr val="FF0000"/>
              </a:buClr>
            </a:pPr>
            <a:endParaRPr lang="en-US" sz="1800" i="0" u="sng" dirty="0">
              <a:latin typeface="Tahoma" pitchFamily="34" charset="0"/>
            </a:endParaRPr>
          </a:p>
          <a:p>
            <a:pPr algn="l">
              <a:lnSpc>
                <a:spcPct val="150000"/>
              </a:lnSpc>
              <a:buClr>
                <a:srgbClr val="FF0000"/>
              </a:buClr>
            </a:pPr>
            <a:endParaRPr lang="en-US" sz="1800" i="0" u="sng" dirty="0" smtClean="0">
              <a:latin typeface="Tahoma" pitchFamily="34" charset="0"/>
            </a:endParaRPr>
          </a:p>
          <a:p>
            <a:pPr algn="l">
              <a:lnSpc>
                <a:spcPct val="150000"/>
              </a:lnSpc>
              <a:buClr>
                <a:srgbClr val="FF0000"/>
              </a:buClr>
            </a:pPr>
            <a:endParaRPr lang="en-US" sz="1800" i="0" u="sng" dirty="0">
              <a:latin typeface="Tahoma" pitchFamily="34" charset="0"/>
            </a:endParaRPr>
          </a:p>
          <a:p>
            <a:pPr algn="l">
              <a:lnSpc>
                <a:spcPct val="150000"/>
              </a:lnSpc>
              <a:buClr>
                <a:srgbClr val="FF0000"/>
              </a:buClr>
            </a:pPr>
            <a:endParaRPr lang="en-US" sz="1800" i="0" u="sng" dirty="0" smtClean="0">
              <a:latin typeface="Tahoma" pitchFamily="34" charset="0"/>
            </a:endParaRPr>
          </a:p>
          <a:p>
            <a:pPr algn="l">
              <a:lnSpc>
                <a:spcPct val="150000"/>
              </a:lnSpc>
              <a:buClr>
                <a:srgbClr val="FF0000"/>
              </a:buClr>
              <a:buBlip>
                <a:blip r:embed="rId6"/>
              </a:buBlip>
            </a:pPr>
            <a:r>
              <a:rPr lang="en-US" sz="1800" i="0" dirty="0" smtClean="0">
                <a:latin typeface="Tahoma" pitchFamily="34" charset="0"/>
              </a:rPr>
              <a:t> 14% contamination of diffractive dissociation</a:t>
            </a:r>
          </a:p>
          <a:p>
            <a:pPr algn="l">
              <a:lnSpc>
                <a:spcPct val="150000"/>
              </a:lnSpc>
              <a:buClr>
                <a:srgbClr val="FF0000"/>
              </a:buClr>
            </a:pPr>
            <a:r>
              <a:rPr lang="en-US" sz="1800" i="0" dirty="0" smtClean="0">
                <a:latin typeface="Tahoma" pitchFamily="34" charset="0"/>
              </a:rPr>
              <a:t>	 (no attempt to remove it)</a:t>
            </a:r>
          </a:p>
          <a:p>
            <a:pPr algn="l">
              <a:lnSpc>
                <a:spcPct val="150000"/>
              </a:lnSpc>
              <a:buClr>
                <a:srgbClr val="FF0000"/>
              </a:buClr>
            </a:pPr>
            <a:endParaRPr lang="en-US" sz="1800" i="0" dirty="0" smtClean="0">
              <a:latin typeface="Tahoma" pitchFamily="34" charset="0"/>
            </a:endParaRPr>
          </a:p>
          <a:p>
            <a:pPr algn="l">
              <a:lnSpc>
                <a:spcPct val="150000"/>
              </a:lnSpc>
              <a:buClr>
                <a:srgbClr val="FF0000"/>
              </a:buClr>
            </a:pPr>
            <a:r>
              <a:rPr lang="en-US" sz="1800" i="0" u="sng" dirty="0" smtClean="0">
                <a:latin typeface="Tahoma" pitchFamily="34" charset="0"/>
              </a:rPr>
              <a:t>Final sample:</a:t>
            </a:r>
            <a:endParaRPr lang="en-US" sz="1800" i="0" u="sng" dirty="0">
              <a:latin typeface="Tahoma" pitchFamily="34" charset="0"/>
            </a:endParaRPr>
          </a:p>
          <a:p>
            <a:pPr marL="285750" indent="-285750" algn="l">
              <a:lnSpc>
                <a:spcPct val="150000"/>
              </a:lnSpc>
              <a:buClr>
                <a:srgbClr val="FF0000"/>
              </a:buClr>
              <a:buBlip>
                <a:blip r:embed="rId7"/>
              </a:buBlip>
            </a:pPr>
            <a:r>
              <a:rPr lang="en-US" sz="1800" i="0" dirty="0" smtClean="0">
                <a:latin typeface="Tahoma" pitchFamily="34" charset="0"/>
              </a:rPr>
              <a:t>NH</a:t>
            </a:r>
            <a:r>
              <a:rPr lang="en-US" sz="1800" i="0" baseline="-25000" dirty="0" smtClean="0">
                <a:latin typeface="Tahoma" pitchFamily="34" charset="0"/>
              </a:rPr>
              <a:t>3</a:t>
            </a:r>
            <a:r>
              <a:rPr lang="en-US" sz="1800" i="0" dirty="0" smtClean="0">
                <a:latin typeface="Tahoma" pitchFamily="34" charset="0"/>
              </a:rPr>
              <a:t>: 797000 events</a:t>
            </a:r>
          </a:p>
          <a:p>
            <a:pPr marL="285750" indent="-285750" algn="l">
              <a:lnSpc>
                <a:spcPct val="150000"/>
              </a:lnSpc>
              <a:buClr>
                <a:srgbClr val="FF0000"/>
              </a:buClr>
              <a:buBlip>
                <a:blip r:embed="rId7"/>
              </a:buBlip>
            </a:pPr>
            <a:r>
              <a:rPr lang="en-US" sz="1800" i="0" baseline="30000" dirty="0" smtClean="0">
                <a:latin typeface="Tahoma" pitchFamily="34" charset="0"/>
              </a:rPr>
              <a:t>6</a:t>
            </a:r>
            <a:r>
              <a:rPr lang="en-US" sz="1800" i="0" dirty="0" smtClean="0">
                <a:latin typeface="Tahoma" pitchFamily="34" charset="0"/>
              </a:rPr>
              <a:t>LiD:   97000 events</a:t>
            </a:r>
          </a:p>
          <a:p>
            <a:pPr algn="l">
              <a:lnSpc>
                <a:spcPct val="150000"/>
              </a:lnSpc>
              <a:buClr>
                <a:srgbClr val="FF0000"/>
              </a:buClr>
            </a:pPr>
            <a:r>
              <a:rPr lang="en-US" sz="1800" i="0" dirty="0" smtClean="0">
                <a:latin typeface="Tahoma" pitchFamily="34" charset="0"/>
              </a:rPr>
              <a:t>	</a:t>
            </a:r>
          </a:p>
          <a:p>
            <a:pPr algn="l">
              <a:lnSpc>
                <a:spcPct val="150000"/>
              </a:lnSpc>
              <a:buClr>
                <a:srgbClr val="FF0000"/>
              </a:buClr>
            </a:pPr>
            <a:r>
              <a:rPr lang="en-US" sz="1800" i="0" dirty="0">
                <a:latin typeface="Tahoma" pitchFamily="34" charset="0"/>
              </a:rPr>
              <a:t>	</a:t>
            </a:r>
            <a:r>
              <a:rPr lang="en-US" sz="1800" i="0" dirty="0" smtClean="0">
                <a:latin typeface="Tahoma" pitchFamily="34" charset="0"/>
              </a:rPr>
              <a:t>… but still strong SIDIS background</a:t>
            </a:r>
          </a:p>
        </p:txBody>
      </p:sp>
      <p:graphicFrame>
        <p:nvGraphicFramePr>
          <p:cNvPr id="3" name="Objek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380717283"/>
              </p:ext>
            </p:extLst>
          </p:nvPr>
        </p:nvGraphicFramePr>
        <p:xfrm>
          <a:off x="4029660" y="1814575"/>
          <a:ext cx="4722772" cy="101392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94981" name="Equation" r:id="rId8" imgW="2247840" imgH="482400" progId="Equation.DSMT4">
                  <p:embed/>
                </p:oleObj>
              </mc:Choice>
              <mc:Fallback>
                <p:oleObj name="Equation" r:id="rId8" imgW="2247840" imgH="4824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9"/>
                      <a:stretch>
                        <a:fillRect/>
                      </a:stretch>
                    </p:blipFill>
                    <p:spPr>
                      <a:xfrm>
                        <a:off x="4029660" y="1814575"/>
                        <a:ext cx="4722772" cy="101392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3718212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106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361487" cy="798513"/>
          </a:xfrm>
        </p:spPr>
        <p:txBody>
          <a:bodyPr/>
          <a:lstStyle/>
          <a:p>
            <a:r>
              <a:rPr lang="en-US" dirty="0" smtClean="0"/>
              <a:t>SIDIS Background </a:t>
            </a:r>
            <a:r>
              <a:rPr lang="en-US" dirty="0" smtClean="0"/>
              <a:t>Subtraction</a:t>
            </a:r>
            <a:endParaRPr lang="en-US" dirty="0"/>
          </a:p>
        </p:txBody>
      </p:sp>
      <p:grpSp>
        <p:nvGrpSpPr>
          <p:cNvPr id="5" name="Gruppieren 4"/>
          <p:cNvGrpSpPr/>
          <p:nvPr/>
        </p:nvGrpSpPr>
        <p:grpSpPr>
          <a:xfrm>
            <a:off x="3427445" y="2076502"/>
            <a:ext cx="5580620" cy="3323987"/>
            <a:chOff x="3465609" y="1080009"/>
            <a:chExt cx="5265585" cy="3323987"/>
          </a:xfrm>
        </p:grpSpPr>
        <p:sp>
          <p:nvSpPr>
            <p:cNvPr id="28" name="Text Box 10069"/>
            <p:cNvSpPr txBox="1">
              <a:spLocks noChangeArrowheads="1"/>
            </p:cNvSpPr>
            <p:nvPr/>
          </p:nvSpPr>
          <p:spPr bwMode="auto">
            <a:xfrm>
              <a:off x="3465609" y="1080009"/>
              <a:ext cx="5265585" cy="3323987"/>
            </a:xfrm>
            <a:prstGeom prst="rect">
              <a:avLst/>
            </a:prstGeom>
            <a:gradFill flip="none" rotWithShape="1">
              <a:gsLst>
                <a:gs pos="0">
                  <a:srgbClr val="FFEFD1"/>
                </a:gs>
                <a:gs pos="64999">
                  <a:srgbClr val="F0EBD5"/>
                </a:gs>
                <a:gs pos="100000">
                  <a:srgbClr val="D1C39F"/>
                </a:gs>
              </a:gsLst>
              <a:path path="shape">
                <a:fillToRect l="50000" t="50000" r="50000" b="50000"/>
              </a:path>
              <a:tileRect/>
            </a:gradFill>
            <a:ln w="12700">
              <a:noFill/>
              <a:miter lim="800000"/>
              <a:headEnd/>
              <a:tailEnd type="none" w="lg" len="med"/>
            </a:ln>
            <a:effectLst/>
          </p:spPr>
          <p:txBody>
            <a:bodyPr wrap="square">
              <a:spAutoFit/>
            </a:bodyPr>
            <a:lstStyle/>
            <a:p>
              <a:pPr algn="l">
                <a:lnSpc>
                  <a:spcPts val="2800"/>
                </a:lnSpc>
                <a:buClr>
                  <a:srgbClr val="FF0000"/>
                </a:buClr>
                <a:buBlip>
                  <a:blip r:embed="rId4"/>
                </a:buBlip>
              </a:pPr>
              <a:r>
                <a:rPr lang="en-US" sz="1800" i="0" dirty="0" smtClean="0">
                  <a:solidFill>
                    <a:srgbClr val="800000"/>
                  </a:solidFill>
                  <a:latin typeface="Tahoma" pitchFamily="34" charset="0"/>
                  <a:cs typeface="Tahoma" pitchFamily="34" charset="0"/>
                </a:rPr>
                <a:t> still 5…40% background from SIDIS</a:t>
              </a:r>
            </a:p>
            <a:p>
              <a:pPr algn="l">
                <a:lnSpc>
                  <a:spcPts val="2800"/>
                </a:lnSpc>
                <a:buClr>
                  <a:srgbClr val="FF0000"/>
                </a:buClr>
              </a:pPr>
              <a:r>
                <a:rPr lang="en-US" sz="1800" i="0" dirty="0">
                  <a:solidFill>
                    <a:srgbClr val="800000"/>
                  </a:solidFill>
                  <a:latin typeface="Tahoma" pitchFamily="34" charset="0"/>
                  <a:cs typeface="Tahoma" pitchFamily="34" charset="0"/>
                </a:rPr>
                <a:t> </a:t>
              </a:r>
              <a:r>
                <a:rPr lang="en-US" sz="1800" i="0" dirty="0" smtClean="0">
                  <a:solidFill>
                    <a:srgbClr val="800000"/>
                  </a:solidFill>
                  <a:latin typeface="Tahoma" pitchFamily="34" charset="0"/>
                  <a:cs typeface="Tahoma" pitchFamily="34" charset="0"/>
                </a:rPr>
                <a:t>  </a:t>
              </a:r>
              <a:r>
                <a:rPr lang="en-US" sz="1800" b="0" i="0" dirty="0" smtClean="0">
                  <a:solidFill>
                    <a:srgbClr val="800000"/>
                  </a:solidFill>
                  <a:latin typeface="Tahoma" pitchFamily="34" charset="0"/>
                  <a:cs typeface="Tahoma" pitchFamily="34" charset="0"/>
                </a:rPr>
                <a:t>(depending on target </a:t>
              </a:r>
              <a:r>
                <a:rPr lang="en-US" sz="1800" b="0" i="0" dirty="0">
                  <a:solidFill>
                    <a:srgbClr val="800000"/>
                  </a:solidFill>
                  <a:latin typeface="Tahoma" pitchFamily="34" charset="0"/>
                  <a:cs typeface="Tahoma" pitchFamily="34" charset="0"/>
                </a:rPr>
                <a:t>cell</a:t>
              </a:r>
              <a:r>
                <a:rPr lang="en-US" sz="1800" b="0" i="0" dirty="0" smtClean="0">
                  <a:solidFill>
                    <a:srgbClr val="800000"/>
                  </a:solidFill>
                  <a:latin typeface="Tahoma" pitchFamily="34" charset="0"/>
                  <a:cs typeface="Tahoma" pitchFamily="34" charset="0"/>
                </a:rPr>
                <a:t>,		   )</a:t>
              </a:r>
            </a:p>
            <a:p>
              <a:pPr algn="l">
                <a:lnSpc>
                  <a:spcPts val="2800"/>
                </a:lnSpc>
                <a:buClr>
                  <a:srgbClr val="FF0000"/>
                </a:buClr>
              </a:pPr>
              <a:endParaRPr lang="en-US" sz="1800" i="0" dirty="0" smtClean="0">
                <a:solidFill>
                  <a:srgbClr val="800000"/>
                </a:solidFill>
                <a:latin typeface="Tahoma" pitchFamily="34" charset="0"/>
                <a:cs typeface="Tahoma" pitchFamily="34" charset="0"/>
              </a:endParaRPr>
            </a:p>
            <a:p>
              <a:pPr algn="l">
                <a:lnSpc>
                  <a:spcPts val="2800"/>
                </a:lnSpc>
                <a:buClr>
                  <a:srgbClr val="FF0000"/>
                </a:buClr>
                <a:buBlip>
                  <a:blip r:embed="rId4"/>
                </a:buBlip>
              </a:pPr>
              <a:r>
                <a:rPr lang="en-US" sz="1800" i="0" dirty="0" smtClean="0">
                  <a:solidFill>
                    <a:srgbClr val="800000"/>
                  </a:solidFill>
                  <a:latin typeface="Tahoma" pitchFamily="34" charset="0"/>
                  <a:cs typeface="Tahoma" pitchFamily="34" charset="0"/>
                </a:rPr>
                <a:t>Fix shape of background using 	Data/MC like-sign events</a:t>
              </a:r>
            </a:p>
            <a:p>
              <a:pPr algn="l">
                <a:lnSpc>
                  <a:spcPts val="2800"/>
                </a:lnSpc>
                <a:buClr>
                  <a:srgbClr val="FF0000"/>
                </a:buClr>
                <a:buBlip>
                  <a:blip r:embed="rId4"/>
                </a:buBlip>
              </a:pPr>
              <a:endParaRPr lang="en-US" sz="1800" i="0" dirty="0" smtClean="0">
                <a:solidFill>
                  <a:srgbClr val="800000"/>
                </a:solidFill>
                <a:latin typeface="Tahoma" pitchFamily="34" charset="0"/>
                <a:cs typeface="Tahoma" pitchFamily="34" charset="0"/>
              </a:endParaRPr>
            </a:p>
            <a:p>
              <a:pPr algn="l">
                <a:lnSpc>
                  <a:spcPts val="2800"/>
                </a:lnSpc>
                <a:buClr>
                  <a:srgbClr val="FF0000"/>
                </a:buClr>
                <a:buBlip>
                  <a:blip r:embed="rId4"/>
                </a:buBlip>
              </a:pPr>
              <a:r>
                <a:rPr lang="en-US" sz="1800" i="0" dirty="0" smtClean="0">
                  <a:solidFill>
                    <a:srgbClr val="800000"/>
                  </a:solidFill>
                  <a:latin typeface="Tahoma" pitchFamily="34" charset="0"/>
                  <a:cs typeface="Tahoma" pitchFamily="34" charset="0"/>
                </a:rPr>
                <a:t> Estimate SIDIS background from fit to </a:t>
              </a:r>
              <a:r>
                <a:rPr lang="en-US" sz="1800" i="0" dirty="0" smtClean="0">
                  <a:solidFill>
                    <a:srgbClr val="800000"/>
                  </a:solidFill>
                  <a:latin typeface="Tahoma" pitchFamily="34" charset="0"/>
                  <a:cs typeface="Tahoma" pitchFamily="34" charset="0"/>
                </a:rPr>
                <a:t>data</a:t>
              </a:r>
            </a:p>
            <a:p>
              <a:pPr algn="l">
                <a:lnSpc>
                  <a:spcPts val="2800"/>
                </a:lnSpc>
                <a:buClr>
                  <a:srgbClr val="FF0000"/>
                </a:buClr>
              </a:pPr>
              <a:endParaRPr lang="en-US" sz="1800" i="0" dirty="0" smtClean="0">
                <a:solidFill>
                  <a:srgbClr val="800000"/>
                </a:solidFill>
                <a:latin typeface="Tahoma" pitchFamily="34" charset="0"/>
                <a:cs typeface="Tahoma" pitchFamily="34" charset="0"/>
              </a:endParaRPr>
            </a:p>
            <a:p>
              <a:pPr algn="l">
                <a:lnSpc>
                  <a:spcPts val="2800"/>
                </a:lnSpc>
                <a:buClr>
                  <a:srgbClr val="FF0000"/>
                </a:buClr>
                <a:buBlip>
                  <a:blip r:embed="rId4"/>
                </a:buBlip>
              </a:pPr>
              <a:r>
                <a:rPr lang="en-US" sz="1800" i="0" dirty="0">
                  <a:solidFill>
                    <a:srgbClr val="800000"/>
                  </a:solidFill>
                  <a:latin typeface="Tahoma" pitchFamily="34" charset="0"/>
                  <a:cs typeface="Tahoma" pitchFamily="34" charset="0"/>
                </a:rPr>
                <a:t> </a:t>
              </a:r>
              <a:r>
                <a:rPr lang="en-US" sz="1800" i="0" dirty="0" smtClean="0">
                  <a:solidFill>
                    <a:srgbClr val="800000"/>
                  </a:solidFill>
                  <a:latin typeface="Tahoma" pitchFamily="34" charset="0"/>
                  <a:cs typeface="Tahoma" pitchFamily="34" charset="0"/>
                </a:rPr>
                <a:t>Assume </a:t>
              </a:r>
              <a:r>
                <a:rPr lang="en-US" sz="1800" i="0" dirty="0">
                  <a:solidFill>
                    <a:srgbClr val="800000"/>
                  </a:solidFill>
                  <a:latin typeface="Tahoma" pitchFamily="34" charset="0"/>
                  <a:cs typeface="Tahoma" pitchFamily="34" charset="0"/>
                </a:rPr>
                <a:t>Gaussian shape for </a:t>
              </a:r>
              <a:r>
                <a:rPr lang="en-US" sz="1800" i="0" dirty="0" smtClean="0">
                  <a:solidFill>
                    <a:srgbClr val="800000"/>
                  </a:solidFill>
                  <a:latin typeface="Tahoma" pitchFamily="34" charset="0"/>
                  <a:cs typeface="Tahoma" pitchFamily="34" charset="0"/>
                </a:rPr>
                <a:t>signal</a:t>
              </a:r>
              <a:endParaRPr lang="en-US" sz="1800" i="0" dirty="0">
                <a:solidFill>
                  <a:srgbClr val="800000"/>
                </a:solidFill>
                <a:latin typeface="Tahoma" pitchFamily="34" charset="0"/>
                <a:cs typeface="Tahoma" pitchFamily="34" charset="0"/>
              </a:endParaRPr>
            </a:p>
          </p:txBody>
        </p:sp>
        <p:graphicFrame>
          <p:nvGraphicFramePr>
            <p:cNvPr id="22" name="Objekt 21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3653787989"/>
                </p:ext>
              </p:extLst>
            </p:nvPr>
          </p:nvGraphicFramePr>
          <p:xfrm>
            <a:off x="6166840" y="1412155"/>
            <a:ext cx="2012317" cy="477944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296059" name="Equation" r:id="rId5" imgW="1066680" imgH="253800" progId="Equation.DSMT4">
                    <p:embed/>
                  </p:oleObj>
                </mc:Choice>
                <mc:Fallback>
                  <p:oleObj name="Equation" r:id="rId5" imgW="1066680" imgH="253800" progId="Equation.DSMT4">
                    <p:embed/>
                    <p:pic>
                      <p:nvPicPr>
                        <p:cNvPr id="0" name=""/>
                        <p:cNvPicPr/>
                        <p:nvPr/>
                      </p:nvPicPr>
                      <p:blipFill>
                        <a:blip r:embed="rId6"/>
                        <a:stretch>
                          <a:fillRect/>
                        </a:stretch>
                      </p:blipFill>
                      <p:spPr>
                        <a:xfrm>
                          <a:off x="6166840" y="1412155"/>
                          <a:ext cx="2012317" cy="477944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</p:grpSp>
      <p:grpSp>
        <p:nvGrpSpPr>
          <p:cNvPr id="21" name="Gruppieren 20"/>
          <p:cNvGrpSpPr/>
          <p:nvPr/>
        </p:nvGrpSpPr>
        <p:grpSpPr>
          <a:xfrm>
            <a:off x="90234" y="1575064"/>
            <a:ext cx="2940877" cy="5130570"/>
            <a:chOff x="389717" y="1665074"/>
            <a:chExt cx="2940877" cy="5130570"/>
          </a:xfrm>
        </p:grpSpPr>
        <p:pic>
          <p:nvPicPr>
            <p:cNvPr id="23" name="Picture 15" descr="E:\horsti\talks\Conferences\CIPANP_2012\material\daten\hemp\final_plots_conf\2003_2004_emiss_q2_3_fit.jpg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89717" y="4385979"/>
              <a:ext cx="2940877" cy="240966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4" name="Picture 16" descr="E:\horsti\talks\Conferences\CIPANP_2012\material\daten\hemp\final_plots_conf\2007_2010_emiss_q2_3_fit.jpg"/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50274" y="1665074"/>
              <a:ext cx="2849352" cy="230570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33" name="Gruppieren 32"/>
          <p:cNvGrpSpPr/>
          <p:nvPr/>
        </p:nvGrpSpPr>
        <p:grpSpPr>
          <a:xfrm>
            <a:off x="1890434" y="2725589"/>
            <a:ext cx="1107095" cy="765085"/>
            <a:chOff x="6859014" y="854984"/>
            <a:chExt cx="1107095" cy="765085"/>
          </a:xfrm>
        </p:grpSpPr>
        <p:cxnSp>
          <p:nvCxnSpPr>
            <p:cNvPr id="35" name="Gerade Verbindung 34"/>
            <p:cNvCxnSpPr/>
            <p:nvPr/>
          </p:nvCxnSpPr>
          <p:spPr bwMode="auto">
            <a:xfrm>
              <a:off x="6859014" y="1260029"/>
              <a:ext cx="252000" cy="0"/>
            </a:xfrm>
            <a:prstGeom prst="line">
              <a:avLst/>
            </a:prstGeom>
            <a:solidFill>
              <a:srgbClr val="FFFF00"/>
            </a:solidFill>
            <a:ln w="2540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36" name="Gerade Verbindung 35"/>
            <p:cNvCxnSpPr/>
            <p:nvPr/>
          </p:nvCxnSpPr>
          <p:spPr bwMode="auto">
            <a:xfrm>
              <a:off x="6868019" y="1485053"/>
              <a:ext cx="252000" cy="1"/>
            </a:xfrm>
            <a:prstGeom prst="line">
              <a:avLst/>
            </a:prstGeom>
            <a:solidFill>
              <a:srgbClr val="FFFF00"/>
            </a:solidFill>
            <a:ln w="25400" cap="flat" cmpd="sng" algn="ctr">
              <a:solidFill>
                <a:srgbClr val="000066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38" name="Gerade Verbindung 37"/>
            <p:cNvCxnSpPr/>
            <p:nvPr/>
          </p:nvCxnSpPr>
          <p:spPr bwMode="auto">
            <a:xfrm>
              <a:off x="6859014" y="1035004"/>
              <a:ext cx="252000" cy="0"/>
            </a:xfrm>
            <a:prstGeom prst="line">
              <a:avLst/>
            </a:prstGeom>
            <a:solidFill>
              <a:srgbClr val="FFFF00"/>
            </a:solidFill>
            <a:ln w="254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sp>
          <p:nvSpPr>
            <p:cNvPr id="39" name="Textfeld 38"/>
            <p:cNvSpPr txBox="1"/>
            <p:nvPr/>
          </p:nvSpPr>
          <p:spPr>
            <a:xfrm>
              <a:off x="7066009" y="854984"/>
              <a:ext cx="537327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de-DE" sz="1400" b="0" i="0" dirty="0" smtClean="0">
                  <a:solidFill>
                    <a:schemeClr val="tx1"/>
                  </a:solidFill>
                  <a:latin typeface="Tahoma" pitchFamily="34" charset="0"/>
                  <a:ea typeface="Tahoma" pitchFamily="34" charset="0"/>
                  <a:cs typeface="Tahoma" pitchFamily="34" charset="0"/>
                </a:rPr>
                <a:t>total</a:t>
              </a:r>
              <a:endParaRPr lang="de-DE" sz="1200" b="0" i="0" dirty="0" smtClean="0">
                <a:solidFill>
                  <a:schemeClr val="tx1"/>
                </a:solidFill>
                <a:latin typeface="Tahoma" pitchFamily="34" charset="0"/>
                <a:ea typeface="Tahoma" pitchFamily="34" charset="0"/>
                <a:cs typeface="Tahoma" pitchFamily="34" charset="0"/>
              </a:endParaRPr>
            </a:p>
          </p:txBody>
        </p:sp>
        <p:sp>
          <p:nvSpPr>
            <p:cNvPr id="40" name="Textfeld 39"/>
            <p:cNvSpPr txBox="1"/>
            <p:nvPr/>
          </p:nvSpPr>
          <p:spPr>
            <a:xfrm>
              <a:off x="7071120" y="1080009"/>
              <a:ext cx="894989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en-US" sz="1400" b="0" i="0" dirty="0" smtClean="0">
                  <a:solidFill>
                    <a:srgbClr val="FF0000"/>
                  </a:solidFill>
                  <a:latin typeface="Tahoma" pitchFamily="34" charset="0"/>
                  <a:ea typeface="Tahoma" pitchFamily="34" charset="0"/>
                  <a:cs typeface="Tahoma" pitchFamily="34" charset="0"/>
                </a:rPr>
                <a:t>exclusive</a:t>
              </a:r>
              <a:endParaRPr lang="en-US" sz="1200" b="0" i="0" dirty="0" smtClean="0">
                <a:solidFill>
                  <a:srgbClr val="FF0000"/>
                </a:solidFill>
                <a:latin typeface="Tahoma" pitchFamily="34" charset="0"/>
                <a:ea typeface="Tahoma" pitchFamily="34" charset="0"/>
                <a:cs typeface="Tahoma" pitchFamily="34" charset="0"/>
              </a:endParaRPr>
            </a:p>
          </p:txBody>
        </p:sp>
        <p:sp>
          <p:nvSpPr>
            <p:cNvPr id="42" name="Textfeld 41"/>
            <p:cNvSpPr txBox="1"/>
            <p:nvPr/>
          </p:nvSpPr>
          <p:spPr>
            <a:xfrm>
              <a:off x="7075765" y="1312292"/>
              <a:ext cx="639919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de-DE" sz="1400" b="0" i="0" dirty="0" smtClean="0">
                  <a:latin typeface="Tahoma" pitchFamily="34" charset="0"/>
                  <a:ea typeface="Tahoma" pitchFamily="34" charset="0"/>
                  <a:cs typeface="Tahoma" pitchFamily="34" charset="0"/>
                </a:rPr>
                <a:t>SIDIS</a:t>
              </a:r>
              <a:endParaRPr lang="de-DE" sz="1200" b="0" i="0" dirty="0" smtClean="0">
                <a:latin typeface="Tahoma" pitchFamily="34" charset="0"/>
                <a:ea typeface="Tahoma" pitchFamily="34" charset="0"/>
                <a:cs typeface="Tahoma" pitchFamily="34" charset="0"/>
              </a:endParaRPr>
            </a:p>
          </p:txBody>
        </p:sp>
      </p:grpSp>
      <p:grpSp>
        <p:nvGrpSpPr>
          <p:cNvPr id="43" name="Gruppieren 42"/>
          <p:cNvGrpSpPr/>
          <p:nvPr/>
        </p:nvGrpSpPr>
        <p:grpSpPr>
          <a:xfrm>
            <a:off x="1935439" y="5507480"/>
            <a:ext cx="1107095" cy="765085"/>
            <a:chOff x="6859014" y="854984"/>
            <a:chExt cx="1107095" cy="765085"/>
          </a:xfrm>
        </p:grpSpPr>
        <p:cxnSp>
          <p:nvCxnSpPr>
            <p:cNvPr id="44" name="Gerade Verbindung 43"/>
            <p:cNvCxnSpPr/>
            <p:nvPr/>
          </p:nvCxnSpPr>
          <p:spPr bwMode="auto">
            <a:xfrm>
              <a:off x="6859014" y="1260029"/>
              <a:ext cx="252000" cy="0"/>
            </a:xfrm>
            <a:prstGeom prst="line">
              <a:avLst/>
            </a:prstGeom>
            <a:solidFill>
              <a:srgbClr val="FFFF00"/>
            </a:solidFill>
            <a:ln w="2540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45" name="Gerade Verbindung 44"/>
            <p:cNvCxnSpPr/>
            <p:nvPr/>
          </p:nvCxnSpPr>
          <p:spPr bwMode="auto">
            <a:xfrm>
              <a:off x="6868019" y="1485053"/>
              <a:ext cx="252000" cy="1"/>
            </a:xfrm>
            <a:prstGeom prst="line">
              <a:avLst/>
            </a:prstGeom>
            <a:solidFill>
              <a:srgbClr val="FFFF00"/>
            </a:solidFill>
            <a:ln w="25400" cap="flat" cmpd="sng" algn="ctr">
              <a:solidFill>
                <a:srgbClr val="000066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46" name="Gerade Verbindung 45"/>
            <p:cNvCxnSpPr/>
            <p:nvPr/>
          </p:nvCxnSpPr>
          <p:spPr bwMode="auto">
            <a:xfrm>
              <a:off x="6859014" y="1035004"/>
              <a:ext cx="252000" cy="0"/>
            </a:xfrm>
            <a:prstGeom prst="line">
              <a:avLst/>
            </a:prstGeom>
            <a:solidFill>
              <a:srgbClr val="FFFF00"/>
            </a:solidFill>
            <a:ln w="254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sp>
          <p:nvSpPr>
            <p:cNvPr id="47" name="Textfeld 46"/>
            <p:cNvSpPr txBox="1"/>
            <p:nvPr/>
          </p:nvSpPr>
          <p:spPr>
            <a:xfrm>
              <a:off x="7066009" y="854984"/>
              <a:ext cx="537327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de-DE" sz="1400" b="0" i="0" dirty="0" smtClean="0">
                  <a:solidFill>
                    <a:schemeClr val="tx1"/>
                  </a:solidFill>
                  <a:latin typeface="Tahoma" pitchFamily="34" charset="0"/>
                  <a:ea typeface="Tahoma" pitchFamily="34" charset="0"/>
                  <a:cs typeface="Tahoma" pitchFamily="34" charset="0"/>
                </a:rPr>
                <a:t>total</a:t>
              </a:r>
              <a:endParaRPr lang="de-DE" sz="1200" b="0" i="0" dirty="0" smtClean="0">
                <a:solidFill>
                  <a:schemeClr val="tx1"/>
                </a:solidFill>
                <a:latin typeface="Tahoma" pitchFamily="34" charset="0"/>
                <a:ea typeface="Tahoma" pitchFamily="34" charset="0"/>
                <a:cs typeface="Tahoma" pitchFamily="34" charset="0"/>
              </a:endParaRPr>
            </a:p>
          </p:txBody>
        </p:sp>
        <p:sp>
          <p:nvSpPr>
            <p:cNvPr id="48" name="Textfeld 47"/>
            <p:cNvSpPr txBox="1"/>
            <p:nvPr/>
          </p:nvSpPr>
          <p:spPr>
            <a:xfrm>
              <a:off x="7071120" y="1080009"/>
              <a:ext cx="894989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en-US" sz="1400" b="0" i="0" dirty="0" smtClean="0">
                  <a:solidFill>
                    <a:srgbClr val="FF0000"/>
                  </a:solidFill>
                  <a:latin typeface="Tahoma" pitchFamily="34" charset="0"/>
                  <a:ea typeface="Tahoma" pitchFamily="34" charset="0"/>
                  <a:cs typeface="Tahoma" pitchFamily="34" charset="0"/>
                </a:rPr>
                <a:t>exclusive</a:t>
              </a:r>
              <a:endParaRPr lang="en-US" sz="1200" b="0" i="0" dirty="0" smtClean="0">
                <a:solidFill>
                  <a:srgbClr val="FF0000"/>
                </a:solidFill>
                <a:latin typeface="Tahoma" pitchFamily="34" charset="0"/>
                <a:ea typeface="Tahoma" pitchFamily="34" charset="0"/>
                <a:cs typeface="Tahoma" pitchFamily="34" charset="0"/>
              </a:endParaRPr>
            </a:p>
          </p:txBody>
        </p:sp>
        <p:sp>
          <p:nvSpPr>
            <p:cNvPr id="49" name="Textfeld 48"/>
            <p:cNvSpPr txBox="1"/>
            <p:nvPr/>
          </p:nvSpPr>
          <p:spPr>
            <a:xfrm>
              <a:off x="7075765" y="1312292"/>
              <a:ext cx="639919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de-DE" sz="1400" b="0" i="0" dirty="0" smtClean="0">
                  <a:latin typeface="Tahoma" pitchFamily="34" charset="0"/>
                  <a:ea typeface="Tahoma" pitchFamily="34" charset="0"/>
                  <a:cs typeface="Tahoma" pitchFamily="34" charset="0"/>
                </a:rPr>
                <a:t>SIDIS</a:t>
              </a:r>
              <a:endParaRPr lang="de-DE" sz="1200" b="0" i="0" dirty="0" smtClean="0">
                <a:latin typeface="Tahoma" pitchFamily="34" charset="0"/>
                <a:ea typeface="Tahoma" pitchFamily="34" charset="0"/>
                <a:cs typeface="Tahoma" pitchFamily="34" charset="0"/>
              </a:endParaRPr>
            </a:p>
          </p:txBody>
        </p:sp>
      </p:grpSp>
      <p:sp>
        <p:nvSpPr>
          <p:cNvPr id="50" name="Text Box 10069"/>
          <p:cNvSpPr txBox="1">
            <a:spLocks noChangeArrowheads="1"/>
          </p:cNvSpPr>
          <p:nvPr/>
        </p:nvSpPr>
        <p:spPr bwMode="auto">
          <a:xfrm>
            <a:off x="3780644" y="5580509"/>
            <a:ext cx="5265585" cy="1169551"/>
          </a:xfrm>
          <a:prstGeom prst="rect">
            <a:avLst/>
          </a:prstGeom>
          <a:solidFill>
            <a:srgbClr val="006600"/>
          </a:solidFill>
          <a:ln w="12700">
            <a:noFill/>
            <a:miter lim="800000"/>
            <a:headEnd/>
            <a:tailEnd type="none" w="lg" len="med"/>
          </a:ln>
          <a:effectLst/>
        </p:spPr>
        <p:txBody>
          <a:bodyPr wrap="square">
            <a:spAutoFit/>
          </a:bodyPr>
          <a:lstStyle/>
          <a:p>
            <a:pPr algn="r">
              <a:lnSpc>
                <a:spcPts val="2800"/>
              </a:lnSpc>
              <a:buClr>
                <a:srgbClr val="FF0000"/>
              </a:buClr>
            </a:pPr>
            <a:endParaRPr lang="en-US" sz="2000" i="0" dirty="0" smtClean="0">
              <a:solidFill>
                <a:schemeClr val="bg1"/>
              </a:solidFill>
              <a:latin typeface="Tahoma" pitchFamily="34" charset="0"/>
            </a:endParaRPr>
          </a:p>
          <a:p>
            <a:pPr algn="r">
              <a:lnSpc>
                <a:spcPts val="2800"/>
              </a:lnSpc>
              <a:buClr>
                <a:srgbClr val="FF0000"/>
              </a:buClr>
            </a:pPr>
            <a:r>
              <a:rPr lang="en-US" sz="2000" i="0" dirty="0" smtClean="0">
                <a:solidFill>
                  <a:schemeClr val="bg1"/>
                </a:solidFill>
                <a:latin typeface="Tahoma" pitchFamily="34" charset="0"/>
              </a:rPr>
              <a:t>by a binned max. likelihood</a:t>
            </a:r>
          </a:p>
          <a:p>
            <a:pPr algn="r">
              <a:lnSpc>
                <a:spcPts val="2800"/>
              </a:lnSpc>
              <a:buClr>
                <a:srgbClr val="FF0000"/>
              </a:buClr>
            </a:pPr>
            <a:endParaRPr lang="en-US" sz="2000" i="0" dirty="0">
              <a:solidFill>
                <a:schemeClr val="bg1"/>
              </a:solidFill>
              <a:latin typeface="Tahoma" pitchFamily="34" charset="0"/>
            </a:endParaRPr>
          </a:p>
        </p:txBody>
      </p:sp>
      <p:graphicFrame>
        <p:nvGraphicFramePr>
          <p:cNvPr id="27" name="Objekt 2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424059196"/>
              </p:ext>
            </p:extLst>
          </p:nvPr>
        </p:nvGraphicFramePr>
        <p:xfrm>
          <a:off x="3856742" y="5670519"/>
          <a:ext cx="1589087" cy="7747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96060" name="Equation" r:id="rId9" imgW="520560" imgH="253800" progId="Equation.DSMT4">
                  <p:embed/>
                </p:oleObj>
              </mc:Choice>
              <mc:Fallback>
                <p:oleObj name="Equation" r:id="rId9" imgW="520560" imgH="2538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0"/>
                      <a:stretch>
                        <a:fillRect/>
                      </a:stretch>
                    </p:blipFill>
                    <p:spPr>
                      <a:xfrm>
                        <a:off x="3856742" y="5670519"/>
                        <a:ext cx="1589087" cy="7747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51" name="Textfeld 50"/>
          <p:cNvSpPr txBox="1"/>
          <p:nvPr/>
        </p:nvSpPr>
        <p:spPr>
          <a:xfrm>
            <a:off x="225249" y="1035004"/>
            <a:ext cx="187128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2000" b="0" i="0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Two examples:</a:t>
            </a:r>
          </a:p>
        </p:txBody>
      </p:sp>
      <p:sp>
        <p:nvSpPr>
          <p:cNvPr id="30" name="Text Box 10069"/>
          <p:cNvSpPr txBox="1">
            <a:spLocks noChangeArrowheads="1"/>
          </p:cNvSpPr>
          <p:nvPr/>
        </p:nvSpPr>
        <p:spPr bwMode="auto">
          <a:xfrm rot="911096">
            <a:off x="2580819" y="1112688"/>
            <a:ext cx="3074377" cy="644851"/>
          </a:xfrm>
          <a:prstGeom prst="rect">
            <a:avLst/>
          </a:prstGeom>
          <a:solidFill>
            <a:srgbClr val="000066"/>
          </a:solidFill>
          <a:ln w="12700">
            <a:noFill/>
            <a:miter lim="800000"/>
            <a:headEnd/>
            <a:tailEnd type="none" w="lg" len="med"/>
          </a:ln>
          <a:effectLst/>
        </p:spPr>
        <p:txBody>
          <a:bodyPr wrap="square" lIns="36000" tIns="0" rIns="0" bIns="36000">
            <a:spAutoFit/>
          </a:bodyPr>
          <a:lstStyle/>
          <a:p>
            <a:pPr>
              <a:lnSpc>
                <a:spcPts val="2500"/>
              </a:lnSpc>
              <a:buClr>
                <a:srgbClr val="FF0000"/>
              </a:buClr>
            </a:pPr>
            <a:r>
              <a:rPr lang="en-US" sz="1800" i="0" dirty="0" smtClean="0">
                <a:solidFill>
                  <a:schemeClr val="bg1"/>
                </a:solidFill>
                <a:latin typeface="Tahoma" pitchFamily="34" charset="0"/>
                <a:cs typeface="Tahoma" pitchFamily="34" charset="0"/>
              </a:rPr>
              <a:t>Estimate </a:t>
            </a:r>
            <a:r>
              <a:rPr lang="en-US" sz="1800" i="0" dirty="0">
                <a:solidFill>
                  <a:schemeClr val="bg1"/>
                </a:solidFill>
                <a:latin typeface="Tahoma" pitchFamily="34" charset="0"/>
                <a:cs typeface="Tahoma" pitchFamily="34" charset="0"/>
              </a:rPr>
              <a:t>&amp; </a:t>
            </a:r>
            <a:r>
              <a:rPr lang="en-US" sz="1800" i="0" dirty="0" smtClean="0">
                <a:solidFill>
                  <a:schemeClr val="bg1"/>
                </a:solidFill>
                <a:latin typeface="Tahoma" pitchFamily="34" charset="0"/>
                <a:cs typeface="Tahoma" pitchFamily="34" charset="0"/>
              </a:rPr>
              <a:t>subtract background bin-by-bin</a:t>
            </a:r>
            <a:endParaRPr lang="en-US" sz="1800" i="0" dirty="0">
              <a:solidFill>
                <a:schemeClr val="bg1"/>
              </a:solidFill>
              <a:latin typeface="Tahom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903089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106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361487" cy="798513"/>
          </a:xfrm>
        </p:spPr>
        <p:txBody>
          <a:bodyPr/>
          <a:lstStyle/>
          <a:p>
            <a:r>
              <a:rPr lang="en-US" dirty="0" smtClean="0"/>
              <a:t>Exclusive </a:t>
            </a:r>
            <a:r>
              <a:rPr lang="en-US" dirty="0" smtClean="0">
                <a:latin typeface="Symbol" pitchFamily="18" charset="2"/>
              </a:rPr>
              <a:t>r</a:t>
            </a:r>
            <a:r>
              <a:rPr lang="en-US" baseline="30000" dirty="0" smtClean="0">
                <a:latin typeface="Symbol" pitchFamily="18" charset="2"/>
              </a:rPr>
              <a:t>0</a:t>
            </a:r>
            <a:r>
              <a:rPr lang="en-US" dirty="0" smtClean="0"/>
              <a:t> production on transverse pol. Targets</a:t>
            </a:r>
            <a:endParaRPr lang="en-US" dirty="0"/>
          </a:p>
        </p:txBody>
      </p:sp>
      <p:pic>
        <p:nvPicPr>
          <p:cNvPr id="291842" name="Picture 2" descr="E:\horsti\talks\Conferences\CIPANP_2012\material\daten\hemp\final-plots-pap-2\rho_sin_phi-phiS_2007_and_deut_prel_bsys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" b="12782"/>
          <a:stretch/>
        </p:blipFill>
        <p:spPr bwMode="auto">
          <a:xfrm>
            <a:off x="90234" y="887323"/>
            <a:ext cx="9033299" cy="59083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Stern mit 5 Zacken 1"/>
          <p:cNvSpPr/>
          <p:nvPr/>
        </p:nvSpPr>
        <p:spPr bwMode="auto">
          <a:xfrm>
            <a:off x="7818388" y="3360964"/>
            <a:ext cx="1452866" cy="1184430"/>
          </a:xfrm>
          <a:prstGeom prst="star5">
            <a:avLst/>
          </a:prstGeom>
          <a:noFill/>
          <a:ln w="76200" cap="flat" cmpd="sng" algn="ctr">
            <a:gradFill>
              <a:gsLst>
                <a:gs pos="0">
                  <a:srgbClr val="800000"/>
                </a:gs>
                <a:gs pos="32000">
                  <a:srgbClr val="F02718"/>
                </a:gs>
                <a:gs pos="100000">
                  <a:srgbClr val="FFD5D1"/>
                </a:gs>
              </a:gsLst>
              <a:lin ang="5400000" scaled="0"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28" tIns="45714" rIns="91428" bIns="45714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sz="2800" b="1" i="1" u="none" strike="noStrike" cap="none" normalizeH="0" baseline="0" smtClean="0">
              <a:ln>
                <a:noFill/>
              </a:ln>
              <a:solidFill>
                <a:srgbClr val="000066"/>
              </a:solidFill>
              <a:effectLst/>
              <a:latin typeface="Comic Sans MS" pitchFamily="66" charset="0"/>
            </a:endParaRPr>
          </a:p>
        </p:txBody>
      </p:sp>
      <p:sp>
        <p:nvSpPr>
          <p:cNvPr id="3" name="Textfeld 2"/>
          <p:cNvSpPr txBox="1"/>
          <p:nvPr/>
        </p:nvSpPr>
        <p:spPr>
          <a:xfrm>
            <a:off x="8101118" y="3773159"/>
            <a:ext cx="89319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de-DE" sz="1400" i="0" dirty="0" smtClean="0">
                <a:solidFill>
                  <a:srgbClr val="8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Unique</a:t>
            </a:r>
            <a:r>
              <a:rPr lang="de-DE" sz="1600" i="0" dirty="0" smtClean="0">
                <a:solidFill>
                  <a:srgbClr val="8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!</a:t>
            </a:r>
            <a:endParaRPr lang="de-DE" sz="1600" i="0" dirty="0" smtClean="0">
              <a:solidFill>
                <a:srgbClr val="8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314806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106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361487" cy="798513"/>
          </a:xfrm>
        </p:spPr>
        <p:txBody>
          <a:bodyPr/>
          <a:lstStyle/>
          <a:p>
            <a:r>
              <a:rPr lang="en-US" dirty="0"/>
              <a:t>Exclusive </a:t>
            </a:r>
            <a:r>
              <a:rPr lang="en-US" dirty="0">
                <a:latin typeface="Symbol" pitchFamily="18" charset="2"/>
              </a:rPr>
              <a:t>r</a:t>
            </a:r>
            <a:r>
              <a:rPr lang="en-US" baseline="30000" dirty="0">
                <a:latin typeface="Symbol" pitchFamily="18" charset="2"/>
              </a:rPr>
              <a:t>0</a:t>
            </a:r>
            <a:r>
              <a:rPr lang="en-US" dirty="0"/>
              <a:t> production on transverse pol. Targets</a:t>
            </a:r>
          </a:p>
        </p:txBody>
      </p:sp>
      <p:pic>
        <p:nvPicPr>
          <p:cNvPr id="292866" name="Picture 2" descr="E:\horsti\talks\Conferences\CIPANP_2012\material\daten\hemp\final-plots-pap-2\rho_sin_phi-phiS_2007_and_deut_pred_prel_bsys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2162"/>
          <a:stretch/>
        </p:blipFill>
        <p:spPr bwMode="auto">
          <a:xfrm>
            <a:off x="90234" y="900649"/>
            <a:ext cx="9017638" cy="594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Text Box 10069"/>
          <p:cNvSpPr txBox="1">
            <a:spLocks noChangeArrowheads="1"/>
          </p:cNvSpPr>
          <p:nvPr/>
        </p:nvSpPr>
        <p:spPr bwMode="auto">
          <a:xfrm>
            <a:off x="4455719" y="1305034"/>
            <a:ext cx="4095455" cy="451406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12700">
            <a:noFill/>
            <a:miter lim="800000"/>
            <a:headEnd/>
            <a:tailEnd type="none" w="lg" len="med"/>
          </a:ln>
          <a:effectLst/>
        </p:spPr>
        <p:txBody>
          <a:bodyPr wrap="square">
            <a:spAutoFit/>
          </a:bodyPr>
          <a:lstStyle/>
          <a:p>
            <a:pPr>
              <a:lnSpc>
                <a:spcPts val="2800"/>
              </a:lnSpc>
              <a:buClr>
                <a:srgbClr val="FF0000"/>
              </a:buClr>
            </a:pPr>
            <a:r>
              <a:rPr lang="en-US" sz="1600" i="0" dirty="0" err="1" smtClean="0">
                <a:latin typeface="Tahoma" pitchFamily="34" charset="0"/>
                <a:cs typeface="Tahoma" pitchFamily="34" charset="0"/>
              </a:rPr>
              <a:t>Goloskokov</a:t>
            </a:r>
            <a:r>
              <a:rPr lang="en-US" sz="1600" i="0" dirty="0" smtClean="0">
                <a:latin typeface="Tahoma" pitchFamily="34" charset="0"/>
                <a:cs typeface="Tahoma" pitchFamily="34" charset="0"/>
              </a:rPr>
              <a:t> &amp; Kroll, EPJ </a:t>
            </a:r>
            <a:r>
              <a:rPr lang="en-US" sz="1600" i="0" dirty="0" smtClean="0">
                <a:latin typeface="Tahoma" pitchFamily="34" charset="0"/>
                <a:cs typeface="Tahoma" pitchFamily="34" charset="0"/>
              </a:rPr>
              <a:t>C59 </a:t>
            </a:r>
            <a:r>
              <a:rPr lang="en-US" sz="1600" i="0" dirty="0" smtClean="0">
                <a:latin typeface="Tahoma" pitchFamily="34" charset="0"/>
                <a:cs typeface="Tahoma" pitchFamily="34" charset="0"/>
              </a:rPr>
              <a:t>(2009)</a:t>
            </a:r>
          </a:p>
        </p:txBody>
      </p:sp>
      <p:sp>
        <p:nvSpPr>
          <p:cNvPr id="5" name="Text Box 10069"/>
          <p:cNvSpPr txBox="1">
            <a:spLocks noChangeArrowheads="1"/>
          </p:cNvSpPr>
          <p:nvPr/>
        </p:nvSpPr>
        <p:spPr bwMode="auto">
          <a:xfrm rot="20565746">
            <a:off x="641588" y="3529168"/>
            <a:ext cx="2475276" cy="451406"/>
          </a:xfrm>
          <a:prstGeom prst="rect">
            <a:avLst/>
          </a:prstGeom>
          <a:solidFill>
            <a:srgbClr val="FF0000"/>
          </a:solidFill>
          <a:ln w="12700">
            <a:noFill/>
            <a:miter lim="800000"/>
            <a:headEnd/>
            <a:tailEnd type="none" w="lg" len="med"/>
          </a:ln>
          <a:effectLst/>
        </p:spPr>
        <p:txBody>
          <a:bodyPr wrap="square">
            <a:spAutoFit/>
          </a:bodyPr>
          <a:lstStyle/>
          <a:p>
            <a:pPr>
              <a:lnSpc>
                <a:spcPts val="2800"/>
              </a:lnSpc>
              <a:buClr>
                <a:srgbClr val="FF0000"/>
              </a:buClr>
            </a:pPr>
            <a:r>
              <a:rPr lang="en-US" sz="1800" i="0" dirty="0" err="1" smtClean="0">
                <a:solidFill>
                  <a:schemeClr val="bg1"/>
                </a:solidFill>
                <a:latin typeface="Tahoma" pitchFamily="34" charset="0"/>
              </a:rPr>
              <a:t>E</a:t>
            </a:r>
            <a:r>
              <a:rPr lang="en-US" sz="1800" baseline="30000" dirty="0" err="1" smtClean="0">
                <a:solidFill>
                  <a:schemeClr val="bg1"/>
                </a:solidFill>
                <a:latin typeface="Tahoma" pitchFamily="34" charset="0"/>
              </a:rPr>
              <a:t>u</a:t>
            </a:r>
            <a:r>
              <a:rPr lang="en-US" sz="1800" i="0" dirty="0" smtClean="0">
                <a:solidFill>
                  <a:schemeClr val="bg1"/>
                </a:solidFill>
                <a:latin typeface="Tahoma" pitchFamily="34" charset="0"/>
              </a:rPr>
              <a:t> </a:t>
            </a:r>
            <a:r>
              <a:rPr lang="en-US" sz="1800" i="0" dirty="0" smtClean="0">
                <a:solidFill>
                  <a:schemeClr val="bg1"/>
                </a:solidFill>
                <a:latin typeface="Tahoma" pitchFamily="34" charset="0"/>
              </a:rPr>
              <a:t>and E</a:t>
            </a:r>
            <a:r>
              <a:rPr lang="en-US" sz="1800" baseline="30000" dirty="0" smtClean="0">
                <a:solidFill>
                  <a:schemeClr val="bg1"/>
                </a:solidFill>
                <a:latin typeface="Tahoma" pitchFamily="34" charset="0"/>
              </a:rPr>
              <a:t>d </a:t>
            </a:r>
            <a:r>
              <a:rPr lang="en-US" sz="1800" baseline="30000" dirty="0">
                <a:solidFill>
                  <a:schemeClr val="bg1"/>
                </a:solidFill>
                <a:latin typeface="Tahoma" pitchFamily="34" charset="0"/>
              </a:rPr>
              <a:t> </a:t>
            </a:r>
            <a:r>
              <a:rPr lang="en-US" sz="1800" i="0" dirty="0" smtClean="0">
                <a:solidFill>
                  <a:schemeClr val="bg1"/>
                </a:solidFill>
                <a:latin typeface="Tahoma" pitchFamily="34" charset="0"/>
              </a:rPr>
              <a:t>cancel</a:t>
            </a:r>
            <a:endParaRPr lang="en-US" sz="1800" baseline="30000" dirty="0">
              <a:solidFill>
                <a:schemeClr val="bg1"/>
              </a:solidFill>
              <a:latin typeface="Tahom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249702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106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361487" cy="798513"/>
          </a:xfrm>
        </p:spPr>
        <p:txBody>
          <a:bodyPr/>
          <a:lstStyle/>
          <a:p>
            <a:r>
              <a:rPr lang="en-US" dirty="0" smtClean="0"/>
              <a:t>What's </a:t>
            </a:r>
            <a:r>
              <a:rPr lang="en-US" dirty="0" smtClean="0"/>
              <a:t>next?</a:t>
            </a:r>
            <a:endParaRPr lang="en-US" dirty="0"/>
          </a:p>
        </p:txBody>
      </p:sp>
      <p:pic>
        <p:nvPicPr>
          <p:cNvPr id="264222" name="Picture 3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0425" y="3414713"/>
            <a:ext cx="19050" cy="9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64223" name="Picture 3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22825" y="3567113"/>
            <a:ext cx="19050" cy="9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64224" name="Picture 3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75225" y="3719513"/>
            <a:ext cx="19050" cy="9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8" name="Text Box 10069"/>
          <p:cNvSpPr txBox="1">
            <a:spLocks noChangeArrowheads="1"/>
          </p:cNvSpPr>
          <p:nvPr/>
        </p:nvSpPr>
        <p:spPr bwMode="auto">
          <a:xfrm>
            <a:off x="209529" y="1877983"/>
            <a:ext cx="4291195" cy="3683060"/>
          </a:xfrm>
          <a:prstGeom prst="rect">
            <a:avLst/>
          </a:prstGeom>
          <a:gradFill flip="none" rotWithShape="1">
            <a:gsLst>
              <a:gs pos="0">
                <a:srgbClr val="FFEFD1"/>
              </a:gs>
              <a:gs pos="64999">
                <a:srgbClr val="F0EBD5"/>
              </a:gs>
              <a:gs pos="100000">
                <a:srgbClr val="D1C39F"/>
              </a:gs>
            </a:gsLst>
            <a:path path="shape">
              <a:fillToRect l="50000" t="50000" r="50000" b="50000"/>
            </a:path>
            <a:tileRect/>
          </a:gradFill>
          <a:ln w="12700">
            <a:noFill/>
            <a:miter lim="800000"/>
            <a:headEnd/>
            <a:tailEnd type="none" w="lg" len="med"/>
          </a:ln>
          <a:effectLst/>
        </p:spPr>
        <p:txBody>
          <a:bodyPr wrap="square">
            <a:spAutoFit/>
          </a:bodyPr>
          <a:lstStyle/>
          <a:p>
            <a:pPr algn="l">
              <a:lnSpc>
                <a:spcPts val="2800"/>
              </a:lnSpc>
              <a:buClr>
                <a:srgbClr val="FF0000"/>
              </a:buClr>
              <a:buBlip>
                <a:blip r:embed="rId4"/>
              </a:buBlip>
            </a:pPr>
            <a:r>
              <a:rPr lang="en-US" sz="2000" b="0" i="0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2000" b="0" i="0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Paper draft presently circulating 	inside </a:t>
            </a:r>
            <a:r>
              <a:rPr lang="en-US" sz="2000" b="0" i="0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collaboration</a:t>
            </a:r>
          </a:p>
          <a:p>
            <a:pPr algn="l">
              <a:lnSpc>
                <a:spcPts val="2800"/>
              </a:lnSpc>
              <a:buClr>
                <a:srgbClr val="FF0000"/>
              </a:buClr>
            </a:pPr>
            <a:endParaRPr lang="en-US" sz="2000" b="0" i="0" dirty="0" smtClean="0">
              <a:latin typeface="Tahoma" pitchFamily="34" charset="0"/>
              <a:ea typeface="Tahoma" pitchFamily="34" charset="0"/>
              <a:cs typeface="Tahoma" pitchFamily="34" charset="0"/>
            </a:endParaRPr>
          </a:p>
          <a:p>
            <a:pPr algn="l">
              <a:lnSpc>
                <a:spcPts val="2800"/>
              </a:lnSpc>
              <a:buClr>
                <a:srgbClr val="FF0000"/>
              </a:buClr>
              <a:buBlip>
                <a:blip r:embed="rId4"/>
              </a:buBlip>
            </a:pPr>
            <a:r>
              <a:rPr lang="en-US" sz="2000" b="0" i="0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 Analysis of exclusive </a:t>
            </a:r>
            <a:r>
              <a:rPr lang="en-US" sz="2000" b="0" i="0" dirty="0" smtClean="0">
                <a:latin typeface="Symbol" pitchFamily="18" charset="2"/>
                <a:ea typeface="Tahoma" pitchFamily="34" charset="0"/>
                <a:cs typeface="Tahoma" pitchFamily="34" charset="0"/>
              </a:rPr>
              <a:t>r</a:t>
            </a:r>
            <a:r>
              <a:rPr lang="en-US" sz="2000" b="0" i="0" baseline="30000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+</a:t>
            </a:r>
            <a:r>
              <a:rPr lang="en-US" sz="2000" b="0" i="0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, </a:t>
            </a:r>
            <a:r>
              <a:rPr lang="en-US" sz="2000" b="0" i="0" dirty="0" smtClean="0">
                <a:latin typeface="Symbol" pitchFamily="18" charset="2"/>
                <a:ea typeface="Tahoma" pitchFamily="34" charset="0"/>
                <a:cs typeface="Tahoma" pitchFamily="34" charset="0"/>
              </a:rPr>
              <a:t>w,  f</a:t>
            </a:r>
            <a:r>
              <a:rPr lang="en-US" sz="2000" b="0" i="0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endParaRPr lang="en-US" sz="2000" b="0" i="0" dirty="0" smtClean="0">
              <a:latin typeface="Tahoma" pitchFamily="34" charset="0"/>
              <a:ea typeface="Tahoma" pitchFamily="34" charset="0"/>
              <a:cs typeface="Tahoma" pitchFamily="34" charset="0"/>
            </a:endParaRPr>
          </a:p>
          <a:p>
            <a:pPr algn="l">
              <a:lnSpc>
                <a:spcPts val="2800"/>
              </a:lnSpc>
              <a:buClr>
                <a:srgbClr val="FF0000"/>
              </a:buClr>
            </a:pPr>
            <a:r>
              <a:rPr lang="en-US" sz="2000" b="0" i="0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	and </a:t>
            </a:r>
            <a:r>
              <a:rPr lang="en-US" sz="2000" b="0" i="0" dirty="0" smtClean="0">
                <a:latin typeface="Symbol" pitchFamily="18" charset="2"/>
                <a:ea typeface="Tahoma" pitchFamily="34" charset="0"/>
                <a:cs typeface="Tahoma" pitchFamily="34" charset="0"/>
              </a:rPr>
              <a:t>g</a:t>
            </a:r>
            <a:r>
              <a:rPr lang="en-US" sz="2000" b="0" i="0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 final </a:t>
            </a:r>
            <a:r>
              <a:rPr lang="en-US" sz="2000" b="0" i="0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states ongoing</a:t>
            </a:r>
          </a:p>
          <a:p>
            <a:pPr algn="l">
              <a:lnSpc>
                <a:spcPts val="2800"/>
              </a:lnSpc>
              <a:buClr>
                <a:srgbClr val="FF0000"/>
              </a:buClr>
            </a:pPr>
            <a:endParaRPr lang="en-US" sz="2000" b="0" i="0" dirty="0" smtClean="0">
              <a:latin typeface="Tahoma" pitchFamily="34" charset="0"/>
              <a:ea typeface="Tahoma" pitchFamily="34" charset="0"/>
              <a:cs typeface="Tahoma" pitchFamily="34" charset="0"/>
            </a:endParaRPr>
          </a:p>
          <a:p>
            <a:pPr algn="l">
              <a:lnSpc>
                <a:spcPts val="2800"/>
              </a:lnSpc>
              <a:buClr>
                <a:srgbClr val="FF0000"/>
              </a:buClr>
              <a:buBlip>
                <a:blip r:embed="rId4"/>
              </a:buBlip>
            </a:pPr>
            <a:r>
              <a:rPr lang="en-US" sz="2000" b="0" i="0" dirty="0"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2000" b="0" i="0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More modulations (higher twist)</a:t>
            </a:r>
          </a:p>
          <a:p>
            <a:pPr algn="l">
              <a:lnSpc>
                <a:spcPts val="2800"/>
              </a:lnSpc>
              <a:buClr>
                <a:srgbClr val="FF0000"/>
              </a:buClr>
            </a:pPr>
            <a:endParaRPr lang="en-US" sz="2000" b="0" i="0" dirty="0" smtClean="0">
              <a:latin typeface="Tahoma" pitchFamily="34" charset="0"/>
              <a:ea typeface="Tahoma" pitchFamily="34" charset="0"/>
              <a:cs typeface="Tahoma" pitchFamily="34" charset="0"/>
            </a:endParaRPr>
          </a:p>
          <a:p>
            <a:pPr algn="l">
              <a:lnSpc>
                <a:spcPts val="2800"/>
              </a:lnSpc>
              <a:buClr>
                <a:srgbClr val="FF0000"/>
              </a:buClr>
              <a:buBlip>
                <a:blip r:embed="rId4"/>
              </a:buBlip>
            </a:pPr>
            <a:r>
              <a:rPr lang="en-US" sz="2000" b="0" i="0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 Extraction of spin </a:t>
            </a:r>
            <a:r>
              <a:rPr lang="en-US" sz="2000" b="0" i="0" dirty="0">
                <a:latin typeface="Tahoma" pitchFamily="34" charset="0"/>
                <a:ea typeface="Tahoma" pitchFamily="34" charset="0"/>
                <a:cs typeface="Tahoma" pitchFamily="34" charset="0"/>
              </a:rPr>
              <a:t>d</a:t>
            </a:r>
            <a:r>
              <a:rPr lang="en-US" sz="2000" b="0" i="0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ensity matrix 	elements  </a:t>
            </a:r>
            <a:endParaRPr lang="en-US" sz="2000" b="0" i="0" dirty="0" smtClean="0"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pic>
        <p:nvPicPr>
          <p:cNvPr id="296962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6212" y="822254"/>
            <a:ext cx="2988000" cy="29649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64226" name="Picture 34"/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31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7009" y="3195244"/>
            <a:ext cx="4185689" cy="36483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Rechteck 2"/>
          <p:cNvSpPr/>
          <p:nvPr/>
        </p:nvSpPr>
        <p:spPr bwMode="auto">
          <a:xfrm>
            <a:off x="2786735" y="6483576"/>
            <a:ext cx="3697529" cy="353900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28" tIns="45714" rIns="91428" bIns="45714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de-DE" sz="14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ahoma" pitchFamily="34" charset="0"/>
                <a:ea typeface="Tahoma" pitchFamily="34" charset="0"/>
                <a:cs typeface="Tahoma" pitchFamily="34" charset="0"/>
              </a:rPr>
              <a:t>Goloskokov</a:t>
            </a:r>
            <a:r>
              <a:rPr kumimoji="0" lang="de-DE" sz="1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ahoma" pitchFamily="34" charset="0"/>
                <a:ea typeface="Tahoma" pitchFamily="34" charset="0"/>
                <a:cs typeface="Tahoma" pitchFamily="34" charset="0"/>
              </a:rPr>
              <a:t>, Kroll  EPJ </a:t>
            </a:r>
            <a:r>
              <a:rPr kumimoji="0" lang="de-DE" sz="1400" b="1" i="0" u="sng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ahoma" pitchFamily="34" charset="0"/>
                <a:ea typeface="Tahoma" pitchFamily="34" charset="0"/>
                <a:cs typeface="Tahoma" pitchFamily="34" charset="0"/>
              </a:rPr>
              <a:t>C53</a:t>
            </a:r>
            <a:r>
              <a:rPr kumimoji="0" lang="de-DE" sz="1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ahoma" pitchFamily="34" charset="0"/>
                <a:ea typeface="Tahoma" pitchFamily="34" charset="0"/>
                <a:cs typeface="Tahoma" pitchFamily="34" charset="0"/>
              </a:rPr>
              <a:t> (2008) 367</a:t>
            </a:r>
          </a:p>
        </p:txBody>
      </p:sp>
    </p:spTree>
    <p:extLst>
      <p:ext uri="{BB962C8B-B14F-4D97-AF65-F5344CB8AC3E}">
        <p14:creationId xmlns:p14="http://schemas.microsoft.com/office/powerpoint/2010/main" val="23133593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feld 3"/>
          <p:cNvSpPr txBox="1">
            <a:spLocks/>
          </p:cNvSpPr>
          <p:nvPr/>
        </p:nvSpPr>
        <p:spPr>
          <a:xfrm>
            <a:off x="0" y="314924"/>
            <a:ext cx="9361488" cy="6186309"/>
          </a:xfrm>
          <a:prstGeom prst="rect">
            <a:avLst/>
          </a:prstGeom>
          <a:solidFill>
            <a:srgbClr val="800000"/>
          </a:solidFill>
          <a:effectLst>
            <a:glow>
              <a:schemeClr val="accent1"/>
            </a:glow>
          </a:effectLst>
          <a:scene3d>
            <a:camera prst="orthographicFront"/>
            <a:lightRig rig="threePt" dir="t"/>
          </a:scene3d>
          <a:sp3d prstMaterial="plastic">
            <a:bevelT prst="relaxedInset"/>
          </a:sp3d>
        </p:spPr>
        <p:txBody>
          <a:bodyPr wrap="square" rtlCol="0">
            <a:spAutoFit/>
          </a:bodyPr>
          <a:lstStyle/>
          <a:p>
            <a:pPr algn="l"/>
            <a:endParaRPr lang="de-DE" sz="4400" i="0" kern="0" dirty="0" smtClean="0">
              <a:solidFill>
                <a:srgbClr val="FFFFFF"/>
              </a:solidFill>
              <a:latin typeface="Tahoma" pitchFamily="34" charset="0"/>
              <a:ea typeface="+mj-ea"/>
              <a:cs typeface="+mj-cs"/>
            </a:endParaRPr>
          </a:p>
          <a:p>
            <a:endParaRPr lang="en-US" sz="4400" i="0" kern="0" dirty="0" smtClean="0">
              <a:solidFill>
                <a:srgbClr val="FFFFFF"/>
              </a:solidFill>
              <a:latin typeface="Tahoma" pitchFamily="34" charset="0"/>
              <a:ea typeface="+mj-ea"/>
              <a:cs typeface="+mj-cs"/>
            </a:endParaRPr>
          </a:p>
          <a:p>
            <a:endParaRPr lang="en-US" sz="4400" i="0" kern="0" dirty="0">
              <a:solidFill>
                <a:srgbClr val="FFFFFF"/>
              </a:solidFill>
              <a:latin typeface="Tahoma" pitchFamily="34" charset="0"/>
              <a:ea typeface="+mj-ea"/>
              <a:cs typeface="+mj-cs"/>
            </a:endParaRPr>
          </a:p>
          <a:p>
            <a:pPr algn="l">
              <a:lnSpc>
                <a:spcPct val="150000"/>
              </a:lnSpc>
            </a:pPr>
            <a:r>
              <a:rPr lang="en-US" sz="4400" i="0" kern="0" dirty="0" smtClean="0">
                <a:solidFill>
                  <a:srgbClr val="FFFFFF"/>
                </a:solidFill>
                <a:latin typeface="Tahoma" pitchFamily="34" charset="0"/>
                <a:ea typeface="+mj-ea"/>
                <a:cs typeface="+mj-cs"/>
              </a:rPr>
              <a:t>			Outlook</a:t>
            </a:r>
          </a:p>
          <a:p>
            <a:pPr algn="l">
              <a:lnSpc>
                <a:spcPct val="150000"/>
              </a:lnSpc>
            </a:pPr>
            <a:r>
              <a:rPr lang="en-US" sz="4400" i="0" kern="0" dirty="0" smtClean="0">
                <a:solidFill>
                  <a:srgbClr val="FFFFFF"/>
                </a:solidFill>
                <a:latin typeface="Tahoma" pitchFamily="34" charset="0"/>
                <a:ea typeface="+mj-ea"/>
                <a:cs typeface="+mj-cs"/>
              </a:rPr>
              <a:t>				COMPASS II</a:t>
            </a:r>
            <a:endParaRPr lang="en-US" sz="4400" i="0" kern="0" dirty="0">
              <a:solidFill>
                <a:srgbClr val="FFFFFF"/>
              </a:solidFill>
              <a:latin typeface="Tahoma" pitchFamily="34" charset="0"/>
              <a:ea typeface="+mj-ea"/>
              <a:cs typeface="+mj-cs"/>
            </a:endParaRPr>
          </a:p>
          <a:p>
            <a:pPr algn="l"/>
            <a:endParaRPr lang="de-DE" sz="4400" i="0" kern="0" dirty="0" smtClean="0">
              <a:solidFill>
                <a:srgbClr val="FFFFFF"/>
              </a:solidFill>
              <a:latin typeface="Tahoma" pitchFamily="34" charset="0"/>
              <a:ea typeface="+mj-ea"/>
              <a:cs typeface="+mj-cs"/>
            </a:endParaRPr>
          </a:p>
          <a:p>
            <a:pPr algn="l"/>
            <a:endParaRPr lang="de-DE" sz="4400" i="0" kern="0" dirty="0">
              <a:solidFill>
                <a:srgbClr val="FFFFFF"/>
              </a:solidFill>
              <a:latin typeface="Tahoma" pitchFamily="34" charset="0"/>
              <a:ea typeface="+mj-ea"/>
              <a:cs typeface="+mj-cs"/>
            </a:endParaRPr>
          </a:p>
          <a:p>
            <a:pPr algn="l"/>
            <a:endParaRPr lang="de-DE" sz="4400" i="0" kern="0" dirty="0" smtClean="0">
              <a:solidFill>
                <a:srgbClr val="FFFFFF"/>
              </a:solidFill>
              <a:latin typeface="Tahoma" pitchFamily="34" charset="0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25464289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6" name="Gerade Verbindung 15"/>
          <p:cNvCxnSpPr/>
          <p:nvPr/>
        </p:nvCxnSpPr>
        <p:spPr bwMode="auto">
          <a:xfrm flipH="1">
            <a:off x="4646175" y="2621215"/>
            <a:ext cx="979674" cy="583138"/>
          </a:xfrm>
          <a:prstGeom prst="line">
            <a:avLst/>
          </a:prstGeom>
          <a:solidFill>
            <a:srgbClr val="FFFF00"/>
          </a:solidFill>
          <a:ln w="50800" cap="flat" cmpd="sng" algn="ctr">
            <a:gradFill>
              <a:gsLst>
                <a:gs pos="0">
                  <a:srgbClr val="000066"/>
                </a:gs>
                <a:gs pos="50000">
                  <a:schemeClr val="accent1">
                    <a:tint val="44500"/>
                    <a:satMod val="160000"/>
                  </a:schemeClr>
                </a:gs>
                <a:gs pos="100000">
                  <a:srgbClr val="FF0000"/>
                </a:gs>
              </a:gsLst>
              <a:lin ang="5400000" scaled="0"/>
            </a:gra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8" name="Gerade Verbindung 17"/>
          <p:cNvCxnSpPr>
            <a:stCxn id="9" idx="1"/>
          </p:cNvCxnSpPr>
          <p:nvPr/>
        </p:nvCxnSpPr>
        <p:spPr bwMode="auto">
          <a:xfrm flipH="1">
            <a:off x="5286937" y="3623483"/>
            <a:ext cx="817228" cy="237707"/>
          </a:xfrm>
          <a:prstGeom prst="line">
            <a:avLst/>
          </a:prstGeom>
          <a:solidFill>
            <a:srgbClr val="FFFF00"/>
          </a:solidFill>
          <a:ln w="50800" cap="flat" cmpd="sng" algn="ctr">
            <a:gradFill>
              <a:gsLst>
                <a:gs pos="0">
                  <a:srgbClr val="000066"/>
                </a:gs>
                <a:gs pos="50000">
                  <a:schemeClr val="accent1">
                    <a:tint val="44500"/>
                    <a:satMod val="160000"/>
                  </a:schemeClr>
                </a:gs>
                <a:gs pos="100000">
                  <a:srgbClr val="FF0000"/>
                </a:gs>
              </a:gsLst>
              <a:lin ang="5400000" scaled="0"/>
            </a:gra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20" name="Gerade Verbindung 19"/>
          <p:cNvCxnSpPr/>
          <p:nvPr/>
        </p:nvCxnSpPr>
        <p:spPr bwMode="auto">
          <a:xfrm flipH="1" flipV="1">
            <a:off x="5271027" y="4381104"/>
            <a:ext cx="1794982" cy="273752"/>
          </a:xfrm>
          <a:prstGeom prst="line">
            <a:avLst/>
          </a:prstGeom>
          <a:solidFill>
            <a:srgbClr val="FFFF00"/>
          </a:solidFill>
          <a:ln w="50800" cap="flat" cmpd="sng" algn="ctr">
            <a:gradFill>
              <a:gsLst>
                <a:gs pos="0">
                  <a:srgbClr val="000066"/>
                </a:gs>
                <a:gs pos="50000">
                  <a:schemeClr val="accent1">
                    <a:tint val="44500"/>
                    <a:satMod val="160000"/>
                  </a:schemeClr>
                </a:gs>
                <a:gs pos="100000">
                  <a:srgbClr val="FF0000"/>
                </a:gs>
              </a:gsLst>
              <a:lin ang="5400000" scaled="0"/>
            </a:gra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175106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361487" cy="798513"/>
          </a:xfrm>
        </p:spPr>
        <p:txBody>
          <a:bodyPr/>
          <a:lstStyle/>
          <a:p>
            <a:r>
              <a:rPr lang="en-US" dirty="0" smtClean="0"/>
              <a:t>Content of Proposal for COMPASS-II</a:t>
            </a:r>
            <a:endParaRPr lang="en-US" dirty="0"/>
          </a:p>
        </p:txBody>
      </p:sp>
      <p:sp>
        <p:nvSpPr>
          <p:cNvPr id="2" name="Ellipse 1"/>
          <p:cNvSpPr/>
          <p:nvPr/>
        </p:nvSpPr>
        <p:spPr bwMode="auto">
          <a:xfrm>
            <a:off x="1215359" y="2954975"/>
            <a:ext cx="4275475" cy="2115235"/>
          </a:xfrm>
          <a:prstGeom prst="ellipse">
            <a:avLst/>
          </a:prstGeom>
          <a:solidFill>
            <a:srgbClr val="FF00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28" tIns="45714" rIns="91428" bIns="45714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sz="2800" b="1" i="1" u="none" strike="noStrike" cap="none" normalizeH="0" baseline="0" dirty="0" smtClean="0">
              <a:ln>
                <a:noFill/>
              </a:ln>
              <a:solidFill>
                <a:srgbClr val="000066"/>
              </a:solidFill>
              <a:effectLst/>
              <a:latin typeface="Tahoma" pitchFamily="34" charset="0"/>
            </a:endParaRPr>
          </a:p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sz="2800" b="1" i="1" u="none" strike="noStrike" cap="none" normalizeH="0" baseline="0" dirty="0" smtClean="0">
              <a:ln>
                <a:noFill/>
              </a:ln>
              <a:solidFill>
                <a:srgbClr val="000066"/>
              </a:solidFill>
              <a:effectLst/>
              <a:latin typeface="Tahoma" pitchFamily="34" charset="0"/>
            </a:endParaRPr>
          </a:p>
        </p:txBody>
      </p:sp>
      <p:sp>
        <p:nvSpPr>
          <p:cNvPr id="5" name="Textfeld 4"/>
          <p:cNvSpPr txBox="1"/>
          <p:nvPr/>
        </p:nvSpPr>
        <p:spPr>
          <a:xfrm>
            <a:off x="1357998" y="3285254"/>
            <a:ext cx="3990195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1600" i="0" dirty="0" smtClean="0">
                <a:solidFill>
                  <a:schemeClr val="bg1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Upgrade existing</a:t>
            </a:r>
          </a:p>
          <a:p>
            <a:pPr>
              <a:lnSpc>
                <a:spcPct val="150000"/>
              </a:lnSpc>
            </a:pPr>
            <a:r>
              <a:rPr lang="en-US" sz="2400" i="0" dirty="0" smtClean="0">
                <a:solidFill>
                  <a:schemeClr val="bg1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COMPASS Spectrometer </a:t>
            </a:r>
          </a:p>
          <a:p>
            <a:r>
              <a:rPr lang="en-US" sz="2000" i="0" dirty="0" smtClean="0">
                <a:solidFill>
                  <a:schemeClr val="bg1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@ CERN/SPS</a:t>
            </a:r>
          </a:p>
        </p:txBody>
      </p:sp>
      <p:sp>
        <p:nvSpPr>
          <p:cNvPr id="7" name="Textfeld 6"/>
          <p:cNvSpPr txBox="1"/>
          <p:nvPr/>
        </p:nvSpPr>
        <p:spPr>
          <a:xfrm>
            <a:off x="4521305" y="989999"/>
            <a:ext cx="3534814" cy="1631216"/>
          </a:xfrm>
          <a:prstGeom prst="rect">
            <a:avLst/>
          </a:prstGeom>
          <a:noFill/>
          <a:ln w="12700">
            <a:solidFill>
              <a:schemeClr val="tx1"/>
            </a:solidFill>
          </a:ln>
          <a:effectLst>
            <a:glow rad="63500">
              <a:srgbClr val="000066">
                <a:alpha val="40000"/>
              </a:srgbClr>
            </a:glow>
          </a:effectLst>
        </p:spPr>
        <p:txBody>
          <a:bodyPr wrap="none" rtlCol="0">
            <a:spAutoFit/>
          </a:bodyPr>
          <a:lstStyle/>
          <a:p>
            <a:r>
              <a:rPr lang="en-US" sz="2000" b="0" i="0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Drell-Yan Measurements</a:t>
            </a:r>
          </a:p>
          <a:p>
            <a:r>
              <a:rPr lang="en-US" sz="2000" b="0" i="0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Sivers PDF</a:t>
            </a:r>
          </a:p>
          <a:p>
            <a:r>
              <a:rPr lang="en-US" sz="2000" b="0" i="0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Boer Mulders PDF</a:t>
            </a:r>
          </a:p>
          <a:p>
            <a:r>
              <a:rPr lang="en-US" sz="2000" b="0" i="0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Test of factorization approach</a:t>
            </a:r>
          </a:p>
          <a:p>
            <a:r>
              <a:rPr lang="en-US" sz="1800" i="0" dirty="0">
                <a:solidFill>
                  <a:srgbClr val="FF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Data </a:t>
            </a:r>
            <a:r>
              <a:rPr lang="en-US" sz="1800" i="0" dirty="0" smtClean="0">
                <a:solidFill>
                  <a:srgbClr val="FF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taking 2014</a:t>
            </a:r>
            <a:endParaRPr lang="en-US" sz="1800" i="0" dirty="0">
              <a:solidFill>
                <a:srgbClr val="FF0000"/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8" name="Textfeld 7"/>
          <p:cNvSpPr txBox="1"/>
          <p:nvPr/>
        </p:nvSpPr>
        <p:spPr>
          <a:xfrm>
            <a:off x="232931" y="896212"/>
            <a:ext cx="3605474" cy="1908215"/>
          </a:xfrm>
          <a:prstGeom prst="rect">
            <a:avLst/>
          </a:prstGeom>
          <a:noFill/>
          <a:ln w="12700">
            <a:solidFill>
              <a:schemeClr val="tx1"/>
            </a:solidFill>
          </a:ln>
          <a:effectLst>
            <a:glow rad="63500">
              <a:srgbClr val="000066">
                <a:alpha val="40000"/>
              </a:srgbClr>
            </a:glow>
          </a:effectLst>
        </p:spPr>
        <p:txBody>
          <a:bodyPr wrap="none" rtlCol="0">
            <a:spAutoFit/>
          </a:bodyPr>
          <a:lstStyle/>
          <a:p>
            <a:r>
              <a:rPr lang="en-US" sz="2000" b="0" i="0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DVCS &amp; HEMP Measurements</a:t>
            </a:r>
          </a:p>
          <a:p>
            <a:r>
              <a:rPr lang="en-US" sz="2000" b="0" i="0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Transverse Imaging</a:t>
            </a:r>
          </a:p>
          <a:p>
            <a:r>
              <a:rPr lang="en-US" sz="2000" b="0" i="0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Beam charge &amp; spin </a:t>
            </a:r>
            <a:r>
              <a:rPr lang="en-US" sz="2000" b="0" i="0" dirty="0">
                <a:latin typeface="Tahoma" pitchFamily="34" charset="0"/>
                <a:ea typeface="Tahoma" pitchFamily="34" charset="0"/>
                <a:cs typeface="Tahoma" pitchFamily="34" charset="0"/>
              </a:rPr>
              <a:t>s</a:t>
            </a:r>
            <a:r>
              <a:rPr lang="en-US" sz="2000" b="0" i="0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um, </a:t>
            </a:r>
          </a:p>
          <a:p>
            <a:r>
              <a:rPr lang="en-US" sz="2000" b="0" i="0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difference and asymmetry</a:t>
            </a:r>
          </a:p>
          <a:p>
            <a:r>
              <a:rPr lang="en-US" sz="2000" b="0" i="0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GPD H,  later</a:t>
            </a:r>
            <a:r>
              <a:rPr lang="de-DE" sz="2000" b="0" i="0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2000" b="0" i="0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GPD E</a:t>
            </a:r>
          </a:p>
          <a:p>
            <a:r>
              <a:rPr lang="en-US" sz="1800" i="0" dirty="0">
                <a:solidFill>
                  <a:srgbClr val="FF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Data </a:t>
            </a:r>
            <a:r>
              <a:rPr lang="en-US" sz="1800" i="0" dirty="0" smtClean="0">
                <a:solidFill>
                  <a:srgbClr val="FF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taking (2012), 2015&amp;16</a:t>
            </a:r>
            <a:endParaRPr lang="en-US" sz="1800" i="0" dirty="0">
              <a:solidFill>
                <a:srgbClr val="FF0000"/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9" name="Textfeld 8"/>
          <p:cNvSpPr txBox="1"/>
          <p:nvPr/>
        </p:nvSpPr>
        <p:spPr>
          <a:xfrm>
            <a:off x="6104165" y="2984846"/>
            <a:ext cx="3044873" cy="1277273"/>
          </a:xfrm>
          <a:prstGeom prst="rect">
            <a:avLst/>
          </a:prstGeom>
          <a:noFill/>
          <a:ln w="12700">
            <a:solidFill>
              <a:schemeClr val="tx1"/>
            </a:solidFill>
          </a:ln>
          <a:effectLst>
            <a:glow rad="63500">
              <a:srgbClr val="000066">
                <a:alpha val="40000"/>
              </a:srgbClr>
            </a:glow>
          </a:effectLst>
        </p:spPr>
        <p:txBody>
          <a:bodyPr wrap="none" rtlCol="0">
            <a:spAutoFit/>
          </a:bodyPr>
          <a:lstStyle/>
          <a:p>
            <a:r>
              <a:rPr lang="en-US" sz="2000" b="0" i="0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PDFs and Fragmentation </a:t>
            </a:r>
          </a:p>
          <a:p>
            <a:pPr>
              <a:lnSpc>
                <a:spcPct val="150000"/>
              </a:lnSpc>
            </a:pPr>
            <a:r>
              <a:rPr lang="en-US" sz="2000" b="0" i="0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s(x), </a:t>
            </a:r>
            <a:r>
              <a:rPr lang="en-US" sz="2000" b="0" i="0" dirty="0" err="1" smtClean="0">
                <a:latin typeface="Tahoma" pitchFamily="34" charset="0"/>
                <a:ea typeface="Tahoma" pitchFamily="34" charset="0"/>
                <a:cs typeface="Tahoma" pitchFamily="34" charset="0"/>
              </a:rPr>
              <a:t>Kaon</a:t>
            </a:r>
            <a:r>
              <a:rPr lang="en-US" sz="2000" b="0" i="0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 FF</a:t>
            </a:r>
          </a:p>
          <a:p>
            <a:pPr>
              <a:lnSpc>
                <a:spcPct val="150000"/>
              </a:lnSpc>
            </a:pPr>
            <a:r>
              <a:rPr lang="en-US" sz="1800" i="0" dirty="0" smtClean="0">
                <a:solidFill>
                  <a:srgbClr val="FF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Data taking parasitically</a:t>
            </a:r>
            <a:endParaRPr lang="en-US" sz="1800" i="0" dirty="0">
              <a:solidFill>
                <a:srgbClr val="FF0000"/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10" name="Textfeld 9"/>
          <p:cNvSpPr txBox="1"/>
          <p:nvPr/>
        </p:nvSpPr>
        <p:spPr>
          <a:xfrm>
            <a:off x="5830740" y="4654855"/>
            <a:ext cx="3289490" cy="1015663"/>
          </a:xfrm>
          <a:prstGeom prst="rect">
            <a:avLst/>
          </a:prstGeom>
          <a:noFill/>
          <a:ln w="12700">
            <a:solidFill>
              <a:schemeClr val="tx1"/>
            </a:solidFill>
          </a:ln>
          <a:effectLst>
            <a:glow rad="76200">
              <a:srgbClr val="000066">
                <a:alpha val="40000"/>
              </a:srgbClr>
            </a:glow>
          </a:effectLst>
        </p:spPr>
        <p:txBody>
          <a:bodyPr wrap="none" rtlCol="0">
            <a:spAutoFit/>
          </a:bodyPr>
          <a:lstStyle/>
          <a:p>
            <a:r>
              <a:rPr lang="en-US" sz="2000" b="0" i="0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Pion and </a:t>
            </a:r>
            <a:r>
              <a:rPr lang="en-US" sz="2000" b="0" i="0" dirty="0" err="1" smtClean="0">
                <a:latin typeface="Tahoma" pitchFamily="34" charset="0"/>
                <a:ea typeface="Tahoma" pitchFamily="34" charset="0"/>
                <a:cs typeface="Tahoma" pitchFamily="34" charset="0"/>
              </a:rPr>
              <a:t>Kaon</a:t>
            </a:r>
            <a:r>
              <a:rPr lang="en-US" sz="2000" b="0" i="0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2000" b="0" i="0" dirty="0" err="1" smtClean="0">
                <a:latin typeface="Tahoma" pitchFamily="34" charset="0"/>
                <a:ea typeface="Tahoma" pitchFamily="34" charset="0"/>
                <a:cs typeface="Tahoma" pitchFamily="34" charset="0"/>
              </a:rPr>
              <a:t>Polarizability</a:t>
            </a:r>
            <a:endParaRPr lang="en-US" sz="2000" b="0" i="0" dirty="0" smtClean="0">
              <a:latin typeface="Tahoma" pitchFamily="34" charset="0"/>
              <a:ea typeface="Tahoma" pitchFamily="34" charset="0"/>
              <a:cs typeface="Tahoma" pitchFamily="34" charset="0"/>
            </a:endParaRPr>
          </a:p>
          <a:p>
            <a:r>
              <a:rPr lang="en-US" sz="2000" b="0" i="0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Chiral Perturbation Theory</a:t>
            </a:r>
          </a:p>
          <a:p>
            <a:r>
              <a:rPr lang="en-US" sz="1800" i="0" dirty="0" smtClean="0">
                <a:solidFill>
                  <a:srgbClr val="FF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Data taking 2012</a:t>
            </a:r>
          </a:p>
        </p:txBody>
      </p:sp>
      <p:sp>
        <p:nvSpPr>
          <p:cNvPr id="6" name="Textfeld 5"/>
          <p:cNvSpPr txBox="1"/>
          <p:nvPr/>
        </p:nvSpPr>
        <p:spPr>
          <a:xfrm>
            <a:off x="154839" y="5535504"/>
            <a:ext cx="5325497" cy="861774"/>
          </a:xfrm>
          <a:prstGeom prst="rect">
            <a:avLst/>
          </a:prstGeom>
          <a:solidFill>
            <a:srgbClr val="000066"/>
          </a:solidFill>
        </p:spPr>
        <p:txBody>
          <a:bodyPr wrap="none" rtlCol="0">
            <a:spAutoFit/>
          </a:bodyPr>
          <a:lstStyle/>
          <a:p>
            <a:pPr algn="l">
              <a:lnSpc>
                <a:spcPct val="150000"/>
              </a:lnSpc>
            </a:pPr>
            <a:r>
              <a:rPr lang="en-US" sz="2000" i="0" dirty="0" smtClean="0">
                <a:solidFill>
                  <a:schemeClr val="bg1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Proposal submitted to CERN: 05/2010 </a:t>
            </a:r>
          </a:p>
          <a:p>
            <a:pPr algn="l"/>
            <a:r>
              <a:rPr lang="en-US" sz="2000" i="0" dirty="0" smtClean="0">
                <a:solidFill>
                  <a:schemeClr val="bg1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Approval </a:t>
            </a:r>
            <a:r>
              <a:rPr lang="en-US" sz="2000" i="0" dirty="0">
                <a:solidFill>
                  <a:srgbClr val="FFFFFF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2000" i="0" dirty="0" smtClean="0">
                <a:solidFill>
                  <a:srgbClr val="FFFFFF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12/2010</a:t>
            </a:r>
            <a:r>
              <a:rPr lang="en-US" sz="2000" i="0" dirty="0">
                <a:solidFill>
                  <a:srgbClr val="FFFFFF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2000" i="0" dirty="0" smtClean="0">
                <a:solidFill>
                  <a:schemeClr val="bg1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</a:p>
        </p:txBody>
      </p:sp>
      <p:sp>
        <p:nvSpPr>
          <p:cNvPr id="11" name="Textfeld 10"/>
          <p:cNvSpPr txBox="1"/>
          <p:nvPr/>
        </p:nvSpPr>
        <p:spPr>
          <a:xfrm>
            <a:off x="5999446" y="6532872"/>
            <a:ext cx="336181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400" i="0" dirty="0" smtClean="0">
                <a:solidFill>
                  <a:schemeClr val="tx1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CERN-SPSC-2010-014/SPSC-P-340</a:t>
            </a:r>
          </a:p>
        </p:txBody>
      </p:sp>
      <p:cxnSp>
        <p:nvCxnSpPr>
          <p:cNvPr id="13" name="Gerade Verbindung 12"/>
          <p:cNvCxnSpPr/>
          <p:nvPr/>
        </p:nvCxnSpPr>
        <p:spPr bwMode="auto">
          <a:xfrm>
            <a:off x="2243915" y="2840722"/>
            <a:ext cx="208247" cy="219507"/>
          </a:xfrm>
          <a:prstGeom prst="line">
            <a:avLst/>
          </a:prstGeom>
          <a:solidFill>
            <a:srgbClr val="FFFF00"/>
          </a:solidFill>
          <a:ln w="50800" cap="rnd" cmpd="sng" algn="ctr">
            <a:gradFill>
              <a:gsLst>
                <a:gs pos="0">
                  <a:srgbClr val="000066"/>
                </a:gs>
                <a:gs pos="50000">
                  <a:schemeClr val="accent1">
                    <a:tint val="44500"/>
                    <a:satMod val="160000"/>
                  </a:schemeClr>
                </a:gs>
                <a:gs pos="100000">
                  <a:srgbClr val="FF0000"/>
                </a:gs>
              </a:gsLst>
              <a:lin ang="5400000" scaled="0"/>
            </a:gradFill>
            <a:prstDash val="solid"/>
            <a:round/>
            <a:headEnd type="none" w="med" len="med"/>
            <a:tailEnd type="none" w="med" len="med"/>
          </a:ln>
          <a:effectLst/>
        </p:spPr>
      </p:cxnSp>
    </p:spTree>
    <p:extLst>
      <p:ext uri="{BB962C8B-B14F-4D97-AF65-F5344CB8AC3E}">
        <p14:creationId xmlns:p14="http://schemas.microsoft.com/office/powerpoint/2010/main" val="39975902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853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750" y="2722764"/>
            <a:ext cx="9296400" cy="3352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75106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361487" cy="798513"/>
          </a:xfrm>
        </p:spPr>
        <p:txBody>
          <a:bodyPr/>
          <a:lstStyle/>
          <a:p>
            <a:r>
              <a:rPr lang="en-US" dirty="0" smtClean="0"/>
              <a:t>Bethe-</a:t>
            </a:r>
            <a:r>
              <a:rPr lang="en-US" dirty="0" err="1"/>
              <a:t>H</a:t>
            </a:r>
            <a:r>
              <a:rPr lang="en-US" dirty="0" err="1" smtClean="0"/>
              <a:t>eitler</a:t>
            </a:r>
            <a:r>
              <a:rPr lang="en-US" dirty="0" smtClean="0"/>
              <a:t>  &amp;  DVCS Cross Sections at 160GeV</a:t>
            </a:r>
            <a:endParaRPr lang="en-US" dirty="0"/>
          </a:p>
        </p:txBody>
      </p:sp>
      <p:grpSp>
        <p:nvGrpSpPr>
          <p:cNvPr id="4" name="Gruppieren 3"/>
          <p:cNvGrpSpPr/>
          <p:nvPr/>
        </p:nvGrpSpPr>
        <p:grpSpPr>
          <a:xfrm>
            <a:off x="90234" y="890532"/>
            <a:ext cx="2199239" cy="1182102"/>
            <a:chOff x="501285" y="809979"/>
            <a:chExt cx="2199239" cy="1182102"/>
          </a:xfrm>
        </p:grpSpPr>
        <p:grpSp>
          <p:nvGrpSpPr>
            <p:cNvPr id="30" name="Group 14"/>
            <p:cNvGrpSpPr>
              <a:grpSpLocks/>
            </p:cNvGrpSpPr>
            <p:nvPr/>
          </p:nvGrpSpPr>
          <p:grpSpPr bwMode="auto">
            <a:xfrm>
              <a:off x="1216663" y="1080009"/>
              <a:ext cx="1483861" cy="912072"/>
              <a:chOff x="1104" y="1584"/>
              <a:chExt cx="1104" cy="672"/>
            </a:xfrm>
          </p:grpSpPr>
          <p:sp>
            <p:nvSpPr>
              <p:cNvPr id="31" name="Freeform 15"/>
              <p:cNvSpPr>
                <a:spLocks/>
              </p:cNvSpPr>
              <p:nvPr/>
            </p:nvSpPr>
            <p:spPr bwMode="auto">
              <a:xfrm rot="-34070222">
                <a:off x="1632" y="1968"/>
                <a:ext cx="432" cy="83"/>
              </a:xfrm>
              <a:custGeom>
                <a:avLst/>
                <a:gdLst/>
                <a:ahLst/>
                <a:cxnLst>
                  <a:cxn ang="0">
                    <a:pos x="0" y="183"/>
                  </a:cxn>
                  <a:cxn ang="0">
                    <a:pos x="248" y="475"/>
                  </a:cxn>
                  <a:cxn ang="0">
                    <a:pos x="510" y="38"/>
                  </a:cxn>
                  <a:cxn ang="0">
                    <a:pos x="758" y="490"/>
                  </a:cxn>
                  <a:cxn ang="0">
                    <a:pos x="1013" y="23"/>
                  </a:cxn>
                  <a:cxn ang="0">
                    <a:pos x="1276" y="490"/>
                  </a:cxn>
                  <a:cxn ang="0">
                    <a:pos x="1524" y="16"/>
                  </a:cxn>
                  <a:cxn ang="0">
                    <a:pos x="1742" y="504"/>
                  </a:cxn>
                  <a:cxn ang="0">
                    <a:pos x="2012" y="30"/>
                  </a:cxn>
                  <a:cxn ang="0">
                    <a:pos x="2231" y="490"/>
                  </a:cxn>
                  <a:cxn ang="0">
                    <a:pos x="2501" y="30"/>
                  </a:cxn>
                  <a:cxn ang="0">
                    <a:pos x="2698" y="307"/>
                  </a:cxn>
                  <a:cxn ang="0">
                    <a:pos x="2800" y="322"/>
                  </a:cxn>
                </a:cxnLst>
                <a:rect l="0" t="0" r="r" b="b"/>
                <a:pathLst>
                  <a:path w="2800" h="506">
                    <a:moveTo>
                      <a:pt x="0" y="183"/>
                    </a:moveTo>
                    <a:cubicBezTo>
                      <a:pt x="41" y="231"/>
                      <a:pt x="163" y="499"/>
                      <a:pt x="248" y="475"/>
                    </a:cubicBezTo>
                    <a:cubicBezTo>
                      <a:pt x="333" y="451"/>
                      <a:pt x="425" y="36"/>
                      <a:pt x="510" y="38"/>
                    </a:cubicBezTo>
                    <a:cubicBezTo>
                      <a:pt x="595" y="40"/>
                      <a:pt x="674" y="492"/>
                      <a:pt x="758" y="490"/>
                    </a:cubicBezTo>
                    <a:cubicBezTo>
                      <a:pt x="842" y="488"/>
                      <a:pt x="927" y="23"/>
                      <a:pt x="1013" y="23"/>
                    </a:cubicBezTo>
                    <a:cubicBezTo>
                      <a:pt x="1099" y="23"/>
                      <a:pt x="1191" y="491"/>
                      <a:pt x="1276" y="490"/>
                    </a:cubicBezTo>
                    <a:cubicBezTo>
                      <a:pt x="1361" y="489"/>
                      <a:pt x="1446" y="14"/>
                      <a:pt x="1524" y="16"/>
                    </a:cubicBezTo>
                    <a:cubicBezTo>
                      <a:pt x="1602" y="18"/>
                      <a:pt x="1661" y="502"/>
                      <a:pt x="1742" y="504"/>
                    </a:cubicBezTo>
                    <a:cubicBezTo>
                      <a:pt x="1823" y="506"/>
                      <a:pt x="1931" y="32"/>
                      <a:pt x="2012" y="30"/>
                    </a:cubicBezTo>
                    <a:cubicBezTo>
                      <a:pt x="2093" y="28"/>
                      <a:pt x="2150" y="490"/>
                      <a:pt x="2231" y="490"/>
                    </a:cubicBezTo>
                    <a:cubicBezTo>
                      <a:pt x="2312" y="490"/>
                      <a:pt x="2423" y="60"/>
                      <a:pt x="2501" y="30"/>
                    </a:cubicBezTo>
                    <a:cubicBezTo>
                      <a:pt x="2579" y="0"/>
                      <a:pt x="2648" y="258"/>
                      <a:pt x="2698" y="307"/>
                    </a:cubicBezTo>
                    <a:cubicBezTo>
                      <a:pt x="2748" y="356"/>
                      <a:pt x="2779" y="319"/>
                      <a:pt x="2800" y="322"/>
                    </a:cubicBezTo>
                  </a:path>
                </a:pathLst>
              </a:custGeom>
              <a:noFill/>
              <a:ln w="25400">
                <a:solidFill>
                  <a:srgbClr val="FF0000"/>
                </a:solidFill>
                <a:round/>
                <a:headEnd/>
                <a:tailEnd/>
              </a:ln>
              <a:effectLst/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 dirty="0">
                  <a:latin typeface="Tahoma" pitchFamily="34" charset="0"/>
                </a:endParaRPr>
              </a:p>
            </p:txBody>
          </p:sp>
          <p:sp>
            <p:nvSpPr>
              <p:cNvPr id="32" name="Line 16"/>
              <p:cNvSpPr>
                <a:spLocks noChangeShapeType="1"/>
              </p:cNvSpPr>
              <p:nvPr/>
            </p:nvSpPr>
            <p:spPr bwMode="auto">
              <a:xfrm>
                <a:off x="1104" y="2160"/>
                <a:ext cx="1104" cy="0"/>
              </a:xfrm>
              <a:prstGeom prst="line">
                <a:avLst/>
              </a:prstGeom>
              <a:noFill/>
              <a:ln w="28575">
                <a:solidFill>
                  <a:srgbClr val="3366FF"/>
                </a:solidFill>
                <a:round/>
                <a:headEnd/>
                <a:tailEnd/>
              </a:ln>
              <a:effectLst/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 dirty="0">
                  <a:latin typeface="Tahoma" pitchFamily="34" charset="0"/>
                </a:endParaRPr>
              </a:p>
            </p:txBody>
          </p:sp>
          <p:sp>
            <p:nvSpPr>
              <p:cNvPr id="33" name="Line 17"/>
              <p:cNvSpPr>
                <a:spLocks noChangeShapeType="1"/>
              </p:cNvSpPr>
              <p:nvPr/>
            </p:nvSpPr>
            <p:spPr bwMode="auto">
              <a:xfrm>
                <a:off x="1200" y="1632"/>
                <a:ext cx="432" cy="96"/>
              </a:xfrm>
              <a:prstGeom prst="line">
                <a:avLst/>
              </a:prstGeom>
              <a:noFill/>
              <a:ln w="28575">
                <a:solidFill>
                  <a:srgbClr val="00FF00"/>
                </a:solidFill>
                <a:round/>
                <a:headEnd/>
                <a:tailEnd/>
              </a:ln>
              <a:effectLst/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 dirty="0">
                  <a:latin typeface="Tahoma" pitchFamily="34" charset="0"/>
                </a:endParaRPr>
              </a:p>
            </p:txBody>
          </p:sp>
          <p:sp>
            <p:nvSpPr>
              <p:cNvPr id="34" name="Line 18"/>
              <p:cNvSpPr>
                <a:spLocks noChangeShapeType="1"/>
              </p:cNvSpPr>
              <p:nvPr/>
            </p:nvSpPr>
            <p:spPr bwMode="auto">
              <a:xfrm flipV="1">
                <a:off x="1632" y="1584"/>
                <a:ext cx="432" cy="144"/>
              </a:xfrm>
              <a:prstGeom prst="line">
                <a:avLst/>
              </a:prstGeom>
              <a:noFill/>
              <a:ln w="28575">
                <a:solidFill>
                  <a:srgbClr val="00FF00"/>
                </a:solidFill>
                <a:round/>
                <a:headEnd/>
                <a:tailEnd/>
              </a:ln>
              <a:effectLst/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 dirty="0">
                  <a:latin typeface="Tahoma" pitchFamily="34" charset="0"/>
                </a:endParaRPr>
              </a:p>
            </p:txBody>
          </p:sp>
          <p:sp>
            <p:nvSpPr>
              <p:cNvPr id="35" name="Freeform 19"/>
              <p:cNvSpPr>
                <a:spLocks/>
              </p:cNvSpPr>
              <p:nvPr/>
            </p:nvSpPr>
            <p:spPr bwMode="auto">
              <a:xfrm rot="5409174">
                <a:off x="1389" y="1923"/>
                <a:ext cx="477" cy="87"/>
              </a:xfrm>
              <a:custGeom>
                <a:avLst/>
                <a:gdLst/>
                <a:ahLst/>
                <a:cxnLst>
                  <a:cxn ang="0">
                    <a:pos x="0" y="183"/>
                  </a:cxn>
                  <a:cxn ang="0">
                    <a:pos x="248" y="475"/>
                  </a:cxn>
                  <a:cxn ang="0">
                    <a:pos x="510" y="38"/>
                  </a:cxn>
                  <a:cxn ang="0">
                    <a:pos x="758" y="490"/>
                  </a:cxn>
                  <a:cxn ang="0">
                    <a:pos x="1013" y="23"/>
                  </a:cxn>
                  <a:cxn ang="0">
                    <a:pos x="1276" y="490"/>
                  </a:cxn>
                  <a:cxn ang="0">
                    <a:pos x="1524" y="16"/>
                  </a:cxn>
                  <a:cxn ang="0">
                    <a:pos x="1742" y="504"/>
                  </a:cxn>
                  <a:cxn ang="0">
                    <a:pos x="2012" y="30"/>
                  </a:cxn>
                  <a:cxn ang="0">
                    <a:pos x="2231" y="490"/>
                  </a:cxn>
                  <a:cxn ang="0">
                    <a:pos x="2501" y="30"/>
                  </a:cxn>
                  <a:cxn ang="0">
                    <a:pos x="2698" y="307"/>
                  </a:cxn>
                  <a:cxn ang="0">
                    <a:pos x="2800" y="322"/>
                  </a:cxn>
                </a:cxnLst>
                <a:rect l="0" t="0" r="r" b="b"/>
                <a:pathLst>
                  <a:path w="2800" h="506">
                    <a:moveTo>
                      <a:pt x="0" y="183"/>
                    </a:moveTo>
                    <a:cubicBezTo>
                      <a:pt x="41" y="231"/>
                      <a:pt x="163" y="499"/>
                      <a:pt x="248" y="475"/>
                    </a:cubicBezTo>
                    <a:cubicBezTo>
                      <a:pt x="333" y="451"/>
                      <a:pt x="425" y="36"/>
                      <a:pt x="510" y="38"/>
                    </a:cubicBezTo>
                    <a:cubicBezTo>
                      <a:pt x="595" y="40"/>
                      <a:pt x="674" y="492"/>
                      <a:pt x="758" y="490"/>
                    </a:cubicBezTo>
                    <a:cubicBezTo>
                      <a:pt x="842" y="488"/>
                      <a:pt x="927" y="23"/>
                      <a:pt x="1013" y="23"/>
                    </a:cubicBezTo>
                    <a:cubicBezTo>
                      <a:pt x="1099" y="23"/>
                      <a:pt x="1191" y="491"/>
                      <a:pt x="1276" y="490"/>
                    </a:cubicBezTo>
                    <a:cubicBezTo>
                      <a:pt x="1361" y="489"/>
                      <a:pt x="1446" y="14"/>
                      <a:pt x="1524" y="16"/>
                    </a:cubicBezTo>
                    <a:cubicBezTo>
                      <a:pt x="1602" y="18"/>
                      <a:pt x="1661" y="502"/>
                      <a:pt x="1742" y="504"/>
                    </a:cubicBezTo>
                    <a:cubicBezTo>
                      <a:pt x="1823" y="506"/>
                      <a:pt x="1931" y="32"/>
                      <a:pt x="2012" y="30"/>
                    </a:cubicBezTo>
                    <a:cubicBezTo>
                      <a:pt x="2093" y="28"/>
                      <a:pt x="2150" y="490"/>
                      <a:pt x="2231" y="490"/>
                    </a:cubicBezTo>
                    <a:cubicBezTo>
                      <a:pt x="2312" y="490"/>
                      <a:pt x="2423" y="60"/>
                      <a:pt x="2501" y="30"/>
                    </a:cubicBezTo>
                    <a:cubicBezTo>
                      <a:pt x="2579" y="0"/>
                      <a:pt x="2648" y="258"/>
                      <a:pt x="2698" y="307"/>
                    </a:cubicBezTo>
                    <a:cubicBezTo>
                      <a:pt x="2748" y="356"/>
                      <a:pt x="2779" y="319"/>
                      <a:pt x="2800" y="322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 dirty="0">
                  <a:latin typeface="Tahoma" pitchFamily="34" charset="0"/>
                </a:endParaRPr>
              </a:p>
            </p:txBody>
          </p:sp>
          <p:sp>
            <p:nvSpPr>
              <p:cNvPr id="36" name="Oval 20"/>
              <p:cNvSpPr>
                <a:spLocks noChangeArrowheads="1"/>
              </p:cNvSpPr>
              <p:nvPr/>
            </p:nvSpPr>
            <p:spPr bwMode="auto">
              <a:xfrm>
                <a:off x="1536" y="2064"/>
                <a:ext cx="144" cy="192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 dirty="0">
                  <a:latin typeface="Tahoma" pitchFamily="34" charset="0"/>
                </a:endParaRPr>
              </a:p>
            </p:txBody>
          </p:sp>
        </p:grpSp>
        <p:sp>
          <p:nvSpPr>
            <p:cNvPr id="44" name="Text Box 33"/>
            <p:cNvSpPr txBox="1">
              <a:spLocks noChangeArrowheads="1"/>
            </p:cNvSpPr>
            <p:nvPr/>
          </p:nvSpPr>
          <p:spPr bwMode="auto">
            <a:xfrm>
              <a:off x="501285" y="809979"/>
              <a:ext cx="894094" cy="33916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 lIns="76805" tIns="38402" rIns="76805" bIns="38402">
              <a:prstTxWarp prst="textNoShape">
                <a:avLst/>
              </a:prstTxWarp>
              <a:spAutoFit/>
            </a:bodyPr>
            <a:lstStyle/>
            <a:p>
              <a:pPr defTabSz="768350"/>
              <a:r>
                <a:rPr lang="en-GB" sz="1700" b="1" i="0" dirty="0" smtClean="0">
                  <a:latin typeface="Tahoma" pitchFamily="34" charset="0"/>
                </a:rPr>
                <a:t>DVCS :</a:t>
              </a:r>
              <a:endParaRPr lang="fr-FR" sz="1700" b="1" i="0" dirty="0">
                <a:latin typeface="Tahoma" pitchFamily="34" charset="0"/>
              </a:endParaRPr>
            </a:p>
          </p:txBody>
        </p:sp>
      </p:grpSp>
      <p:grpSp>
        <p:nvGrpSpPr>
          <p:cNvPr id="3" name="Gruppieren 2"/>
          <p:cNvGrpSpPr/>
          <p:nvPr/>
        </p:nvGrpSpPr>
        <p:grpSpPr>
          <a:xfrm>
            <a:off x="2295479" y="809979"/>
            <a:ext cx="2925325" cy="1202019"/>
            <a:chOff x="2835539" y="809979"/>
            <a:chExt cx="2925325" cy="1202019"/>
          </a:xfrm>
        </p:grpSpPr>
        <p:grpSp>
          <p:nvGrpSpPr>
            <p:cNvPr id="37" name="Grouper 51"/>
            <p:cNvGrpSpPr/>
            <p:nvPr/>
          </p:nvGrpSpPr>
          <p:grpSpPr>
            <a:xfrm>
              <a:off x="4277004" y="1035004"/>
              <a:ext cx="1483860" cy="976994"/>
              <a:chOff x="2735298" y="1501775"/>
              <a:chExt cx="1449387" cy="979488"/>
            </a:xfrm>
          </p:grpSpPr>
          <p:sp>
            <p:nvSpPr>
              <p:cNvPr id="38" name="Freeform 21"/>
              <p:cNvSpPr>
                <a:spLocks/>
              </p:cNvSpPr>
              <p:nvPr/>
            </p:nvSpPr>
            <p:spPr bwMode="auto">
              <a:xfrm rot="9129778">
                <a:off x="3113123" y="1501775"/>
                <a:ext cx="566737" cy="112713"/>
              </a:xfrm>
              <a:custGeom>
                <a:avLst/>
                <a:gdLst/>
                <a:ahLst/>
                <a:cxnLst>
                  <a:cxn ang="0">
                    <a:pos x="0" y="183"/>
                  </a:cxn>
                  <a:cxn ang="0">
                    <a:pos x="248" y="475"/>
                  </a:cxn>
                  <a:cxn ang="0">
                    <a:pos x="510" y="38"/>
                  </a:cxn>
                  <a:cxn ang="0">
                    <a:pos x="758" y="490"/>
                  </a:cxn>
                  <a:cxn ang="0">
                    <a:pos x="1013" y="23"/>
                  </a:cxn>
                  <a:cxn ang="0">
                    <a:pos x="1276" y="490"/>
                  </a:cxn>
                  <a:cxn ang="0">
                    <a:pos x="1524" y="16"/>
                  </a:cxn>
                  <a:cxn ang="0">
                    <a:pos x="1742" y="504"/>
                  </a:cxn>
                  <a:cxn ang="0">
                    <a:pos x="2012" y="30"/>
                  </a:cxn>
                  <a:cxn ang="0">
                    <a:pos x="2231" y="490"/>
                  </a:cxn>
                  <a:cxn ang="0">
                    <a:pos x="2501" y="30"/>
                  </a:cxn>
                  <a:cxn ang="0">
                    <a:pos x="2698" y="307"/>
                  </a:cxn>
                  <a:cxn ang="0">
                    <a:pos x="2800" y="322"/>
                  </a:cxn>
                </a:cxnLst>
                <a:rect l="0" t="0" r="r" b="b"/>
                <a:pathLst>
                  <a:path w="2800" h="506">
                    <a:moveTo>
                      <a:pt x="0" y="183"/>
                    </a:moveTo>
                    <a:cubicBezTo>
                      <a:pt x="41" y="231"/>
                      <a:pt x="163" y="499"/>
                      <a:pt x="248" y="475"/>
                    </a:cubicBezTo>
                    <a:cubicBezTo>
                      <a:pt x="333" y="451"/>
                      <a:pt x="425" y="36"/>
                      <a:pt x="510" y="38"/>
                    </a:cubicBezTo>
                    <a:cubicBezTo>
                      <a:pt x="595" y="40"/>
                      <a:pt x="674" y="492"/>
                      <a:pt x="758" y="490"/>
                    </a:cubicBezTo>
                    <a:cubicBezTo>
                      <a:pt x="842" y="488"/>
                      <a:pt x="927" y="23"/>
                      <a:pt x="1013" y="23"/>
                    </a:cubicBezTo>
                    <a:cubicBezTo>
                      <a:pt x="1099" y="23"/>
                      <a:pt x="1191" y="491"/>
                      <a:pt x="1276" y="490"/>
                    </a:cubicBezTo>
                    <a:cubicBezTo>
                      <a:pt x="1361" y="489"/>
                      <a:pt x="1446" y="14"/>
                      <a:pt x="1524" y="16"/>
                    </a:cubicBezTo>
                    <a:cubicBezTo>
                      <a:pt x="1602" y="18"/>
                      <a:pt x="1661" y="502"/>
                      <a:pt x="1742" y="504"/>
                    </a:cubicBezTo>
                    <a:cubicBezTo>
                      <a:pt x="1823" y="506"/>
                      <a:pt x="1931" y="32"/>
                      <a:pt x="2012" y="30"/>
                    </a:cubicBezTo>
                    <a:cubicBezTo>
                      <a:pt x="2093" y="28"/>
                      <a:pt x="2150" y="490"/>
                      <a:pt x="2231" y="490"/>
                    </a:cubicBezTo>
                    <a:cubicBezTo>
                      <a:pt x="2312" y="490"/>
                      <a:pt x="2423" y="60"/>
                      <a:pt x="2501" y="30"/>
                    </a:cubicBezTo>
                    <a:cubicBezTo>
                      <a:pt x="2579" y="0"/>
                      <a:pt x="2648" y="258"/>
                      <a:pt x="2698" y="307"/>
                    </a:cubicBezTo>
                    <a:cubicBezTo>
                      <a:pt x="2748" y="356"/>
                      <a:pt x="2779" y="319"/>
                      <a:pt x="2800" y="322"/>
                    </a:cubicBezTo>
                  </a:path>
                </a:pathLst>
              </a:custGeom>
              <a:noFill/>
              <a:ln w="25400">
                <a:solidFill>
                  <a:srgbClr val="FF0000"/>
                </a:solidFill>
                <a:round/>
                <a:headEnd/>
                <a:tailEnd/>
              </a:ln>
              <a:effectLst/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 dirty="0">
                  <a:latin typeface="Tahoma" pitchFamily="34" charset="0"/>
                </a:endParaRPr>
              </a:p>
            </p:txBody>
          </p:sp>
          <p:sp>
            <p:nvSpPr>
              <p:cNvPr id="39" name="Line 22"/>
              <p:cNvSpPr>
                <a:spLocks noChangeShapeType="1"/>
              </p:cNvSpPr>
              <p:nvPr/>
            </p:nvSpPr>
            <p:spPr bwMode="auto">
              <a:xfrm>
                <a:off x="2735298" y="2351088"/>
                <a:ext cx="1449387" cy="0"/>
              </a:xfrm>
              <a:prstGeom prst="line">
                <a:avLst/>
              </a:prstGeom>
              <a:noFill/>
              <a:ln w="28575">
                <a:solidFill>
                  <a:srgbClr val="3366FF"/>
                </a:solidFill>
                <a:round/>
                <a:headEnd/>
                <a:tailEnd/>
              </a:ln>
              <a:effectLst/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 dirty="0">
                  <a:latin typeface="Tahoma" pitchFamily="34" charset="0"/>
                </a:endParaRPr>
              </a:p>
            </p:txBody>
          </p:sp>
          <p:sp>
            <p:nvSpPr>
              <p:cNvPr id="40" name="Line 23"/>
              <p:cNvSpPr>
                <a:spLocks noChangeShapeType="1"/>
              </p:cNvSpPr>
              <p:nvPr/>
            </p:nvSpPr>
            <p:spPr bwMode="auto">
              <a:xfrm>
                <a:off x="2860710" y="1633538"/>
                <a:ext cx="568325" cy="130175"/>
              </a:xfrm>
              <a:prstGeom prst="line">
                <a:avLst/>
              </a:prstGeom>
              <a:noFill/>
              <a:ln w="28575">
                <a:solidFill>
                  <a:srgbClr val="00FF00"/>
                </a:solidFill>
                <a:round/>
                <a:headEnd/>
                <a:tailEnd/>
              </a:ln>
              <a:effectLst/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 dirty="0">
                  <a:latin typeface="Tahoma" pitchFamily="34" charset="0"/>
                </a:endParaRPr>
              </a:p>
            </p:txBody>
          </p:sp>
          <p:sp>
            <p:nvSpPr>
              <p:cNvPr id="41" name="Line 24"/>
              <p:cNvSpPr>
                <a:spLocks noChangeShapeType="1"/>
              </p:cNvSpPr>
              <p:nvPr/>
            </p:nvSpPr>
            <p:spPr bwMode="auto">
              <a:xfrm flipV="1">
                <a:off x="3429035" y="1566863"/>
                <a:ext cx="566738" cy="196850"/>
              </a:xfrm>
              <a:prstGeom prst="line">
                <a:avLst/>
              </a:prstGeom>
              <a:noFill/>
              <a:ln w="28575">
                <a:solidFill>
                  <a:srgbClr val="00FF00"/>
                </a:solidFill>
                <a:round/>
                <a:headEnd/>
                <a:tailEnd/>
              </a:ln>
              <a:effectLst/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 dirty="0">
                  <a:latin typeface="Tahoma" pitchFamily="34" charset="0"/>
                </a:endParaRPr>
              </a:p>
            </p:txBody>
          </p:sp>
          <p:sp>
            <p:nvSpPr>
              <p:cNvPr id="42" name="Freeform 25"/>
              <p:cNvSpPr>
                <a:spLocks/>
              </p:cNvSpPr>
              <p:nvPr/>
            </p:nvSpPr>
            <p:spPr bwMode="auto">
              <a:xfrm rot="5409174">
                <a:off x="3098041" y="2031207"/>
                <a:ext cx="649287" cy="114300"/>
              </a:xfrm>
              <a:custGeom>
                <a:avLst/>
                <a:gdLst/>
                <a:ahLst/>
                <a:cxnLst>
                  <a:cxn ang="0">
                    <a:pos x="0" y="183"/>
                  </a:cxn>
                  <a:cxn ang="0">
                    <a:pos x="248" y="475"/>
                  </a:cxn>
                  <a:cxn ang="0">
                    <a:pos x="510" y="38"/>
                  </a:cxn>
                  <a:cxn ang="0">
                    <a:pos x="758" y="490"/>
                  </a:cxn>
                  <a:cxn ang="0">
                    <a:pos x="1013" y="23"/>
                  </a:cxn>
                  <a:cxn ang="0">
                    <a:pos x="1276" y="490"/>
                  </a:cxn>
                  <a:cxn ang="0">
                    <a:pos x="1524" y="16"/>
                  </a:cxn>
                  <a:cxn ang="0">
                    <a:pos x="1742" y="504"/>
                  </a:cxn>
                  <a:cxn ang="0">
                    <a:pos x="2012" y="30"/>
                  </a:cxn>
                  <a:cxn ang="0">
                    <a:pos x="2231" y="490"/>
                  </a:cxn>
                  <a:cxn ang="0">
                    <a:pos x="2501" y="30"/>
                  </a:cxn>
                  <a:cxn ang="0">
                    <a:pos x="2698" y="307"/>
                  </a:cxn>
                  <a:cxn ang="0">
                    <a:pos x="2800" y="322"/>
                  </a:cxn>
                </a:cxnLst>
                <a:rect l="0" t="0" r="r" b="b"/>
                <a:pathLst>
                  <a:path w="2800" h="506">
                    <a:moveTo>
                      <a:pt x="0" y="183"/>
                    </a:moveTo>
                    <a:cubicBezTo>
                      <a:pt x="41" y="231"/>
                      <a:pt x="163" y="499"/>
                      <a:pt x="248" y="475"/>
                    </a:cubicBezTo>
                    <a:cubicBezTo>
                      <a:pt x="333" y="451"/>
                      <a:pt x="425" y="36"/>
                      <a:pt x="510" y="38"/>
                    </a:cubicBezTo>
                    <a:cubicBezTo>
                      <a:pt x="595" y="40"/>
                      <a:pt x="674" y="492"/>
                      <a:pt x="758" y="490"/>
                    </a:cubicBezTo>
                    <a:cubicBezTo>
                      <a:pt x="842" y="488"/>
                      <a:pt x="927" y="23"/>
                      <a:pt x="1013" y="23"/>
                    </a:cubicBezTo>
                    <a:cubicBezTo>
                      <a:pt x="1099" y="23"/>
                      <a:pt x="1191" y="491"/>
                      <a:pt x="1276" y="490"/>
                    </a:cubicBezTo>
                    <a:cubicBezTo>
                      <a:pt x="1361" y="489"/>
                      <a:pt x="1446" y="14"/>
                      <a:pt x="1524" y="16"/>
                    </a:cubicBezTo>
                    <a:cubicBezTo>
                      <a:pt x="1602" y="18"/>
                      <a:pt x="1661" y="502"/>
                      <a:pt x="1742" y="504"/>
                    </a:cubicBezTo>
                    <a:cubicBezTo>
                      <a:pt x="1823" y="506"/>
                      <a:pt x="1931" y="32"/>
                      <a:pt x="2012" y="30"/>
                    </a:cubicBezTo>
                    <a:cubicBezTo>
                      <a:pt x="2093" y="28"/>
                      <a:pt x="2150" y="490"/>
                      <a:pt x="2231" y="490"/>
                    </a:cubicBezTo>
                    <a:cubicBezTo>
                      <a:pt x="2312" y="490"/>
                      <a:pt x="2423" y="60"/>
                      <a:pt x="2501" y="30"/>
                    </a:cubicBezTo>
                    <a:cubicBezTo>
                      <a:pt x="2579" y="0"/>
                      <a:pt x="2648" y="258"/>
                      <a:pt x="2698" y="307"/>
                    </a:cubicBezTo>
                    <a:cubicBezTo>
                      <a:pt x="2748" y="356"/>
                      <a:pt x="2779" y="319"/>
                      <a:pt x="2800" y="322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 dirty="0">
                  <a:latin typeface="Tahoma" pitchFamily="34" charset="0"/>
                </a:endParaRPr>
              </a:p>
            </p:txBody>
          </p:sp>
          <p:sp>
            <p:nvSpPr>
              <p:cNvPr id="43" name="Oval 26"/>
              <p:cNvSpPr>
                <a:spLocks noChangeArrowheads="1"/>
              </p:cNvSpPr>
              <p:nvPr/>
            </p:nvSpPr>
            <p:spPr bwMode="auto">
              <a:xfrm>
                <a:off x="3302035" y="2220913"/>
                <a:ext cx="188913" cy="260350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 dirty="0">
                  <a:latin typeface="Tahoma" pitchFamily="34" charset="0"/>
                </a:endParaRPr>
              </a:p>
            </p:txBody>
          </p:sp>
        </p:grpSp>
        <p:sp>
          <p:nvSpPr>
            <p:cNvPr id="45" name="Text Box 34"/>
            <p:cNvSpPr txBox="1">
              <a:spLocks noChangeArrowheads="1"/>
            </p:cNvSpPr>
            <p:nvPr/>
          </p:nvSpPr>
          <p:spPr bwMode="auto">
            <a:xfrm>
              <a:off x="2835539" y="809979"/>
              <a:ext cx="1825439" cy="33916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 lIns="76805" tIns="38402" rIns="76805" bIns="38402">
              <a:prstTxWarp prst="textNoShape">
                <a:avLst/>
              </a:prstTxWarp>
              <a:spAutoFit/>
            </a:bodyPr>
            <a:lstStyle/>
            <a:p>
              <a:pPr defTabSz="768350"/>
              <a:r>
                <a:rPr lang="en-GB" sz="1700" b="1" i="0" dirty="0">
                  <a:latin typeface="Tahoma" pitchFamily="34" charset="0"/>
                </a:rPr>
                <a:t>Bethe-</a:t>
              </a:r>
              <a:r>
                <a:rPr lang="en-GB" sz="1700" b="1" i="0" dirty="0" err="1" smtClean="0">
                  <a:latin typeface="Tahoma" pitchFamily="34" charset="0"/>
                </a:rPr>
                <a:t>Heitler</a:t>
              </a:r>
              <a:r>
                <a:rPr lang="en-GB" sz="1700" b="1" i="0" dirty="0" smtClean="0">
                  <a:latin typeface="Tahoma" pitchFamily="34" charset="0"/>
                </a:rPr>
                <a:t> :</a:t>
              </a:r>
              <a:endParaRPr lang="fr-FR" sz="1700" b="1" i="0" dirty="0">
                <a:latin typeface="Tahoma" pitchFamily="34" charset="0"/>
              </a:endParaRPr>
            </a:p>
          </p:txBody>
        </p:sp>
      </p:grpSp>
      <p:sp>
        <p:nvSpPr>
          <p:cNvPr id="48" name="Text Box 10069"/>
          <p:cNvSpPr txBox="1">
            <a:spLocks noChangeArrowheads="1"/>
          </p:cNvSpPr>
          <p:nvPr/>
        </p:nvSpPr>
        <p:spPr bwMode="auto">
          <a:xfrm>
            <a:off x="6525949" y="2790199"/>
            <a:ext cx="2565285" cy="307777"/>
          </a:xfrm>
          <a:prstGeom prst="rect">
            <a:avLst/>
          </a:prstGeom>
          <a:solidFill>
            <a:srgbClr val="FF0000"/>
          </a:solidFill>
          <a:ln w="12700">
            <a:noFill/>
            <a:miter lim="800000"/>
            <a:headEnd/>
            <a:tailEnd type="none" w="lg" len="med"/>
          </a:ln>
          <a:effectLst/>
        </p:spPr>
        <p:txBody>
          <a:bodyPr wrap="square">
            <a:spAutoFit/>
          </a:bodyPr>
          <a:lstStyle/>
          <a:p>
            <a:pPr>
              <a:buClr>
                <a:srgbClr val="FF0000"/>
              </a:buClr>
            </a:pPr>
            <a:r>
              <a:rPr lang="de-DE" sz="1400" i="0" dirty="0" smtClean="0">
                <a:solidFill>
                  <a:schemeClr val="bg1"/>
                </a:solidFill>
                <a:latin typeface="Tahoma" pitchFamily="34" charset="0"/>
              </a:rPr>
              <a:t>Large </a:t>
            </a:r>
            <a:r>
              <a:rPr lang="de-DE" sz="1400" i="0" dirty="0" err="1" smtClean="0">
                <a:solidFill>
                  <a:schemeClr val="bg1"/>
                </a:solidFill>
                <a:latin typeface="Tahoma" pitchFamily="34" charset="0"/>
              </a:rPr>
              <a:t>x</a:t>
            </a:r>
            <a:r>
              <a:rPr lang="de-DE" sz="1400" i="0" baseline="-25000" dirty="0" err="1" smtClean="0">
                <a:solidFill>
                  <a:schemeClr val="bg1"/>
                </a:solidFill>
                <a:latin typeface="Tahoma" pitchFamily="34" charset="0"/>
              </a:rPr>
              <a:t>B</a:t>
            </a:r>
            <a:r>
              <a:rPr lang="de-DE" sz="1400" i="0" dirty="0" smtClean="0">
                <a:solidFill>
                  <a:schemeClr val="bg1"/>
                </a:solidFill>
                <a:latin typeface="Tahoma" pitchFamily="34" charset="0"/>
              </a:rPr>
              <a:t>: DVCS </a:t>
            </a:r>
            <a:r>
              <a:rPr lang="de-DE" sz="1400" i="0" dirty="0" err="1" smtClean="0">
                <a:solidFill>
                  <a:schemeClr val="bg1"/>
                </a:solidFill>
                <a:latin typeface="Tahoma" pitchFamily="34" charset="0"/>
              </a:rPr>
              <a:t>dominates</a:t>
            </a:r>
            <a:endParaRPr lang="en-US" sz="1400" i="0" dirty="0">
              <a:solidFill>
                <a:schemeClr val="bg1"/>
              </a:solidFill>
              <a:latin typeface="Tahoma" pitchFamily="34" charset="0"/>
            </a:endParaRPr>
          </a:p>
        </p:txBody>
      </p:sp>
      <p:sp>
        <p:nvSpPr>
          <p:cNvPr id="51" name="Text Box 10069"/>
          <p:cNvSpPr txBox="1">
            <a:spLocks noChangeArrowheads="1"/>
          </p:cNvSpPr>
          <p:nvPr/>
        </p:nvSpPr>
        <p:spPr bwMode="auto">
          <a:xfrm>
            <a:off x="3465609" y="5940549"/>
            <a:ext cx="2790310" cy="977191"/>
          </a:xfrm>
          <a:prstGeom prst="rect">
            <a:avLst/>
          </a:prstGeom>
          <a:noFill/>
          <a:ln w="12700">
            <a:noFill/>
            <a:miter lim="800000"/>
            <a:headEnd/>
            <a:tailEnd type="none" w="lg" len="med"/>
          </a:ln>
          <a:effectLst/>
        </p:spPr>
        <p:txBody>
          <a:bodyPr wrap="square">
            <a:spAutoFit/>
          </a:bodyPr>
          <a:lstStyle/>
          <a:p>
            <a:pPr algn="l">
              <a:lnSpc>
                <a:spcPts val="2300"/>
              </a:lnSpc>
              <a:buClr>
                <a:srgbClr val="FF0000"/>
              </a:buClr>
              <a:buBlip>
                <a:blip r:embed="rId4"/>
              </a:buBlip>
            </a:pPr>
            <a:r>
              <a:rPr lang="en-US" sz="1800" i="0" dirty="0" smtClean="0">
                <a:solidFill>
                  <a:srgbClr val="008000"/>
                </a:solidFill>
                <a:latin typeface="Tahoma" pitchFamily="34" charset="0"/>
              </a:rPr>
              <a:t> Study DVCS through</a:t>
            </a:r>
          </a:p>
          <a:p>
            <a:pPr algn="l">
              <a:lnSpc>
                <a:spcPts val="2300"/>
              </a:lnSpc>
              <a:buClr>
                <a:srgbClr val="FF0000"/>
              </a:buClr>
            </a:pPr>
            <a:r>
              <a:rPr lang="en-US" sz="1800" i="0" dirty="0">
                <a:solidFill>
                  <a:srgbClr val="008000"/>
                </a:solidFill>
                <a:latin typeface="Tahoma" pitchFamily="34" charset="0"/>
              </a:rPr>
              <a:t> </a:t>
            </a:r>
            <a:r>
              <a:rPr lang="en-US" sz="1800" i="0" dirty="0" smtClean="0">
                <a:solidFill>
                  <a:srgbClr val="008000"/>
                </a:solidFill>
                <a:latin typeface="Tahoma" pitchFamily="34" charset="0"/>
              </a:rPr>
              <a:t>  interference term</a:t>
            </a:r>
          </a:p>
          <a:p>
            <a:pPr marL="285750" indent="-285750" algn="l">
              <a:lnSpc>
                <a:spcPts val="2300"/>
              </a:lnSpc>
              <a:buClr>
                <a:srgbClr val="FF0000"/>
              </a:buClr>
              <a:buBlip>
                <a:blip r:embed="rId5"/>
              </a:buBlip>
            </a:pPr>
            <a:r>
              <a:rPr lang="en-US" sz="1800" i="0" dirty="0" smtClean="0">
                <a:solidFill>
                  <a:srgbClr val="008000"/>
                </a:solidFill>
                <a:latin typeface="Monotype Corsiva" pitchFamily="66" charset="0"/>
              </a:rPr>
              <a:t> </a:t>
            </a:r>
            <a:r>
              <a:rPr lang="en-US" sz="2400" i="0" dirty="0" smtClean="0">
                <a:solidFill>
                  <a:srgbClr val="008000"/>
                </a:solidFill>
                <a:latin typeface="Monotype Corsiva" pitchFamily="66" charset="0"/>
              </a:rPr>
              <a:t>Re</a:t>
            </a:r>
            <a:r>
              <a:rPr lang="en-US" sz="1800" i="0" dirty="0" smtClean="0">
                <a:solidFill>
                  <a:srgbClr val="008000"/>
                </a:solidFill>
                <a:latin typeface="Tahoma" pitchFamily="34" charset="0"/>
              </a:rPr>
              <a:t> T</a:t>
            </a:r>
            <a:r>
              <a:rPr lang="en-US" sz="1800" i="0" baseline="30000" dirty="0" smtClean="0">
                <a:solidFill>
                  <a:srgbClr val="008000"/>
                </a:solidFill>
                <a:latin typeface="Tahoma" pitchFamily="34" charset="0"/>
              </a:rPr>
              <a:t>DVCS</a:t>
            </a:r>
            <a:r>
              <a:rPr lang="en-US" sz="1800" i="0" dirty="0" smtClean="0">
                <a:solidFill>
                  <a:srgbClr val="008000"/>
                </a:solidFill>
                <a:latin typeface="Tahoma" pitchFamily="34" charset="0"/>
              </a:rPr>
              <a:t> &amp; </a:t>
            </a:r>
            <a:r>
              <a:rPr lang="en-US" sz="2400" i="0" dirty="0" err="1" smtClean="0">
                <a:solidFill>
                  <a:srgbClr val="008000"/>
                </a:solidFill>
                <a:latin typeface="Monotype Corsiva" pitchFamily="66" charset="0"/>
              </a:rPr>
              <a:t>Im</a:t>
            </a:r>
            <a:r>
              <a:rPr lang="en-US" sz="1800" i="0" dirty="0" smtClean="0">
                <a:solidFill>
                  <a:srgbClr val="008000"/>
                </a:solidFill>
                <a:latin typeface="Tahoma" pitchFamily="34" charset="0"/>
              </a:rPr>
              <a:t> T</a:t>
            </a:r>
            <a:r>
              <a:rPr lang="en-US" sz="1800" i="0" baseline="30000" dirty="0" smtClean="0">
                <a:solidFill>
                  <a:srgbClr val="008000"/>
                </a:solidFill>
                <a:latin typeface="Tahoma" pitchFamily="34" charset="0"/>
              </a:rPr>
              <a:t>DVCS</a:t>
            </a:r>
          </a:p>
        </p:txBody>
      </p:sp>
      <p:sp>
        <p:nvSpPr>
          <p:cNvPr id="52" name="Text Box 10069"/>
          <p:cNvSpPr txBox="1">
            <a:spLocks noChangeArrowheads="1"/>
          </p:cNvSpPr>
          <p:nvPr/>
        </p:nvSpPr>
        <p:spPr bwMode="auto">
          <a:xfrm>
            <a:off x="6480944" y="5895544"/>
            <a:ext cx="2835539" cy="630942"/>
          </a:xfrm>
          <a:prstGeom prst="rect">
            <a:avLst/>
          </a:prstGeom>
          <a:noFill/>
          <a:ln w="12700">
            <a:noFill/>
            <a:miter lim="800000"/>
            <a:headEnd/>
            <a:tailEnd type="none" w="lg" len="med"/>
          </a:ln>
          <a:effectLst/>
        </p:spPr>
        <p:txBody>
          <a:bodyPr wrap="square">
            <a:spAutoFit/>
          </a:bodyPr>
          <a:lstStyle/>
          <a:p>
            <a:pPr algn="l">
              <a:lnSpc>
                <a:spcPts val="2100"/>
              </a:lnSpc>
              <a:buClr>
                <a:srgbClr val="FF0000"/>
              </a:buClr>
              <a:buBlip>
                <a:blip r:embed="rId4"/>
              </a:buBlip>
            </a:pPr>
            <a:r>
              <a:rPr lang="en-US" sz="1800" i="0" dirty="0" smtClean="0">
                <a:solidFill>
                  <a:srgbClr val="006600"/>
                </a:solidFill>
                <a:latin typeface="Tahoma" pitchFamily="34" charset="0"/>
              </a:rPr>
              <a:t> </a:t>
            </a:r>
            <a:r>
              <a:rPr lang="fr-FR" sz="1800" i="0" dirty="0" err="1" smtClean="0">
                <a:solidFill>
                  <a:srgbClr val="006600"/>
                </a:solidFill>
                <a:latin typeface="Tahoma" pitchFamily="34" charset="0"/>
                <a:sym typeface="Wingdings" charset="2"/>
              </a:rPr>
              <a:t>Study</a:t>
            </a:r>
            <a:r>
              <a:rPr lang="fr-FR" sz="1800" i="0" dirty="0" smtClean="0">
                <a:solidFill>
                  <a:srgbClr val="006600"/>
                </a:solidFill>
                <a:latin typeface="Tahoma" pitchFamily="34" charset="0"/>
                <a:sym typeface="Wingdings" charset="2"/>
              </a:rPr>
              <a:t> </a:t>
            </a:r>
            <a:r>
              <a:rPr lang="fr-FR" sz="1800" i="0" dirty="0" err="1">
                <a:solidFill>
                  <a:srgbClr val="006600"/>
                </a:solidFill>
                <a:latin typeface="Tahoma" pitchFamily="34" charset="0"/>
                <a:sym typeface="Wingdings" charset="2"/>
              </a:rPr>
              <a:t>d</a:t>
            </a:r>
            <a:r>
              <a:rPr lang="fr-FR" sz="1800" i="0" dirty="0" err="1">
                <a:solidFill>
                  <a:srgbClr val="006600"/>
                </a:solidFill>
                <a:latin typeface="Tahoma" pitchFamily="34" charset="0"/>
                <a:sym typeface="Symbol" charset="2"/>
              </a:rPr>
              <a:t></a:t>
            </a:r>
            <a:r>
              <a:rPr lang="fr-FR" sz="1800" i="0" baseline="30000" dirty="0" err="1" smtClean="0">
                <a:solidFill>
                  <a:srgbClr val="006600"/>
                </a:solidFill>
                <a:latin typeface="Tahoma" pitchFamily="34" charset="0"/>
                <a:sym typeface="Symbol" charset="2"/>
              </a:rPr>
              <a:t>DVCS</a:t>
            </a:r>
            <a:r>
              <a:rPr lang="fr-FR" sz="1800" i="0" dirty="0" smtClean="0">
                <a:solidFill>
                  <a:srgbClr val="006600"/>
                </a:solidFill>
                <a:latin typeface="Tahoma" pitchFamily="34" charset="0"/>
                <a:sym typeface="Wingdings" charset="2"/>
              </a:rPr>
              <a:t>/</a:t>
            </a:r>
            <a:r>
              <a:rPr lang="fr-FR" sz="1800" i="0" dirty="0" err="1" smtClean="0">
                <a:solidFill>
                  <a:srgbClr val="006600"/>
                </a:solidFill>
                <a:latin typeface="Tahoma" pitchFamily="34" charset="0"/>
                <a:sym typeface="Wingdings" charset="2"/>
              </a:rPr>
              <a:t>dt</a:t>
            </a:r>
            <a:endParaRPr lang="fr-FR" sz="1800" i="0" dirty="0" smtClean="0">
              <a:solidFill>
                <a:srgbClr val="006600"/>
              </a:solidFill>
              <a:latin typeface="Tahoma" pitchFamily="34" charset="0"/>
              <a:sym typeface="Wingdings" charset="2"/>
            </a:endParaRPr>
          </a:p>
          <a:p>
            <a:pPr marL="285750" indent="-285750" algn="l">
              <a:lnSpc>
                <a:spcPts val="2100"/>
              </a:lnSpc>
              <a:buClr>
                <a:srgbClr val="FF0000"/>
              </a:buClr>
              <a:buBlip>
                <a:blip r:embed="rId5"/>
              </a:buBlip>
            </a:pPr>
            <a:r>
              <a:rPr lang="fr-FR" sz="1800" i="0" dirty="0" smtClean="0">
                <a:solidFill>
                  <a:srgbClr val="006600"/>
                </a:solidFill>
                <a:latin typeface="Tahoma" pitchFamily="34" charset="0"/>
                <a:sym typeface="Wingdings" charset="2"/>
              </a:rPr>
              <a:t>Transverse Imaging </a:t>
            </a:r>
            <a:endParaRPr lang="fr-FR" sz="1800" i="0" dirty="0">
              <a:solidFill>
                <a:srgbClr val="006600"/>
              </a:solidFill>
              <a:latin typeface="Tahoma" pitchFamily="34" charset="0"/>
              <a:sym typeface="Wingdings" charset="2"/>
            </a:endParaRPr>
          </a:p>
        </p:txBody>
      </p:sp>
      <p:sp>
        <p:nvSpPr>
          <p:cNvPr id="53" name="Text Box 10069"/>
          <p:cNvSpPr txBox="1">
            <a:spLocks noChangeArrowheads="1"/>
          </p:cNvSpPr>
          <p:nvPr/>
        </p:nvSpPr>
        <p:spPr bwMode="auto">
          <a:xfrm>
            <a:off x="900324" y="2790199"/>
            <a:ext cx="2230770" cy="307777"/>
          </a:xfrm>
          <a:prstGeom prst="rect">
            <a:avLst/>
          </a:prstGeom>
          <a:solidFill>
            <a:srgbClr val="FF0000"/>
          </a:solidFill>
          <a:ln w="12700">
            <a:noFill/>
            <a:miter lim="800000"/>
            <a:headEnd/>
            <a:tailEnd type="none" w="lg" len="med"/>
          </a:ln>
          <a:effectLst/>
        </p:spPr>
        <p:txBody>
          <a:bodyPr wrap="square">
            <a:spAutoFit/>
          </a:bodyPr>
          <a:lstStyle/>
          <a:p>
            <a:pPr>
              <a:buClr>
                <a:srgbClr val="FF0000"/>
              </a:buClr>
            </a:pPr>
            <a:r>
              <a:rPr lang="de-DE" sz="1400" i="0" dirty="0" smtClean="0">
                <a:solidFill>
                  <a:schemeClr val="bg1"/>
                </a:solidFill>
                <a:latin typeface="Tahoma" pitchFamily="34" charset="0"/>
              </a:rPr>
              <a:t>Low </a:t>
            </a:r>
            <a:r>
              <a:rPr lang="de-DE" sz="1400" i="0" dirty="0" err="1" smtClean="0">
                <a:solidFill>
                  <a:schemeClr val="bg1"/>
                </a:solidFill>
                <a:latin typeface="Tahoma" pitchFamily="34" charset="0"/>
              </a:rPr>
              <a:t>x</a:t>
            </a:r>
            <a:r>
              <a:rPr lang="de-DE" sz="1400" i="0" baseline="-25000" dirty="0" err="1" smtClean="0">
                <a:solidFill>
                  <a:schemeClr val="bg1"/>
                </a:solidFill>
                <a:latin typeface="Tahoma" pitchFamily="34" charset="0"/>
              </a:rPr>
              <a:t>B</a:t>
            </a:r>
            <a:r>
              <a:rPr lang="de-DE" sz="1400" i="0" dirty="0" smtClean="0">
                <a:solidFill>
                  <a:schemeClr val="bg1"/>
                </a:solidFill>
                <a:latin typeface="Tahoma" pitchFamily="34" charset="0"/>
              </a:rPr>
              <a:t>: BH </a:t>
            </a:r>
            <a:r>
              <a:rPr lang="de-DE" sz="1400" i="0" dirty="0" err="1" smtClean="0">
                <a:solidFill>
                  <a:schemeClr val="bg1"/>
                </a:solidFill>
                <a:latin typeface="Tahoma" pitchFamily="34" charset="0"/>
              </a:rPr>
              <a:t>dominates</a:t>
            </a:r>
            <a:endParaRPr lang="en-US" sz="1400" i="0" dirty="0">
              <a:solidFill>
                <a:schemeClr val="bg1"/>
              </a:solidFill>
              <a:latin typeface="Tahoma" pitchFamily="34" charset="0"/>
            </a:endParaRPr>
          </a:p>
        </p:txBody>
      </p:sp>
      <p:sp>
        <p:nvSpPr>
          <p:cNvPr id="2" name="Textfeld 1"/>
          <p:cNvSpPr txBox="1"/>
          <p:nvPr/>
        </p:nvSpPr>
        <p:spPr>
          <a:xfrm>
            <a:off x="540284" y="2146191"/>
            <a:ext cx="5631670" cy="553998"/>
          </a:xfrm>
          <a:prstGeom prst="rect">
            <a:avLst/>
          </a:prstGeom>
          <a:noFill/>
          <a:ln w="25400">
            <a:solidFill>
              <a:schemeClr val="tx1"/>
            </a:solidFill>
          </a:ln>
          <a:effectLst>
            <a:glow rad="63500">
              <a:schemeClr val="accent4">
                <a:satMod val="175000"/>
                <a:alpha val="40000"/>
              </a:schemeClr>
            </a:glow>
          </a:effectLst>
        </p:spPr>
        <p:txBody>
          <a:bodyPr wrap="none" rtlCol="0">
            <a:spAutoFit/>
          </a:bodyPr>
          <a:lstStyle/>
          <a:p>
            <a:pPr algn="l">
              <a:lnSpc>
                <a:spcPct val="150000"/>
              </a:lnSpc>
            </a:pPr>
            <a:r>
              <a:rPr lang="fr-FR" sz="2000" i="0" dirty="0">
                <a:solidFill>
                  <a:srgbClr val="800000"/>
                </a:solidFill>
                <a:latin typeface="Times New Roman" pitchFamily="18" charset="0"/>
                <a:cs typeface="Times New Roman" pitchFamily="18" charset="0"/>
                <a:sym typeface="Symbol" pitchFamily="18" charset="2"/>
              </a:rPr>
              <a:t> </a:t>
            </a:r>
            <a:r>
              <a:rPr lang="fr-FR" sz="2000" i="0" dirty="0">
                <a:solidFill>
                  <a:srgbClr val="800000"/>
                </a:solidFill>
                <a:latin typeface="Tahoma" pitchFamily="34" charset="0"/>
                <a:ea typeface="Tahoma" pitchFamily="34" charset="0"/>
                <a:cs typeface="Tahoma" pitchFamily="34" charset="0"/>
                <a:sym typeface="Symbol" pitchFamily="18" charset="2"/>
              </a:rPr>
              <a:t>d</a:t>
            </a:r>
            <a:r>
              <a:rPr lang="fr-FR" sz="2000" i="0" dirty="0">
                <a:solidFill>
                  <a:srgbClr val="800000"/>
                </a:solidFill>
                <a:latin typeface="Tahoma" pitchFamily="34" charset="0"/>
                <a:cs typeface="Times New Roman" pitchFamily="18" charset="0"/>
                <a:sym typeface="Symbol" pitchFamily="18" charset="2"/>
              </a:rPr>
              <a:t>  </a:t>
            </a:r>
            <a:r>
              <a:rPr lang="fr-FR" sz="2000" i="0" dirty="0">
                <a:solidFill>
                  <a:srgbClr val="800000"/>
                </a:solidFill>
                <a:latin typeface="Tahoma" pitchFamily="34" charset="0"/>
                <a:ea typeface="Tahoma" pitchFamily="34" charset="0"/>
                <a:cs typeface="Tahoma" pitchFamily="34" charset="0"/>
                <a:sym typeface="Symbol" pitchFamily="18" charset="2"/>
              </a:rPr>
              <a:t>|T</a:t>
            </a:r>
            <a:r>
              <a:rPr lang="fr-FR" sz="2000" i="0" baseline="-25000" dirty="0">
                <a:solidFill>
                  <a:srgbClr val="800000"/>
                </a:solidFill>
                <a:latin typeface="Tahoma" pitchFamily="34" charset="0"/>
                <a:ea typeface="Tahoma" pitchFamily="34" charset="0"/>
                <a:cs typeface="Tahoma" pitchFamily="34" charset="0"/>
                <a:sym typeface="Symbol" pitchFamily="18" charset="2"/>
              </a:rPr>
              <a:t>DVCS</a:t>
            </a:r>
            <a:r>
              <a:rPr lang="fr-FR" sz="2000" i="0" dirty="0">
                <a:solidFill>
                  <a:srgbClr val="800000"/>
                </a:solidFill>
                <a:latin typeface="Tahoma" pitchFamily="34" charset="0"/>
                <a:ea typeface="Tahoma" pitchFamily="34" charset="0"/>
                <a:cs typeface="Tahoma" pitchFamily="34" charset="0"/>
                <a:sym typeface="Symbol" pitchFamily="18" charset="2"/>
              </a:rPr>
              <a:t>|</a:t>
            </a:r>
            <a:r>
              <a:rPr lang="fr-FR" sz="2000" i="0" baseline="30000" dirty="0">
                <a:solidFill>
                  <a:srgbClr val="800000"/>
                </a:solidFill>
                <a:latin typeface="Tahoma" pitchFamily="34" charset="0"/>
                <a:ea typeface="Tahoma" pitchFamily="34" charset="0"/>
                <a:cs typeface="Tahoma" pitchFamily="34" charset="0"/>
                <a:sym typeface="Symbol" pitchFamily="18" charset="2"/>
              </a:rPr>
              <a:t>2</a:t>
            </a:r>
            <a:r>
              <a:rPr lang="fr-FR" sz="2000" i="0" dirty="0">
                <a:solidFill>
                  <a:srgbClr val="800000"/>
                </a:solidFill>
                <a:latin typeface="Tahoma" pitchFamily="34" charset="0"/>
                <a:ea typeface="Tahoma" pitchFamily="34" charset="0"/>
                <a:cs typeface="Tahoma" pitchFamily="34" charset="0"/>
                <a:sym typeface="Symbol" pitchFamily="18" charset="2"/>
              </a:rPr>
              <a:t> + |T</a:t>
            </a:r>
            <a:r>
              <a:rPr lang="fr-FR" sz="2000" i="0" baseline="-25000" dirty="0">
                <a:solidFill>
                  <a:srgbClr val="800000"/>
                </a:solidFill>
                <a:latin typeface="Tahoma" pitchFamily="34" charset="0"/>
                <a:ea typeface="Tahoma" pitchFamily="34" charset="0"/>
                <a:cs typeface="Tahoma" pitchFamily="34" charset="0"/>
                <a:sym typeface="Symbol" pitchFamily="18" charset="2"/>
              </a:rPr>
              <a:t>BH</a:t>
            </a:r>
            <a:r>
              <a:rPr lang="fr-FR" sz="2000" i="0" dirty="0">
                <a:solidFill>
                  <a:srgbClr val="800000"/>
                </a:solidFill>
                <a:latin typeface="Tahoma" pitchFamily="34" charset="0"/>
                <a:ea typeface="Tahoma" pitchFamily="34" charset="0"/>
                <a:cs typeface="Tahoma" pitchFamily="34" charset="0"/>
                <a:sym typeface="Symbol" pitchFamily="18" charset="2"/>
              </a:rPr>
              <a:t>|</a:t>
            </a:r>
            <a:r>
              <a:rPr lang="fr-FR" sz="2000" i="0" baseline="30000" dirty="0">
                <a:solidFill>
                  <a:srgbClr val="800000"/>
                </a:solidFill>
                <a:latin typeface="Tahoma" pitchFamily="34" charset="0"/>
                <a:ea typeface="Tahoma" pitchFamily="34" charset="0"/>
                <a:cs typeface="Tahoma" pitchFamily="34" charset="0"/>
                <a:sym typeface="Symbol" pitchFamily="18" charset="2"/>
              </a:rPr>
              <a:t>2</a:t>
            </a:r>
            <a:r>
              <a:rPr lang="fr-FR" sz="2000" i="0" dirty="0">
                <a:solidFill>
                  <a:srgbClr val="800000"/>
                </a:solidFill>
                <a:latin typeface="Tahoma" pitchFamily="34" charset="0"/>
                <a:ea typeface="Tahoma" pitchFamily="34" charset="0"/>
                <a:cs typeface="Tahoma" pitchFamily="34" charset="0"/>
                <a:sym typeface="Symbol" pitchFamily="18" charset="2"/>
              </a:rPr>
              <a:t> + </a:t>
            </a:r>
            <a:r>
              <a:rPr lang="en-US" sz="1800" i="0" dirty="0" smtClean="0">
                <a:solidFill>
                  <a:srgbClr val="800000"/>
                </a:solidFill>
                <a:latin typeface="Tahoma" pitchFamily="34" charset="0"/>
                <a:ea typeface="Tahoma" pitchFamily="34" charset="0"/>
                <a:cs typeface="Tahoma" pitchFamily="34" charset="0"/>
                <a:sym typeface="Symbol" pitchFamily="18" charset="2"/>
              </a:rPr>
              <a:t>Interference</a:t>
            </a:r>
            <a:r>
              <a:rPr lang="fr-FR" sz="1800" i="0" dirty="0" smtClean="0">
                <a:solidFill>
                  <a:srgbClr val="800000"/>
                </a:solidFill>
                <a:latin typeface="Tahoma" pitchFamily="34" charset="0"/>
                <a:ea typeface="Tahoma" pitchFamily="34" charset="0"/>
                <a:cs typeface="Tahoma" pitchFamily="34" charset="0"/>
                <a:sym typeface="Symbol" pitchFamily="18" charset="2"/>
              </a:rPr>
              <a:t> </a:t>
            </a:r>
            <a:r>
              <a:rPr lang="en-US" sz="1800" i="0" dirty="0" smtClean="0">
                <a:solidFill>
                  <a:srgbClr val="800000"/>
                </a:solidFill>
                <a:latin typeface="Tahoma" pitchFamily="34" charset="0"/>
                <a:ea typeface="Tahoma" pitchFamily="34" charset="0"/>
                <a:cs typeface="Tahoma" pitchFamily="34" charset="0"/>
                <a:sym typeface="Symbol" pitchFamily="18" charset="2"/>
              </a:rPr>
              <a:t>Term</a:t>
            </a:r>
            <a:endParaRPr lang="en-US" sz="2000" b="0" i="0" dirty="0" smtClean="0">
              <a:solidFill>
                <a:srgbClr val="800000"/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28" name="Text Box 10069"/>
          <p:cNvSpPr txBox="1">
            <a:spLocks noChangeArrowheads="1"/>
          </p:cNvSpPr>
          <p:nvPr/>
        </p:nvSpPr>
        <p:spPr bwMode="auto">
          <a:xfrm>
            <a:off x="585289" y="5940549"/>
            <a:ext cx="2790310" cy="630942"/>
          </a:xfrm>
          <a:prstGeom prst="rect">
            <a:avLst/>
          </a:prstGeom>
          <a:noFill/>
          <a:ln w="12700">
            <a:noFill/>
            <a:miter lim="800000"/>
            <a:headEnd/>
            <a:tailEnd type="none" w="lg" len="med"/>
          </a:ln>
          <a:effectLst/>
        </p:spPr>
        <p:txBody>
          <a:bodyPr wrap="square">
            <a:spAutoFit/>
          </a:bodyPr>
          <a:lstStyle/>
          <a:p>
            <a:pPr algn="l">
              <a:lnSpc>
                <a:spcPts val="2100"/>
              </a:lnSpc>
              <a:buClr>
                <a:srgbClr val="FF0000"/>
              </a:buClr>
              <a:buBlip>
                <a:blip r:embed="rId4"/>
              </a:buBlip>
            </a:pPr>
            <a:r>
              <a:rPr lang="en-US" sz="1800" i="0" dirty="0" smtClean="0">
                <a:solidFill>
                  <a:srgbClr val="008000"/>
                </a:solidFill>
                <a:latin typeface="Tahoma" pitchFamily="34" charset="0"/>
              </a:rPr>
              <a:t> Reference yield </a:t>
            </a:r>
          </a:p>
          <a:p>
            <a:pPr algn="l">
              <a:lnSpc>
                <a:spcPts val="2100"/>
              </a:lnSpc>
              <a:buClr>
                <a:srgbClr val="FF0000"/>
              </a:buClr>
            </a:pPr>
            <a:r>
              <a:rPr lang="en-US" sz="1800" i="0" dirty="0">
                <a:solidFill>
                  <a:srgbClr val="008000"/>
                </a:solidFill>
                <a:latin typeface="Tahoma" pitchFamily="34" charset="0"/>
              </a:rPr>
              <a:t> </a:t>
            </a:r>
            <a:r>
              <a:rPr lang="en-US" sz="1800" i="0" dirty="0" smtClean="0">
                <a:solidFill>
                  <a:srgbClr val="008000"/>
                </a:solidFill>
                <a:latin typeface="Tahoma" pitchFamily="34" charset="0"/>
              </a:rPr>
              <a:t>  from almost pure BH</a:t>
            </a:r>
            <a:endParaRPr lang="en-US" sz="1800" i="0" dirty="0">
              <a:solidFill>
                <a:srgbClr val="008000"/>
              </a:solidFill>
              <a:latin typeface="Tahoma" pitchFamily="34" charset="0"/>
            </a:endParaRPr>
          </a:p>
        </p:txBody>
      </p:sp>
      <p:pic>
        <p:nvPicPr>
          <p:cNvPr id="27" name="Picture 30" descr="E:\horsti\talks\Conferences\GPD_2010\material\def_angles_dvcs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65909" y="842897"/>
            <a:ext cx="3060340" cy="19473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086293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106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361487" cy="798513"/>
          </a:xfrm>
        </p:spPr>
        <p:txBody>
          <a:bodyPr/>
          <a:lstStyle/>
          <a:p>
            <a:r>
              <a:rPr lang="en-US" dirty="0" smtClean="0"/>
              <a:t>Observables (Phase 1) – unpolarized Target</a:t>
            </a:r>
            <a:endParaRPr lang="en-US" dirty="0"/>
          </a:p>
        </p:txBody>
      </p:sp>
      <p:sp>
        <p:nvSpPr>
          <p:cNvPr id="18" name="Text Box 10069"/>
          <p:cNvSpPr txBox="1">
            <a:spLocks noChangeArrowheads="1"/>
          </p:cNvSpPr>
          <p:nvPr/>
        </p:nvSpPr>
        <p:spPr bwMode="auto">
          <a:xfrm>
            <a:off x="167595" y="2385154"/>
            <a:ext cx="3475781" cy="414281"/>
          </a:xfrm>
          <a:prstGeom prst="rect">
            <a:avLst/>
          </a:prstGeom>
          <a:gradFill flip="none" rotWithShape="1">
            <a:gsLst>
              <a:gs pos="0">
                <a:srgbClr val="FFEFD1"/>
              </a:gs>
              <a:gs pos="64999">
                <a:srgbClr val="F0EBD5"/>
              </a:gs>
              <a:gs pos="100000">
                <a:srgbClr val="D1C39F"/>
              </a:gs>
            </a:gsLst>
            <a:path path="shape">
              <a:fillToRect l="50000" t="50000" r="50000" b="50000"/>
            </a:path>
            <a:tileRect/>
          </a:gradFill>
          <a:ln w="12700">
            <a:noFill/>
            <a:miter lim="800000"/>
            <a:headEnd/>
            <a:tailEnd type="none" w="lg" len="med"/>
          </a:ln>
          <a:effectLst/>
        </p:spPr>
        <p:txBody>
          <a:bodyPr wrap="square">
            <a:spAutoFit/>
          </a:bodyPr>
          <a:lstStyle/>
          <a:p>
            <a:pPr algn="l">
              <a:lnSpc>
                <a:spcPts val="2800"/>
              </a:lnSpc>
              <a:buClr>
                <a:srgbClr val="FF0000"/>
              </a:buClr>
              <a:buBlip>
                <a:blip r:embed="rId4"/>
              </a:buBlip>
            </a:pPr>
            <a:r>
              <a:rPr lang="en-US" sz="2000" i="0" dirty="0" smtClean="0">
                <a:solidFill>
                  <a:srgbClr val="008000"/>
                </a:solidFill>
                <a:latin typeface="Tahoma" pitchFamily="34" charset="0"/>
              </a:rPr>
              <a:t> </a:t>
            </a:r>
            <a:r>
              <a:rPr lang="en-US" sz="2000" b="0" i="0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Beam Charge &amp; Spin Sum:</a:t>
            </a:r>
            <a:endParaRPr lang="en-US" sz="2000" b="0" i="0" dirty="0"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graphicFrame>
        <p:nvGraphicFramePr>
          <p:cNvPr id="11" name="Object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072759814"/>
              </p:ext>
            </p:extLst>
          </p:nvPr>
        </p:nvGraphicFramePr>
        <p:xfrm>
          <a:off x="600419" y="2925214"/>
          <a:ext cx="7905750" cy="5397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0182" name="Equation" r:id="rId5" imgW="3886200" imgH="279360" progId="Equation.DSMT4">
                  <p:embed/>
                </p:oleObj>
              </mc:Choice>
              <mc:Fallback>
                <p:oleObj name="Equation" r:id="rId5" imgW="3886200" imgH="27936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00419" y="2925214"/>
                        <a:ext cx="7905750" cy="539750"/>
                      </a:xfrm>
                      <a:prstGeom prst="rect">
                        <a:avLst/>
                      </a:prstGeom>
                      <a:solidFill>
                        <a:schemeClr val="bg1"/>
                      </a:solidFill>
                      <a:ln w="88900">
                        <a:solidFill>
                          <a:srgbClr val="000066"/>
                        </a:solidFill>
                      </a:ln>
                      <a:extLst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2" name="Object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565885484"/>
              </p:ext>
            </p:extLst>
          </p:nvPr>
        </p:nvGraphicFramePr>
        <p:xfrm>
          <a:off x="591384" y="5220469"/>
          <a:ext cx="6924675" cy="5397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0183" name="Equation" r:id="rId7" imgW="3403440" imgH="279360" progId="Equation.DSMT4">
                  <p:embed/>
                </p:oleObj>
              </mc:Choice>
              <mc:Fallback>
                <p:oleObj name="Equation" r:id="rId7" imgW="3403440" imgH="27936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91384" y="5220469"/>
                        <a:ext cx="6924675" cy="539750"/>
                      </a:xfrm>
                      <a:prstGeom prst="rect">
                        <a:avLst/>
                      </a:prstGeom>
                      <a:solidFill>
                        <a:schemeClr val="bg1"/>
                      </a:solidFill>
                      <a:ln w="88900">
                        <a:solidFill>
                          <a:srgbClr val="000066"/>
                        </a:solidFill>
                      </a:ln>
                      <a:ex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50" name="Text Box 10069"/>
          <p:cNvSpPr txBox="1">
            <a:spLocks noChangeArrowheads="1"/>
          </p:cNvSpPr>
          <p:nvPr/>
        </p:nvSpPr>
        <p:spPr bwMode="auto">
          <a:xfrm>
            <a:off x="169848" y="4680409"/>
            <a:ext cx="4105851" cy="414281"/>
          </a:xfrm>
          <a:prstGeom prst="rect">
            <a:avLst/>
          </a:prstGeom>
          <a:gradFill flip="none" rotWithShape="1">
            <a:gsLst>
              <a:gs pos="0">
                <a:srgbClr val="FFEFD1"/>
              </a:gs>
              <a:gs pos="64999">
                <a:srgbClr val="F0EBD5"/>
              </a:gs>
              <a:gs pos="100000">
                <a:srgbClr val="D1C39F"/>
              </a:gs>
            </a:gsLst>
            <a:path path="shape">
              <a:fillToRect l="50000" t="50000" r="50000" b="50000"/>
            </a:path>
            <a:tileRect/>
          </a:gradFill>
          <a:ln w="12700">
            <a:noFill/>
            <a:miter lim="800000"/>
            <a:headEnd/>
            <a:tailEnd type="none" w="lg" len="med"/>
          </a:ln>
          <a:effectLst/>
        </p:spPr>
        <p:txBody>
          <a:bodyPr wrap="square">
            <a:spAutoFit/>
          </a:bodyPr>
          <a:lstStyle/>
          <a:p>
            <a:pPr algn="l">
              <a:lnSpc>
                <a:spcPts val="2800"/>
              </a:lnSpc>
              <a:buClr>
                <a:srgbClr val="FF0000"/>
              </a:buClr>
              <a:buBlip>
                <a:blip r:embed="rId4"/>
              </a:buBlip>
            </a:pPr>
            <a:r>
              <a:rPr lang="en-US" sz="2000" i="0" dirty="0" smtClean="0">
                <a:solidFill>
                  <a:srgbClr val="008000"/>
                </a:solidFill>
                <a:latin typeface="Tahoma" pitchFamily="34" charset="0"/>
              </a:rPr>
              <a:t> </a:t>
            </a:r>
            <a:r>
              <a:rPr lang="en-US" sz="2000" b="0" i="0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Beam Charge &amp; Spin Difference:</a:t>
            </a:r>
            <a:endParaRPr lang="en-US" sz="2000" b="0" i="0" dirty="0"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graphicFrame>
        <p:nvGraphicFramePr>
          <p:cNvPr id="59" name="Objekt 5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440189345"/>
              </p:ext>
            </p:extLst>
          </p:nvPr>
        </p:nvGraphicFramePr>
        <p:xfrm>
          <a:off x="3826129" y="925513"/>
          <a:ext cx="5445125" cy="14144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0184" name="Equation" r:id="rId9" imgW="2882880" imgH="787320" progId="Equation.DSMT4">
                  <p:embed/>
                </p:oleObj>
              </mc:Choice>
              <mc:Fallback>
                <p:oleObj name="Equation" r:id="rId9" imgW="2882880" imgH="787320" progId="Equation.DSMT4">
                  <p:embed/>
                  <p:pic>
                    <p:nvPicPr>
                      <p:cNvPr id="0" name="Object 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826129" y="925513"/>
                        <a:ext cx="5445125" cy="1414462"/>
                      </a:xfrm>
                      <a:prstGeom prst="rect">
                        <a:avLst/>
                      </a:prstGeom>
                      <a:solidFill>
                        <a:schemeClr val="bg1"/>
                      </a:solidFill>
                      <a:ln w="88900">
                        <a:solidFill>
                          <a:srgbClr val="000066"/>
                        </a:solidFill>
                        <a:miter lim="800000"/>
                        <a:headEnd/>
                        <a:tailEnd/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1" name="Objekt 6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027630609"/>
              </p:ext>
            </p:extLst>
          </p:nvPr>
        </p:nvGraphicFramePr>
        <p:xfrm>
          <a:off x="2959767" y="3744349"/>
          <a:ext cx="3971227" cy="396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0185" name="Equation" r:id="rId11" imgW="2628720" imgH="241200" progId="Equation.DSMT4">
                  <p:embed/>
                </p:oleObj>
              </mc:Choice>
              <mc:Fallback>
                <p:oleObj name="Equation" r:id="rId11" imgW="2628720" imgH="241200" progId="Equation.DSMT4">
                  <p:embed/>
                  <p:pic>
                    <p:nvPicPr>
                      <p:cNvPr id="0" name="Object 105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959767" y="3744349"/>
                        <a:ext cx="3971227" cy="3960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2" name="Objekt 6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004667614"/>
              </p:ext>
            </p:extLst>
          </p:nvPr>
        </p:nvGraphicFramePr>
        <p:xfrm>
          <a:off x="7201024" y="3956187"/>
          <a:ext cx="2047930" cy="396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0186" name="Equation" r:id="rId13" imgW="1244520" imgH="241200" progId="Equation.DSMT4">
                  <p:embed/>
                </p:oleObj>
              </mc:Choice>
              <mc:Fallback>
                <p:oleObj name="Equation" r:id="rId13" imgW="1244520" imgH="241200" progId="Equation.DSMT4">
                  <p:embed/>
                  <p:pic>
                    <p:nvPicPr>
                      <p:cNvPr id="0" name="Objekt 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201024" y="3956187"/>
                        <a:ext cx="2047930" cy="3960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3" name="Objekt 6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255885644"/>
              </p:ext>
            </p:extLst>
          </p:nvPr>
        </p:nvGraphicFramePr>
        <p:xfrm>
          <a:off x="4445793" y="4186032"/>
          <a:ext cx="379413" cy="6746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0187" name="Equation" r:id="rId15" imgW="279360" imgH="444240" progId="Equation.DSMT4">
                  <p:embed/>
                </p:oleObj>
              </mc:Choice>
              <mc:Fallback>
                <p:oleObj name="Equation" r:id="rId15" imgW="279360" imgH="444240" progId="Equation.DSMT4">
                  <p:embed/>
                  <p:pic>
                    <p:nvPicPr>
                      <p:cNvPr id="0" name="Object 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6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445793" y="4186032"/>
                        <a:ext cx="379413" cy="674687"/>
                      </a:xfrm>
                      <a:prstGeom prst="rect">
                        <a:avLst/>
                      </a:prstGeom>
                      <a:solidFill>
                        <a:srgbClr val="FF0000"/>
                      </a:solidFill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283649" name="Gerade Verbindung mit Pfeil 283648"/>
          <p:cNvCxnSpPr/>
          <p:nvPr/>
        </p:nvCxnSpPr>
        <p:spPr bwMode="auto">
          <a:xfrm>
            <a:off x="3589670" y="4104389"/>
            <a:ext cx="764124" cy="307345"/>
          </a:xfrm>
          <a:prstGeom prst="straightConnector1">
            <a:avLst/>
          </a:prstGeom>
          <a:solidFill>
            <a:srgbClr val="FFFF00"/>
          </a:solidFill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71" name="Abgerundetes Rechteck 70"/>
          <p:cNvSpPr/>
          <p:nvPr/>
        </p:nvSpPr>
        <p:spPr bwMode="auto">
          <a:xfrm>
            <a:off x="3949876" y="3714391"/>
            <a:ext cx="505843" cy="389997"/>
          </a:xfrm>
          <a:prstGeom prst="roundRect">
            <a:avLst/>
          </a:prstGeom>
          <a:solidFill>
            <a:srgbClr val="000066">
              <a:alpha val="32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28" tIns="45714" rIns="91428" bIns="45714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sz="2800" b="1" i="1" u="none" strike="noStrike" cap="none" normalizeH="0" baseline="0" smtClean="0">
              <a:ln>
                <a:noFill/>
              </a:ln>
              <a:solidFill>
                <a:srgbClr val="000066"/>
              </a:solidFill>
              <a:effectLst/>
              <a:latin typeface="Comic Sans MS" pitchFamily="66" charset="0"/>
            </a:endParaRPr>
          </a:p>
        </p:txBody>
      </p:sp>
      <p:sp>
        <p:nvSpPr>
          <p:cNvPr id="72" name="Abgerundetes Rechteck 71"/>
          <p:cNvSpPr/>
          <p:nvPr/>
        </p:nvSpPr>
        <p:spPr bwMode="auto">
          <a:xfrm>
            <a:off x="3004772" y="3714392"/>
            <a:ext cx="408605" cy="389997"/>
          </a:xfrm>
          <a:prstGeom prst="roundRect">
            <a:avLst/>
          </a:prstGeom>
          <a:solidFill>
            <a:srgbClr val="FF0000">
              <a:alpha val="32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28" tIns="45714" rIns="91428" bIns="45714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sz="2800" b="1" i="1" u="none" strike="noStrike" cap="none" normalizeH="0" baseline="0" smtClean="0">
              <a:ln>
                <a:noFill/>
              </a:ln>
              <a:solidFill>
                <a:srgbClr val="000066"/>
              </a:solidFill>
              <a:effectLst/>
              <a:latin typeface="Comic Sans MS" pitchFamily="66" charset="0"/>
            </a:endParaRPr>
          </a:p>
        </p:txBody>
      </p:sp>
      <p:sp>
        <p:nvSpPr>
          <p:cNvPr id="73" name="Abgerundetes Rechteck 72"/>
          <p:cNvSpPr/>
          <p:nvPr/>
        </p:nvSpPr>
        <p:spPr bwMode="auto">
          <a:xfrm>
            <a:off x="5417092" y="3714392"/>
            <a:ext cx="460838" cy="389997"/>
          </a:xfrm>
          <a:prstGeom prst="roundRect">
            <a:avLst/>
          </a:prstGeom>
          <a:solidFill>
            <a:srgbClr val="006600">
              <a:alpha val="32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28" tIns="45714" rIns="91428" bIns="45714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sz="2800" b="1" i="1" u="none" strike="noStrike" cap="none" normalizeH="0" baseline="0" smtClean="0">
              <a:ln>
                <a:noFill/>
              </a:ln>
              <a:solidFill>
                <a:srgbClr val="000066"/>
              </a:solidFill>
              <a:effectLst/>
              <a:latin typeface="Comic Sans MS" pitchFamily="66" charset="0"/>
            </a:endParaRPr>
          </a:p>
        </p:txBody>
      </p:sp>
      <p:graphicFrame>
        <p:nvGraphicFramePr>
          <p:cNvPr id="75" name="Objekt 7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460475277"/>
              </p:ext>
            </p:extLst>
          </p:nvPr>
        </p:nvGraphicFramePr>
        <p:xfrm>
          <a:off x="7606069" y="4506369"/>
          <a:ext cx="1138238" cy="4302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0188" name="Equation" r:id="rId17" imgW="672840" imgH="228600" progId="Equation.DSMT4">
                  <p:embed/>
                </p:oleObj>
              </mc:Choice>
              <mc:Fallback>
                <p:oleObj name="Equation" r:id="rId17" imgW="672840" imgH="22860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8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606069" y="4506369"/>
                        <a:ext cx="1138238" cy="430212"/>
                      </a:xfrm>
                      <a:prstGeom prst="rect">
                        <a:avLst/>
                      </a:prstGeom>
                      <a:solidFill>
                        <a:srgbClr val="FF0000"/>
                      </a:solidFill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76" name="Gerade Verbindung mit Pfeil 75"/>
          <p:cNvCxnSpPr/>
          <p:nvPr/>
        </p:nvCxnSpPr>
        <p:spPr bwMode="auto">
          <a:xfrm>
            <a:off x="7471054" y="4298883"/>
            <a:ext cx="180020" cy="225703"/>
          </a:xfrm>
          <a:prstGeom prst="straightConnector1">
            <a:avLst/>
          </a:prstGeom>
          <a:solidFill>
            <a:srgbClr val="FFFF00"/>
          </a:solidFill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/>
          </a:ln>
          <a:effectLst/>
        </p:spPr>
      </p:cxnSp>
      <p:graphicFrame>
        <p:nvGraphicFramePr>
          <p:cNvPr id="84" name="Objekt 8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646455303"/>
              </p:ext>
            </p:extLst>
          </p:nvPr>
        </p:nvGraphicFramePr>
        <p:xfrm>
          <a:off x="4105851" y="6435604"/>
          <a:ext cx="1116012" cy="4302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0189" name="Equation" r:id="rId19" imgW="660240" imgH="228600" progId="Equation.DSMT4">
                  <p:embed/>
                </p:oleObj>
              </mc:Choice>
              <mc:Fallback>
                <p:oleObj name="Equation" r:id="rId19" imgW="660240" imgH="22860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0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105851" y="6435604"/>
                        <a:ext cx="1116012" cy="430212"/>
                      </a:xfrm>
                      <a:prstGeom prst="rect">
                        <a:avLst/>
                      </a:prstGeom>
                      <a:solidFill>
                        <a:srgbClr val="FF0000"/>
                      </a:solidFill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283661" name="Gerade Verbindung mit Pfeil 283660"/>
          <p:cNvCxnSpPr/>
          <p:nvPr/>
        </p:nvCxnSpPr>
        <p:spPr bwMode="auto">
          <a:xfrm flipH="1">
            <a:off x="4039041" y="3325786"/>
            <a:ext cx="1136758" cy="388605"/>
          </a:xfrm>
          <a:prstGeom prst="straightConnector1">
            <a:avLst/>
          </a:prstGeom>
          <a:solidFill>
            <a:srgbClr val="FFFF00"/>
          </a:solidFill>
          <a:ln w="63500" cap="flat" cmpd="sng" algn="ctr">
            <a:solidFill>
              <a:srgbClr val="000066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93" name="Gerade Verbindung mit Pfeil 92"/>
          <p:cNvCxnSpPr/>
          <p:nvPr/>
        </p:nvCxnSpPr>
        <p:spPr bwMode="auto">
          <a:xfrm flipH="1">
            <a:off x="4039041" y="3325785"/>
            <a:ext cx="254191" cy="274504"/>
          </a:xfrm>
          <a:prstGeom prst="straightConnector1">
            <a:avLst/>
          </a:prstGeom>
          <a:solidFill>
            <a:srgbClr val="FFFF00"/>
          </a:solidFill>
          <a:ln w="63500" cap="flat" cmpd="sng" algn="ctr">
            <a:solidFill>
              <a:srgbClr val="000066"/>
            </a:solidFill>
            <a:prstDash val="solid"/>
            <a:round/>
            <a:headEnd type="none" w="med" len="med"/>
            <a:tailEnd type="triangle"/>
          </a:ln>
          <a:effectLst/>
        </p:spPr>
      </p:cxnSp>
      <p:graphicFrame>
        <p:nvGraphicFramePr>
          <p:cNvPr id="98" name="Objekt 9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164009659"/>
              </p:ext>
            </p:extLst>
          </p:nvPr>
        </p:nvGraphicFramePr>
        <p:xfrm>
          <a:off x="2755675" y="5941983"/>
          <a:ext cx="1069975" cy="3921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0190" name="Equation" r:id="rId21" imgW="660240" imgH="241200" progId="Equation.DSMT4">
                  <p:embed/>
                </p:oleObj>
              </mc:Choice>
              <mc:Fallback>
                <p:oleObj name="Equation" r:id="rId21" imgW="660240" imgH="24120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2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755675" y="5941983"/>
                        <a:ext cx="1069975" cy="39211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99" name="Abgerundetes Rechteck 98"/>
          <p:cNvSpPr/>
          <p:nvPr/>
        </p:nvSpPr>
        <p:spPr bwMode="auto">
          <a:xfrm>
            <a:off x="2807449" y="5958614"/>
            <a:ext cx="468000" cy="389997"/>
          </a:xfrm>
          <a:prstGeom prst="roundRect">
            <a:avLst/>
          </a:prstGeom>
          <a:solidFill>
            <a:srgbClr val="000066">
              <a:alpha val="32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28" tIns="45714" rIns="91428" bIns="45714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sz="2800" b="1" i="1" u="none" strike="noStrike" cap="none" normalizeH="0" baseline="0" smtClean="0">
              <a:ln>
                <a:noFill/>
              </a:ln>
              <a:solidFill>
                <a:srgbClr val="000066"/>
              </a:solidFill>
              <a:effectLst/>
              <a:latin typeface="Comic Sans MS" pitchFamily="66" charset="0"/>
            </a:endParaRPr>
          </a:p>
        </p:txBody>
      </p:sp>
      <p:cxnSp>
        <p:nvCxnSpPr>
          <p:cNvPr id="101" name="Gerade Verbindung mit Pfeil 100"/>
          <p:cNvCxnSpPr/>
          <p:nvPr/>
        </p:nvCxnSpPr>
        <p:spPr bwMode="auto">
          <a:xfrm flipH="1">
            <a:off x="3825650" y="5799259"/>
            <a:ext cx="534393" cy="159355"/>
          </a:xfrm>
          <a:prstGeom prst="straightConnector1">
            <a:avLst/>
          </a:prstGeom>
          <a:solidFill>
            <a:srgbClr val="FFFF00"/>
          </a:solidFill>
          <a:ln w="63500" cap="flat" cmpd="sng" algn="ctr">
            <a:solidFill>
              <a:srgbClr val="000066"/>
            </a:solidFill>
            <a:prstDash val="solid"/>
            <a:round/>
            <a:headEnd type="none" w="med" len="med"/>
            <a:tailEnd type="triangle"/>
          </a:ln>
          <a:effectLst/>
        </p:spPr>
      </p:cxnSp>
      <p:graphicFrame>
        <p:nvGraphicFramePr>
          <p:cNvPr id="283672" name="Objekt 28367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779180390"/>
              </p:ext>
            </p:extLst>
          </p:nvPr>
        </p:nvGraphicFramePr>
        <p:xfrm>
          <a:off x="5385588" y="6060736"/>
          <a:ext cx="3865562" cy="3794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0191" name="Equation" r:id="rId23" imgW="2349360" imgH="241200" progId="Equation.DSMT4">
                  <p:embed/>
                </p:oleObj>
              </mc:Choice>
              <mc:Fallback>
                <p:oleObj name="Equation" r:id="rId23" imgW="2349360" imgH="241200" progId="Equation.DSMT4">
                  <p:embed/>
                  <p:pic>
                    <p:nvPicPr>
                      <p:cNvPr id="0" name="Objekt 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385588" y="6060736"/>
                        <a:ext cx="3865562" cy="37941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103" name="Gerade Verbindung mit Pfeil 102"/>
          <p:cNvCxnSpPr/>
          <p:nvPr/>
        </p:nvCxnSpPr>
        <p:spPr bwMode="auto">
          <a:xfrm>
            <a:off x="7561064" y="3325787"/>
            <a:ext cx="450050" cy="583602"/>
          </a:xfrm>
          <a:prstGeom prst="straightConnector1">
            <a:avLst/>
          </a:prstGeom>
          <a:solidFill>
            <a:srgbClr val="FFFF00"/>
          </a:solidFill>
          <a:ln w="63500" cap="flat" cmpd="sng" algn="ctr">
            <a:solidFill>
              <a:srgbClr val="000066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105" name="Gerade Verbindung mit Pfeil 104"/>
          <p:cNvCxnSpPr/>
          <p:nvPr/>
        </p:nvCxnSpPr>
        <p:spPr bwMode="auto">
          <a:xfrm>
            <a:off x="6570954" y="5644710"/>
            <a:ext cx="225025" cy="429053"/>
          </a:xfrm>
          <a:prstGeom prst="straightConnector1">
            <a:avLst/>
          </a:prstGeom>
          <a:solidFill>
            <a:srgbClr val="FFFF00"/>
          </a:solidFill>
          <a:ln w="63500" cap="flat" cmpd="sng" algn="ctr">
            <a:solidFill>
              <a:srgbClr val="000066"/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107" name="Abgerundetes Rechteck 106"/>
          <p:cNvSpPr/>
          <p:nvPr/>
        </p:nvSpPr>
        <p:spPr bwMode="auto">
          <a:xfrm>
            <a:off x="5877929" y="6041578"/>
            <a:ext cx="468000" cy="389997"/>
          </a:xfrm>
          <a:prstGeom prst="roundRect">
            <a:avLst/>
          </a:prstGeom>
          <a:solidFill>
            <a:srgbClr val="FF0000">
              <a:alpha val="32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28" tIns="45714" rIns="91428" bIns="45714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sz="2800" b="1" i="1" u="none" strike="noStrike" cap="none" normalizeH="0" baseline="0" smtClean="0">
              <a:ln>
                <a:noFill/>
              </a:ln>
              <a:solidFill>
                <a:srgbClr val="000066"/>
              </a:solidFill>
              <a:effectLst/>
              <a:latin typeface="Comic Sans MS" pitchFamily="66" charset="0"/>
            </a:endParaRPr>
          </a:p>
        </p:txBody>
      </p:sp>
      <p:sp>
        <p:nvSpPr>
          <p:cNvPr id="108" name="Abgerundetes Rechteck 107"/>
          <p:cNvSpPr/>
          <p:nvPr/>
        </p:nvSpPr>
        <p:spPr bwMode="auto">
          <a:xfrm>
            <a:off x="5319680" y="6041578"/>
            <a:ext cx="468000" cy="389997"/>
          </a:xfrm>
          <a:prstGeom prst="roundRect">
            <a:avLst/>
          </a:prstGeom>
          <a:solidFill>
            <a:srgbClr val="FF0000">
              <a:alpha val="32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28" tIns="45714" rIns="91428" bIns="45714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sz="2800" b="1" i="1" u="none" strike="noStrike" cap="none" normalizeH="0" baseline="0" smtClean="0">
              <a:ln>
                <a:noFill/>
              </a:ln>
              <a:solidFill>
                <a:srgbClr val="000066"/>
              </a:solidFill>
              <a:effectLst/>
              <a:latin typeface="Comic Sans MS" pitchFamily="66" charset="0"/>
            </a:endParaRPr>
          </a:p>
        </p:txBody>
      </p:sp>
      <p:sp>
        <p:nvSpPr>
          <p:cNvPr id="109" name="Abgerundetes Rechteck 108"/>
          <p:cNvSpPr/>
          <p:nvPr/>
        </p:nvSpPr>
        <p:spPr bwMode="auto">
          <a:xfrm>
            <a:off x="6913044" y="6045607"/>
            <a:ext cx="468000" cy="389997"/>
          </a:xfrm>
          <a:prstGeom prst="roundRect">
            <a:avLst/>
          </a:prstGeom>
          <a:solidFill>
            <a:srgbClr val="000066">
              <a:alpha val="32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28" tIns="45714" rIns="91428" bIns="45714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sz="2800" b="1" i="1" u="none" strike="noStrike" cap="none" normalizeH="0" baseline="0" smtClean="0">
              <a:ln>
                <a:noFill/>
              </a:ln>
              <a:solidFill>
                <a:srgbClr val="000066"/>
              </a:solidFill>
              <a:effectLst/>
              <a:latin typeface="Comic Sans MS" pitchFamily="66" charset="0"/>
            </a:endParaRPr>
          </a:p>
        </p:txBody>
      </p:sp>
      <p:sp>
        <p:nvSpPr>
          <p:cNvPr id="110" name="Abgerundetes Rechteck 109"/>
          <p:cNvSpPr/>
          <p:nvPr/>
        </p:nvSpPr>
        <p:spPr bwMode="auto">
          <a:xfrm>
            <a:off x="8128179" y="6038439"/>
            <a:ext cx="468000" cy="389997"/>
          </a:xfrm>
          <a:prstGeom prst="roundRect">
            <a:avLst/>
          </a:prstGeom>
          <a:solidFill>
            <a:srgbClr val="006600">
              <a:alpha val="32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28" tIns="45714" rIns="91428" bIns="45714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sz="2800" b="1" i="1" u="none" strike="noStrike" cap="none" normalizeH="0" baseline="0" smtClean="0">
              <a:ln>
                <a:noFill/>
              </a:ln>
              <a:solidFill>
                <a:srgbClr val="000066"/>
              </a:solidFill>
              <a:effectLst/>
              <a:latin typeface="Comic Sans MS" pitchFamily="66" charset="0"/>
            </a:endParaRPr>
          </a:p>
        </p:txBody>
      </p:sp>
      <p:cxnSp>
        <p:nvCxnSpPr>
          <p:cNvPr id="112" name="Gerade Verbindung mit Pfeil 111"/>
          <p:cNvCxnSpPr/>
          <p:nvPr/>
        </p:nvCxnSpPr>
        <p:spPr bwMode="auto">
          <a:xfrm flipH="1">
            <a:off x="5319680" y="6465343"/>
            <a:ext cx="410337" cy="112851"/>
          </a:xfrm>
          <a:prstGeom prst="straightConnector1">
            <a:avLst/>
          </a:prstGeom>
          <a:solidFill>
            <a:srgbClr val="FFFF00"/>
          </a:solidFill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/>
          </a:ln>
          <a:effectLst/>
        </p:spPr>
      </p:cxnSp>
      <p:pic>
        <p:nvPicPr>
          <p:cNvPr id="114" name="Picture 30" descr="E:\horsti\talks\Conferences\GPD_2010\material\def_angles_dvcs.jpg"/>
          <p:cNvPicPr>
            <a:picLocks noChangeAspect="1" noChangeArrowheads="1"/>
          </p:cNvPicPr>
          <p:nvPr/>
        </p:nvPicPr>
        <p:blipFill>
          <a:blip r:embed="rId2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3037" y="842897"/>
            <a:ext cx="3060340" cy="15422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2" name="Abgerundetes Rechteck 31"/>
          <p:cNvSpPr/>
          <p:nvPr/>
        </p:nvSpPr>
        <p:spPr bwMode="auto">
          <a:xfrm>
            <a:off x="7188777" y="3915325"/>
            <a:ext cx="468000" cy="389997"/>
          </a:xfrm>
          <a:prstGeom prst="roundRect">
            <a:avLst/>
          </a:prstGeom>
          <a:solidFill>
            <a:srgbClr val="FF0000">
              <a:alpha val="32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28" tIns="45714" rIns="91428" bIns="45714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sz="2800" b="1" i="1" u="none" strike="noStrike" cap="none" normalizeH="0" baseline="0" smtClean="0">
              <a:ln>
                <a:noFill/>
              </a:ln>
              <a:solidFill>
                <a:srgbClr val="000066"/>
              </a:solidFill>
              <a:effectLst/>
              <a:latin typeface="Comic Sans MS" pitchFamily="66" charset="0"/>
            </a:endParaRPr>
          </a:p>
        </p:txBody>
      </p:sp>
      <p:sp>
        <p:nvSpPr>
          <p:cNvPr id="33" name="Abgerundetes Rechteck 32"/>
          <p:cNvSpPr/>
          <p:nvPr/>
        </p:nvSpPr>
        <p:spPr bwMode="auto">
          <a:xfrm>
            <a:off x="8173184" y="3915324"/>
            <a:ext cx="468000" cy="389997"/>
          </a:xfrm>
          <a:prstGeom prst="roundRect">
            <a:avLst/>
          </a:prstGeom>
          <a:solidFill>
            <a:srgbClr val="000066">
              <a:alpha val="32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28" tIns="45714" rIns="91428" bIns="45714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sz="2800" b="1" i="1" u="none" strike="noStrike" cap="none" normalizeH="0" baseline="0" smtClean="0">
              <a:ln>
                <a:noFill/>
              </a:ln>
              <a:solidFill>
                <a:srgbClr val="000066"/>
              </a:solidFill>
              <a:effectLst/>
              <a:latin typeface="Comic Sans MS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734429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0706" name="Rectangle 2"/>
          <p:cNvSpPr>
            <a:spLocks noChangeArrowheads="1"/>
          </p:cNvSpPr>
          <p:nvPr/>
        </p:nvSpPr>
        <p:spPr bwMode="auto">
          <a:xfrm>
            <a:off x="688975" y="3933825"/>
            <a:ext cx="7491413" cy="2222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342900" indent="-342900">
              <a:spcBef>
                <a:spcPct val="20000"/>
              </a:spcBef>
            </a:pPr>
            <a:endParaRPr lang="en-US" sz="3200">
              <a:latin typeface="Arial" charset="0"/>
            </a:endParaRPr>
          </a:p>
          <a:p>
            <a:pPr marL="342900" indent="-342900">
              <a:spcBef>
                <a:spcPct val="20000"/>
              </a:spcBef>
            </a:pPr>
            <a:endParaRPr lang="en-US" sz="3200">
              <a:latin typeface="Arial" charset="0"/>
            </a:endParaRPr>
          </a:p>
        </p:txBody>
      </p:sp>
      <p:sp>
        <p:nvSpPr>
          <p:cNvPr id="840707" name="Text Box 3"/>
          <p:cNvSpPr txBox="1">
            <a:spLocks noChangeArrowheads="1"/>
          </p:cNvSpPr>
          <p:nvPr/>
        </p:nvSpPr>
        <p:spPr bwMode="auto">
          <a:xfrm>
            <a:off x="1204913" y="5534025"/>
            <a:ext cx="3403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endParaRPr lang="de-DE" sz="2400"/>
          </a:p>
        </p:txBody>
      </p:sp>
      <p:sp>
        <p:nvSpPr>
          <p:cNvPr id="840708" name="Text Box 4"/>
          <p:cNvSpPr txBox="1">
            <a:spLocks noChangeArrowheads="1"/>
          </p:cNvSpPr>
          <p:nvPr/>
        </p:nvSpPr>
        <p:spPr bwMode="auto">
          <a:xfrm>
            <a:off x="495300" y="1169988"/>
            <a:ext cx="184150" cy="733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endParaRPr lang="en-US" sz="3200" b="1" i="1" baseline="30000">
              <a:latin typeface="WP Greek Helve" pitchFamily="2" charset="2"/>
            </a:endParaRPr>
          </a:p>
          <a:p>
            <a:endParaRPr lang="en-US" sz="3200" b="1" i="1" baseline="30000">
              <a:latin typeface="WP Greek Helve" pitchFamily="2" charset="2"/>
            </a:endParaRPr>
          </a:p>
        </p:txBody>
      </p:sp>
      <p:pic>
        <p:nvPicPr>
          <p:cNvPr id="840709" name="Picture 5" descr="cern"/>
          <p:cNvPicPr>
            <a:picLocks noChangeArrowheads="1"/>
          </p:cNvPicPr>
          <p:nvPr/>
        </p:nvPicPr>
        <p:blipFill>
          <a:blip r:embed="rId3">
            <a:lum bright="10000" contras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24" y="-1588"/>
            <a:ext cx="9361488" cy="6842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40710" name="Text Box 6"/>
          <p:cNvSpPr txBox="1">
            <a:spLocks noChangeArrowheads="1"/>
          </p:cNvSpPr>
          <p:nvPr/>
        </p:nvSpPr>
        <p:spPr bwMode="auto">
          <a:xfrm>
            <a:off x="2205469" y="2070119"/>
            <a:ext cx="2723824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4000" b="1" dirty="0">
                <a:solidFill>
                  <a:srgbClr val="FFFF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COMPASS</a:t>
            </a:r>
            <a:endParaRPr lang="en-US" sz="2400" b="1" dirty="0">
              <a:solidFill>
                <a:srgbClr val="FFFF00"/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840711" name="Line 7"/>
          <p:cNvSpPr>
            <a:spLocks noChangeShapeType="1"/>
          </p:cNvSpPr>
          <p:nvPr/>
        </p:nvSpPr>
        <p:spPr bwMode="auto">
          <a:xfrm>
            <a:off x="3870325" y="2746375"/>
            <a:ext cx="946150" cy="628650"/>
          </a:xfrm>
          <a:prstGeom prst="line">
            <a:avLst/>
          </a:prstGeom>
          <a:noFill/>
          <a:ln w="76200">
            <a:solidFill>
              <a:srgbClr val="FFFF00"/>
            </a:solidFill>
            <a:round/>
            <a:headEnd/>
            <a:tailEnd type="stealth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840712" name="Text Box 8"/>
          <p:cNvSpPr txBox="1">
            <a:spLocks noChangeArrowheads="1"/>
          </p:cNvSpPr>
          <p:nvPr/>
        </p:nvSpPr>
        <p:spPr bwMode="auto">
          <a:xfrm>
            <a:off x="6884003" y="2520169"/>
            <a:ext cx="1172116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4000" b="1" dirty="0">
                <a:solidFill>
                  <a:srgbClr val="FFFF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SPS</a:t>
            </a:r>
            <a:endParaRPr lang="en-US" sz="2400" b="1" dirty="0">
              <a:solidFill>
                <a:srgbClr val="FFFF00"/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840713" name="Text Box 9"/>
          <p:cNvSpPr txBox="1">
            <a:spLocks noChangeArrowheads="1"/>
          </p:cNvSpPr>
          <p:nvPr/>
        </p:nvSpPr>
        <p:spPr bwMode="auto">
          <a:xfrm>
            <a:off x="5810540" y="1350270"/>
            <a:ext cx="801823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LHC</a:t>
            </a:r>
          </a:p>
        </p:txBody>
      </p:sp>
      <p:sp>
        <p:nvSpPr>
          <p:cNvPr id="840714" name="Line 10"/>
          <p:cNvSpPr>
            <a:spLocks noChangeShapeType="1"/>
          </p:cNvSpPr>
          <p:nvPr/>
        </p:nvSpPr>
        <p:spPr bwMode="auto">
          <a:xfrm rot="6000000" flipV="1">
            <a:off x="5999209" y="1887266"/>
            <a:ext cx="315062" cy="55555"/>
          </a:xfrm>
          <a:prstGeom prst="line">
            <a:avLst/>
          </a:prstGeom>
          <a:noFill/>
          <a:ln w="38100">
            <a:solidFill>
              <a:schemeClr val="bg1"/>
            </a:solidFill>
            <a:round/>
            <a:headEnd/>
            <a:tailEnd type="stealth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840715" name="Line 11"/>
          <p:cNvSpPr>
            <a:spLocks noChangeShapeType="1"/>
          </p:cNvSpPr>
          <p:nvPr/>
        </p:nvSpPr>
        <p:spPr bwMode="auto">
          <a:xfrm rot="6600000">
            <a:off x="6234113" y="3263900"/>
            <a:ext cx="946150" cy="628650"/>
          </a:xfrm>
          <a:prstGeom prst="line">
            <a:avLst/>
          </a:prstGeom>
          <a:noFill/>
          <a:ln w="38100">
            <a:solidFill>
              <a:srgbClr val="FFFF00"/>
            </a:solidFill>
            <a:round/>
            <a:headEnd/>
            <a:tailEnd type="stealth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de-DE"/>
          </a:p>
        </p:txBody>
      </p:sp>
      <p:pic>
        <p:nvPicPr>
          <p:cNvPr id="13" name="Picture 4" descr="cz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09" y="1997975"/>
            <a:ext cx="1025330" cy="68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5" descr="de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0314" y="339725"/>
            <a:ext cx="1138619" cy="68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6" descr="fr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0264" y="1169988"/>
            <a:ext cx="1026000" cy="68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7" descr="il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40584" y="19016"/>
            <a:ext cx="940056" cy="68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8" descr="it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6205" y="0"/>
            <a:ext cx="1024709" cy="68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9" descr="jp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00688" y="19016"/>
            <a:ext cx="1025361" cy="68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10" descr="pl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16059" y="339725"/>
            <a:ext cx="1096293" cy="68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11" descr="pt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77767" y="1161094"/>
            <a:ext cx="1023457" cy="68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12" descr="in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25449" y="19016"/>
            <a:ext cx="1024131" cy="68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22" descr="ru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34593" y="2002050"/>
            <a:ext cx="1026671" cy="68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6962" name="Picture 2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43400" y="-111"/>
            <a:ext cx="704118" cy="684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5" name="Text Box 10069"/>
          <p:cNvSpPr txBox="1">
            <a:spLocks noChangeArrowheads="1"/>
          </p:cNvSpPr>
          <p:nvPr/>
        </p:nvSpPr>
        <p:spPr bwMode="auto">
          <a:xfrm>
            <a:off x="224" y="5265474"/>
            <a:ext cx="4050211" cy="1579920"/>
          </a:xfrm>
          <a:prstGeom prst="rect">
            <a:avLst/>
          </a:prstGeom>
          <a:gradFill flip="none" rotWithShape="1">
            <a:gsLst>
              <a:gs pos="0">
                <a:schemeClr val="dk1">
                  <a:tint val="50000"/>
                  <a:satMod val="300000"/>
                  <a:alpha val="20000"/>
                  <a:lumMod val="63000"/>
                  <a:lumOff val="37000"/>
                </a:schemeClr>
              </a:gs>
              <a:gs pos="18000">
                <a:schemeClr val="dk1">
                  <a:tint val="37000"/>
                  <a:satMod val="300000"/>
                </a:schemeClr>
              </a:gs>
              <a:gs pos="92000">
                <a:schemeClr val="dk1">
                  <a:tint val="15000"/>
                  <a:satMod val="350000"/>
                  <a:alpha val="82000"/>
                </a:schemeClr>
              </a:gs>
            </a:gsLst>
            <a:lin ang="5400000" scaled="1"/>
            <a:tileRect/>
          </a:gradFill>
          <a:ln w="12700">
            <a:noFill/>
            <a:miter lim="800000"/>
            <a:headEnd/>
            <a:tailEnd type="none" w="lg" len="med"/>
          </a:ln>
          <a:effectLst/>
        </p:spPr>
        <p:txBody>
          <a:bodyPr wrap="square">
            <a:spAutoFit/>
          </a:bodyPr>
          <a:lstStyle/>
          <a:p>
            <a:pPr algn="l">
              <a:lnSpc>
                <a:spcPct val="150000"/>
              </a:lnSpc>
              <a:buClr>
                <a:srgbClr val="FF0000"/>
              </a:buClr>
            </a:pPr>
            <a:r>
              <a:rPr lang="en-US" sz="2000" i="0" dirty="0" smtClean="0">
                <a:latin typeface="Tahoma" pitchFamily="34" charset="0"/>
              </a:rPr>
              <a:t>Versatile </a:t>
            </a:r>
            <a:r>
              <a:rPr lang="en-US" sz="2000" i="0" dirty="0">
                <a:latin typeface="Tahoma" pitchFamily="34" charset="0"/>
              </a:rPr>
              <a:t>facility for</a:t>
            </a:r>
          </a:p>
          <a:p>
            <a:pPr algn="l">
              <a:lnSpc>
                <a:spcPts val="4000"/>
              </a:lnSpc>
              <a:buClr>
                <a:srgbClr val="FF0000"/>
              </a:buClr>
              <a:buBlip>
                <a:blip r:embed="rId15"/>
              </a:buBlip>
            </a:pPr>
            <a:r>
              <a:rPr lang="en-US" sz="2000" i="0" dirty="0" smtClean="0">
                <a:latin typeface="Tahoma" pitchFamily="34" charset="0"/>
              </a:rPr>
              <a:t> hadron </a:t>
            </a:r>
            <a:r>
              <a:rPr lang="en-US" sz="2000" i="0" dirty="0">
                <a:latin typeface="Tahoma" pitchFamily="34" charset="0"/>
              </a:rPr>
              <a:t>structure studies </a:t>
            </a:r>
          </a:p>
          <a:p>
            <a:pPr algn="l">
              <a:lnSpc>
                <a:spcPts val="4000"/>
              </a:lnSpc>
              <a:buClr>
                <a:srgbClr val="FF0000"/>
              </a:buClr>
              <a:buBlip>
                <a:blip r:embed="rId15"/>
              </a:buBlip>
            </a:pPr>
            <a:r>
              <a:rPr lang="en-US" sz="2000" i="0" dirty="0" smtClean="0">
                <a:latin typeface="Tahoma" pitchFamily="34" charset="0"/>
              </a:rPr>
              <a:t> hadron spectroscopy</a:t>
            </a:r>
          </a:p>
        </p:txBody>
      </p:sp>
      <p:sp>
        <p:nvSpPr>
          <p:cNvPr id="2" name="Textfeld 1"/>
          <p:cNvSpPr txBox="1"/>
          <p:nvPr/>
        </p:nvSpPr>
        <p:spPr>
          <a:xfrm>
            <a:off x="4050435" y="6502095"/>
            <a:ext cx="5264583" cy="338554"/>
          </a:xfrm>
          <a:prstGeom prst="rect">
            <a:avLst/>
          </a:prstGeom>
          <a:solidFill>
            <a:srgbClr val="000066"/>
          </a:solidFill>
        </p:spPr>
        <p:txBody>
          <a:bodyPr wrap="none" rtlCol="0">
            <a:spAutoFit/>
          </a:bodyPr>
          <a:lstStyle/>
          <a:p>
            <a:pPr algn="l"/>
            <a:r>
              <a:rPr lang="de-DE" sz="1600" b="0" i="0" dirty="0" smtClean="0">
                <a:solidFill>
                  <a:schemeClr val="bg1"/>
                </a:solidFill>
                <a:latin typeface="Tahoma" pitchFamily="34" charset="0"/>
                <a:ea typeface="Tahoma" pitchFamily="34" charset="0"/>
                <a:cs typeface="Tahoma" pitchFamily="34" charset="0"/>
                <a:sym typeface="Wingdings" pitchFamily="2" charset="2"/>
              </a:rPr>
              <a:t> Florian Haas: </a:t>
            </a:r>
            <a:r>
              <a:rPr lang="de-DE" sz="1600" b="0" i="0" dirty="0" smtClean="0">
                <a:solidFill>
                  <a:schemeClr val="bg1"/>
                </a:solidFill>
              </a:rPr>
              <a:t>Hadron </a:t>
            </a:r>
            <a:r>
              <a:rPr lang="de-DE" sz="1600" b="0" i="0" dirty="0" err="1">
                <a:solidFill>
                  <a:schemeClr val="bg1"/>
                </a:solidFill>
              </a:rPr>
              <a:t>spectroscopy</a:t>
            </a:r>
            <a:r>
              <a:rPr lang="de-DE" sz="1600" b="0" i="0" dirty="0">
                <a:solidFill>
                  <a:schemeClr val="bg1"/>
                </a:solidFill>
              </a:rPr>
              <a:t> </a:t>
            </a:r>
            <a:r>
              <a:rPr lang="de-DE" sz="1600" b="0" i="0" dirty="0" err="1">
                <a:solidFill>
                  <a:schemeClr val="bg1"/>
                </a:solidFill>
              </a:rPr>
              <a:t>with</a:t>
            </a:r>
            <a:r>
              <a:rPr lang="de-DE" sz="1600" b="0" i="0" dirty="0">
                <a:solidFill>
                  <a:schemeClr val="bg1"/>
                </a:solidFill>
              </a:rPr>
              <a:t> COMPASS</a:t>
            </a:r>
            <a:endParaRPr lang="de-DE" sz="1600" b="0" i="0" dirty="0" smtClean="0">
              <a:solidFill>
                <a:schemeClr val="bg1"/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26" name="Textfeld 25"/>
          <p:cNvSpPr txBox="1"/>
          <p:nvPr/>
        </p:nvSpPr>
        <p:spPr>
          <a:xfrm>
            <a:off x="4050435" y="5850539"/>
            <a:ext cx="5264583" cy="584775"/>
          </a:xfrm>
          <a:prstGeom prst="rect">
            <a:avLst/>
          </a:prstGeom>
          <a:solidFill>
            <a:srgbClr val="000066"/>
          </a:solidFill>
        </p:spPr>
        <p:txBody>
          <a:bodyPr wrap="square" rtlCol="0">
            <a:spAutoFit/>
          </a:bodyPr>
          <a:lstStyle/>
          <a:p>
            <a:pPr marL="285750" indent="-285750" algn="l">
              <a:buFont typeface="Wingdings"/>
              <a:buChar char="à"/>
            </a:pPr>
            <a:r>
              <a:rPr lang="de-DE" sz="1600" b="0" i="0" dirty="0" smtClean="0">
                <a:solidFill>
                  <a:schemeClr val="bg1"/>
                </a:solidFill>
                <a:latin typeface="Tahoma" pitchFamily="34" charset="0"/>
                <a:ea typeface="Tahoma" pitchFamily="34" charset="0"/>
                <a:cs typeface="Tahoma" pitchFamily="34" charset="0"/>
                <a:sym typeface="Wingdings" pitchFamily="2" charset="2"/>
              </a:rPr>
              <a:t>Celso Franco: </a:t>
            </a:r>
            <a:r>
              <a:rPr lang="en-US" sz="1600" b="0" i="0" dirty="0">
                <a:solidFill>
                  <a:schemeClr val="bg1"/>
                </a:solidFill>
              </a:rPr>
              <a:t>Latest results on longitudinal </a:t>
            </a:r>
            <a:r>
              <a:rPr lang="en-US" sz="1600" b="0" i="0" dirty="0" smtClean="0">
                <a:solidFill>
                  <a:schemeClr val="bg1"/>
                </a:solidFill>
              </a:rPr>
              <a:t>spin</a:t>
            </a:r>
          </a:p>
          <a:p>
            <a:pPr algn="l"/>
            <a:r>
              <a:rPr lang="en-US" sz="1600" b="0" i="0" dirty="0">
                <a:solidFill>
                  <a:schemeClr val="bg1"/>
                </a:solidFill>
              </a:rPr>
              <a:t>	 </a:t>
            </a:r>
            <a:r>
              <a:rPr lang="en-US" sz="1600" b="0" i="0" dirty="0" smtClean="0">
                <a:solidFill>
                  <a:schemeClr val="bg1"/>
                </a:solidFill>
              </a:rPr>
              <a:t>          physics </a:t>
            </a:r>
            <a:r>
              <a:rPr lang="en-US" sz="1600" b="0" i="0" dirty="0">
                <a:solidFill>
                  <a:schemeClr val="bg1"/>
                </a:solidFill>
              </a:rPr>
              <a:t>at </a:t>
            </a:r>
            <a:r>
              <a:rPr lang="en-US" sz="1600" b="0" i="0" dirty="0" smtClean="0">
                <a:solidFill>
                  <a:schemeClr val="bg1"/>
                </a:solidFill>
              </a:rPr>
              <a:t>COMPASS (next room)</a:t>
            </a:r>
            <a:endParaRPr lang="de-DE" sz="1600" b="0" i="0" dirty="0" smtClean="0">
              <a:solidFill>
                <a:schemeClr val="bg1"/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060731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feld 3"/>
          <p:cNvSpPr txBox="1">
            <a:spLocks/>
          </p:cNvSpPr>
          <p:nvPr/>
        </p:nvSpPr>
        <p:spPr>
          <a:xfrm>
            <a:off x="0" y="683183"/>
            <a:ext cx="9361488" cy="5437386"/>
          </a:xfrm>
          <a:prstGeom prst="rect">
            <a:avLst/>
          </a:prstGeom>
          <a:solidFill>
            <a:srgbClr val="800000"/>
          </a:solidFill>
          <a:effectLst>
            <a:glow>
              <a:schemeClr val="accent1"/>
            </a:glow>
          </a:effectLst>
          <a:scene3d>
            <a:camera prst="orthographicFront"/>
            <a:lightRig rig="threePt" dir="t"/>
          </a:scene3d>
          <a:sp3d prstMaterial="plastic">
            <a:bevelT prst="relaxedInset"/>
          </a:sp3d>
        </p:spPr>
        <p:txBody>
          <a:bodyPr wrap="square" rtlCol="0">
            <a:spAutoFit/>
          </a:bodyPr>
          <a:lstStyle/>
          <a:p>
            <a:pPr algn="l"/>
            <a:endParaRPr lang="de-DE" sz="4400" i="0" kern="0" dirty="0" smtClean="0">
              <a:solidFill>
                <a:srgbClr val="FFFFFF"/>
              </a:solidFill>
              <a:latin typeface="Tahoma" pitchFamily="34" charset="0"/>
              <a:ea typeface="+mj-ea"/>
              <a:cs typeface="+mj-cs"/>
            </a:endParaRPr>
          </a:p>
          <a:p>
            <a:r>
              <a:rPr lang="en-US" sz="4400" i="0" kern="0" dirty="0" smtClean="0">
                <a:solidFill>
                  <a:srgbClr val="FFFFFF"/>
                </a:solidFill>
                <a:latin typeface="Tahoma" pitchFamily="34" charset="0"/>
                <a:ea typeface="+mj-ea"/>
                <a:cs typeface="+mj-cs"/>
              </a:rPr>
              <a:t>Projections</a:t>
            </a:r>
          </a:p>
          <a:p>
            <a:pPr algn="l"/>
            <a:r>
              <a:rPr lang="de-DE" sz="4400" i="0" kern="0" dirty="0" smtClean="0">
                <a:solidFill>
                  <a:srgbClr val="FFFFFF"/>
                </a:solidFill>
                <a:latin typeface="Tahoma" pitchFamily="34" charset="0"/>
                <a:ea typeface="+mj-ea"/>
                <a:cs typeface="+mj-cs"/>
              </a:rPr>
              <a:t>			</a:t>
            </a:r>
            <a:r>
              <a:rPr lang="de-DE" sz="2400" i="0" kern="0" dirty="0" smtClean="0">
                <a:solidFill>
                  <a:srgbClr val="FFFFFF"/>
                </a:solidFill>
                <a:latin typeface="Tahoma" pitchFamily="34" charset="0"/>
                <a:ea typeface="+mj-ea"/>
                <a:cs typeface="+mj-cs"/>
              </a:rPr>
              <a:t>(</a:t>
            </a:r>
            <a:r>
              <a:rPr lang="en-US" sz="2400" i="0" kern="0" dirty="0" smtClean="0">
                <a:solidFill>
                  <a:srgbClr val="FFFFFF"/>
                </a:solidFill>
                <a:latin typeface="Tahoma" pitchFamily="34" charset="0"/>
                <a:ea typeface="+mj-ea"/>
                <a:cs typeface="+mj-cs"/>
              </a:rPr>
              <a:t>some few examples)</a:t>
            </a:r>
            <a:r>
              <a:rPr lang="de-DE" sz="4400" i="0" kern="0" dirty="0">
                <a:solidFill>
                  <a:srgbClr val="FFFFFF"/>
                </a:solidFill>
                <a:latin typeface="Tahoma" pitchFamily="34" charset="0"/>
                <a:ea typeface="+mj-ea"/>
                <a:cs typeface="+mj-cs"/>
              </a:rPr>
              <a:t>	</a:t>
            </a:r>
            <a:r>
              <a:rPr lang="de-DE" sz="4400" i="0" kern="0" dirty="0" smtClean="0">
                <a:solidFill>
                  <a:srgbClr val="FFFFFF"/>
                </a:solidFill>
                <a:latin typeface="Tahoma" pitchFamily="34" charset="0"/>
                <a:ea typeface="+mj-ea"/>
                <a:cs typeface="+mj-cs"/>
              </a:rPr>
              <a:t>		</a:t>
            </a:r>
            <a:endParaRPr lang="de-DE" sz="4400" i="0" kern="0" dirty="0" smtClean="0">
              <a:solidFill>
                <a:srgbClr val="FFFFFF"/>
              </a:solidFill>
              <a:latin typeface="Tahoma" pitchFamily="34" charset="0"/>
              <a:ea typeface="+mj-ea"/>
              <a:cs typeface="+mj-cs"/>
            </a:endParaRPr>
          </a:p>
          <a:p>
            <a:pPr marL="1371600" lvl="2" indent="-457200" algn="l">
              <a:lnSpc>
                <a:spcPts val="5000"/>
              </a:lnSpc>
              <a:buBlip>
                <a:blip r:embed="rId3"/>
              </a:buBlip>
            </a:pPr>
            <a:r>
              <a:rPr lang="en-US" i="0" u="sng" kern="0" dirty="0" smtClean="0">
                <a:solidFill>
                  <a:srgbClr val="FFFFFF"/>
                </a:solidFill>
                <a:latin typeface="Tahoma" pitchFamily="34" charset="0"/>
                <a:ea typeface="+mj-ea"/>
                <a:cs typeface="+mj-cs"/>
              </a:rPr>
              <a:t>Unpolarized</a:t>
            </a:r>
            <a:r>
              <a:rPr lang="en-US" i="0" kern="0" dirty="0" smtClean="0">
                <a:solidFill>
                  <a:srgbClr val="FFFFFF"/>
                </a:solidFill>
                <a:latin typeface="Tahoma" pitchFamily="34" charset="0"/>
                <a:ea typeface="+mj-ea"/>
                <a:cs typeface="+mj-cs"/>
              </a:rPr>
              <a:t> Target 	</a:t>
            </a:r>
            <a:r>
              <a:rPr lang="en-US" sz="2000" i="0" kern="0" dirty="0" smtClean="0">
                <a:solidFill>
                  <a:srgbClr val="FFFFFF"/>
                </a:solidFill>
                <a:latin typeface="Tahoma" pitchFamily="34" charset="0"/>
                <a:ea typeface="+mj-ea"/>
                <a:cs typeface="+mj-cs"/>
              </a:rPr>
              <a:t>(COMPASS-II, </a:t>
            </a:r>
            <a:r>
              <a:rPr lang="en-US" sz="2000" i="0" u="sng" kern="0" dirty="0" smtClean="0">
                <a:solidFill>
                  <a:srgbClr val="FFFFFF"/>
                </a:solidFill>
                <a:latin typeface="Tahoma" pitchFamily="34" charset="0"/>
                <a:ea typeface="+mj-ea"/>
                <a:cs typeface="+mj-cs"/>
              </a:rPr>
              <a:t>Phase 1</a:t>
            </a:r>
            <a:r>
              <a:rPr lang="en-US" sz="2000" i="0" kern="0" dirty="0" smtClean="0">
                <a:solidFill>
                  <a:srgbClr val="FFFFFF"/>
                </a:solidFill>
                <a:latin typeface="Tahoma" pitchFamily="34" charset="0"/>
                <a:ea typeface="+mj-ea"/>
                <a:cs typeface="+mj-cs"/>
              </a:rPr>
              <a:t>)</a:t>
            </a:r>
          </a:p>
          <a:p>
            <a:pPr marL="1371600" lvl="2" indent="-457200" algn="l">
              <a:lnSpc>
                <a:spcPts val="5000"/>
              </a:lnSpc>
              <a:buBlip>
                <a:blip r:embed="rId3"/>
              </a:buBlip>
            </a:pPr>
            <a:r>
              <a:rPr lang="en-US" i="0" kern="0" dirty="0" smtClean="0">
                <a:solidFill>
                  <a:srgbClr val="FFFFFF"/>
                </a:solidFill>
                <a:latin typeface="Tahoma" pitchFamily="34" charset="0"/>
                <a:ea typeface="+mj-ea"/>
                <a:cs typeface="+mj-cs"/>
              </a:rPr>
              <a:t>Beam Charge and Spin		Sum, </a:t>
            </a:r>
          </a:p>
          <a:p>
            <a:pPr lvl="2" algn="l"/>
            <a:r>
              <a:rPr lang="en-US" i="0" kern="0" dirty="0" smtClean="0">
                <a:solidFill>
                  <a:srgbClr val="FFFFFF"/>
                </a:solidFill>
                <a:latin typeface="Tahoma" pitchFamily="34" charset="0"/>
                <a:ea typeface="+mj-ea"/>
                <a:cs typeface="+mj-cs"/>
              </a:rPr>
              <a:t>			</a:t>
            </a:r>
            <a:r>
              <a:rPr lang="en-US" i="0" kern="0" dirty="0">
                <a:solidFill>
                  <a:srgbClr val="FFFFFF"/>
                </a:solidFill>
                <a:latin typeface="Tahoma" pitchFamily="34" charset="0"/>
                <a:ea typeface="+mj-ea"/>
                <a:cs typeface="+mj-cs"/>
              </a:rPr>
              <a:t>	</a:t>
            </a:r>
            <a:r>
              <a:rPr lang="en-US" i="0" kern="0" dirty="0" smtClean="0">
                <a:solidFill>
                  <a:srgbClr val="FFFFFF"/>
                </a:solidFill>
                <a:latin typeface="Tahoma" pitchFamily="34" charset="0"/>
                <a:ea typeface="+mj-ea"/>
                <a:cs typeface="+mj-cs"/>
              </a:rPr>
              <a:t>		Difference </a:t>
            </a:r>
          </a:p>
          <a:p>
            <a:pPr lvl="2" algn="l"/>
            <a:r>
              <a:rPr lang="en-US" i="0" kern="0" dirty="0" smtClean="0">
                <a:solidFill>
                  <a:srgbClr val="FFFFFF"/>
                </a:solidFill>
                <a:latin typeface="Tahoma" pitchFamily="34" charset="0"/>
                <a:ea typeface="+mj-ea"/>
                <a:cs typeface="+mj-cs"/>
              </a:rPr>
              <a:t>				 	and 	Asymmetry</a:t>
            </a:r>
          </a:p>
          <a:p>
            <a:pPr lvl="2" algn="l"/>
            <a:endParaRPr lang="en-US" i="0" kern="0" dirty="0" smtClean="0">
              <a:solidFill>
                <a:srgbClr val="FFFFFF"/>
              </a:solidFill>
              <a:latin typeface="Tahoma" pitchFamily="34" charset="0"/>
              <a:ea typeface="+mj-ea"/>
              <a:cs typeface="+mj-cs"/>
            </a:endParaRPr>
          </a:p>
          <a:p>
            <a:pPr marL="1371600" lvl="2" indent="-457200" algn="l">
              <a:buBlip>
                <a:blip r:embed="rId3"/>
              </a:buBlip>
            </a:pPr>
            <a:r>
              <a:rPr lang="en-US" i="0" kern="0" dirty="0" smtClean="0">
                <a:solidFill>
                  <a:srgbClr val="FFFFFF"/>
                </a:solidFill>
                <a:latin typeface="Tahoma" pitchFamily="34" charset="0"/>
                <a:ea typeface="+mj-ea"/>
                <a:cs typeface="+mj-cs"/>
              </a:rPr>
              <a:t>… for DVCS and HEMP</a:t>
            </a:r>
            <a:r>
              <a:rPr lang="de-DE" i="0" kern="0" dirty="0">
                <a:solidFill>
                  <a:srgbClr val="FFFFFF"/>
                </a:solidFill>
                <a:latin typeface="Tahoma" pitchFamily="34" charset="0"/>
                <a:ea typeface="+mj-ea"/>
                <a:cs typeface="+mj-cs"/>
              </a:rPr>
              <a:t/>
            </a:r>
            <a:br>
              <a:rPr lang="de-DE" i="0" kern="0" dirty="0">
                <a:solidFill>
                  <a:srgbClr val="FFFFFF"/>
                </a:solidFill>
                <a:latin typeface="Tahoma" pitchFamily="34" charset="0"/>
                <a:ea typeface="+mj-ea"/>
                <a:cs typeface="+mj-cs"/>
              </a:rPr>
            </a:br>
            <a:endParaRPr lang="de-DE" sz="2000" b="0" i="0" dirty="0" smtClean="0"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323941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er 46"/>
          <p:cNvGrpSpPr/>
          <p:nvPr/>
        </p:nvGrpSpPr>
        <p:grpSpPr>
          <a:xfrm>
            <a:off x="5223954" y="5310479"/>
            <a:ext cx="3940338" cy="1471644"/>
            <a:chOff x="902826" y="4429132"/>
            <a:chExt cx="5940864" cy="2571768"/>
          </a:xfrm>
        </p:grpSpPr>
        <p:pic>
          <p:nvPicPr>
            <p:cNvPr id="16" name="Picture 6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1357290" y="4508525"/>
              <a:ext cx="5486400" cy="24923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sp>
          <p:nvSpPr>
            <p:cNvPr id="19" name="Rectangle 48"/>
            <p:cNvSpPr/>
            <p:nvPr/>
          </p:nvSpPr>
          <p:spPr>
            <a:xfrm>
              <a:off x="3000364" y="4437087"/>
              <a:ext cx="3357586" cy="1785950"/>
            </a:xfrm>
            <a:prstGeom prst="rect">
              <a:avLst/>
            </a:prstGeom>
            <a:solidFill>
              <a:sysClr val="window" lastClr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>
              <a:defPPr>
                <a:defRPr lang="fr-FR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0" name="Rectangle 16" descr="Diagonales larges vers le haut"/>
            <p:cNvSpPr>
              <a:spLocks noChangeArrowheads="1"/>
            </p:cNvSpPr>
            <p:nvPr/>
          </p:nvSpPr>
          <p:spPr bwMode="auto">
            <a:xfrm>
              <a:off x="2857488" y="5322922"/>
              <a:ext cx="1571636" cy="114297"/>
            </a:xfrm>
            <a:prstGeom prst="rect">
              <a:avLst/>
            </a:prstGeom>
            <a:pattFill prst="wdUpDiag">
              <a:fgClr>
                <a:srgbClr val="FF0066"/>
              </a:fgClr>
              <a:bgClr>
                <a:sysClr val="window" lastClr="FFFFFF"/>
              </a:bgClr>
            </a:pattFill>
            <a:ln w="9525">
              <a:solidFill>
                <a:srgbClr val="FF0000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>
              <a:defPPr>
                <a:defRPr lang="fr-FR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ahoma" pitchFamily="34" charset="0"/>
              </a:endParaRPr>
            </a:p>
          </p:txBody>
        </p:sp>
        <p:sp>
          <p:nvSpPr>
            <p:cNvPr id="21" name="Text Box 8"/>
            <p:cNvSpPr txBox="1">
              <a:spLocks noChangeArrowheads="1"/>
            </p:cNvSpPr>
            <p:nvPr/>
          </p:nvSpPr>
          <p:spPr bwMode="auto">
            <a:xfrm>
              <a:off x="2643174" y="4972166"/>
              <a:ext cx="2141504" cy="104628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square">
              <a:spAutoFit/>
            </a:bodyPr>
            <a:lstStyle>
              <a:defPPr>
                <a:defRPr lang="fr-FR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Tahoma" pitchFamily="34" charset="0"/>
                  <a:sym typeface="Symbol" pitchFamily="18" charset="2"/>
                </a:rPr>
                <a:t> </a:t>
              </a:r>
              <a:r>
                <a:rPr kumimoji="0" lang="fr-FR" sz="1200" b="0" i="0" u="none" strike="noStrike" kern="0" cap="none" spc="0" normalizeH="0" baseline="0" noProof="0" dirty="0" smtClean="0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Tahoma" pitchFamily="34" charset="0"/>
                  <a:sym typeface="Symbol" pitchFamily="18" charset="2"/>
                </a:rPr>
                <a:t>  0.65 </a:t>
              </a:r>
              <a:r>
                <a:rPr kumimoji="0" lang="fr-FR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Tahoma" pitchFamily="34" charset="0"/>
                  <a:sym typeface="Symbol" pitchFamily="18" charset="2"/>
                </a:rPr>
                <a:t>0.02 </a:t>
              </a:r>
              <a:r>
                <a:rPr kumimoji="0" lang="fr-FR" sz="1200" b="0" i="0" u="none" strike="noStrike" kern="0" cap="none" spc="0" normalizeH="0" baseline="0" noProof="0" dirty="0" err="1" smtClean="0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Tahoma" pitchFamily="34" charset="0"/>
                  <a:sym typeface="Symbol" pitchFamily="18" charset="2"/>
                </a:rPr>
                <a:t>fm</a:t>
              </a:r>
              <a:endParaRPr kumimoji="0" lang="fr-FR" sz="1200" b="0" i="0" u="none" strike="noStrike" kern="0" cap="none" spc="0" normalizeH="0" baseline="0" noProof="0" dirty="0" smtClean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ahoma" pitchFamily="34" charset="0"/>
                <a:sym typeface="Symbol" pitchFamily="18" charset="2"/>
              </a:endParaRPr>
            </a:p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200" b="0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ahoma" pitchFamily="34" charset="0"/>
                <a:sym typeface="Symbol" pitchFamily="18" charset="2"/>
              </a:endParaRPr>
            </a:p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1200" b="0" i="0" u="none" strike="noStrike" kern="0" cap="none" spc="0" normalizeH="0" baseline="0" noProof="0" dirty="0" smtClean="0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Tahoma" pitchFamily="34" charset="0"/>
                  <a:sym typeface="Symbol" pitchFamily="18" charset="2"/>
                </a:rPr>
                <a:t>   H1  </a:t>
              </a:r>
              <a:r>
                <a:rPr kumimoji="0" lang="fr-FR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Tahoma" pitchFamily="34" charset="0"/>
                  <a:sym typeface="Symbol" pitchFamily="18" charset="2"/>
                </a:rPr>
                <a:t>PLB659(2008) </a:t>
              </a:r>
            </a:p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Tahoma" pitchFamily="34" charset="0"/>
                  <a:sym typeface="Symbol" pitchFamily="18" charset="2"/>
                </a:rPr>
                <a:t>                                                           </a:t>
              </a:r>
              <a:endParaRPr kumimoji="0" lang="fr-FR" sz="1200" b="0" i="0" u="none" strike="noStrike" kern="0" cap="none" spc="0" normalizeH="0" baseline="0" noProof="0" dirty="0">
                <a:ln>
                  <a:noFill/>
                </a:ln>
                <a:solidFill>
                  <a:srgbClr val="3333FF"/>
                </a:solidFill>
                <a:effectLst/>
                <a:uLnTx/>
                <a:uFillTx/>
                <a:latin typeface="Tahoma" pitchFamily="34" charset="0"/>
                <a:sym typeface="Symbol" pitchFamily="18" charset="2"/>
              </a:endParaRPr>
            </a:p>
          </p:txBody>
        </p:sp>
        <p:sp>
          <p:nvSpPr>
            <p:cNvPr id="22" name="Rectangle 51"/>
            <p:cNvSpPr/>
            <p:nvPr/>
          </p:nvSpPr>
          <p:spPr>
            <a:xfrm>
              <a:off x="1714480" y="4865715"/>
              <a:ext cx="428628" cy="1357322"/>
            </a:xfrm>
            <a:prstGeom prst="rect">
              <a:avLst/>
            </a:prstGeom>
            <a:solidFill>
              <a:sysClr val="window" lastClr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>
              <a:defPPr>
                <a:defRPr lang="fr-FR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3" name="Rectangle 52"/>
            <p:cNvSpPr/>
            <p:nvPr/>
          </p:nvSpPr>
          <p:spPr>
            <a:xfrm>
              <a:off x="2214546" y="4794277"/>
              <a:ext cx="428628" cy="1143008"/>
            </a:xfrm>
            <a:prstGeom prst="rect">
              <a:avLst/>
            </a:prstGeom>
            <a:solidFill>
              <a:sysClr val="window" lastClr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>
              <a:defPPr>
                <a:defRPr lang="fr-FR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pic>
          <p:nvPicPr>
            <p:cNvPr id="25" name="Grafik 24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02826" y="4979672"/>
              <a:ext cx="1750383" cy="91574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6" name="Flèche droite 31"/>
            <p:cNvSpPr/>
            <p:nvPr/>
          </p:nvSpPr>
          <p:spPr>
            <a:xfrm rot="1677366">
              <a:off x="4421318" y="5494736"/>
              <a:ext cx="902561" cy="191362"/>
            </a:xfrm>
            <a:prstGeom prst="rightArrow">
              <a:avLst/>
            </a:prstGeom>
            <a:solidFill>
              <a:srgbClr val="1F497D">
                <a:lumMod val="20000"/>
                <a:lumOff val="80000"/>
              </a:srgbClr>
            </a:solidFill>
            <a:ln w="25400" cap="flat" cmpd="sng" algn="ctr">
              <a:solidFill>
                <a:srgbClr val="4F81BD">
                  <a:shade val="50000"/>
                </a:srgbClr>
              </a:solidFill>
              <a:prstDash val="solid"/>
            </a:ln>
            <a:effectLst/>
          </p:spPr>
          <p:txBody>
            <a:bodyPr rtlCol="0" anchor="ctr"/>
            <a:lstStyle>
              <a:defPPr>
                <a:defRPr lang="fr-FR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7" name="ZoneTexte 56"/>
            <p:cNvSpPr txBox="1"/>
            <p:nvPr/>
          </p:nvSpPr>
          <p:spPr>
            <a:xfrm>
              <a:off x="4572000" y="4429132"/>
              <a:ext cx="847109" cy="182131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fr-FR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8800" b="0" i="0" u="none" strike="noStrike" kern="0" cap="none" spc="0" normalizeH="0" baseline="0" noProof="0" dirty="0" smtClean="0">
                  <a:ln>
                    <a:noFill/>
                  </a:ln>
                  <a:solidFill>
                    <a:sysClr val="windowText" lastClr="000000">
                      <a:lumMod val="65000"/>
                      <a:lumOff val="35000"/>
                    </a:sysClr>
                  </a:solidFill>
                  <a:effectLst/>
                  <a:uLnTx/>
                  <a:uFillTx/>
                  <a:latin typeface="Tahoma" pitchFamily="34" charset="0"/>
                </a:rPr>
                <a:t>?</a:t>
              </a:r>
              <a:endParaRPr kumimoji="0" lang="fr-FR" sz="8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>
                    <a:lumMod val="65000"/>
                    <a:lumOff val="35000"/>
                  </a:sysClr>
                </a:solidFill>
                <a:effectLst/>
                <a:uLnTx/>
                <a:uFillTx/>
                <a:latin typeface="Tahoma" pitchFamily="34" charset="0"/>
              </a:endParaRPr>
            </a:p>
          </p:txBody>
        </p:sp>
        <p:sp>
          <p:nvSpPr>
            <p:cNvPr id="28" name="Rectangle 57"/>
            <p:cNvSpPr/>
            <p:nvPr/>
          </p:nvSpPr>
          <p:spPr>
            <a:xfrm>
              <a:off x="4286248" y="6715148"/>
              <a:ext cx="285752" cy="214290"/>
            </a:xfrm>
            <a:prstGeom prst="rect">
              <a:avLst/>
            </a:prstGeom>
            <a:solidFill>
              <a:sysClr val="window" lastClr="FFFFFF"/>
            </a:solidFill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rtlCol="0" anchor="ctr"/>
            <a:lstStyle>
              <a:defPPr>
                <a:defRPr lang="fr-FR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9" name="ZoneTexte 58"/>
            <p:cNvSpPr txBox="1"/>
            <p:nvPr/>
          </p:nvSpPr>
          <p:spPr>
            <a:xfrm>
              <a:off x="5994678" y="6475277"/>
              <a:ext cx="486114" cy="50376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fr-FR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2000" b="0" i="0" u="none" strike="noStrike" kern="0" cap="none" spc="0" normalizeH="0" baseline="0" noProof="0" dirty="0" err="1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Tahoma" pitchFamily="34" charset="0"/>
                </a:rPr>
                <a:t>x</a:t>
              </a:r>
              <a:r>
                <a:rPr kumimoji="0" lang="fr-FR" sz="2000" b="0" i="0" u="none" strike="noStrike" kern="0" cap="none" spc="0" normalizeH="0" baseline="-25000" noProof="0" dirty="0" err="1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Tahoma" pitchFamily="34" charset="0"/>
                </a:rPr>
                <a:t>B</a:t>
              </a:r>
              <a:endParaRPr kumimoji="0" lang="fr-FR" sz="2000" b="0" i="0" u="none" strike="noStrike" kern="0" cap="none" spc="0" normalizeH="0" baseline="-2500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ahoma" pitchFamily="34" charset="0"/>
              </a:endParaRPr>
            </a:p>
          </p:txBody>
        </p:sp>
        <p:sp>
          <p:nvSpPr>
            <p:cNvPr id="30" name="ZoneTexte 59"/>
            <p:cNvSpPr txBox="1"/>
            <p:nvPr/>
          </p:nvSpPr>
          <p:spPr>
            <a:xfrm>
              <a:off x="4286248" y="5853705"/>
              <a:ext cx="1563428" cy="46501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fr-FR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1800" b="1" i="0" u="none" strike="noStrike" kern="0" cap="none" spc="0" normalizeH="0" baseline="0" noProof="0" dirty="0" smtClean="0">
                  <a:ln>
                    <a:noFill/>
                  </a:ln>
                  <a:solidFill>
                    <a:srgbClr val="0070C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Tahoma" pitchFamily="34" charset="0"/>
                </a:rPr>
                <a:t>COMPASS</a:t>
              </a:r>
              <a:endParaRPr kumimoji="0" lang="fr-FR" sz="18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ahoma" pitchFamily="34" charset="0"/>
              </a:endParaRPr>
            </a:p>
          </p:txBody>
        </p:sp>
      </p:grpSp>
      <p:sp>
        <p:nvSpPr>
          <p:cNvPr id="175106" name="Rectangle 2"/>
          <p:cNvSpPr>
            <a:spLocks noGrp="1" noChangeArrowheads="1"/>
          </p:cNvSpPr>
          <p:nvPr>
            <p:ph type="title"/>
          </p:nvPr>
        </p:nvSpPr>
        <p:spPr>
          <a:xfrm>
            <a:off x="-223" y="-111"/>
            <a:ext cx="9361487" cy="798513"/>
          </a:xfrm>
        </p:spPr>
        <p:txBody>
          <a:bodyPr/>
          <a:lstStyle/>
          <a:p>
            <a:pPr>
              <a:lnSpc>
                <a:spcPts val="2500"/>
              </a:lnSpc>
            </a:pPr>
            <a:r>
              <a:rPr lang="en-US" dirty="0" smtClean="0"/>
              <a:t>Beam </a:t>
            </a:r>
            <a:r>
              <a:rPr lang="en-US" dirty="0"/>
              <a:t>Charge &amp; Spin Difference</a:t>
            </a:r>
            <a:r>
              <a:rPr lang="fr-FR" dirty="0" smtClean="0">
                <a:latin typeface="Monotype Corsiva" pitchFamily="26" charset="0"/>
              </a:rPr>
              <a:t> </a:t>
            </a:r>
            <a:r>
              <a:rPr lang="fr-FR" sz="3600" dirty="0" smtClean="0">
                <a:latin typeface="Monotype Corsiva" pitchFamily="26" charset="0"/>
              </a:rPr>
              <a:t>S</a:t>
            </a:r>
            <a:r>
              <a:rPr lang="fr-FR" baseline="-25000" dirty="0" smtClean="0"/>
              <a:t>CS,U </a:t>
            </a:r>
            <a:r>
              <a:rPr lang="fr-FR" baseline="-25000" dirty="0" smtClean="0"/>
              <a:t/>
            </a:r>
            <a:br>
              <a:rPr lang="fr-FR" baseline="-25000" dirty="0" smtClean="0"/>
            </a:br>
            <a:r>
              <a:rPr lang="en-US" dirty="0" smtClean="0"/>
              <a:t>- </a:t>
            </a:r>
            <a:r>
              <a:rPr lang="en-US" dirty="0" smtClean="0"/>
              <a:t>Transverse </a:t>
            </a:r>
            <a:r>
              <a:rPr lang="en-US" dirty="0"/>
              <a:t>imaging</a:t>
            </a:r>
          </a:p>
        </p:txBody>
      </p:sp>
      <p:pic>
        <p:nvPicPr>
          <p:cNvPr id="15" name="Picture 2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031082" y="1437186"/>
            <a:ext cx="6085417" cy="42333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8" name="Text Box 10069"/>
          <p:cNvSpPr txBox="1">
            <a:spLocks noChangeArrowheads="1"/>
          </p:cNvSpPr>
          <p:nvPr/>
        </p:nvSpPr>
        <p:spPr bwMode="auto">
          <a:xfrm>
            <a:off x="430516" y="1620069"/>
            <a:ext cx="2610290" cy="1169551"/>
          </a:xfrm>
          <a:prstGeom prst="rect">
            <a:avLst/>
          </a:prstGeom>
          <a:gradFill flip="none" rotWithShape="1">
            <a:gsLst>
              <a:gs pos="0">
                <a:srgbClr val="FFEFD1"/>
              </a:gs>
              <a:gs pos="64999">
                <a:srgbClr val="F0EBD5"/>
              </a:gs>
              <a:gs pos="100000">
                <a:srgbClr val="D1C39F"/>
              </a:gs>
            </a:gsLst>
            <a:path path="shape">
              <a:fillToRect l="50000" t="50000" r="50000" b="50000"/>
            </a:path>
            <a:tileRect/>
          </a:gradFill>
          <a:ln w="12700">
            <a:noFill/>
            <a:miter lim="800000"/>
            <a:headEnd/>
            <a:tailEnd type="none" w="lg" len="med"/>
          </a:ln>
          <a:effectLst/>
        </p:spPr>
        <p:txBody>
          <a:bodyPr wrap="square">
            <a:spAutoFit/>
          </a:bodyPr>
          <a:lstStyle/>
          <a:p>
            <a:pPr algn="l">
              <a:lnSpc>
                <a:spcPts val="2800"/>
              </a:lnSpc>
              <a:buClr>
                <a:srgbClr val="FF0000"/>
              </a:buClr>
              <a:buBlip>
                <a:blip r:embed="rId7"/>
              </a:buBlip>
            </a:pPr>
            <a:r>
              <a:rPr lang="fr-FR" sz="2000" b="0" i="0" dirty="0" smtClean="0">
                <a:latin typeface="Tahoma" pitchFamily="34" charset="0"/>
              </a:rPr>
              <a:t> </a:t>
            </a:r>
            <a:r>
              <a:rPr lang="fr-FR" sz="2000" b="0" i="0" dirty="0" err="1" smtClean="0">
                <a:latin typeface="Tahoma" pitchFamily="34" charset="0"/>
              </a:rPr>
              <a:t>Using</a:t>
            </a:r>
            <a:r>
              <a:rPr lang="fr-FR" sz="2000" b="0" i="0" dirty="0" smtClean="0">
                <a:latin typeface="Tahoma" pitchFamily="34" charset="0"/>
              </a:rPr>
              <a:t> </a:t>
            </a:r>
            <a:r>
              <a:rPr lang="fr-FR" sz="2400" b="0" i="0" dirty="0" smtClean="0">
                <a:latin typeface="Monotype Corsiva" pitchFamily="26" charset="0"/>
              </a:rPr>
              <a:t>S</a:t>
            </a:r>
            <a:r>
              <a:rPr lang="fr-FR" sz="2400" b="0" i="0" baseline="-25000" dirty="0" smtClean="0">
                <a:latin typeface="Tahoma" pitchFamily="34" charset="0"/>
              </a:rPr>
              <a:t>CS,U</a:t>
            </a:r>
            <a:endParaRPr lang="fr-FR" sz="2400" b="0" i="0" dirty="0" smtClean="0">
              <a:latin typeface="Tahoma" pitchFamily="34" charset="0"/>
            </a:endParaRPr>
          </a:p>
          <a:p>
            <a:pPr algn="l">
              <a:lnSpc>
                <a:spcPts val="2800"/>
              </a:lnSpc>
              <a:buClr>
                <a:srgbClr val="FF0000"/>
              </a:buClr>
              <a:buBlip>
                <a:blip r:embed="rId7"/>
              </a:buBlip>
            </a:pPr>
            <a:r>
              <a:rPr lang="fr-FR" sz="2000" b="0" i="0" dirty="0" smtClean="0">
                <a:latin typeface="Tahoma" pitchFamily="34" charset="0"/>
              </a:rPr>
              <a:t> </a:t>
            </a:r>
            <a:r>
              <a:rPr lang="en-US" sz="2000" b="0" i="0" dirty="0" smtClean="0">
                <a:latin typeface="Tahoma" pitchFamily="34" charset="0"/>
              </a:rPr>
              <a:t>Integrating over </a:t>
            </a:r>
            <a:r>
              <a:rPr lang="en-GB" sz="2000" b="0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ϕ</a:t>
            </a:r>
            <a:endParaRPr lang="en-US" sz="2000" b="0" dirty="0" smtClean="0">
              <a:latin typeface="Tahoma" pitchFamily="34" charset="0"/>
              <a:ea typeface="Tahoma" pitchFamily="34" charset="0"/>
              <a:cs typeface="Tahoma" pitchFamily="34" charset="0"/>
            </a:endParaRPr>
          </a:p>
          <a:p>
            <a:pPr algn="l">
              <a:lnSpc>
                <a:spcPts val="2800"/>
              </a:lnSpc>
              <a:buClr>
                <a:srgbClr val="FF0000"/>
              </a:buClr>
              <a:buBlip>
                <a:blip r:embed="rId7"/>
              </a:buBlip>
            </a:pPr>
            <a:r>
              <a:rPr lang="en-US" sz="2000" b="0" i="0" dirty="0" smtClean="0">
                <a:latin typeface="Tahoma" pitchFamily="34" charset="0"/>
              </a:rPr>
              <a:t> Subtracting BH</a:t>
            </a:r>
          </a:p>
        </p:txBody>
      </p:sp>
      <p:graphicFrame>
        <p:nvGraphicFramePr>
          <p:cNvPr id="31" name="Object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468327919"/>
              </p:ext>
            </p:extLst>
          </p:nvPr>
        </p:nvGraphicFramePr>
        <p:xfrm>
          <a:off x="1305369" y="3555284"/>
          <a:ext cx="1957387" cy="5349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55512" name="Equation" r:id="rId8" imgW="1143000" imgH="279360" progId="Equation.DSMT4">
                  <p:embed/>
                </p:oleObj>
              </mc:Choice>
              <mc:Fallback>
                <p:oleObj name="Equation" r:id="rId8" imgW="1143000" imgH="27936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305369" y="3555284"/>
                        <a:ext cx="1957387" cy="534988"/>
                      </a:xfrm>
                      <a:prstGeom prst="rect">
                        <a:avLst/>
                      </a:prstGeom>
                      <a:gradFill flip="none" rotWithShape="1">
                        <a:gsLst>
                          <a:gs pos="0">
                            <a:srgbClr val="FFEFD1">
                              <a:lumMod val="89000"/>
                              <a:lumOff val="11000"/>
                              <a:alpha val="84000"/>
                            </a:srgbClr>
                          </a:gs>
                          <a:gs pos="78000">
                            <a:srgbClr val="F0EBD5"/>
                          </a:gs>
                          <a:gs pos="100000">
                            <a:srgbClr val="D1C39F"/>
                          </a:gs>
                        </a:gsLst>
                        <a:path path="shape">
                          <a:fillToRect l="50000" t="50000" r="50000" b="50000"/>
                        </a:path>
                        <a:tileRect/>
                      </a:gradFill>
                      <a:extLst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0" name="Object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309777010"/>
              </p:ext>
            </p:extLst>
          </p:nvPr>
        </p:nvGraphicFramePr>
        <p:xfrm>
          <a:off x="495279" y="2809962"/>
          <a:ext cx="1318224" cy="85921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55513" name="Equation" r:id="rId10" imgW="761760" imgH="444240" progId="Equation.DSMT4">
                  <p:embed/>
                </p:oleObj>
              </mc:Choice>
              <mc:Fallback>
                <p:oleObj name="Equation" r:id="rId10" imgW="761760" imgH="44424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95279" y="2809962"/>
                        <a:ext cx="1318224" cy="859211"/>
                      </a:xfrm>
                      <a:prstGeom prst="rect">
                        <a:avLst/>
                      </a:prstGeom>
                      <a:noFill/>
                      <a:ex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Text Box 5"/>
          <p:cNvSpPr txBox="1">
            <a:spLocks noChangeArrowheads="1"/>
          </p:cNvSpPr>
          <p:nvPr/>
        </p:nvSpPr>
        <p:spPr bwMode="auto">
          <a:xfrm>
            <a:off x="4003060" y="4368127"/>
            <a:ext cx="2175946" cy="582312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 lIns="89000" tIns="44500" rIns="89000" bIns="44500">
            <a:spAutoFit/>
          </a:bodyPr>
          <a:lstStyle/>
          <a:p>
            <a:pPr algn="l"/>
            <a:r>
              <a:rPr lang="en-US" sz="1600" i="0" dirty="0" smtClean="0">
                <a:solidFill>
                  <a:srgbClr val="000066"/>
                </a:solidFill>
                <a:latin typeface="Tahoma" pitchFamily="34" charset="0"/>
              </a:rPr>
              <a:t>L </a:t>
            </a:r>
            <a:r>
              <a:rPr lang="en-US" sz="1600" i="0" dirty="0">
                <a:solidFill>
                  <a:srgbClr val="000066"/>
                </a:solidFill>
                <a:latin typeface="Tahoma" pitchFamily="34" charset="0"/>
              </a:rPr>
              <a:t>= 1222 pb</a:t>
            </a:r>
            <a:r>
              <a:rPr lang="en-US" sz="1600" i="0" baseline="30000" dirty="0">
                <a:solidFill>
                  <a:srgbClr val="000066"/>
                </a:solidFill>
                <a:latin typeface="Tahoma" pitchFamily="34" charset="0"/>
              </a:rPr>
              <a:t>-1</a:t>
            </a:r>
          </a:p>
          <a:p>
            <a:pPr algn="l"/>
            <a:r>
              <a:rPr lang="en-US" sz="1600" i="0" dirty="0" err="1">
                <a:solidFill>
                  <a:srgbClr val="000066"/>
                </a:solidFill>
                <a:latin typeface="Tahoma" pitchFamily="34" charset="0"/>
              </a:rPr>
              <a:t>ε</a:t>
            </a:r>
            <a:r>
              <a:rPr lang="en-US" sz="1600" i="0" baseline="-25000" dirty="0" err="1">
                <a:solidFill>
                  <a:srgbClr val="000066"/>
                </a:solidFill>
                <a:latin typeface="Tahoma" pitchFamily="34" charset="0"/>
              </a:rPr>
              <a:t>global</a:t>
            </a:r>
            <a:r>
              <a:rPr lang="en-US" sz="1600" i="0" dirty="0">
                <a:solidFill>
                  <a:srgbClr val="000066"/>
                </a:solidFill>
                <a:latin typeface="Tahoma" pitchFamily="34" charset="0"/>
              </a:rPr>
              <a:t> = 10 </a:t>
            </a:r>
            <a:r>
              <a:rPr lang="en-US" sz="1600" i="0" dirty="0" smtClean="0">
                <a:solidFill>
                  <a:srgbClr val="000066"/>
                </a:solidFill>
                <a:latin typeface="Tahoma" pitchFamily="34" charset="0"/>
              </a:rPr>
              <a:t>%</a:t>
            </a:r>
            <a:endParaRPr lang="it-IT" sz="1600" i="0" dirty="0">
              <a:solidFill>
                <a:srgbClr val="000066"/>
              </a:solidFill>
              <a:latin typeface="Tahoma" pitchFamily="34" charset="0"/>
              <a:sym typeface="Wingdings" pitchFamily="2" charset="2"/>
            </a:endParaRPr>
          </a:p>
        </p:txBody>
      </p:sp>
      <p:graphicFrame>
        <p:nvGraphicFramePr>
          <p:cNvPr id="32" name="Object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236414682"/>
              </p:ext>
            </p:extLst>
          </p:nvPr>
        </p:nvGraphicFramePr>
        <p:xfrm>
          <a:off x="563563" y="4903788"/>
          <a:ext cx="2508250" cy="7127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55514" name="Equation" r:id="rId12" imgW="1498320" imgH="380880" progId="Equation.DSMT4">
                  <p:embed/>
                </p:oleObj>
              </mc:Choice>
              <mc:Fallback>
                <p:oleObj name="Equation" r:id="rId12" imgW="1498320" imgH="38088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3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63563" y="4903788"/>
                        <a:ext cx="2508250" cy="712787"/>
                      </a:xfrm>
                      <a:prstGeom prst="rect">
                        <a:avLst/>
                      </a:prstGeom>
                      <a:noFill/>
                      <a:ex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17" name="Text Box 10069"/>
          <p:cNvSpPr txBox="1">
            <a:spLocks noChangeArrowheads="1"/>
          </p:cNvSpPr>
          <p:nvPr/>
        </p:nvSpPr>
        <p:spPr bwMode="auto">
          <a:xfrm>
            <a:off x="6251311" y="1610833"/>
            <a:ext cx="3096052" cy="414281"/>
          </a:xfrm>
          <a:prstGeom prst="rect">
            <a:avLst/>
          </a:prstGeom>
          <a:solidFill>
            <a:srgbClr val="006600"/>
          </a:solidFill>
          <a:ln w="12700">
            <a:noFill/>
            <a:miter lim="800000"/>
            <a:headEnd/>
            <a:tailEnd type="none" w="lg" len="med"/>
          </a:ln>
          <a:effectLst/>
        </p:spPr>
        <p:txBody>
          <a:bodyPr wrap="square">
            <a:spAutoFit/>
          </a:bodyPr>
          <a:lstStyle/>
          <a:p>
            <a:pPr algn="l">
              <a:lnSpc>
                <a:spcPts val="2800"/>
              </a:lnSpc>
              <a:buClr>
                <a:srgbClr val="FF0000"/>
              </a:buClr>
            </a:pPr>
            <a:r>
              <a:rPr lang="en-US" sz="2000" i="0" dirty="0" smtClean="0">
                <a:solidFill>
                  <a:schemeClr val="bg1"/>
                </a:solidFill>
                <a:latin typeface="Tahoma" pitchFamily="34" charset="0"/>
              </a:rPr>
              <a:t>No Modell dependence</a:t>
            </a:r>
            <a:endParaRPr lang="en-US" sz="2000" i="0" dirty="0">
              <a:solidFill>
                <a:schemeClr val="bg1"/>
              </a:solidFill>
              <a:latin typeface="Tahoma" pitchFamily="34" charset="0"/>
            </a:endParaRPr>
          </a:p>
        </p:txBody>
      </p:sp>
      <p:sp>
        <p:nvSpPr>
          <p:cNvPr id="185173" name="Text Box 10069"/>
          <p:cNvSpPr txBox="1">
            <a:spLocks noChangeArrowheads="1"/>
          </p:cNvSpPr>
          <p:nvPr/>
        </p:nvSpPr>
        <p:spPr bwMode="auto">
          <a:xfrm>
            <a:off x="313975" y="4242553"/>
            <a:ext cx="2716841" cy="707886"/>
          </a:xfrm>
          <a:prstGeom prst="rect">
            <a:avLst/>
          </a:prstGeom>
          <a:noFill/>
          <a:ln w="12700">
            <a:noFill/>
            <a:miter lim="800000"/>
            <a:headEnd/>
            <a:tailEnd type="none" w="lg" len="med"/>
          </a:ln>
          <a:effectLst/>
        </p:spPr>
        <p:txBody>
          <a:bodyPr wrap="square">
            <a:spAutoFit/>
          </a:bodyPr>
          <a:lstStyle/>
          <a:p>
            <a:pPr algn="l">
              <a:buClr>
                <a:srgbClr val="FF0000"/>
              </a:buClr>
              <a:buBlip>
                <a:blip r:embed="rId7"/>
              </a:buBlip>
            </a:pPr>
            <a:r>
              <a:rPr lang="en-US" sz="2000" i="0" dirty="0" smtClean="0">
                <a:solidFill>
                  <a:srgbClr val="008000"/>
                </a:solidFill>
                <a:latin typeface="Tahoma" pitchFamily="34" charset="0"/>
              </a:rPr>
              <a:t> </a:t>
            </a:r>
            <a:r>
              <a:rPr lang="en-US" sz="2000" b="0" i="0" dirty="0" err="1" smtClean="0">
                <a:latin typeface="Tahoma" pitchFamily="34" charset="0"/>
              </a:rPr>
              <a:t>Ansatz</a:t>
            </a:r>
            <a:r>
              <a:rPr lang="en-US" sz="2000" b="0" i="0" dirty="0" smtClean="0">
                <a:latin typeface="Tahoma" pitchFamily="34" charset="0"/>
              </a:rPr>
              <a:t> at small </a:t>
            </a:r>
            <a:r>
              <a:rPr lang="en-US" sz="2000" b="0" i="0" dirty="0" err="1" smtClean="0">
                <a:latin typeface="Tahoma" pitchFamily="34" charset="0"/>
              </a:rPr>
              <a:t>x</a:t>
            </a:r>
            <a:r>
              <a:rPr lang="en-US" sz="2000" b="0" i="0" baseline="-25000" dirty="0" err="1" smtClean="0">
                <a:latin typeface="Tahoma" pitchFamily="34" charset="0"/>
              </a:rPr>
              <a:t>B</a:t>
            </a:r>
            <a:r>
              <a:rPr lang="en-US" sz="300" b="0" i="0" dirty="0" smtClean="0">
                <a:latin typeface="Tahoma" pitchFamily="34" charset="0"/>
              </a:rPr>
              <a:t> </a:t>
            </a:r>
            <a:r>
              <a:rPr lang="en-US" sz="2000" b="0" i="0" dirty="0" smtClean="0">
                <a:latin typeface="Tahoma" pitchFamily="34" charset="0"/>
              </a:rPr>
              <a:t>:</a:t>
            </a:r>
          </a:p>
          <a:p>
            <a:pPr algn="l">
              <a:buClr>
                <a:srgbClr val="FF0000"/>
              </a:buClr>
            </a:pPr>
            <a:r>
              <a:rPr lang="en-US" sz="2000" b="0" i="0" dirty="0">
                <a:latin typeface="Tahoma" pitchFamily="34" charset="0"/>
              </a:rPr>
              <a:t> </a:t>
            </a:r>
            <a:r>
              <a:rPr lang="en-US" sz="2000" b="0" i="0" dirty="0" smtClean="0">
                <a:latin typeface="Tahoma" pitchFamily="34" charset="0"/>
              </a:rPr>
              <a:t>         (</a:t>
            </a:r>
            <a:r>
              <a:rPr lang="en-US" sz="2000" b="0" i="0" dirty="0">
                <a:latin typeface="Tahoma" pitchFamily="34" charset="0"/>
              </a:rPr>
              <a:t>x ~ </a:t>
            </a:r>
            <a:r>
              <a:rPr lang="en-US" sz="2000" b="0" i="0" dirty="0" err="1" smtClean="0">
                <a:latin typeface="Tahoma" pitchFamily="34" charset="0"/>
              </a:rPr>
              <a:t>x</a:t>
            </a:r>
            <a:r>
              <a:rPr lang="en-US" sz="2000" b="0" i="0" baseline="-25000" dirty="0" err="1" smtClean="0">
                <a:latin typeface="Tahoma" pitchFamily="34" charset="0"/>
              </a:rPr>
              <a:t>B</a:t>
            </a:r>
            <a:r>
              <a:rPr lang="en-US" sz="2000" b="0" i="0" dirty="0" smtClean="0">
                <a:latin typeface="Tahoma" pitchFamily="34" charset="0"/>
              </a:rPr>
              <a:t>)</a:t>
            </a:r>
            <a:endParaRPr lang="en-US" sz="2000" i="0" dirty="0" smtClean="0">
              <a:solidFill>
                <a:srgbClr val="008000"/>
              </a:solidFill>
              <a:latin typeface="Tahoma" pitchFamily="34" charset="0"/>
            </a:endParaRPr>
          </a:p>
        </p:txBody>
      </p:sp>
      <p:sp>
        <p:nvSpPr>
          <p:cNvPr id="34" name="Text Box 10069"/>
          <p:cNvSpPr txBox="1">
            <a:spLocks noChangeArrowheads="1"/>
          </p:cNvSpPr>
          <p:nvPr/>
        </p:nvSpPr>
        <p:spPr bwMode="auto">
          <a:xfrm>
            <a:off x="135240" y="5625514"/>
            <a:ext cx="4500499" cy="1144347"/>
          </a:xfrm>
          <a:prstGeom prst="rect">
            <a:avLst/>
          </a:prstGeom>
          <a:solidFill>
            <a:srgbClr val="006600"/>
          </a:solidFill>
          <a:ln w="12700">
            <a:noFill/>
            <a:miter lim="800000"/>
            <a:headEnd/>
            <a:tailEnd type="none" w="lg" len="med"/>
          </a:ln>
          <a:effectLst/>
        </p:spPr>
        <p:txBody>
          <a:bodyPr wrap="square" lIns="36000" tIns="0" rIns="36000" bIns="36000">
            <a:spAutoFit/>
          </a:bodyPr>
          <a:lstStyle/>
          <a:p>
            <a:pPr marL="342900" indent="-342900" algn="l">
              <a:lnSpc>
                <a:spcPct val="150000"/>
              </a:lnSpc>
            </a:pPr>
            <a:r>
              <a:rPr lang="en-US" sz="2000" i="0" dirty="0" smtClean="0">
                <a:solidFill>
                  <a:schemeClr val="bg1"/>
                </a:solidFill>
                <a:latin typeface="Tahoma" pitchFamily="34" charset="0"/>
              </a:rPr>
              <a:t>measure </a:t>
            </a:r>
            <a:r>
              <a:rPr lang="en-US" sz="2000" i="0" dirty="0" smtClean="0">
                <a:solidFill>
                  <a:schemeClr val="bg1"/>
                </a:solidFill>
                <a:latin typeface="Symbol" pitchFamily="18" charset="2"/>
              </a:rPr>
              <a:t>a</a:t>
            </a:r>
            <a:r>
              <a:rPr lang="en-US" sz="2000" i="0" dirty="0" smtClean="0">
                <a:solidFill>
                  <a:schemeClr val="bg1"/>
                </a:solidFill>
                <a:latin typeface="Tahoma" pitchFamily="34" charset="0"/>
                <a:ea typeface="Times New Roman" pitchFamily="26" charset="0"/>
                <a:cs typeface="Times New Roman" pitchFamily="26" charset="0"/>
              </a:rPr>
              <a:t>’ </a:t>
            </a:r>
            <a:r>
              <a:rPr lang="en-US" sz="2000" i="0" dirty="0" smtClean="0">
                <a:solidFill>
                  <a:schemeClr val="bg1"/>
                </a:solidFill>
                <a:latin typeface="Tahoma" pitchFamily="34" charset="0"/>
              </a:rPr>
              <a:t>with accuracy &gt;2.5</a:t>
            </a:r>
            <a:r>
              <a:rPr lang="en-US" sz="1050" i="0" dirty="0" smtClean="0">
                <a:solidFill>
                  <a:schemeClr val="bg1"/>
                </a:solidFill>
                <a:latin typeface="Tahoma" pitchFamily="34" charset="0"/>
              </a:rPr>
              <a:t> </a:t>
            </a:r>
            <a:r>
              <a:rPr lang="en-US" sz="2000" i="0" dirty="0" smtClean="0">
                <a:solidFill>
                  <a:schemeClr val="bg1"/>
                </a:solidFill>
                <a:latin typeface="Symbol" pitchFamily="18" charset="2"/>
              </a:rPr>
              <a:t>s</a:t>
            </a:r>
            <a:r>
              <a:rPr lang="en-US" sz="2000" i="0" dirty="0" smtClean="0">
                <a:solidFill>
                  <a:schemeClr val="bg1"/>
                </a:solidFill>
                <a:latin typeface="Tahoma" pitchFamily="34" charset="0"/>
              </a:rPr>
              <a:t> </a:t>
            </a:r>
          </a:p>
          <a:p>
            <a:pPr marL="342900" indent="-342900" algn="l">
              <a:lnSpc>
                <a:spcPct val="150000"/>
              </a:lnSpc>
            </a:pPr>
            <a:r>
              <a:rPr lang="en-US" sz="1600" i="0" dirty="0" smtClean="0">
                <a:solidFill>
                  <a:schemeClr val="bg1"/>
                </a:solidFill>
                <a:latin typeface="Tahoma" pitchFamily="34" charset="0"/>
              </a:rPr>
              <a:t> for:  </a:t>
            </a:r>
            <a:r>
              <a:rPr lang="en-US" sz="1600" i="0" dirty="0" smtClean="0">
                <a:solidFill>
                  <a:schemeClr val="bg1"/>
                </a:solidFill>
                <a:latin typeface="Times New Roman" pitchFamily="26" charset="0"/>
              </a:rPr>
              <a:t>α</a:t>
            </a:r>
            <a:r>
              <a:rPr lang="en-US" sz="1600" i="0" dirty="0" smtClean="0">
                <a:solidFill>
                  <a:schemeClr val="bg1"/>
                </a:solidFill>
                <a:latin typeface="Tahoma" pitchFamily="34" charset="0"/>
                <a:ea typeface="Times New Roman" pitchFamily="26" charset="0"/>
                <a:cs typeface="Times New Roman" pitchFamily="26" charset="0"/>
              </a:rPr>
              <a:t>’</a:t>
            </a:r>
            <a:r>
              <a:rPr lang="en-US" sz="1600" i="0" dirty="0" smtClean="0">
                <a:solidFill>
                  <a:schemeClr val="bg1"/>
                </a:solidFill>
                <a:latin typeface="Tahoma" pitchFamily="34" charset="0"/>
              </a:rPr>
              <a:t> &gt; 0.26       (with ECAL 1+2 ) </a:t>
            </a:r>
          </a:p>
          <a:p>
            <a:pPr marL="342900" indent="-342900" algn="l"/>
            <a:r>
              <a:rPr lang="en-US" sz="1600" i="0" dirty="0" smtClean="0">
                <a:solidFill>
                  <a:schemeClr val="bg1"/>
                </a:solidFill>
                <a:latin typeface="Times New Roman" pitchFamily="26" charset="0"/>
              </a:rPr>
              <a:t>          </a:t>
            </a:r>
            <a:r>
              <a:rPr lang="en-US" sz="1600" i="0" dirty="0" smtClean="0">
                <a:solidFill>
                  <a:schemeClr val="bg1"/>
                </a:solidFill>
                <a:latin typeface="Symbol" pitchFamily="18" charset="2"/>
              </a:rPr>
              <a:t> </a:t>
            </a:r>
            <a:r>
              <a:rPr lang="en-US" sz="1600" i="0" dirty="0" smtClean="0">
                <a:solidFill>
                  <a:schemeClr val="bg1"/>
                </a:solidFill>
                <a:latin typeface="Times New Roman" pitchFamily="26" charset="0"/>
              </a:rPr>
              <a:t>α</a:t>
            </a:r>
            <a:r>
              <a:rPr lang="en-US" sz="1600" i="0" dirty="0" smtClean="0">
                <a:solidFill>
                  <a:schemeClr val="bg1"/>
                </a:solidFill>
                <a:latin typeface="Tahoma" pitchFamily="34" charset="0"/>
                <a:ea typeface="Times New Roman" pitchFamily="26" charset="0"/>
                <a:cs typeface="Times New Roman" pitchFamily="26" charset="0"/>
              </a:rPr>
              <a:t>’</a:t>
            </a:r>
            <a:r>
              <a:rPr lang="en-US" sz="1600" i="0" dirty="0" smtClean="0">
                <a:solidFill>
                  <a:schemeClr val="bg1"/>
                </a:solidFill>
                <a:latin typeface="Tahoma" pitchFamily="34" charset="0"/>
              </a:rPr>
              <a:t> &gt; 0.125     </a:t>
            </a:r>
            <a:r>
              <a:rPr lang="en-US" sz="1600" i="0" dirty="0" smtClean="0">
                <a:solidFill>
                  <a:schemeClr val="bg1"/>
                </a:solidFill>
                <a:latin typeface="Tahoma" pitchFamily="34" charset="0"/>
                <a:sym typeface="Symbol" pitchFamily="26" charset="2"/>
              </a:rPr>
              <a:t>(with ECAL 0+1+2</a:t>
            </a:r>
            <a:r>
              <a:rPr lang="en-US" sz="1800" i="0" dirty="0" smtClean="0">
                <a:solidFill>
                  <a:schemeClr val="bg1"/>
                </a:solidFill>
                <a:latin typeface="Tahoma" pitchFamily="34" charset="0"/>
                <a:sym typeface="Symbol" pitchFamily="26" charset="2"/>
              </a:rPr>
              <a:t>)</a:t>
            </a:r>
            <a:r>
              <a:rPr lang="en-US" sz="1800" i="0" dirty="0" smtClean="0">
                <a:solidFill>
                  <a:schemeClr val="bg1"/>
                </a:solidFill>
                <a:latin typeface="Tahoma" pitchFamily="34" charset="0"/>
              </a:rPr>
              <a:t>  </a:t>
            </a:r>
            <a:endParaRPr lang="en-US" sz="1800" i="0" dirty="0">
              <a:solidFill>
                <a:schemeClr val="bg1"/>
              </a:solidFill>
              <a:latin typeface="Tahoma" pitchFamily="34" charset="0"/>
            </a:endParaRPr>
          </a:p>
        </p:txBody>
      </p:sp>
      <p:graphicFrame>
        <p:nvGraphicFramePr>
          <p:cNvPr id="4" name="Objek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145492928"/>
              </p:ext>
            </p:extLst>
          </p:nvPr>
        </p:nvGraphicFramePr>
        <p:xfrm>
          <a:off x="768350" y="898525"/>
          <a:ext cx="7826375" cy="5413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55515" name="Equation" r:id="rId14" imgW="3886200" imgH="279400" progId="Equation.DSMT4">
                  <p:embed/>
                </p:oleObj>
              </mc:Choice>
              <mc:Fallback>
                <p:oleObj name="Equation" r:id="rId14" imgW="3886200" imgH="279400" progId="Equation.DSMT4">
                  <p:embed/>
                  <p:pic>
                    <p:nvPicPr>
                      <p:cNvPr id="0" name="Objek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68350" y="898525"/>
                        <a:ext cx="7826375" cy="541338"/>
                      </a:xfrm>
                      <a:prstGeom prst="rect">
                        <a:avLst/>
                      </a:prstGeom>
                      <a:gradFill rotWithShape="0">
                        <a:gsLst>
                          <a:gs pos="0">
                            <a:srgbClr val="FFEFD1"/>
                          </a:gs>
                          <a:gs pos="64999">
                            <a:srgbClr val="F0EBD5"/>
                          </a:gs>
                          <a:gs pos="100000">
                            <a:srgbClr val="D1C39F"/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88900">
                        <a:solidFill>
                          <a:srgbClr val="000066"/>
                        </a:solidFill>
                        <a:miter lim="800000"/>
                        <a:headEnd/>
                        <a:tailEnd/>
                      </a:ln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6086293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031082" y="1437186"/>
            <a:ext cx="6085417" cy="42333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5106" name="Rectangle 2"/>
          <p:cNvSpPr>
            <a:spLocks noGrp="1" noChangeArrowheads="1"/>
          </p:cNvSpPr>
          <p:nvPr>
            <p:ph type="title"/>
          </p:nvPr>
        </p:nvSpPr>
        <p:spPr>
          <a:xfrm>
            <a:off x="-22500" y="-111"/>
            <a:ext cx="9361487" cy="798513"/>
          </a:xfrm>
        </p:spPr>
        <p:txBody>
          <a:bodyPr/>
          <a:lstStyle/>
          <a:p>
            <a:pPr algn="l"/>
            <a:r>
              <a:rPr lang="fr-FR" sz="3600" dirty="0" smtClean="0">
                <a:latin typeface="Monotype Corsiva" pitchFamily="26" charset="0"/>
              </a:rPr>
              <a:t>                S</a:t>
            </a:r>
            <a:r>
              <a:rPr lang="fr-FR" baseline="-25000" dirty="0" smtClean="0"/>
              <a:t>CS,U </a:t>
            </a:r>
            <a:r>
              <a:rPr lang="en-US" dirty="0" smtClean="0"/>
              <a:t>- Transverse </a:t>
            </a:r>
            <a:r>
              <a:rPr lang="en-US" dirty="0" smtClean="0"/>
              <a:t>imaging - 2012</a:t>
            </a:r>
            <a:endParaRPr lang="en-US" dirty="0"/>
          </a:p>
        </p:txBody>
      </p:sp>
      <p:pic>
        <p:nvPicPr>
          <p:cNvPr id="33" name="Image 40" descr="point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6794614" y="3879364"/>
            <a:ext cx="1756886" cy="396000"/>
          </a:xfrm>
          <a:prstGeom prst="rect">
            <a:avLst/>
          </a:prstGeom>
        </p:spPr>
      </p:pic>
      <p:sp>
        <p:nvSpPr>
          <p:cNvPr id="2" name="Pfeil nach rechts 1"/>
          <p:cNvSpPr/>
          <p:nvPr/>
        </p:nvSpPr>
        <p:spPr bwMode="auto">
          <a:xfrm rot="19366291">
            <a:off x="4422662" y="4902457"/>
            <a:ext cx="3358958" cy="575728"/>
          </a:xfrm>
          <a:prstGeom prst="rightArrow">
            <a:avLst/>
          </a:prstGeom>
          <a:solidFill>
            <a:srgbClr val="000066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28" tIns="45714" rIns="91428" bIns="45714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sz="2800" b="1" i="1" u="none" strike="noStrike" cap="none" normalizeH="0" baseline="0" smtClean="0">
              <a:ln>
                <a:noFill/>
              </a:ln>
              <a:solidFill>
                <a:srgbClr val="000066"/>
              </a:solidFill>
              <a:effectLst/>
              <a:latin typeface="Comic Sans MS" pitchFamily="66" charset="0"/>
            </a:endParaRPr>
          </a:p>
        </p:txBody>
      </p:sp>
      <p:sp>
        <p:nvSpPr>
          <p:cNvPr id="34" name="Text Box 10069"/>
          <p:cNvSpPr txBox="1">
            <a:spLocks noChangeArrowheads="1"/>
          </p:cNvSpPr>
          <p:nvPr/>
        </p:nvSpPr>
        <p:spPr bwMode="auto">
          <a:xfrm>
            <a:off x="2025449" y="5940549"/>
            <a:ext cx="5895655" cy="498016"/>
          </a:xfrm>
          <a:prstGeom prst="rect">
            <a:avLst/>
          </a:prstGeom>
          <a:solidFill>
            <a:srgbClr val="000066"/>
          </a:solidFill>
          <a:ln w="12700">
            <a:noFill/>
            <a:miter lim="800000"/>
            <a:headEnd/>
            <a:tailEnd type="none" w="lg" len="med"/>
          </a:ln>
          <a:effectLst/>
        </p:spPr>
        <p:txBody>
          <a:bodyPr wrap="square" lIns="36000" tIns="0" rIns="36000" bIns="36000">
            <a:spAutoFit/>
          </a:bodyPr>
          <a:lstStyle/>
          <a:p>
            <a:pPr marL="342900" indent="-342900">
              <a:lnSpc>
                <a:spcPct val="150000"/>
              </a:lnSpc>
            </a:pPr>
            <a:r>
              <a:rPr lang="en-US" sz="2000" i="0" dirty="0" smtClean="0">
                <a:solidFill>
                  <a:schemeClr val="bg1"/>
                </a:solidFill>
                <a:latin typeface="Tahoma" pitchFamily="34" charset="0"/>
              </a:rPr>
              <a:t>Projection </a:t>
            </a:r>
            <a:r>
              <a:rPr lang="en-US" sz="2000" i="0" dirty="0" smtClean="0">
                <a:solidFill>
                  <a:schemeClr val="bg1"/>
                </a:solidFill>
                <a:latin typeface="Tahoma" pitchFamily="34" charset="0"/>
                <a:sym typeface="Symbol" pitchFamily="26" charset="2"/>
              </a:rPr>
              <a:t>for commissioning run 10/2012</a:t>
            </a:r>
            <a:r>
              <a:rPr lang="en-US" sz="2000" i="0" dirty="0" smtClean="0">
                <a:solidFill>
                  <a:schemeClr val="bg1"/>
                </a:solidFill>
                <a:latin typeface="Tahoma" pitchFamily="34" charset="0"/>
              </a:rPr>
              <a:t>  </a:t>
            </a:r>
            <a:endParaRPr lang="en-US" sz="2000" i="0" dirty="0">
              <a:solidFill>
                <a:schemeClr val="bg1"/>
              </a:solidFill>
              <a:latin typeface="Tahoma" pitchFamily="34" charset="0"/>
            </a:endParaRPr>
          </a:p>
        </p:txBody>
      </p:sp>
      <p:graphicFrame>
        <p:nvGraphicFramePr>
          <p:cNvPr id="3" name="Objek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145492928"/>
              </p:ext>
            </p:extLst>
          </p:nvPr>
        </p:nvGraphicFramePr>
        <p:xfrm>
          <a:off x="768350" y="898711"/>
          <a:ext cx="7826375" cy="5413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99052" name="Equation" r:id="rId6" imgW="3886200" imgH="279360" progId="Equation.DSMT4">
                  <p:embed/>
                </p:oleObj>
              </mc:Choice>
              <mc:Fallback>
                <p:oleObj name="Equation" r:id="rId6" imgW="3886200" imgH="279360" progId="Equation.DSMT4">
                  <p:embed/>
                  <p:pic>
                    <p:nvPicPr>
                      <p:cNvPr id="0" name="Objek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68350" y="898711"/>
                        <a:ext cx="7826375" cy="541338"/>
                      </a:xfrm>
                      <a:prstGeom prst="rect">
                        <a:avLst/>
                      </a:prstGeom>
                      <a:gradFill rotWithShape="0">
                        <a:gsLst>
                          <a:gs pos="0">
                            <a:srgbClr val="FFEFD1"/>
                          </a:gs>
                          <a:gs pos="64999">
                            <a:srgbClr val="F0EBD5"/>
                          </a:gs>
                          <a:gs pos="100000">
                            <a:srgbClr val="D1C39F"/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88900">
                        <a:solidFill>
                          <a:srgbClr val="000066"/>
                        </a:solidFill>
                        <a:miter lim="800000"/>
                        <a:headEnd/>
                        <a:tailEnd/>
                      </a:ln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4570408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106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361487" cy="798513"/>
          </a:xfrm>
        </p:spPr>
        <p:txBody>
          <a:bodyPr/>
          <a:lstStyle/>
          <a:p>
            <a:r>
              <a:rPr lang="en-US" dirty="0" smtClean="0"/>
              <a:t>Complementary: Hard Exclusive </a:t>
            </a:r>
            <a:r>
              <a:rPr lang="en-US" sz="3600" dirty="0" smtClean="0">
                <a:latin typeface="Symbol" pitchFamily="18" charset="2"/>
              </a:rPr>
              <a:t>r</a:t>
            </a:r>
            <a:r>
              <a:rPr lang="en-US" baseline="30000" dirty="0" smtClean="0"/>
              <a:t>0</a:t>
            </a:r>
            <a:r>
              <a:rPr lang="en-US" dirty="0" smtClean="0"/>
              <a:t> Production</a:t>
            </a:r>
            <a:endParaRPr lang="en-US" dirty="0"/>
          </a:p>
        </p:txBody>
      </p:sp>
      <p:sp>
        <p:nvSpPr>
          <p:cNvPr id="6" name="Text Box 5"/>
          <p:cNvSpPr txBox="1">
            <a:spLocks noChangeArrowheads="1"/>
          </p:cNvSpPr>
          <p:nvPr/>
        </p:nvSpPr>
        <p:spPr bwMode="auto">
          <a:xfrm>
            <a:off x="6240592" y="5103581"/>
            <a:ext cx="2902744" cy="1567197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 lIns="89000" tIns="44500" rIns="89000" bIns="44500">
            <a:spAutoFit/>
          </a:bodyPr>
          <a:lstStyle/>
          <a:p>
            <a:pPr marL="441930" indent="-441930" algn="l">
              <a:lnSpc>
                <a:spcPct val="150000"/>
              </a:lnSpc>
            </a:pPr>
            <a:r>
              <a:rPr lang="en-US" sz="1600" i="0" dirty="0" smtClean="0">
                <a:solidFill>
                  <a:srgbClr val="000066"/>
                </a:solidFill>
                <a:latin typeface="Symbol" pitchFamily="18" charset="2"/>
              </a:rPr>
              <a:t></a:t>
            </a:r>
            <a:r>
              <a:rPr lang="en-US" sz="1600" i="0" dirty="0">
                <a:solidFill>
                  <a:srgbClr val="000066"/>
                </a:solidFill>
                <a:latin typeface="Tahoma" pitchFamily="34" charset="0"/>
              </a:rPr>
              <a:t>VMP model developed </a:t>
            </a:r>
          </a:p>
          <a:p>
            <a:pPr marL="441930" indent="-441930" algn="l">
              <a:lnSpc>
                <a:spcPct val="150000"/>
              </a:lnSpc>
            </a:pPr>
            <a:r>
              <a:rPr lang="en-US" sz="1600" i="0" dirty="0">
                <a:solidFill>
                  <a:srgbClr val="000066"/>
                </a:solidFill>
                <a:latin typeface="Tahoma" pitchFamily="34" charset="0"/>
              </a:rPr>
              <a:t>by </a:t>
            </a:r>
            <a:r>
              <a:rPr lang="en-US" sz="1600" i="0" dirty="0" smtClean="0">
                <a:solidFill>
                  <a:srgbClr val="000066"/>
                </a:solidFill>
                <a:latin typeface="Tahoma" pitchFamily="34" charset="0"/>
              </a:rPr>
              <a:t>A. </a:t>
            </a:r>
            <a:r>
              <a:rPr lang="en-US" sz="1600" i="0" dirty="0" err="1" smtClean="0">
                <a:solidFill>
                  <a:srgbClr val="000066"/>
                </a:solidFill>
                <a:latin typeface="Tahoma" pitchFamily="34" charset="0"/>
              </a:rPr>
              <a:t>Sandacz</a:t>
            </a:r>
            <a:endParaRPr lang="en-US" sz="1600" i="0" dirty="0">
              <a:solidFill>
                <a:srgbClr val="000066"/>
              </a:solidFill>
              <a:latin typeface="Tahoma" pitchFamily="34" charset="0"/>
            </a:endParaRPr>
          </a:p>
          <a:p>
            <a:pPr marL="441930" indent="-441930" algn="l">
              <a:lnSpc>
                <a:spcPct val="150000"/>
              </a:lnSpc>
            </a:pPr>
            <a:r>
              <a:rPr lang="en-US" sz="1600" i="0" dirty="0" smtClean="0">
                <a:solidFill>
                  <a:srgbClr val="000066"/>
                </a:solidFill>
                <a:latin typeface="Tahoma" pitchFamily="34" charset="0"/>
              </a:rPr>
              <a:t>- Normalized </a:t>
            </a:r>
            <a:r>
              <a:rPr lang="en-US" sz="1600" i="0" dirty="0">
                <a:solidFill>
                  <a:srgbClr val="000066"/>
                </a:solidFill>
                <a:latin typeface="Tahoma" pitchFamily="34" charset="0"/>
              </a:rPr>
              <a:t>according </a:t>
            </a:r>
          </a:p>
          <a:p>
            <a:pPr marL="441930" indent="-441930" algn="l">
              <a:lnSpc>
                <a:spcPct val="150000"/>
              </a:lnSpc>
            </a:pPr>
            <a:r>
              <a:rPr lang="en-US" sz="1600" i="0" dirty="0" smtClean="0">
                <a:solidFill>
                  <a:srgbClr val="000066"/>
                </a:solidFill>
                <a:latin typeface="Tahoma" pitchFamily="34" charset="0"/>
              </a:rPr>
              <a:t>  </a:t>
            </a:r>
            <a:r>
              <a:rPr lang="en-US" sz="1600" i="0" dirty="0" err="1" smtClean="0">
                <a:solidFill>
                  <a:srgbClr val="000066"/>
                </a:solidFill>
                <a:latin typeface="Tahoma" pitchFamily="34" charset="0"/>
              </a:rPr>
              <a:t>Goloskokov</a:t>
            </a:r>
            <a:r>
              <a:rPr lang="en-US" sz="1600" i="0" dirty="0" smtClean="0">
                <a:solidFill>
                  <a:srgbClr val="000066"/>
                </a:solidFill>
                <a:latin typeface="Tahoma" pitchFamily="34" charset="0"/>
              </a:rPr>
              <a:t> </a:t>
            </a:r>
            <a:r>
              <a:rPr lang="en-US" sz="1600" i="0" dirty="0">
                <a:solidFill>
                  <a:srgbClr val="000066"/>
                </a:solidFill>
                <a:latin typeface="Tahoma" pitchFamily="34" charset="0"/>
              </a:rPr>
              <a:t>and </a:t>
            </a:r>
            <a:r>
              <a:rPr lang="en-US" sz="1600" i="0" dirty="0" smtClean="0">
                <a:solidFill>
                  <a:srgbClr val="000066"/>
                </a:solidFill>
                <a:latin typeface="Tahoma" pitchFamily="34" charset="0"/>
              </a:rPr>
              <a:t>Kroll</a:t>
            </a:r>
            <a:endParaRPr lang="en-US" sz="1600" i="0" dirty="0">
              <a:solidFill>
                <a:srgbClr val="000066"/>
              </a:solidFill>
              <a:latin typeface="Tahoma" pitchFamily="34" charset="0"/>
            </a:endParaRPr>
          </a:p>
        </p:txBody>
      </p:sp>
      <p:graphicFrame>
        <p:nvGraphicFramePr>
          <p:cNvPr id="2" name="Objekt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398120978"/>
              </p:ext>
            </p:extLst>
          </p:nvPr>
        </p:nvGraphicFramePr>
        <p:xfrm>
          <a:off x="630294" y="1763415"/>
          <a:ext cx="2148878" cy="11401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79693" name="Equation" r:id="rId4" imgW="990360" imgH="469800" progId="Equation.DSMT4">
                  <p:embed/>
                </p:oleObj>
              </mc:Choice>
              <mc:Fallback>
                <p:oleObj name="Equation" r:id="rId4" imgW="990360" imgH="469800" progId="Equation.DSMT4">
                  <p:embed/>
                  <p:pic>
                    <p:nvPicPr>
                      <p:cNvPr id="0" name="Object 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30294" y="1763415"/>
                        <a:ext cx="2148878" cy="114018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68000"/>
                    </a14:imgEffect>
                  </a14:imgLayer>
                </a14:imgProps>
              </a:ext>
            </a:extLst>
          </a:blip>
          <a:srcRect l="2002" t="2493" r="2748"/>
          <a:stretch>
            <a:fillRect/>
          </a:stretch>
        </p:blipFill>
        <p:spPr bwMode="auto">
          <a:xfrm>
            <a:off x="3273176" y="912833"/>
            <a:ext cx="6043083" cy="39475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85173" name="Text Box 10069"/>
          <p:cNvSpPr txBox="1">
            <a:spLocks noChangeArrowheads="1"/>
          </p:cNvSpPr>
          <p:nvPr/>
        </p:nvSpPr>
        <p:spPr bwMode="auto">
          <a:xfrm>
            <a:off x="135239" y="4236677"/>
            <a:ext cx="5085565" cy="1733808"/>
          </a:xfrm>
          <a:prstGeom prst="rect">
            <a:avLst/>
          </a:prstGeom>
          <a:gradFill flip="none" rotWithShape="1">
            <a:gsLst>
              <a:gs pos="0">
                <a:srgbClr val="FFEFD1">
                  <a:alpha val="29000"/>
                </a:srgbClr>
              </a:gs>
              <a:gs pos="57000">
                <a:srgbClr val="F0EBD5"/>
              </a:gs>
              <a:gs pos="100000">
                <a:srgbClr val="D1C39F"/>
              </a:gs>
            </a:gsLst>
            <a:path path="shape">
              <a:fillToRect l="50000" t="50000" r="50000" b="50000"/>
            </a:path>
            <a:tileRect/>
          </a:gradFill>
          <a:ln w="12700">
            <a:noFill/>
            <a:miter lim="800000"/>
            <a:headEnd/>
            <a:tailEnd type="none" w="lg" len="med"/>
          </a:ln>
          <a:effectLst/>
        </p:spPr>
        <p:txBody>
          <a:bodyPr wrap="square">
            <a:spAutoFit/>
          </a:bodyPr>
          <a:lstStyle/>
          <a:p>
            <a:pPr algn="l">
              <a:lnSpc>
                <a:spcPts val="2800"/>
              </a:lnSpc>
              <a:buClr>
                <a:srgbClr val="FF0000"/>
              </a:buClr>
            </a:pPr>
            <a:r>
              <a:rPr lang="fr-FR" sz="2000" i="0" dirty="0" smtClean="0">
                <a:solidFill>
                  <a:srgbClr val="006600"/>
                </a:solidFill>
                <a:latin typeface="Tahoma" pitchFamily="34" charset="0"/>
              </a:rPr>
              <a:t>Sensitive </a:t>
            </a:r>
            <a:r>
              <a:rPr lang="fr-FR" sz="2000" i="0" dirty="0">
                <a:solidFill>
                  <a:srgbClr val="006600"/>
                </a:solidFill>
                <a:latin typeface="Tahoma" pitchFamily="34" charset="0"/>
              </a:rPr>
              <a:t>to the </a:t>
            </a:r>
            <a:r>
              <a:rPr lang="fr-FR" sz="2000" i="0" dirty="0" err="1" smtClean="0">
                <a:solidFill>
                  <a:srgbClr val="006600"/>
                </a:solidFill>
                <a:latin typeface="Tahoma" pitchFamily="34" charset="0"/>
              </a:rPr>
              <a:t>nucleon</a:t>
            </a:r>
            <a:r>
              <a:rPr lang="fr-FR" sz="2000" i="0" dirty="0" smtClean="0">
                <a:solidFill>
                  <a:srgbClr val="006600"/>
                </a:solidFill>
                <a:latin typeface="Tahoma" pitchFamily="34" charset="0"/>
              </a:rPr>
              <a:t> size </a:t>
            </a:r>
          </a:p>
          <a:p>
            <a:pPr algn="l">
              <a:lnSpc>
                <a:spcPts val="2800"/>
              </a:lnSpc>
              <a:buClr>
                <a:srgbClr val="FF0000"/>
              </a:buClr>
            </a:pPr>
            <a:r>
              <a:rPr lang="fr-FR" sz="2000" i="0" dirty="0" smtClean="0">
                <a:solidFill>
                  <a:srgbClr val="006600"/>
                </a:solidFill>
                <a:latin typeface="Tahoma" pitchFamily="34" charset="0"/>
              </a:rPr>
              <a:t>      + </a:t>
            </a:r>
            <a:r>
              <a:rPr lang="fr-FR" sz="2000" i="0" dirty="0">
                <a:solidFill>
                  <a:srgbClr val="006600"/>
                </a:solidFill>
                <a:latin typeface="Tahoma" pitchFamily="34" charset="0"/>
              </a:rPr>
              <a:t>the transverse size of the </a:t>
            </a:r>
            <a:r>
              <a:rPr lang="fr-FR" sz="2000" i="0" dirty="0" err="1" smtClean="0">
                <a:solidFill>
                  <a:srgbClr val="006600"/>
                </a:solidFill>
                <a:latin typeface="Tahoma" pitchFamily="34" charset="0"/>
              </a:rPr>
              <a:t>meson</a:t>
            </a:r>
            <a:r>
              <a:rPr lang="fr-FR" sz="2000" i="0" dirty="0" smtClean="0">
                <a:solidFill>
                  <a:srgbClr val="006600"/>
                </a:solidFill>
                <a:latin typeface="Tahoma" pitchFamily="34" charset="0"/>
              </a:rPr>
              <a:t>       </a:t>
            </a:r>
            <a:endParaRPr lang="fr-FR" sz="2000" i="0" dirty="0">
              <a:solidFill>
                <a:srgbClr val="006600"/>
              </a:solidFill>
              <a:latin typeface="Tahoma" pitchFamily="34" charset="0"/>
            </a:endParaRPr>
          </a:p>
          <a:p>
            <a:pPr algn="l">
              <a:lnSpc>
                <a:spcPct val="150000"/>
              </a:lnSpc>
              <a:buClr>
                <a:srgbClr val="FF0000"/>
              </a:buClr>
              <a:buBlip>
                <a:blip r:embed="rId8"/>
              </a:buBlip>
            </a:pPr>
            <a:r>
              <a:rPr lang="fr-FR" sz="2000" i="0" dirty="0" smtClean="0">
                <a:solidFill>
                  <a:srgbClr val="006600"/>
                </a:solidFill>
                <a:latin typeface="Tahoma" pitchFamily="34" charset="0"/>
              </a:rPr>
              <a:t> Q</a:t>
            </a:r>
            <a:r>
              <a:rPr lang="fr-FR" sz="2000" i="0" baseline="30000" dirty="0" smtClean="0">
                <a:solidFill>
                  <a:srgbClr val="006600"/>
                </a:solidFill>
                <a:latin typeface="Tahoma" pitchFamily="34" charset="0"/>
              </a:rPr>
              <a:t>2</a:t>
            </a:r>
            <a:r>
              <a:rPr lang="fr-FR" sz="2000" i="0" dirty="0" smtClean="0">
                <a:solidFill>
                  <a:srgbClr val="006600"/>
                </a:solidFill>
                <a:latin typeface="Tahoma" pitchFamily="34" charset="0"/>
              </a:rPr>
              <a:t>=   1 GeV</a:t>
            </a:r>
            <a:r>
              <a:rPr lang="fr-FR" sz="2000" i="0" baseline="30000" dirty="0" smtClean="0">
                <a:solidFill>
                  <a:srgbClr val="006600"/>
                </a:solidFill>
                <a:latin typeface="Tahoma" pitchFamily="34" charset="0"/>
              </a:rPr>
              <a:t>2 </a:t>
            </a:r>
            <a:r>
              <a:rPr lang="fr-FR" sz="2000" i="0" dirty="0" smtClean="0">
                <a:solidFill>
                  <a:srgbClr val="006600"/>
                </a:solidFill>
                <a:latin typeface="Tahoma" pitchFamily="34" charset="0"/>
              </a:rPr>
              <a:t>   </a:t>
            </a:r>
            <a:r>
              <a:rPr lang="fr-FR" sz="2000" i="0" dirty="0">
                <a:solidFill>
                  <a:srgbClr val="006600"/>
                </a:solidFill>
                <a:latin typeface="Tahoma" pitchFamily="34" charset="0"/>
              </a:rPr>
              <a:t>B ~ 8 </a:t>
            </a:r>
            <a:r>
              <a:rPr lang="fr-FR" sz="2000" i="0" dirty="0" smtClean="0">
                <a:solidFill>
                  <a:srgbClr val="006600"/>
                </a:solidFill>
                <a:latin typeface="Tahoma" pitchFamily="34" charset="0"/>
              </a:rPr>
              <a:t>GeV</a:t>
            </a:r>
            <a:r>
              <a:rPr lang="fr-FR" sz="2000" i="0" baseline="30000" dirty="0" smtClean="0">
                <a:solidFill>
                  <a:srgbClr val="006600"/>
                </a:solidFill>
                <a:latin typeface="Tahoma" pitchFamily="34" charset="0"/>
              </a:rPr>
              <a:t>-2</a:t>
            </a:r>
          </a:p>
          <a:p>
            <a:pPr algn="l">
              <a:lnSpc>
                <a:spcPct val="150000"/>
              </a:lnSpc>
              <a:buClr>
                <a:srgbClr val="FF0000"/>
              </a:buClr>
              <a:buBlip>
                <a:blip r:embed="rId8"/>
              </a:buBlip>
            </a:pPr>
            <a:r>
              <a:rPr lang="fr-FR" sz="2000" i="0" dirty="0" smtClean="0">
                <a:solidFill>
                  <a:srgbClr val="006600"/>
                </a:solidFill>
                <a:latin typeface="Tahoma" pitchFamily="34" charset="0"/>
              </a:rPr>
              <a:t> Q</a:t>
            </a:r>
            <a:r>
              <a:rPr lang="fr-FR" sz="2000" i="0" baseline="30000" dirty="0" smtClean="0">
                <a:solidFill>
                  <a:srgbClr val="006600"/>
                </a:solidFill>
                <a:latin typeface="Tahoma" pitchFamily="34" charset="0"/>
              </a:rPr>
              <a:t>2</a:t>
            </a:r>
            <a:r>
              <a:rPr lang="fr-FR" sz="2000" i="0" dirty="0" smtClean="0">
                <a:solidFill>
                  <a:srgbClr val="006600"/>
                </a:solidFill>
                <a:latin typeface="Tahoma" pitchFamily="34" charset="0"/>
              </a:rPr>
              <a:t>= 10 GeV</a:t>
            </a:r>
            <a:r>
              <a:rPr lang="fr-FR" sz="2000" i="0" baseline="30000" dirty="0" smtClean="0">
                <a:solidFill>
                  <a:srgbClr val="006600"/>
                </a:solidFill>
                <a:latin typeface="Tahoma" pitchFamily="34" charset="0"/>
              </a:rPr>
              <a:t>2</a:t>
            </a:r>
            <a:r>
              <a:rPr lang="fr-FR" sz="2000" i="0" dirty="0">
                <a:solidFill>
                  <a:srgbClr val="006600"/>
                </a:solidFill>
                <a:latin typeface="Tahoma" pitchFamily="34" charset="0"/>
              </a:rPr>
              <a:t> </a:t>
            </a:r>
            <a:r>
              <a:rPr lang="fr-FR" sz="2000" i="0" dirty="0" smtClean="0">
                <a:solidFill>
                  <a:srgbClr val="006600"/>
                </a:solidFill>
                <a:latin typeface="Tahoma" pitchFamily="34" charset="0"/>
              </a:rPr>
              <a:t>   </a:t>
            </a:r>
            <a:r>
              <a:rPr lang="fr-FR" sz="2000" i="0" dirty="0">
                <a:solidFill>
                  <a:srgbClr val="006600"/>
                </a:solidFill>
                <a:latin typeface="Tahoma" pitchFamily="34" charset="0"/>
              </a:rPr>
              <a:t>B ~ 5.5 GeV</a:t>
            </a:r>
            <a:r>
              <a:rPr lang="fr-FR" sz="2000" i="0" baseline="30000" dirty="0">
                <a:solidFill>
                  <a:srgbClr val="006600"/>
                </a:solidFill>
                <a:latin typeface="Tahoma" pitchFamily="34" charset="0"/>
              </a:rPr>
              <a:t>-2</a:t>
            </a:r>
            <a:endParaRPr lang="en-US" sz="2000" i="0" dirty="0" smtClean="0">
              <a:solidFill>
                <a:srgbClr val="006600"/>
              </a:solidFill>
              <a:latin typeface="Tahoma" pitchFamily="34" charset="0"/>
            </a:endParaRPr>
          </a:p>
        </p:txBody>
      </p:sp>
      <p:sp>
        <p:nvSpPr>
          <p:cNvPr id="7" name="Text Box 8"/>
          <p:cNvSpPr txBox="1">
            <a:spLocks noChangeArrowheads="1"/>
          </p:cNvSpPr>
          <p:nvPr/>
        </p:nvSpPr>
        <p:spPr bwMode="auto">
          <a:xfrm>
            <a:off x="666715" y="6104308"/>
            <a:ext cx="4689104" cy="646331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marL="0" marR="0" lvl="0" indent="0" algn="l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sz="1800" i="0" kern="0" dirty="0" smtClean="0">
                <a:solidFill>
                  <a:sysClr val="windowText" lastClr="000000"/>
                </a:solidFill>
                <a:latin typeface="Tahoma" pitchFamily="34" charset="0"/>
              </a:rPr>
              <a:t>Will help to </a:t>
            </a:r>
            <a:r>
              <a:rPr lang="fr-FR" sz="1800" i="0" kern="0" dirty="0" err="1" smtClean="0">
                <a:solidFill>
                  <a:sysClr val="windowText" lastClr="000000"/>
                </a:solidFill>
                <a:latin typeface="Tahoma" pitchFamily="34" charset="0"/>
              </a:rPr>
              <a:t>constrain</a:t>
            </a:r>
            <a:endParaRPr lang="fr-FR" sz="1800" i="0" kern="0" noProof="0" dirty="0" smtClean="0">
              <a:solidFill>
                <a:sysClr val="windowText" lastClr="000000"/>
              </a:solidFill>
              <a:latin typeface="Tahoma" pitchFamily="34" charset="0"/>
            </a:endParaRPr>
          </a:p>
          <a:p>
            <a:pPr marL="0" marR="0" lvl="0" indent="0" algn="l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sz="1800" i="0" kern="0" noProof="0" dirty="0" smtClean="0">
                <a:solidFill>
                  <a:sysClr val="windowText" lastClr="000000"/>
                </a:solidFill>
                <a:latin typeface="Tahoma" pitchFamily="34" charset="0"/>
              </a:rPr>
              <a:t>H</a:t>
            </a:r>
            <a:r>
              <a:rPr kumimoji="0" lang="el-GR" sz="1800" b="1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itchFamily="34" charset="0"/>
              </a:rPr>
              <a:t>ρ</a:t>
            </a:r>
            <a:r>
              <a:rPr kumimoji="0" lang="fr-FR" sz="1800" b="1" i="0" u="none" strike="noStrike" kern="0" cap="none" spc="0" normalizeH="0" baseline="3000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itchFamily="34" charset="0"/>
              </a:rPr>
              <a:t>0</a:t>
            </a:r>
            <a:r>
              <a:rPr kumimoji="0" lang="fr-FR" sz="1800" b="1" i="0" u="none" strike="noStrike" kern="0" cap="none" spc="0" normalizeH="0" baseline="30000" noProof="0" dirty="0" smtClean="0">
                <a:ln>
                  <a:noFill/>
                </a:ln>
                <a:solidFill>
                  <a:srgbClr val="A50021"/>
                </a:solidFill>
                <a:effectLst/>
                <a:uLnTx/>
                <a:uFillTx/>
                <a:latin typeface="Tahoma" pitchFamily="34" charset="0"/>
              </a:rPr>
              <a:t> </a:t>
            </a:r>
            <a:r>
              <a:rPr kumimoji="0" lang="fr-FR" sz="1800" b="1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ahoma" pitchFamily="34" charset="0"/>
              </a:rPr>
              <a:t>= 1/</a:t>
            </a:r>
            <a:r>
              <a:rPr kumimoji="0" lang="fr-FR" sz="1800" b="1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ahoma" pitchFamily="34" charset="0"/>
                <a:sym typeface="Symbol" pitchFamily="18" charset="2"/>
              </a:rPr>
              <a:t>2 (2/3 </a:t>
            </a:r>
            <a:r>
              <a:rPr lang="fr-FR" sz="1800" i="0" kern="0" noProof="0" dirty="0" smtClean="0">
                <a:solidFill>
                  <a:srgbClr val="0000FF"/>
                </a:solidFill>
                <a:latin typeface="Tahoma" pitchFamily="34" charset="0"/>
                <a:sym typeface="Symbol" pitchFamily="18" charset="2"/>
              </a:rPr>
              <a:t>H</a:t>
            </a:r>
            <a:r>
              <a:rPr kumimoji="0" lang="fr-FR" sz="1800" b="1" i="0" u="none" strike="noStrike" kern="0" cap="none" spc="0" normalizeH="0" baseline="3000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ahoma" pitchFamily="34" charset="0"/>
                <a:sym typeface="Symbol" pitchFamily="18" charset="2"/>
              </a:rPr>
              <a:t>u</a:t>
            </a:r>
            <a:r>
              <a:rPr kumimoji="0" lang="fr-FR" sz="1800" b="1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ahoma" pitchFamily="34" charset="0"/>
                <a:sym typeface="Symbol" pitchFamily="18" charset="2"/>
              </a:rPr>
              <a:t> </a:t>
            </a:r>
            <a:r>
              <a:rPr kumimoji="0" lang="fr-FR" sz="1800" b="1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ahoma" pitchFamily="34" charset="0"/>
                <a:sym typeface="Symbol" pitchFamily="18" charset="2"/>
              </a:rPr>
              <a:t>+ 1/3 </a:t>
            </a:r>
            <a:r>
              <a:rPr lang="fr-FR" sz="1800" i="0" kern="0" noProof="0" dirty="0" err="1" smtClean="0">
                <a:solidFill>
                  <a:srgbClr val="0000FF"/>
                </a:solidFill>
                <a:latin typeface="Tahoma" pitchFamily="34" charset="0"/>
                <a:sym typeface="Symbol" pitchFamily="18" charset="2"/>
              </a:rPr>
              <a:t>H</a:t>
            </a:r>
            <a:r>
              <a:rPr kumimoji="0" lang="fr-FR" sz="1800" b="1" i="0" u="none" strike="noStrike" kern="0" cap="none" spc="0" normalizeH="0" baseline="30000" noProof="0" dirty="0" err="1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ahoma" pitchFamily="34" charset="0"/>
                <a:sym typeface="Symbol" pitchFamily="18" charset="2"/>
              </a:rPr>
              <a:t>d</a:t>
            </a:r>
            <a:r>
              <a:rPr kumimoji="0" lang="fr-FR" sz="1800" b="1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ahoma" pitchFamily="34" charset="0"/>
                <a:sym typeface="Symbol" pitchFamily="18" charset="2"/>
              </a:rPr>
              <a:t> </a:t>
            </a:r>
            <a:r>
              <a:rPr kumimoji="0" lang="fr-FR" sz="1800" b="1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ahoma" pitchFamily="34" charset="0"/>
                <a:sym typeface="Symbol" pitchFamily="18" charset="2"/>
              </a:rPr>
              <a:t>+ 3/8 </a:t>
            </a:r>
            <a:r>
              <a:rPr lang="fr-FR" sz="1800" i="0" kern="0" noProof="0" dirty="0" smtClean="0">
                <a:solidFill>
                  <a:srgbClr val="0000FF"/>
                </a:solidFill>
                <a:latin typeface="Tahoma" pitchFamily="34" charset="0"/>
                <a:sym typeface="Symbol" pitchFamily="18" charset="2"/>
              </a:rPr>
              <a:t>H</a:t>
            </a:r>
            <a:r>
              <a:rPr kumimoji="0" lang="fr-FR" sz="1800" b="1" i="0" u="none" strike="noStrike" kern="0" cap="none" spc="0" normalizeH="0" baseline="3000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ahoma" pitchFamily="34" charset="0"/>
                <a:sym typeface="Symbol" pitchFamily="18" charset="2"/>
              </a:rPr>
              <a:t>g</a:t>
            </a:r>
            <a:r>
              <a:rPr kumimoji="0" lang="fr-FR" sz="1800" b="1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ahoma" pitchFamily="34" charset="0"/>
                <a:sym typeface="Symbol" pitchFamily="18" charset="2"/>
              </a:rPr>
              <a:t>)</a:t>
            </a:r>
            <a:endParaRPr kumimoji="0" lang="fr-FR" sz="1800" b="1" i="0" u="none" strike="noStrike" kern="0" cap="none" spc="0" normalizeH="0" baseline="0" noProof="0" dirty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Tahoma" pitchFamily="34" charset="0"/>
              <a:sym typeface="Symbol" pitchFamily="18" charset="2"/>
            </a:endParaRPr>
          </a:p>
        </p:txBody>
      </p:sp>
    </p:spTree>
    <p:extLst>
      <p:ext uri="{BB962C8B-B14F-4D97-AF65-F5344CB8AC3E}">
        <p14:creationId xmlns:p14="http://schemas.microsoft.com/office/powerpoint/2010/main" val="16124498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9" name="Picture 29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0731" y="1440049"/>
            <a:ext cx="5920183" cy="42052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aphicFrame>
        <p:nvGraphicFramePr>
          <p:cNvPr id="4" name="Objek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319294043"/>
              </p:ext>
            </p:extLst>
          </p:nvPr>
        </p:nvGraphicFramePr>
        <p:xfrm>
          <a:off x="977522" y="875835"/>
          <a:ext cx="6924675" cy="5397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56146" name="Equation" r:id="rId5" imgW="3403440" imgH="279360" progId="Equation.DSMT4">
                  <p:embed/>
                </p:oleObj>
              </mc:Choice>
              <mc:Fallback>
                <p:oleObj name="Equation" r:id="rId5" imgW="3403440" imgH="279360" progId="Equation.DSMT4">
                  <p:embed/>
                  <p:pic>
                    <p:nvPicPr>
                      <p:cNvPr id="0" name="Object 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977522" y="875835"/>
                        <a:ext cx="6924675" cy="539750"/>
                      </a:xfrm>
                      <a:prstGeom prst="rect">
                        <a:avLst/>
                      </a:prstGeom>
                      <a:gradFill>
                        <a:gsLst>
                          <a:gs pos="0">
                            <a:srgbClr val="FFEFD1"/>
                          </a:gs>
                          <a:gs pos="64999">
                            <a:srgbClr val="F0EBD5"/>
                          </a:gs>
                          <a:gs pos="100000">
                            <a:srgbClr val="D1C39F"/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88900">
                        <a:solidFill>
                          <a:srgbClr val="000066"/>
                        </a:solidFill>
                        <a:miter lim="800000"/>
                        <a:headEnd/>
                        <a:tailEnd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175106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-111"/>
            <a:ext cx="9361487" cy="798513"/>
          </a:xfrm>
        </p:spPr>
        <p:txBody>
          <a:bodyPr/>
          <a:lstStyle/>
          <a:p>
            <a:r>
              <a:rPr lang="en-US" dirty="0"/>
              <a:t>Beam Charge &amp; Spin Difference  </a:t>
            </a:r>
            <a:r>
              <a:rPr lang="fr-FR" sz="4000" dirty="0" smtClean="0">
                <a:latin typeface="Monotype Corsiva" pitchFamily="26" charset="0"/>
              </a:rPr>
              <a:t>D</a:t>
            </a:r>
            <a:r>
              <a:rPr lang="fr-FR" sz="3200" baseline="-25000" dirty="0" smtClean="0"/>
              <a:t>CS,U</a:t>
            </a:r>
            <a:endParaRPr lang="en-US" dirty="0"/>
          </a:p>
        </p:txBody>
      </p:sp>
      <p:sp>
        <p:nvSpPr>
          <p:cNvPr id="185173" name="Text Box 10069"/>
          <p:cNvSpPr txBox="1">
            <a:spLocks noChangeArrowheads="1"/>
          </p:cNvSpPr>
          <p:nvPr/>
        </p:nvSpPr>
        <p:spPr bwMode="auto">
          <a:xfrm>
            <a:off x="134791" y="5576442"/>
            <a:ext cx="9226697" cy="1354217"/>
          </a:xfrm>
          <a:prstGeom prst="rect">
            <a:avLst/>
          </a:prstGeom>
          <a:noFill/>
          <a:ln w="12700">
            <a:noFill/>
            <a:miter lim="800000"/>
            <a:headEnd/>
            <a:tailEnd type="none" w="lg" len="med"/>
          </a:ln>
          <a:effectLst/>
        </p:spPr>
        <p:txBody>
          <a:bodyPr wrap="square">
            <a:spAutoFit/>
          </a:bodyPr>
          <a:lstStyle/>
          <a:p>
            <a:pPr algn="l">
              <a:lnSpc>
                <a:spcPct val="150000"/>
              </a:lnSpc>
              <a:buClr>
                <a:srgbClr val="FF0000"/>
              </a:buClr>
              <a:buBlip>
                <a:blip r:embed="rId7"/>
              </a:buBlip>
            </a:pPr>
            <a:r>
              <a:rPr lang="en-US" sz="1800" i="0" dirty="0" smtClean="0">
                <a:solidFill>
                  <a:srgbClr val="008000"/>
                </a:solidFill>
                <a:latin typeface="Tahoma" pitchFamily="34" charset="0"/>
              </a:rPr>
              <a:t> Control </a:t>
            </a:r>
            <a:r>
              <a:rPr lang="en-US" sz="1800" i="0" dirty="0" smtClean="0">
                <a:solidFill>
                  <a:srgbClr val="800000"/>
                </a:solidFill>
                <a:latin typeface="Tahoma" pitchFamily="34" charset="0"/>
              </a:rPr>
              <a:t>detector acceptance </a:t>
            </a:r>
            <a:r>
              <a:rPr lang="en-US" sz="1800" i="0" dirty="0" smtClean="0">
                <a:solidFill>
                  <a:srgbClr val="008000"/>
                </a:solidFill>
                <a:latin typeface="Tahoma" pitchFamily="34" charset="0"/>
              </a:rPr>
              <a:t>and </a:t>
            </a:r>
            <a:r>
              <a:rPr lang="en-US" sz="1800" i="0" dirty="0" smtClean="0">
                <a:solidFill>
                  <a:srgbClr val="800000"/>
                </a:solidFill>
                <a:latin typeface="Tahoma" pitchFamily="34" charset="0"/>
              </a:rPr>
              <a:t>beam flux </a:t>
            </a:r>
            <a:r>
              <a:rPr lang="en-US" sz="1800" i="0" dirty="0" smtClean="0">
                <a:solidFill>
                  <a:srgbClr val="008000"/>
                </a:solidFill>
                <a:latin typeface="Tahoma" pitchFamily="34" charset="0"/>
              </a:rPr>
              <a:t>with high precision</a:t>
            </a:r>
          </a:p>
          <a:p>
            <a:pPr algn="l">
              <a:lnSpc>
                <a:spcPct val="150000"/>
              </a:lnSpc>
              <a:buClr>
                <a:srgbClr val="FF0000"/>
              </a:buClr>
              <a:buBlip>
                <a:blip r:embed="rId7"/>
              </a:buBlip>
            </a:pPr>
            <a:r>
              <a:rPr lang="en-US" sz="1800" i="0" dirty="0" smtClean="0">
                <a:solidFill>
                  <a:srgbClr val="008000"/>
                </a:solidFill>
                <a:latin typeface="Tahoma" pitchFamily="34" charset="0"/>
              </a:rPr>
              <a:t> </a:t>
            </a:r>
            <a:r>
              <a:rPr lang="en-US" sz="1800" i="0" dirty="0">
                <a:solidFill>
                  <a:srgbClr val="008000"/>
                </a:solidFill>
                <a:latin typeface="Tahoma" pitchFamily="34" charset="0"/>
              </a:rPr>
              <a:t>E</a:t>
            </a:r>
            <a:r>
              <a:rPr lang="en-US" sz="1800" i="0" dirty="0" smtClean="0">
                <a:solidFill>
                  <a:srgbClr val="008000"/>
                </a:solidFill>
                <a:latin typeface="Tahoma" pitchFamily="34" charset="0"/>
              </a:rPr>
              <a:t>rror band assumes a </a:t>
            </a:r>
            <a:r>
              <a:rPr lang="en-US" sz="1800" i="0" dirty="0" smtClean="0">
                <a:solidFill>
                  <a:srgbClr val="800000"/>
                </a:solidFill>
                <a:latin typeface="Tahoma" pitchFamily="34" charset="0"/>
              </a:rPr>
              <a:t>3% systematic uncertainty between µ</a:t>
            </a:r>
            <a:r>
              <a:rPr lang="en-US" sz="2000" i="0" baseline="30000" dirty="0" smtClean="0">
                <a:solidFill>
                  <a:srgbClr val="800000"/>
                </a:solidFill>
                <a:latin typeface="Tahoma" pitchFamily="34" charset="0"/>
              </a:rPr>
              <a:t>+</a:t>
            </a:r>
            <a:r>
              <a:rPr lang="en-US" sz="1800" i="0" dirty="0" smtClean="0">
                <a:solidFill>
                  <a:srgbClr val="800000"/>
                </a:solidFill>
                <a:latin typeface="Tahoma" pitchFamily="34" charset="0"/>
              </a:rPr>
              <a:t> and µ</a:t>
            </a:r>
            <a:r>
              <a:rPr lang="en-US" i="0" baseline="30000" dirty="0" smtClean="0">
                <a:solidFill>
                  <a:srgbClr val="800000"/>
                </a:solidFill>
                <a:latin typeface="Tahoma" pitchFamily="34" charset="0"/>
              </a:rPr>
              <a:t>-</a:t>
            </a:r>
            <a:r>
              <a:rPr lang="en-US" sz="1800" i="0" dirty="0" smtClean="0">
                <a:solidFill>
                  <a:srgbClr val="800000"/>
                </a:solidFill>
                <a:latin typeface="Tahoma" pitchFamily="34" charset="0"/>
              </a:rPr>
              <a:t> </a:t>
            </a:r>
          </a:p>
          <a:p>
            <a:pPr algn="l">
              <a:lnSpc>
                <a:spcPct val="150000"/>
              </a:lnSpc>
              <a:buClr>
                <a:srgbClr val="FF0000"/>
              </a:buClr>
              <a:buBlip>
                <a:blip r:embed="rId7"/>
              </a:buBlip>
            </a:pPr>
            <a:r>
              <a:rPr lang="en-US" sz="1800" i="0" dirty="0" smtClean="0">
                <a:solidFill>
                  <a:srgbClr val="008000"/>
                </a:solidFill>
                <a:latin typeface="Tahoma" pitchFamily="34" charset="0"/>
              </a:rPr>
              <a:t> Use inclusive events and BH for check</a:t>
            </a:r>
          </a:p>
        </p:txBody>
      </p:sp>
      <p:pic>
        <p:nvPicPr>
          <p:cNvPr id="12" name="Picture 30" descr="E:\horsti\talks\Conferences\GPD_2010\material\def_angles_dvcs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17685" y="1611335"/>
            <a:ext cx="3060340" cy="24337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feld 1"/>
          <p:cNvSpPr txBox="1"/>
          <p:nvPr/>
        </p:nvSpPr>
        <p:spPr>
          <a:xfrm>
            <a:off x="2520504" y="2828235"/>
            <a:ext cx="255069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1200" i="0" dirty="0">
                <a:solidFill>
                  <a:srgbClr val="040000"/>
                </a:solidFill>
                <a:latin typeface="Tahoma" pitchFamily="34" charset="0"/>
              </a:rPr>
              <a:t>Phys. Rev. </a:t>
            </a:r>
            <a:r>
              <a:rPr lang="en-US" sz="1200" i="0" u="sng" dirty="0">
                <a:solidFill>
                  <a:srgbClr val="040000"/>
                </a:solidFill>
                <a:latin typeface="Tahoma" pitchFamily="34" charset="0"/>
              </a:rPr>
              <a:t>D60</a:t>
            </a:r>
            <a:r>
              <a:rPr lang="en-US" sz="1200" i="0" dirty="0">
                <a:solidFill>
                  <a:srgbClr val="040000"/>
                </a:solidFill>
                <a:latin typeface="Tahoma" pitchFamily="34" charset="0"/>
              </a:rPr>
              <a:t> (1999) </a:t>
            </a:r>
            <a:r>
              <a:rPr lang="en-US" sz="1200" i="0" dirty="0" smtClean="0">
                <a:solidFill>
                  <a:srgbClr val="040000"/>
                </a:solidFill>
                <a:latin typeface="Tahoma" pitchFamily="34" charset="0"/>
              </a:rPr>
              <a:t>094017</a:t>
            </a:r>
            <a:endParaRPr lang="en-US" sz="1200" i="0" dirty="0">
              <a:solidFill>
                <a:srgbClr val="040000"/>
              </a:solidFill>
              <a:latin typeface="Tahoma" pitchFamily="34" charset="0"/>
            </a:endParaRPr>
          </a:p>
        </p:txBody>
      </p:sp>
      <p:sp>
        <p:nvSpPr>
          <p:cNvPr id="3" name="Textfeld 2"/>
          <p:cNvSpPr txBox="1"/>
          <p:nvPr/>
        </p:nvSpPr>
        <p:spPr>
          <a:xfrm>
            <a:off x="3703921" y="3715635"/>
            <a:ext cx="147187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de-DE" sz="1200" i="0" dirty="0">
                <a:solidFill>
                  <a:schemeClr val="tx1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arXiv:0904.0458</a:t>
            </a:r>
            <a:endParaRPr lang="de-DE" sz="1200" b="0" i="0" dirty="0" smtClean="0"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9" name="Text Box 5"/>
          <p:cNvSpPr txBox="1">
            <a:spLocks noChangeArrowheads="1"/>
          </p:cNvSpPr>
          <p:nvPr/>
        </p:nvSpPr>
        <p:spPr bwMode="auto">
          <a:xfrm>
            <a:off x="6795979" y="4500389"/>
            <a:ext cx="1590881" cy="582312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 lIns="89000" tIns="44500" rIns="89000" bIns="44500">
            <a:spAutoFit/>
          </a:bodyPr>
          <a:lstStyle/>
          <a:p>
            <a:pPr algn="l"/>
            <a:r>
              <a:rPr lang="en-US" sz="1600" i="0" dirty="0" smtClean="0">
                <a:solidFill>
                  <a:srgbClr val="000066"/>
                </a:solidFill>
                <a:latin typeface="Tahoma" pitchFamily="34" charset="0"/>
              </a:rPr>
              <a:t>L </a:t>
            </a:r>
            <a:r>
              <a:rPr lang="en-US" sz="1600" i="0" dirty="0">
                <a:solidFill>
                  <a:srgbClr val="000066"/>
                </a:solidFill>
                <a:latin typeface="Tahoma" pitchFamily="34" charset="0"/>
              </a:rPr>
              <a:t>= 1222 pb</a:t>
            </a:r>
            <a:r>
              <a:rPr lang="en-US" sz="1600" i="0" baseline="30000" dirty="0">
                <a:solidFill>
                  <a:srgbClr val="000066"/>
                </a:solidFill>
                <a:latin typeface="Tahoma" pitchFamily="34" charset="0"/>
              </a:rPr>
              <a:t>-1</a:t>
            </a:r>
          </a:p>
          <a:p>
            <a:pPr algn="l"/>
            <a:r>
              <a:rPr lang="en-US" sz="1600" i="0" dirty="0" err="1">
                <a:solidFill>
                  <a:srgbClr val="000066"/>
                </a:solidFill>
                <a:latin typeface="Tahoma" pitchFamily="34" charset="0"/>
              </a:rPr>
              <a:t>ε</a:t>
            </a:r>
            <a:r>
              <a:rPr lang="en-US" sz="1600" i="0" baseline="-25000" dirty="0" err="1">
                <a:solidFill>
                  <a:srgbClr val="000066"/>
                </a:solidFill>
                <a:latin typeface="Tahoma" pitchFamily="34" charset="0"/>
              </a:rPr>
              <a:t>global</a:t>
            </a:r>
            <a:r>
              <a:rPr lang="en-US" sz="1600" i="0" dirty="0">
                <a:solidFill>
                  <a:srgbClr val="000066"/>
                </a:solidFill>
                <a:latin typeface="Tahoma" pitchFamily="34" charset="0"/>
              </a:rPr>
              <a:t> = 10 </a:t>
            </a:r>
            <a:r>
              <a:rPr lang="en-US" sz="1600" i="0" dirty="0" smtClean="0">
                <a:solidFill>
                  <a:srgbClr val="000066"/>
                </a:solidFill>
                <a:latin typeface="Tahoma" pitchFamily="34" charset="0"/>
              </a:rPr>
              <a:t>%</a:t>
            </a:r>
            <a:endParaRPr lang="it-IT" sz="1600" i="0" dirty="0">
              <a:solidFill>
                <a:srgbClr val="000066"/>
              </a:solidFill>
              <a:latin typeface="Tahoma" pitchFamily="34" charset="0"/>
              <a:sym typeface="Wingdings" pitchFamily="2" charset="2"/>
            </a:endParaRPr>
          </a:p>
        </p:txBody>
      </p:sp>
    </p:spTree>
    <p:extLst>
      <p:ext uri="{BB962C8B-B14F-4D97-AF65-F5344CB8AC3E}">
        <p14:creationId xmlns:p14="http://schemas.microsoft.com/office/powerpoint/2010/main" val="16086293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Box 5"/>
          <p:cNvSpPr txBox="1">
            <a:spLocks noChangeArrowheads="1"/>
          </p:cNvSpPr>
          <p:nvPr/>
        </p:nvSpPr>
        <p:spPr bwMode="auto">
          <a:xfrm>
            <a:off x="60588" y="761788"/>
            <a:ext cx="4949562" cy="951644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 lIns="89000" tIns="44500" rIns="89000" bIns="44500">
            <a:spAutoFit/>
          </a:bodyPr>
          <a:lstStyle/>
          <a:p>
            <a:pPr algn="l"/>
            <a:r>
              <a:rPr lang="fr-FR" sz="2000" i="0" dirty="0" smtClean="0">
                <a:solidFill>
                  <a:srgbClr val="000066"/>
                </a:solidFill>
                <a:latin typeface="Tahoma" pitchFamily="34" charset="0"/>
                <a:cs typeface="Tahoma" pitchFamily="34" charset="0"/>
              </a:rPr>
              <a:t>BCSA</a:t>
            </a:r>
            <a:r>
              <a:rPr lang="fr-FR" sz="2000" i="0" dirty="0" smtClean="0">
                <a:solidFill>
                  <a:srgbClr val="000066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	= </a:t>
            </a:r>
            <a:r>
              <a:rPr lang="fr-FR" sz="3200" i="0" dirty="0" smtClean="0">
                <a:solidFill>
                  <a:srgbClr val="000066"/>
                </a:solidFill>
                <a:latin typeface="Monotype Corsiva" pitchFamily="26" charset="0"/>
              </a:rPr>
              <a:t>D</a:t>
            </a:r>
            <a:r>
              <a:rPr lang="fr-FR" sz="2400" i="0" baseline="-25000" dirty="0" smtClean="0">
                <a:solidFill>
                  <a:srgbClr val="000066"/>
                </a:solidFill>
                <a:latin typeface="Tahoma" pitchFamily="34" charset="0"/>
              </a:rPr>
              <a:t>CS,U</a:t>
            </a:r>
            <a:r>
              <a:rPr lang="en-GB" sz="2400" i="0" dirty="0" smtClean="0">
                <a:solidFill>
                  <a:srgbClr val="000066"/>
                </a:solidFill>
                <a:latin typeface="Tahoma" pitchFamily="34" charset="0"/>
              </a:rPr>
              <a:t> </a:t>
            </a:r>
            <a:r>
              <a:rPr lang="en-GB" sz="2400" i="0" dirty="0">
                <a:solidFill>
                  <a:srgbClr val="000066"/>
                </a:solidFill>
                <a:latin typeface="Tahoma" pitchFamily="34" charset="0"/>
              </a:rPr>
              <a:t>/</a:t>
            </a:r>
            <a:r>
              <a:rPr lang="fr-FR" sz="3200" i="0" dirty="0" smtClean="0">
                <a:solidFill>
                  <a:srgbClr val="000066"/>
                </a:solidFill>
                <a:latin typeface="Monotype Corsiva" pitchFamily="26" charset="0"/>
              </a:rPr>
              <a:t>S</a:t>
            </a:r>
            <a:r>
              <a:rPr lang="fr-FR" sz="2400" i="0" baseline="-25000" dirty="0" smtClean="0">
                <a:solidFill>
                  <a:srgbClr val="000066"/>
                </a:solidFill>
                <a:latin typeface="Tahoma" pitchFamily="34" charset="0"/>
              </a:rPr>
              <a:t>CS,U</a:t>
            </a:r>
            <a:r>
              <a:rPr lang="en-GB" sz="2400" i="0" dirty="0" smtClean="0">
                <a:solidFill>
                  <a:srgbClr val="000066"/>
                </a:solidFill>
                <a:latin typeface="Tahoma" pitchFamily="34" charset="0"/>
              </a:rPr>
              <a:t> </a:t>
            </a:r>
            <a:endParaRPr lang="en-GB" sz="2400" i="0" dirty="0">
              <a:solidFill>
                <a:srgbClr val="000066"/>
              </a:solidFill>
              <a:latin typeface="Tahoma" pitchFamily="34" charset="0"/>
            </a:endParaRPr>
          </a:p>
          <a:p>
            <a:pPr algn="l"/>
            <a:r>
              <a:rPr lang="en-GB" sz="2400" i="0" dirty="0">
                <a:solidFill>
                  <a:srgbClr val="000066"/>
                </a:solidFill>
                <a:latin typeface="Tahoma" pitchFamily="34" charset="0"/>
              </a:rPr>
              <a:t>	</a:t>
            </a:r>
            <a:r>
              <a:rPr lang="en-GB" sz="2000" i="0" dirty="0" smtClean="0">
                <a:solidFill>
                  <a:srgbClr val="000066"/>
                </a:solidFill>
                <a:latin typeface="Tahoma" pitchFamily="34" charset="0"/>
              </a:rPr>
              <a:t>= </a:t>
            </a:r>
            <a:r>
              <a:rPr lang="en-GB" sz="2000" i="0" dirty="0">
                <a:solidFill>
                  <a:srgbClr val="000066"/>
                </a:solidFill>
                <a:latin typeface="Tahoma" pitchFamily="34" charset="0"/>
              </a:rPr>
              <a:t>A</a:t>
            </a:r>
            <a:r>
              <a:rPr lang="en-GB" sz="2000" i="0" baseline="-25000" dirty="0">
                <a:solidFill>
                  <a:srgbClr val="000066"/>
                </a:solidFill>
                <a:latin typeface="Tahoma" pitchFamily="34" charset="0"/>
              </a:rPr>
              <a:t>0</a:t>
            </a:r>
            <a:r>
              <a:rPr lang="en-GB" sz="2000" i="0" dirty="0">
                <a:solidFill>
                  <a:srgbClr val="000066"/>
                </a:solidFill>
                <a:latin typeface="Tahoma" pitchFamily="34" charset="0"/>
              </a:rPr>
              <a:t> + </a:t>
            </a:r>
            <a:r>
              <a:rPr lang="en-GB" sz="2000" i="0" dirty="0">
                <a:solidFill>
                  <a:srgbClr val="FF0000"/>
                </a:solidFill>
                <a:latin typeface="Tahoma" pitchFamily="34" charset="0"/>
              </a:rPr>
              <a:t>A</a:t>
            </a:r>
            <a:r>
              <a:rPr lang="en-GB" sz="2000" i="0" baseline="-25000" dirty="0">
                <a:solidFill>
                  <a:srgbClr val="FF0000"/>
                </a:solidFill>
                <a:latin typeface="Tahoma" pitchFamily="34" charset="0"/>
              </a:rPr>
              <a:t>CS,U</a:t>
            </a:r>
            <a:r>
              <a:rPr lang="en-GB" sz="2000" i="0" dirty="0">
                <a:solidFill>
                  <a:srgbClr val="000066"/>
                </a:solidFill>
                <a:latin typeface="Tahoma" pitchFamily="34" charset="0"/>
              </a:rPr>
              <a:t> </a:t>
            </a:r>
            <a:r>
              <a:rPr lang="en-GB" sz="2000" i="0" dirty="0" err="1">
                <a:solidFill>
                  <a:srgbClr val="000066"/>
                </a:solidFill>
                <a:latin typeface="Tahoma" pitchFamily="34" charset="0"/>
              </a:rPr>
              <a:t>cos</a:t>
            </a:r>
            <a:r>
              <a:rPr lang="en-GB" sz="2000" i="0" dirty="0">
                <a:solidFill>
                  <a:srgbClr val="000066"/>
                </a:solidFill>
                <a:latin typeface="Tahoma" pitchFamily="34" charset="0"/>
              </a:rPr>
              <a:t> </a:t>
            </a:r>
            <a:r>
              <a:rPr lang="en-GB" sz="2000" i="0" dirty="0">
                <a:solidFill>
                  <a:srgbClr val="000066"/>
                </a:solidFill>
                <a:latin typeface="Tahoma" pitchFamily="34" charset="0"/>
                <a:ea typeface="Lucida Grande"/>
                <a:cs typeface="Lucida Grande"/>
              </a:rPr>
              <a:t>ϕ + A</a:t>
            </a:r>
            <a:r>
              <a:rPr lang="en-GB" sz="2000" i="0" baseline="-25000" dirty="0">
                <a:solidFill>
                  <a:srgbClr val="000066"/>
                </a:solidFill>
                <a:latin typeface="Tahoma" pitchFamily="34" charset="0"/>
                <a:ea typeface="Lucida Grande"/>
                <a:cs typeface="Lucida Grande"/>
              </a:rPr>
              <a:t>2</a:t>
            </a:r>
            <a:r>
              <a:rPr lang="en-GB" sz="2000" i="0" dirty="0">
                <a:solidFill>
                  <a:srgbClr val="000066"/>
                </a:solidFill>
                <a:latin typeface="Tahoma" pitchFamily="34" charset="0"/>
                <a:ea typeface="Lucida Grande"/>
                <a:cs typeface="Lucida Grande"/>
              </a:rPr>
              <a:t> cos2ϕ</a:t>
            </a:r>
            <a:r>
              <a:rPr lang="en-GB" sz="2000" i="0" dirty="0">
                <a:solidFill>
                  <a:srgbClr val="000066"/>
                </a:solidFill>
                <a:latin typeface="Tahoma" pitchFamily="34" charset="0"/>
              </a:rPr>
              <a:t> </a:t>
            </a:r>
            <a:endParaRPr lang="en-US" sz="2000" i="0" dirty="0">
              <a:solidFill>
                <a:srgbClr val="000066"/>
              </a:solidFill>
              <a:latin typeface="Tahoma" pitchFamily="34" charset="0"/>
            </a:endParaRPr>
          </a:p>
        </p:txBody>
      </p:sp>
      <p:grpSp>
        <p:nvGrpSpPr>
          <p:cNvPr id="8" name="Grouper 54"/>
          <p:cNvGrpSpPr/>
          <p:nvPr/>
        </p:nvGrpSpPr>
        <p:grpSpPr>
          <a:xfrm>
            <a:off x="787405" y="3324119"/>
            <a:ext cx="7292578" cy="2516923"/>
            <a:chOff x="825500" y="2794000"/>
            <a:chExt cx="7645400" cy="2603500"/>
          </a:xfrm>
        </p:grpSpPr>
        <p:sp>
          <p:nvSpPr>
            <p:cNvPr id="9" name="Rectangle 43"/>
            <p:cNvSpPr/>
            <p:nvPr/>
          </p:nvSpPr>
          <p:spPr>
            <a:xfrm>
              <a:off x="3556000" y="4394200"/>
              <a:ext cx="4914900" cy="10033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Tahoma" pitchFamily="34" charset="0"/>
              </a:endParaRPr>
            </a:p>
          </p:txBody>
        </p:sp>
        <p:sp>
          <p:nvSpPr>
            <p:cNvPr id="11" name="Rectangle 44"/>
            <p:cNvSpPr/>
            <p:nvPr/>
          </p:nvSpPr>
          <p:spPr>
            <a:xfrm>
              <a:off x="2895600" y="3911600"/>
              <a:ext cx="660400" cy="5588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Tahoma" pitchFamily="34" charset="0"/>
              </a:endParaRPr>
            </a:p>
          </p:txBody>
        </p:sp>
        <p:sp>
          <p:nvSpPr>
            <p:cNvPr id="12" name="Rectangle 45"/>
            <p:cNvSpPr/>
            <p:nvPr/>
          </p:nvSpPr>
          <p:spPr>
            <a:xfrm>
              <a:off x="3048000" y="4064000"/>
              <a:ext cx="660400" cy="5588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Tahoma" pitchFamily="34" charset="0"/>
              </a:endParaRPr>
            </a:p>
          </p:txBody>
        </p:sp>
        <p:sp>
          <p:nvSpPr>
            <p:cNvPr id="13" name="Rectangle 46"/>
            <p:cNvSpPr/>
            <p:nvPr/>
          </p:nvSpPr>
          <p:spPr>
            <a:xfrm>
              <a:off x="3213100" y="4102100"/>
              <a:ext cx="660400" cy="5588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Tahoma" pitchFamily="34" charset="0"/>
              </a:endParaRPr>
            </a:p>
          </p:txBody>
        </p:sp>
        <p:sp>
          <p:nvSpPr>
            <p:cNvPr id="14" name="Rectangle 47"/>
            <p:cNvSpPr/>
            <p:nvPr/>
          </p:nvSpPr>
          <p:spPr>
            <a:xfrm>
              <a:off x="3492500" y="4216400"/>
              <a:ext cx="660400" cy="5588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Tahoma" pitchFamily="34" charset="0"/>
              </a:endParaRPr>
            </a:p>
          </p:txBody>
        </p:sp>
        <p:sp>
          <p:nvSpPr>
            <p:cNvPr id="15" name="Rectangle 48"/>
            <p:cNvSpPr/>
            <p:nvPr/>
          </p:nvSpPr>
          <p:spPr>
            <a:xfrm>
              <a:off x="825500" y="2794000"/>
              <a:ext cx="660400" cy="5588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Tahoma" pitchFamily="34" charset="0"/>
              </a:endParaRPr>
            </a:p>
          </p:txBody>
        </p:sp>
        <p:sp>
          <p:nvSpPr>
            <p:cNvPr id="16" name="Rectangle 50"/>
            <p:cNvSpPr/>
            <p:nvPr/>
          </p:nvSpPr>
          <p:spPr>
            <a:xfrm rot="1320000">
              <a:off x="1309684" y="2879884"/>
              <a:ext cx="542408" cy="5588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Tahoma" pitchFamily="34" charset="0"/>
              </a:endParaRPr>
            </a:p>
          </p:txBody>
        </p:sp>
        <p:sp>
          <p:nvSpPr>
            <p:cNvPr id="19" name="Rectangle 52"/>
            <p:cNvSpPr/>
            <p:nvPr/>
          </p:nvSpPr>
          <p:spPr>
            <a:xfrm rot="1920000">
              <a:off x="2592287" y="3599419"/>
              <a:ext cx="649898" cy="12773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Tahoma" pitchFamily="34" charset="0"/>
              </a:endParaRPr>
            </a:p>
          </p:txBody>
        </p:sp>
        <p:sp>
          <p:nvSpPr>
            <p:cNvPr id="20" name="Rectangle 53"/>
            <p:cNvSpPr/>
            <p:nvPr/>
          </p:nvSpPr>
          <p:spPr>
            <a:xfrm rot="1920000">
              <a:off x="1979512" y="3215244"/>
              <a:ext cx="649898" cy="12773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Tahoma" pitchFamily="34" charset="0"/>
              </a:endParaRPr>
            </a:p>
          </p:txBody>
        </p:sp>
      </p:grpSp>
      <p:pic>
        <p:nvPicPr>
          <p:cNvPr id="21" name="Image 15" descr="gpd_simul_BCSD.eps"/>
          <p:cNvPicPr>
            <a:picLocks noChangeAspect="1"/>
          </p:cNvPicPr>
          <p:nvPr/>
        </p:nvPicPr>
        <mc:AlternateContent xmlns:mc="http://schemas.openxmlformats.org/markup-compatibility/2006">
          <mc:Choice xmlns:ma="http://schemas.microsoft.com/office/mac/drawingml/2008/main" xmlns:mv="urn:schemas-microsoft-com:mac:vml" xmlns="" Requires="ma">
            <p:blipFill>
              <a:blip r:embed="rId7"/>
              <a:srcRect l="46561" t="52607" r="15961" b="32525"/>
              <a:stretch>
                <a:fillRect/>
              </a:stretch>
            </p:blipFill>
          </mc:Choice>
          <mc:Fallback>
            <p:blipFill>
              <a:blip r:embed="rId8"/>
              <a:srcRect l="46561" t="52607" r="15961" b="32525"/>
              <a:stretch>
                <a:fillRect/>
              </a:stretch>
            </p:blipFill>
          </mc:Fallback>
        </mc:AlternateContent>
        <p:spPr>
          <a:xfrm>
            <a:off x="6096001" y="846666"/>
            <a:ext cx="2698750" cy="857251"/>
          </a:xfrm>
          <a:prstGeom prst="rect">
            <a:avLst/>
          </a:prstGeom>
        </p:spPr>
      </p:pic>
      <p:sp>
        <p:nvSpPr>
          <p:cNvPr id="28" name="ZoneTexte 22"/>
          <p:cNvSpPr txBox="1"/>
          <p:nvPr/>
        </p:nvSpPr>
        <p:spPr>
          <a:xfrm>
            <a:off x="1071033" y="4309517"/>
            <a:ext cx="444497" cy="1949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000" baseline="-25000" dirty="0" smtClean="0">
                <a:latin typeface="Tahoma" pitchFamily="34" charset="0"/>
              </a:rPr>
              <a:t>B</a:t>
            </a:r>
            <a:endParaRPr lang="fr-FR" sz="1000" baseline="-25000" dirty="0">
              <a:latin typeface="Tahoma" pitchFamily="34" charset="0"/>
            </a:endParaRPr>
          </a:p>
        </p:txBody>
      </p:sp>
      <p:sp>
        <p:nvSpPr>
          <p:cNvPr id="29" name="ZoneTexte 23"/>
          <p:cNvSpPr txBox="1"/>
          <p:nvPr/>
        </p:nvSpPr>
        <p:spPr>
          <a:xfrm>
            <a:off x="4006849" y="4313750"/>
            <a:ext cx="444497" cy="1949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000" baseline="-25000" dirty="0" smtClean="0">
                <a:latin typeface="Tahoma" pitchFamily="34" charset="0"/>
              </a:rPr>
              <a:t>B</a:t>
            </a:r>
            <a:endParaRPr lang="fr-FR" sz="1000" baseline="-25000" dirty="0">
              <a:latin typeface="Tahoma" pitchFamily="34" charset="0"/>
            </a:endParaRPr>
          </a:p>
        </p:txBody>
      </p:sp>
      <p:sp>
        <p:nvSpPr>
          <p:cNvPr id="30" name="ZoneTexte 24"/>
          <p:cNvSpPr txBox="1"/>
          <p:nvPr/>
        </p:nvSpPr>
        <p:spPr>
          <a:xfrm>
            <a:off x="6963832" y="4307400"/>
            <a:ext cx="444497" cy="1949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000" baseline="-25000" dirty="0" smtClean="0">
                <a:latin typeface="Tahoma" pitchFamily="34" charset="0"/>
              </a:rPr>
              <a:t>B</a:t>
            </a:r>
            <a:endParaRPr lang="fr-FR" sz="1000" baseline="-25000" dirty="0">
              <a:latin typeface="Tahoma" pitchFamily="34" charset="0"/>
            </a:endParaRPr>
          </a:p>
        </p:txBody>
      </p:sp>
      <p:pic>
        <p:nvPicPr>
          <p:cNvPr id="32" name="Picture 6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224" y="2115124"/>
            <a:ext cx="9350644" cy="46773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" name="Text Box 10069"/>
          <p:cNvSpPr txBox="1">
            <a:spLocks noChangeArrowheads="1"/>
          </p:cNvSpPr>
          <p:nvPr/>
        </p:nvSpPr>
        <p:spPr bwMode="auto">
          <a:xfrm>
            <a:off x="2070454" y="1764221"/>
            <a:ext cx="2718655" cy="431776"/>
          </a:xfrm>
          <a:prstGeom prst="rect">
            <a:avLst/>
          </a:prstGeom>
          <a:solidFill>
            <a:srgbClr val="FF0000"/>
          </a:solidFill>
          <a:ln w="12700">
            <a:noFill/>
            <a:miter lim="800000"/>
            <a:headEnd/>
            <a:tailEnd type="none" w="lg" len="med"/>
          </a:ln>
          <a:effectLst/>
        </p:spPr>
        <p:txBody>
          <a:bodyPr wrap="square" lIns="0" tIns="36000" rIns="0" bIns="36000">
            <a:spAutoFit/>
          </a:bodyPr>
          <a:lstStyle/>
          <a:p>
            <a:pPr algn="l">
              <a:lnSpc>
                <a:spcPts val="2800"/>
              </a:lnSpc>
              <a:buClr>
                <a:srgbClr val="FF0000"/>
              </a:buClr>
            </a:pPr>
            <a:r>
              <a:rPr lang="de-DE" sz="2000" i="0" dirty="0" smtClean="0">
                <a:solidFill>
                  <a:schemeClr val="bg1"/>
                </a:solidFill>
                <a:latin typeface="Tahoma" pitchFamily="34" charset="0"/>
              </a:rPr>
              <a:t>Measurement </a:t>
            </a:r>
            <a:r>
              <a:rPr lang="de-DE" sz="2000" i="0" dirty="0" err="1" smtClean="0">
                <a:solidFill>
                  <a:schemeClr val="bg1"/>
                </a:solidFill>
                <a:latin typeface="Tahoma" pitchFamily="34" charset="0"/>
              </a:rPr>
              <a:t>of</a:t>
            </a:r>
            <a:endParaRPr lang="en-US" sz="2000" i="0" dirty="0">
              <a:solidFill>
                <a:schemeClr val="bg1"/>
              </a:solidFill>
              <a:latin typeface="Tahoma" pitchFamily="34" charset="0"/>
            </a:endParaRPr>
          </a:p>
        </p:txBody>
      </p:sp>
      <p:graphicFrame>
        <p:nvGraphicFramePr>
          <p:cNvPr id="33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493172464"/>
              </p:ext>
            </p:extLst>
          </p:nvPr>
        </p:nvGraphicFramePr>
        <p:xfrm>
          <a:off x="4185689" y="1780297"/>
          <a:ext cx="481556" cy="39962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62314" name="Equation" r:id="rId10" imgW="241200" imgH="241200" progId="Equation.DSMT4">
                  <p:embed/>
                </p:oleObj>
              </mc:Choice>
              <mc:Fallback>
                <p:oleObj name="Equation" r:id="rId10" imgW="241200" imgH="24120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185689" y="1780297"/>
                        <a:ext cx="481556" cy="399624"/>
                      </a:xfrm>
                      <a:prstGeom prst="rect">
                        <a:avLst/>
                      </a:prstGeom>
                      <a:solidFill>
                        <a:srgbClr val="FF0000"/>
                      </a:solidFill>
                      <a:ln w="38100">
                        <a:noFill/>
                        <a:miter lim="800000"/>
                        <a:headEnd/>
                        <a:tailEnd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Rechteck 3"/>
          <p:cNvSpPr/>
          <p:nvPr/>
        </p:nvSpPr>
        <p:spPr bwMode="auto">
          <a:xfrm>
            <a:off x="6005991" y="846666"/>
            <a:ext cx="2905223" cy="917555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28" tIns="45714" rIns="91428" bIns="45714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sz="2800" b="1" i="1" u="none" strike="noStrike" cap="none" normalizeH="0" baseline="0" dirty="0" smtClean="0">
              <a:ln>
                <a:noFill/>
              </a:ln>
              <a:solidFill>
                <a:srgbClr val="000066"/>
              </a:solidFill>
              <a:effectLst/>
              <a:latin typeface="Tahoma" pitchFamily="34" charset="0"/>
            </a:endParaRPr>
          </a:p>
        </p:txBody>
      </p:sp>
      <p:sp>
        <p:nvSpPr>
          <p:cNvPr id="3" name="Textfeld 2"/>
          <p:cNvSpPr txBox="1"/>
          <p:nvPr/>
        </p:nvSpPr>
        <p:spPr>
          <a:xfrm>
            <a:off x="5715859" y="931346"/>
            <a:ext cx="3195355" cy="1138773"/>
          </a:xfrm>
          <a:prstGeom prst="rect">
            <a:avLst/>
          </a:prstGeom>
          <a:solidFill>
            <a:srgbClr val="800000">
              <a:alpha val="14000"/>
            </a:srgbClr>
          </a:solidFill>
        </p:spPr>
        <p:txBody>
          <a:bodyPr wrap="square" rtlCol="0">
            <a:spAutoFit/>
          </a:bodyPr>
          <a:lstStyle/>
          <a:p>
            <a:pPr algn="l"/>
            <a:r>
              <a:rPr lang="fr-FR" i="0" dirty="0" err="1" smtClean="0">
                <a:latin typeface="Monotype Corsiva" pitchFamily="-112" charset="0"/>
              </a:rPr>
              <a:t>Re</a:t>
            </a:r>
            <a:r>
              <a:rPr lang="fr-FR" sz="2000" i="0" dirty="0" smtClean="0">
                <a:latin typeface="Monotype Corsiva" pitchFamily="-112" charset="0"/>
              </a:rPr>
              <a:t> </a:t>
            </a:r>
            <a:r>
              <a:rPr lang="de-DE" sz="2000" b="0" i="0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(</a:t>
            </a:r>
            <a:r>
              <a:rPr lang="de-DE" sz="2000" b="0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F</a:t>
            </a:r>
            <a:r>
              <a:rPr lang="de-DE" sz="2000" b="0" baseline="-25000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1</a:t>
            </a:r>
            <a:r>
              <a:rPr lang="fr-FR" i="0" dirty="0" smtClean="0">
                <a:latin typeface="Monotype Corsiva" pitchFamily="-112" charset="0"/>
              </a:rPr>
              <a:t>H </a:t>
            </a:r>
            <a:r>
              <a:rPr lang="de-DE" sz="2000" b="0" i="0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) &gt; 0 @ H1</a:t>
            </a:r>
          </a:p>
          <a:p>
            <a:pPr algn="l"/>
            <a:r>
              <a:rPr lang="de-DE" sz="2000" b="0" i="0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               &lt; 0 @ HERMES</a:t>
            </a:r>
          </a:p>
          <a:p>
            <a:pPr algn="l"/>
            <a:r>
              <a:rPr lang="de-DE" sz="2000" b="0" i="0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              </a:t>
            </a:r>
            <a:r>
              <a:rPr lang="de-DE" sz="2000" b="0" i="0" dirty="0" err="1" smtClean="0">
                <a:latin typeface="Tahoma" pitchFamily="34" charset="0"/>
                <a:ea typeface="Tahoma" pitchFamily="34" charset="0"/>
                <a:cs typeface="Tahoma" pitchFamily="34" charset="0"/>
              </a:rPr>
              <a:t>Node</a:t>
            </a:r>
            <a:r>
              <a:rPr lang="de-DE" sz="2000" b="0" i="0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?</a:t>
            </a:r>
          </a:p>
        </p:txBody>
      </p:sp>
      <p:sp>
        <p:nvSpPr>
          <p:cNvPr id="5" name="Textfeld 4"/>
          <p:cNvSpPr txBox="1"/>
          <p:nvPr/>
        </p:nvSpPr>
        <p:spPr>
          <a:xfrm>
            <a:off x="2234176" y="4867783"/>
            <a:ext cx="1186428" cy="1323439"/>
          </a:xfrm>
          <a:prstGeom prst="rect">
            <a:avLst/>
          </a:prstGeom>
          <a:solidFill>
            <a:schemeClr val="bg1"/>
          </a:solidFill>
        </p:spPr>
        <p:txBody>
          <a:bodyPr wrap="square" lIns="0" tIns="0" rIns="0" bIns="0" rtlCol="0">
            <a:spAutoFit/>
          </a:bodyPr>
          <a:lstStyle/>
          <a:p>
            <a:pPr algn="l">
              <a:lnSpc>
                <a:spcPts val="2200"/>
              </a:lnSpc>
            </a:pPr>
            <a:r>
              <a:rPr lang="de-DE" sz="1400" b="0" i="0" dirty="0" err="1" smtClean="0">
                <a:solidFill>
                  <a:srgbClr val="0066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Kumericki</a:t>
            </a:r>
            <a:r>
              <a:rPr lang="de-DE" sz="1400" b="0" i="0" dirty="0" smtClean="0">
                <a:solidFill>
                  <a:srgbClr val="0066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, Müller</a:t>
            </a:r>
          </a:p>
          <a:p>
            <a:pPr algn="l">
              <a:lnSpc>
                <a:spcPts val="2300"/>
              </a:lnSpc>
            </a:pPr>
            <a:r>
              <a:rPr lang="de-DE" sz="1400" b="0" i="0" dirty="0" smtClean="0">
                <a:solidFill>
                  <a:srgbClr val="0066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Incl. H</a:t>
            </a:r>
            <a:r>
              <a:rPr lang="de-DE" sz="1000" b="0" i="0" dirty="0" smtClean="0">
                <a:solidFill>
                  <a:srgbClr val="0066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ALL </a:t>
            </a:r>
            <a:r>
              <a:rPr lang="de-DE" sz="1400" b="0" i="0" dirty="0" smtClean="0">
                <a:solidFill>
                  <a:srgbClr val="0066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A </a:t>
            </a:r>
          </a:p>
          <a:p>
            <a:pPr algn="l">
              <a:lnSpc>
                <a:spcPts val="2300"/>
              </a:lnSpc>
            </a:pPr>
            <a:r>
              <a:rPr lang="de-DE" sz="1400" b="0" i="0" dirty="0" err="1" smtClean="0">
                <a:solidFill>
                  <a:srgbClr val="0066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Without</a:t>
            </a:r>
            <a:r>
              <a:rPr lang="de-DE" sz="1400" b="0" i="0" dirty="0" smtClean="0">
                <a:solidFill>
                  <a:srgbClr val="0066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H</a:t>
            </a:r>
            <a:r>
              <a:rPr lang="de-DE" sz="1000" b="0" i="0" dirty="0" smtClean="0">
                <a:solidFill>
                  <a:srgbClr val="0066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ALL </a:t>
            </a:r>
            <a:r>
              <a:rPr lang="de-DE" sz="1400" b="0" i="0" dirty="0" smtClean="0">
                <a:solidFill>
                  <a:srgbClr val="0066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A</a:t>
            </a:r>
          </a:p>
          <a:p>
            <a:pPr algn="l"/>
            <a:r>
              <a:rPr lang="de-DE" sz="1100" i="0" dirty="0" smtClean="0">
                <a:solidFill>
                  <a:schemeClr val="tx1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arXiv:0904.0458 </a:t>
            </a:r>
            <a:endParaRPr lang="de-DE" sz="1100" b="0" i="0" dirty="0" smtClean="0">
              <a:solidFill>
                <a:srgbClr val="006600"/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7" name="Titel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Beam Charge &amp; Spin </a:t>
            </a:r>
            <a:r>
              <a:rPr lang="en-US" dirty="0" smtClean="0"/>
              <a:t>Asymmetry  </a:t>
            </a:r>
            <a:r>
              <a:rPr lang="fr-FR" sz="3600" dirty="0" smtClean="0">
                <a:latin typeface="Monotype Corsiva" pitchFamily="26" charset="0"/>
              </a:rPr>
              <a:t>D</a:t>
            </a:r>
            <a:r>
              <a:rPr lang="fr-FR" baseline="-25000" dirty="0" smtClean="0"/>
              <a:t>CS,U </a:t>
            </a:r>
            <a:r>
              <a:rPr lang="en-US" dirty="0" smtClean="0"/>
              <a:t>/</a:t>
            </a:r>
            <a:r>
              <a:rPr lang="fr-FR" sz="3600" dirty="0" smtClean="0">
                <a:latin typeface="Monotype Corsiva" pitchFamily="26" charset="0"/>
              </a:rPr>
              <a:t>S</a:t>
            </a:r>
            <a:r>
              <a:rPr lang="fr-FR" baseline="-25000" dirty="0" smtClean="0"/>
              <a:t>CS,U</a:t>
            </a:r>
            <a:endParaRPr lang="de-DE" sz="2400" dirty="0"/>
          </a:p>
        </p:txBody>
      </p:sp>
      <p:sp>
        <p:nvSpPr>
          <p:cNvPr id="37" name="Textfeld 36"/>
          <p:cNvSpPr txBox="1"/>
          <p:nvPr/>
        </p:nvSpPr>
        <p:spPr>
          <a:xfrm>
            <a:off x="900324" y="2643085"/>
            <a:ext cx="1033271" cy="248466"/>
          </a:xfrm>
          <a:prstGeom prst="rect">
            <a:avLst/>
          </a:prstGeom>
          <a:solidFill>
            <a:schemeClr val="bg1"/>
          </a:solidFill>
        </p:spPr>
        <p:txBody>
          <a:bodyPr wrap="square" lIns="0" tIns="0" rIns="0" bIns="0" rtlCol="0">
            <a:spAutoFit/>
          </a:bodyPr>
          <a:lstStyle/>
          <a:p>
            <a:pPr algn="l">
              <a:lnSpc>
                <a:spcPts val="2200"/>
              </a:lnSpc>
            </a:pPr>
            <a:r>
              <a:rPr lang="de-DE" sz="1400" i="0" dirty="0" err="1" smtClean="0">
                <a:solidFill>
                  <a:schemeClr val="tx1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Using</a:t>
            </a:r>
            <a:r>
              <a:rPr lang="de-DE" sz="1400" i="0" dirty="0" smtClean="0">
                <a:solidFill>
                  <a:schemeClr val="tx1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VGG </a:t>
            </a:r>
          </a:p>
        </p:txBody>
      </p:sp>
    </p:spTree>
    <p:extLst>
      <p:ext uri="{BB962C8B-B14F-4D97-AF65-F5344CB8AC3E}">
        <p14:creationId xmlns:p14="http://schemas.microsoft.com/office/powerpoint/2010/main" val="23133593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feld 3"/>
          <p:cNvSpPr txBox="1">
            <a:spLocks/>
          </p:cNvSpPr>
          <p:nvPr/>
        </p:nvSpPr>
        <p:spPr>
          <a:xfrm>
            <a:off x="0" y="1260029"/>
            <a:ext cx="9361488" cy="4154984"/>
          </a:xfrm>
          <a:prstGeom prst="rect">
            <a:avLst/>
          </a:prstGeom>
          <a:solidFill>
            <a:srgbClr val="800000"/>
          </a:solidFill>
          <a:effectLst>
            <a:glow>
              <a:schemeClr val="accent1"/>
            </a:glow>
          </a:effectLst>
          <a:scene3d>
            <a:camera prst="orthographicFront"/>
            <a:lightRig rig="threePt" dir="t"/>
          </a:scene3d>
          <a:sp3d prstMaterial="plastic">
            <a:bevelT prst="relaxedInset"/>
          </a:sp3d>
        </p:spPr>
        <p:txBody>
          <a:bodyPr wrap="square" rtlCol="0">
            <a:spAutoFit/>
          </a:bodyPr>
          <a:lstStyle/>
          <a:p>
            <a:pPr algn="l"/>
            <a:endParaRPr lang="de-DE" sz="4400" i="0" kern="0" dirty="0" smtClean="0">
              <a:solidFill>
                <a:srgbClr val="FFFFFF"/>
              </a:solidFill>
              <a:latin typeface="Tahoma" pitchFamily="34" charset="0"/>
              <a:ea typeface="+mj-ea"/>
              <a:cs typeface="+mj-cs"/>
            </a:endParaRPr>
          </a:p>
          <a:p>
            <a:r>
              <a:rPr lang="de-DE" sz="4400" i="0" kern="0" dirty="0" smtClean="0">
                <a:solidFill>
                  <a:srgbClr val="FFFFFF"/>
                </a:solidFill>
                <a:latin typeface="Tahoma" pitchFamily="34" charset="0"/>
                <a:ea typeface="+mj-ea"/>
                <a:cs typeface="+mj-cs"/>
              </a:rPr>
              <a:t>Beam </a:t>
            </a:r>
            <a:r>
              <a:rPr lang="de-DE" sz="4400" i="0" kern="0" dirty="0">
                <a:solidFill>
                  <a:srgbClr val="FFFFFF"/>
                </a:solidFill>
                <a:latin typeface="Tahoma" pitchFamily="34" charset="0"/>
                <a:ea typeface="+mj-ea"/>
                <a:cs typeface="+mj-cs"/>
              </a:rPr>
              <a:t>Tests @ </a:t>
            </a:r>
            <a:r>
              <a:rPr lang="de-DE" sz="4400" i="0" kern="0" dirty="0" smtClean="0">
                <a:solidFill>
                  <a:srgbClr val="FFFFFF"/>
                </a:solidFill>
                <a:latin typeface="Tahoma" pitchFamily="34" charset="0"/>
                <a:ea typeface="+mj-ea"/>
                <a:cs typeface="+mj-cs"/>
              </a:rPr>
              <a:t>COMPASS</a:t>
            </a:r>
          </a:p>
          <a:p>
            <a:pPr algn="l"/>
            <a:endParaRPr lang="de-DE" sz="4400" i="0" kern="0" dirty="0" smtClean="0">
              <a:solidFill>
                <a:srgbClr val="FFFFFF"/>
              </a:solidFill>
              <a:latin typeface="Tahoma" pitchFamily="34" charset="0"/>
              <a:ea typeface="+mj-ea"/>
              <a:cs typeface="+mj-cs"/>
            </a:endParaRPr>
          </a:p>
          <a:p>
            <a:pPr marL="1371600" lvl="2" indent="-457200" algn="l">
              <a:buBlip>
                <a:blip r:embed="rId3"/>
              </a:buBlip>
            </a:pPr>
            <a:r>
              <a:rPr lang="de-DE" i="0" kern="0" dirty="0">
                <a:solidFill>
                  <a:srgbClr val="FFFFFF"/>
                </a:solidFill>
                <a:latin typeface="Tahoma" pitchFamily="34" charset="0"/>
                <a:ea typeface="+mj-ea"/>
                <a:cs typeface="+mj-cs"/>
              </a:rPr>
              <a:t>2008 </a:t>
            </a:r>
            <a:r>
              <a:rPr lang="de-DE" i="0" kern="0" dirty="0" smtClean="0">
                <a:solidFill>
                  <a:srgbClr val="FFFFFF"/>
                </a:solidFill>
                <a:latin typeface="Tahoma" pitchFamily="34" charset="0"/>
                <a:ea typeface="+mj-ea"/>
                <a:cs typeface="+mj-cs"/>
              </a:rPr>
              <a:t>	(</a:t>
            </a:r>
            <a:r>
              <a:rPr lang="de-DE" i="0" kern="0" dirty="0">
                <a:solidFill>
                  <a:srgbClr val="FFFFFF"/>
                </a:solidFill>
                <a:latin typeface="Tahoma" pitchFamily="34" charset="0"/>
                <a:ea typeface="+mj-ea"/>
                <a:cs typeface="+mj-cs"/>
              </a:rPr>
              <a:t>8 </a:t>
            </a:r>
            <a:r>
              <a:rPr lang="de-DE" i="0" kern="0" dirty="0" err="1">
                <a:solidFill>
                  <a:srgbClr val="FFFFFF"/>
                </a:solidFill>
                <a:latin typeface="Tahoma" pitchFamily="34" charset="0"/>
                <a:ea typeface="+mj-ea"/>
                <a:cs typeface="+mj-cs"/>
              </a:rPr>
              <a:t>hours</a:t>
            </a:r>
            <a:r>
              <a:rPr lang="de-DE" i="0" kern="0" dirty="0" smtClean="0">
                <a:solidFill>
                  <a:srgbClr val="FFFFFF"/>
                </a:solidFill>
                <a:latin typeface="Tahoma" pitchFamily="34" charset="0"/>
                <a:ea typeface="+mj-ea"/>
                <a:cs typeface="+mj-cs"/>
              </a:rPr>
              <a:t>)</a:t>
            </a:r>
          </a:p>
          <a:p>
            <a:pPr lvl="2" algn="l"/>
            <a:endParaRPr lang="de-DE" i="0" kern="0" dirty="0" smtClean="0">
              <a:solidFill>
                <a:srgbClr val="FFFFFF"/>
              </a:solidFill>
              <a:latin typeface="Tahoma" pitchFamily="34" charset="0"/>
              <a:ea typeface="+mj-ea"/>
              <a:cs typeface="+mj-cs"/>
            </a:endParaRPr>
          </a:p>
          <a:p>
            <a:pPr marL="1371600" lvl="2" indent="-457200" algn="l">
              <a:buBlip>
                <a:blip r:embed="rId3"/>
              </a:buBlip>
            </a:pPr>
            <a:r>
              <a:rPr lang="de-DE" i="0" kern="0" dirty="0" smtClean="0">
                <a:solidFill>
                  <a:srgbClr val="FFFFFF"/>
                </a:solidFill>
                <a:latin typeface="Tahoma" pitchFamily="34" charset="0"/>
                <a:ea typeface="+mj-ea"/>
                <a:cs typeface="+mj-cs"/>
              </a:rPr>
              <a:t>2009 	(</a:t>
            </a:r>
            <a:r>
              <a:rPr lang="de-DE" i="0" kern="0" dirty="0">
                <a:solidFill>
                  <a:srgbClr val="FFFFFF"/>
                </a:solidFill>
                <a:latin typeface="Tahoma" pitchFamily="34" charset="0"/>
                <a:ea typeface="+mj-ea"/>
                <a:cs typeface="+mj-cs"/>
              </a:rPr>
              <a:t>10 * </a:t>
            </a:r>
            <a:r>
              <a:rPr lang="de-DE" i="0" kern="0" dirty="0" err="1" smtClean="0">
                <a:solidFill>
                  <a:srgbClr val="FFFFFF"/>
                </a:solidFill>
                <a:latin typeface="Tahoma" pitchFamily="34" charset="0"/>
                <a:ea typeface="+mj-ea"/>
                <a:cs typeface="+mj-cs"/>
              </a:rPr>
              <a:t>statistics</a:t>
            </a:r>
            <a:r>
              <a:rPr lang="de-DE" i="0" kern="0" dirty="0" smtClean="0">
                <a:solidFill>
                  <a:srgbClr val="FFFFFF"/>
                </a:solidFill>
                <a:latin typeface="Tahoma" pitchFamily="34" charset="0"/>
                <a:ea typeface="+mj-ea"/>
                <a:cs typeface="+mj-cs"/>
              </a:rPr>
              <a:t> </a:t>
            </a:r>
            <a:r>
              <a:rPr lang="de-DE" i="0" kern="0" dirty="0" err="1">
                <a:solidFill>
                  <a:srgbClr val="FFFFFF"/>
                </a:solidFill>
                <a:latin typeface="Tahoma" pitchFamily="34" charset="0"/>
                <a:ea typeface="+mj-ea"/>
                <a:cs typeface="+mj-cs"/>
              </a:rPr>
              <a:t>of</a:t>
            </a:r>
            <a:r>
              <a:rPr lang="de-DE" i="0" kern="0" dirty="0">
                <a:solidFill>
                  <a:srgbClr val="FFFFFF"/>
                </a:solidFill>
                <a:latin typeface="Tahoma" pitchFamily="34" charset="0"/>
                <a:ea typeface="+mj-ea"/>
                <a:cs typeface="+mj-cs"/>
              </a:rPr>
              <a:t> 2008</a:t>
            </a:r>
            <a:r>
              <a:rPr lang="de-DE" i="0" kern="0" dirty="0" smtClean="0">
                <a:solidFill>
                  <a:srgbClr val="FFFFFF"/>
                </a:solidFill>
                <a:latin typeface="Tahoma" pitchFamily="34" charset="0"/>
                <a:ea typeface="+mj-ea"/>
                <a:cs typeface="+mj-cs"/>
              </a:rPr>
              <a:t>)</a:t>
            </a:r>
          </a:p>
          <a:p>
            <a:pPr lvl="2" algn="l"/>
            <a:r>
              <a:rPr lang="de-DE" i="0" kern="0" dirty="0">
                <a:solidFill>
                  <a:srgbClr val="FFFFFF"/>
                </a:solidFill>
                <a:latin typeface="Tahoma" pitchFamily="34" charset="0"/>
                <a:ea typeface="+mj-ea"/>
                <a:cs typeface="+mj-cs"/>
              </a:rPr>
              <a:t/>
            </a:r>
            <a:br>
              <a:rPr lang="de-DE" i="0" kern="0" dirty="0">
                <a:solidFill>
                  <a:srgbClr val="FFFFFF"/>
                </a:solidFill>
                <a:latin typeface="Tahoma" pitchFamily="34" charset="0"/>
                <a:ea typeface="+mj-ea"/>
                <a:cs typeface="+mj-cs"/>
              </a:rPr>
            </a:br>
            <a:endParaRPr lang="de-DE" sz="2000" b="0" i="0" dirty="0" smtClean="0"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034110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106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361487" cy="798513"/>
          </a:xfrm>
        </p:spPr>
        <p:txBody>
          <a:bodyPr/>
          <a:lstStyle/>
          <a:p>
            <a:r>
              <a:rPr lang="en-US" dirty="0" smtClean="0"/>
              <a:t>2008 &amp; 2009 Beam Tests @ COMPASS</a:t>
            </a:r>
            <a:endParaRPr lang="en-US" dirty="0"/>
          </a:p>
        </p:txBody>
      </p:sp>
      <p:sp>
        <p:nvSpPr>
          <p:cNvPr id="18" name="Text Box 10069"/>
          <p:cNvSpPr txBox="1">
            <a:spLocks noChangeArrowheads="1"/>
          </p:cNvSpPr>
          <p:nvPr/>
        </p:nvSpPr>
        <p:spPr bwMode="auto">
          <a:xfrm>
            <a:off x="720304" y="5245429"/>
            <a:ext cx="3619396" cy="1169551"/>
          </a:xfrm>
          <a:prstGeom prst="rect">
            <a:avLst/>
          </a:prstGeom>
          <a:gradFill flip="none" rotWithShape="1">
            <a:gsLst>
              <a:gs pos="0">
                <a:srgbClr val="FFEFD1"/>
              </a:gs>
              <a:gs pos="64999">
                <a:srgbClr val="F0EBD5"/>
              </a:gs>
              <a:gs pos="100000">
                <a:srgbClr val="D1C39F"/>
              </a:gs>
            </a:gsLst>
            <a:path path="shape">
              <a:fillToRect l="50000" t="50000" r="50000" b="50000"/>
            </a:path>
            <a:tileRect/>
          </a:gradFill>
          <a:ln w="12700">
            <a:noFill/>
            <a:miter lim="800000"/>
            <a:headEnd/>
            <a:tailEnd type="none" w="lg" len="med"/>
          </a:ln>
          <a:effectLst/>
        </p:spPr>
        <p:txBody>
          <a:bodyPr wrap="square">
            <a:spAutoFit/>
          </a:bodyPr>
          <a:lstStyle/>
          <a:p>
            <a:pPr algn="l">
              <a:lnSpc>
                <a:spcPts val="2800"/>
              </a:lnSpc>
              <a:buClr>
                <a:srgbClr val="FF0000"/>
              </a:buClr>
              <a:buBlip>
                <a:blip r:embed="rId3"/>
              </a:buBlip>
            </a:pPr>
            <a:r>
              <a:rPr lang="en-US" sz="2000" i="0" dirty="0" smtClean="0">
                <a:solidFill>
                  <a:srgbClr val="008000"/>
                </a:solidFill>
                <a:latin typeface="Tahoma" pitchFamily="34" charset="0"/>
              </a:rPr>
              <a:t> </a:t>
            </a:r>
            <a:r>
              <a:rPr lang="en-US" sz="2000" b="0" i="0" dirty="0" smtClean="0">
                <a:latin typeface="Tahoma" pitchFamily="34" charset="0"/>
              </a:rPr>
              <a:t>Target : 40 cm LH2</a:t>
            </a:r>
          </a:p>
          <a:p>
            <a:pPr algn="l">
              <a:lnSpc>
                <a:spcPts val="2800"/>
              </a:lnSpc>
              <a:buClr>
                <a:srgbClr val="FF0000"/>
              </a:buClr>
              <a:buBlip>
                <a:blip r:embed="rId3"/>
              </a:buBlip>
            </a:pPr>
            <a:r>
              <a:rPr lang="en-US" sz="2000" b="0" i="0" dirty="0" smtClean="0">
                <a:latin typeface="Tahoma" pitchFamily="34" charset="0"/>
              </a:rPr>
              <a:t> Recoil Detector (1m long)</a:t>
            </a:r>
          </a:p>
          <a:p>
            <a:pPr algn="l">
              <a:lnSpc>
                <a:spcPts val="2800"/>
              </a:lnSpc>
              <a:buClr>
                <a:srgbClr val="FF0000"/>
              </a:buClr>
              <a:buBlip>
                <a:blip r:embed="rId3"/>
              </a:buBlip>
            </a:pPr>
            <a:r>
              <a:rPr lang="en-US" sz="2000" b="0" i="0" dirty="0" smtClean="0">
                <a:latin typeface="Tahoma" pitchFamily="34" charset="0"/>
              </a:rPr>
              <a:t> ECAL 1 &amp; ECAL 2</a:t>
            </a:r>
          </a:p>
        </p:txBody>
      </p:sp>
      <p:grpSp>
        <p:nvGrpSpPr>
          <p:cNvPr id="8" name="Group 108"/>
          <p:cNvGrpSpPr>
            <a:grpSpLocks/>
          </p:cNvGrpSpPr>
          <p:nvPr/>
        </p:nvGrpSpPr>
        <p:grpSpPr bwMode="auto">
          <a:xfrm>
            <a:off x="-179795" y="886381"/>
            <a:ext cx="6480720" cy="3749282"/>
            <a:chOff x="424" y="997"/>
            <a:chExt cx="4864" cy="2552"/>
          </a:xfrm>
        </p:grpSpPr>
        <p:sp>
          <p:nvSpPr>
            <p:cNvPr id="9" name="Line 99"/>
            <p:cNvSpPr>
              <a:spLocks noChangeShapeType="1"/>
            </p:cNvSpPr>
            <p:nvPr/>
          </p:nvSpPr>
          <p:spPr bwMode="auto">
            <a:xfrm>
              <a:off x="4604" y="1071"/>
              <a:ext cx="0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endParaRPr lang="fr-FR" dirty="0">
                <a:latin typeface="Tahoma" pitchFamily="34" charset="0"/>
              </a:endParaRPr>
            </a:p>
          </p:txBody>
        </p:sp>
        <p:pic>
          <p:nvPicPr>
            <p:cNvPr id="11" name="Picture 100" descr="Target_bis"/>
            <p:cNvPicPr>
              <a:picLocks noChangeAspect="1" noChangeArrowheads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674" y="997"/>
              <a:ext cx="4513" cy="2552"/>
            </a:xfrm>
            <a:prstGeom prst="rect">
              <a:avLst/>
            </a:prstGeom>
            <a:noFill/>
          </p:spPr>
        </p:pic>
        <p:sp>
          <p:nvSpPr>
            <p:cNvPr id="12" name="Line 101"/>
            <p:cNvSpPr>
              <a:spLocks noChangeShapeType="1"/>
            </p:cNvSpPr>
            <p:nvPr/>
          </p:nvSpPr>
          <p:spPr bwMode="auto">
            <a:xfrm>
              <a:off x="2880" y="1616"/>
              <a:ext cx="998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endParaRPr lang="fr-FR" dirty="0">
                <a:latin typeface="Tahoma" pitchFamily="34" charset="0"/>
              </a:endParaRPr>
            </a:p>
          </p:txBody>
        </p:sp>
        <p:sp>
          <p:nvSpPr>
            <p:cNvPr id="13" name="Line 102"/>
            <p:cNvSpPr>
              <a:spLocks noChangeShapeType="1"/>
            </p:cNvSpPr>
            <p:nvPr/>
          </p:nvSpPr>
          <p:spPr bwMode="auto">
            <a:xfrm>
              <a:off x="2880" y="3113"/>
              <a:ext cx="998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endParaRPr lang="fr-FR" dirty="0">
                <a:latin typeface="Tahoma" pitchFamily="34" charset="0"/>
              </a:endParaRPr>
            </a:p>
          </p:txBody>
        </p:sp>
        <p:sp>
          <p:nvSpPr>
            <p:cNvPr id="14" name="Line 103"/>
            <p:cNvSpPr>
              <a:spLocks noChangeShapeType="1"/>
            </p:cNvSpPr>
            <p:nvPr/>
          </p:nvSpPr>
          <p:spPr bwMode="auto">
            <a:xfrm>
              <a:off x="3100" y="2140"/>
              <a:ext cx="499" cy="0"/>
            </a:xfrm>
            <a:prstGeom prst="line">
              <a:avLst/>
            </a:prstGeom>
            <a:noFill/>
            <a:ln w="38100">
              <a:solidFill>
                <a:schemeClr val="accent2"/>
              </a:solidFill>
              <a:round/>
              <a:headEnd/>
              <a:tailEnd/>
            </a:ln>
            <a:effectLst/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endParaRPr lang="fr-FR" dirty="0">
                <a:latin typeface="Tahoma" pitchFamily="34" charset="0"/>
              </a:endParaRPr>
            </a:p>
          </p:txBody>
        </p:sp>
        <p:sp>
          <p:nvSpPr>
            <p:cNvPr id="15" name="Line 104"/>
            <p:cNvSpPr>
              <a:spLocks noChangeShapeType="1"/>
            </p:cNvSpPr>
            <p:nvPr/>
          </p:nvSpPr>
          <p:spPr bwMode="auto">
            <a:xfrm>
              <a:off x="3100" y="2446"/>
              <a:ext cx="499" cy="0"/>
            </a:xfrm>
            <a:prstGeom prst="line">
              <a:avLst/>
            </a:prstGeom>
            <a:noFill/>
            <a:ln w="38100">
              <a:solidFill>
                <a:schemeClr val="accent2"/>
              </a:solidFill>
              <a:round/>
              <a:headEnd/>
              <a:tailEnd/>
            </a:ln>
            <a:effectLst/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endParaRPr lang="fr-FR" dirty="0">
                <a:latin typeface="Tahoma" pitchFamily="34" charset="0"/>
              </a:endParaRPr>
            </a:p>
          </p:txBody>
        </p:sp>
        <p:sp>
          <p:nvSpPr>
            <p:cNvPr id="16" name="Text Box 105"/>
            <p:cNvSpPr txBox="1">
              <a:spLocks noChangeArrowheads="1"/>
            </p:cNvSpPr>
            <p:nvPr/>
          </p:nvSpPr>
          <p:spPr bwMode="auto">
            <a:xfrm>
              <a:off x="2971" y="1864"/>
              <a:ext cx="777" cy="224"/>
            </a:xfrm>
            <a:prstGeom prst="rect">
              <a:avLst/>
            </a:prstGeom>
            <a:solidFill>
              <a:srgbClr val="000066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square">
              <a:prstTxWarp prst="textNoShape">
                <a:avLst/>
              </a:prstTxWarp>
              <a:spAutoFit/>
            </a:bodyPr>
            <a:lstStyle/>
            <a:p>
              <a:pPr marL="234950" indent="-234950" eaLnBrk="1" hangingPunct="1">
                <a:lnSpc>
                  <a:spcPct val="90000"/>
                </a:lnSpc>
              </a:pPr>
              <a:r>
                <a:rPr lang="en-US" sz="1800" i="0" dirty="0">
                  <a:solidFill>
                    <a:schemeClr val="bg1"/>
                  </a:solidFill>
                  <a:latin typeface="Tahoma" pitchFamily="34" charset="0"/>
                </a:rPr>
                <a:t>Ring A</a:t>
              </a:r>
            </a:p>
          </p:txBody>
        </p:sp>
        <p:sp>
          <p:nvSpPr>
            <p:cNvPr id="19" name="Text Box 106"/>
            <p:cNvSpPr txBox="1">
              <a:spLocks noChangeArrowheads="1"/>
            </p:cNvSpPr>
            <p:nvPr/>
          </p:nvSpPr>
          <p:spPr bwMode="auto">
            <a:xfrm>
              <a:off x="3019" y="1354"/>
              <a:ext cx="729" cy="224"/>
            </a:xfrm>
            <a:prstGeom prst="rect">
              <a:avLst/>
            </a:prstGeom>
            <a:solidFill>
              <a:srgbClr val="040000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square">
              <a:prstTxWarp prst="textNoShape">
                <a:avLst/>
              </a:prstTxWarp>
              <a:spAutoFit/>
            </a:bodyPr>
            <a:lstStyle/>
            <a:p>
              <a:pPr marL="234950" indent="-234950" eaLnBrk="1" hangingPunct="1">
                <a:lnSpc>
                  <a:spcPct val="90000"/>
                </a:lnSpc>
              </a:pPr>
              <a:r>
                <a:rPr lang="en-US" sz="1800" i="0" dirty="0">
                  <a:solidFill>
                    <a:schemeClr val="bg1"/>
                  </a:solidFill>
                  <a:latin typeface="Tahoma" pitchFamily="34" charset="0"/>
                </a:rPr>
                <a:t>Ring B</a:t>
              </a:r>
            </a:p>
          </p:txBody>
        </p:sp>
        <p:sp>
          <p:nvSpPr>
            <p:cNvPr id="20" name="Line 107"/>
            <p:cNvSpPr>
              <a:spLocks noChangeShapeType="1"/>
            </p:cNvSpPr>
            <p:nvPr/>
          </p:nvSpPr>
          <p:spPr bwMode="auto">
            <a:xfrm>
              <a:off x="424" y="2360"/>
              <a:ext cx="4864" cy="8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fr-FR" dirty="0">
                <a:latin typeface="Tahoma" pitchFamily="34" charset="0"/>
              </a:endParaRPr>
            </a:p>
          </p:txBody>
        </p:sp>
      </p:grpSp>
      <p:pic>
        <p:nvPicPr>
          <p:cNvPr id="39" name="Picture 2" descr="RPD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085789" y="3593409"/>
            <a:ext cx="4275699" cy="3209612"/>
          </a:xfrm>
          <a:prstGeom prst="rect">
            <a:avLst/>
          </a:prstGeom>
          <a:noFill/>
          <a:ln w="28575" cap="flat" cmpd="sng" algn="ctr">
            <a:solidFill>
              <a:srgbClr val="FF0000"/>
            </a:solidFill>
            <a:prstDash val="solid"/>
            <a:miter lim="800000"/>
            <a:headEnd type="none" w="med" len="med"/>
            <a:tailEnd type="none" w="med" len="med"/>
          </a:ln>
        </p:spPr>
      </p:pic>
      <p:sp>
        <p:nvSpPr>
          <p:cNvPr id="6" name="Text Box 5"/>
          <p:cNvSpPr txBox="1">
            <a:spLocks noChangeArrowheads="1"/>
          </p:cNvSpPr>
          <p:nvPr/>
        </p:nvSpPr>
        <p:spPr bwMode="auto">
          <a:xfrm>
            <a:off x="45229" y="944994"/>
            <a:ext cx="2160240" cy="828533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 lIns="36000" tIns="36000" rIns="36000" bIns="36000">
            <a:spAutoFit/>
          </a:bodyPr>
          <a:lstStyle/>
          <a:p>
            <a:pPr marL="441930" indent="-441930" algn="l">
              <a:lnSpc>
                <a:spcPct val="150000"/>
              </a:lnSpc>
            </a:pPr>
            <a:r>
              <a:rPr lang="de-DE" sz="1600" i="0" dirty="0" smtClean="0">
                <a:solidFill>
                  <a:srgbClr val="000066"/>
                </a:solidFill>
                <a:latin typeface="Tahoma" pitchFamily="34" charset="0"/>
              </a:rPr>
              <a:t>Target Setup </a:t>
            </a:r>
            <a:r>
              <a:rPr lang="de-DE" sz="1600" i="0" dirty="0" err="1" smtClean="0">
                <a:solidFill>
                  <a:srgbClr val="000066"/>
                </a:solidFill>
                <a:latin typeface="Tahoma" pitchFamily="34" charset="0"/>
              </a:rPr>
              <a:t>for</a:t>
            </a:r>
            <a:r>
              <a:rPr lang="de-DE" sz="1600" i="0" dirty="0" smtClean="0">
                <a:solidFill>
                  <a:srgbClr val="000066"/>
                </a:solidFill>
                <a:latin typeface="Tahoma" pitchFamily="34" charset="0"/>
              </a:rPr>
              <a:t> </a:t>
            </a:r>
            <a:r>
              <a:rPr lang="de-DE" sz="1600" i="0" dirty="0" err="1" smtClean="0">
                <a:solidFill>
                  <a:srgbClr val="000066"/>
                </a:solidFill>
                <a:latin typeface="Tahoma" pitchFamily="34" charset="0"/>
              </a:rPr>
              <a:t>the</a:t>
            </a:r>
            <a:endParaRPr lang="de-DE" sz="1600" i="0" dirty="0" smtClean="0">
              <a:solidFill>
                <a:srgbClr val="000066"/>
              </a:solidFill>
              <a:latin typeface="Tahoma" pitchFamily="34" charset="0"/>
            </a:endParaRPr>
          </a:p>
          <a:p>
            <a:pPr marL="441930" indent="-441930" algn="l">
              <a:lnSpc>
                <a:spcPct val="150000"/>
              </a:lnSpc>
            </a:pPr>
            <a:r>
              <a:rPr lang="de-DE" sz="1600" i="0" dirty="0" smtClean="0">
                <a:solidFill>
                  <a:srgbClr val="000066"/>
                </a:solidFill>
                <a:latin typeface="Tahoma" pitchFamily="34" charset="0"/>
              </a:rPr>
              <a:t> Hadron Programme</a:t>
            </a:r>
          </a:p>
        </p:txBody>
      </p:sp>
      <p:pic>
        <p:nvPicPr>
          <p:cNvPr id="40" name="Image 19" descr="DevsBeta.gif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166354" y="809979"/>
            <a:ext cx="3195134" cy="27157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44649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2406" name="Picture 2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801661"/>
            <a:ext cx="9226249" cy="40587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75106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361487" cy="798513"/>
          </a:xfrm>
        </p:spPr>
        <p:txBody>
          <a:bodyPr/>
          <a:lstStyle/>
          <a:p>
            <a:r>
              <a:rPr lang="en-US" dirty="0" smtClean="0"/>
              <a:t>First DVCS Signal observed @ COMPASS</a:t>
            </a:r>
            <a:endParaRPr lang="en-US" dirty="0"/>
          </a:p>
        </p:txBody>
      </p:sp>
      <p:sp>
        <p:nvSpPr>
          <p:cNvPr id="6" name="Text Box 5"/>
          <p:cNvSpPr txBox="1">
            <a:spLocks noChangeArrowheads="1"/>
          </p:cNvSpPr>
          <p:nvPr/>
        </p:nvSpPr>
        <p:spPr bwMode="auto">
          <a:xfrm>
            <a:off x="3105569" y="4860429"/>
            <a:ext cx="3195355" cy="1938992"/>
          </a:xfrm>
          <a:prstGeom prst="rect">
            <a:avLst/>
          </a:prstGeom>
          <a:gradFill flip="none" rotWithShape="1">
            <a:gsLst>
              <a:gs pos="0">
                <a:schemeClr val="dk1">
                  <a:tint val="50000"/>
                  <a:satMod val="300000"/>
                  <a:alpha val="61000"/>
                  <a:lumMod val="3000"/>
                  <a:lumOff val="97000"/>
                </a:schemeClr>
              </a:gs>
              <a:gs pos="89000">
                <a:schemeClr val="dk1">
                  <a:tint val="37000"/>
                  <a:satMod val="300000"/>
                  <a:alpha val="22000"/>
                </a:schemeClr>
              </a:gs>
              <a:gs pos="100000">
                <a:schemeClr val="dk1">
                  <a:tint val="15000"/>
                  <a:satMod val="350000"/>
                </a:schemeClr>
              </a:gs>
            </a:gsLst>
            <a:path path="shape">
              <a:fillToRect l="50000" t="50000" r="50000" b="50000"/>
            </a:path>
            <a:tileRect/>
          </a:gradFill>
          <a:ln>
            <a:headEnd/>
            <a:tailEnd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 lIns="72000" tIns="0" rIns="72000" bIns="0">
            <a:spAutoFit/>
          </a:bodyPr>
          <a:lstStyle/>
          <a:p>
            <a:pPr algn="l">
              <a:lnSpc>
                <a:spcPct val="150000"/>
              </a:lnSpc>
            </a:pPr>
            <a:r>
              <a:rPr lang="en-US" sz="1800" i="0" u="sng" dirty="0" smtClean="0">
                <a:solidFill>
                  <a:srgbClr val="800000"/>
                </a:solidFill>
                <a:latin typeface="Tahoma" pitchFamily="34" charset="0"/>
              </a:rPr>
              <a:t>Global </a:t>
            </a:r>
            <a:r>
              <a:rPr lang="en-US" sz="1800" i="0" u="sng" dirty="0">
                <a:solidFill>
                  <a:srgbClr val="800000"/>
                </a:solidFill>
                <a:latin typeface="Tahoma" pitchFamily="34" charset="0"/>
              </a:rPr>
              <a:t>efficiency </a:t>
            </a:r>
            <a:r>
              <a:rPr lang="en-US" sz="1800" i="0" u="sng" dirty="0" smtClean="0">
                <a:solidFill>
                  <a:srgbClr val="800000"/>
                </a:solidFill>
                <a:latin typeface="Tahoma" pitchFamily="34" charset="0"/>
              </a:rPr>
              <a:t>:</a:t>
            </a:r>
          </a:p>
          <a:p>
            <a:pPr algn="l">
              <a:lnSpc>
                <a:spcPct val="150000"/>
              </a:lnSpc>
            </a:pPr>
            <a:r>
              <a:rPr lang="en-US" sz="1800" i="0" dirty="0">
                <a:solidFill>
                  <a:srgbClr val="800000"/>
                </a:solidFill>
                <a:latin typeface="Tahoma" pitchFamily="34" charset="0"/>
              </a:rPr>
              <a:t> </a:t>
            </a:r>
            <a:r>
              <a:rPr lang="en-US" sz="1800" i="0" dirty="0" smtClean="0">
                <a:solidFill>
                  <a:srgbClr val="800000"/>
                </a:solidFill>
                <a:latin typeface="Tahoma" pitchFamily="34" charset="0"/>
              </a:rPr>
              <a:t>      </a:t>
            </a:r>
            <a:r>
              <a:rPr lang="en-US" sz="1800" i="0" dirty="0" err="1" smtClean="0">
                <a:solidFill>
                  <a:srgbClr val="800000"/>
                </a:solidFill>
                <a:latin typeface="Tahoma" pitchFamily="34" charset="0"/>
              </a:rPr>
              <a:t>ε</a:t>
            </a:r>
            <a:r>
              <a:rPr lang="en-US" sz="1800" i="0" baseline="-25000" dirty="0" err="1" smtClean="0">
                <a:solidFill>
                  <a:srgbClr val="800000"/>
                </a:solidFill>
                <a:latin typeface="Tahoma" pitchFamily="34" charset="0"/>
              </a:rPr>
              <a:t>global</a:t>
            </a:r>
            <a:r>
              <a:rPr lang="en-US" sz="1800" i="0" dirty="0" smtClean="0">
                <a:solidFill>
                  <a:srgbClr val="800000"/>
                </a:solidFill>
                <a:latin typeface="Tahoma" pitchFamily="34" charset="0"/>
              </a:rPr>
              <a:t> </a:t>
            </a:r>
            <a:r>
              <a:rPr lang="en-US" sz="1800" i="0" dirty="0">
                <a:solidFill>
                  <a:srgbClr val="800000"/>
                </a:solidFill>
                <a:latin typeface="Tahoma" pitchFamily="34" charset="0"/>
              </a:rPr>
              <a:t>= 0.13 +/- </a:t>
            </a:r>
            <a:r>
              <a:rPr lang="en-US" sz="1800" i="0" dirty="0" smtClean="0">
                <a:solidFill>
                  <a:srgbClr val="800000"/>
                </a:solidFill>
                <a:latin typeface="Tahoma" pitchFamily="34" charset="0"/>
              </a:rPr>
              <a:t>0.05</a:t>
            </a:r>
            <a:endParaRPr lang="en-US" sz="1800" i="0" u="sng" dirty="0">
              <a:solidFill>
                <a:srgbClr val="800000"/>
              </a:solidFill>
              <a:latin typeface="Tahoma" pitchFamily="34" charset="0"/>
            </a:endParaRPr>
          </a:p>
          <a:p>
            <a:pPr algn="l">
              <a:lnSpc>
                <a:spcPct val="150000"/>
              </a:lnSpc>
            </a:pPr>
            <a:r>
              <a:rPr lang="en-US" sz="1600" i="0" dirty="0" smtClean="0">
                <a:solidFill>
                  <a:srgbClr val="800000"/>
                </a:solidFill>
                <a:latin typeface="Tahoma" pitchFamily="34" charset="0"/>
              </a:rPr>
              <a:t>- </a:t>
            </a:r>
            <a:r>
              <a:rPr lang="en-US" sz="1600" i="0" dirty="0" err="1" smtClean="0">
                <a:solidFill>
                  <a:srgbClr val="800000"/>
                </a:solidFill>
                <a:latin typeface="Symbol" pitchFamily="18" charset="2"/>
              </a:rPr>
              <a:t>m</a:t>
            </a:r>
            <a:r>
              <a:rPr lang="en-US" sz="1600" i="0" dirty="0" err="1" smtClean="0">
                <a:solidFill>
                  <a:srgbClr val="800000"/>
                </a:solidFill>
                <a:latin typeface="Tahoma" pitchFamily="34" charset="0"/>
              </a:rPr>
              <a:t>+p</a:t>
            </a:r>
            <a:r>
              <a:rPr lang="en-US" sz="1600" i="0" dirty="0" smtClean="0">
                <a:solidFill>
                  <a:srgbClr val="800000"/>
                </a:solidFill>
                <a:latin typeface="Tahoma" pitchFamily="34" charset="0"/>
              </a:rPr>
              <a:t> </a:t>
            </a:r>
            <a:r>
              <a:rPr lang="en-US" sz="1600" i="0" dirty="0" smtClean="0">
                <a:solidFill>
                  <a:srgbClr val="800000"/>
                </a:solidFill>
                <a:latin typeface="Tahoma" pitchFamily="34" charset="0"/>
                <a:sym typeface="Wingdings" pitchFamily="2" charset="2"/>
              </a:rPr>
              <a:t></a:t>
            </a:r>
            <a:r>
              <a:rPr lang="en-US" sz="1600" i="0" dirty="0" smtClean="0">
                <a:solidFill>
                  <a:srgbClr val="800000"/>
                </a:solidFill>
                <a:latin typeface="Tahoma" pitchFamily="34" charset="0"/>
              </a:rPr>
              <a:t> </a:t>
            </a:r>
            <a:r>
              <a:rPr lang="en-US" sz="1600" i="0" dirty="0" err="1" smtClean="0">
                <a:solidFill>
                  <a:srgbClr val="800000"/>
                </a:solidFill>
                <a:latin typeface="Symbol" pitchFamily="18" charset="2"/>
              </a:rPr>
              <a:t>m</a:t>
            </a:r>
            <a:r>
              <a:rPr lang="en-US" sz="1600" i="0" dirty="0" err="1" smtClean="0">
                <a:solidFill>
                  <a:srgbClr val="800000"/>
                </a:solidFill>
                <a:latin typeface="Tahoma" pitchFamily="34" charset="0"/>
              </a:rPr>
              <a:t>+p+</a:t>
            </a:r>
            <a:r>
              <a:rPr lang="en-US" sz="1600" i="0" dirty="0" err="1" smtClean="0">
                <a:solidFill>
                  <a:srgbClr val="800000"/>
                </a:solidFill>
                <a:latin typeface="Symbol" pitchFamily="18" charset="2"/>
              </a:rPr>
              <a:t>g</a:t>
            </a:r>
            <a:r>
              <a:rPr lang="en-US" sz="1600" i="0" dirty="0" smtClean="0">
                <a:solidFill>
                  <a:srgbClr val="800000"/>
                </a:solidFill>
                <a:latin typeface="Tahoma" pitchFamily="34" charset="0"/>
              </a:rPr>
              <a:t> </a:t>
            </a:r>
            <a:r>
              <a:rPr lang="en-US" sz="1600" i="0" dirty="0">
                <a:solidFill>
                  <a:srgbClr val="800000"/>
                </a:solidFill>
                <a:latin typeface="Tahoma" pitchFamily="34" charset="0"/>
              </a:rPr>
              <a:t>efficiency </a:t>
            </a:r>
          </a:p>
          <a:p>
            <a:pPr algn="l"/>
            <a:r>
              <a:rPr lang="en-US" sz="1600" i="0" dirty="0" smtClean="0">
                <a:solidFill>
                  <a:srgbClr val="800000"/>
                </a:solidFill>
                <a:latin typeface="Tahoma" pitchFamily="34" charset="0"/>
              </a:rPr>
              <a:t>- SPS &amp; COMPASS availability</a:t>
            </a:r>
            <a:endParaRPr lang="en-US" sz="1600" i="0" dirty="0">
              <a:solidFill>
                <a:srgbClr val="800000"/>
              </a:solidFill>
              <a:latin typeface="Tahoma" pitchFamily="34" charset="0"/>
            </a:endParaRPr>
          </a:p>
          <a:p>
            <a:pPr algn="l"/>
            <a:r>
              <a:rPr lang="en-US" sz="1600" i="0" dirty="0" smtClean="0">
                <a:solidFill>
                  <a:srgbClr val="800000"/>
                </a:solidFill>
                <a:latin typeface="Tahoma" pitchFamily="34" charset="0"/>
              </a:rPr>
              <a:t>- Dead </a:t>
            </a:r>
            <a:r>
              <a:rPr lang="en-US" sz="1600" i="0" dirty="0">
                <a:solidFill>
                  <a:srgbClr val="800000"/>
                </a:solidFill>
                <a:latin typeface="Tahoma" pitchFamily="34" charset="0"/>
              </a:rPr>
              <a:t>time</a:t>
            </a:r>
          </a:p>
          <a:p>
            <a:pPr algn="l"/>
            <a:r>
              <a:rPr lang="en-US" sz="1600" i="0" dirty="0" smtClean="0">
                <a:solidFill>
                  <a:srgbClr val="800000"/>
                </a:solidFill>
                <a:latin typeface="Tahoma" pitchFamily="34" charset="0"/>
              </a:rPr>
              <a:t>- Trigger efficiency</a:t>
            </a:r>
            <a:endParaRPr lang="en-US" sz="1600" i="0" dirty="0">
              <a:solidFill>
                <a:srgbClr val="800000"/>
              </a:solidFill>
              <a:latin typeface="Tahoma" pitchFamily="34" charset="0"/>
            </a:endParaRPr>
          </a:p>
        </p:txBody>
      </p:sp>
      <p:sp>
        <p:nvSpPr>
          <p:cNvPr id="15" name="Text Box 10069"/>
          <p:cNvSpPr txBox="1">
            <a:spLocks noChangeArrowheads="1"/>
          </p:cNvSpPr>
          <p:nvPr/>
        </p:nvSpPr>
        <p:spPr bwMode="auto">
          <a:xfrm>
            <a:off x="6390934" y="5536083"/>
            <a:ext cx="2880543" cy="1169551"/>
          </a:xfrm>
          <a:prstGeom prst="rect">
            <a:avLst/>
          </a:prstGeom>
          <a:solidFill>
            <a:srgbClr val="FF0000"/>
          </a:solidFill>
          <a:ln w="12700">
            <a:noFill/>
            <a:miter lim="800000"/>
            <a:headEnd/>
            <a:tailEnd type="none" w="lg" len="med"/>
          </a:ln>
          <a:effectLst/>
        </p:spPr>
        <p:txBody>
          <a:bodyPr wrap="square">
            <a:spAutoFit/>
          </a:bodyPr>
          <a:lstStyle/>
          <a:p>
            <a:pPr algn="l">
              <a:lnSpc>
                <a:spcPts val="2800"/>
              </a:lnSpc>
              <a:buClr>
                <a:srgbClr val="FF0000"/>
              </a:buClr>
            </a:pPr>
            <a:r>
              <a:rPr lang="en-US" sz="2000" i="0" u="sng" dirty="0" smtClean="0">
                <a:solidFill>
                  <a:schemeClr val="bg1"/>
                </a:solidFill>
                <a:latin typeface="Tahoma" pitchFamily="34" charset="0"/>
              </a:rPr>
              <a:t>Conclusion:</a:t>
            </a:r>
          </a:p>
          <a:p>
            <a:pPr>
              <a:lnSpc>
                <a:spcPts val="2800"/>
              </a:lnSpc>
              <a:buClr>
                <a:srgbClr val="FF0000"/>
              </a:buClr>
            </a:pPr>
            <a:r>
              <a:rPr lang="en-US" sz="2000" i="0" dirty="0" smtClean="0">
                <a:solidFill>
                  <a:schemeClr val="bg1"/>
                </a:solidFill>
                <a:latin typeface="Tahoma" pitchFamily="34" charset="0"/>
              </a:rPr>
              <a:t>Projections of errors   are realistic</a:t>
            </a:r>
            <a:endParaRPr lang="en-US" sz="2000" i="0" dirty="0">
              <a:solidFill>
                <a:schemeClr val="bg1"/>
              </a:solidFill>
              <a:latin typeface="Tahoma" pitchFamily="34" charset="0"/>
            </a:endParaRPr>
          </a:p>
        </p:txBody>
      </p:sp>
      <p:sp>
        <p:nvSpPr>
          <p:cNvPr id="18" name="Text Box 10069"/>
          <p:cNvSpPr txBox="1">
            <a:spLocks noChangeArrowheads="1"/>
          </p:cNvSpPr>
          <p:nvPr/>
        </p:nvSpPr>
        <p:spPr bwMode="auto">
          <a:xfrm>
            <a:off x="0" y="4866332"/>
            <a:ext cx="3060339" cy="759182"/>
          </a:xfrm>
          <a:prstGeom prst="rect">
            <a:avLst/>
          </a:prstGeom>
          <a:gradFill flip="none" rotWithShape="1">
            <a:gsLst>
              <a:gs pos="0">
                <a:srgbClr val="FFEFD1"/>
              </a:gs>
              <a:gs pos="64999">
                <a:srgbClr val="F0EBD5"/>
              </a:gs>
              <a:gs pos="100000">
                <a:srgbClr val="D1C39F"/>
              </a:gs>
            </a:gsLst>
            <a:path path="shape">
              <a:fillToRect l="50000" t="50000" r="50000" b="50000"/>
            </a:path>
            <a:tileRect/>
          </a:gradFill>
          <a:ln w="12700">
            <a:noFill/>
            <a:miter lim="800000"/>
            <a:headEnd/>
            <a:tailEnd type="none" w="lg" len="med"/>
          </a:ln>
          <a:effectLst/>
        </p:spPr>
        <p:txBody>
          <a:bodyPr wrap="square" rIns="36000">
            <a:spAutoFit/>
          </a:bodyPr>
          <a:lstStyle/>
          <a:p>
            <a:pPr algn="l">
              <a:lnSpc>
                <a:spcPts val="2800"/>
              </a:lnSpc>
              <a:buClr>
                <a:srgbClr val="FF0000"/>
              </a:buClr>
              <a:buBlip>
                <a:blip r:embed="rId4"/>
              </a:buBlip>
            </a:pPr>
            <a:r>
              <a:rPr lang="en-US" sz="2000" i="0" dirty="0" smtClean="0">
                <a:solidFill>
                  <a:srgbClr val="008000"/>
                </a:solidFill>
                <a:latin typeface="Tahoma" pitchFamily="34" charset="0"/>
              </a:rPr>
              <a:t> </a:t>
            </a:r>
            <a:r>
              <a:rPr lang="en-US" sz="1600" b="0" i="0" dirty="0" smtClean="0">
                <a:latin typeface="Tahoma" pitchFamily="34" charset="0"/>
              </a:rPr>
              <a:t>Detection </a:t>
            </a:r>
            <a:r>
              <a:rPr lang="en-US" sz="1600" b="0" i="0" dirty="0">
                <a:latin typeface="Tahoma" pitchFamily="34" charset="0"/>
              </a:rPr>
              <a:t>efficiency :</a:t>
            </a:r>
          </a:p>
          <a:p>
            <a:pPr algn="l"/>
            <a:r>
              <a:rPr lang="en-US" sz="1800" b="0" i="0" dirty="0">
                <a:latin typeface="Tahoma" pitchFamily="34" charset="0"/>
              </a:rPr>
              <a:t>    </a:t>
            </a:r>
            <a:r>
              <a:rPr lang="en-US" sz="2000" b="0" i="0" dirty="0" smtClean="0">
                <a:latin typeface="Tahoma" pitchFamily="34" charset="0"/>
              </a:rPr>
              <a:t>ε </a:t>
            </a:r>
            <a:r>
              <a:rPr lang="en-US" sz="2000" b="0" i="0" baseline="-25000" dirty="0" err="1">
                <a:latin typeface="Tahoma" pitchFamily="34" charset="0"/>
              </a:rPr>
              <a:t>μ+p</a:t>
            </a:r>
            <a:r>
              <a:rPr lang="en-US" sz="2000" b="0" i="0" baseline="-25000" dirty="0">
                <a:latin typeface="Tahoma" pitchFamily="34" charset="0"/>
              </a:rPr>
              <a:t>-&gt;</a:t>
            </a:r>
            <a:r>
              <a:rPr lang="en-US" sz="2000" b="0" i="0" baseline="-25000" dirty="0" err="1">
                <a:latin typeface="Tahoma" pitchFamily="34" charset="0"/>
              </a:rPr>
              <a:t>μ+p+γ</a:t>
            </a:r>
            <a:r>
              <a:rPr lang="en-US" sz="2000" b="0" i="0" dirty="0">
                <a:latin typeface="Tahoma" pitchFamily="34" charset="0"/>
              </a:rPr>
              <a:t> </a:t>
            </a:r>
            <a:r>
              <a:rPr lang="en-US" sz="1600" b="0" i="0" dirty="0">
                <a:latin typeface="Tahoma" pitchFamily="34" charset="0"/>
              </a:rPr>
              <a:t>= </a:t>
            </a:r>
            <a:r>
              <a:rPr lang="en-US" sz="1600" b="0" i="0" dirty="0" smtClean="0">
                <a:latin typeface="Tahoma" pitchFamily="34" charset="0"/>
              </a:rPr>
              <a:t>0.32+/-0.13</a:t>
            </a:r>
          </a:p>
        </p:txBody>
      </p:sp>
    </p:spTree>
    <p:extLst>
      <p:ext uri="{BB962C8B-B14F-4D97-AF65-F5344CB8AC3E}">
        <p14:creationId xmlns:p14="http://schemas.microsoft.com/office/powerpoint/2010/main" val="29644649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feld 3"/>
          <p:cNvSpPr txBox="1">
            <a:spLocks/>
          </p:cNvSpPr>
          <p:nvPr/>
        </p:nvSpPr>
        <p:spPr>
          <a:xfrm>
            <a:off x="0" y="899989"/>
            <a:ext cx="9361488" cy="4832092"/>
          </a:xfrm>
          <a:prstGeom prst="rect">
            <a:avLst/>
          </a:prstGeom>
          <a:solidFill>
            <a:srgbClr val="800000"/>
          </a:solidFill>
          <a:effectLst>
            <a:glow>
              <a:schemeClr val="accent1"/>
            </a:glow>
          </a:effectLst>
          <a:scene3d>
            <a:camera prst="orthographicFront"/>
            <a:lightRig rig="threePt" dir="t"/>
          </a:scene3d>
          <a:sp3d prstMaterial="plastic">
            <a:bevelT prst="relaxedInset"/>
          </a:sp3d>
        </p:spPr>
        <p:txBody>
          <a:bodyPr wrap="square" rtlCol="0">
            <a:spAutoFit/>
          </a:bodyPr>
          <a:lstStyle/>
          <a:p>
            <a:pPr algn="l"/>
            <a:endParaRPr lang="de-DE" sz="4400" i="0" kern="0" dirty="0" smtClean="0">
              <a:solidFill>
                <a:srgbClr val="FFFFFF"/>
              </a:solidFill>
              <a:latin typeface="Tahoma" pitchFamily="34" charset="0"/>
              <a:ea typeface="+mj-ea"/>
              <a:cs typeface="+mj-cs"/>
            </a:endParaRPr>
          </a:p>
          <a:p>
            <a:r>
              <a:rPr lang="en-US" sz="4400" i="0" kern="0" dirty="0" smtClean="0">
                <a:solidFill>
                  <a:srgbClr val="FFFFFF"/>
                </a:solidFill>
                <a:latin typeface="Tahoma" pitchFamily="34" charset="0"/>
                <a:ea typeface="+mj-ea"/>
                <a:cs typeface="+mj-cs"/>
              </a:rPr>
              <a:t>Main Detector Upgrades </a:t>
            </a:r>
          </a:p>
          <a:p>
            <a:r>
              <a:rPr lang="en-US" sz="4400" i="0" kern="0" dirty="0" smtClean="0">
                <a:solidFill>
                  <a:srgbClr val="FFFFFF"/>
                </a:solidFill>
                <a:latin typeface="Tahoma" pitchFamily="34" charset="0"/>
                <a:ea typeface="+mj-ea"/>
                <a:cs typeface="+mj-cs"/>
              </a:rPr>
              <a:t>for COMPASS-II   (DVCS/HEMP)</a:t>
            </a:r>
          </a:p>
          <a:p>
            <a:pPr algn="l"/>
            <a:endParaRPr lang="en-US" sz="4400" i="0" kern="0" dirty="0" smtClean="0">
              <a:solidFill>
                <a:srgbClr val="FFFFFF"/>
              </a:solidFill>
              <a:latin typeface="Tahoma" pitchFamily="34" charset="0"/>
              <a:ea typeface="+mj-ea"/>
              <a:cs typeface="+mj-cs"/>
            </a:endParaRPr>
          </a:p>
          <a:p>
            <a:pPr marL="1371600" lvl="2" indent="-457200" algn="l">
              <a:buBlip>
                <a:blip r:embed="rId3"/>
              </a:buBlip>
            </a:pPr>
            <a:r>
              <a:rPr lang="en-US" i="0" kern="0" dirty="0" smtClean="0">
                <a:solidFill>
                  <a:srgbClr val="FFFFFF"/>
                </a:solidFill>
                <a:latin typeface="Tahoma" pitchFamily="34" charset="0"/>
                <a:ea typeface="+mj-ea"/>
                <a:cs typeface="+mj-cs"/>
              </a:rPr>
              <a:t>Recoil-Proton Detector</a:t>
            </a:r>
          </a:p>
          <a:p>
            <a:pPr lvl="2" algn="l"/>
            <a:endParaRPr lang="en-US" i="0" kern="0" dirty="0" smtClean="0">
              <a:solidFill>
                <a:srgbClr val="FFFFFF"/>
              </a:solidFill>
              <a:latin typeface="Tahoma" pitchFamily="34" charset="0"/>
              <a:ea typeface="+mj-ea"/>
              <a:cs typeface="+mj-cs"/>
            </a:endParaRPr>
          </a:p>
          <a:p>
            <a:pPr marL="1371600" lvl="2" indent="-457200" algn="l">
              <a:buBlip>
                <a:blip r:embed="rId3"/>
              </a:buBlip>
            </a:pPr>
            <a:r>
              <a:rPr lang="en-US" i="0" kern="0" dirty="0" smtClean="0">
                <a:solidFill>
                  <a:srgbClr val="FFFFFF"/>
                </a:solidFill>
                <a:latin typeface="Tahoma" pitchFamily="34" charset="0"/>
                <a:ea typeface="+mj-ea"/>
                <a:cs typeface="+mj-cs"/>
              </a:rPr>
              <a:t>Electromagnetic Calorimeter (ECAL0)</a:t>
            </a:r>
          </a:p>
          <a:p>
            <a:pPr lvl="2" algn="l"/>
            <a:r>
              <a:rPr lang="de-DE" i="0" kern="0" dirty="0">
                <a:solidFill>
                  <a:srgbClr val="FFFFFF"/>
                </a:solidFill>
                <a:latin typeface="Tahoma" pitchFamily="34" charset="0"/>
                <a:ea typeface="+mj-ea"/>
                <a:cs typeface="+mj-cs"/>
              </a:rPr>
              <a:t/>
            </a:r>
            <a:br>
              <a:rPr lang="de-DE" i="0" kern="0" dirty="0">
                <a:solidFill>
                  <a:srgbClr val="FFFFFF"/>
                </a:solidFill>
                <a:latin typeface="Tahoma" pitchFamily="34" charset="0"/>
                <a:ea typeface="+mj-ea"/>
                <a:cs typeface="+mj-cs"/>
              </a:rPr>
            </a:br>
            <a:endParaRPr lang="de-DE" sz="2000" b="0" i="0" dirty="0" smtClean="0"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666187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hteck 7"/>
          <p:cNvSpPr/>
          <p:nvPr/>
        </p:nvSpPr>
        <p:spPr bwMode="auto">
          <a:xfrm>
            <a:off x="0" y="4320369"/>
            <a:ext cx="9361711" cy="2520280"/>
          </a:xfrm>
          <a:prstGeom prst="rect">
            <a:avLst/>
          </a:prstGeom>
          <a:solidFill>
            <a:schemeClr val="bg1">
              <a:lumMod val="75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28" tIns="45714" rIns="91428" bIns="45714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sz="2800" b="1" i="1" u="none" strike="noStrike" cap="none" normalizeH="0" baseline="0" dirty="0" smtClean="0">
              <a:ln>
                <a:noFill/>
              </a:ln>
              <a:solidFill>
                <a:srgbClr val="000066"/>
              </a:solidFill>
              <a:effectLst/>
              <a:latin typeface="Tahoma" pitchFamily="34" charset="0"/>
            </a:endParaRPr>
          </a:p>
        </p:txBody>
      </p:sp>
      <p:pic>
        <p:nvPicPr>
          <p:cNvPr id="34" name="Picture 6" descr="E:\horsti\compass\experiment_drawings\Na58_0001.jpg"/>
          <p:cNvPicPr>
            <a:picLocks noChangeAspect="1" noChangeArrowheads="1"/>
          </p:cNvPicPr>
          <p:nvPr/>
        </p:nvPicPr>
        <p:blipFill rotWithShape="1">
          <a:blip r:embed="rId3" cstate="print"/>
          <a:srcRect t="29166" r="3248" b="29960"/>
          <a:stretch/>
        </p:blipFill>
        <p:spPr bwMode="auto">
          <a:xfrm>
            <a:off x="-223" y="809979"/>
            <a:ext cx="9361487" cy="3708000"/>
          </a:xfrm>
          <a:prstGeom prst="rect">
            <a:avLst/>
          </a:prstGeom>
          <a:noFill/>
        </p:spPr>
      </p:pic>
      <p:sp>
        <p:nvSpPr>
          <p:cNvPr id="175106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361487" cy="798513"/>
          </a:xfrm>
        </p:spPr>
        <p:txBody>
          <a:bodyPr/>
          <a:lstStyle/>
          <a:p>
            <a:r>
              <a:rPr lang="en-US" dirty="0" smtClean="0"/>
              <a:t>The COMPASS Experiment @ CERN</a:t>
            </a:r>
            <a:endParaRPr lang="en-US" dirty="0"/>
          </a:p>
        </p:txBody>
      </p:sp>
      <p:sp>
        <p:nvSpPr>
          <p:cNvPr id="3" name="Textfeld 2"/>
          <p:cNvSpPr txBox="1"/>
          <p:nvPr/>
        </p:nvSpPr>
        <p:spPr>
          <a:xfrm>
            <a:off x="45696" y="809979"/>
            <a:ext cx="286007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800" i="0" dirty="0" smtClean="0">
                <a:solidFill>
                  <a:schemeClr val="tx1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NIM A </a:t>
            </a:r>
            <a:r>
              <a:rPr lang="de-DE" sz="1800" i="0" u="sng" dirty="0" smtClean="0">
                <a:solidFill>
                  <a:schemeClr val="tx1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577</a:t>
            </a:r>
            <a:r>
              <a:rPr lang="de-DE" sz="1800" i="0" dirty="0" smtClean="0">
                <a:solidFill>
                  <a:schemeClr val="tx1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de-DE" sz="1800" i="0" dirty="0">
                <a:solidFill>
                  <a:schemeClr val="tx1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(2007) </a:t>
            </a:r>
            <a:r>
              <a:rPr lang="de-DE" sz="1800" i="0" dirty="0" smtClean="0">
                <a:solidFill>
                  <a:schemeClr val="tx1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455 </a:t>
            </a:r>
            <a:endParaRPr lang="de-DE" sz="1800" dirty="0">
              <a:solidFill>
                <a:schemeClr val="tx1"/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6" name="Textfeld 5"/>
          <p:cNvSpPr txBox="1"/>
          <p:nvPr/>
        </p:nvSpPr>
        <p:spPr>
          <a:xfrm rot="20480995">
            <a:off x="5009142" y="3412104"/>
            <a:ext cx="86914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400" dirty="0" smtClean="0">
                <a:solidFill>
                  <a:schemeClr val="tx1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50m</a:t>
            </a:r>
            <a:endParaRPr lang="de-DE" sz="3600" dirty="0">
              <a:solidFill>
                <a:schemeClr val="tx1"/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23" name="Rechteck 22"/>
          <p:cNvSpPr/>
          <p:nvPr/>
        </p:nvSpPr>
        <p:spPr bwMode="auto">
          <a:xfrm>
            <a:off x="7814865" y="4005334"/>
            <a:ext cx="1546399" cy="1035743"/>
          </a:xfrm>
          <a:prstGeom prst="rect">
            <a:avLst/>
          </a:prstGeom>
          <a:solidFill>
            <a:schemeClr val="bg1">
              <a:lumMod val="75000"/>
              <a:alpha val="99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28" tIns="45714" rIns="91428" bIns="45714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sz="2800" b="1" i="1" u="none" strike="noStrike" cap="none" normalizeH="0" baseline="0" dirty="0" smtClean="0">
              <a:ln>
                <a:noFill/>
              </a:ln>
              <a:solidFill>
                <a:srgbClr val="000066"/>
              </a:solidFill>
              <a:effectLst/>
              <a:latin typeface="Tahoma" pitchFamily="34" charset="0"/>
            </a:endParaRPr>
          </a:p>
        </p:txBody>
      </p:sp>
      <p:sp>
        <p:nvSpPr>
          <p:cNvPr id="24" name="Text Box 10069"/>
          <p:cNvSpPr txBox="1">
            <a:spLocks noChangeArrowheads="1"/>
          </p:cNvSpPr>
          <p:nvPr/>
        </p:nvSpPr>
        <p:spPr bwMode="auto">
          <a:xfrm>
            <a:off x="45695" y="4725414"/>
            <a:ext cx="4365019" cy="1887696"/>
          </a:xfrm>
          <a:prstGeom prst="rect">
            <a:avLst/>
          </a:prstGeom>
          <a:gradFill flip="none" rotWithShape="1">
            <a:gsLst>
              <a:gs pos="0">
                <a:srgbClr val="FFEFD1"/>
              </a:gs>
              <a:gs pos="64999">
                <a:srgbClr val="F0EBD5"/>
              </a:gs>
              <a:gs pos="100000">
                <a:srgbClr val="D1C39F"/>
              </a:gs>
            </a:gsLst>
            <a:path path="shape">
              <a:fillToRect l="50000" t="50000" r="50000" b="50000"/>
            </a:path>
            <a:tileRect/>
          </a:gradFill>
          <a:ln w="12700">
            <a:noFill/>
            <a:miter lim="800000"/>
            <a:headEnd/>
            <a:tailEnd type="none" w="lg" len="med"/>
          </a:ln>
          <a:effectLst/>
        </p:spPr>
        <p:txBody>
          <a:bodyPr wrap="square">
            <a:spAutoFit/>
          </a:bodyPr>
          <a:lstStyle/>
          <a:p>
            <a:pPr algn="l">
              <a:lnSpc>
                <a:spcPts val="2800"/>
              </a:lnSpc>
              <a:buClr>
                <a:srgbClr val="FF0000"/>
              </a:buClr>
              <a:buBlip>
                <a:blip r:embed="rId4"/>
              </a:buBlip>
            </a:pPr>
            <a:r>
              <a:rPr lang="en-US" sz="1800" b="0" i="0" dirty="0" smtClean="0">
                <a:latin typeface="Tahoma" pitchFamily="34" charset="0"/>
              </a:rPr>
              <a:t> </a:t>
            </a:r>
            <a:r>
              <a:rPr lang="en-US" sz="1800" i="0" dirty="0" smtClean="0">
                <a:solidFill>
                  <a:srgbClr val="800000"/>
                </a:solidFill>
                <a:latin typeface="Tahoma" pitchFamily="34" charset="0"/>
                <a:cs typeface="Tahoma" pitchFamily="34" charset="0"/>
              </a:rPr>
              <a:t>μ</a:t>
            </a:r>
            <a:r>
              <a:rPr lang="en-US" sz="1800" i="0" baseline="30000" dirty="0" smtClean="0">
                <a:solidFill>
                  <a:srgbClr val="800000"/>
                </a:solidFill>
                <a:latin typeface="Tahoma" pitchFamily="34" charset="0"/>
                <a:cs typeface="Tahoma" pitchFamily="34" charset="0"/>
              </a:rPr>
              <a:t>+</a:t>
            </a:r>
            <a:r>
              <a:rPr lang="en-US" sz="1800" i="0" dirty="0">
                <a:solidFill>
                  <a:srgbClr val="800000"/>
                </a:solidFill>
                <a:latin typeface="Tahoma" pitchFamily="34" charset="0"/>
                <a:cs typeface="Tahoma" pitchFamily="34" charset="0"/>
              </a:rPr>
              <a:t>,</a:t>
            </a:r>
            <a:r>
              <a:rPr lang="en-US" sz="1800" i="0" dirty="0" smtClean="0">
                <a:solidFill>
                  <a:srgbClr val="800000"/>
                </a:solidFill>
                <a:latin typeface="Tahoma" pitchFamily="34" charset="0"/>
                <a:cs typeface="Tahoma" pitchFamily="34" charset="0"/>
              </a:rPr>
              <a:t> μ</a:t>
            </a:r>
            <a:r>
              <a:rPr lang="en-US" sz="1800" i="0" baseline="30000" dirty="0" smtClean="0">
                <a:solidFill>
                  <a:srgbClr val="800000"/>
                </a:solidFill>
                <a:latin typeface="Tahoma" pitchFamily="34" charset="0"/>
                <a:cs typeface="Tahoma" pitchFamily="34" charset="0"/>
              </a:rPr>
              <a:t>-</a:t>
            </a:r>
            <a:r>
              <a:rPr lang="en-US" sz="1800" i="0" dirty="0" smtClean="0">
                <a:solidFill>
                  <a:srgbClr val="800000"/>
                </a:solidFill>
                <a:latin typeface="Tahoma" pitchFamily="34" charset="0"/>
                <a:cs typeface="Tahoma" pitchFamily="34" charset="0"/>
              </a:rPr>
              <a:t> or hadron (</a:t>
            </a:r>
            <a:r>
              <a:rPr lang="en-US" sz="1800" i="0" dirty="0" smtClean="0">
                <a:solidFill>
                  <a:srgbClr val="800000"/>
                </a:solidFill>
                <a:latin typeface="Symbol" pitchFamily="18" charset="2"/>
                <a:cs typeface="Tahoma" pitchFamily="34" charset="0"/>
              </a:rPr>
              <a:t>p</a:t>
            </a:r>
            <a:r>
              <a:rPr lang="en-US" sz="1800" i="0" dirty="0" smtClean="0">
                <a:solidFill>
                  <a:srgbClr val="800000"/>
                </a:solidFill>
                <a:latin typeface="Tahoma" pitchFamily="34" charset="0"/>
                <a:cs typeface="Tahoma" pitchFamily="34" charset="0"/>
              </a:rPr>
              <a:t>, K, p) beam</a:t>
            </a:r>
          </a:p>
          <a:p>
            <a:pPr algn="l">
              <a:lnSpc>
                <a:spcPts val="2800"/>
              </a:lnSpc>
              <a:buClr>
                <a:srgbClr val="FF0000"/>
              </a:buClr>
            </a:pPr>
            <a:r>
              <a:rPr lang="en-US" sz="1800" i="0" dirty="0" smtClean="0">
                <a:solidFill>
                  <a:srgbClr val="800000"/>
                </a:solidFill>
                <a:latin typeface="Tahoma" pitchFamily="34" charset="0"/>
                <a:cs typeface="Tahoma" pitchFamily="34" charset="0"/>
              </a:rPr>
              <a:t>         - changeover within &lt; 1h</a:t>
            </a:r>
          </a:p>
          <a:p>
            <a:pPr algn="l">
              <a:lnSpc>
                <a:spcPts val="2800"/>
              </a:lnSpc>
              <a:buClr>
                <a:srgbClr val="FF0000"/>
              </a:buClr>
              <a:buBlip>
                <a:blip r:embed="rId4"/>
              </a:buBlip>
            </a:pPr>
            <a:r>
              <a:rPr lang="en-US" sz="1800" i="0" dirty="0">
                <a:solidFill>
                  <a:srgbClr val="800000"/>
                </a:solidFill>
                <a:latin typeface="Tahoma" pitchFamily="34" charset="0"/>
                <a:cs typeface="Tahoma" pitchFamily="34" charset="0"/>
              </a:rPr>
              <a:t> </a:t>
            </a:r>
            <a:r>
              <a:rPr lang="en-US" sz="1800" i="0" dirty="0" smtClean="0">
                <a:solidFill>
                  <a:srgbClr val="800000"/>
                </a:solidFill>
                <a:latin typeface="Tahoma" pitchFamily="34" charset="0"/>
                <a:cs typeface="Tahoma" pitchFamily="34" charset="0"/>
              </a:rPr>
              <a:t>momentum: 100 - 200 GeV/c</a:t>
            </a:r>
          </a:p>
          <a:p>
            <a:pPr algn="l">
              <a:lnSpc>
                <a:spcPts val="2800"/>
              </a:lnSpc>
              <a:buClr>
                <a:srgbClr val="FF0000"/>
              </a:buClr>
              <a:buBlip>
                <a:blip r:embed="rId4"/>
              </a:buBlip>
            </a:pPr>
            <a:r>
              <a:rPr lang="en-US" sz="1800" i="0" dirty="0" smtClean="0">
                <a:solidFill>
                  <a:srgbClr val="800000"/>
                </a:solidFill>
                <a:latin typeface="Tahoma" pitchFamily="34" charset="0"/>
                <a:cs typeface="Tahoma" pitchFamily="34" charset="0"/>
              </a:rPr>
              <a:t> 80% </a:t>
            </a:r>
            <a:r>
              <a:rPr lang="en-US" sz="1800" i="0" dirty="0">
                <a:solidFill>
                  <a:srgbClr val="800000"/>
                </a:solidFill>
                <a:latin typeface="Tahoma" pitchFamily="34" charset="0"/>
                <a:cs typeface="Tahoma" pitchFamily="34" charset="0"/>
              </a:rPr>
              <a:t> </a:t>
            </a:r>
            <a:r>
              <a:rPr lang="en-US" sz="1800" i="0" dirty="0">
                <a:solidFill>
                  <a:srgbClr val="800000"/>
                </a:solidFill>
                <a:latin typeface="Tahoma" pitchFamily="34" charset="0"/>
                <a:cs typeface="Tahoma" pitchFamily="34" charset="0"/>
              </a:rPr>
              <a:t>p</a:t>
            </a:r>
            <a:r>
              <a:rPr lang="en-US" sz="1800" i="0" dirty="0" smtClean="0">
                <a:solidFill>
                  <a:srgbClr val="800000"/>
                </a:solidFill>
                <a:latin typeface="Tahoma" pitchFamily="34" charset="0"/>
                <a:cs typeface="Tahoma" pitchFamily="34" charset="0"/>
              </a:rPr>
              <a:t>olarization </a:t>
            </a:r>
            <a:endParaRPr lang="en-US" sz="1800" i="0" dirty="0" smtClean="0">
              <a:solidFill>
                <a:srgbClr val="800000"/>
              </a:solidFill>
              <a:latin typeface="Tahoma" pitchFamily="34" charset="0"/>
              <a:cs typeface="Tahoma" pitchFamily="34" charset="0"/>
            </a:endParaRPr>
          </a:p>
          <a:p>
            <a:pPr algn="l">
              <a:lnSpc>
                <a:spcPts val="2800"/>
              </a:lnSpc>
              <a:buClr>
                <a:srgbClr val="FF0000"/>
              </a:buClr>
              <a:buBlip>
                <a:blip r:embed="rId4"/>
              </a:buBlip>
            </a:pPr>
            <a:r>
              <a:rPr lang="en-US" sz="1800" i="0" dirty="0">
                <a:solidFill>
                  <a:srgbClr val="800000"/>
                </a:solidFill>
                <a:latin typeface="Tahoma" pitchFamily="34" charset="0"/>
                <a:cs typeface="Tahoma" pitchFamily="34" charset="0"/>
              </a:rPr>
              <a:t> μ</a:t>
            </a:r>
            <a:r>
              <a:rPr lang="en-US" sz="1800" i="0" baseline="30000" dirty="0">
                <a:solidFill>
                  <a:srgbClr val="800000"/>
                </a:solidFill>
                <a:latin typeface="Tahoma" pitchFamily="34" charset="0"/>
                <a:cs typeface="Tahoma" pitchFamily="34" charset="0"/>
              </a:rPr>
              <a:t>+</a:t>
            </a:r>
            <a:r>
              <a:rPr lang="en-US" sz="1800" i="0" dirty="0">
                <a:solidFill>
                  <a:srgbClr val="800000"/>
                </a:solidFill>
                <a:latin typeface="Tahoma" pitchFamily="34" charset="0"/>
                <a:cs typeface="Tahoma" pitchFamily="34" charset="0"/>
              </a:rPr>
              <a:t> </a:t>
            </a:r>
            <a:r>
              <a:rPr lang="en-US" sz="1800" i="0" dirty="0">
                <a:solidFill>
                  <a:srgbClr val="800000"/>
                </a:solidFill>
                <a:latin typeface="Tahoma" pitchFamily="34" charset="0"/>
                <a:cs typeface="Tahoma" pitchFamily="34" charset="0"/>
              </a:rPr>
              <a:t>&amp;</a:t>
            </a:r>
            <a:r>
              <a:rPr lang="en-US" sz="1800" i="0" dirty="0" smtClean="0">
                <a:solidFill>
                  <a:srgbClr val="800000"/>
                </a:solidFill>
                <a:latin typeface="Tahoma" pitchFamily="34" charset="0"/>
                <a:cs typeface="Tahoma" pitchFamily="34" charset="0"/>
              </a:rPr>
              <a:t> </a:t>
            </a:r>
            <a:r>
              <a:rPr lang="en-US" sz="1800" i="0" dirty="0">
                <a:solidFill>
                  <a:srgbClr val="800000"/>
                </a:solidFill>
                <a:latin typeface="Tahoma" pitchFamily="34" charset="0"/>
                <a:cs typeface="Tahoma" pitchFamily="34" charset="0"/>
              </a:rPr>
              <a:t>μ</a:t>
            </a:r>
            <a:r>
              <a:rPr lang="en-US" sz="1800" i="0" baseline="30000" dirty="0">
                <a:solidFill>
                  <a:srgbClr val="800000"/>
                </a:solidFill>
                <a:latin typeface="Tahoma" pitchFamily="34" charset="0"/>
                <a:cs typeface="Tahoma" pitchFamily="34" charset="0"/>
              </a:rPr>
              <a:t>-</a:t>
            </a:r>
            <a:r>
              <a:rPr lang="en-US" sz="1800" i="0" dirty="0">
                <a:solidFill>
                  <a:srgbClr val="800000"/>
                </a:solidFill>
                <a:latin typeface="Tahoma" pitchFamily="34" charset="0"/>
                <a:cs typeface="Tahoma" pitchFamily="34" charset="0"/>
              </a:rPr>
              <a:t> </a:t>
            </a:r>
            <a:r>
              <a:rPr lang="en-US" sz="1800" i="0" dirty="0" smtClean="0">
                <a:solidFill>
                  <a:srgbClr val="800000"/>
                </a:solidFill>
                <a:latin typeface="Tahoma" pitchFamily="34" charset="0"/>
                <a:cs typeface="Tahoma" pitchFamily="34" charset="0"/>
              </a:rPr>
              <a:t>with opposite polarization</a:t>
            </a:r>
            <a:endParaRPr lang="en-US" sz="1800" b="0" i="0" dirty="0" smtClean="0">
              <a:solidFill>
                <a:srgbClr val="800000"/>
              </a:solidFill>
              <a:latin typeface="Tahoma" pitchFamily="34" charset="0"/>
            </a:endParaRPr>
          </a:p>
        </p:txBody>
      </p:sp>
      <p:sp>
        <p:nvSpPr>
          <p:cNvPr id="10" name="Text Box 10069"/>
          <p:cNvSpPr txBox="1">
            <a:spLocks noChangeArrowheads="1"/>
          </p:cNvSpPr>
          <p:nvPr/>
        </p:nvSpPr>
        <p:spPr bwMode="auto">
          <a:xfrm>
            <a:off x="4455719" y="4005334"/>
            <a:ext cx="4905992" cy="2605842"/>
          </a:xfrm>
          <a:prstGeom prst="rect">
            <a:avLst/>
          </a:prstGeom>
          <a:gradFill flip="none" rotWithShape="1">
            <a:gsLst>
              <a:gs pos="0">
                <a:srgbClr val="92D050">
                  <a:lumMod val="76000"/>
                  <a:lumOff val="24000"/>
                </a:srgbClr>
              </a:gs>
              <a:gs pos="100000">
                <a:srgbClr val="A6D76E"/>
              </a:gs>
              <a:gs pos="68000">
                <a:srgbClr val="F0EBD5">
                  <a:lumMod val="57000"/>
                  <a:lumOff val="43000"/>
                  <a:alpha val="63000"/>
                </a:srgbClr>
              </a:gs>
              <a:gs pos="100000">
                <a:srgbClr val="92D050">
                  <a:lumMod val="19000"/>
                  <a:lumOff val="81000"/>
                </a:srgbClr>
              </a:gs>
            </a:gsLst>
            <a:path path="rect">
              <a:fillToRect l="50000" t="50000" r="50000" b="50000"/>
            </a:path>
            <a:tileRect/>
          </a:gradFill>
          <a:ln w="12700">
            <a:noFill/>
            <a:miter lim="800000"/>
            <a:headEnd/>
            <a:tailEnd type="none" w="lg" len="med"/>
          </a:ln>
          <a:effectLst/>
        </p:spPr>
        <p:txBody>
          <a:bodyPr wrap="square" rIns="36000">
            <a:spAutoFit/>
          </a:bodyPr>
          <a:lstStyle/>
          <a:p>
            <a:pPr algn="l">
              <a:lnSpc>
                <a:spcPts val="2800"/>
              </a:lnSpc>
              <a:buClr>
                <a:srgbClr val="FF0000"/>
              </a:buClr>
            </a:pPr>
            <a:r>
              <a:rPr lang="en-US" sz="2400" i="0" u="sng" dirty="0" smtClean="0">
                <a:solidFill>
                  <a:srgbClr val="003300"/>
                </a:solidFill>
                <a:latin typeface="Symbol" pitchFamily="18" charset="2"/>
              </a:rPr>
              <a:t>T</a:t>
            </a:r>
            <a:r>
              <a:rPr lang="en-US" sz="2000" i="0" u="sng" dirty="0" smtClean="0">
                <a:solidFill>
                  <a:srgbClr val="003300"/>
                </a:solidFill>
                <a:latin typeface="Tahoma" pitchFamily="34" charset="0"/>
                <a:cs typeface="Tahoma" pitchFamily="34" charset="0"/>
              </a:rPr>
              <a:t>wo </a:t>
            </a:r>
            <a:r>
              <a:rPr lang="en-US" sz="2000" i="0" u="sng" dirty="0">
                <a:solidFill>
                  <a:srgbClr val="003300"/>
                </a:solidFill>
                <a:latin typeface="Tahoma" pitchFamily="34" charset="0"/>
                <a:cs typeface="Tahoma" pitchFamily="34" charset="0"/>
              </a:rPr>
              <a:t>stage magnetic </a:t>
            </a:r>
            <a:r>
              <a:rPr lang="en-US" sz="2000" i="0" u="sng" dirty="0" smtClean="0">
                <a:solidFill>
                  <a:srgbClr val="003300"/>
                </a:solidFill>
                <a:latin typeface="Tahoma" pitchFamily="34" charset="0"/>
                <a:cs typeface="Tahoma" pitchFamily="34" charset="0"/>
              </a:rPr>
              <a:t>spectrometer</a:t>
            </a:r>
          </a:p>
          <a:p>
            <a:pPr algn="l">
              <a:lnSpc>
                <a:spcPts val="2800"/>
              </a:lnSpc>
              <a:buClr>
                <a:srgbClr val="FF0000"/>
              </a:buClr>
              <a:buBlip>
                <a:blip r:embed="rId4"/>
              </a:buBlip>
            </a:pPr>
            <a:r>
              <a:rPr lang="en-US" sz="1800" i="0" dirty="0" smtClean="0">
                <a:solidFill>
                  <a:srgbClr val="003300"/>
                </a:solidFill>
                <a:latin typeface="Tahoma" pitchFamily="34" charset="0"/>
              </a:rPr>
              <a:t> large angular &amp; momentum acceptance </a:t>
            </a:r>
          </a:p>
          <a:p>
            <a:pPr algn="l">
              <a:lnSpc>
                <a:spcPts val="2800"/>
              </a:lnSpc>
              <a:buClr>
                <a:srgbClr val="FF0000"/>
              </a:buClr>
              <a:buBlip>
                <a:blip r:embed="rId4"/>
              </a:buBlip>
            </a:pPr>
            <a:r>
              <a:rPr lang="en-US" sz="1800" i="0" dirty="0">
                <a:solidFill>
                  <a:srgbClr val="003300"/>
                </a:solidFill>
                <a:latin typeface="Tahoma" pitchFamily="34" charset="0"/>
              </a:rPr>
              <a:t> </a:t>
            </a:r>
            <a:r>
              <a:rPr lang="en-US" sz="1800" i="0" dirty="0" smtClean="0">
                <a:solidFill>
                  <a:srgbClr val="003300"/>
                </a:solidFill>
                <a:latin typeface="Tahoma" pitchFamily="34" charset="0"/>
              </a:rPr>
              <a:t>Particle identification</a:t>
            </a:r>
          </a:p>
          <a:p>
            <a:pPr algn="l">
              <a:lnSpc>
                <a:spcPts val="2800"/>
              </a:lnSpc>
              <a:buClr>
                <a:srgbClr val="FF0000"/>
              </a:buClr>
            </a:pPr>
            <a:r>
              <a:rPr lang="en-US" sz="1800" i="0" dirty="0" smtClean="0">
                <a:solidFill>
                  <a:srgbClr val="003300"/>
                </a:solidFill>
                <a:latin typeface="Tahoma" pitchFamily="34" charset="0"/>
              </a:rPr>
              <a:t>	- </a:t>
            </a:r>
            <a:r>
              <a:rPr lang="en-US" sz="1800" i="0" dirty="0">
                <a:solidFill>
                  <a:srgbClr val="003300"/>
                </a:solidFill>
                <a:latin typeface="Tahoma" pitchFamily="34" charset="0"/>
              </a:rPr>
              <a:t>Ring Imaging Cerenkov Counter</a:t>
            </a:r>
            <a:endParaRPr lang="en-US" sz="1800" i="0" dirty="0" smtClean="0">
              <a:solidFill>
                <a:srgbClr val="003300"/>
              </a:solidFill>
              <a:latin typeface="Tahoma" pitchFamily="34" charset="0"/>
            </a:endParaRPr>
          </a:p>
          <a:p>
            <a:pPr algn="l">
              <a:lnSpc>
                <a:spcPts val="2800"/>
              </a:lnSpc>
              <a:buClr>
                <a:srgbClr val="FF0000"/>
              </a:buClr>
            </a:pPr>
            <a:r>
              <a:rPr lang="en-US" sz="1800" i="0" dirty="0">
                <a:solidFill>
                  <a:srgbClr val="003300"/>
                </a:solidFill>
                <a:latin typeface="Tahoma" pitchFamily="34" charset="0"/>
              </a:rPr>
              <a:t>	</a:t>
            </a:r>
            <a:r>
              <a:rPr lang="en-US" sz="1800" i="0" dirty="0" smtClean="0">
                <a:solidFill>
                  <a:srgbClr val="003300"/>
                </a:solidFill>
                <a:latin typeface="Tahoma" pitchFamily="34" charset="0"/>
              </a:rPr>
              <a:t>- Electromagnetic calorimeters</a:t>
            </a:r>
          </a:p>
          <a:p>
            <a:pPr algn="l">
              <a:lnSpc>
                <a:spcPts val="2800"/>
              </a:lnSpc>
              <a:buClr>
                <a:srgbClr val="FF0000"/>
              </a:buClr>
            </a:pPr>
            <a:r>
              <a:rPr lang="en-US" sz="1800" i="0" dirty="0">
                <a:solidFill>
                  <a:srgbClr val="003300"/>
                </a:solidFill>
                <a:latin typeface="Tahoma" pitchFamily="34" charset="0"/>
              </a:rPr>
              <a:t>	</a:t>
            </a:r>
            <a:r>
              <a:rPr lang="en-US" sz="1800" i="0" dirty="0" smtClean="0">
                <a:solidFill>
                  <a:srgbClr val="003300"/>
                </a:solidFill>
                <a:latin typeface="Tahoma" pitchFamily="34" charset="0"/>
              </a:rPr>
              <a:t>- Hadronic calorimeters</a:t>
            </a:r>
            <a:r>
              <a:rPr lang="en-US" sz="1800" i="0" dirty="0">
                <a:solidFill>
                  <a:srgbClr val="003300"/>
                </a:solidFill>
                <a:latin typeface="Tahoma" pitchFamily="34" charset="0"/>
              </a:rPr>
              <a:t>	</a:t>
            </a:r>
            <a:endParaRPr lang="en-US" sz="1800" i="0" dirty="0" smtClean="0">
              <a:solidFill>
                <a:srgbClr val="003300"/>
              </a:solidFill>
              <a:latin typeface="Tahoma" pitchFamily="34" charset="0"/>
            </a:endParaRPr>
          </a:p>
          <a:p>
            <a:pPr algn="l">
              <a:lnSpc>
                <a:spcPts val="2800"/>
              </a:lnSpc>
              <a:buClr>
                <a:srgbClr val="FF0000"/>
              </a:buClr>
            </a:pPr>
            <a:r>
              <a:rPr lang="en-US" sz="1800" i="0" dirty="0">
                <a:solidFill>
                  <a:srgbClr val="003300"/>
                </a:solidFill>
                <a:latin typeface="Tahoma" pitchFamily="34" charset="0"/>
              </a:rPr>
              <a:t>	</a:t>
            </a:r>
            <a:r>
              <a:rPr lang="en-US" sz="1800" i="0" dirty="0" smtClean="0">
                <a:solidFill>
                  <a:srgbClr val="003300"/>
                </a:solidFill>
                <a:latin typeface="Tahoma" pitchFamily="34" charset="0"/>
              </a:rPr>
              <a:t>- </a:t>
            </a:r>
            <a:r>
              <a:rPr lang="en-US" sz="1800" i="0" dirty="0">
                <a:solidFill>
                  <a:srgbClr val="003300"/>
                </a:solidFill>
                <a:latin typeface="Tahoma" pitchFamily="34" charset="0"/>
              </a:rPr>
              <a:t>Hadron </a:t>
            </a:r>
            <a:r>
              <a:rPr lang="en-US" sz="1800" i="0" dirty="0" smtClean="0">
                <a:solidFill>
                  <a:srgbClr val="003300"/>
                </a:solidFill>
                <a:latin typeface="Tahoma" pitchFamily="34" charset="0"/>
              </a:rPr>
              <a:t>absorbers</a:t>
            </a:r>
            <a:endParaRPr lang="en-US" sz="1800" i="0" dirty="0" smtClean="0">
              <a:solidFill>
                <a:srgbClr val="003300"/>
              </a:solidFill>
              <a:latin typeface="Tahoma" pitchFamily="34" charset="0"/>
              <a:cs typeface="Tahoma" pitchFamily="34" charset="0"/>
            </a:endParaRPr>
          </a:p>
        </p:txBody>
      </p:sp>
      <p:cxnSp>
        <p:nvCxnSpPr>
          <p:cNvPr id="5" name="Gerade Verbindung mit Pfeil 4"/>
          <p:cNvCxnSpPr/>
          <p:nvPr/>
        </p:nvCxnSpPr>
        <p:spPr bwMode="auto">
          <a:xfrm flipV="1">
            <a:off x="1035339" y="2115126"/>
            <a:ext cx="8305896" cy="2610288"/>
          </a:xfrm>
          <a:prstGeom prst="straightConnector1">
            <a:avLst/>
          </a:prstGeom>
          <a:solidFill>
            <a:srgbClr val="FFFF00"/>
          </a:solidFill>
          <a:ln w="44450" cap="flat" cmpd="sng" algn="ctr">
            <a:solidFill>
              <a:schemeClr val="tx1"/>
            </a:solidFill>
            <a:prstDash val="solid"/>
            <a:round/>
            <a:headEnd type="triangle" w="med" len="med"/>
            <a:tailEnd type="triangle"/>
          </a:ln>
          <a:effectLst/>
        </p:spPr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595" descr="E:\florian\Documents\Arbeit\Presentations and Posters\Vorlagen\specCut.pn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879" r="62661" b="8468"/>
          <a:stretch/>
        </p:blipFill>
        <p:spPr bwMode="auto">
          <a:xfrm>
            <a:off x="1080344" y="244977"/>
            <a:ext cx="8265498" cy="65956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8" name="Gruppieren 37"/>
          <p:cNvGrpSpPr/>
          <p:nvPr/>
        </p:nvGrpSpPr>
        <p:grpSpPr>
          <a:xfrm>
            <a:off x="1260364" y="3960330"/>
            <a:ext cx="3330370" cy="2522435"/>
            <a:chOff x="1260364" y="3960330"/>
            <a:chExt cx="3330370" cy="2522435"/>
          </a:xfrm>
        </p:grpSpPr>
        <p:sp>
          <p:nvSpPr>
            <p:cNvPr id="2" name="Rechteck 1"/>
            <p:cNvSpPr/>
            <p:nvPr/>
          </p:nvSpPr>
          <p:spPr bwMode="auto">
            <a:xfrm>
              <a:off x="1440384" y="5407106"/>
              <a:ext cx="855095" cy="668479"/>
            </a:xfrm>
            <a:prstGeom prst="rect">
              <a:avLst/>
            </a:prstGeom>
            <a:solidFill>
              <a:schemeClr val="bg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28" tIns="45714" rIns="91428" bIns="45714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de-DE" sz="2800" b="1" i="1" u="none" strike="noStrike" cap="none" normalizeH="0" baseline="0" smtClean="0">
                <a:ln>
                  <a:noFill/>
                </a:ln>
                <a:solidFill>
                  <a:srgbClr val="000066"/>
                </a:solidFill>
                <a:effectLst/>
                <a:latin typeface="Comic Sans MS" pitchFamily="66" charset="0"/>
              </a:endParaRPr>
            </a:p>
          </p:txBody>
        </p:sp>
        <p:sp>
          <p:nvSpPr>
            <p:cNvPr id="39" name="Würfel 38"/>
            <p:cNvSpPr/>
            <p:nvPr/>
          </p:nvSpPr>
          <p:spPr bwMode="auto">
            <a:xfrm>
              <a:off x="2205469" y="3960330"/>
              <a:ext cx="2385265" cy="1890210"/>
            </a:xfrm>
            <a:prstGeom prst="cube">
              <a:avLst>
                <a:gd name="adj" fmla="val 10802"/>
              </a:avLst>
            </a:prstGeom>
            <a:gradFill>
              <a:gsLst>
                <a:gs pos="98000">
                  <a:srgbClr val="00B0F0">
                    <a:lumMod val="97000"/>
                  </a:srgbClr>
                </a:gs>
                <a:gs pos="14000">
                  <a:srgbClr val="0070C0">
                    <a:lumMod val="82000"/>
                  </a:srgbClr>
                </a:gs>
                <a:gs pos="100000">
                  <a:schemeClr val="accent1">
                    <a:tint val="23500"/>
                    <a:satMod val="160000"/>
                  </a:schemeClr>
                </a:gs>
              </a:gsLst>
              <a:lin ang="5400000" scaled="0"/>
            </a:gradFill>
            <a:ln w="3175" cap="flat" cmpd="sng" algn="ctr">
              <a:solidFill>
                <a:srgbClr val="0070C0"/>
              </a:solidFill>
              <a:prstDash val="solid"/>
              <a:round/>
              <a:headEnd type="none" w="med" len="med"/>
              <a:tailEnd type="none" w="med" len="med"/>
            </a:ln>
            <a:effectLst/>
            <a:scene3d>
              <a:camera prst="isometricOffAxis1Left">
                <a:rot lat="1080000" lon="2700000" rev="0"/>
              </a:camera>
              <a:lightRig rig="threePt" dir="t"/>
            </a:scene3d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449263" rtl="0" eaLnBrk="1" fontAlgn="base" latinLnBrk="0" hangingPunct="1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6" charset="0"/>
                <a:buNone/>
                <a:tabLst/>
              </a:pPr>
              <a:endParaRPr kumimoji="0" lang="de-DE" sz="2400" b="0" i="0" u="none" strike="noStrike" cap="none" normalizeH="0" baseline="0" smtClean="0">
                <a:ln>
                  <a:noFill/>
                </a:ln>
                <a:solidFill>
                  <a:schemeClr val="bg1"/>
                </a:solidFill>
                <a:effectLst/>
                <a:latin typeface="Times New Roman" pitchFamily="16" charset="0"/>
                <a:cs typeface="Arial Unicode MS" charset="0"/>
              </a:endParaRPr>
            </a:p>
          </p:txBody>
        </p:sp>
        <p:pic>
          <p:nvPicPr>
            <p:cNvPr id="32" name="Grafik 31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60364" y="4140349"/>
              <a:ext cx="2790311" cy="2342416"/>
            </a:xfrm>
            <a:prstGeom prst="rect">
              <a:avLst/>
            </a:prstGeom>
          </p:spPr>
        </p:pic>
      </p:grpSp>
      <p:sp>
        <p:nvSpPr>
          <p:cNvPr id="7" name="Text Box 10069"/>
          <p:cNvSpPr txBox="1">
            <a:spLocks noChangeArrowheads="1"/>
          </p:cNvSpPr>
          <p:nvPr/>
        </p:nvSpPr>
        <p:spPr bwMode="auto">
          <a:xfrm>
            <a:off x="45229" y="854984"/>
            <a:ext cx="3645405" cy="2246769"/>
          </a:xfrm>
          <a:prstGeom prst="rect">
            <a:avLst/>
          </a:prstGeom>
          <a:gradFill flip="none" rotWithShape="1">
            <a:gsLst>
              <a:gs pos="0">
                <a:srgbClr val="FFEFD1"/>
              </a:gs>
              <a:gs pos="64999">
                <a:srgbClr val="F0EBD5"/>
              </a:gs>
              <a:gs pos="100000">
                <a:srgbClr val="D1C39F"/>
              </a:gs>
            </a:gsLst>
            <a:path path="shape">
              <a:fillToRect l="50000" t="50000" r="50000" b="50000"/>
            </a:path>
            <a:tileRect/>
          </a:gradFill>
          <a:ln w="12700">
            <a:noFill/>
            <a:miter lim="800000"/>
            <a:headEnd/>
            <a:tailEnd type="none" w="lg" len="med"/>
          </a:ln>
          <a:effectLst/>
        </p:spPr>
        <p:txBody>
          <a:bodyPr wrap="square">
            <a:spAutoFit/>
          </a:bodyPr>
          <a:lstStyle/>
          <a:p>
            <a:pPr algn="l">
              <a:lnSpc>
                <a:spcPts val="2800"/>
              </a:lnSpc>
              <a:buClr>
                <a:srgbClr val="FF0000"/>
              </a:buClr>
            </a:pPr>
            <a:r>
              <a:rPr lang="en-US" sz="2000" i="0" u="sng" dirty="0" smtClean="0">
                <a:latin typeface="Tahoma" pitchFamily="34" charset="0"/>
              </a:rPr>
              <a:t>New:</a:t>
            </a:r>
          </a:p>
          <a:p>
            <a:pPr algn="l">
              <a:lnSpc>
                <a:spcPts val="2800"/>
              </a:lnSpc>
              <a:buClr>
                <a:srgbClr val="FF0000"/>
              </a:buClr>
              <a:buBlip>
                <a:blip r:embed="rId5"/>
              </a:buBlip>
            </a:pPr>
            <a:r>
              <a:rPr lang="en-US" sz="2000" b="0" i="0" dirty="0">
                <a:latin typeface="Tahoma" pitchFamily="34" charset="0"/>
              </a:rPr>
              <a:t> </a:t>
            </a:r>
            <a:r>
              <a:rPr lang="en-US" sz="2000" i="0" dirty="0" smtClean="0">
                <a:latin typeface="Tahoma" pitchFamily="34" charset="0"/>
              </a:rPr>
              <a:t>2.5</a:t>
            </a:r>
            <a:r>
              <a:rPr lang="en-US" sz="800" i="0" dirty="0" smtClean="0">
                <a:latin typeface="Tahoma" pitchFamily="34" charset="0"/>
              </a:rPr>
              <a:t> </a:t>
            </a:r>
            <a:r>
              <a:rPr lang="en-US" sz="2000" i="0" dirty="0" smtClean="0">
                <a:latin typeface="Tahoma" pitchFamily="34" charset="0"/>
              </a:rPr>
              <a:t>m LH</a:t>
            </a:r>
            <a:r>
              <a:rPr lang="en-US" sz="2000" i="0" baseline="-25000" dirty="0" smtClean="0">
                <a:latin typeface="Tahoma" pitchFamily="34" charset="0"/>
              </a:rPr>
              <a:t>2</a:t>
            </a:r>
            <a:r>
              <a:rPr lang="en-US" sz="2000" i="0" dirty="0" smtClean="0">
                <a:latin typeface="Tahoma" pitchFamily="34" charset="0"/>
              </a:rPr>
              <a:t> </a:t>
            </a:r>
            <a:r>
              <a:rPr lang="en-US" sz="2000" i="0" dirty="0" smtClean="0">
                <a:latin typeface="Tahoma" pitchFamily="34" charset="0"/>
              </a:rPr>
              <a:t>Target</a:t>
            </a:r>
            <a:endParaRPr lang="en-US" sz="2000" b="0" i="0" dirty="0">
              <a:latin typeface="Tahoma" pitchFamily="34" charset="0"/>
            </a:endParaRPr>
          </a:p>
          <a:p>
            <a:pPr algn="l">
              <a:lnSpc>
                <a:spcPts val="2800"/>
              </a:lnSpc>
              <a:buClr>
                <a:srgbClr val="FF0000"/>
              </a:buClr>
            </a:pPr>
            <a:r>
              <a:rPr lang="en-US" sz="2000" b="0" i="0" dirty="0" smtClean="0">
                <a:latin typeface="Tahoma" pitchFamily="34" charset="0"/>
              </a:rPr>
              <a:t>	</a:t>
            </a:r>
            <a:r>
              <a:rPr lang="en-US" sz="2000" b="0" i="0" dirty="0" smtClean="0">
                <a:latin typeface="Tahoma" pitchFamily="34" charset="0"/>
              </a:rPr>
              <a:t>  </a:t>
            </a:r>
            <a:r>
              <a:rPr lang="en-US" sz="2000" b="0" i="0" dirty="0" smtClean="0">
                <a:latin typeface="Tahoma" pitchFamily="34" charset="0"/>
              </a:rPr>
              <a:t>d=4 cm;  </a:t>
            </a:r>
            <a:r>
              <a:rPr lang="en-US" sz="2000" b="0" i="0" dirty="0" smtClean="0">
                <a:latin typeface="Symbol" pitchFamily="18" charset="2"/>
              </a:rPr>
              <a:t>Dr/r</a:t>
            </a:r>
            <a:r>
              <a:rPr lang="en-US" sz="2000" b="0" i="0" dirty="0" smtClean="0">
                <a:latin typeface="Tahoma" pitchFamily="34" charset="0"/>
              </a:rPr>
              <a:t>&lt;3%</a:t>
            </a:r>
          </a:p>
          <a:p>
            <a:pPr algn="l">
              <a:lnSpc>
                <a:spcPts val="2800"/>
              </a:lnSpc>
              <a:buClr>
                <a:srgbClr val="FF0000"/>
              </a:buClr>
              <a:buBlip>
                <a:blip r:embed="rId5"/>
              </a:buBlip>
            </a:pPr>
            <a:r>
              <a:rPr lang="en-US" sz="2000" b="0" i="0" dirty="0" smtClean="0">
                <a:latin typeface="Tahoma" pitchFamily="34" charset="0"/>
              </a:rPr>
              <a:t> </a:t>
            </a:r>
            <a:r>
              <a:rPr lang="en-US" sz="2000" i="0" dirty="0" smtClean="0">
                <a:latin typeface="Tahoma" pitchFamily="34" charset="0"/>
              </a:rPr>
              <a:t>4</a:t>
            </a:r>
            <a:r>
              <a:rPr lang="en-US" sz="800" i="0" dirty="0" smtClean="0">
                <a:latin typeface="Tahoma" pitchFamily="34" charset="0"/>
              </a:rPr>
              <a:t> </a:t>
            </a:r>
            <a:r>
              <a:rPr lang="en-US" sz="2000" i="0" dirty="0" smtClean="0">
                <a:latin typeface="Tahoma" pitchFamily="34" charset="0"/>
              </a:rPr>
              <a:t>m </a:t>
            </a:r>
            <a:r>
              <a:rPr lang="en-US" sz="2000" i="0" dirty="0" err="1" smtClean="0">
                <a:latin typeface="Tahoma" pitchFamily="34" charset="0"/>
              </a:rPr>
              <a:t>ToF</a:t>
            </a:r>
            <a:r>
              <a:rPr lang="en-US" sz="2000" i="0" dirty="0" smtClean="0">
                <a:latin typeface="Tahoma" pitchFamily="34" charset="0"/>
              </a:rPr>
              <a:t> Barrel </a:t>
            </a:r>
            <a:r>
              <a:rPr lang="en-US" sz="2000" b="0" i="0" dirty="0" smtClean="0">
                <a:latin typeface="Tahoma" pitchFamily="34" charset="0"/>
              </a:rPr>
              <a:t>(CAMERA)</a:t>
            </a:r>
            <a:endParaRPr lang="en-US" sz="2000" b="0" i="0" dirty="0">
              <a:latin typeface="Tahoma" pitchFamily="34" charset="0"/>
            </a:endParaRPr>
          </a:p>
          <a:p>
            <a:pPr algn="l">
              <a:lnSpc>
                <a:spcPts val="2800"/>
              </a:lnSpc>
              <a:buClr>
                <a:srgbClr val="FF0000"/>
              </a:buClr>
            </a:pPr>
            <a:r>
              <a:rPr lang="en-US" sz="2000" b="0" i="0" dirty="0" smtClean="0">
                <a:latin typeface="Tahoma" pitchFamily="34" charset="0"/>
              </a:rPr>
              <a:t>	</a:t>
            </a:r>
            <a:r>
              <a:rPr lang="en-US" sz="2000" b="0" i="0" dirty="0" err="1" smtClean="0">
                <a:latin typeface="Symbol" pitchFamily="18" charset="2"/>
              </a:rPr>
              <a:t>s</a:t>
            </a:r>
            <a:r>
              <a:rPr lang="en-US" sz="2000" b="0" i="0" baseline="-25000" dirty="0" err="1" smtClean="0">
                <a:latin typeface="Tahoma" pitchFamily="34" charset="0"/>
              </a:rPr>
              <a:t>t</a:t>
            </a:r>
            <a:r>
              <a:rPr lang="en-US" sz="2000" b="0" i="0" dirty="0" smtClean="0">
                <a:latin typeface="Tahoma" pitchFamily="34" charset="0"/>
              </a:rPr>
              <a:t>&lt;300ps for TOF</a:t>
            </a:r>
          </a:p>
          <a:p>
            <a:pPr algn="l">
              <a:lnSpc>
                <a:spcPts val="2800"/>
              </a:lnSpc>
              <a:buClr>
                <a:srgbClr val="FF0000"/>
              </a:buClr>
              <a:buBlip>
                <a:blip r:embed="rId5"/>
              </a:buBlip>
            </a:pPr>
            <a:r>
              <a:rPr lang="en-US" sz="2000" i="0" dirty="0" smtClean="0">
                <a:latin typeface="Tahoma" pitchFamily="34" charset="0"/>
              </a:rPr>
              <a:t> ECAL</a:t>
            </a:r>
            <a:r>
              <a:rPr lang="en-US" sz="700" i="0" dirty="0" smtClean="0">
                <a:latin typeface="Tahoma" pitchFamily="34" charset="0"/>
              </a:rPr>
              <a:t> </a:t>
            </a:r>
            <a:r>
              <a:rPr lang="en-US" sz="2000" i="0" dirty="0" smtClean="0">
                <a:latin typeface="Tahoma" pitchFamily="34" charset="0"/>
              </a:rPr>
              <a:t>0</a:t>
            </a:r>
            <a:endParaRPr lang="en-US" sz="2000" i="0" dirty="0">
              <a:latin typeface="Tahoma" pitchFamily="34" charset="0"/>
            </a:endParaRPr>
          </a:p>
        </p:txBody>
      </p:sp>
      <p:sp>
        <p:nvSpPr>
          <p:cNvPr id="8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361487" cy="798513"/>
          </a:xfrm>
        </p:spPr>
        <p:txBody>
          <a:bodyPr/>
          <a:lstStyle/>
          <a:p>
            <a:r>
              <a:rPr lang="en-US" dirty="0" smtClean="0"/>
              <a:t>New Target &amp; Recoil-Proton Detector</a:t>
            </a:r>
            <a:endParaRPr lang="en-US" dirty="0"/>
          </a:p>
        </p:txBody>
      </p:sp>
      <p:cxnSp>
        <p:nvCxnSpPr>
          <p:cNvPr id="9" name="Connecteur droit avec flèche 17"/>
          <p:cNvCxnSpPr/>
          <p:nvPr/>
        </p:nvCxnSpPr>
        <p:spPr>
          <a:xfrm>
            <a:off x="1247443" y="4905435"/>
            <a:ext cx="1" cy="1579699"/>
          </a:xfrm>
          <a:prstGeom prst="straightConnector1">
            <a:avLst/>
          </a:prstGeom>
          <a:ln w="38100">
            <a:solidFill>
              <a:schemeClr val="tx1"/>
            </a:solidFill>
            <a:headEnd type="arrow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ZoneTexte 18"/>
          <p:cNvSpPr txBox="1"/>
          <p:nvPr/>
        </p:nvSpPr>
        <p:spPr>
          <a:xfrm rot="16200000">
            <a:off x="616156" y="5476361"/>
            <a:ext cx="82907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800" b="0" i="0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3.90m</a:t>
            </a:r>
            <a:endParaRPr lang="fr-FR" sz="2400" b="0" i="0" dirty="0"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cxnSp>
        <p:nvCxnSpPr>
          <p:cNvPr id="13" name="Connecteur droit avec flèche 17"/>
          <p:cNvCxnSpPr>
            <a:stCxn id="32" idx="0"/>
          </p:cNvCxnSpPr>
          <p:nvPr/>
        </p:nvCxnSpPr>
        <p:spPr>
          <a:xfrm flipH="1">
            <a:off x="1260364" y="4140349"/>
            <a:ext cx="1395156" cy="765086"/>
          </a:xfrm>
          <a:prstGeom prst="straightConnector1">
            <a:avLst/>
          </a:prstGeom>
          <a:ln w="38100">
            <a:solidFill>
              <a:schemeClr val="tx1"/>
            </a:solidFill>
            <a:headEnd type="arrow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ZoneTexte 18"/>
          <p:cNvSpPr txBox="1"/>
          <p:nvPr/>
        </p:nvSpPr>
        <p:spPr>
          <a:xfrm rot="19948980">
            <a:off x="1479929" y="4113737"/>
            <a:ext cx="82682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800" b="0" i="0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4.20m</a:t>
            </a:r>
            <a:endParaRPr lang="fr-FR" sz="2400" b="0" i="0" dirty="0"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427973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595" descr="E:\florian\Documents\Arbeit\Presentations and Posters\Vorlagen\specCut.pn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879" r="62661" b="8468"/>
          <a:stretch/>
        </p:blipFill>
        <p:spPr bwMode="auto">
          <a:xfrm>
            <a:off x="1080344" y="244977"/>
            <a:ext cx="8265498" cy="65956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8" name="Gruppieren 37"/>
          <p:cNvGrpSpPr/>
          <p:nvPr/>
        </p:nvGrpSpPr>
        <p:grpSpPr>
          <a:xfrm>
            <a:off x="1260364" y="3960330"/>
            <a:ext cx="3330370" cy="2522435"/>
            <a:chOff x="1260364" y="3960330"/>
            <a:chExt cx="3330370" cy="2522435"/>
          </a:xfrm>
        </p:grpSpPr>
        <p:sp>
          <p:nvSpPr>
            <p:cNvPr id="2" name="Rechteck 1"/>
            <p:cNvSpPr/>
            <p:nvPr/>
          </p:nvSpPr>
          <p:spPr bwMode="auto">
            <a:xfrm>
              <a:off x="1440384" y="5407106"/>
              <a:ext cx="855095" cy="668479"/>
            </a:xfrm>
            <a:prstGeom prst="rect">
              <a:avLst/>
            </a:prstGeom>
            <a:solidFill>
              <a:schemeClr val="bg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28" tIns="45714" rIns="91428" bIns="45714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de-DE" sz="2800" b="1" i="1" u="none" strike="noStrike" cap="none" normalizeH="0" baseline="0" smtClean="0">
                <a:ln>
                  <a:noFill/>
                </a:ln>
                <a:solidFill>
                  <a:srgbClr val="000066"/>
                </a:solidFill>
                <a:effectLst/>
                <a:latin typeface="Comic Sans MS" pitchFamily="66" charset="0"/>
              </a:endParaRPr>
            </a:p>
          </p:txBody>
        </p:sp>
        <p:sp>
          <p:nvSpPr>
            <p:cNvPr id="39" name="Würfel 38"/>
            <p:cNvSpPr/>
            <p:nvPr/>
          </p:nvSpPr>
          <p:spPr bwMode="auto">
            <a:xfrm>
              <a:off x="2205469" y="3960330"/>
              <a:ext cx="2385265" cy="1890210"/>
            </a:xfrm>
            <a:prstGeom prst="cube">
              <a:avLst>
                <a:gd name="adj" fmla="val 10802"/>
              </a:avLst>
            </a:prstGeom>
            <a:gradFill>
              <a:gsLst>
                <a:gs pos="98000">
                  <a:srgbClr val="00B0F0">
                    <a:lumMod val="97000"/>
                  </a:srgbClr>
                </a:gs>
                <a:gs pos="14000">
                  <a:srgbClr val="0070C0">
                    <a:lumMod val="82000"/>
                  </a:srgbClr>
                </a:gs>
                <a:gs pos="100000">
                  <a:schemeClr val="accent1">
                    <a:tint val="23500"/>
                    <a:satMod val="160000"/>
                  </a:schemeClr>
                </a:gs>
              </a:gsLst>
              <a:lin ang="5400000" scaled="0"/>
            </a:gradFill>
            <a:ln w="3175" cap="flat" cmpd="sng" algn="ctr">
              <a:solidFill>
                <a:srgbClr val="0070C0"/>
              </a:solidFill>
              <a:prstDash val="solid"/>
              <a:round/>
              <a:headEnd type="none" w="med" len="med"/>
              <a:tailEnd type="none" w="med" len="med"/>
            </a:ln>
            <a:effectLst/>
            <a:scene3d>
              <a:camera prst="isometricOffAxis1Left">
                <a:rot lat="1080000" lon="2700000" rev="0"/>
              </a:camera>
              <a:lightRig rig="threePt" dir="t"/>
            </a:scene3d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449263" rtl="0" eaLnBrk="1" fontAlgn="base" latinLnBrk="0" hangingPunct="1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6" charset="0"/>
                <a:buNone/>
                <a:tabLst/>
              </a:pPr>
              <a:endParaRPr kumimoji="0" lang="de-DE" sz="2400" b="0" i="0" u="none" strike="noStrike" cap="none" normalizeH="0" baseline="0" smtClean="0">
                <a:ln>
                  <a:noFill/>
                </a:ln>
                <a:solidFill>
                  <a:schemeClr val="bg1"/>
                </a:solidFill>
                <a:effectLst/>
                <a:latin typeface="Times New Roman" pitchFamily="16" charset="0"/>
                <a:cs typeface="Arial Unicode MS" charset="0"/>
              </a:endParaRPr>
            </a:p>
          </p:txBody>
        </p:sp>
        <p:pic>
          <p:nvPicPr>
            <p:cNvPr id="32" name="Grafik 31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60364" y="4140349"/>
              <a:ext cx="2790311" cy="2342416"/>
            </a:xfrm>
            <a:prstGeom prst="rect">
              <a:avLst/>
            </a:prstGeom>
          </p:spPr>
        </p:pic>
      </p:grpSp>
      <p:sp>
        <p:nvSpPr>
          <p:cNvPr id="7" name="Text Box 10069"/>
          <p:cNvSpPr txBox="1">
            <a:spLocks noChangeArrowheads="1"/>
          </p:cNvSpPr>
          <p:nvPr/>
        </p:nvSpPr>
        <p:spPr bwMode="auto">
          <a:xfrm>
            <a:off x="45229" y="854984"/>
            <a:ext cx="3645405" cy="2246769"/>
          </a:xfrm>
          <a:prstGeom prst="rect">
            <a:avLst/>
          </a:prstGeom>
          <a:gradFill flip="none" rotWithShape="1">
            <a:gsLst>
              <a:gs pos="0">
                <a:srgbClr val="FFEFD1"/>
              </a:gs>
              <a:gs pos="64999">
                <a:srgbClr val="F0EBD5"/>
              </a:gs>
              <a:gs pos="100000">
                <a:srgbClr val="D1C39F"/>
              </a:gs>
            </a:gsLst>
            <a:path path="shape">
              <a:fillToRect l="50000" t="50000" r="50000" b="50000"/>
            </a:path>
            <a:tileRect/>
          </a:gradFill>
          <a:ln w="12700">
            <a:noFill/>
            <a:miter lim="800000"/>
            <a:headEnd/>
            <a:tailEnd type="none" w="lg" len="med"/>
          </a:ln>
          <a:effectLst/>
        </p:spPr>
        <p:txBody>
          <a:bodyPr wrap="square">
            <a:spAutoFit/>
          </a:bodyPr>
          <a:lstStyle/>
          <a:p>
            <a:pPr algn="l">
              <a:lnSpc>
                <a:spcPts val="2800"/>
              </a:lnSpc>
              <a:buClr>
                <a:srgbClr val="FF0000"/>
              </a:buClr>
            </a:pPr>
            <a:r>
              <a:rPr lang="en-US" sz="2000" i="0" u="sng" dirty="0" smtClean="0">
                <a:latin typeface="Tahoma" pitchFamily="34" charset="0"/>
              </a:rPr>
              <a:t>New:</a:t>
            </a:r>
          </a:p>
          <a:p>
            <a:pPr algn="l">
              <a:lnSpc>
                <a:spcPts val="2800"/>
              </a:lnSpc>
              <a:buClr>
                <a:srgbClr val="FF0000"/>
              </a:buClr>
              <a:buBlip>
                <a:blip r:embed="rId5"/>
              </a:buBlip>
            </a:pPr>
            <a:r>
              <a:rPr lang="en-US" sz="2000" b="0" i="0" dirty="0">
                <a:latin typeface="Tahoma" pitchFamily="34" charset="0"/>
              </a:rPr>
              <a:t> </a:t>
            </a:r>
            <a:r>
              <a:rPr lang="en-US" sz="2000" i="0" dirty="0" smtClean="0">
                <a:latin typeface="Tahoma" pitchFamily="34" charset="0"/>
              </a:rPr>
              <a:t>2.5</a:t>
            </a:r>
            <a:r>
              <a:rPr lang="en-US" sz="800" i="0" dirty="0" smtClean="0">
                <a:latin typeface="Tahoma" pitchFamily="34" charset="0"/>
              </a:rPr>
              <a:t> </a:t>
            </a:r>
            <a:r>
              <a:rPr lang="en-US" sz="2000" i="0" dirty="0" smtClean="0">
                <a:latin typeface="Tahoma" pitchFamily="34" charset="0"/>
              </a:rPr>
              <a:t>m LH</a:t>
            </a:r>
            <a:r>
              <a:rPr lang="en-US" sz="2000" i="0" baseline="-25000" dirty="0" smtClean="0">
                <a:latin typeface="Tahoma" pitchFamily="34" charset="0"/>
              </a:rPr>
              <a:t>2</a:t>
            </a:r>
            <a:r>
              <a:rPr lang="en-US" sz="2000" i="0" dirty="0" smtClean="0">
                <a:latin typeface="Tahoma" pitchFamily="34" charset="0"/>
              </a:rPr>
              <a:t> </a:t>
            </a:r>
            <a:r>
              <a:rPr lang="en-US" sz="2000" i="0" dirty="0" smtClean="0">
                <a:latin typeface="Tahoma" pitchFamily="34" charset="0"/>
              </a:rPr>
              <a:t>Target</a:t>
            </a:r>
            <a:endParaRPr lang="en-US" sz="2000" b="0" i="0" dirty="0">
              <a:latin typeface="Tahoma" pitchFamily="34" charset="0"/>
            </a:endParaRPr>
          </a:p>
          <a:p>
            <a:pPr algn="l">
              <a:lnSpc>
                <a:spcPts val="2800"/>
              </a:lnSpc>
              <a:buClr>
                <a:srgbClr val="FF0000"/>
              </a:buClr>
            </a:pPr>
            <a:r>
              <a:rPr lang="en-US" sz="2000" b="0" i="0" dirty="0" smtClean="0">
                <a:latin typeface="Tahoma" pitchFamily="34" charset="0"/>
              </a:rPr>
              <a:t>	</a:t>
            </a:r>
            <a:r>
              <a:rPr lang="en-US" sz="2000" b="0" i="0" dirty="0" smtClean="0">
                <a:latin typeface="Tahoma" pitchFamily="34" charset="0"/>
              </a:rPr>
              <a:t>  </a:t>
            </a:r>
            <a:r>
              <a:rPr lang="en-US" sz="2000" b="0" i="0" dirty="0" smtClean="0">
                <a:latin typeface="Tahoma" pitchFamily="34" charset="0"/>
              </a:rPr>
              <a:t>d=4 cm;  </a:t>
            </a:r>
            <a:r>
              <a:rPr lang="en-US" sz="2000" b="0" i="0" dirty="0" smtClean="0">
                <a:latin typeface="Symbol" pitchFamily="18" charset="2"/>
              </a:rPr>
              <a:t>Dr/r</a:t>
            </a:r>
            <a:r>
              <a:rPr lang="en-US" sz="2000" b="0" i="0" dirty="0" smtClean="0">
                <a:latin typeface="Tahoma" pitchFamily="34" charset="0"/>
              </a:rPr>
              <a:t>&lt;3%</a:t>
            </a:r>
          </a:p>
          <a:p>
            <a:pPr algn="l">
              <a:lnSpc>
                <a:spcPts val="2800"/>
              </a:lnSpc>
              <a:buClr>
                <a:srgbClr val="FF0000"/>
              </a:buClr>
              <a:buBlip>
                <a:blip r:embed="rId5"/>
              </a:buBlip>
            </a:pPr>
            <a:r>
              <a:rPr lang="en-US" sz="2000" b="0" i="0" dirty="0" smtClean="0">
                <a:latin typeface="Tahoma" pitchFamily="34" charset="0"/>
              </a:rPr>
              <a:t> </a:t>
            </a:r>
            <a:r>
              <a:rPr lang="en-US" sz="2000" i="0" dirty="0" smtClean="0">
                <a:latin typeface="Tahoma" pitchFamily="34" charset="0"/>
              </a:rPr>
              <a:t>4</a:t>
            </a:r>
            <a:r>
              <a:rPr lang="en-US" sz="800" i="0" dirty="0" smtClean="0">
                <a:latin typeface="Tahoma" pitchFamily="34" charset="0"/>
              </a:rPr>
              <a:t> </a:t>
            </a:r>
            <a:r>
              <a:rPr lang="en-US" sz="2000" i="0" dirty="0" smtClean="0">
                <a:latin typeface="Tahoma" pitchFamily="34" charset="0"/>
              </a:rPr>
              <a:t>m </a:t>
            </a:r>
            <a:r>
              <a:rPr lang="en-US" sz="2000" i="0" dirty="0" err="1" smtClean="0">
                <a:latin typeface="Tahoma" pitchFamily="34" charset="0"/>
              </a:rPr>
              <a:t>ToF</a:t>
            </a:r>
            <a:r>
              <a:rPr lang="en-US" sz="2000" i="0" dirty="0" smtClean="0">
                <a:latin typeface="Tahoma" pitchFamily="34" charset="0"/>
              </a:rPr>
              <a:t> Barrel </a:t>
            </a:r>
            <a:r>
              <a:rPr lang="en-US" sz="2000" b="0" i="0" dirty="0" smtClean="0">
                <a:latin typeface="Tahoma" pitchFamily="34" charset="0"/>
              </a:rPr>
              <a:t>(CAMERA)</a:t>
            </a:r>
            <a:endParaRPr lang="en-US" sz="2000" b="0" i="0" dirty="0">
              <a:latin typeface="Tahoma" pitchFamily="34" charset="0"/>
            </a:endParaRPr>
          </a:p>
          <a:p>
            <a:pPr algn="l">
              <a:lnSpc>
                <a:spcPts val="2800"/>
              </a:lnSpc>
              <a:buClr>
                <a:srgbClr val="FF0000"/>
              </a:buClr>
            </a:pPr>
            <a:r>
              <a:rPr lang="en-US" sz="2000" b="0" i="0" dirty="0" smtClean="0">
                <a:latin typeface="Tahoma" pitchFamily="34" charset="0"/>
              </a:rPr>
              <a:t>	</a:t>
            </a:r>
            <a:r>
              <a:rPr lang="en-US" sz="2000" b="0" i="0" dirty="0" err="1" smtClean="0">
                <a:latin typeface="Symbol" pitchFamily="18" charset="2"/>
              </a:rPr>
              <a:t>s</a:t>
            </a:r>
            <a:r>
              <a:rPr lang="en-US" sz="2000" b="0" i="0" baseline="-25000" dirty="0" err="1" smtClean="0">
                <a:latin typeface="Tahoma" pitchFamily="34" charset="0"/>
              </a:rPr>
              <a:t>t</a:t>
            </a:r>
            <a:r>
              <a:rPr lang="en-US" sz="2000" b="0" i="0" dirty="0" smtClean="0">
                <a:latin typeface="Tahoma" pitchFamily="34" charset="0"/>
              </a:rPr>
              <a:t>&lt;300ps for TOF</a:t>
            </a:r>
          </a:p>
          <a:p>
            <a:pPr algn="l">
              <a:lnSpc>
                <a:spcPts val="2800"/>
              </a:lnSpc>
              <a:buClr>
                <a:srgbClr val="FF0000"/>
              </a:buClr>
              <a:buBlip>
                <a:blip r:embed="rId5"/>
              </a:buBlip>
            </a:pPr>
            <a:r>
              <a:rPr lang="en-US" sz="2000" i="0" dirty="0" smtClean="0">
                <a:latin typeface="Tahoma" pitchFamily="34" charset="0"/>
              </a:rPr>
              <a:t> ECAL</a:t>
            </a:r>
            <a:r>
              <a:rPr lang="en-US" sz="700" i="0" dirty="0" smtClean="0">
                <a:latin typeface="Tahoma" pitchFamily="34" charset="0"/>
              </a:rPr>
              <a:t> </a:t>
            </a:r>
            <a:r>
              <a:rPr lang="en-US" sz="2000" i="0" dirty="0" smtClean="0">
                <a:latin typeface="Tahoma" pitchFamily="34" charset="0"/>
              </a:rPr>
              <a:t>0</a:t>
            </a:r>
            <a:endParaRPr lang="en-US" sz="2000" i="0" dirty="0">
              <a:latin typeface="Tahoma" pitchFamily="34" charset="0"/>
            </a:endParaRPr>
          </a:p>
        </p:txBody>
      </p:sp>
      <p:cxnSp>
        <p:nvCxnSpPr>
          <p:cNvPr id="9" name="Connecteur droit avec flèche 17"/>
          <p:cNvCxnSpPr/>
          <p:nvPr/>
        </p:nvCxnSpPr>
        <p:spPr>
          <a:xfrm>
            <a:off x="1247443" y="4905435"/>
            <a:ext cx="1" cy="1579699"/>
          </a:xfrm>
          <a:prstGeom prst="straightConnector1">
            <a:avLst/>
          </a:prstGeom>
          <a:ln w="38100">
            <a:solidFill>
              <a:schemeClr val="tx1"/>
            </a:solidFill>
            <a:headEnd type="arrow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ZoneTexte 18"/>
          <p:cNvSpPr txBox="1"/>
          <p:nvPr/>
        </p:nvSpPr>
        <p:spPr>
          <a:xfrm rot="16200000">
            <a:off x="616156" y="5476361"/>
            <a:ext cx="82907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800" b="0" i="0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3.90m</a:t>
            </a:r>
            <a:endParaRPr lang="fr-FR" sz="2400" b="0" i="0" dirty="0"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cxnSp>
        <p:nvCxnSpPr>
          <p:cNvPr id="13" name="Connecteur droit avec flèche 17"/>
          <p:cNvCxnSpPr>
            <a:stCxn id="32" idx="0"/>
          </p:cNvCxnSpPr>
          <p:nvPr/>
        </p:nvCxnSpPr>
        <p:spPr>
          <a:xfrm flipH="1">
            <a:off x="1260364" y="4140349"/>
            <a:ext cx="1395156" cy="765086"/>
          </a:xfrm>
          <a:prstGeom prst="straightConnector1">
            <a:avLst/>
          </a:prstGeom>
          <a:ln w="38100">
            <a:solidFill>
              <a:schemeClr val="tx1"/>
            </a:solidFill>
            <a:headEnd type="arrow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ZoneTexte 18"/>
          <p:cNvSpPr txBox="1"/>
          <p:nvPr/>
        </p:nvSpPr>
        <p:spPr>
          <a:xfrm rot="19948980">
            <a:off x="1479929" y="4113737"/>
            <a:ext cx="82682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800" b="0" i="0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4.20m</a:t>
            </a:r>
            <a:endParaRPr lang="fr-FR" sz="2400" b="0" i="0" dirty="0"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pic>
        <p:nvPicPr>
          <p:cNvPr id="17" name="Image 32" descr="upgrades_LH2-RPD_GANDALF.png"/>
          <p:cNvPicPr>
            <a:picLocks noChangeAspect="1"/>
          </p:cNvPicPr>
          <p:nvPr/>
        </p:nvPicPr>
        <p:blipFill>
          <a:blip r:embed="rId6"/>
          <a:srcRect l="61528"/>
          <a:stretch>
            <a:fillRect/>
          </a:stretch>
        </p:blipFill>
        <p:spPr>
          <a:xfrm>
            <a:off x="5760864" y="680762"/>
            <a:ext cx="3465385" cy="4296583"/>
          </a:xfrm>
          <a:prstGeom prst="rect">
            <a:avLst/>
          </a:prstGeom>
        </p:spPr>
      </p:pic>
      <p:sp>
        <p:nvSpPr>
          <p:cNvPr id="18" name="Text Box 5"/>
          <p:cNvSpPr txBox="1">
            <a:spLocks noChangeArrowheads="1"/>
          </p:cNvSpPr>
          <p:nvPr/>
        </p:nvSpPr>
        <p:spPr bwMode="auto">
          <a:xfrm>
            <a:off x="4793887" y="4692762"/>
            <a:ext cx="4567377" cy="2167361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 lIns="0" tIns="44500" rIns="36000" bIns="44500">
            <a:spAutoFit/>
          </a:bodyPr>
          <a:lstStyle/>
          <a:p>
            <a:pPr marL="180000" algn="l">
              <a:lnSpc>
                <a:spcPct val="150000"/>
              </a:lnSpc>
              <a:buBlip>
                <a:blip r:embed="rId7"/>
              </a:buBlip>
            </a:pPr>
            <a:r>
              <a:rPr lang="en-US" sz="1800" i="0" dirty="0" smtClean="0">
                <a:solidFill>
                  <a:srgbClr val="000066"/>
                </a:solidFill>
                <a:latin typeface="Tahoma" pitchFamily="34" charset="0"/>
              </a:rPr>
              <a:t> 1 GHz digitization of PMT </a:t>
            </a:r>
            <a:r>
              <a:rPr lang="en-US" sz="1800" i="0" dirty="0" smtClean="0">
                <a:solidFill>
                  <a:srgbClr val="000066"/>
                </a:solidFill>
                <a:latin typeface="Tahoma" pitchFamily="34" charset="0"/>
              </a:rPr>
              <a:t>signal</a:t>
            </a:r>
          </a:p>
          <a:p>
            <a:pPr marL="180000" algn="l">
              <a:lnSpc>
                <a:spcPct val="150000"/>
              </a:lnSpc>
              <a:buBlip>
                <a:blip r:embed="rId7"/>
              </a:buBlip>
            </a:pPr>
            <a:r>
              <a:rPr lang="en-US" sz="1800" i="0" dirty="0">
                <a:solidFill>
                  <a:srgbClr val="000066"/>
                </a:solidFill>
                <a:latin typeface="Tahoma" pitchFamily="34" charset="0"/>
              </a:rPr>
              <a:t> </a:t>
            </a:r>
            <a:r>
              <a:rPr lang="en-US" sz="1800" i="0" dirty="0" smtClean="0">
                <a:solidFill>
                  <a:srgbClr val="000066"/>
                </a:solidFill>
                <a:latin typeface="Tahoma" pitchFamily="34" charset="0"/>
              </a:rPr>
              <a:t> </a:t>
            </a:r>
            <a:r>
              <a:rPr lang="en-US" sz="1800" i="0" dirty="0" smtClean="0">
                <a:solidFill>
                  <a:srgbClr val="000066"/>
                </a:solidFill>
                <a:latin typeface="Tahoma" pitchFamily="34" charset="0"/>
              </a:rPr>
              <a:t>Resolution </a:t>
            </a:r>
            <a:r>
              <a:rPr lang="en-US" sz="1800" i="0" dirty="0">
                <a:solidFill>
                  <a:srgbClr val="000066"/>
                </a:solidFill>
                <a:latin typeface="Tahoma" pitchFamily="34" charset="0"/>
              </a:rPr>
              <a:t>&gt;10 </a:t>
            </a:r>
            <a:r>
              <a:rPr lang="en-US" sz="1800" i="0" dirty="0" smtClean="0">
                <a:solidFill>
                  <a:srgbClr val="000066"/>
                </a:solidFill>
                <a:latin typeface="Tahoma" pitchFamily="34" charset="0"/>
              </a:rPr>
              <a:t>ENOB</a:t>
            </a:r>
          </a:p>
          <a:p>
            <a:pPr marL="180000" algn="l">
              <a:lnSpc>
                <a:spcPct val="150000"/>
              </a:lnSpc>
              <a:buBlip>
                <a:blip r:embed="rId7"/>
              </a:buBlip>
            </a:pPr>
            <a:r>
              <a:rPr lang="en-US" sz="1800" i="0" dirty="0">
                <a:solidFill>
                  <a:srgbClr val="000066"/>
                </a:solidFill>
                <a:latin typeface="Tahoma" pitchFamily="34" charset="0"/>
              </a:rPr>
              <a:t> </a:t>
            </a:r>
            <a:r>
              <a:rPr lang="en-US" sz="1800" i="0" dirty="0" smtClean="0">
                <a:solidFill>
                  <a:srgbClr val="000066"/>
                </a:solidFill>
                <a:latin typeface="Tahoma" pitchFamily="34" charset="0"/>
              </a:rPr>
              <a:t>real-time feature extraction</a:t>
            </a:r>
            <a:endParaRPr lang="en-US" sz="1800" i="0" dirty="0" smtClean="0">
              <a:solidFill>
                <a:srgbClr val="000066"/>
              </a:solidFill>
              <a:latin typeface="Tahoma" pitchFamily="34" charset="0"/>
            </a:endParaRPr>
          </a:p>
          <a:p>
            <a:pPr marL="637200" lvl="1" algn="l">
              <a:lnSpc>
                <a:spcPct val="150000"/>
              </a:lnSpc>
              <a:buBlip>
                <a:blip r:embed="rId8"/>
              </a:buBlip>
            </a:pPr>
            <a:r>
              <a:rPr lang="en-US" sz="1800" i="0" dirty="0" smtClean="0">
                <a:solidFill>
                  <a:srgbClr val="000066"/>
                </a:solidFill>
                <a:latin typeface="Tahoma" pitchFamily="34" charset="0"/>
              </a:rPr>
              <a:t> </a:t>
            </a:r>
            <a:r>
              <a:rPr lang="en-US" sz="1800" i="0" dirty="0" smtClean="0">
                <a:solidFill>
                  <a:srgbClr val="000066"/>
                </a:solidFill>
                <a:latin typeface="Tahoma" pitchFamily="34" charset="0"/>
              </a:rPr>
              <a:t>1</a:t>
            </a:r>
            <a:r>
              <a:rPr lang="en-US" sz="1800" i="0" baseline="30000" dirty="0" smtClean="0">
                <a:solidFill>
                  <a:srgbClr val="000066"/>
                </a:solidFill>
                <a:latin typeface="Tahoma" pitchFamily="34" charset="0"/>
              </a:rPr>
              <a:t>st</a:t>
            </a:r>
            <a:r>
              <a:rPr lang="en-US" sz="1800" i="0" dirty="0" smtClean="0">
                <a:solidFill>
                  <a:srgbClr val="000066"/>
                </a:solidFill>
                <a:latin typeface="Tahoma" pitchFamily="34" charset="0"/>
              </a:rPr>
              <a:t> level trigger </a:t>
            </a:r>
          </a:p>
          <a:p>
            <a:pPr marL="637200" lvl="1" algn="l">
              <a:lnSpc>
                <a:spcPct val="150000"/>
              </a:lnSpc>
              <a:buBlip>
                <a:blip r:embed="rId8"/>
              </a:buBlip>
            </a:pPr>
            <a:r>
              <a:rPr lang="en-US" sz="1800" i="0" dirty="0">
                <a:solidFill>
                  <a:srgbClr val="000066"/>
                </a:solidFill>
                <a:latin typeface="Tahoma" pitchFamily="34" charset="0"/>
              </a:rPr>
              <a:t> </a:t>
            </a:r>
            <a:r>
              <a:rPr lang="en-US" sz="1800" i="0" dirty="0" smtClean="0">
                <a:solidFill>
                  <a:srgbClr val="000066"/>
                </a:solidFill>
                <a:latin typeface="Tahoma" pitchFamily="34" charset="0"/>
              </a:rPr>
              <a:t>detector signal digitization</a:t>
            </a:r>
            <a:r>
              <a:rPr lang="en-US" sz="1800" i="0" dirty="0" smtClean="0">
                <a:solidFill>
                  <a:srgbClr val="000066"/>
                </a:solidFill>
                <a:latin typeface="Tahoma" pitchFamily="34" charset="0"/>
              </a:rPr>
              <a:t> </a:t>
            </a:r>
            <a:endParaRPr lang="en-US" sz="1800" i="0" dirty="0">
              <a:solidFill>
                <a:srgbClr val="000066"/>
              </a:solidFill>
              <a:latin typeface="Tahoma" pitchFamily="34" charset="0"/>
            </a:endParaRPr>
          </a:p>
        </p:txBody>
      </p:sp>
      <p:sp>
        <p:nvSpPr>
          <p:cNvPr id="19" name="Text Box 10069"/>
          <p:cNvSpPr txBox="1">
            <a:spLocks noChangeArrowheads="1"/>
          </p:cNvSpPr>
          <p:nvPr/>
        </p:nvSpPr>
        <p:spPr bwMode="auto">
          <a:xfrm rot="20736694">
            <a:off x="6755692" y="2072869"/>
            <a:ext cx="1420331" cy="414281"/>
          </a:xfrm>
          <a:prstGeom prst="rect">
            <a:avLst/>
          </a:prstGeom>
          <a:solidFill>
            <a:srgbClr val="FF0000"/>
          </a:solidFill>
          <a:ln w="12700">
            <a:noFill/>
            <a:miter lim="800000"/>
            <a:headEnd/>
            <a:tailEnd type="none" w="lg" len="med"/>
          </a:ln>
          <a:effectLst/>
        </p:spPr>
        <p:txBody>
          <a:bodyPr wrap="square">
            <a:spAutoFit/>
          </a:bodyPr>
          <a:lstStyle/>
          <a:p>
            <a:pPr algn="l">
              <a:lnSpc>
                <a:spcPts val="2800"/>
              </a:lnSpc>
              <a:buClr>
                <a:srgbClr val="FF0000"/>
              </a:buClr>
            </a:pPr>
            <a:r>
              <a:rPr lang="en-US" sz="2000" i="0" dirty="0" smtClean="0">
                <a:solidFill>
                  <a:schemeClr val="bg1"/>
                </a:solidFill>
                <a:latin typeface="Tahoma" pitchFamily="34" charset="0"/>
              </a:rPr>
              <a:t>GANDALF</a:t>
            </a:r>
            <a:endParaRPr lang="en-US" sz="2000" i="0" dirty="0">
              <a:solidFill>
                <a:schemeClr val="bg1"/>
              </a:solidFill>
              <a:latin typeface="Tahoma" pitchFamily="34" charset="0"/>
            </a:endParaRPr>
          </a:p>
        </p:txBody>
      </p:sp>
      <p:cxnSp>
        <p:nvCxnSpPr>
          <p:cNvPr id="5" name="Gerade Verbindung mit Pfeil 4"/>
          <p:cNvCxnSpPr/>
          <p:nvPr/>
        </p:nvCxnSpPr>
        <p:spPr bwMode="auto">
          <a:xfrm flipV="1">
            <a:off x="3690634" y="3419475"/>
            <a:ext cx="2565285" cy="1109935"/>
          </a:xfrm>
          <a:prstGeom prst="straightConnector1">
            <a:avLst/>
          </a:prstGeom>
          <a:solidFill>
            <a:srgbClr val="FFFF00"/>
          </a:solidFill>
          <a:ln w="203200" cap="flat" cmpd="sng" algn="ctr">
            <a:solidFill>
              <a:schemeClr val="tx1"/>
            </a:solidFill>
            <a:prstDash val="solid"/>
            <a:round/>
            <a:headEnd type="triangle" w="med" len="med"/>
            <a:tailEnd type="triangle"/>
          </a:ln>
          <a:effectLst/>
        </p:spPr>
      </p:cxnSp>
      <p:sp>
        <p:nvSpPr>
          <p:cNvPr id="8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361487" cy="798513"/>
          </a:xfrm>
        </p:spPr>
        <p:txBody>
          <a:bodyPr/>
          <a:lstStyle/>
          <a:p>
            <a:r>
              <a:rPr lang="en-US" dirty="0" smtClean="0"/>
              <a:t>New Target &amp; Recoil-Proton Detector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403680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106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361487" cy="798513"/>
          </a:xfrm>
        </p:spPr>
        <p:txBody>
          <a:bodyPr/>
          <a:lstStyle/>
          <a:p>
            <a:r>
              <a:rPr lang="en-US" dirty="0" smtClean="0"/>
              <a:t>New Electromagnetic Calorimeter : ECAL0</a:t>
            </a:r>
            <a:endParaRPr lang="en-US" dirty="0"/>
          </a:p>
        </p:txBody>
      </p:sp>
      <p:sp>
        <p:nvSpPr>
          <p:cNvPr id="18" name="Text Box 10069"/>
          <p:cNvSpPr txBox="1">
            <a:spLocks noChangeArrowheads="1"/>
          </p:cNvSpPr>
          <p:nvPr/>
        </p:nvSpPr>
        <p:spPr bwMode="auto">
          <a:xfrm>
            <a:off x="418213" y="1129462"/>
            <a:ext cx="4667576" cy="2605842"/>
          </a:xfrm>
          <a:prstGeom prst="rect">
            <a:avLst/>
          </a:prstGeom>
          <a:gradFill flip="none" rotWithShape="1">
            <a:gsLst>
              <a:gs pos="0">
                <a:srgbClr val="FFEFD1"/>
              </a:gs>
              <a:gs pos="64999">
                <a:srgbClr val="F0EBD5"/>
              </a:gs>
              <a:gs pos="100000">
                <a:srgbClr val="D1C39F"/>
              </a:gs>
            </a:gsLst>
            <a:path path="shape">
              <a:fillToRect l="50000" t="50000" r="50000" b="50000"/>
            </a:path>
            <a:tileRect/>
          </a:gradFill>
          <a:ln w="12700">
            <a:noFill/>
            <a:miter lim="800000"/>
            <a:headEnd/>
            <a:tailEnd type="none" w="lg" len="med"/>
          </a:ln>
          <a:effectLst/>
        </p:spPr>
        <p:txBody>
          <a:bodyPr wrap="square" lIns="72000" rIns="36000">
            <a:spAutoFit/>
          </a:bodyPr>
          <a:lstStyle/>
          <a:p>
            <a:pPr algn="l">
              <a:lnSpc>
                <a:spcPts val="2800"/>
              </a:lnSpc>
              <a:buClr>
                <a:srgbClr val="FF0000"/>
              </a:buClr>
            </a:pPr>
            <a:r>
              <a:rPr lang="en-US" sz="2000" i="0" u="sng" dirty="0" smtClean="0">
                <a:latin typeface="Tahoma" pitchFamily="34" charset="0"/>
              </a:rPr>
              <a:t>Requirements</a:t>
            </a:r>
            <a:endParaRPr lang="en-US" sz="2000" i="0" u="sng" dirty="0">
              <a:latin typeface="Tahoma" pitchFamily="34" charset="0"/>
            </a:endParaRPr>
          </a:p>
          <a:p>
            <a:pPr algn="l">
              <a:lnSpc>
                <a:spcPts val="2800"/>
              </a:lnSpc>
              <a:buClr>
                <a:srgbClr val="FF0000"/>
              </a:buClr>
              <a:buBlip>
                <a:blip r:embed="rId3"/>
              </a:buBlip>
            </a:pPr>
            <a:r>
              <a:rPr lang="en-US" sz="2000" b="0" i="0" dirty="0" smtClean="0">
                <a:latin typeface="Tahoma" pitchFamily="34" charset="0"/>
              </a:rPr>
              <a:t> </a:t>
            </a:r>
            <a:r>
              <a:rPr lang="en-US" sz="2000" b="0" i="0" dirty="0">
                <a:latin typeface="Tahoma" pitchFamily="34" charset="0"/>
              </a:rPr>
              <a:t>Photon energy range 0.2- 30 </a:t>
            </a:r>
            <a:r>
              <a:rPr lang="en-US" sz="2000" b="0" i="0" dirty="0" err="1">
                <a:latin typeface="Tahoma" pitchFamily="34" charset="0"/>
              </a:rPr>
              <a:t>GeV</a:t>
            </a:r>
            <a:endParaRPr lang="en-US" sz="2000" b="0" i="0" dirty="0">
              <a:latin typeface="Tahoma" pitchFamily="34" charset="0"/>
            </a:endParaRPr>
          </a:p>
          <a:p>
            <a:pPr algn="l">
              <a:lnSpc>
                <a:spcPts val="2800"/>
              </a:lnSpc>
              <a:buClr>
                <a:srgbClr val="FF0000"/>
              </a:buClr>
              <a:buBlip>
                <a:blip r:embed="rId3"/>
              </a:buBlip>
            </a:pPr>
            <a:r>
              <a:rPr lang="en-US" sz="2000" b="0" i="0" dirty="0" smtClean="0">
                <a:latin typeface="Tahoma" pitchFamily="34" charset="0"/>
              </a:rPr>
              <a:t> </a:t>
            </a:r>
            <a:r>
              <a:rPr lang="en-US" sz="2000" b="0" i="0" dirty="0">
                <a:latin typeface="Tahoma" pitchFamily="34" charset="0"/>
              </a:rPr>
              <a:t>Size: </a:t>
            </a:r>
            <a:r>
              <a:rPr lang="en-US" sz="2000" b="0" i="0" dirty="0" smtClean="0">
                <a:latin typeface="Tahoma" pitchFamily="34" charset="0"/>
              </a:rPr>
              <a:t>260 </a:t>
            </a:r>
            <a:r>
              <a:rPr lang="en-US" sz="2000" b="0" i="0" dirty="0">
                <a:latin typeface="Tahoma" pitchFamily="34" charset="0"/>
              </a:rPr>
              <a:t>x </a:t>
            </a:r>
            <a:r>
              <a:rPr lang="en-US" sz="2000" b="0" i="0" dirty="0" smtClean="0">
                <a:latin typeface="Tahoma" pitchFamily="34" charset="0"/>
              </a:rPr>
              <a:t>260 cm² </a:t>
            </a:r>
            <a:r>
              <a:rPr lang="en-US" sz="2000" b="0" i="0" dirty="0">
                <a:latin typeface="Tahoma" pitchFamily="34" charset="0"/>
              </a:rPr>
              <a:t>; </a:t>
            </a:r>
          </a:p>
          <a:p>
            <a:pPr algn="l">
              <a:lnSpc>
                <a:spcPts val="2800"/>
              </a:lnSpc>
              <a:buClr>
                <a:srgbClr val="FF0000"/>
              </a:buClr>
              <a:buBlip>
                <a:blip r:embed="rId3"/>
              </a:buBlip>
            </a:pPr>
            <a:r>
              <a:rPr lang="en-US" sz="2000" b="0" i="0" dirty="0" smtClean="0">
                <a:latin typeface="Tahoma" pitchFamily="34" charset="0"/>
              </a:rPr>
              <a:t> </a:t>
            </a:r>
            <a:r>
              <a:rPr lang="en-US" sz="2000" b="0" i="0" dirty="0">
                <a:latin typeface="Tahoma" pitchFamily="34" charset="0"/>
              </a:rPr>
              <a:t>Granularity </a:t>
            </a:r>
            <a:r>
              <a:rPr lang="en-US" sz="2000" b="0" i="0" dirty="0" smtClean="0">
                <a:latin typeface="Tahoma" pitchFamily="34" charset="0"/>
              </a:rPr>
              <a:t>12 x 12 cm²</a:t>
            </a:r>
          </a:p>
          <a:p>
            <a:pPr algn="l">
              <a:lnSpc>
                <a:spcPts val="2800"/>
              </a:lnSpc>
              <a:buClr>
                <a:srgbClr val="FF0000"/>
              </a:buClr>
              <a:buBlip>
                <a:blip r:embed="rId3"/>
              </a:buBlip>
            </a:pPr>
            <a:r>
              <a:rPr lang="en-US" sz="2000" b="0" i="0" dirty="0" smtClean="0">
                <a:latin typeface="Tahoma" pitchFamily="34" charset="0"/>
              </a:rPr>
              <a:t> </a:t>
            </a:r>
            <a:r>
              <a:rPr lang="en-US" sz="2000" b="0" i="0" dirty="0">
                <a:latin typeface="Tahoma" pitchFamily="34" charset="0"/>
              </a:rPr>
              <a:t>Energy resolution &lt; 10.0%/√E (</a:t>
            </a:r>
            <a:r>
              <a:rPr lang="en-US" sz="2000" b="0" i="0" dirty="0" err="1">
                <a:latin typeface="Tahoma" pitchFamily="34" charset="0"/>
              </a:rPr>
              <a:t>GeV</a:t>
            </a:r>
            <a:r>
              <a:rPr lang="en-US" sz="2000" b="0" i="0" dirty="0" smtClean="0">
                <a:latin typeface="Tahoma" pitchFamily="34" charset="0"/>
              </a:rPr>
              <a:t>)</a:t>
            </a:r>
          </a:p>
          <a:p>
            <a:pPr algn="l">
              <a:lnSpc>
                <a:spcPts val="2800"/>
              </a:lnSpc>
              <a:buClr>
                <a:srgbClr val="FF0000"/>
              </a:buClr>
              <a:buBlip>
                <a:blip r:embed="rId3"/>
              </a:buBlip>
            </a:pPr>
            <a:r>
              <a:rPr lang="en-US" sz="2000" b="0" i="0" dirty="0" smtClean="0">
                <a:latin typeface="Tahoma" pitchFamily="34" charset="0"/>
              </a:rPr>
              <a:t> </a:t>
            </a:r>
            <a:r>
              <a:rPr lang="en-US" sz="2000" b="0" i="0" dirty="0">
                <a:latin typeface="Tahoma" pitchFamily="34" charset="0"/>
              </a:rPr>
              <a:t>Thickness &lt; 50 cm, </a:t>
            </a:r>
          </a:p>
          <a:p>
            <a:pPr algn="l">
              <a:lnSpc>
                <a:spcPts val="2800"/>
              </a:lnSpc>
              <a:buClr>
                <a:srgbClr val="FF0000"/>
              </a:buClr>
              <a:buBlip>
                <a:blip r:embed="rId3"/>
              </a:buBlip>
            </a:pPr>
            <a:r>
              <a:rPr lang="en-US" sz="2000" b="0" i="0" dirty="0" smtClean="0">
                <a:latin typeface="Tahoma" pitchFamily="34" charset="0"/>
              </a:rPr>
              <a:t> </a:t>
            </a:r>
            <a:r>
              <a:rPr lang="en-US" sz="2000" b="0" i="0" dirty="0">
                <a:latin typeface="Tahoma" pitchFamily="34" charset="0"/>
              </a:rPr>
              <a:t>Insensitive to the magnetic field. </a:t>
            </a:r>
          </a:p>
        </p:txBody>
      </p:sp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535839" y="4360976"/>
            <a:ext cx="3696565" cy="2461234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</p:pic>
      <p:grpSp>
        <p:nvGrpSpPr>
          <p:cNvPr id="7" name="Gruppieren 6"/>
          <p:cNvGrpSpPr/>
          <p:nvPr/>
        </p:nvGrpSpPr>
        <p:grpSpPr>
          <a:xfrm>
            <a:off x="5347212" y="764974"/>
            <a:ext cx="3744022" cy="3506958"/>
            <a:chOff x="5211985" y="912183"/>
            <a:chExt cx="3744022" cy="3506958"/>
          </a:xfrm>
        </p:grpSpPr>
        <p:pic>
          <p:nvPicPr>
            <p:cNvPr id="12" name="Image 7" descr="gamma_angle.png"/>
            <p:cNvPicPr>
              <a:picLocks noChangeAspect="1"/>
            </p:cNvPicPr>
            <p:nvPr/>
          </p:nvPicPr>
          <p:blipFill>
            <a:blip r:embed="rId5">
              <a:clrChange>
                <a:clrFrom>
                  <a:srgbClr val="F0F0F0"/>
                </a:clrFrom>
                <a:clrTo>
                  <a:srgbClr val="F0F0F0">
                    <a:alpha val="0"/>
                  </a:srgbClr>
                </a:clrTo>
              </a:clrChange>
            </a:blip>
            <a:srcRect t="6318"/>
            <a:stretch>
              <a:fillRect/>
            </a:stretch>
          </p:blipFill>
          <p:spPr>
            <a:xfrm>
              <a:off x="5211985" y="1688640"/>
              <a:ext cx="3744022" cy="2730501"/>
            </a:xfrm>
            <a:prstGeom prst="rect">
              <a:avLst/>
            </a:prstGeom>
          </p:spPr>
        </p:pic>
        <p:sp>
          <p:nvSpPr>
            <p:cNvPr id="13" name="ZoneTexte 8"/>
            <p:cNvSpPr txBox="1"/>
            <p:nvPr/>
          </p:nvSpPr>
          <p:spPr>
            <a:xfrm>
              <a:off x="6924219" y="1935104"/>
              <a:ext cx="1210588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1600" i="0" dirty="0" smtClean="0">
                  <a:latin typeface="Tahoma" pitchFamily="34" charset="0"/>
                </a:rPr>
                <a:t>DVCS+BH</a:t>
              </a:r>
              <a:endParaRPr lang="fr-FR" sz="2000" i="0" dirty="0">
                <a:latin typeface="Tahoma" pitchFamily="34" charset="0"/>
              </a:endParaRPr>
            </a:p>
          </p:txBody>
        </p:sp>
        <p:sp>
          <p:nvSpPr>
            <p:cNvPr id="14" name="Line 57"/>
            <p:cNvSpPr>
              <a:spLocks noChangeShapeType="1"/>
            </p:cNvSpPr>
            <p:nvPr/>
          </p:nvSpPr>
          <p:spPr bwMode="auto">
            <a:xfrm flipH="1" flipV="1">
              <a:off x="6309923" y="1805055"/>
              <a:ext cx="0" cy="2317748"/>
            </a:xfrm>
            <a:prstGeom prst="line">
              <a:avLst/>
            </a:prstGeom>
            <a:noFill/>
            <a:ln w="2857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 dirty="0">
                <a:latin typeface="Tahoma" pitchFamily="34" charset="0"/>
              </a:endParaRPr>
            </a:p>
          </p:txBody>
        </p:sp>
        <p:sp>
          <p:nvSpPr>
            <p:cNvPr id="15" name="ZoneTexte 11"/>
            <p:cNvSpPr txBox="1"/>
            <p:nvPr/>
          </p:nvSpPr>
          <p:spPr>
            <a:xfrm>
              <a:off x="5294542" y="912183"/>
              <a:ext cx="1217000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fr-FR" sz="2000" b="0" i="0" dirty="0" err="1">
                  <a:solidFill>
                    <a:srgbClr val="FF0000"/>
                  </a:solidFill>
                  <a:latin typeface="Tahoma" pitchFamily="34" charset="0"/>
                </a:rPr>
                <a:t>e</a:t>
              </a:r>
              <a:r>
                <a:rPr lang="fr-FR" sz="2000" b="0" i="0" dirty="0" err="1" smtClean="0">
                  <a:solidFill>
                    <a:srgbClr val="FF0000"/>
                  </a:solidFill>
                  <a:latin typeface="Tahoma" pitchFamily="34" charset="0"/>
                </a:rPr>
                <a:t>xisting</a:t>
              </a:r>
              <a:r>
                <a:rPr lang="fr-FR" sz="2000" b="0" i="0" dirty="0" smtClean="0">
                  <a:solidFill>
                    <a:srgbClr val="FF0000"/>
                  </a:solidFill>
                  <a:latin typeface="Tahoma" pitchFamily="34" charset="0"/>
                </a:rPr>
                <a:t> </a:t>
              </a:r>
            </a:p>
            <a:p>
              <a:pPr algn="l"/>
              <a:r>
                <a:rPr lang="fr-FR" sz="2000" b="0" i="0" dirty="0" smtClean="0">
                  <a:solidFill>
                    <a:srgbClr val="FF0000"/>
                  </a:solidFill>
                  <a:latin typeface="Tahoma" pitchFamily="34" charset="0"/>
                </a:rPr>
                <a:t>ECAL1&amp;2</a:t>
              </a:r>
              <a:endParaRPr lang="fr-FR" b="0" i="0" dirty="0">
                <a:solidFill>
                  <a:srgbClr val="FF0000"/>
                </a:solidFill>
                <a:latin typeface="Tahoma" pitchFamily="34" charset="0"/>
              </a:endParaRPr>
            </a:p>
          </p:txBody>
        </p:sp>
        <p:cxnSp>
          <p:nvCxnSpPr>
            <p:cNvPr id="3" name="Gerade Verbindung mit Pfeil 2"/>
            <p:cNvCxnSpPr/>
            <p:nvPr/>
          </p:nvCxnSpPr>
          <p:spPr bwMode="auto">
            <a:xfrm>
              <a:off x="5616850" y="1620069"/>
              <a:ext cx="729079" cy="0"/>
            </a:xfrm>
            <a:prstGeom prst="straightConnector1">
              <a:avLst/>
            </a:prstGeom>
            <a:solidFill>
              <a:srgbClr val="FFFF00"/>
            </a:solidFill>
            <a:ln w="3810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</p:grpSp>
      <p:sp>
        <p:nvSpPr>
          <p:cNvPr id="20" name="Text Box 5"/>
          <p:cNvSpPr txBox="1">
            <a:spLocks noChangeArrowheads="1"/>
          </p:cNvSpPr>
          <p:nvPr/>
        </p:nvSpPr>
        <p:spPr bwMode="auto">
          <a:xfrm>
            <a:off x="5535839" y="4365374"/>
            <a:ext cx="880097" cy="408995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 lIns="89000" tIns="44500" rIns="89000" bIns="44500">
            <a:spAutoFit/>
          </a:bodyPr>
          <a:lstStyle/>
          <a:p>
            <a:pPr marL="441930" indent="-441930" algn="l">
              <a:lnSpc>
                <a:spcPct val="150000"/>
              </a:lnSpc>
            </a:pPr>
            <a:r>
              <a:rPr lang="fr-FR" sz="1600" i="0" dirty="0" smtClean="0">
                <a:solidFill>
                  <a:srgbClr val="000066"/>
                </a:solidFill>
                <a:latin typeface="Tahoma" pitchFamily="34" charset="0"/>
                <a:cs typeface="Tahoma" pitchFamily="34" charset="0"/>
                <a:sym typeface="Wingdings" pitchFamily="2" charset="2"/>
              </a:rPr>
              <a:t>MAPD</a:t>
            </a:r>
            <a:endParaRPr lang="it-IT" sz="1600" i="0" dirty="0">
              <a:solidFill>
                <a:srgbClr val="000066"/>
              </a:solidFill>
              <a:latin typeface="Tahoma" pitchFamily="34" charset="0"/>
              <a:sym typeface="Wingdings" pitchFamily="2" charset="2"/>
            </a:endParaRPr>
          </a:p>
        </p:txBody>
      </p:sp>
      <p:pic>
        <p:nvPicPr>
          <p:cNvPr id="8" name="Picture 32"/>
          <p:cNvPicPr>
            <a:picLocks noChangeAspect="1" noChangeArrowheads="1"/>
          </p:cNvPicPr>
          <p:nvPr/>
        </p:nvPicPr>
        <p:blipFill rotWithShape="1">
          <a:blip r:embed="rId6"/>
          <a:srcRect l="-2" r="9662"/>
          <a:stretch/>
        </p:blipFill>
        <p:spPr bwMode="auto">
          <a:xfrm>
            <a:off x="45229" y="4185354"/>
            <a:ext cx="5308742" cy="2250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 Box 5"/>
          <p:cNvSpPr txBox="1">
            <a:spLocks noChangeArrowheads="1"/>
          </p:cNvSpPr>
          <p:nvPr/>
        </p:nvSpPr>
        <p:spPr bwMode="auto">
          <a:xfrm>
            <a:off x="45229" y="4185354"/>
            <a:ext cx="2070230" cy="459201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 lIns="89000" tIns="44500" rIns="89000" bIns="44500">
            <a:spAutoFit/>
          </a:bodyPr>
          <a:lstStyle/>
          <a:p>
            <a:pPr marL="441930" indent="-441930" algn="l">
              <a:lnSpc>
                <a:spcPct val="150000"/>
              </a:lnSpc>
            </a:pPr>
            <a:r>
              <a:rPr lang="fr-FR" sz="1600" i="0" dirty="0" err="1">
                <a:solidFill>
                  <a:srgbClr val="000066"/>
                </a:solidFill>
                <a:latin typeface="Tahoma" pitchFamily="34" charset="0"/>
                <a:cs typeface="Tahoma" pitchFamily="34" charset="0"/>
              </a:rPr>
              <a:t>Shaschlyk</a:t>
            </a:r>
            <a:r>
              <a:rPr lang="fr-FR" sz="1600" i="0" dirty="0">
                <a:solidFill>
                  <a:srgbClr val="000066"/>
                </a:solidFill>
                <a:latin typeface="Tahoma" pitchFamily="34" charset="0"/>
                <a:cs typeface="Tahoma" pitchFamily="34" charset="0"/>
              </a:rPr>
              <a:t> </a:t>
            </a:r>
            <a:r>
              <a:rPr lang="fr-FR" sz="1600" i="0" dirty="0" smtClean="0">
                <a:solidFill>
                  <a:srgbClr val="000066"/>
                </a:solidFill>
                <a:latin typeface="Tahoma" pitchFamily="34" charset="0"/>
                <a:cs typeface="Tahoma" pitchFamily="34" charset="0"/>
              </a:rPr>
              <a:t>module</a:t>
            </a:r>
            <a:endParaRPr lang="it-IT" sz="1600" i="0" dirty="0">
              <a:solidFill>
                <a:srgbClr val="000066"/>
              </a:solidFill>
              <a:latin typeface="Tahoma" pitchFamily="34" charset="0"/>
              <a:sym typeface="Wingdings" pitchFamily="2" charset="2"/>
            </a:endParaRPr>
          </a:p>
        </p:txBody>
      </p:sp>
      <p:sp>
        <p:nvSpPr>
          <p:cNvPr id="17" name="Text Box 10069"/>
          <p:cNvSpPr txBox="1">
            <a:spLocks noChangeArrowheads="1"/>
          </p:cNvSpPr>
          <p:nvPr/>
        </p:nvSpPr>
        <p:spPr bwMode="auto">
          <a:xfrm rot="1191014">
            <a:off x="4588987" y="5778425"/>
            <a:ext cx="1414667" cy="451406"/>
          </a:xfrm>
          <a:prstGeom prst="rect">
            <a:avLst/>
          </a:prstGeom>
          <a:solidFill>
            <a:srgbClr val="FF0000"/>
          </a:solidFill>
          <a:ln w="12700">
            <a:noFill/>
            <a:miter lim="800000"/>
            <a:headEnd/>
            <a:tailEnd type="none" w="lg" len="med"/>
          </a:ln>
          <a:effectLst/>
        </p:spPr>
        <p:txBody>
          <a:bodyPr wrap="square">
            <a:spAutoFit/>
          </a:bodyPr>
          <a:lstStyle/>
          <a:p>
            <a:pPr algn="l">
              <a:lnSpc>
                <a:spcPts val="2800"/>
              </a:lnSpc>
              <a:buClr>
                <a:srgbClr val="FF0000"/>
              </a:buClr>
            </a:pPr>
            <a:r>
              <a:rPr lang="de-DE" sz="2000" i="0" dirty="0" smtClean="0">
                <a:solidFill>
                  <a:schemeClr val="bg1"/>
                </a:solidFill>
                <a:latin typeface="Tahoma" pitchFamily="34" charset="0"/>
              </a:rPr>
              <a:t>All </a:t>
            </a:r>
            <a:r>
              <a:rPr lang="de-DE" sz="2000" i="0" dirty="0" err="1" smtClean="0">
                <a:solidFill>
                  <a:schemeClr val="bg1"/>
                </a:solidFill>
                <a:latin typeface="Tahoma" pitchFamily="34" charset="0"/>
              </a:rPr>
              <a:t>tested</a:t>
            </a:r>
            <a:endParaRPr lang="en-US" sz="2000" i="0" dirty="0">
              <a:solidFill>
                <a:schemeClr val="bg1"/>
              </a:solidFill>
              <a:latin typeface="Tahom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603375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20000"/>
            <a:lumOff val="80000"/>
            <a:alpha val="38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106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361487" cy="798513"/>
          </a:xfrm>
        </p:spPr>
        <p:txBody>
          <a:bodyPr/>
          <a:lstStyle/>
          <a:p>
            <a:r>
              <a:rPr lang="en-US" dirty="0" smtClean="0"/>
              <a:t>Conclusions</a:t>
            </a:r>
            <a:endParaRPr lang="en-US" dirty="0"/>
          </a:p>
        </p:txBody>
      </p:sp>
      <p:sp>
        <p:nvSpPr>
          <p:cNvPr id="9" name="Text Box 10069"/>
          <p:cNvSpPr txBox="1">
            <a:spLocks noChangeArrowheads="1"/>
          </p:cNvSpPr>
          <p:nvPr/>
        </p:nvSpPr>
        <p:spPr bwMode="auto">
          <a:xfrm>
            <a:off x="167544" y="1081555"/>
            <a:ext cx="9086311" cy="1528624"/>
          </a:xfrm>
          <a:prstGeom prst="rect">
            <a:avLst/>
          </a:prstGeom>
          <a:gradFill flip="none" rotWithShape="1">
            <a:gsLst>
              <a:gs pos="0">
                <a:srgbClr val="FFEFD1"/>
              </a:gs>
              <a:gs pos="64999">
                <a:srgbClr val="F0EBD5"/>
              </a:gs>
              <a:gs pos="100000">
                <a:srgbClr val="D1C39F"/>
              </a:gs>
            </a:gsLst>
            <a:path path="shape">
              <a:fillToRect l="50000" t="50000" r="50000" b="50000"/>
            </a:path>
            <a:tileRect/>
          </a:gradFill>
          <a:ln w="12700">
            <a:noFill/>
            <a:miter lim="800000"/>
            <a:headEnd/>
            <a:tailEnd type="none" w="lg" len="med"/>
          </a:ln>
          <a:effectLst/>
        </p:spPr>
        <p:txBody>
          <a:bodyPr wrap="square" lIns="36000" rIns="0">
            <a:spAutoFit/>
          </a:bodyPr>
          <a:lstStyle/>
          <a:p>
            <a:pPr algn="l">
              <a:lnSpc>
                <a:spcPts val="2800"/>
              </a:lnSpc>
              <a:buClr>
                <a:srgbClr val="FF0000"/>
              </a:buClr>
              <a:buBlip>
                <a:blip r:embed="rId3"/>
              </a:buBlip>
            </a:pPr>
            <a:r>
              <a:rPr lang="en-US" sz="2000" i="0" dirty="0" smtClean="0">
                <a:solidFill>
                  <a:srgbClr val="800000"/>
                </a:solidFill>
                <a:latin typeface="Tahoma" pitchFamily="34" charset="0"/>
              </a:rPr>
              <a:t> </a:t>
            </a:r>
            <a:r>
              <a:rPr lang="en-US" sz="2000" i="0" dirty="0" smtClean="0">
                <a:solidFill>
                  <a:srgbClr val="800000"/>
                </a:solidFill>
                <a:latin typeface="Tahoma" pitchFamily="34" charset="0"/>
              </a:rPr>
              <a:t>Azimuthal Asymmetries in polarized exclusive </a:t>
            </a:r>
            <a:r>
              <a:rPr lang="en-US" sz="2000" i="0" dirty="0" smtClean="0">
                <a:solidFill>
                  <a:srgbClr val="800000"/>
                </a:solidFill>
                <a:latin typeface="Symbol" pitchFamily="18" charset="2"/>
              </a:rPr>
              <a:t>r</a:t>
            </a:r>
            <a:r>
              <a:rPr lang="en-US" sz="2000" i="0" baseline="30000" dirty="0" smtClean="0">
                <a:solidFill>
                  <a:srgbClr val="800000"/>
                </a:solidFill>
                <a:latin typeface="Tahoma" pitchFamily="34" charset="0"/>
              </a:rPr>
              <a:t>0</a:t>
            </a:r>
            <a:r>
              <a:rPr lang="en-US" sz="2000" i="0" dirty="0" smtClean="0">
                <a:solidFill>
                  <a:srgbClr val="800000"/>
                </a:solidFill>
                <a:latin typeface="Tahoma" pitchFamily="34" charset="0"/>
              </a:rPr>
              <a:t> production</a:t>
            </a:r>
          </a:p>
          <a:p>
            <a:pPr lvl="1" algn="l">
              <a:lnSpc>
                <a:spcPts val="2800"/>
              </a:lnSpc>
              <a:buClr>
                <a:srgbClr val="FF0000"/>
              </a:buClr>
              <a:buBlip>
                <a:blip r:embed="rId3"/>
              </a:buBlip>
            </a:pPr>
            <a:r>
              <a:rPr lang="en-US" sz="2000" b="0" i="0" dirty="0">
                <a:solidFill>
                  <a:srgbClr val="800000"/>
                </a:solidFill>
                <a:latin typeface="Tahoma" pitchFamily="34" charset="0"/>
              </a:rPr>
              <a:t> </a:t>
            </a:r>
            <a:r>
              <a:rPr lang="en-US" sz="2000" b="0" i="0" dirty="0" smtClean="0">
                <a:solidFill>
                  <a:srgbClr val="800000"/>
                </a:solidFill>
                <a:latin typeface="Tahoma" pitchFamily="34" charset="0"/>
              </a:rPr>
              <a:t>small &amp; compatible with zero</a:t>
            </a:r>
          </a:p>
          <a:p>
            <a:pPr lvl="1" algn="l">
              <a:lnSpc>
                <a:spcPts val="2800"/>
              </a:lnSpc>
              <a:buClr>
                <a:srgbClr val="FF0000"/>
              </a:buClr>
              <a:buBlip>
                <a:blip r:embed="rId3"/>
              </a:buBlip>
            </a:pPr>
            <a:r>
              <a:rPr lang="en-US" sz="2000" b="0" i="0" dirty="0">
                <a:solidFill>
                  <a:srgbClr val="800000"/>
                </a:solidFill>
                <a:latin typeface="Tahoma" pitchFamily="34" charset="0"/>
              </a:rPr>
              <a:t> </a:t>
            </a:r>
            <a:r>
              <a:rPr lang="en-US" sz="2000" b="0" i="0" dirty="0" smtClean="0">
                <a:solidFill>
                  <a:srgbClr val="800000"/>
                </a:solidFill>
                <a:latin typeface="Tahoma" pitchFamily="34" charset="0"/>
              </a:rPr>
              <a:t>reasonable agreement with </a:t>
            </a:r>
            <a:r>
              <a:rPr lang="en-US" sz="2000" b="0" i="0" dirty="0" err="1" smtClean="0">
                <a:solidFill>
                  <a:srgbClr val="800000"/>
                </a:solidFill>
                <a:latin typeface="Tahoma" pitchFamily="34" charset="0"/>
              </a:rPr>
              <a:t>Goloskokov&amp;Kroll</a:t>
            </a:r>
            <a:r>
              <a:rPr lang="en-US" sz="2000" b="0" i="0" dirty="0" smtClean="0">
                <a:solidFill>
                  <a:srgbClr val="800000"/>
                </a:solidFill>
                <a:latin typeface="Tahoma" pitchFamily="34" charset="0"/>
              </a:rPr>
              <a:t> prediction</a:t>
            </a:r>
          </a:p>
          <a:p>
            <a:pPr lvl="1" algn="l">
              <a:lnSpc>
                <a:spcPts val="2800"/>
              </a:lnSpc>
              <a:buClr>
                <a:srgbClr val="FF0000"/>
              </a:buClr>
              <a:buBlip>
                <a:blip r:embed="rId3"/>
              </a:buBlip>
            </a:pPr>
            <a:r>
              <a:rPr lang="en-US" sz="2000" b="0" i="0" dirty="0">
                <a:solidFill>
                  <a:srgbClr val="800000"/>
                </a:solidFill>
                <a:latin typeface="Tahoma" pitchFamily="34" charset="0"/>
              </a:rPr>
              <a:t> </a:t>
            </a:r>
            <a:r>
              <a:rPr lang="en-US" sz="2000" b="0" i="0" dirty="0" smtClean="0">
                <a:solidFill>
                  <a:srgbClr val="800000"/>
                </a:solidFill>
                <a:latin typeface="Tahoma" pitchFamily="34" charset="0"/>
              </a:rPr>
              <a:t>may indicate </a:t>
            </a:r>
            <a:r>
              <a:rPr lang="en-US" sz="2000" b="0" i="0" dirty="0" err="1" smtClean="0">
                <a:solidFill>
                  <a:srgbClr val="800000"/>
                </a:solidFill>
                <a:latin typeface="Tahoma" pitchFamily="34" charset="0"/>
              </a:rPr>
              <a:t>E</a:t>
            </a:r>
            <a:r>
              <a:rPr lang="en-US" sz="2000" b="0" i="0" baseline="30000" dirty="0" err="1" smtClean="0">
                <a:solidFill>
                  <a:srgbClr val="800000"/>
                </a:solidFill>
                <a:latin typeface="Tahoma" pitchFamily="34" charset="0"/>
              </a:rPr>
              <a:t>u</a:t>
            </a:r>
            <a:r>
              <a:rPr lang="en-US" sz="2000" b="0" i="0" dirty="0" smtClean="0">
                <a:solidFill>
                  <a:srgbClr val="800000"/>
                </a:solidFill>
                <a:latin typeface="Tahoma" pitchFamily="34" charset="0"/>
              </a:rPr>
              <a:t> and E</a:t>
            </a:r>
            <a:r>
              <a:rPr lang="en-US" sz="2000" b="0" i="0" baseline="30000" dirty="0" smtClean="0">
                <a:solidFill>
                  <a:srgbClr val="800000"/>
                </a:solidFill>
                <a:latin typeface="Tahoma" pitchFamily="34" charset="0"/>
              </a:rPr>
              <a:t>d</a:t>
            </a:r>
            <a:r>
              <a:rPr lang="en-US" sz="2000" b="0" i="0" dirty="0" smtClean="0">
                <a:solidFill>
                  <a:srgbClr val="800000"/>
                </a:solidFill>
                <a:latin typeface="Tahoma" pitchFamily="34" charset="0"/>
              </a:rPr>
              <a:t> cancelation</a:t>
            </a:r>
            <a:endParaRPr lang="en-US" sz="2000" b="0" i="0" baseline="-25000" dirty="0" smtClean="0">
              <a:solidFill>
                <a:srgbClr val="800000"/>
              </a:solidFill>
              <a:latin typeface="Tahoma" pitchFamily="34" charset="0"/>
            </a:endParaRPr>
          </a:p>
        </p:txBody>
      </p:sp>
      <p:sp>
        <p:nvSpPr>
          <p:cNvPr id="11" name="Text Box 10069"/>
          <p:cNvSpPr txBox="1">
            <a:spLocks noChangeArrowheads="1"/>
          </p:cNvSpPr>
          <p:nvPr/>
        </p:nvSpPr>
        <p:spPr bwMode="auto">
          <a:xfrm>
            <a:off x="139938" y="5536083"/>
            <a:ext cx="9086311" cy="1169551"/>
          </a:xfrm>
          <a:prstGeom prst="rect">
            <a:avLst/>
          </a:prstGeom>
          <a:gradFill flip="none" rotWithShape="1">
            <a:gsLst>
              <a:gs pos="80000">
                <a:srgbClr val="99FF66">
                  <a:lumMod val="37000"/>
                  <a:lumOff val="63000"/>
                </a:srgbClr>
              </a:gs>
              <a:gs pos="90000">
                <a:srgbClr val="F0EBD5"/>
              </a:gs>
              <a:gs pos="100000">
                <a:srgbClr val="D1C39F">
                  <a:lumMod val="38000"/>
                  <a:lumOff val="62000"/>
                </a:srgbClr>
              </a:gs>
            </a:gsLst>
            <a:path path="shape">
              <a:fillToRect l="50000" t="50000" r="50000" b="50000"/>
            </a:path>
            <a:tileRect/>
          </a:gradFill>
          <a:ln w="12700">
            <a:noFill/>
            <a:miter lim="800000"/>
            <a:headEnd/>
            <a:tailEnd type="none" w="lg" len="med"/>
          </a:ln>
          <a:effectLst/>
        </p:spPr>
        <p:txBody>
          <a:bodyPr wrap="square" lIns="36000" rIns="0">
            <a:spAutoFit/>
          </a:bodyPr>
          <a:lstStyle/>
          <a:p>
            <a:pPr algn="l">
              <a:lnSpc>
                <a:spcPts val="2800"/>
              </a:lnSpc>
              <a:buClr>
                <a:srgbClr val="FF0000"/>
              </a:buClr>
              <a:buBlip>
                <a:blip r:embed="rId3"/>
              </a:buBlip>
            </a:pPr>
            <a:r>
              <a:rPr lang="en-US" sz="2000" i="0" dirty="0" smtClean="0">
                <a:solidFill>
                  <a:srgbClr val="800000"/>
                </a:solidFill>
                <a:latin typeface="Tahoma" pitchFamily="34" charset="0"/>
              </a:rPr>
              <a:t> Phase 2: DVCS &amp; HEMP with polarized NH</a:t>
            </a:r>
            <a:r>
              <a:rPr lang="en-US" sz="2000" i="0" baseline="-25000" dirty="0" smtClean="0">
                <a:solidFill>
                  <a:srgbClr val="800000"/>
                </a:solidFill>
                <a:latin typeface="Tahoma" pitchFamily="34" charset="0"/>
              </a:rPr>
              <a:t>3</a:t>
            </a:r>
            <a:r>
              <a:rPr lang="en-US" sz="2000" i="0" dirty="0" smtClean="0">
                <a:solidFill>
                  <a:srgbClr val="800000"/>
                </a:solidFill>
                <a:latin typeface="Tahoma" pitchFamily="34" charset="0"/>
              </a:rPr>
              <a:t> Target inside RPD</a:t>
            </a:r>
          </a:p>
          <a:p>
            <a:pPr lvl="1" algn="l">
              <a:lnSpc>
                <a:spcPts val="2800"/>
              </a:lnSpc>
              <a:buClr>
                <a:srgbClr val="FF0000"/>
              </a:buClr>
              <a:buBlip>
                <a:blip r:embed="rId3"/>
              </a:buBlip>
            </a:pPr>
            <a:r>
              <a:rPr lang="en-US" sz="2000" b="0" i="0" dirty="0" smtClean="0">
                <a:latin typeface="Tahoma" pitchFamily="34" charset="0"/>
              </a:rPr>
              <a:t> Use knowledge of </a:t>
            </a:r>
            <a:r>
              <a:rPr lang="en-US" sz="2000" b="0" i="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</a:rPr>
              <a:t>GPD H</a:t>
            </a:r>
            <a:r>
              <a:rPr lang="en-US" sz="2000" b="0" i="0" dirty="0" smtClean="0">
                <a:latin typeface="Tahoma" pitchFamily="34" charset="0"/>
              </a:rPr>
              <a:t> as input  to constrain </a:t>
            </a:r>
            <a:r>
              <a:rPr lang="en-US" sz="2000" b="0" i="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</a:rPr>
              <a:t>GPD </a:t>
            </a:r>
            <a:r>
              <a:rPr lang="en-US" sz="2000" b="0" i="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</a:rPr>
              <a:t>E</a:t>
            </a:r>
          </a:p>
          <a:p>
            <a:pPr lvl="1" algn="l">
              <a:lnSpc>
                <a:spcPts val="2800"/>
              </a:lnSpc>
              <a:buClr>
                <a:srgbClr val="FF0000"/>
              </a:buClr>
              <a:buBlip>
                <a:blip r:embed="rId3"/>
              </a:buBlip>
            </a:pPr>
            <a:r>
              <a:rPr lang="en-US" sz="2000" b="0" i="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</a:rPr>
              <a:t> </a:t>
            </a:r>
            <a:r>
              <a:rPr lang="en-US" sz="2000" b="0" i="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</a:rPr>
              <a:t>Requires highly sophisticated </a:t>
            </a:r>
            <a:r>
              <a:rPr lang="en-US" sz="2000" b="0" i="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</a:rPr>
              <a:t>r</a:t>
            </a:r>
            <a:r>
              <a:rPr lang="en-US" sz="2000" b="0" i="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</a:rPr>
              <a:t>ecoil detection &amp; polarized target systems </a:t>
            </a:r>
            <a:endParaRPr lang="en-US" sz="2000" b="0" i="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itchFamily="34" charset="0"/>
            </a:endParaRPr>
          </a:p>
        </p:txBody>
      </p:sp>
      <p:sp>
        <p:nvSpPr>
          <p:cNvPr id="8" name="Text Box 10069"/>
          <p:cNvSpPr txBox="1">
            <a:spLocks noChangeArrowheads="1"/>
          </p:cNvSpPr>
          <p:nvPr/>
        </p:nvSpPr>
        <p:spPr bwMode="auto">
          <a:xfrm>
            <a:off x="147939" y="3015224"/>
            <a:ext cx="9086311" cy="2390398"/>
          </a:xfrm>
          <a:prstGeom prst="rect">
            <a:avLst/>
          </a:prstGeom>
          <a:gradFill flip="none" rotWithShape="1">
            <a:gsLst>
              <a:gs pos="98000">
                <a:srgbClr val="FFEFD1">
                  <a:alpha val="47000"/>
                  <a:lumMod val="38000"/>
                  <a:lumOff val="62000"/>
                </a:srgbClr>
              </a:gs>
              <a:gs pos="92000">
                <a:srgbClr val="FFEFD1">
                  <a:lumMod val="59000"/>
                  <a:lumOff val="41000"/>
                </a:srgbClr>
              </a:gs>
              <a:gs pos="99000">
                <a:srgbClr val="F0EBD5"/>
              </a:gs>
              <a:gs pos="1000">
                <a:srgbClr val="99FF66">
                  <a:lumMod val="50000"/>
                  <a:lumOff val="50000"/>
                </a:srgbClr>
              </a:gs>
            </a:gsLst>
            <a:path path="shape">
              <a:fillToRect l="50000" t="50000" r="50000" b="50000"/>
            </a:path>
            <a:tileRect/>
          </a:gradFill>
          <a:ln w="12700">
            <a:noFill/>
            <a:miter lim="800000"/>
            <a:headEnd/>
            <a:tailEnd type="none" w="lg" len="med"/>
          </a:ln>
          <a:effectLst/>
        </p:spPr>
        <p:txBody>
          <a:bodyPr wrap="square" lIns="36000" rIns="0">
            <a:spAutoFit/>
          </a:bodyPr>
          <a:lstStyle/>
          <a:p>
            <a:pPr algn="l">
              <a:lnSpc>
                <a:spcPts val="2800"/>
              </a:lnSpc>
              <a:buClr>
                <a:srgbClr val="FF0000"/>
              </a:buClr>
              <a:buBlip>
                <a:blip r:embed="rId3"/>
              </a:buBlip>
            </a:pPr>
            <a:r>
              <a:rPr lang="en-US" sz="2000" i="0" dirty="0">
                <a:solidFill>
                  <a:srgbClr val="800000"/>
                </a:solidFill>
                <a:latin typeface="Tahoma" pitchFamily="34" charset="0"/>
              </a:rPr>
              <a:t> </a:t>
            </a:r>
            <a:r>
              <a:rPr lang="en-US" sz="2000" i="0" dirty="0" smtClean="0">
                <a:solidFill>
                  <a:srgbClr val="800000"/>
                </a:solidFill>
                <a:latin typeface="Tahoma" pitchFamily="34" charset="0"/>
              </a:rPr>
              <a:t>COMPASS </a:t>
            </a:r>
            <a:r>
              <a:rPr lang="en-US" sz="2000" i="0" dirty="0">
                <a:solidFill>
                  <a:srgbClr val="800000"/>
                </a:solidFill>
                <a:latin typeface="Tahoma" pitchFamily="34" charset="0"/>
              </a:rPr>
              <a:t>II:  investigate quark GPDs using DVCS</a:t>
            </a:r>
          </a:p>
          <a:p>
            <a:pPr lvl="1" algn="l">
              <a:lnSpc>
                <a:spcPct val="150000"/>
              </a:lnSpc>
              <a:buClr>
                <a:srgbClr val="FF0000"/>
              </a:buClr>
              <a:buBlip>
                <a:blip r:embed="rId3"/>
              </a:buBlip>
            </a:pPr>
            <a:r>
              <a:rPr lang="en-US" sz="2000" b="0" i="0" dirty="0">
                <a:solidFill>
                  <a:srgbClr val="008000"/>
                </a:solidFill>
                <a:latin typeface="Tahoma" pitchFamily="34" charset="0"/>
              </a:rPr>
              <a:t> </a:t>
            </a:r>
            <a:r>
              <a:rPr lang="en-US" sz="2000" b="0" i="0" dirty="0">
                <a:latin typeface="Tahoma" pitchFamily="34" charset="0"/>
              </a:rPr>
              <a:t>Covered </a:t>
            </a:r>
            <a:r>
              <a:rPr lang="en-US" sz="2000" b="0" i="0" dirty="0" err="1">
                <a:latin typeface="Tahoma" pitchFamily="34" charset="0"/>
              </a:rPr>
              <a:t>x</a:t>
            </a:r>
            <a:r>
              <a:rPr lang="en-US" sz="2000" b="0" i="0" baseline="-25000" dirty="0" err="1">
                <a:latin typeface="Tahoma" pitchFamily="34" charset="0"/>
              </a:rPr>
              <a:t>B</a:t>
            </a:r>
            <a:r>
              <a:rPr lang="en-US" sz="2000" b="0" i="0" dirty="0">
                <a:latin typeface="Tahoma" pitchFamily="34" charset="0"/>
              </a:rPr>
              <a:t> regime not accessible to any other experiment in near future</a:t>
            </a:r>
          </a:p>
          <a:p>
            <a:pPr lvl="1" algn="l">
              <a:lnSpc>
                <a:spcPct val="150000"/>
              </a:lnSpc>
              <a:buClr>
                <a:srgbClr val="FF0000"/>
              </a:buClr>
              <a:buBlip>
                <a:blip r:embed="rId3"/>
              </a:buBlip>
            </a:pPr>
            <a:r>
              <a:rPr lang="en-US" sz="2000" b="0" i="0" dirty="0">
                <a:latin typeface="Tahoma" pitchFamily="34" charset="0"/>
              </a:rPr>
              <a:t> Frequent changes of beam charge and polarization</a:t>
            </a:r>
            <a:r>
              <a:rPr lang="en-US" sz="2000" b="0" i="0" dirty="0">
                <a:latin typeface="Tahoma" pitchFamily="34" charset="0"/>
                <a:sym typeface="Wingdings" pitchFamily="2" charset="2"/>
              </a:rPr>
              <a:t> – UNIQUE!</a:t>
            </a:r>
          </a:p>
          <a:p>
            <a:pPr lvl="1" algn="l">
              <a:lnSpc>
                <a:spcPct val="150000"/>
              </a:lnSpc>
              <a:buClr>
                <a:srgbClr val="FF0000"/>
              </a:buClr>
              <a:buBlip>
                <a:blip r:embed="rId3"/>
              </a:buBlip>
            </a:pPr>
            <a:r>
              <a:rPr lang="en-US" sz="2000" b="0" i="0" dirty="0">
                <a:latin typeface="Tahoma" pitchFamily="34" charset="0"/>
                <a:sym typeface="Wingdings" pitchFamily="2" charset="2"/>
              </a:rPr>
              <a:t> Study nucleon transversal dimension as function of </a:t>
            </a:r>
            <a:r>
              <a:rPr lang="en-US" sz="2000" b="0" i="0" dirty="0" err="1">
                <a:latin typeface="Tahoma" pitchFamily="34" charset="0"/>
                <a:sym typeface="Wingdings" pitchFamily="2" charset="2"/>
              </a:rPr>
              <a:t>x</a:t>
            </a:r>
            <a:r>
              <a:rPr lang="en-US" sz="2000" b="0" i="0" baseline="-25000" dirty="0" err="1">
                <a:latin typeface="Tahoma" pitchFamily="34" charset="0"/>
                <a:sym typeface="Wingdings" pitchFamily="2" charset="2"/>
              </a:rPr>
              <a:t>B</a:t>
            </a:r>
            <a:r>
              <a:rPr lang="en-US" sz="2000" b="0" i="0" dirty="0">
                <a:latin typeface="Tahoma" pitchFamily="34" charset="0"/>
                <a:sym typeface="Wingdings" pitchFamily="2" charset="2"/>
              </a:rPr>
              <a:t> (Tomography)</a:t>
            </a:r>
          </a:p>
          <a:p>
            <a:pPr lvl="1" algn="l">
              <a:lnSpc>
                <a:spcPct val="150000"/>
              </a:lnSpc>
              <a:buClr>
                <a:srgbClr val="FF0000"/>
              </a:buClr>
              <a:buBlip>
                <a:blip r:embed="rId3"/>
              </a:buBlip>
            </a:pPr>
            <a:r>
              <a:rPr lang="en-US" sz="2000" b="0" i="0" dirty="0">
                <a:latin typeface="Tahoma" pitchFamily="34" charset="0"/>
                <a:sym typeface="Wingdings" pitchFamily="2" charset="2"/>
              </a:rPr>
              <a:t> Constrain </a:t>
            </a:r>
            <a:r>
              <a:rPr lang="en-US" sz="2000" b="0" i="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sym typeface="Wingdings" pitchFamily="2" charset="2"/>
              </a:rPr>
              <a:t>GPD H</a:t>
            </a:r>
            <a:r>
              <a:rPr lang="en-US" sz="2000" b="0" i="0" dirty="0">
                <a:latin typeface="Tahoma" pitchFamily="34" charset="0"/>
                <a:sym typeface="Wingdings" pitchFamily="2" charset="2"/>
              </a:rPr>
              <a:t> through </a:t>
            </a:r>
            <a:r>
              <a:rPr lang="en-US" sz="2000" b="0" i="0" dirty="0">
                <a:latin typeface="Symbol" pitchFamily="18" charset="2"/>
                <a:sym typeface="Wingdings" pitchFamily="2" charset="2"/>
              </a:rPr>
              <a:t>f</a:t>
            </a:r>
            <a:r>
              <a:rPr lang="en-US" sz="2000" b="0" i="0" dirty="0">
                <a:latin typeface="Tahoma" pitchFamily="34" charset="0"/>
                <a:sym typeface="Wingdings" pitchFamily="2" charset="2"/>
              </a:rPr>
              <a:t> dependence of </a:t>
            </a:r>
            <a:r>
              <a:rPr lang="en-US" sz="2400" b="0" i="0" dirty="0" smtClean="0">
                <a:latin typeface="Monotype Corsiva" pitchFamily="66" charset="0"/>
                <a:sym typeface="Wingdings" pitchFamily="2" charset="2"/>
              </a:rPr>
              <a:t>D</a:t>
            </a:r>
            <a:r>
              <a:rPr lang="en-US" sz="2000" b="0" i="0" baseline="-25000" dirty="0" smtClean="0">
                <a:latin typeface="Tahoma" pitchFamily="34" charset="0"/>
                <a:sym typeface="Wingdings" pitchFamily="2" charset="2"/>
              </a:rPr>
              <a:t>CS,U</a:t>
            </a:r>
            <a:endParaRPr lang="en-US" sz="2000" b="0" i="0" baseline="-25000" dirty="0">
              <a:latin typeface="Tahom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644649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762310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feld 3"/>
          <p:cNvSpPr txBox="1">
            <a:spLocks/>
          </p:cNvSpPr>
          <p:nvPr/>
        </p:nvSpPr>
        <p:spPr>
          <a:xfrm>
            <a:off x="0" y="2270170"/>
            <a:ext cx="9361488" cy="2185214"/>
          </a:xfrm>
          <a:prstGeom prst="rect">
            <a:avLst/>
          </a:prstGeom>
          <a:solidFill>
            <a:srgbClr val="800000"/>
          </a:solidFill>
          <a:effectLst>
            <a:glow>
              <a:schemeClr val="accent1"/>
            </a:glow>
          </a:effectLst>
          <a:scene3d>
            <a:camera prst="orthographicFront"/>
            <a:lightRig rig="threePt" dir="t"/>
          </a:scene3d>
          <a:sp3d prstMaterial="plastic">
            <a:bevelT prst="relaxedInset"/>
          </a:sp3d>
        </p:spPr>
        <p:txBody>
          <a:bodyPr wrap="square" rtlCol="0">
            <a:spAutoFit/>
          </a:bodyPr>
          <a:lstStyle/>
          <a:p>
            <a:pPr algn="l"/>
            <a:endParaRPr lang="de-DE" sz="4400" i="0" kern="0" dirty="0" smtClean="0">
              <a:solidFill>
                <a:srgbClr val="FFFFFF"/>
              </a:solidFill>
              <a:latin typeface="Tahoma" pitchFamily="34" charset="0"/>
              <a:ea typeface="+mj-ea"/>
              <a:cs typeface="+mj-cs"/>
            </a:endParaRPr>
          </a:p>
          <a:p>
            <a:r>
              <a:rPr lang="en-US" sz="4400" i="0" kern="0" dirty="0" smtClean="0">
                <a:solidFill>
                  <a:srgbClr val="FFFFFF"/>
                </a:solidFill>
                <a:latin typeface="Tahoma" pitchFamily="34" charset="0"/>
                <a:ea typeface="+mj-ea"/>
                <a:cs typeface="+mj-cs"/>
              </a:rPr>
              <a:t>Backup</a:t>
            </a:r>
            <a:endParaRPr lang="en-US" i="0" kern="0" dirty="0" smtClean="0">
              <a:solidFill>
                <a:srgbClr val="FFFFFF"/>
              </a:solidFill>
              <a:latin typeface="Tahoma" pitchFamily="34" charset="0"/>
              <a:ea typeface="+mj-ea"/>
              <a:cs typeface="+mj-cs"/>
            </a:endParaRPr>
          </a:p>
          <a:p>
            <a:pPr lvl="2" algn="l"/>
            <a:r>
              <a:rPr lang="de-DE" i="0" kern="0" dirty="0">
                <a:solidFill>
                  <a:srgbClr val="FFFFFF"/>
                </a:solidFill>
                <a:latin typeface="Tahoma" pitchFamily="34" charset="0"/>
                <a:ea typeface="+mj-ea"/>
                <a:cs typeface="+mj-cs"/>
              </a:rPr>
              <a:t/>
            </a:r>
            <a:br>
              <a:rPr lang="de-DE" i="0" kern="0" dirty="0">
                <a:solidFill>
                  <a:srgbClr val="FFFFFF"/>
                </a:solidFill>
                <a:latin typeface="Tahoma" pitchFamily="34" charset="0"/>
                <a:ea typeface="+mj-ea"/>
                <a:cs typeface="+mj-cs"/>
              </a:rPr>
            </a:br>
            <a:endParaRPr lang="de-DE" sz="2000" b="0" i="0" dirty="0" smtClean="0"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901954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Abgerundetes Rechteck 25"/>
          <p:cNvSpPr/>
          <p:nvPr/>
        </p:nvSpPr>
        <p:spPr bwMode="auto">
          <a:xfrm>
            <a:off x="3933500" y="3388222"/>
            <a:ext cx="468000" cy="389997"/>
          </a:xfrm>
          <a:prstGeom prst="roundRect">
            <a:avLst/>
          </a:prstGeom>
          <a:solidFill>
            <a:srgbClr val="000066">
              <a:alpha val="32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28" tIns="45714" rIns="91428" bIns="45714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sz="2800" b="1" i="1" u="none" strike="noStrike" cap="none" normalizeH="0" baseline="0" smtClean="0">
              <a:ln>
                <a:noFill/>
              </a:ln>
              <a:solidFill>
                <a:srgbClr val="000066"/>
              </a:solidFill>
              <a:effectLst/>
              <a:latin typeface="Comic Sans MS" pitchFamily="66" charset="0"/>
            </a:endParaRPr>
          </a:p>
        </p:txBody>
      </p:sp>
      <p:sp>
        <p:nvSpPr>
          <p:cNvPr id="24" name="Abgerundetes Rechteck 23"/>
          <p:cNvSpPr/>
          <p:nvPr/>
        </p:nvSpPr>
        <p:spPr bwMode="auto">
          <a:xfrm>
            <a:off x="4056377" y="5625514"/>
            <a:ext cx="468000" cy="389997"/>
          </a:xfrm>
          <a:prstGeom prst="roundRect">
            <a:avLst/>
          </a:prstGeom>
          <a:solidFill>
            <a:srgbClr val="FF0000">
              <a:alpha val="32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28" tIns="45714" rIns="91428" bIns="45714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sz="2800" b="1" i="1" u="none" strike="noStrike" cap="none" normalizeH="0" baseline="0" smtClean="0">
              <a:ln>
                <a:noFill/>
              </a:ln>
              <a:solidFill>
                <a:srgbClr val="000066"/>
              </a:solidFill>
              <a:effectLst/>
              <a:latin typeface="Comic Sans MS" pitchFamily="66" charset="0"/>
            </a:endParaRPr>
          </a:p>
        </p:txBody>
      </p:sp>
      <p:sp>
        <p:nvSpPr>
          <p:cNvPr id="23" name="Abgerundetes Rechteck 22"/>
          <p:cNvSpPr/>
          <p:nvPr/>
        </p:nvSpPr>
        <p:spPr bwMode="auto">
          <a:xfrm>
            <a:off x="4725749" y="4860429"/>
            <a:ext cx="468000" cy="389997"/>
          </a:xfrm>
          <a:prstGeom prst="roundRect">
            <a:avLst/>
          </a:prstGeom>
          <a:solidFill>
            <a:srgbClr val="FF0000">
              <a:alpha val="32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28" tIns="45714" rIns="91428" bIns="45714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sz="2800" b="1" i="1" u="none" strike="noStrike" cap="none" normalizeH="0" baseline="0" smtClean="0">
              <a:ln>
                <a:noFill/>
              </a:ln>
              <a:solidFill>
                <a:srgbClr val="000066"/>
              </a:solidFill>
              <a:effectLst/>
              <a:latin typeface="Comic Sans MS" pitchFamily="66" charset="0"/>
            </a:endParaRPr>
          </a:p>
        </p:txBody>
      </p:sp>
      <p:sp>
        <p:nvSpPr>
          <p:cNvPr id="22" name="Abgerundetes Rechteck 21"/>
          <p:cNvSpPr/>
          <p:nvPr/>
        </p:nvSpPr>
        <p:spPr bwMode="auto">
          <a:xfrm>
            <a:off x="4167500" y="4860429"/>
            <a:ext cx="468000" cy="389997"/>
          </a:xfrm>
          <a:prstGeom prst="roundRect">
            <a:avLst/>
          </a:prstGeom>
          <a:solidFill>
            <a:srgbClr val="FF0000">
              <a:alpha val="32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28" tIns="45714" rIns="91428" bIns="45714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sz="2800" b="1" i="1" u="none" strike="noStrike" cap="none" normalizeH="0" baseline="0" smtClean="0">
              <a:ln>
                <a:noFill/>
              </a:ln>
              <a:solidFill>
                <a:srgbClr val="000066"/>
              </a:solidFill>
              <a:effectLst/>
              <a:latin typeface="Comic Sans MS" pitchFamily="66" charset="0"/>
            </a:endParaRPr>
          </a:p>
        </p:txBody>
      </p:sp>
      <p:sp>
        <p:nvSpPr>
          <p:cNvPr id="2" name="Abgerundetes Rechteck 1"/>
          <p:cNvSpPr/>
          <p:nvPr/>
        </p:nvSpPr>
        <p:spPr bwMode="auto">
          <a:xfrm>
            <a:off x="3240583" y="3388223"/>
            <a:ext cx="468000" cy="389997"/>
          </a:xfrm>
          <a:prstGeom prst="roundRect">
            <a:avLst/>
          </a:prstGeom>
          <a:solidFill>
            <a:srgbClr val="FF0000">
              <a:alpha val="32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28" tIns="45714" rIns="91428" bIns="45714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sz="2800" b="1" i="1" u="none" strike="noStrike" cap="none" normalizeH="0" baseline="0" smtClean="0">
              <a:ln>
                <a:noFill/>
              </a:ln>
              <a:solidFill>
                <a:srgbClr val="000066"/>
              </a:solidFill>
              <a:effectLst/>
              <a:latin typeface="Comic Sans MS" pitchFamily="66" charset="0"/>
            </a:endParaRPr>
          </a:p>
        </p:txBody>
      </p:sp>
      <p:sp>
        <p:nvSpPr>
          <p:cNvPr id="175106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361487" cy="798513"/>
          </a:xfrm>
        </p:spPr>
        <p:txBody>
          <a:bodyPr/>
          <a:lstStyle/>
          <a:p>
            <a:r>
              <a:rPr lang="en-US" dirty="0" smtClean="0"/>
              <a:t>Cross Section &amp; </a:t>
            </a:r>
            <a:r>
              <a:rPr lang="en-US" dirty="0"/>
              <a:t>A</a:t>
            </a:r>
            <a:r>
              <a:rPr lang="en-US" dirty="0" smtClean="0"/>
              <a:t>ngular Dependence</a:t>
            </a:r>
            <a:endParaRPr lang="en-US" dirty="0"/>
          </a:p>
        </p:txBody>
      </p:sp>
      <p:sp>
        <p:nvSpPr>
          <p:cNvPr id="17" name="Text Box 10069"/>
          <p:cNvSpPr txBox="1">
            <a:spLocks noChangeArrowheads="1"/>
          </p:cNvSpPr>
          <p:nvPr/>
        </p:nvSpPr>
        <p:spPr bwMode="auto">
          <a:xfrm>
            <a:off x="6840984" y="2475164"/>
            <a:ext cx="2435281" cy="764312"/>
          </a:xfrm>
          <a:prstGeom prst="rect">
            <a:avLst/>
          </a:prstGeom>
          <a:solidFill>
            <a:srgbClr val="FF0000"/>
          </a:solidFill>
          <a:ln w="12700">
            <a:noFill/>
            <a:miter lim="800000"/>
            <a:headEnd/>
            <a:tailEnd type="none" w="lg" len="med"/>
          </a:ln>
          <a:effectLst/>
        </p:spPr>
        <p:txBody>
          <a:bodyPr wrap="square" lIns="36000" tIns="0" rIns="0" bIns="36000">
            <a:spAutoFit/>
          </a:bodyPr>
          <a:lstStyle/>
          <a:p>
            <a:pPr>
              <a:lnSpc>
                <a:spcPts val="2800"/>
              </a:lnSpc>
              <a:buClr>
                <a:srgbClr val="FF0000"/>
              </a:buClr>
            </a:pPr>
            <a:r>
              <a:rPr lang="en-US" sz="1800" i="0" dirty="0" smtClean="0">
                <a:solidFill>
                  <a:schemeClr val="bg1"/>
                </a:solidFill>
                <a:latin typeface="Tahoma" pitchFamily="34" charset="0"/>
              </a:rPr>
              <a:t>Known </a:t>
            </a:r>
          </a:p>
          <a:p>
            <a:pPr>
              <a:lnSpc>
                <a:spcPts val="2800"/>
              </a:lnSpc>
              <a:buClr>
                <a:srgbClr val="FF0000"/>
              </a:buClr>
            </a:pPr>
            <a:r>
              <a:rPr lang="en-US" sz="1800" i="0" dirty="0" smtClean="0">
                <a:solidFill>
                  <a:schemeClr val="bg1"/>
                </a:solidFill>
                <a:latin typeface="Tahoma" pitchFamily="34" charset="0"/>
              </a:rPr>
              <a:t>(good for reference)</a:t>
            </a:r>
            <a:endParaRPr lang="en-US" sz="1800" i="0" dirty="0">
              <a:solidFill>
                <a:schemeClr val="bg1"/>
              </a:solidFill>
              <a:latin typeface="Tahoma" pitchFamily="34" charset="0"/>
            </a:endParaRPr>
          </a:p>
        </p:txBody>
      </p:sp>
      <p:graphicFrame>
        <p:nvGraphicFramePr>
          <p:cNvPr id="10" name="Object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346111701"/>
              </p:ext>
            </p:extLst>
          </p:nvPr>
        </p:nvGraphicFramePr>
        <p:xfrm>
          <a:off x="3825649" y="925512"/>
          <a:ext cx="5445606" cy="14146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88446" name="Equation" r:id="rId4" imgW="2882880" imgH="787320" progId="Equation.DSMT4">
                  <p:embed/>
                </p:oleObj>
              </mc:Choice>
              <mc:Fallback>
                <p:oleObj name="Equation" r:id="rId4" imgW="2882880" imgH="78732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825649" y="925512"/>
                        <a:ext cx="5445606" cy="1414637"/>
                      </a:xfrm>
                      <a:prstGeom prst="rect">
                        <a:avLst/>
                      </a:prstGeom>
                      <a:solidFill>
                        <a:schemeClr val="bg1"/>
                      </a:solidFill>
                      <a:ln w="88900">
                        <a:solidFill>
                          <a:srgbClr val="000066"/>
                        </a:solidFill>
                      </a:ln>
                      <a:extLst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2" name="Object 105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581693441"/>
              </p:ext>
            </p:extLst>
          </p:nvPr>
        </p:nvGraphicFramePr>
        <p:xfrm>
          <a:off x="1109663" y="2474913"/>
          <a:ext cx="5205412" cy="7191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88447" name="Equation" r:id="rId6" imgW="3543120" imgH="457200" progId="Equation.DSMT4">
                  <p:embed/>
                </p:oleObj>
              </mc:Choice>
              <mc:Fallback>
                <p:oleObj name="Equation" r:id="rId6" imgW="3543120" imgH="45720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109663" y="2474913"/>
                        <a:ext cx="5205412" cy="719137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7" name="Object 105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993753917"/>
              </p:ext>
            </p:extLst>
          </p:nvPr>
        </p:nvGraphicFramePr>
        <p:xfrm>
          <a:off x="1066092" y="3222857"/>
          <a:ext cx="5221288" cy="7207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88448" name="Equation" r:id="rId8" imgW="3492360" imgH="444240" progId="Equation.DSMT4">
                  <p:embed/>
                </p:oleObj>
              </mc:Choice>
              <mc:Fallback>
                <p:oleObj name="Equation" r:id="rId8" imgW="3492360" imgH="44424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066092" y="3222857"/>
                        <a:ext cx="5221288" cy="720725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" name="Objek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939680646"/>
              </p:ext>
            </p:extLst>
          </p:nvPr>
        </p:nvGraphicFramePr>
        <p:xfrm>
          <a:off x="1079107" y="3960329"/>
          <a:ext cx="3376612" cy="7207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88449" name="Equation" r:id="rId10" imgW="2082600" imgH="444240" progId="Equation.DSMT4">
                  <p:embed/>
                </p:oleObj>
              </mc:Choice>
              <mc:Fallback>
                <p:oleObj name="Equation" r:id="rId10" imgW="2082600" imgH="44424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079107" y="3960329"/>
                        <a:ext cx="3376612" cy="7207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" name="Objekt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389401472"/>
              </p:ext>
            </p:extLst>
          </p:nvPr>
        </p:nvGraphicFramePr>
        <p:xfrm>
          <a:off x="1060450" y="4679950"/>
          <a:ext cx="7105650" cy="7191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88450" name="Equation" r:id="rId12" imgW="4317840" imgH="457200" progId="Equation.DSMT4">
                  <p:embed/>
                </p:oleObj>
              </mc:Choice>
              <mc:Fallback>
                <p:oleObj name="Equation" r:id="rId12" imgW="4317840" imgH="45720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3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060450" y="4679950"/>
                        <a:ext cx="7105650" cy="71913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8" name="Objekt 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013793076"/>
              </p:ext>
            </p:extLst>
          </p:nvPr>
        </p:nvGraphicFramePr>
        <p:xfrm>
          <a:off x="1046163" y="5445125"/>
          <a:ext cx="5105400" cy="7191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88451" name="Equation" r:id="rId14" imgW="3238200" imgH="457200" progId="Equation.DSMT4">
                  <p:embed/>
                </p:oleObj>
              </mc:Choice>
              <mc:Fallback>
                <p:oleObj name="Equation" r:id="rId14" imgW="3238200" imgH="45720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5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046163" y="5445125"/>
                        <a:ext cx="5105400" cy="71913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25" name="Abgerundetes Rechteck 24"/>
          <p:cNvSpPr/>
          <p:nvPr/>
        </p:nvSpPr>
        <p:spPr bwMode="auto">
          <a:xfrm>
            <a:off x="1080344" y="6300589"/>
            <a:ext cx="1800000" cy="389997"/>
          </a:xfrm>
          <a:prstGeom prst="roundRect">
            <a:avLst/>
          </a:prstGeom>
          <a:solidFill>
            <a:srgbClr val="FF0000">
              <a:alpha val="32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28" tIns="45714" rIns="91428" bIns="45714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de-DE" sz="18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ahoma" pitchFamily="34" charset="0"/>
                <a:ea typeface="Tahoma" pitchFamily="34" charset="0"/>
                <a:cs typeface="Tahoma" pitchFamily="34" charset="0"/>
              </a:rPr>
              <a:t>Twist 2</a:t>
            </a:r>
          </a:p>
        </p:txBody>
      </p:sp>
      <p:sp>
        <p:nvSpPr>
          <p:cNvPr id="27" name="Abgerundetes Rechteck 26"/>
          <p:cNvSpPr/>
          <p:nvPr/>
        </p:nvSpPr>
        <p:spPr bwMode="auto">
          <a:xfrm>
            <a:off x="5093564" y="3366706"/>
            <a:ext cx="468000" cy="389997"/>
          </a:xfrm>
          <a:prstGeom prst="roundRect">
            <a:avLst/>
          </a:prstGeom>
          <a:solidFill>
            <a:srgbClr val="006600">
              <a:alpha val="32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28" tIns="45714" rIns="91428" bIns="45714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sz="2800" b="1" i="1" u="none" strike="noStrike" cap="none" normalizeH="0" baseline="0" smtClean="0">
              <a:ln>
                <a:noFill/>
              </a:ln>
              <a:solidFill>
                <a:srgbClr val="000066"/>
              </a:solidFill>
              <a:effectLst/>
              <a:latin typeface="Comic Sans MS" pitchFamily="66" charset="0"/>
            </a:endParaRPr>
          </a:p>
        </p:txBody>
      </p:sp>
      <p:sp>
        <p:nvSpPr>
          <p:cNvPr id="28" name="Abgerundetes Rechteck 27"/>
          <p:cNvSpPr/>
          <p:nvPr/>
        </p:nvSpPr>
        <p:spPr bwMode="auto">
          <a:xfrm>
            <a:off x="3357650" y="4186032"/>
            <a:ext cx="468000" cy="389997"/>
          </a:xfrm>
          <a:prstGeom prst="roundRect">
            <a:avLst/>
          </a:prstGeom>
          <a:solidFill>
            <a:srgbClr val="000066">
              <a:alpha val="32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28" tIns="45714" rIns="91428" bIns="45714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sz="2800" b="1" i="1" u="none" strike="noStrike" cap="none" normalizeH="0" baseline="0" smtClean="0">
              <a:ln>
                <a:noFill/>
              </a:ln>
              <a:solidFill>
                <a:srgbClr val="000066"/>
              </a:solidFill>
              <a:effectLst/>
              <a:latin typeface="Comic Sans MS" pitchFamily="66" charset="0"/>
            </a:endParaRPr>
          </a:p>
        </p:txBody>
      </p:sp>
      <p:sp>
        <p:nvSpPr>
          <p:cNvPr id="29" name="Abgerundetes Rechteck 28"/>
          <p:cNvSpPr/>
          <p:nvPr/>
        </p:nvSpPr>
        <p:spPr bwMode="auto">
          <a:xfrm>
            <a:off x="5760864" y="4864458"/>
            <a:ext cx="468000" cy="389997"/>
          </a:xfrm>
          <a:prstGeom prst="roundRect">
            <a:avLst/>
          </a:prstGeom>
          <a:solidFill>
            <a:srgbClr val="000066">
              <a:alpha val="32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28" tIns="45714" rIns="91428" bIns="45714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sz="2800" b="1" i="1" u="none" strike="noStrike" cap="none" normalizeH="0" baseline="0" smtClean="0">
              <a:ln>
                <a:noFill/>
              </a:ln>
              <a:solidFill>
                <a:srgbClr val="000066"/>
              </a:solidFill>
              <a:effectLst/>
              <a:latin typeface="Comic Sans MS" pitchFamily="66" charset="0"/>
            </a:endParaRPr>
          </a:p>
        </p:txBody>
      </p:sp>
      <p:sp>
        <p:nvSpPr>
          <p:cNvPr id="30" name="Abgerundetes Rechteck 29"/>
          <p:cNvSpPr/>
          <p:nvPr/>
        </p:nvSpPr>
        <p:spPr bwMode="auto">
          <a:xfrm>
            <a:off x="5040784" y="5625513"/>
            <a:ext cx="468000" cy="389997"/>
          </a:xfrm>
          <a:prstGeom prst="roundRect">
            <a:avLst/>
          </a:prstGeom>
          <a:solidFill>
            <a:srgbClr val="000066">
              <a:alpha val="32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28" tIns="45714" rIns="91428" bIns="45714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sz="2800" b="1" i="1" u="none" strike="noStrike" cap="none" normalizeH="0" baseline="0" smtClean="0">
              <a:ln>
                <a:noFill/>
              </a:ln>
              <a:solidFill>
                <a:srgbClr val="000066"/>
              </a:solidFill>
              <a:effectLst/>
              <a:latin typeface="Comic Sans MS" pitchFamily="66" charset="0"/>
            </a:endParaRPr>
          </a:p>
        </p:txBody>
      </p:sp>
      <p:sp>
        <p:nvSpPr>
          <p:cNvPr id="31" name="Abgerundetes Rechteck 30"/>
          <p:cNvSpPr/>
          <p:nvPr/>
        </p:nvSpPr>
        <p:spPr bwMode="auto">
          <a:xfrm>
            <a:off x="4005669" y="6307255"/>
            <a:ext cx="1800000" cy="389997"/>
          </a:xfrm>
          <a:prstGeom prst="roundRect">
            <a:avLst/>
          </a:prstGeom>
          <a:solidFill>
            <a:srgbClr val="000066">
              <a:alpha val="32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28" tIns="45714" rIns="91428" bIns="45714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de-DE" sz="18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ahoma" pitchFamily="34" charset="0"/>
                <a:ea typeface="Tahoma" pitchFamily="34" charset="0"/>
                <a:cs typeface="Tahoma" pitchFamily="34" charset="0"/>
              </a:rPr>
              <a:t>Twist 3</a:t>
            </a:r>
          </a:p>
        </p:txBody>
      </p:sp>
      <p:sp>
        <p:nvSpPr>
          <p:cNvPr id="33" name="Abgerundetes Rechteck 32"/>
          <p:cNvSpPr/>
          <p:nvPr/>
        </p:nvSpPr>
        <p:spPr bwMode="auto">
          <a:xfrm>
            <a:off x="6975999" y="4857290"/>
            <a:ext cx="468000" cy="389997"/>
          </a:xfrm>
          <a:prstGeom prst="roundRect">
            <a:avLst/>
          </a:prstGeom>
          <a:solidFill>
            <a:srgbClr val="006600">
              <a:alpha val="32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28" tIns="45714" rIns="91428" bIns="45714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sz="2800" b="1" i="1" u="none" strike="noStrike" cap="none" normalizeH="0" baseline="0" smtClean="0">
              <a:ln>
                <a:noFill/>
              </a:ln>
              <a:solidFill>
                <a:srgbClr val="000066"/>
              </a:solidFill>
              <a:effectLst/>
              <a:latin typeface="Comic Sans MS" pitchFamily="66" charset="0"/>
            </a:endParaRPr>
          </a:p>
        </p:txBody>
      </p:sp>
      <p:sp>
        <p:nvSpPr>
          <p:cNvPr id="34" name="Abgerundetes Rechteck 33"/>
          <p:cNvSpPr/>
          <p:nvPr/>
        </p:nvSpPr>
        <p:spPr bwMode="auto">
          <a:xfrm>
            <a:off x="6915882" y="6300588"/>
            <a:ext cx="1800000" cy="389997"/>
          </a:xfrm>
          <a:prstGeom prst="roundRect">
            <a:avLst/>
          </a:prstGeom>
          <a:solidFill>
            <a:srgbClr val="006600">
              <a:alpha val="32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28" tIns="45714" rIns="91428" bIns="45714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de-DE" sz="18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ahoma" pitchFamily="34" charset="0"/>
                <a:ea typeface="Tahoma" pitchFamily="34" charset="0"/>
                <a:cs typeface="Tahoma" pitchFamily="34" charset="0"/>
              </a:rPr>
              <a:t>Twist 2 </a:t>
            </a:r>
            <a:r>
              <a:rPr kumimoji="0" lang="de-DE" sz="18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ahoma" pitchFamily="34" charset="0"/>
                <a:ea typeface="Tahoma" pitchFamily="34" charset="0"/>
                <a:cs typeface="Tahoma" pitchFamily="34" charset="0"/>
              </a:rPr>
              <a:t>gluon</a:t>
            </a:r>
            <a:endParaRPr kumimoji="0" lang="de-DE" sz="18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cxnSp>
        <p:nvCxnSpPr>
          <p:cNvPr id="5" name="Gerade Verbindung mit Pfeil 4"/>
          <p:cNvCxnSpPr>
            <a:endCxn id="17" idx="1"/>
          </p:cNvCxnSpPr>
          <p:nvPr/>
        </p:nvCxnSpPr>
        <p:spPr bwMode="auto">
          <a:xfrm>
            <a:off x="6345929" y="2857320"/>
            <a:ext cx="495055" cy="0"/>
          </a:xfrm>
          <a:prstGeom prst="straightConnector1">
            <a:avLst/>
          </a:prstGeom>
          <a:solidFill>
            <a:srgbClr val="FFFF00"/>
          </a:solidFill>
          <a:ln w="101600" cap="flat" cmpd="sng" algn="ctr">
            <a:solidFill>
              <a:srgbClr val="FF0000"/>
            </a:solidFill>
            <a:prstDash val="solid"/>
            <a:round/>
            <a:headEnd type="triangle" w="med" len="med"/>
            <a:tailEnd type="none"/>
          </a:ln>
          <a:effectLst/>
        </p:spPr>
      </p:cxnSp>
      <p:sp>
        <p:nvSpPr>
          <p:cNvPr id="38" name="Text Box 10069"/>
          <p:cNvSpPr txBox="1">
            <a:spLocks noChangeArrowheads="1"/>
          </p:cNvSpPr>
          <p:nvPr/>
        </p:nvSpPr>
        <p:spPr bwMode="auto">
          <a:xfrm>
            <a:off x="720304" y="2610179"/>
            <a:ext cx="327684" cy="451406"/>
          </a:xfrm>
          <a:prstGeom prst="rect">
            <a:avLst/>
          </a:prstGeom>
          <a:noFill/>
          <a:ln w="12700">
            <a:noFill/>
            <a:miter lim="800000"/>
            <a:headEnd/>
            <a:tailEnd type="none" w="lg" len="med"/>
          </a:ln>
          <a:effectLst/>
        </p:spPr>
        <p:txBody>
          <a:bodyPr wrap="square">
            <a:spAutoFit/>
          </a:bodyPr>
          <a:lstStyle/>
          <a:p>
            <a:pPr algn="l">
              <a:lnSpc>
                <a:spcPts val="2800"/>
              </a:lnSpc>
              <a:buClr>
                <a:srgbClr val="FF0000"/>
              </a:buClr>
              <a:buBlip>
                <a:blip r:embed="rId16"/>
              </a:buBlip>
            </a:pPr>
            <a:r>
              <a:rPr lang="en-US" sz="2000" i="0" dirty="0" smtClean="0">
                <a:solidFill>
                  <a:srgbClr val="008000"/>
                </a:solidFill>
                <a:latin typeface="Tahoma" pitchFamily="34" charset="0"/>
              </a:rPr>
              <a:t> </a:t>
            </a:r>
            <a:endParaRPr lang="en-US" sz="2000" b="0" i="0" dirty="0"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39" name="Text Box 10069"/>
          <p:cNvSpPr txBox="1">
            <a:spLocks noChangeArrowheads="1"/>
          </p:cNvSpPr>
          <p:nvPr/>
        </p:nvSpPr>
        <p:spPr bwMode="auto">
          <a:xfrm>
            <a:off x="720304" y="3373908"/>
            <a:ext cx="327684" cy="451406"/>
          </a:xfrm>
          <a:prstGeom prst="rect">
            <a:avLst/>
          </a:prstGeom>
          <a:noFill/>
          <a:ln w="12700">
            <a:noFill/>
            <a:miter lim="800000"/>
            <a:headEnd/>
            <a:tailEnd type="none" w="lg" len="med"/>
          </a:ln>
          <a:effectLst/>
        </p:spPr>
        <p:txBody>
          <a:bodyPr wrap="square">
            <a:spAutoFit/>
          </a:bodyPr>
          <a:lstStyle/>
          <a:p>
            <a:pPr algn="l">
              <a:lnSpc>
                <a:spcPts val="2800"/>
              </a:lnSpc>
              <a:buClr>
                <a:srgbClr val="FF0000"/>
              </a:buClr>
              <a:buBlip>
                <a:blip r:embed="rId16"/>
              </a:buBlip>
            </a:pPr>
            <a:r>
              <a:rPr lang="en-US" sz="2000" i="0" dirty="0" smtClean="0">
                <a:solidFill>
                  <a:srgbClr val="008000"/>
                </a:solidFill>
                <a:latin typeface="Tahoma" pitchFamily="34" charset="0"/>
              </a:rPr>
              <a:t> </a:t>
            </a:r>
            <a:endParaRPr lang="en-US" sz="2000" b="0" i="0" dirty="0"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40" name="Text Box 10069"/>
          <p:cNvSpPr txBox="1">
            <a:spLocks noChangeArrowheads="1"/>
          </p:cNvSpPr>
          <p:nvPr/>
        </p:nvSpPr>
        <p:spPr bwMode="auto">
          <a:xfrm>
            <a:off x="707655" y="4095344"/>
            <a:ext cx="327684" cy="451406"/>
          </a:xfrm>
          <a:prstGeom prst="rect">
            <a:avLst/>
          </a:prstGeom>
          <a:noFill/>
          <a:ln w="12700">
            <a:noFill/>
            <a:miter lim="800000"/>
            <a:headEnd/>
            <a:tailEnd type="none" w="lg" len="med"/>
          </a:ln>
          <a:effectLst/>
        </p:spPr>
        <p:txBody>
          <a:bodyPr wrap="square">
            <a:spAutoFit/>
          </a:bodyPr>
          <a:lstStyle/>
          <a:p>
            <a:pPr algn="l">
              <a:lnSpc>
                <a:spcPts val="2800"/>
              </a:lnSpc>
              <a:buClr>
                <a:srgbClr val="FF0000"/>
              </a:buClr>
              <a:buBlip>
                <a:blip r:embed="rId16"/>
              </a:buBlip>
            </a:pPr>
            <a:r>
              <a:rPr lang="en-US" sz="2000" i="0" dirty="0" smtClean="0">
                <a:solidFill>
                  <a:srgbClr val="008000"/>
                </a:solidFill>
                <a:latin typeface="Tahoma" pitchFamily="34" charset="0"/>
              </a:rPr>
              <a:t> </a:t>
            </a:r>
            <a:endParaRPr lang="en-US" sz="2000" b="0" i="0" dirty="0"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41" name="Text Box 10069"/>
          <p:cNvSpPr txBox="1">
            <a:spLocks noChangeArrowheads="1"/>
          </p:cNvSpPr>
          <p:nvPr/>
        </p:nvSpPr>
        <p:spPr bwMode="auto">
          <a:xfrm>
            <a:off x="720304" y="4815424"/>
            <a:ext cx="327684" cy="451406"/>
          </a:xfrm>
          <a:prstGeom prst="rect">
            <a:avLst/>
          </a:prstGeom>
          <a:noFill/>
          <a:ln w="12700">
            <a:noFill/>
            <a:miter lim="800000"/>
            <a:headEnd/>
            <a:tailEnd type="none" w="lg" len="med"/>
          </a:ln>
          <a:effectLst/>
        </p:spPr>
        <p:txBody>
          <a:bodyPr wrap="square">
            <a:spAutoFit/>
          </a:bodyPr>
          <a:lstStyle/>
          <a:p>
            <a:pPr algn="l">
              <a:lnSpc>
                <a:spcPts val="2800"/>
              </a:lnSpc>
              <a:buClr>
                <a:srgbClr val="FF0000"/>
              </a:buClr>
              <a:buBlip>
                <a:blip r:embed="rId16"/>
              </a:buBlip>
            </a:pPr>
            <a:r>
              <a:rPr lang="en-US" sz="2000" i="0" dirty="0" smtClean="0">
                <a:solidFill>
                  <a:srgbClr val="008000"/>
                </a:solidFill>
                <a:latin typeface="Tahoma" pitchFamily="34" charset="0"/>
              </a:rPr>
              <a:t> </a:t>
            </a:r>
            <a:endParaRPr lang="en-US" sz="2000" b="0" i="0" dirty="0"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42" name="Text Box 10069"/>
          <p:cNvSpPr txBox="1">
            <a:spLocks noChangeArrowheads="1"/>
          </p:cNvSpPr>
          <p:nvPr/>
        </p:nvSpPr>
        <p:spPr bwMode="auto">
          <a:xfrm>
            <a:off x="720304" y="5580509"/>
            <a:ext cx="327684" cy="451406"/>
          </a:xfrm>
          <a:prstGeom prst="rect">
            <a:avLst/>
          </a:prstGeom>
          <a:noFill/>
          <a:ln w="12700">
            <a:noFill/>
            <a:miter lim="800000"/>
            <a:headEnd/>
            <a:tailEnd type="none" w="lg" len="med"/>
          </a:ln>
          <a:effectLst/>
        </p:spPr>
        <p:txBody>
          <a:bodyPr wrap="square">
            <a:spAutoFit/>
          </a:bodyPr>
          <a:lstStyle/>
          <a:p>
            <a:pPr algn="l">
              <a:lnSpc>
                <a:spcPts val="2800"/>
              </a:lnSpc>
              <a:buClr>
                <a:srgbClr val="FF0000"/>
              </a:buClr>
              <a:buBlip>
                <a:blip r:embed="rId16"/>
              </a:buBlip>
            </a:pPr>
            <a:r>
              <a:rPr lang="en-US" sz="2000" i="0" dirty="0" smtClean="0">
                <a:solidFill>
                  <a:srgbClr val="008000"/>
                </a:solidFill>
                <a:latin typeface="Tahoma" pitchFamily="34" charset="0"/>
              </a:rPr>
              <a:t> </a:t>
            </a:r>
            <a:endParaRPr lang="en-US" sz="2000" b="0" i="0" dirty="0"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pic>
        <p:nvPicPr>
          <p:cNvPr id="44" name="Picture 30" descr="E:\horsti\talks\Conferences\GPD_2010\material\def_angles_dvcs.jpg"/>
          <p:cNvPicPr>
            <a:picLocks noChangeAspect="1" noChangeArrowheads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3037" y="842897"/>
            <a:ext cx="3060340" cy="15422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981945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106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361487" cy="798513"/>
          </a:xfrm>
        </p:spPr>
        <p:txBody>
          <a:bodyPr/>
          <a:lstStyle/>
          <a:p>
            <a:r>
              <a:rPr lang="en-US" dirty="0" smtClean="0"/>
              <a:t>Input for Projections</a:t>
            </a:r>
            <a:endParaRPr lang="en-US" dirty="0"/>
          </a:p>
        </p:txBody>
      </p:sp>
      <p:sp>
        <p:nvSpPr>
          <p:cNvPr id="185173" name="Text Box 10069"/>
          <p:cNvSpPr txBox="1">
            <a:spLocks noChangeArrowheads="1"/>
          </p:cNvSpPr>
          <p:nvPr/>
        </p:nvSpPr>
        <p:spPr bwMode="auto">
          <a:xfrm>
            <a:off x="225248" y="809979"/>
            <a:ext cx="9136239" cy="6093976"/>
          </a:xfrm>
          <a:prstGeom prst="rect">
            <a:avLst/>
          </a:prstGeom>
          <a:noFill/>
          <a:ln w="12700">
            <a:noFill/>
            <a:miter lim="800000"/>
            <a:headEnd/>
            <a:tailEnd type="none" w="lg" len="med"/>
          </a:ln>
          <a:effectLst/>
        </p:spPr>
        <p:txBody>
          <a:bodyPr wrap="square">
            <a:spAutoFit/>
          </a:bodyPr>
          <a:lstStyle/>
          <a:p>
            <a:pPr algn="l">
              <a:lnSpc>
                <a:spcPct val="150000"/>
              </a:lnSpc>
              <a:buClr>
                <a:srgbClr val="FF0000"/>
              </a:buClr>
              <a:buBlip>
                <a:blip r:embed="rId3"/>
              </a:buBlip>
            </a:pPr>
            <a:r>
              <a:rPr lang="en-US" sz="2000" i="0" dirty="0" smtClean="0">
                <a:solidFill>
                  <a:srgbClr val="008000"/>
                </a:solidFill>
                <a:latin typeface="Tahoma" pitchFamily="34" charset="0"/>
              </a:rPr>
              <a:t> </a:t>
            </a:r>
            <a:r>
              <a:rPr lang="en-US" sz="1800" i="0" dirty="0" smtClean="0">
                <a:solidFill>
                  <a:srgbClr val="008000"/>
                </a:solidFill>
                <a:latin typeface="Tahoma" pitchFamily="34" charset="0"/>
              </a:rPr>
              <a:t>Naturally polarized µ Beam with 160 </a:t>
            </a:r>
            <a:r>
              <a:rPr lang="en-US" sz="1800" i="0" dirty="0" err="1" smtClean="0">
                <a:solidFill>
                  <a:srgbClr val="008000"/>
                </a:solidFill>
                <a:latin typeface="Tahoma" pitchFamily="34" charset="0"/>
              </a:rPr>
              <a:t>GeV</a:t>
            </a:r>
            <a:r>
              <a:rPr lang="en-US" sz="1800" i="0" dirty="0" smtClean="0">
                <a:solidFill>
                  <a:srgbClr val="008000"/>
                </a:solidFill>
                <a:latin typeface="Tahoma" pitchFamily="34" charset="0"/>
              </a:rPr>
              <a:t>/c momentum	</a:t>
            </a:r>
            <a:r>
              <a:rPr lang="en-US" sz="1800" i="0" dirty="0" smtClean="0">
                <a:solidFill>
                  <a:srgbClr val="008000"/>
                </a:solidFill>
                <a:latin typeface="Tahoma" pitchFamily="34" charset="0"/>
                <a:sym typeface="Wingdings" pitchFamily="2" charset="2"/>
              </a:rPr>
              <a:t> </a:t>
            </a:r>
            <a:r>
              <a:rPr lang="en-US" sz="1800" i="0" dirty="0" err="1" smtClean="0">
                <a:solidFill>
                  <a:srgbClr val="008000"/>
                </a:solidFill>
                <a:latin typeface="Tahoma" pitchFamily="34" charset="0"/>
                <a:sym typeface="Wingdings" pitchFamily="2" charset="2"/>
              </a:rPr>
              <a:t>P</a:t>
            </a:r>
            <a:r>
              <a:rPr lang="en-US" sz="1800" i="0" baseline="-25000" dirty="0" err="1">
                <a:solidFill>
                  <a:srgbClr val="008000"/>
                </a:solidFill>
                <a:latin typeface="Tahoma" pitchFamily="34" charset="0"/>
                <a:sym typeface="Wingdings" pitchFamily="2" charset="2"/>
              </a:rPr>
              <a:t>B</a:t>
            </a:r>
            <a:r>
              <a:rPr lang="en-US" sz="1800" i="0" baseline="-25000" dirty="0" err="1" smtClean="0">
                <a:solidFill>
                  <a:srgbClr val="008000"/>
                </a:solidFill>
                <a:latin typeface="Tahoma" pitchFamily="34" charset="0"/>
                <a:sym typeface="Wingdings" pitchFamily="2" charset="2"/>
              </a:rPr>
              <a:t>eam</a:t>
            </a:r>
            <a:r>
              <a:rPr lang="en-US" sz="1800" i="0" dirty="0" smtClean="0">
                <a:solidFill>
                  <a:srgbClr val="008000"/>
                </a:solidFill>
                <a:latin typeface="Tahoma" pitchFamily="34" charset="0"/>
                <a:sym typeface="Wingdings" pitchFamily="2" charset="2"/>
              </a:rPr>
              <a:t>=80%</a:t>
            </a:r>
            <a:endParaRPr lang="en-US" sz="1800" i="0" dirty="0" smtClean="0">
              <a:solidFill>
                <a:srgbClr val="008000"/>
              </a:solidFill>
              <a:latin typeface="Tahoma" pitchFamily="34" charset="0"/>
            </a:endParaRPr>
          </a:p>
          <a:p>
            <a:pPr algn="l">
              <a:lnSpc>
                <a:spcPct val="150000"/>
              </a:lnSpc>
              <a:buClr>
                <a:srgbClr val="FF0000"/>
              </a:buClr>
              <a:buBlip>
                <a:blip r:embed="rId3"/>
              </a:buBlip>
            </a:pPr>
            <a:r>
              <a:rPr lang="en-US" sz="1800" i="0" dirty="0" smtClean="0">
                <a:solidFill>
                  <a:srgbClr val="008000"/>
                </a:solidFill>
                <a:latin typeface="Tahoma" pitchFamily="34" charset="0"/>
              </a:rPr>
              <a:t> 48 s SPS cycle with 9.6 s spill duration</a:t>
            </a:r>
          </a:p>
          <a:p>
            <a:pPr algn="l">
              <a:lnSpc>
                <a:spcPct val="150000"/>
              </a:lnSpc>
              <a:buClr>
                <a:srgbClr val="FF0000"/>
              </a:buClr>
              <a:buBlip>
                <a:blip r:embed="rId3"/>
              </a:buBlip>
            </a:pPr>
            <a:r>
              <a:rPr lang="en-US" sz="1800" i="0" dirty="0" smtClean="0">
                <a:solidFill>
                  <a:srgbClr val="008000"/>
                </a:solidFill>
                <a:latin typeface="Tahoma" pitchFamily="34" charset="0"/>
              </a:rPr>
              <a:t> </a:t>
            </a:r>
            <a:r>
              <a:rPr lang="en-US" sz="1800" i="0" dirty="0" smtClean="0">
                <a:solidFill>
                  <a:srgbClr val="800000"/>
                </a:solidFill>
                <a:latin typeface="Tahoma" pitchFamily="34" charset="0"/>
              </a:rPr>
              <a:t>beam intensity 4.6 x 10</a:t>
            </a:r>
            <a:r>
              <a:rPr lang="en-US" sz="1800" i="0" baseline="30000" dirty="0" smtClean="0">
                <a:solidFill>
                  <a:srgbClr val="800000"/>
                </a:solidFill>
                <a:latin typeface="Tahoma" pitchFamily="34" charset="0"/>
              </a:rPr>
              <a:t>8</a:t>
            </a:r>
            <a:r>
              <a:rPr lang="en-US" sz="1800" i="0" dirty="0" smtClean="0">
                <a:solidFill>
                  <a:srgbClr val="800000"/>
                </a:solidFill>
                <a:latin typeface="Tahoma" pitchFamily="34" charset="0"/>
              </a:rPr>
              <a:t> µ</a:t>
            </a:r>
            <a:r>
              <a:rPr lang="en-US" sz="2000" i="0" baseline="30000" dirty="0" smtClean="0">
                <a:solidFill>
                  <a:srgbClr val="800000"/>
                </a:solidFill>
                <a:latin typeface="Tahoma" pitchFamily="34" charset="0"/>
              </a:rPr>
              <a:t>+</a:t>
            </a:r>
            <a:r>
              <a:rPr lang="en-US" sz="1800" i="0" dirty="0" smtClean="0">
                <a:solidFill>
                  <a:srgbClr val="800000"/>
                </a:solidFill>
                <a:latin typeface="Tahoma" pitchFamily="34" charset="0"/>
              </a:rPr>
              <a:t>/spill</a:t>
            </a:r>
            <a:r>
              <a:rPr lang="en-US" sz="1800" i="0" dirty="0" smtClean="0">
                <a:solidFill>
                  <a:srgbClr val="008000"/>
                </a:solidFill>
                <a:latin typeface="Tahoma" pitchFamily="34" charset="0"/>
              </a:rPr>
              <a:t>	</a:t>
            </a:r>
            <a:r>
              <a:rPr lang="en-US" sz="1800" i="0" dirty="0">
                <a:solidFill>
                  <a:srgbClr val="008000"/>
                </a:solidFill>
                <a:latin typeface="Tahoma" pitchFamily="34" charset="0"/>
                <a:sym typeface="Wingdings" pitchFamily="2" charset="2"/>
              </a:rPr>
              <a:t> =</a:t>
            </a:r>
            <a:r>
              <a:rPr lang="en-US" sz="1800" i="0" dirty="0" smtClean="0">
                <a:solidFill>
                  <a:srgbClr val="008000"/>
                </a:solidFill>
                <a:latin typeface="Tahoma" pitchFamily="34" charset="0"/>
                <a:sym typeface="Wingdings" pitchFamily="2" charset="2"/>
              </a:rPr>
              <a:t> 9.6 x 10</a:t>
            </a:r>
            <a:r>
              <a:rPr lang="en-US" sz="1800" i="0" baseline="30000" dirty="0" smtClean="0">
                <a:solidFill>
                  <a:srgbClr val="008000"/>
                </a:solidFill>
                <a:latin typeface="Tahoma" pitchFamily="34" charset="0"/>
                <a:sym typeface="Wingdings" pitchFamily="2" charset="2"/>
              </a:rPr>
              <a:t>6</a:t>
            </a:r>
            <a:r>
              <a:rPr lang="en-US" sz="1800" i="0" dirty="0" smtClean="0">
                <a:solidFill>
                  <a:srgbClr val="008000"/>
                </a:solidFill>
                <a:latin typeface="Tahoma" pitchFamily="34" charset="0"/>
                <a:sym typeface="Wingdings" pitchFamily="2" charset="2"/>
              </a:rPr>
              <a:t> µ</a:t>
            </a:r>
            <a:r>
              <a:rPr lang="en-US" sz="2000" i="0" baseline="30000" dirty="0" smtClean="0">
                <a:solidFill>
                  <a:srgbClr val="008000"/>
                </a:solidFill>
                <a:latin typeface="Tahoma" pitchFamily="34" charset="0"/>
                <a:sym typeface="Wingdings" pitchFamily="2" charset="2"/>
              </a:rPr>
              <a:t>+</a:t>
            </a:r>
            <a:r>
              <a:rPr lang="en-US" sz="1800" i="0" dirty="0" smtClean="0">
                <a:solidFill>
                  <a:srgbClr val="008000"/>
                </a:solidFill>
                <a:latin typeface="Tahoma" pitchFamily="34" charset="0"/>
                <a:sym typeface="Wingdings" pitchFamily="2" charset="2"/>
              </a:rPr>
              <a:t>/s (DC)</a:t>
            </a:r>
          </a:p>
          <a:p>
            <a:pPr algn="l">
              <a:lnSpc>
                <a:spcPct val="150000"/>
              </a:lnSpc>
              <a:buClr>
                <a:srgbClr val="FF0000"/>
              </a:buClr>
              <a:buBlip>
                <a:blip r:embed="rId3"/>
              </a:buBlip>
            </a:pPr>
            <a:r>
              <a:rPr lang="en-US" sz="1800" i="0" dirty="0">
                <a:solidFill>
                  <a:srgbClr val="008000"/>
                </a:solidFill>
                <a:latin typeface="Tahoma" pitchFamily="34" charset="0"/>
                <a:sym typeface="Wingdings" pitchFamily="2" charset="2"/>
              </a:rPr>
              <a:t> </a:t>
            </a:r>
            <a:r>
              <a:rPr lang="en-US" sz="1800" i="0" dirty="0" smtClean="0">
                <a:solidFill>
                  <a:srgbClr val="008000"/>
                </a:solidFill>
                <a:latin typeface="Tahoma" pitchFamily="34" charset="0"/>
                <a:sym typeface="Wingdings" pitchFamily="2" charset="2"/>
              </a:rPr>
              <a:t>3 times smaller intensity for µ</a:t>
            </a:r>
            <a:r>
              <a:rPr lang="en-US" sz="2400" i="0" baseline="30000" dirty="0" smtClean="0">
                <a:solidFill>
                  <a:srgbClr val="008000"/>
                </a:solidFill>
                <a:latin typeface="Tahoma" pitchFamily="34" charset="0"/>
                <a:sym typeface="Wingdings" pitchFamily="2" charset="2"/>
              </a:rPr>
              <a:t>-</a:t>
            </a:r>
          </a:p>
          <a:p>
            <a:pPr algn="l">
              <a:lnSpc>
                <a:spcPct val="150000"/>
              </a:lnSpc>
              <a:buClr>
                <a:srgbClr val="FF0000"/>
              </a:buClr>
            </a:pPr>
            <a:endParaRPr lang="en-US" sz="2400" i="0" baseline="30000" dirty="0" smtClean="0">
              <a:solidFill>
                <a:srgbClr val="008000"/>
              </a:solidFill>
              <a:latin typeface="Tahoma" pitchFamily="34" charset="0"/>
              <a:sym typeface="Wingdings" pitchFamily="2" charset="2"/>
            </a:endParaRPr>
          </a:p>
          <a:p>
            <a:pPr algn="l">
              <a:lnSpc>
                <a:spcPct val="150000"/>
              </a:lnSpc>
              <a:buClr>
                <a:srgbClr val="FF0000"/>
              </a:buClr>
              <a:buBlip>
                <a:blip r:embed="rId3"/>
              </a:buBlip>
            </a:pPr>
            <a:r>
              <a:rPr lang="en-US" sz="1800" i="0" dirty="0" smtClean="0">
                <a:solidFill>
                  <a:srgbClr val="008000"/>
                </a:solidFill>
                <a:latin typeface="Tahoma" pitchFamily="34" charset="0"/>
                <a:sym typeface="Wingdings" pitchFamily="2" charset="2"/>
              </a:rPr>
              <a:t> </a:t>
            </a:r>
            <a:r>
              <a:rPr lang="en-US" sz="1800" i="0" dirty="0" smtClean="0">
                <a:solidFill>
                  <a:srgbClr val="800000"/>
                </a:solidFill>
                <a:latin typeface="Tahoma" pitchFamily="34" charset="0"/>
                <a:sym typeface="Wingdings" pitchFamily="2" charset="2"/>
              </a:rPr>
              <a:t>data taking: 280 days   </a:t>
            </a:r>
            <a:r>
              <a:rPr lang="en-US" sz="1800" i="0" dirty="0" smtClean="0">
                <a:solidFill>
                  <a:srgbClr val="008000"/>
                </a:solidFill>
                <a:latin typeface="Tahoma" pitchFamily="34" charset="0"/>
                <a:sym typeface="Wingdings" pitchFamily="2" charset="2"/>
              </a:rPr>
              <a:t>  70 days µ</a:t>
            </a:r>
            <a:r>
              <a:rPr lang="en-US" sz="2000" i="0" baseline="30000" dirty="0" smtClean="0">
                <a:solidFill>
                  <a:srgbClr val="008000"/>
                </a:solidFill>
                <a:latin typeface="Tahoma" pitchFamily="34" charset="0"/>
                <a:sym typeface="Wingdings" pitchFamily="2" charset="2"/>
              </a:rPr>
              <a:t>+</a:t>
            </a:r>
            <a:r>
              <a:rPr lang="en-US" sz="1800" i="0" dirty="0" smtClean="0">
                <a:solidFill>
                  <a:srgbClr val="008000"/>
                </a:solidFill>
                <a:latin typeface="Tahoma" pitchFamily="34" charset="0"/>
                <a:sym typeface="Wingdings" pitchFamily="2" charset="2"/>
              </a:rPr>
              <a:t>,  210 days µ</a:t>
            </a:r>
            <a:r>
              <a:rPr lang="en-US" sz="2400" i="0" baseline="30000" dirty="0" smtClean="0">
                <a:solidFill>
                  <a:srgbClr val="008000"/>
                </a:solidFill>
                <a:latin typeface="Tahoma" pitchFamily="34" charset="0"/>
                <a:sym typeface="Wingdings" pitchFamily="2" charset="2"/>
              </a:rPr>
              <a:t>-</a:t>
            </a:r>
          </a:p>
          <a:p>
            <a:pPr algn="l">
              <a:lnSpc>
                <a:spcPct val="150000"/>
              </a:lnSpc>
              <a:buClr>
                <a:srgbClr val="FF0000"/>
              </a:buClr>
            </a:pPr>
            <a:endParaRPr lang="en-US" sz="2400" i="0" baseline="30000" dirty="0" smtClean="0">
              <a:solidFill>
                <a:srgbClr val="008000"/>
              </a:solidFill>
              <a:latin typeface="Tahoma" pitchFamily="34" charset="0"/>
              <a:sym typeface="Wingdings" pitchFamily="2" charset="2"/>
            </a:endParaRPr>
          </a:p>
          <a:p>
            <a:pPr algn="l">
              <a:lnSpc>
                <a:spcPct val="150000"/>
              </a:lnSpc>
              <a:buClr>
                <a:srgbClr val="FF0000"/>
              </a:buClr>
              <a:buBlip>
                <a:blip r:embed="rId3"/>
              </a:buBlip>
            </a:pPr>
            <a:r>
              <a:rPr lang="en-US" sz="1800" i="0" dirty="0" smtClean="0">
                <a:solidFill>
                  <a:srgbClr val="008000"/>
                </a:solidFill>
                <a:latin typeface="Tahoma" pitchFamily="34" charset="0"/>
                <a:sym typeface="Wingdings" pitchFamily="2" charset="2"/>
              </a:rPr>
              <a:t> Target:	a) </a:t>
            </a:r>
            <a:r>
              <a:rPr lang="en-US" sz="1800" i="0" dirty="0" smtClean="0">
                <a:solidFill>
                  <a:srgbClr val="800000"/>
                </a:solidFill>
                <a:latin typeface="Tahoma" pitchFamily="34" charset="0"/>
                <a:sym typeface="Wingdings" pitchFamily="2" charset="2"/>
              </a:rPr>
              <a:t>2.5m liquid Hydrogen</a:t>
            </a:r>
            <a:r>
              <a:rPr lang="en-US" sz="1800" i="0" dirty="0" smtClean="0">
                <a:solidFill>
                  <a:srgbClr val="008000"/>
                </a:solidFill>
                <a:latin typeface="Tahoma" pitchFamily="34" charset="0"/>
                <a:sym typeface="Wingdings" pitchFamily="2" charset="2"/>
              </a:rPr>
              <a:t>	 </a:t>
            </a:r>
            <a:r>
              <a:rPr lang="en-US" sz="1800" i="0" dirty="0" smtClean="0">
                <a:solidFill>
                  <a:srgbClr val="008000"/>
                </a:solidFill>
                <a:latin typeface="Lucida Calligraphy" pitchFamily="66" charset="0"/>
                <a:sym typeface="Wingdings" pitchFamily="2" charset="2"/>
              </a:rPr>
              <a:t>L </a:t>
            </a:r>
            <a:r>
              <a:rPr lang="en-US" sz="1800" i="0" dirty="0" smtClean="0">
                <a:solidFill>
                  <a:srgbClr val="008000"/>
                </a:solidFill>
                <a:latin typeface="Tahoma" pitchFamily="34" charset="0"/>
                <a:sym typeface="Wingdings" pitchFamily="2" charset="2"/>
              </a:rPr>
              <a:t>=    1 x 10</a:t>
            </a:r>
            <a:r>
              <a:rPr lang="en-US" sz="1800" i="0" baseline="30000" dirty="0" smtClean="0">
                <a:solidFill>
                  <a:srgbClr val="008000"/>
                </a:solidFill>
                <a:latin typeface="Tahoma" pitchFamily="34" charset="0"/>
                <a:sym typeface="Wingdings" pitchFamily="2" charset="2"/>
              </a:rPr>
              <a:t>32</a:t>
            </a:r>
            <a:r>
              <a:rPr lang="en-US" sz="1800" i="0" dirty="0" smtClean="0">
                <a:solidFill>
                  <a:srgbClr val="008000"/>
                </a:solidFill>
                <a:latin typeface="Tahoma" pitchFamily="34" charset="0"/>
                <a:sym typeface="Wingdings" pitchFamily="2" charset="2"/>
              </a:rPr>
              <a:t> cm</a:t>
            </a:r>
            <a:r>
              <a:rPr lang="en-US" sz="1800" i="0" baseline="30000" dirty="0" smtClean="0">
                <a:solidFill>
                  <a:srgbClr val="008000"/>
                </a:solidFill>
                <a:latin typeface="Tahoma" pitchFamily="34" charset="0"/>
                <a:sym typeface="Wingdings" pitchFamily="2" charset="2"/>
              </a:rPr>
              <a:t>-2</a:t>
            </a:r>
            <a:r>
              <a:rPr lang="en-US" sz="1800" i="0" dirty="0" smtClean="0">
                <a:solidFill>
                  <a:srgbClr val="008000"/>
                </a:solidFill>
                <a:latin typeface="Tahoma" pitchFamily="34" charset="0"/>
                <a:sym typeface="Wingdings" pitchFamily="2" charset="2"/>
              </a:rPr>
              <a:t>s</a:t>
            </a:r>
            <a:r>
              <a:rPr lang="en-US" sz="1800" i="0" baseline="30000" dirty="0" smtClean="0">
                <a:solidFill>
                  <a:srgbClr val="008000"/>
                </a:solidFill>
                <a:latin typeface="Tahoma" pitchFamily="34" charset="0"/>
                <a:sym typeface="Wingdings" pitchFamily="2" charset="2"/>
              </a:rPr>
              <a:t>-1</a:t>
            </a:r>
            <a:r>
              <a:rPr lang="en-US" sz="1800" i="0" dirty="0" smtClean="0">
                <a:solidFill>
                  <a:srgbClr val="008000"/>
                </a:solidFill>
                <a:latin typeface="Tahoma" pitchFamily="34" charset="0"/>
                <a:sym typeface="Wingdings" pitchFamily="2" charset="2"/>
              </a:rPr>
              <a:t> </a:t>
            </a:r>
          </a:p>
          <a:p>
            <a:pPr algn="l">
              <a:lnSpc>
                <a:spcPct val="150000"/>
              </a:lnSpc>
              <a:buClr>
                <a:srgbClr val="FF0000"/>
              </a:buClr>
            </a:pPr>
            <a:r>
              <a:rPr lang="en-US" sz="1800" i="0" dirty="0">
                <a:solidFill>
                  <a:srgbClr val="008000"/>
                </a:solidFill>
                <a:latin typeface="Tahoma" pitchFamily="34" charset="0"/>
                <a:sym typeface="Wingdings" pitchFamily="2" charset="2"/>
              </a:rPr>
              <a:t>		</a:t>
            </a:r>
            <a:r>
              <a:rPr lang="en-US" sz="1800" i="0" dirty="0" smtClean="0">
                <a:solidFill>
                  <a:srgbClr val="008000"/>
                </a:solidFill>
                <a:latin typeface="Tahoma" pitchFamily="34" charset="0"/>
                <a:sym typeface="Wingdings" pitchFamily="2" charset="2"/>
              </a:rPr>
              <a:t>b) </a:t>
            </a:r>
            <a:r>
              <a:rPr lang="en-US" sz="1800" i="0" dirty="0" smtClean="0">
                <a:solidFill>
                  <a:srgbClr val="800000"/>
                </a:solidFill>
                <a:latin typeface="Tahoma" pitchFamily="34" charset="0"/>
                <a:sym typeface="Wingdings" pitchFamily="2" charset="2"/>
              </a:rPr>
              <a:t>1.2m </a:t>
            </a:r>
            <a:r>
              <a:rPr lang="en-US" sz="1800" i="0" dirty="0">
                <a:solidFill>
                  <a:srgbClr val="800000"/>
                </a:solidFill>
                <a:latin typeface="Tahoma" pitchFamily="34" charset="0"/>
                <a:sym typeface="Wingdings" pitchFamily="2" charset="2"/>
              </a:rPr>
              <a:t>NH</a:t>
            </a:r>
            <a:r>
              <a:rPr lang="en-US" sz="1800" i="0" baseline="-25000" dirty="0">
                <a:solidFill>
                  <a:srgbClr val="800000"/>
                </a:solidFill>
                <a:latin typeface="Tahoma" pitchFamily="34" charset="0"/>
                <a:sym typeface="Wingdings" pitchFamily="2" charset="2"/>
              </a:rPr>
              <a:t>3</a:t>
            </a:r>
            <a:r>
              <a:rPr lang="en-US" sz="1800" i="0" dirty="0">
                <a:solidFill>
                  <a:srgbClr val="800000"/>
                </a:solidFill>
                <a:latin typeface="Tahoma" pitchFamily="34" charset="0"/>
                <a:sym typeface="Wingdings" pitchFamily="2" charset="2"/>
              </a:rPr>
              <a:t> (polarized)</a:t>
            </a:r>
            <a:r>
              <a:rPr lang="en-US" sz="1800" i="0" dirty="0">
                <a:solidFill>
                  <a:srgbClr val="008000"/>
                </a:solidFill>
                <a:latin typeface="Tahoma" pitchFamily="34" charset="0"/>
                <a:sym typeface="Wingdings" pitchFamily="2" charset="2"/>
              </a:rPr>
              <a:t>	</a:t>
            </a:r>
            <a:r>
              <a:rPr lang="en-US" sz="1800" i="0" dirty="0" smtClean="0">
                <a:solidFill>
                  <a:srgbClr val="008000"/>
                </a:solidFill>
                <a:latin typeface="Tahoma" pitchFamily="34" charset="0"/>
                <a:sym typeface="Wingdings" pitchFamily="2" charset="2"/>
              </a:rPr>
              <a:t>	 </a:t>
            </a:r>
            <a:r>
              <a:rPr lang="en-US" sz="1800" i="0" dirty="0" smtClean="0">
                <a:solidFill>
                  <a:srgbClr val="008000"/>
                </a:solidFill>
                <a:latin typeface="Lucida Calligraphy" pitchFamily="66" charset="0"/>
                <a:sym typeface="Wingdings" pitchFamily="2" charset="2"/>
              </a:rPr>
              <a:t>L </a:t>
            </a:r>
            <a:r>
              <a:rPr lang="en-US" sz="1800" i="0" dirty="0" smtClean="0">
                <a:solidFill>
                  <a:srgbClr val="008000"/>
                </a:solidFill>
                <a:latin typeface="Tahoma" pitchFamily="34" charset="0"/>
                <a:sym typeface="Wingdings" pitchFamily="2" charset="2"/>
              </a:rPr>
              <a:t>= 3.4 </a:t>
            </a:r>
            <a:r>
              <a:rPr lang="en-US" sz="1800" i="0" dirty="0">
                <a:solidFill>
                  <a:srgbClr val="008000"/>
                </a:solidFill>
                <a:latin typeface="Tahoma" pitchFamily="34" charset="0"/>
                <a:sym typeface="Wingdings" pitchFamily="2" charset="2"/>
              </a:rPr>
              <a:t>x 10</a:t>
            </a:r>
            <a:r>
              <a:rPr lang="en-US" sz="1800" i="0" baseline="30000" dirty="0">
                <a:solidFill>
                  <a:srgbClr val="008000"/>
                </a:solidFill>
                <a:latin typeface="Tahoma" pitchFamily="34" charset="0"/>
                <a:sym typeface="Wingdings" pitchFamily="2" charset="2"/>
              </a:rPr>
              <a:t>32</a:t>
            </a:r>
            <a:r>
              <a:rPr lang="en-US" sz="1800" i="0" dirty="0">
                <a:solidFill>
                  <a:srgbClr val="008000"/>
                </a:solidFill>
                <a:latin typeface="Tahoma" pitchFamily="34" charset="0"/>
                <a:sym typeface="Wingdings" pitchFamily="2" charset="2"/>
              </a:rPr>
              <a:t> cm</a:t>
            </a:r>
            <a:r>
              <a:rPr lang="en-US" sz="1800" i="0" baseline="30000" dirty="0">
                <a:solidFill>
                  <a:srgbClr val="008000"/>
                </a:solidFill>
                <a:latin typeface="Tahoma" pitchFamily="34" charset="0"/>
                <a:sym typeface="Wingdings" pitchFamily="2" charset="2"/>
              </a:rPr>
              <a:t>-2</a:t>
            </a:r>
            <a:r>
              <a:rPr lang="en-US" sz="1800" i="0" dirty="0">
                <a:solidFill>
                  <a:srgbClr val="008000"/>
                </a:solidFill>
                <a:latin typeface="Tahoma" pitchFamily="34" charset="0"/>
                <a:sym typeface="Wingdings" pitchFamily="2" charset="2"/>
              </a:rPr>
              <a:t>s</a:t>
            </a:r>
            <a:r>
              <a:rPr lang="en-US" sz="1800" i="0" baseline="30000" dirty="0">
                <a:solidFill>
                  <a:srgbClr val="008000"/>
                </a:solidFill>
                <a:latin typeface="Tahoma" pitchFamily="34" charset="0"/>
                <a:sym typeface="Wingdings" pitchFamily="2" charset="2"/>
              </a:rPr>
              <a:t>-1</a:t>
            </a:r>
            <a:r>
              <a:rPr lang="en-US" sz="1800" i="0" dirty="0">
                <a:solidFill>
                  <a:srgbClr val="008000"/>
                </a:solidFill>
                <a:latin typeface="Tahoma" pitchFamily="34" charset="0"/>
                <a:sym typeface="Wingdings" pitchFamily="2" charset="2"/>
              </a:rPr>
              <a:t> </a:t>
            </a:r>
          </a:p>
          <a:p>
            <a:pPr algn="l">
              <a:lnSpc>
                <a:spcPct val="150000"/>
              </a:lnSpc>
              <a:buClr>
                <a:srgbClr val="FF0000"/>
              </a:buClr>
            </a:pPr>
            <a:r>
              <a:rPr lang="en-US" sz="1800" i="0" dirty="0">
                <a:solidFill>
                  <a:srgbClr val="008000"/>
                </a:solidFill>
                <a:latin typeface="Tahoma" pitchFamily="34" charset="0"/>
                <a:sym typeface="Wingdings" pitchFamily="2" charset="2"/>
              </a:rPr>
              <a:t>		     </a:t>
            </a:r>
            <a:r>
              <a:rPr lang="en-US" sz="1800" i="0" dirty="0" err="1" smtClean="0">
                <a:solidFill>
                  <a:srgbClr val="008000"/>
                </a:solidFill>
                <a:latin typeface="Tahoma" pitchFamily="34" charset="0"/>
                <a:sym typeface="Wingdings" pitchFamily="2" charset="2"/>
              </a:rPr>
              <a:t>P</a:t>
            </a:r>
            <a:r>
              <a:rPr lang="en-US" sz="1800" i="0" baseline="-25000" dirty="0" err="1" smtClean="0">
                <a:solidFill>
                  <a:srgbClr val="008000"/>
                </a:solidFill>
                <a:latin typeface="Tahoma" pitchFamily="34" charset="0"/>
                <a:sym typeface="Wingdings" pitchFamily="2" charset="2"/>
              </a:rPr>
              <a:t>target</a:t>
            </a:r>
            <a:r>
              <a:rPr lang="en-US" sz="1800" i="0" dirty="0" smtClean="0">
                <a:solidFill>
                  <a:srgbClr val="008000"/>
                </a:solidFill>
                <a:latin typeface="Tahoma" pitchFamily="34" charset="0"/>
                <a:sym typeface="Wingdings" pitchFamily="2" charset="2"/>
              </a:rPr>
              <a:t>=90</a:t>
            </a:r>
            <a:r>
              <a:rPr lang="en-US" sz="1800" i="0" dirty="0">
                <a:solidFill>
                  <a:srgbClr val="008000"/>
                </a:solidFill>
                <a:latin typeface="Tahoma" pitchFamily="34" charset="0"/>
                <a:sym typeface="Wingdings" pitchFamily="2" charset="2"/>
              </a:rPr>
              <a:t>%, </a:t>
            </a:r>
            <a:r>
              <a:rPr lang="en-US" sz="1800" i="0" dirty="0" smtClean="0">
                <a:solidFill>
                  <a:srgbClr val="008000"/>
                </a:solidFill>
                <a:latin typeface="Tahoma" pitchFamily="34" charset="0"/>
                <a:sym typeface="Wingdings" pitchFamily="2" charset="2"/>
              </a:rPr>
              <a:t>  dilution </a:t>
            </a:r>
            <a:r>
              <a:rPr lang="en-US" sz="1800" i="0" dirty="0">
                <a:solidFill>
                  <a:srgbClr val="008000"/>
                </a:solidFill>
                <a:latin typeface="Tahoma" pitchFamily="34" charset="0"/>
                <a:sym typeface="Wingdings" pitchFamily="2" charset="2"/>
              </a:rPr>
              <a:t>factor </a:t>
            </a:r>
            <a:r>
              <a:rPr lang="en-US" sz="1800" i="0" dirty="0" smtClean="0">
                <a:solidFill>
                  <a:srgbClr val="008000"/>
                </a:solidFill>
                <a:latin typeface="Tahoma" pitchFamily="34" charset="0"/>
                <a:sym typeface="Wingdings" pitchFamily="2" charset="2"/>
              </a:rPr>
              <a:t>f=0.17        </a:t>
            </a:r>
          </a:p>
          <a:p>
            <a:pPr algn="l">
              <a:lnSpc>
                <a:spcPct val="150000"/>
              </a:lnSpc>
              <a:buClr>
                <a:srgbClr val="FF0000"/>
              </a:buClr>
            </a:pPr>
            <a:endParaRPr lang="en-US" sz="1800" i="0" dirty="0" smtClean="0">
              <a:solidFill>
                <a:srgbClr val="008000"/>
              </a:solidFill>
              <a:latin typeface="Tahoma" pitchFamily="34" charset="0"/>
              <a:sym typeface="Wingdings" pitchFamily="2" charset="2"/>
            </a:endParaRPr>
          </a:p>
          <a:p>
            <a:pPr algn="l">
              <a:lnSpc>
                <a:spcPct val="150000"/>
              </a:lnSpc>
              <a:buClr>
                <a:srgbClr val="FF0000"/>
              </a:buClr>
              <a:buBlip>
                <a:blip r:embed="rId3"/>
              </a:buBlip>
            </a:pPr>
            <a:r>
              <a:rPr lang="en-US" sz="1800" i="0" dirty="0" smtClean="0">
                <a:latin typeface="Tahoma" pitchFamily="34" charset="0"/>
                <a:sym typeface="Wingdings" pitchFamily="2" charset="2"/>
              </a:rPr>
              <a:t> New recoil-proton detector</a:t>
            </a:r>
          </a:p>
          <a:p>
            <a:pPr algn="l">
              <a:lnSpc>
                <a:spcPct val="150000"/>
              </a:lnSpc>
              <a:buClr>
                <a:srgbClr val="FF0000"/>
              </a:buClr>
              <a:buBlip>
                <a:blip r:embed="rId3"/>
              </a:buBlip>
            </a:pPr>
            <a:r>
              <a:rPr lang="en-US" sz="1800" i="0" dirty="0">
                <a:latin typeface="Tahoma" pitchFamily="34" charset="0"/>
                <a:sym typeface="Wingdings" pitchFamily="2" charset="2"/>
              </a:rPr>
              <a:t> </a:t>
            </a:r>
            <a:r>
              <a:rPr lang="en-US" sz="1800" i="0" dirty="0" smtClean="0">
                <a:latin typeface="Tahoma" pitchFamily="34" charset="0"/>
                <a:sym typeface="Wingdings" pitchFamily="2" charset="2"/>
              </a:rPr>
              <a:t>ECAL1 </a:t>
            </a:r>
            <a:r>
              <a:rPr lang="en-US" sz="1800" b="0" i="0" dirty="0" smtClean="0">
                <a:latin typeface="Tahoma" pitchFamily="34" charset="0"/>
                <a:sym typeface="Wingdings" pitchFamily="2" charset="2"/>
              </a:rPr>
              <a:t>(40…150mrad)</a:t>
            </a:r>
            <a:r>
              <a:rPr lang="en-US" sz="1800" i="0" dirty="0" smtClean="0">
                <a:latin typeface="Tahoma" pitchFamily="34" charset="0"/>
                <a:sym typeface="Wingdings" pitchFamily="2" charset="2"/>
              </a:rPr>
              <a:t>, ECAL2 </a:t>
            </a:r>
            <a:r>
              <a:rPr lang="en-US" sz="1800" b="0" i="0" dirty="0" smtClean="0">
                <a:latin typeface="Tahoma" pitchFamily="34" charset="0"/>
                <a:sym typeface="Wingdings" pitchFamily="2" charset="2"/>
              </a:rPr>
              <a:t>(0…40mrad)  </a:t>
            </a:r>
            <a:r>
              <a:rPr lang="en-US" sz="1800" i="0" dirty="0" smtClean="0">
                <a:latin typeface="Tahoma" pitchFamily="34" charset="0"/>
                <a:sym typeface="Wingdings" pitchFamily="2" charset="2"/>
              </a:rPr>
              <a:t>+  new ECAL0</a:t>
            </a:r>
            <a:r>
              <a:rPr lang="en-US" sz="1800" b="0" i="0" dirty="0" smtClean="0">
                <a:latin typeface="Tahoma" pitchFamily="34" charset="0"/>
                <a:sym typeface="Wingdings" pitchFamily="2" charset="2"/>
              </a:rPr>
              <a:t> </a:t>
            </a:r>
            <a:r>
              <a:rPr lang="en-US" sz="1800" b="0" i="0" dirty="0">
                <a:latin typeface="Tahoma" pitchFamily="34" charset="0"/>
                <a:sym typeface="Wingdings" pitchFamily="2" charset="2"/>
              </a:rPr>
              <a:t>(</a:t>
            </a:r>
            <a:r>
              <a:rPr lang="en-US" sz="1800" b="0" i="0" dirty="0" smtClean="0">
                <a:latin typeface="Tahoma" pitchFamily="34" charset="0"/>
                <a:sym typeface="Wingdings" pitchFamily="2" charset="2"/>
              </a:rPr>
              <a:t>150…300mrad)</a:t>
            </a:r>
            <a:r>
              <a:rPr lang="en-US" sz="1800" i="0" dirty="0" smtClean="0">
                <a:latin typeface="Tahoma" pitchFamily="34" charset="0"/>
                <a:sym typeface="Wingdings" pitchFamily="2" charset="2"/>
              </a:rPr>
              <a:t> </a:t>
            </a:r>
          </a:p>
          <a:p>
            <a:pPr algn="l">
              <a:lnSpc>
                <a:spcPct val="150000"/>
              </a:lnSpc>
              <a:buClr>
                <a:srgbClr val="FF0000"/>
              </a:buClr>
              <a:buBlip>
                <a:blip r:embed="rId3"/>
              </a:buBlip>
            </a:pPr>
            <a:r>
              <a:rPr lang="en-US" sz="1800" i="0" dirty="0" smtClean="0">
                <a:latin typeface="Tahoma" pitchFamily="34" charset="0"/>
                <a:sym typeface="Wingdings" pitchFamily="2" charset="2"/>
              </a:rPr>
              <a:t> Global efficiency </a:t>
            </a:r>
            <a:r>
              <a:rPr lang="en-US" i="0" dirty="0" smtClean="0">
                <a:latin typeface="Symbol" pitchFamily="18" charset="2"/>
                <a:sym typeface="Wingdings" pitchFamily="2" charset="2"/>
              </a:rPr>
              <a:t>e</a:t>
            </a:r>
            <a:r>
              <a:rPr lang="en-US" sz="1800" i="0" dirty="0" smtClean="0">
                <a:latin typeface="Tahoma" pitchFamily="34" charset="0"/>
                <a:sym typeface="Wingdings" pitchFamily="2" charset="2"/>
              </a:rPr>
              <a:t>=0.1 	</a:t>
            </a:r>
            <a:r>
              <a:rPr lang="en-US" sz="1800" b="0" i="0" dirty="0" smtClean="0">
                <a:latin typeface="Tahoma" pitchFamily="34" charset="0"/>
                <a:sym typeface="Wingdings" pitchFamily="2" charset="2"/>
              </a:rPr>
              <a:t>(SPS, COMPASS, tracking, photon)</a:t>
            </a:r>
            <a:endParaRPr lang="en-US" sz="2000" b="0" i="0" dirty="0" smtClean="0">
              <a:solidFill>
                <a:srgbClr val="008000"/>
              </a:solidFill>
              <a:latin typeface="Tahoma" pitchFamily="34" charset="0"/>
              <a:sym typeface="Wingdings" pitchFamily="2" charset="2"/>
            </a:endParaRPr>
          </a:p>
        </p:txBody>
      </p:sp>
    </p:spTree>
    <p:extLst>
      <p:ext uri="{BB962C8B-B14F-4D97-AF65-F5344CB8AC3E}">
        <p14:creationId xmlns:p14="http://schemas.microsoft.com/office/powerpoint/2010/main" val="25609092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106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361487" cy="798513"/>
          </a:xfrm>
        </p:spPr>
        <p:txBody>
          <a:bodyPr/>
          <a:lstStyle/>
          <a:p>
            <a:r>
              <a:rPr lang="en-US" dirty="0" smtClean="0"/>
              <a:t>Parameterization </a:t>
            </a:r>
            <a:r>
              <a:rPr lang="en-US" dirty="0" smtClean="0"/>
              <a:t>of GPDs</a:t>
            </a:r>
            <a:endParaRPr lang="en-US" dirty="0"/>
          </a:p>
        </p:txBody>
      </p:sp>
      <p:sp>
        <p:nvSpPr>
          <p:cNvPr id="185173" name="Text Box 10069"/>
          <p:cNvSpPr txBox="1">
            <a:spLocks noChangeArrowheads="1"/>
          </p:cNvSpPr>
          <p:nvPr/>
        </p:nvSpPr>
        <p:spPr bwMode="auto">
          <a:xfrm>
            <a:off x="339328" y="1080009"/>
            <a:ext cx="9011540" cy="5186035"/>
          </a:xfrm>
          <a:prstGeom prst="rect">
            <a:avLst/>
          </a:prstGeom>
          <a:noFill/>
          <a:ln w="12700">
            <a:noFill/>
            <a:miter lim="800000"/>
            <a:headEnd/>
            <a:tailEnd type="none" w="lg" len="med"/>
          </a:ln>
          <a:effectLst/>
        </p:spPr>
        <p:txBody>
          <a:bodyPr wrap="square">
            <a:spAutoFit/>
          </a:bodyPr>
          <a:lstStyle/>
          <a:p>
            <a:pPr algn="l">
              <a:lnSpc>
                <a:spcPct val="200000"/>
              </a:lnSpc>
              <a:buClr>
                <a:srgbClr val="FF0000"/>
              </a:buClr>
            </a:pPr>
            <a:r>
              <a:rPr lang="de-DE" sz="2000" i="0" u="sng" dirty="0" err="1" smtClean="0">
                <a:solidFill>
                  <a:srgbClr val="008000"/>
                </a:solidFill>
                <a:latin typeface="Tahoma" pitchFamily="34" charset="0"/>
              </a:rPr>
              <a:t>Predictions</a:t>
            </a:r>
            <a:r>
              <a:rPr lang="de-DE" sz="2000" i="0" u="sng" dirty="0" smtClean="0">
                <a:solidFill>
                  <a:srgbClr val="008000"/>
                </a:solidFill>
                <a:latin typeface="Tahoma" pitchFamily="34" charset="0"/>
              </a:rPr>
              <a:t> </a:t>
            </a:r>
            <a:r>
              <a:rPr lang="de-DE" sz="2000" i="0" u="sng" dirty="0" err="1" smtClean="0">
                <a:solidFill>
                  <a:srgbClr val="008000"/>
                </a:solidFill>
                <a:latin typeface="Tahoma" pitchFamily="34" charset="0"/>
              </a:rPr>
              <a:t>based</a:t>
            </a:r>
            <a:r>
              <a:rPr lang="de-DE" sz="2000" i="0" u="sng" dirty="0" smtClean="0">
                <a:solidFill>
                  <a:srgbClr val="008000"/>
                </a:solidFill>
                <a:latin typeface="Tahoma" pitchFamily="34" charset="0"/>
              </a:rPr>
              <a:t> on different </a:t>
            </a:r>
            <a:r>
              <a:rPr lang="de-DE" sz="2000" i="0" u="sng" dirty="0" err="1" smtClean="0">
                <a:solidFill>
                  <a:srgbClr val="008000"/>
                </a:solidFill>
                <a:latin typeface="Tahoma" pitchFamily="34" charset="0"/>
              </a:rPr>
              <a:t>models</a:t>
            </a:r>
            <a:endParaRPr lang="de-DE" sz="2000" i="0" u="sng" dirty="0" smtClean="0">
              <a:solidFill>
                <a:srgbClr val="008000"/>
              </a:solidFill>
              <a:latin typeface="Tahoma" pitchFamily="34" charset="0"/>
            </a:endParaRPr>
          </a:p>
          <a:p>
            <a:pPr algn="l">
              <a:lnSpc>
                <a:spcPct val="150000"/>
              </a:lnSpc>
              <a:buClr>
                <a:srgbClr val="FF0000"/>
              </a:buClr>
              <a:buBlip>
                <a:blip r:embed="rId4"/>
              </a:buBlip>
            </a:pPr>
            <a:r>
              <a:rPr lang="en-US" sz="1800" i="0" dirty="0" smtClean="0">
                <a:solidFill>
                  <a:srgbClr val="008000"/>
                </a:solidFill>
                <a:latin typeface="Tahoma" pitchFamily="34" charset="0"/>
              </a:rPr>
              <a:t> </a:t>
            </a:r>
            <a:r>
              <a:rPr lang="en-US" sz="1800" i="0" dirty="0" err="1">
                <a:latin typeface="Tahoma" pitchFamily="34" charset="0"/>
              </a:rPr>
              <a:t>F</a:t>
            </a:r>
            <a:r>
              <a:rPr lang="en-US" sz="1800" i="0" dirty="0" err="1" smtClean="0">
                <a:latin typeface="Tahoma" pitchFamily="34" charset="0"/>
              </a:rPr>
              <a:t>actorisation</a:t>
            </a:r>
            <a:r>
              <a:rPr lang="en-US" sz="1800" i="0" dirty="0" smtClean="0">
                <a:latin typeface="Tahoma" pitchFamily="34" charset="0"/>
              </a:rPr>
              <a:t>: 			</a:t>
            </a:r>
            <a:r>
              <a:rPr lang="en-US" sz="1800" i="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</a:rPr>
              <a:t>H(</a:t>
            </a:r>
            <a:r>
              <a:rPr lang="en-US" sz="1800" i="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</a:rPr>
              <a:t>x,</a:t>
            </a:r>
            <a:r>
              <a:rPr lang="en-US" sz="1800" i="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ymbol" pitchFamily="18" charset="2"/>
              </a:rPr>
              <a:t>x</a:t>
            </a:r>
            <a:r>
              <a:rPr lang="en-US" sz="1800" i="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</a:rPr>
              <a:t>,t</a:t>
            </a:r>
            <a:r>
              <a:rPr lang="en-US" sz="1800" i="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</a:rPr>
              <a:t>)</a:t>
            </a:r>
            <a:r>
              <a:rPr lang="en-US" sz="1800" i="0" dirty="0" smtClean="0">
                <a:latin typeface="Tahoma" pitchFamily="34" charset="0"/>
              </a:rPr>
              <a:t>  </a:t>
            </a:r>
            <a:r>
              <a:rPr lang="en-US" sz="2000" i="0" dirty="0" smtClean="0">
                <a:latin typeface="Symbol" pitchFamily="18" charset="2"/>
              </a:rPr>
              <a:t>µ </a:t>
            </a:r>
            <a:r>
              <a:rPr lang="en-US" sz="1800" i="0" dirty="0" smtClean="0">
                <a:latin typeface="Symbol" pitchFamily="18" charset="2"/>
              </a:rPr>
              <a:t> </a:t>
            </a:r>
            <a:r>
              <a:rPr lang="en-US" sz="1800" i="0" dirty="0" smtClean="0">
                <a:latin typeface="Tahoma" pitchFamily="34" charset="0"/>
              </a:rPr>
              <a:t>q(x) F(t)</a:t>
            </a:r>
          </a:p>
          <a:p>
            <a:pPr algn="l">
              <a:lnSpc>
                <a:spcPct val="150000"/>
              </a:lnSpc>
              <a:buClr>
                <a:srgbClr val="FF0000"/>
              </a:buClr>
            </a:pPr>
            <a:endParaRPr lang="en-US" sz="1800" i="0" dirty="0" smtClean="0">
              <a:latin typeface="Tahoma" pitchFamily="34" charset="0"/>
            </a:endParaRPr>
          </a:p>
          <a:p>
            <a:pPr algn="l">
              <a:lnSpc>
                <a:spcPct val="150000"/>
              </a:lnSpc>
              <a:buClr>
                <a:srgbClr val="FF0000"/>
              </a:buClr>
              <a:buBlip>
                <a:blip r:embed="rId4"/>
              </a:buBlip>
            </a:pPr>
            <a:r>
              <a:rPr lang="en-US" sz="1800" i="0" dirty="0" smtClean="0">
                <a:latin typeface="Tahoma" pitchFamily="34" charset="0"/>
              </a:rPr>
              <a:t> </a:t>
            </a:r>
            <a:r>
              <a:rPr lang="en-US" sz="1800" i="0" dirty="0" err="1" smtClean="0">
                <a:latin typeface="Tahoma" pitchFamily="34" charset="0"/>
              </a:rPr>
              <a:t>Regge</a:t>
            </a:r>
            <a:r>
              <a:rPr lang="en-US" sz="1800" i="0" dirty="0" smtClean="0">
                <a:latin typeface="Tahoma" pitchFamily="34" charset="0"/>
              </a:rPr>
              <a:t> motivated t dependence:	x-t correlation</a:t>
            </a:r>
          </a:p>
          <a:p>
            <a:pPr lvl="2" algn="l">
              <a:lnSpc>
                <a:spcPct val="150000"/>
              </a:lnSpc>
              <a:buClr>
                <a:srgbClr val="FF0000"/>
              </a:buClr>
            </a:pPr>
            <a:r>
              <a:rPr lang="en-US" sz="1800" i="0" dirty="0" smtClean="0">
                <a:latin typeface="Tahoma" pitchFamily="34" charset="0"/>
              </a:rPr>
              <a:t>Core of fast </a:t>
            </a:r>
            <a:r>
              <a:rPr lang="en-US" sz="1800" i="0" dirty="0" err="1" smtClean="0">
                <a:latin typeface="Tahoma" pitchFamily="34" charset="0"/>
              </a:rPr>
              <a:t>partons</a:t>
            </a:r>
            <a:r>
              <a:rPr lang="en-US" sz="1800" i="0" dirty="0" smtClean="0">
                <a:latin typeface="Tahoma" pitchFamily="34" charset="0"/>
              </a:rPr>
              <a:t>, meson cloud at larger distance </a:t>
            </a:r>
          </a:p>
          <a:p>
            <a:pPr lvl="2" algn="l">
              <a:lnSpc>
                <a:spcPct val="150000"/>
              </a:lnSpc>
              <a:buClr>
                <a:srgbClr val="FF0000"/>
              </a:buClr>
            </a:pPr>
            <a:r>
              <a:rPr lang="en-US" sz="1800" i="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</a:rPr>
              <a:t>	</a:t>
            </a:r>
            <a:r>
              <a:rPr lang="en-US" sz="1800" i="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</a:rPr>
              <a:t>H(</a:t>
            </a:r>
            <a:r>
              <a:rPr lang="en-US" sz="1800" i="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</a:rPr>
              <a:t>x,</a:t>
            </a:r>
            <a:r>
              <a:rPr lang="en-US" sz="1800" i="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ymbol" pitchFamily="18" charset="2"/>
              </a:rPr>
              <a:t>x</a:t>
            </a:r>
            <a:r>
              <a:rPr lang="en-US" sz="1800" i="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</a:rPr>
              <a:t>,t</a:t>
            </a:r>
            <a:r>
              <a:rPr lang="en-US" sz="1800" i="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</a:rPr>
              <a:t>)</a:t>
            </a:r>
            <a:r>
              <a:rPr lang="en-US" sz="1800" i="0" dirty="0">
                <a:latin typeface="Tahoma" pitchFamily="34" charset="0"/>
              </a:rPr>
              <a:t>  </a:t>
            </a:r>
            <a:r>
              <a:rPr lang="en-US" sz="2000" i="0" dirty="0">
                <a:latin typeface="Symbol" pitchFamily="18" charset="2"/>
              </a:rPr>
              <a:t>µ </a:t>
            </a:r>
            <a:r>
              <a:rPr lang="en-US" sz="1800" i="0" dirty="0">
                <a:latin typeface="Symbol" pitchFamily="18" charset="2"/>
              </a:rPr>
              <a:t> </a:t>
            </a:r>
            <a:r>
              <a:rPr lang="en-US" sz="1800" i="0" dirty="0">
                <a:latin typeface="Tahoma" pitchFamily="34" charset="0"/>
              </a:rPr>
              <a:t>q(x) </a:t>
            </a:r>
            <a:r>
              <a:rPr lang="en-US" sz="1800" i="0" dirty="0" err="1" smtClean="0">
                <a:latin typeface="Tahoma" pitchFamily="34" charset="0"/>
              </a:rPr>
              <a:t>exp</a:t>
            </a:r>
            <a:r>
              <a:rPr lang="en-US" sz="1800" i="0" dirty="0" smtClean="0">
                <a:latin typeface="Tahoma" pitchFamily="34" charset="0"/>
              </a:rPr>
              <a:t>(-</a:t>
            </a:r>
            <a:r>
              <a:rPr lang="en-US" sz="1800" i="0" dirty="0" err="1" smtClean="0">
                <a:latin typeface="Tahoma" pitchFamily="34" charset="0"/>
              </a:rPr>
              <a:t>B|t</a:t>
            </a:r>
            <a:r>
              <a:rPr lang="en-US" sz="1800" i="0" dirty="0" smtClean="0">
                <a:latin typeface="Tahoma" pitchFamily="34" charset="0"/>
              </a:rPr>
              <a:t>|)</a:t>
            </a:r>
          </a:p>
          <a:p>
            <a:pPr lvl="2" algn="l">
              <a:lnSpc>
                <a:spcPct val="200000"/>
              </a:lnSpc>
              <a:buClr>
                <a:srgbClr val="FF0000"/>
              </a:buClr>
            </a:pPr>
            <a:r>
              <a:rPr lang="en-US" sz="1800" b="0" i="0" dirty="0" err="1" smtClean="0">
                <a:latin typeface="Tahoma" pitchFamily="34" charset="0"/>
              </a:rPr>
              <a:t>Ansatz</a:t>
            </a:r>
            <a:r>
              <a:rPr lang="en-US" sz="1800" b="0" i="0" dirty="0" smtClean="0">
                <a:latin typeface="Tahoma" pitchFamily="34" charset="0"/>
              </a:rPr>
              <a:t>:</a:t>
            </a:r>
            <a:r>
              <a:rPr lang="en-US" sz="1800" i="0" dirty="0" smtClean="0">
                <a:latin typeface="Tahoma" pitchFamily="34" charset="0"/>
              </a:rPr>
              <a:t>                                                            </a:t>
            </a:r>
            <a:r>
              <a:rPr lang="en-US" sz="1800" b="0" i="0" dirty="0" smtClean="0">
                <a:latin typeface="Tahoma" pitchFamily="34" charset="0"/>
              </a:rPr>
              <a:t>(</a:t>
            </a:r>
            <a:r>
              <a:rPr lang="en-US" sz="1800" b="0" i="0" dirty="0" smtClean="0">
                <a:latin typeface="Symbol" pitchFamily="18" charset="2"/>
              </a:rPr>
              <a:t>a</a:t>
            </a:r>
            <a:r>
              <a:rPr lang="en-US" sz="1800" b="0" i="0" dirty="0" smtClean="0">
                <a:latin typeface="Tahoma" pitchFamily="34" charset="0"/>
              </a:rPr>
              <a:t>' slope of </a:t>
            </a:r>
            <a:r>
              <a:rPr lang="en-US" sz="1800" b="0" i="0" dirty="0" err="1" smtClean="0">
                <a:latin typeface="Tahoma" pitchFamily="34" charset="0"/>
              </a:rPr>
              <a:t>Regge</a:t>
            </a:r>
            <a:r>
              <a:rPr lang="en-US" sz="1800" b="0" i="0" dirty="0" smtClean="0">
                <a:latin typeface="Tahoma" pitchFamily="34" charset="0"/>
              </a:rPr>
              <a:t> trajectory)</a:t>
            </a:r>
          </a:p>
          <a:p>
            <a:pPr lvl="2" algn="l">
              <a:lnSpc>
                <a:spcPct val="150000"/>
              </a:lnSpc>
              <a:buClr>
                <a:srgbClr val="FF0000"/>
              </a:buClr>
            </a:pPr>
            <a:r>
              <a:rPr lang="en-US" sz="1800" b="0" i="0" dirty="0" smtClean="0">
                <a:latin typeface="Tahoma" pitchFamily="34" charset="0"/>
              </a:rPr>
              <a:t>Valence quarks: </a:t>
            </a:r>
            <a:r>
              <a:rPr lang="en-US" sz="1800" b="0" i="0" dirty="0" smtClean="0">
                <a:latin typeface="Symbol" pitchFamily="18" charset="2"/>
              </a:rPr>
              <a:t>a</a:t>
            </a:r>
            <a:r>
              <a:rPr lang="en-US" sz="1800" b="0" i="0" dirty="0" smtClean="0">
                <a:latin typeface="Tahoma" pitchFamily="34" charset="0"/>
              </a:rPr>
              <a:t>' ~ 1 GeV</a:t>
            </a:r>
            <a:r>
              <a:rPr lang="en-US" sz="2000" b="0" i="0" baseline="30000" dirty="0" smtClean="0">
                <a:latin typeface="Tahoma" pitchFamily="34" charset="0"/>
              </a:rPr>
              <a:t>-2</a:t>
            </a:r>
            <a:r>
              <a:rPr lang="en-US" sz="1800" b="0" i="0" dirty="0" smtClean="0">
                <a:latin typeface="Tahoma" pitchFamily="34" charset="0"/>
              </a:rPr>
              <a:t> from form factors</a:t>
            </a:r>
          </a:p>
          <a:p>
            <a:pPr lvl="2" algn="l">
              <a:lnSpc>
                <a:spcPct val="150000"/>
              </a:lnSpc>
              <a:buClr>
                <a:srgbClr val="FF0000"/>
              </a:buClr>
            </a:pPr>
            <a:r>
              <a:rPr lang="en-US" sz="1800" b="0" i="0" dirty="0">
                <a:latin typeface="Tahoma" pitchFamily="34" charset="0"/>
              </a:rPr>
              <a:t>G</a:t>
            </a:r>
            <a:r>
              <a:rPr lang="en-US" sz="1800" b="0" i="0" dirty="0" smtClean="0">
                <a:latin typeface="Tahoma" pitchFamily="34" charset="0"/>
              </a:rPr>
              <a:t>luons:             </a:t>
            </a:r>
            <a:r>
              <a:rPr lang="en-US" sz="1800" b="0" i="0" dirty="0" smtClean="0">
                <a:latin typeface="Symbol" pitchFamily="18" charset="2"/>
              </a:rPr>
              <a:t>a</a:t>
            </a:r>
            <a:r>
              <a:rPr lang="en-US" sz="1800" b="0" i="0" dirty="0" smtClean="0">
                <a:latin typeface="Tahoma" pitchFamily="34" charset="0"/>
              </a:rPr>
              <a:t>' small</a:t>
            </a:r>
            <a:endParaRPr lang="en-US" sz="1800" b="0" i="0" dirty="0">
              <a:latin typeface="Tahoma" pitchFamily="34" charset="0"/>
            </a:endParaRPr>
          </a:p>
          <a:p>
            <a:pPr algn="l">
              <a:lnSpc>
                <a:spcPct val="150000"/>
              </a:lnSpc>
              <a:buClr>
                <a:srgbClr val="FF0000"/>
              </a:buClr>
            </a:pPr>
            <a:endParaRPr lang="en-US" sz="2000" i="0" dirty="0" smtClean="0">
              <a:latin typeface="Tahoma" pitchFamily="34" charset="0"/>
            </a:endParaRPr>
          </a:p>
          <a:p>
            <a:pPr algn="l">
              <a:lnSpc>
                <a:spcPct val="150000"/>
              </a:lnSpc>
              <a:buClr>
                <a:srgbClr val="FF0000"/>
              </a:buClr>
            </a:pPr>
            <a:endParaRPr lang="en-US" sz="2000" i="0" dirty="0" smtClean="0">
              <a:latin typeface="Tahoma" pitchFamily="34" charset="0"/>
            </a:endParaRPr>
          </a:p>
        </p:txBody>
      </p:sp>
      <p:graphicFrame>
        <p:nvGraphicFramePr>
          <p:cNvPr id="10" name="Object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582920048"/>
              </p:ext>
            </p:extLst>
          </p:nvPr>
        </p:nvGraphicFramePr>
        <p:xfrm>
          <a:off x="2338388" y="3900488"/>
          <a:ext cx="2659062" cy="6191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9318" name="Equation" r:id="rId5" imgW="1739880" imgH="393480" progId="Equation.DSMT4">
                  <p:embed/>
                </p:oleObj>
              </mc:Choice>
              <mc:Fallback>
                <p:oleObj name="Equation" r:id="rId5" imgW="1739880" imgH="393480" progId="Equation.DSMT4">
                  <p:embed/>
                  <p:pic>
                    <p:nvPicPr>
                      <p:cNvPr id="0" name="Picture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338388" y="3900488"/>
                        <a:ext cx="2659062" cy="619125"/>
                      </a:xfrm>
                      <a:prstGeom prst="rect">
                        <a:avLst/>
                      </a:prstGeom>
                      <a:noFill/>
                      <a:extLst/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106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-111"/>
            <a:ext cx="9361487" cy="798513"/>
          </a:xfrm>
        </p:spPr>
        <p:txBody>
          <a:bodyPr/>
          <a:lstStyle/>
          <a:p>
            <a:r>
              <a:rPr lang="en-US" dirty="0" smtClean="0"/>
              <a:t>Beam </a:t>
            </a:r>
            <a:r>
              <a:rPr lang="en-US" dirty="0"/>
              <a:t>C</a:t>
            </a:r>
            <a:r>
              <a:rPr lang="en-US" dirty="0" smtClean="0"/>
              <a:t>harge &amp; Spin Difference  </a:t>
            </a:r>
            <a:r>
              <a:rPr lang="fr-FR" sz="4000" dirty="0" smtClean="0">
                <a:latin typeface="Monotype Corsiva" pitchFamily="26" charset="0"/>
              </a:rPr>
              <a:t>D</a:t>
            </a:r>
            <a:r>
              <a:rPr lang="fr-FR" sz="3200" baseline="-25000" dirty="0" smtClean="0"/>
              <a:t>CS,U</a:t>
            </a:r>
            <a:endParaRPr lang="en-US" sz="3200" dirty="0"/>
          </a:p>
        </p:txBody>
      </p:sp>
      <p:pic>
        <p:nvPicPr>
          <p:cNvPr id="8" name="Picture 2"/>
          <p:cNvPicPr preferRelativeResize="0">
            <a:picLocks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24" y="809979"/>
            <a:ext cx="9323090" cy="603055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Text Box 15"/>
          <p:cNvSpPr txBox="1">
            <a:spLocks noChangeArrowheads="1"/>
          </p:cNvSpPr>
          <p:nvPr/>
        </p:nvSpPr>
        <p:spPr bwMode="auto">
          <a:xfrm>
            <a:off x="538412" y="6471206"/>
            <a:ext cx="290464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fr-FR" dirty="0" smtClean="0">
                <a:solidFill>
                  <a:srgbClr val="0000FF"/>
                </a:solidFill>
                <a:latin typeface="Tahoma" pitchFamily="34" charset="0"/>
              </a:rPr>
              <a:t> </a:t>
            </a:r>
            <a:endParaRPr lang="fr-FR" sz="1400" dirty="0" smtClean="0">
              <a:latin typeface="Tahoma" pitchFamily="34" charset="0"/>
            </a:endParaRPr>
          </a:p>
        </p:txBody>
      </p:sp>
      <p:sp>
        <p:nvSpPr>
          <p:cNvPr id="18" name="Text Box 10069"/>
          <p:cNvSpPr txBox="1">
            <a:spLocks noChangeArrowheads="1"/>
          </p:cNvSpPr>
          <p:nvPr/>
        </p:nvSpPr>
        <p:spPr bwMode="auto">
          <a:xfrm>
            <a:off x="45229" y="3554896"/>
            <a:ext cx="1980220" cy="810478"/>
          </a:xfrm>
          <a:prstGeom prst="rect">
            <a:avLst/>
          </a:prstGeom>
          <a:gradFill flip="none" rotWithShape="1">
            <a:gsLst>
              <a:gs pos="0">
                <a:srgbClr val="FFEFD1"/>
              </a:gs>
              <a:gs pos="64999">
                <a:srgbClr val="F0EBD5"/>
              </a:gs>
              <a:gs pos="100000">
                <a:srgbClr val="D1C39F"/>
              </a:gs>
            </a:gsLst>
            <a:path path="shape">
              <a:fillToRect l="50000" t="50000" r="50000" b="50000"/>
            </a:path>
            <a:tileRect/>
          </a:gradFill>
          <a:ln w="12700">
            <a:noFill/>
            <a:miter lim="800000"/>
            <a:headEnd/>
            <a:tailEnd type="none" w="lg" len="med"/>
          </a:ln>
          <a:effectLst/>
        </p:spPr>
        <p:txBody>
          <a:bodyPr wrap="square" lIns="36000" rIns="36000">
            <a:spAutoFit/>
          </a:bodyPr>
          <a:lstStyle/>
          <a:p>
            <a:pPr algn="l">
              <a:lnSpc>
                <a:spcPts val="2800"/>
              </a:lnSpc>
              <a:buClr>
                <a:srgbClr val="FF0000"/>
              </a:buClr>
              <a:buBlip>
                <a:blip r:embed="rId4"/>
              </a:buBlip>
            </a:pPr>
            <a:r>
              <a:rPr lang="en-US" sz="1800" b="0" i="0" dirty="0" smtClean="0">
                <a:latin typeface="Tahoma" pitchFamily="34" charset="0"/>
              </a:rPr>
              <a:t> Syst</a:t>
            </a:r>
            <a:r>
              <a:rPr lang="en-US" sz="1800" b="0" i="0" dirty="0">
                <a:latin typeface="Tahoma" pitchFamily="34" charset="0"/>
              </a:rPr>
              <a:t>. : 3% </a:t>
            </a:r>
            <a:r>
              <a:rPr lang="el-GR" sz="1800" b="0" i="0" dirty="0">
                <a:latin typeface="Tahoma" pitchFamily="34" charset="0"/>
                <a:cs typeface="Tahoma" pitchFamily="34" charset="0"/>
              </a:rPr>
              <a:t>μ</a:t>
            </a:r>
            <a:r>
              <a:rPr lang="fr-FR" sz="1800" b="0" i="0" baseline="30000" dirty="0">
                <a:latin typeface="Tahoma" pitchFamily="34" charset="0"/>
                <a:cs typeface="Tahoma" pitchFamily="34" charset="0"/>
              </a:rPr>
              <a:t>+</a:t>
            </a:r>
            <a:r>
              <a:rPr lang="fr-FR" sz="1800" b="0" i="0" dirty="0">
                <a:latin typeface="Tahoma" pitchFamily="34" charset="0"/>
                <a:cs typeface="Tahoma" pitchFamily="34" charset="0"/>
              </a:rPr>
              <a:t>/</a:t>
            </a:r>
            <a:r>
              <a:rPr lang="el-GR" sz="1800" b="0" i="0" dirty="0">
                <a:latin typeface="Tahoma" pitchFamily="34" charset="0"/>
                <a:cs typeface="Tahoma" pitchFamily="34" charset="0"/>
              </a:rPr>
              <a:t>μ</a:t>
            </a:r>
            <a:r>
              <a:rPr lang="fr-FR" sz="1800" b="0" i="0" baseline="30000" dirty="0" smtClean="0">
                <a:latin typeface="Tahoma" pitchFamily="34" charset="0"/>
                <a:cs typeface="Tahoma" pitchFamily="34" charset="0"/>
              </a:rPr>
              <a:t>-</a:t>
            </a:r>
            <a:r>
              <a:rPr lang="fr-FR" sz="1800" b="0" i="0" dirty="0" smtClean="0">
                <a:latin typeface="Tahoma" pitchFamily="34" charset="0"/>
                <a:cs typeface="Tahoma" pitchFamily="34" charset="0"/>
              </a:rPr>
              <a:t>   </a:t>
            </a:r>
          </a:p>
          <a:p>
            <a:pPr algn="l">
              <a:lnSpc>
                <a:spcPts val="2800"/>
              </a:lnSpc>
              <a:buClr>
                <a:srgbClr val="FF0000"/>
              </a:buClr>
            </a:pPr>
            <a:r>
              <a:rPr lang="fr-FR" sz="1800" b="0" i="0" dirty="0" smtClean="0">
                <a:latin typeface="Tahoma" pitchFamily="34" charset="0"/>
                <a:cs typeface="Tahoma" pitchFamily="34" charset="0"/>
              </a:rPr>
              <a:t>      </a:t>
            </a:r>
            <a:r>
              <a:rPr lang="fr-FR" sz="1800" b="0" i="0" dirty="0" err="1" smtClean="0">
                <a:latin typeface="Tahoma" pitchFamily="34" charset="0"/>
                <a:cs typeface="Tahoma" pitchFamily="34" charset="0"/>
              </a:rPr>
              <a:t>normalization</a:t>
            </a:r>
            <a:endParaRPr lang="en-US" sz="1800" b="0" i="0" dirty="0" smtClean="0">
              <a:latin typeface="Tahoma" pitchFamily="34" charset="0"/>
            </a:endParaRPr>
          </a:p>
        </p:txBody>
      </p:sp>
      <p:sp>
        <p:nvSpPr>
          <p:cNvPr id="6" name="Text Box 5"/>
          <p:cNvSpPr txBox="1">
            <a:spLocks noChangeArrowheads="1"/>
          </p:cNvSpPr>
          <p:nvPr/>
        </p:nvSpPr>
        <p:spPr bwMode="auto">
          <a:xfrm>
            <a:off x="90234" y="1152738"/>
            <a:ext cx="3308592" cy="782366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 lIns="89000" tIns="44500" rIns="89000" bIns="44500">
            <a:spAutoFit/>
          </a:bodyPr>
          <a:lstStyle/>
          <a:p>
            <a:pPr marL="441930" indent="-441930" algn="l">
              <a:lnSpc>
                <a:spcPct val="150000"/>
              </a:lnSpc>
            </a:pPr>
            <a:r>
              <a:rPr lang="en-US" sz="1600" i="0" dirty="0" smtClean="0">
                <a:solidFill>
                  <a:srgbClr val="000066"/>
                </a:solidFill>
                <a:latin typeface="Tahoma" pitchFamily="34" charset="0"/>
              </a:rPr>
              <a:t>Projections using VGG </a:t>
            </a:r>
            <a:r>
              <a:rPr lang="en-US" sz="1600" i="0" dirty="0">
                <a:solidFill>
                  <a:srgbClr val="000066"/>
                </a:solidFill>
                <a:latin typeface="Tahoma" pitchFamily="34" charset="0"/>
              </a:rPr>
              <a:t>model</a:t>
            </a:r>
          </a:p>
          <a:p>
            <a:pPr marL="441930" indent="-441930" algn="l">
              <a:lnSpc>
                <a:spcPct val="150000"/>
              </a:lnSpc>
            </a:pPr>
            <a:r>
              <a:rPr lang="en-US" sz="1400" i="0" dirty="0">
                <a:solidFill>
                  <a:srgbClr val="040000"/>
                </a:solidFill>
                <a:latin typeface="Tahoma" pitchFamily="34" charset="0"/>
              </a:rPr>
              <a:t>Phys. </a:t>
            </a:r>
            <a:r>
              <a:rPr lang="en-US" sz="1400" i="0" dirty="0" smtClean="0">
                <a:solidFill>
                  <a:srgbClr val="040000"/>
                </a:solidFill>
                <a:latin typeface="Tahoma" pitchFamily="34" charset="0"/>
              </a:rPr>
              <a:t>Rev. </a:t>
            </a:r>
            <a:r>
              <a:rPr lang="en-US" sz="1400" i="0" u="sng" dirty="0" smtClean="0">
                <a:solidFill>
                  <a:srgbClr val="040000"/>
                </a:solidFill>
                <a:latin typeface="Tahoma" pitchFamily="34" charset="0"/>
              </a:rPr>
              <a:t>D60</a:t>
            </a:r>
            <a:r>
              <a:rPr lang="en-US" sz="1400" i="0" dirty="0">
                <a:solidFill>
                  <a:srgbClr val="040000"/>
                </a:solidFill>
                <a:latin typeface="Tahoma" pitchFamily="34" charset="0"/>
              </a:rPr>
              <a:t> (</a:t>
            </a:r>
            <a:r>
              <a:rPr lang="en-US" sz="1400" i="0" dirty="0" smtClean="0">
                <a:solidFill>
                  <a:srgbClr val="040000"/>
                </a:solidFill>
                <a:latin typeface="Tahoma" pitchFamily="34" charset="0"/>
              </a:rPr>
              <a:t>1999) 094017</a:t>
            </a:r>
            <a:endParaRPr lang="en-US" sz="1400" i="0" dirty="0">
              <a:solidFill>
                <a:srgbClr val="040000"/>
              </a:solidFill>
              <a:latin typeface="Tahoma" pitchFamily="34" charset="0"/>
            </a:endParaRPr>
          </a:p>
        </p:txBody>
      </p:sp>
      <p:sp>
        <p:nvSpPr>
          <p:cNvPr id="7" name="Text Box 5"/>
          <p:cNvSpPr txBox="1">
            <a:spLocks noChangeArrowheads="1"/>
          </p:cNvSpPr>
          <p:nvPr/>
        </p:nvSpPr>
        <p:spPr bwMode="auto">
          <a:xfrm>
            <a:off x="45229" y="2837163"/>
            <a:ext cx="1590881" cy="582312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 lIns="89000" tIns="44500" rIns="89000" bIns="44500">
            <a:spAutoFit/>
          </a:bodyPr>
          <a:lstStyle/>
          <a:p>
            <a:pPr algn="l"/>
            <a:r>
              <a:rPr lang="en-US" sz="1600" i="0" dirty="0" smtClean="0">
                <a:solidFill>
                  <a:srgbClr val="000066"/>
                </a:solidFill>
                <a:latin typeface="Tahoma" pitchFamily="34" charset="0"/>
              </a:rPr>
              <a:t>L </a:t>
            </a:r>
            <a:r>
              <a:rPr lang="en-US" sz="1600" i="0" dirty="0">
                <a:solidFill>
                  <a:srgbClr val="000066"/>
                </a:solidFill>
                <a:latin typeface="Tahoma" pitchFamily="34" charset="0"/>
              </a:rPr>
              <a:t>= 1222 pb</a:t>
            </a:r>
            <a:r>
              <a:rPr lang="en-US" sz="1600" i="0" baseline="30000" dirty="0">
                <a:solidFill>
                  <a:srgbClr val="000066"/>
                </a:solidFill>
                <a:latin typeface="Tahoma" pitchFamily="34" charset="0"/>
              </a:rPr>
              <a:t>-1</a:t>
            </a:r>
          </a:p>
          <a:p>
            <a:pPr algn="l"/>
            <a:r>
              <a:rPr lang="en-US" sz="1600" i="0" dirty="0" err="1">
                <a:solidFill>
                  <a:srgbClr val="000066"/>
                </a:solidFill>
                <a:latin typeface="Tahoma" pitchFamily="34" charset="0"/>
              </a:rPr>
              <a:t>ε</a:t>
            </a:r>
            <a:r>
              <a:rPr lang="en-US" sz="1600" i="0" baseline="-25000" dirty="0" err="1">
                <a:solidFill>
                  <a:srgbClr val="000066"/>
                </a:solidFill>
                <a:latin typeface="Tahoma" pitchFamily="34" charset="0"/>
              </a:rPr>
              <a:t>global</a:t>
            </a:r>
            <a:r>
              <a:rPr lang="en-US" sz="1600" i="0" dirty="0">
                <a:solidFill>
                  <a:srgbClr val="000066"/>
                </a:solidFill>
                <a:latin typeface="Tahoma" pitchFamily="34" charset="0"/>
              </a:rPr>
              <a:t> = 10 </a:t>
            </a:r>
            <a:r>
              <a:rPr lang="en-US" sz="1600" i="0" dirty="0" smtClean="0">
                <a:solidFill>
                  <a:srgbClr val="000066"/>
                </a:solidFill>
                <a:latin typeface="Tahoma" pitchFamily="34" charset="0"/>
              </a:rPr>
              <a:t>%</a:t>
            </a:r>
            <a:endParaRPr lang="it-IT" sz="1600" i="0" dirty="0">
              <a:solidFill>
                <a:srgbClr val="000066"/>
              </a:solidFill>
              <a:latin typeface="Tahoma" pitchFamily="34" charset="0"/>
              <a:sym typeface="Wingdings" pitchFamily="2" charset="2"/>
            </a:endParaRPr>
          </a:p>
        </p:txBody>
      </p:sp>
    </p:spTree>
    <p:extLst>
      <p:ext uri="{BB962C8B-B14F-4D97-AF65-F5344CB8AC3E}">
        <p14:creationId xmlns:p14="http://schemas.microsoft.com/office/powerpoint/2010/main" val="23133593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106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361487" cy="798513"/>
          </a:xfrm>
        </p:spPr>
        <p:txBody>
          <a:bodyPr/>
          <a:lstStyle/>
          <a:p>
            <a:r>
              <a:rPr lang="en-US" dirty="0" smtClean="0"/>
              <a:t>What makes COMPASS special for DVCS &amp; HEMP</a:t>
            </a:r>
            <a:endParaRPr lang="en-US" dirty="0"/>
          </a:p>
        </p:txBody>
      </p:sp>
      <p:sp>
        <p:nvSpPr>
          <p:cNvPr id="21" name="Text Box 10069"/>
          <p:cNvSpPr txBox="1">
            <a:spLocks noChangeArrowheads="1"/>
          </p:cNvSpPr>
          <p:nvPr/>
        </p:nvSpPr>
        <p:spPr bwMode="auto">
          <a:xfrm>
            <a:off x="162731" y="1800089"/>
            <a:ext cx="3572177" cy="2246769"/>
          </a:xfrm>
          <a:prstGeom prst="rect">
            <a:avLst/>
          </a:prstGeom>
          <a:gradFill flip="none" rotWithShape="1">
            <a:gsLst>
              <a:gs pos="0">
                <a:srgbClr val="FFEFD1"/>
              </a:gs>
              <a:gs pos="64999">
                <a:srgbClr val="F0EBD5"/>
              </a:gs>
              <a:gs pos="100000">
                <a:srgbClr val="D1C39F"/>
              </a:gs>
            </a:gsLst>
            <a:path path="shape">
              <a:fillToRect l="50000" t="50000" r="50000" b="50000"/>
            </a:path>
            <a:tileRect/>
          </a:gradFill>
          <a:ln w="12700">
            <a:noFill/>
            <a:miter lim="800000"/>
            <a:headEnd/>
            <a:tailEnd type="none" w="lg" len="med"/>
          </a:ln>
          <a:effectLst/>
        </p:spPr>
        <p:txBody>
          <a:bodyPr wrap="square">
            <a:spAutoFit/>
          </a:bodyPr>
          <a:lstStyle/>
          <a:p>
            <a:pPr algn="l">
              <a:lnSpc>
                <a:spcPts val="2800"/>
              </a:lnSpc>
              <a:buClr>
                <a:srgbClr val="FF0000"/>
              </a:buClr>
              <a:buBlip>
                <a:blip r:embed="rId3"/>
              </a:buBlip>
            </a:pPr>
            <a:r>
              <a:rPr lang="en-US" sz="1800" b="0" i="0" dirty="0" smtClean="0">
                <a:latin typeface="Tahoma" pitchFamily="34" charset="0"/>
              </a:rPr>
              <a:t> </a:t>
            </a:r>
            <a:r>
              <a:rPr lang="en-US" sz="1800" i="0" dirty="0" smtClean="0">
                <a:solidFill>
                  <a:srgbClr val="800000"/>
                </a:solidFill>
                <a:latin typeface="Tahoma" pitchFamily="34" charset="0"/>
                <a:cs typeface="Tahoma" pitchFamily="34" charset="0"/>
              </a:rPr>
              <a:t>μ</a:t>
            </a:r>
            <a:r>
              <a:rPr lang="en-US" sz="1800" i="0" baseline="30000" dirty="0" smtClean="0">
                <a:solidFill>
                  <a:srgbClr val="800000"/>
                </a:solidFill>
                <a:latin typeface="Tahoma" pitchFamily="34" charset="0"/>
                <a:cs typeface="Tahoma" pitchFamily="34" charset="0"/>
              </a:rPr>
              <a:t>+</a:t>
            </a:r>
            <a:r>
              <a:rPr lang="en-US" sz="1800" i="0" dirty="0" smtClean="0">
                <a:solidFill>
                  <a:srgbClr val="800000"/>
                </a:solidFill>
                <a:latin typeface="Tahoma" pitchFamily="34" charset="0"/>
                <a:cs typeface="Tahoma" pitchFamily="34" charset="0"/>
              </a:rPr>
              <a:t> and μ</a:t>
            </a:r>
            <a:r>
              <a:rPr lang="en-US" sz="1800" i="0" baseline="30000" dirty="0" smtClean="0">
                <a:solidFill>
                  <a:srgbClr val="800000"/>
                </a:solidFill>
                <a:latin typeface="Tahoma" pitchFamily="34" charset="0"/>
                <a:cs typeface="Tahoma" pitchFamily="34" charset="0"/>
              </a:rPr>
              <a:t>-</a:t>
            </a:r>
            <a:r>
              <a:rPr lang="en-US" sz="1800" i="0" dirty="0" smtClean="0">
                <a:solidFill>
                  <a:srgbClr val="800000"/>
                </a:solidFill>
                <a:latin typeface="Tahoma" pitchFamily="34" charset="0"/>
                <a:cs typeface="Tahoma" pitchFamily="34" charset="0"/>
              </a:rPr>
              <a:t> beam</a:t>
            </a:r>
          </a:p>
          <a:p>
            <a:pPr algn="l">
              <a:lnSpc>
                <a:spcPts val="2800"/>
              </a:lnSpc>
              <a:buClr>
                <a:srgbClr val="FF0000"/>
              </a:buClr>
            </a:pPr>
            <a:r>
              <a:rPr lang="en-US" sz="1800" i="0" dirty="0">
                <a:solidFill>
                  <a:srgbClr val="800000"/>
                </a:solidFill>
                <a:latin typeface="Tahoma" pitchFamily="34" charset="0"/>
                <a:cs typeface="Tahoma" pitchFamily="34" charset="0"/>
              </a:rPr>
              <a:t>	</a:t>
            </a:r>
            <a:r>
              <a:rPr lang="en-US" sz="1800" i="0" dirty="0" smtClean="0">
                <a:solidFill>
                  <a:srgbClr val="800000"/>
                </a:solidFill>
                <a:latin typeface="Tahoma" pitchFamily="34" charset="0"/>
                <a:cs typeface="Tahoma" pitchFamily="34" charset="0"/>
              </a:rPr>
              <a:t>100 - 200 GeV/c</a:t>
            </a:r>
          </a:p>
          <a:p>
            <a:pPr algn="l">
              <a:lnSpc>
                <a:spcPts val="2800"/>
              </a:lnSpc>
              <a:buClr>
                <a:srgbClr val="FF0000"/>
              </a:buClr>
            </a:pPr>
            <a:endParaRPr lang="en-US" sz="1800" i="0" dirty="0" smtClean="0">
              <a:solidFill>
                <a:srgbClr val="800000"/>
              </a:solidFill>
              <a:latin typeface="Tahoma" pitchFamily="34" charset="0"/>
              <a:cs typeface="Tahoma" pitchFamily="34" charset="0"/>
            </a:endParaRPr>
          </a:p>
          <a:p>
            <a:pPr algn="l">
              <a:lnSpc>
                <a:spcPts val="2800"/>
              </a:lnSpc>
              <a:buClr>
                <a:srgbClr val="FF0000"/>
              </a:buClr>
              <a:buBlip>
                <a:blip r:embed="rId3"/>
              </a:buBlip>
            </a:pPr>
            <a:r>
              <a:rPr lang="en-US" sz="1800" i="0" dirty="0" smtClean="0">
                <a:solidFill>
                  <a:srgbClr val="800000"/>
                </a:solidFill>
                <a:latin typeface="Tahoma" pitchFamily="34" charset="0"/>
                <a:cs typeface="Tahoma" pitchFamily="34" charset="0"/>
              </a:rPr>
              <a:t> 80% </a:t>
            </a:r>
            <a:r>
              <a:rPr lang="en-US" sz="1800" i="0" dirty="0">
                <a:solidFill>
                  <a:srgbClr val="800000"/>
                </a:solidFill>
                <a:latin typeface="Tahoma" pitchFamily="34" charset="0"/>
                <a:cs typeface="Tahoma" pitchFamily="34" charset="0"/>
              </a:rPr>
              <a:t> </a:t>
            </a:r>
            <a:r>
              <a:rPr lang="en-US" sz="1800" i="0" dirty="0">
                <a:solidFill>
                  <a:srgbClr val="800000"/>
                </a:solidFill>
                <a:latin typeface="Tahoma" pitchFamily="34" charset="0"/>
                <a:cs typeface="Tahoma" pitchFamily="34" charset="0"/>
              </a:rPr>
              <a:t>p</a:t>
            </a:r>
            <a:r>
              <a:rPr lang="en-US" sz="1800" i="0" dirty="0" smtClean="0">
                <a:solidFill>
                  <a:srgbClr val="800000"/>
                </a:solidFill>
                <a:latin typeface="Tahoma" pitchFamily="34" charset="0"/>
                <a:cs typeface="Tahoma" pitchFamily="34" charset="0"/>
              </a:rPr>
              <a:t>olarization </a:t>
            </a:r>
            <a:endParaRPr lang="en-US" sz="1800" i="0" dirty="0" smtClean="0">
              <a:solidFill>
                <a:srgbClr val="800000"/>
              </a:solidFill>
              <a:latin typeface="Tahoma" pitchFamily="34" charset="0"/>
              <a:cs typeface="Tahoma" pitchFamily="34" charset="0"/>
            </a:endParaRPr>
          </a:p>
          <a:p>
            <a:pPr algn="l">
              <a:lnSpc>
                <a:spcPts val="2800"/>
              </a:lnSpc>
              <a:buClr>
                <a:srgbClr val="FF0000"/>
              </a:buClr>
              <a:buBlip>
                <a:blip r:embed="rId3"/>
              </a:buBlip>
            </a:pPr>
            <a:r>
              <a:rPr lang="en-US" sz="1800" i="0" dirty="0">
                <a:solidFill>
                  <a:srgbClr val="800000"/>
                </a:solidFill>
                <a:latin typeface="Tahoma" pitchFamily="34" charset="0"/>
                <a:cs typeface="Tahoma" pitchFamily="34" charset="0"/>
              </a:rPr>
              <a:t> μ</a:t>
            </a:r>
            <a:r>
              <a:rPr lang="en-US" sz="1800" i="0" baseline="30000" dirty="0">
                <a:solidFill>
                  <a:srgbClr val="800000"/>
                </a:solidFill>
                <a:latin typeface="Tahoma" pitchFamily="34" charset="0"/>
                <a:cs typeface="Tahoma" pitchFamily="34" charset="0"/>
              </a:rPr>
              <a:t>+</a:t>
            </a:r>
            <a:r>
              <a:rPr lang="en-US" sz="1800" i="0" dirty="0">
                <a:solidFill>
                  <a:srgbClr val="800000"/>
                </a:solidFill>
                <a:latin typeface="Tahoma" pitchFamily="34" charset="0"/>
                <a:cs typeface="Tahoma" pitchFamily="34" charset="0"/>
              </a:rPr>
              <a:t> and μ</a:t>
            </a:r>
            <a:r>
              <a:rPr lang="en-US" sz="1800" i="0" baseline="30000" dirty="0">
                <a:solidFill>
                  <a:srgbClr val="800000"/>
                </a:solidFill>
                <a:latin typeface="Tahoma" pitchFamily="34" charset="0"/>
                <a:cs typeface="Tahoma" pitchFamily="34" charset="0"/>
              </a:rPr>
              <a:t>-</a:t>
            </a:r>
            <a:r>
              <a:rPr lang="en-US" sz="1800" i="0" dirty="0">
                <a:solidFill>
                  <a:srgbClr val="800000"/>
                </a:solidFill>
                <a:latin typeface="Tahoma" pitchFamily="34" charset="0"/>
                <a:cs typeface="Tahoma" pitchFamily="34" charset="0"/>
              </a:rPr>
              <a:t> </a:t>
            </a:r>
            <a:r>
              <a:rPr lang="en-US" sz="1800" i="0" dirty="0" smtClean="0">
                <a:solidFill>
                  <a:srgbClr val="800000"/>
                </a:solidFill>
                <a:latin typeface="Tahoma" pitchFamily="34" charset="0"/>
                <a:cs typeface="Tahoma" pitchFamily="34" charset="0"/>
              </a:rPr>
              <a:t>with </a:t>
            </a:r>
          </a:p>
          <a:p>
            <a:pPr algn="l">
              <a:lnSpc>
                <a:spcPts val="2800"/>
              </a:lnSpc>
              <a:buClr>
                <a:srgbClr val="FF0000"/>
              </a:buClr>
            </a:pPr>
            <a:r>
              <a:rPr lang="en-US" sz="1800" i="0" dirty="0" smtClean="0">
                <a:solidFill>
                  <a:srgbClr val="800000"/>
                </a:solidFill>
                <a:latin typeface="Tahoma" pitchFamily="34" charset="0"/>
                <a:cs typeface="Tahoma" pitchFamily="34" charset="0"/>
              </a:rPr>
              <a:t>         opposite polarization</a:t>
            </a:r>
            <a:endParaRPr lang="en-US" sz="1800" b="0" i="0" dirty="0" smtClean="0">
              <a:solidFill>
                <a:srgbClr val="800000"/>
              </a:solidFill>
              <a:latin typeface="Tahoma" pitchFamily="34" charset="0"/>
            </a:endParaRPr>
          </a:p>
        </p:txBody>
      </p:sp>
      <p:grpSp>
        <p:nvGrpSpPr>
          <p:cNvPr id="2" name="Gruppieren 1"/>
          <p:cNvGrpSpPr/>
          <p:nvPr/>
        </p:nvGrpSpPr>
        <p:grpSpPr>
          <a:xfrm>
            <a:off x="3777379" y="877204"/>
            <a:ext cx="5538880" cy="5396424"/>
            <a:chOff x="3777379" y="877204"/>
            <a:chExt cx="5538880" cy="5396424"/>
          </a:xfrm>
        </p:grpSpPr>
        <p:pic>
          <p:nvPicPr>
            <p:cNvPr id="11" name="Image 26" descr="gpd_observables_kinplane2.png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3777379" y="877204"/>
              <a:ext cx="5538880" cy="5396424"/>
            </a:xfrm>
            <a:prstGeom prst="rect">
              <a:avLst/>
            </a:prstGeom>
          </p:spPr>
        </p:pic>
        <p:sp>
          <p:nvSpPr>
            <p:cNvPr id="13" name="Rectangle 42"/>
            <p:cNvSpPr>
              <a:spLocks noChangeArrowheads="1"/>
            </p:cNvSpPr>
            <p:nvPr/>
          </p:nvSpPr>
          <p:spPr bwMode="auto">
            <a:xfrm rot="229605">
              <a:off x="6755520" y="1324773"/>
              <a:ext cx="2077813" cy="138499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en-US" sz="1800" i="0" dirty="0" smtClean="0">
                  <a:solidFill>
                    <a:srgbClr val="800000"/>
                  </a:solidFill>
                  <a:latin typeface="Tahoma" pitchFamily="34" charset="0"/>
                  <a:ea typeface="Tahoma" pitchFamily="34" charset="0"/>
                  <a:cs typeface="Tahoma" pitchFamily="34" charset="0"/>
                </a:rPr>
                <a:t>    DVCS &amp; HEMP</a:t>
              </a:r>
            </a:p>
            <a:p>
              <a:pPr>
                <a:lnSpc>
                  <a:spcPct val="150000"/>
                </a:lnSpc>
              </a:pPr>
              <a:r>
                <a:rPr lang="en-US" sz="1800" i="0" dirty="0">
                  <a:solidFill>
                    <a:srgbClr val="800000"/>
                  </a:solidFill>
                  <a:latin typeface="Tahoma" pitchFamily="34" charset="0"/>
                  <a:ea typeface="Tahoma" pitchFamily="34" charset="0"/>
                  <a:cs typeface="Tahoma" pitchFamily="34" charset="0"/>
                </a:rPr>
                <a:t>l</a:t>
              </a:r>
              <a:r>
                <a:rPr lang="en-US" sz="1800" b="1" i="0" dirty="0" smtClean="0">
                  <a:solidFill>
                    <a:srgbClr val="800000"/>
                  </a:solidFill>
                  <a:latin typeface="Tahoma" pitchFamily="34" charset="0"/>
                  <a:ea typeface="Tahoma" pitchFamily="34" charset="0"/>
                  <a:cs typeface="Tahoma" pitchFamily="34" charset="0"/>
                </a:rPr>
                <a:t>uminosity limit</a:t>
              </a:r>
            </a:p>
            <a:p>
              <a:pPr>
                <a:lnSpc>
                  <a:spcPct val="150000"/>
                </a:lnSpc>
              </a:pPr>
              <a:r>
                <a:rPr lang="fr-FR" sz="2000" i="0" dirty="0" smtClean="0">
                  <a:solidFill>
                    <a:srgbClr val="800000"/>
                  </a:solidFill>
                  <a:latin typeface="Tahoma" pitchFamily="34" charset="0"/>
                  <a:ea typeface="Tahoma" pitchFamily="34" charset="0"/>
                  <a:cs typeface="Tahoma" pitchFamily="34" charset="0"/>
                </a:rPr>
                <a:t>10</a:t>
              </a:r>
              <a:r>
                <a:rPr lang="fr-FR" sz="2000" i="0" baseline="30000" dirty="0" smtClean="0">
                  <a:solidFill>
                    <a:srgbClr val="800000"/>
                  </a:solidFill>
                  <a:latin typeface="Tahoma" pitchFamily="34" charset="0"/>
                  <a:ea typeface="Tahoma" pitchFamily="34" charset="0"/>
                  <a:cs typeface="Tahoma" pitchFamily="34" charset="0"/>
                </a:rPr>
                <a:t>32 </a:t>
              </a:r>
              <a:r>
                <a:rPr lang="fr-FR" sz="2000" i="0" dirty="0" smtClean="0">
                  <a:solidFill>
                    <a:srgbClr val="800000"/>
                  </a:solidFill>
                  <a:latin typeface="Tahoma" pitchFamily="34" charset="0"/>
                  <a:ea typeface="Tahoma" pitchFamily="34" charset="0"/>
                  <a:cs typeface="Tahoma" pitchFamily="34" charset="0"/>
                </a:rPr>
                <a:t>cm</a:t>
              </a:r>
              <a:r>
                <a:rPr lang="fr-FR" sz="2000" i="0" baseline="30000" dirty="0" smtClean="0">
                  <a:solidFill>
                    <a:srgbClr val="800000"/>
                  </a:solidFill>
                  <a:latin typeface="Tahoma" pitchFamily="34" charset="0"/>
                  <a:ea typeface="Tahoma" pitchFamily="34" charset="0"/>
                  <a:cs typeface="Tahoma" pitchFamily="34" charset="0"/>
                </a:rPr>
                <a:t>-2</a:t>
              </a:r>
              <a:r>
                <a:rPr lang="fr-FR" sz="2000" i="0" dirty="0" smtClean="0">
                  <a:solidFill>
                    <a:srgbClr val="800000"/>
                  </a:solidFill>
                  <a:latin typeface="Tahoma" pitchFamily="34" charset="0"/>
                  <a:ea typeface="Tahoma" pitchFamily="34" charset="0"/>
                  <a:cs typeface="Tahoma" pitchFamily="34" charset="0"/>
                </a:rPr>
                <a:t>s</a:t>
              </a:r>
              <a:r>
                <a:rPr lang="fr-FR" sz="2000" i="0" baseline="30000" dirty="0" smtClean="0">
                  <a:solidFill>
                    <a:srgbClr val="800000"/>
                  </a:solidFill>
                  <a:latin typeface="Tahoma" pitchFamily="34" charset="0"/>
                  <a:ea typeface="Tahoma" pitchFamily="34" charset="0"/>
                  <a:cs typeface="Tahoma" pitchFamily="34" charset="0"/>
                </a:rPr>
                <a:t>-1</a:t>
              </a:r>
              <a:endParaRPr lang="fr-FR" sz="2000" b="1" i="0" baseline="30000" dirty="0">
                <a:solidFill>
                  <a:srgbClr val="800000"/>
                </a:solidFill>
                <a:latin typeface="Tahoma" pitchFamily="34" charset="0"/>
                <a:ea typeface="Tahoma" pitchFamily="34" charset="0"/>
                <a:cs typeface="Tahoma" pitchFamily="34" charset="0"/>
              </a:endParaRPr>
            </a:p>
          </p:txBody>
        </p:sp>
        <p:sp>
          <p:nvSpPr>
            <p:cNvPr id="12" name="Line 26"/>
            <p:cNvSpPr>
              <a:spLocks noChangeShapeType="1"/>
            </p:cNvSpPr>
            <p:nvPr/>
          </p:nvSpPr>
          <p:spPr bwMode="auto">
            <a:xfrm>
              <a:off x="6780354" y="2148192"/>
              <a:ext cx="1993650" cy="158346"/>
            </a:xfrm>
            <a:prstGeom prst="line">
              <a:avLst/>
            </a:prstGeom>
            <a:noFill/>
            <a:ln w="38100" cap="flat" cmpd="sng" algn="ctr">
              <a:solidFill>
                <a:srgbClr val="800000"/>
              </a:solidFill>
              <a:prstDash val="sysDash"/>
              <a:round/>
              <a:headEnd type="none" w="med" len="med"/>
              <a:tailEnd type="none" w="med" len="med"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endParaRPr lang="en-US" dirty="0">
                <a:latin typeface="Tahoma" pitchFamily="34" charset="0"/>
              </a:endParaRPr>
            </a:p>
          </p:txBody>
        </p:sp>
        <p:sp>
          <p:nvSpPr>
            <p:cNvPr id="14" name="Line 26"/>
            <p:cNvSpPr>
              <a:spLocks noChangeShapeType="1"/>
            </p:cNvSpPr>
            <p:nvPr/>
          </p:nvSpPr>
          <p:spPr bwMode="auto">
            <a:xfrm flipV="1">
              <a:off x="4725749" y="877204"/>
              <a:ext cx="2610289" cy="5198360"/>
            </a:xfrm>
            <a:prstGeom prst="line">
              <a:avLst/>
            </a:prstGeom>
            <a:noFill/>
            <a:ln w="38100" cap="flat" cmpd="sng" algn="ctr">
              <a:solidFill>
                <a:srgbClr val="800000"/>
              </a:solidFill>
              <a:prstDash val="sysDash"/>
              <a:round/>
              <a:headEnd type="none" w="med" len="med"/>
              <a:tailEnd type="none" w="med" len="med"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endParaRPr lang="en-US" dirty="0">
                <a:latin typeface="Tahoma" pitchFamily="34" charset="0"/>
              </a:endParaRPr>
            </a:p>
          </p:txBody>
        </p:sp>
        <p:sp>
          <p:nvSpPr>
            <p:cNvPr id="15" name="Line 26"/>
            <p:cNvSpPr>
              <a:spLocks noChangeShapeType="1"/>
            </p:cNvSpPr>
            <p:nvPr/>
          </p:nvSpPr>
          <p:spPr bwMode="auto">
            <a:xfrm flipV="1">
              <a:off x="7053309" y="3152001"/>
              <a:ext cx="1440160" cy="2856337"/>
            </a:xfrm>
            <a:prstGeom prst="line">
              <a:avLst/>
            </a:prstGeom>
            <a:noFill/>
            <a:ln w="38100" cap="flat" cmpd="sng" algn="ctr">
              <a:solidFill>
                <a:srgbClr val="800000"/>
              </a:solidFill>
              <a:prstDash val="sysDash"/>
              <a:round/>
              <a:headEnd type="none" w="med" len="med"/>
              <a:tailEnd type="none" w="med" len="med"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endParaRPr lang="en-US" dirty="0">
                <a:latin typeface="Tahoma" pitchFamily="34" charset="0"/>
              </a:endParaRPr>
            </a:p>
          </p:txBody>
        </p:sp>
        <p:sp>
          <p:nvSpPr>
            <p:cNvPr id="16" name="Line 26"/>
            <p:cNvSpPr>
              <a:spLocks noChangeShapeType="1"/>
            </p:cNvSpPr>
            <p:nvPr/>
          </p:nvSpPr>
          <p:spPr bwMode="auto">
            <a:xfrm flipV="1">
              <a:off x="8486564" y="944994"/>
              <a:ext cx="630070" cy="2207008"/>
            </a:xfrm>
            <a:prstGeom prst="line">
              <a:avLst/>
            </a:prstGeom>
            <a:noFill/>
            <a:ln w="38100" cap="flat" cmpd="sng" algn="ctr">
              <a:solidFill>
                <a:srgbClr val="800000"/>
              </a:solidFill>
              <a:prstDash val="sysDash"/>
              <a:round/>
              <a:headEnd type="none" w="med" len="med"/>
              <a:tailEnd type="none" w="med" len="med"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endParaRPr lang="en-US" dirty="0">
                <a:latin typeface="Tahoma" pitchFamily="34" charset="0"/>
              </a:endParaRPr>
            </a:p>
          </p:txBody>
        </p:sp>
      </p:grpSp>
      <p:sp>
        <p:nvSpPr>
          <p:cNvPr id="20" name="Text Box 10069"/>
          <p:cNvSpPr txBox="1">
            <a:spLocks noChangeArrowheads="1"/>
          </p:cNvSpPr>
          <p:nvPr/>
        </p:nvSpPr>
        <p:spPr bwMode="auto">
          <a:xfrm>
            <a:off x="21313" y="6286651"/>
            <a:ext cx="9340175" cy="553998"/>
          </a:xfrm>
          <a:prstGeom prst="rect">
            <a:avLst/>
          </a:prstGeom>
          <a:gradFill flip="none" rotWithShape="1">
            <a:gsLst>
              <a:gs pos="1000">
                <a:schemeClr val="accent2">
                  <a:lumMod val="60000"/>
                  <a:lumOff val="40000"/>
                </a:schemeClr>
              </a:gs>
              <a:gs pos="30000">
                <a:schemeClr val="dk1">
                  <a:tint val="37000"/>
                  <a:satMod val="300000"/>
                </a:schemeClr>
              </a:gs>
              <a:gs pos="100000">
                <a:schemeClr val="dk1">
                  <a:tint val="15000"/>
                  <a:satMod val="350000"/>
                  <a:alpha val="82000"/>
                </a:schemeClr>
              </a:gs>
            </a:gsLst>
            <a:lin ang="13500000" scaled="1"/>
            <a:tileRect/>
          </a:gradFill>
          <a:ln w="12700">
            <a:noFill/>
            <a:miter lim="800000"/>
            <a:headEnd/>
            <a:tailEnd type="none" w="lg" len="med"/>
          </a:ln>
          <a:effectLst/>
        </p:spPr>
        <p:txBody>
          <a:bodyPr wrap="square">
            <a:spAutoFit/>
          </a:bodyPr>
          <a:lstStyle/>
          <a:p>
            <a:pPr algn="l">
              <a:lnSpc>
                <a:spcPct val="150000"/>
              </a:lnSpc>
              <a:buClr>
                <a:srgbClr val="FF0000"/>
              </a:buClr>
              <a:buBlip>
                <a:blip r:embed="rId3"/>
              </a:buBlip>
            </a:pPr>
            <a:r>
              <a:rPr lang="en-US" sz="2000" i="0" dirty="0" smtClean="0">
                <a:solidFill>
                  <a:srgbClr val="008000"/>
                </a:solidFill>
                <a:latin typeface="Tahoma" pitchFamily="34" charset="0"/>
              </a:rPr>
              <a:t> </a:t>
            </a:r>
            <a:r>
              <a:rPr lang="en-US" sz="1800" i="0" dirty="0" smtClean="0">
                <a:latin typeface="Tahoma" pitchFamily="34" charset="0"/>
              </a:rPr>
              <a:t>Explore </a:t>
            </a:r>
            <a:r>
              <a:rPr lang="en-US" sz="1800" i="0" dirty="0">
                <a:latin typeface="Tahoma" pitchFamily="34" charset="0"/>
              </a:rPr>
              <a:t>uncovered region </a:t>
            </a:r>
            <a:r>
              <a:rPr lang="en-US" sz="1800" i="0" dirty="0" smtClean="0">
                <a:latin typeface="Tahoma" pitchFamily="34" charset="0"/>
              </a:rPr>
              <a:t>between ZEUS/H1 </a:t>
            </a:r>
            <a:r>
              <a:rPr lang="en-US" sz="1800" i="0" dirty="0">
                <a:latin typeface="Tahoma" pitchFamily="34" charset="0"/>
              </a:rPr>
              <a:t>and </a:t>
            </a:r>
            <a:r>
              <a:rPr lang="en-US" sz="1800" i="0" dirty="0" smtClean="0">
                <a:latin typeface="Tahoma" pitchFamily="34" charset="0"/>
              </a:rPr>
              <a:t>HERMES &amp; </a:t>
            </a:r>
            <a:r>
              <a:rPr lang="en-US" sz="1800" i="0" dirty="0" err="1" smtClean="0">
                <a:latin typeface="Tahoma" pitchFamily="34" charset="0"/>
              </a:rPr>
              <a:t>Jlab</a:t>
            </a:r>
            <a:endParaRPr lang="en-US" sz="1800" i="0" dirty="0" smtClean="0">
              <a:latin typeface="Tahoma" pitchFamily="34" charset="0"/>
            </a:endParaRPr>
          </a:p>
        </p:txBody>
      </p:sp>
      <p:sp>
        <p:nvSpPr>
          <p:cNvPr id="19" name="Text Box 10069"/>
          <p:cNvSpPr txBox="1">
            <a:spLocks noChangeArrowheads="1"/>
          </p:cNvSpPr>
          <p:nvPr/>
        </p:nvSpPr>
        <p:spPr bwMode="auto">
          <a:xfrm rot="20227505">
            <a:off x="244922" y="4432754"/>
            <a:ext cx="3690630" cy="1169551"/>
          </a:xfrm>
          <a:prstGeom prst="rect">
            <a:avLst/>
          </a:prstGeom>
          <a:solidFill>
            <a:srgbClr val="FF0000"/>
          </a:solidFill>
          <a:ln w="12700">
            <a:noFill/>
            <a:miter lim="800000"/>
            <a:headEnd/>
            <a:tailEnd type="none" w="lg" len="med"/>
          </a:ln>
          <a:effectLst/>
        </p:spPr>
        <p:txBody>
          <a:bodyPr wrap="square">
            <a:spAutoFit/>
          </a:bodyPr>
          <a:lstStyle/>
          <a:p>
            <a:pPr>
              <a:lnSpc>
                <a:spcPts val="2800"/>
              </a:lnSpc>
              <a:buClr>
                <a:srgbClr val="FF0000"/>
              </a:buClr>
            </a:pPr>
            <a:r>
              <a:rPr lang="en-US" sz="2000" i="0" dirty="0" smtClean="0">
                <a:solidFill>
                  <a:schemeClr val="bg1"/>
                </a:solidFill>
                <a:latin typeface="Tahoma" pitchFamily="34" charset="0"/>
              </a:rPr>
              <a:t>Unique </a:t>
            </a:r>
            <a:r>
              <a:rPr lang="en-US" sz="2000" i="0" dirty="0">
                <a:solidFill>
                  <a:schemeClr val="bg1"/>
                </a:solidFill>
                <a:latin typeface="Tahoma" pitchFamily="34" charset="0"/>
              </a:rPr>
              <a:t>f</a:t>
            </a:r>
            <a:r>
              <a:rPr lang="en-US" sz="2000" i="0" dirty="0" smtClean="0">
                <a:solidFill>
                  <a:schemeClr val="bg1"/>
                </a:solidFill>
                <a:latin typeface="Tahoma" pitchFamily="34" charset="0"/>
              </a:rPr>
              <a:t>eature </a:t>
            </a:r>
            <a:endParaRPr lang="en-US" sz="2000" i="0" dirty="0" smtClean="0">
              <a:solidFill>
                <a:schemeClr val="bg1"/>
              </a:solidFill>
              <a:latin typeface="Tahoma" pitchFamily="34" charset="0"/>
            </a:endParaRPr>
          </a:p>
          <a:p>
            <a:pPr>
              <a:lnSpc>
                <a:spcPts val="2800"/>
              </a:lnSpc>
              <a:buClr>
                <a:srgbClr val="FF0000"/>
              </a:buClr>
            </a:pPr>
            <a:r>
              <a:rPr lang="en-US" sz="2000" i="0" dirty="0" smtClean="0">
                <a:solidFill>
                  <a:schemeClr val="bg1"/>
                </a:solidFill>
                <a:latin typeface="Tahoma" pitchFamily="34" charset="0"/>
              </a:rPr>
              <a:t>of </a:t>
            </a:r>
          </a:p>
          <a:p>
            <a:pPr>
              <a:lnSpc>
                <a:spcPts val="2800"/>
              </a:lnSpc>
              <a:buClr>
                <a:srgbClr val="FF0000"/>
              </a:buClr>
            </a:pPr>
            <a:r>
              <a:rPr lang="en-US" sz="2000" i="0" dirty="0" smtClean="0">
                <a:solidFill>
                  <a:schemeClr val="bg1"/>
                </a:solidFill>
                <a:latin typeface="Tahoma" pitchFamily="34" charset="0"/>
              </a:rPr>
              <a:t>COMPASS </a:t>
            </a:r>
            <a:r>
              <a:rPr lang="en-US" sz="2000" i="0" dirty="0" smtClean="0">
                <a:solidFill>
                  <a:schemeClr val="bg1"/>
                </a:solidFill>
                <a:latin typeface="Tahoma" pitchFamily="34" charset="0"/>
              </a:rPr>
              <a:t>@ CERN/SPS</a:t>
            </a:r>
            <a:endParaRPr lang="en-US" sz="2000" i="0" dirty="0">
              <a:solidFill>
                <a:schemeClr val="bg1"/>
              </a:solidFill>
              <a:latin typeface="Tahom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086293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106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361487" cy="798513"/>
          </a:xfrm>
        </p:spPr>
        <p:txBody>
          <a:bodyPr/>
          <a:lstStyle/>
          <a:p>
            <a:r>
              <a:rPr lang="en-US" dirty="0" smtClean="0"/>
              <a:t>Observables (Phase 2) – polarized Target</a:t>
            </a:r>
            <a:endParaRPr lang="en-US" dirty="0"/>
          </a:p>
        </p:txBody>
      </p:sp>
      <p:sp>
        <p:nvSpPr>
          <p:cNvPr id="18" name="Text Box 10069"/>
          <p:cNvSpPr txBox="1">
            <a:spLocks noChangeArrowheads="1"/>
          </p:cNvSpPr>
          <p:nvPr/>
        </p:nvSpPr>
        <p:spPr bwMode="auto">
          <a:xfrm>
            <a:off x="167595" y="2250139"/>
            <a:ext cx="3475781" cy="414281"/>
          </a:xfrm>
          <a:prstGeom prst="rect">
            <a:avLst/>
          </a:prstGeom>
          <a:gradFill flip="none" rotWithShape="1">
            <a:gsLst>
              <a:gs pos="0">
                <a:srgbClr val="FFEFD1"/>
              </a:gs>
              <a:gs pos="64999">
                <a:srgbClr val="F0EBD5"/>
              </a:gs>
              <a:gs pos="100000">
                <a:srgbClr val="D1C39F"/>
              </a:gs>
            </a:gsLst>
            <a:path path="shape">
              <a:fillToRect l="50000" t="50000" r="50000" b="50000"/>
            </a:path>
            <a:tileRect/>
          </a:gradFill>
          <a:ln w="12700">
            <a:noFill/>
            <a:miter lim="800000"/>
            <a:headEnd/>
            <a:tailEnd type="none" w="lg" len="med"/>
          </a:ln>
          <a:effectLst/>
        </p:spPr>
        <p:txBody>
          <a:bodyPr wrap="square">
            <a:spAutoFit/>
          </a:bodyPr>
          <a:lstStyle/>
          <a:p>
            <a:pPr algn="l">
              <a:lnSpc>
                <a:spcPts val="2800"/>
              </a:lnSpc>
              <a:buClr>
                <a:srgbClr val="FF0000"/>
              </a:buClr>
              <a:buBlip>
                <a:blip r:embed="rId4"/>
              </a:buBlip>
            </a:pPr>
            <a:r>
              <a:rPr lang="en-US" sz="2000" i="0" dirty="0" smtClean="0">
                <a:solidFill>
                  <a:srgbClr val="008000"/>
                </a:solidFill>
                <a:latin typeface="Tahoma" pitchFamily="34" charset="0"/>
              </a:rPr>
              <a:t> </a:t>
            </a:r>
            <a:r>
              <a:rPr lang="en-US" sz="2000" b="0" i="0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Beam Charge &amp; Spin Sum:</a:t>
            </a:r>
            <a:endParaRPr lang="en-US" sz="2000" b="0" i="0" dirty="0"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graphicFrame>
        <p:nvGraphicFramePr>
          <p:cNvPr id="11" name="Object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970413626"/>
              </p:ext>
            </p:extLst>
          </p:nvPr>
        </p:nvGraphicFramePr>
        <p:xfrm>
          <a:off x="495279" y="2790509"/>
          <a:ext cx="7060052" cy="432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90458" name="Equation" r:id="rId5" imgW="4559040" imgH="279360" progId="Equation.DSMT4">
                  <p:embed/>
                </p:oleObj>
              </mc:Choice>
              <mc:Fallback>
                <p:oleObj name="Equation" r:id="rId5" imgW="4559040" imgH="27936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95279" y="2790509"/>
                        <a:ext cx="7060052" cy="432000"/>
                      </a:xfrm>
                      <a:prstGeom prst="rect">
                        <a:avLst/>
                      </a:prstGeom>
                      <a:solidFill>
                        <a:schemeClr val="bg1"/>
                      </a:solidFill>
                      <a:ln w="88900">
                        <a:solidFill>
                          <a:srgbClr val="000066"/>
                        </a:solidFill>
                      </a:ln>
                      <a:ex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50" name="Text Box 10069"/>
          <p:cNvSpPr txBox="1">
            <a:spLocks noChangeArrowheads="1"/>
          </p:cNvSpPr>
          <p:nvPr/>
        </p:nvSpPr>
        <p:spPr bwMode="auto">
          <a:xfrm>
            <a:off x="157299" y="3591053"/>
            <a:ext cx="4105851" cy="414281"/>
          </a:xfrm>
          <a:prstGeom prst="rect">
            <a:avLst/>
          </a:prstGeom>
          <a:gradFill flip="none" rotWithShape="1">
            <a:gsLst>
              <a:gs pos="0">
                <a:srgbClr val="FFEFD1"/>
              </a:gs>
              <a:gs pos="64999">
                <a:srgbClr val="F0EBD5"/>
              </a:gs>
              <a:gs pos="100000">
                <a:srgbClr val="D1C39F"/>
              </a:gs>
            </a:gsLst>
            <a:path path="shape">
              <a:fillToRect l="50000" t="50000" r="50000" b="50000"/>
            </a:path>
            <a:tileRect/>
          </a:gradFill>
          <a:ln w="12700">
            <a:noFill/>
            <a:miter lim="800000"/>
            <a:headEnd/>
            <a:tailEnd type="none" w="lg" len="med"/>
          </a:ln>
          <a:effectLst/>
        </p:spPr>
        <p:txBody>
          <a:bodyPr wrap="square">
            <a:spAutoFit/>
          </a:bodyPr>
          <a:lstStyle/>
          <a:p>
            <a:pPr algn="l">
              <a:lnSpc>
                <a:spcPts val="2800"/>
              </a:lnSpc>
              <a:buClr>
                <a:srgbClr val="FF0000"/>
              </a:buClr>
              <a:buBlip>
                <a:blip r:embed="rId4"/>
              </a:buBlip>
            </a:pPr>
            <a:r>
              <a:rPr lang="en-US" sz="2000" i="0" dirty="0" smtClean="0">
                <a:solidFill>
                  <a:srgbClr val="008000"/>
                </a:solidFill>
                <a:latin typeface="Tahoma" pitchFamily="34" charset="0"/>
              </a:rPr>
              <a:t> </a:t>
            </a:r>
            <a:r>
              <a:rPr lang="en-US" sz="2000" b="0" i="0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Beam Charge &amp; Spin Difference:</a:t>
            </a:r>
            <a:endParaRPr lang="en-US" sz="2000" b="0" i="0" dirty="0"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graphicFrame>
        <p:nvGraphicFramePr>
          <p:cNvPr id="59" name="Objekt 5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94335521"/>
              </p:ext>
            </p:extLst>
          </p:nvPr>
        </p:nvGraphicFramePr>
        <p:xfrm>
          <a:off x="534786" y="1395044"/>
          <a:ext cx="5013325" cy="4556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90459" name="Equation" r:id="rId7" imgW="2654280" imgH="253800" progId="Equation.DSMT4">
                  <p:embed/>
                </p:oleObj>
              </mc:Choice>
              <mc:Fallback>
                <p:oleObj name="Equation" r:id="rId7" imgW="2654280" imgH="25380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34786" y="1395044"/>
                        <a:ext cx="5013325" cy="455612"/>
                      </a:xfrm>
                      <a:prstGeom prst="rect">
                        <a:avLst/>
                      </a:prstGeom>
                      <a:solidFill>
                        <a:schemeClr val="bg1"/>
                      </a:solidFill>
                      <a:ln w="88900">
                        <a:solidFill>
                          <a:srgbClr val="000066"/>
                        </a:solidFill>
                        <a:miter lim="800000"/>
                        <a:headEnd/>
                        <a:tailEnd/>
                      </a:ln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32" name="Picture 13" descr="E:\horsti\talks\Conferences\GPD_2010\material\def_dvcs_ang.jp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95879" y="854986"/>
            <a:ext cx="3364979" cy="18630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33" name="Object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724471294"/>
              </p:ext>
            </p:extLst>
          </p:nvPr>
        </p:nvGraphicFramePr>
        <p:xfrm>
          <a:off x="540284" y="4158399"/>
          <a:ext cx="7023383" cy="432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90460" name="Equation" r:id="rId10" imgW="4597200" imgH="279360" progId="Equation.DSMT4">
                  <p:embed/>
                </p:oleObj>
              </mc:Choice>
              <mc:Fallback>
                <p:oleObj name="Equation" r:id="rId10" imgW="4597200" imgH="27936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40284" y="4158399"/>
                        <a:ext cx="7023383" cy="432000"/>
                      </a:xfrm>
                      <a:prstGeom prst="rect">
                        <a:avLst/>
                      </a:prstGeom>
                      <a:solidFill>
                        <a:schemeClr val="bg1"/>
                      </a:solidFill>
                      <a:ln w="88900">
                        <a:solidFill>
                          <a:srgbClr val="000066"/>
                        </a:solidFill>
                      </a:ln>
                      <a:ex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34" name="Text Box 10069"/>
          <p:cNvSpPr txBox="1">
            <a:spLocks noChangeArrowheads="1"/>
          </p:cNvSpPr>
          <p:nvPr/>
        </p:nvSpPr>
        <p:spPr bwMode="auto">
          <a:xfrm>
            <a:off x="192718" y="4905434"/>
            <a:ext cx="6423242" cy="414281"/>
          </a:xfrm>
          <a:prstGeom prst="rect">
            <a:avLst/>
          </a:prstGeom>
          <a:gradFill flip="none" rotWithShape="1">
            <a:gsLst>
              <a:gs pos="0">
                <a:srgbClr val="FFEFD1"/>
              </a:gs>
              <a:gs pos="64999">
                <a:srgbClr val="F0EBD5"/>
              </a:gs>
              <a:gs pos="100000">
                <a:srgbClr val="D1C39F"/>
              </a:gs>
            </a:gsLst>
            <a:path path="shape">
              <a:fillToRect l="50000" t="50000" r="50000" b="50000"/>
            </a:path>
            <a:tileRect/>
          </a:gradFill>
          <a:ln w="12700">
            <a:noFill/>
            <a:miter lim="800000"/>
            <a:headEnd/>
            <a:tailEnd type="none" w="lg" len="med"/>
          </a:ln>
          <a:effectLst/>
        </p:spPr>
        <p:txBody>
          <a:bodyPr wrap="square">
            <a:spAutoFit/>
          </a:bodyPr>
          <a:lstStyle/>
          <a:p>
            <a:pPr algn="l">
              <a:lnSpc>
                <a:spcPts val="2800"/>
              </a:lnSpc>
              <a:buClr>
                <a:srgbClr val="FF0000"/>
              </a:buClr>
              <a:buBlip>
                <a:blip r:embed="rId4"/>
              </a:buBlip>
            </a:pPr>
            <a:r>
              <a:rPr lang="en-US" sz="2000" i="0" dirty="0" smtClean="0">
                <a:solidFill>
                  <a:srgbClr val="800000"/>
                </a:solidFill>
                <a:latin typeface="Tahoma" pitchFamily="34" charset="0"/>
              </a:rPr>
              <a:t> </a:t>
            </a:r>
            <a:r>
              <a:rPr lang="en-US" sz="2000" b="0" i="0" dirty="0" smtClean="0">
                <a:solidFill>
                  <a:srgbClr val="80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Lepton-Charge-Averaged </a:t>
            </a:r>
            <a:r>
              <a:rPr lang="en-US" sz="2000" b="0" i="0" dirty="0">
                <a:solidFill>
                  <a:srgbClr val="80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U</a:t>
            </a:r>
            <a:r>
              <a:rPr lang="en-US" sz="2000" b="0" i="0" dirty="0" smtClean="0">
                <a:solidFill>
                  <a:srgbClr val="80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npolarized Cross-</a:t>
            </a:r>
            <a:r>
              <a:rPr lang="en-US" sz="2000" b="0" i="0" dirty="0">
                <a:solidFill>
                  <a:srgbClr val="80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S</a:t>
            </a:r>
            <a:r>
              <a:rPr lang="en-US" sz="2000" b="0" i="0" dirty="0" smtClean="0">
                <a:solidFill>
                  <a:srgbClr val="80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ection: </a:t>
            </a:r>
            <a:endParaRPr lang="en-US" sz="2000" b="0" i="0" dirty="0">
              <a:solidFill>
                <a:srgbClr val="800000"/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graphicFrame>
        <p:nvGraphicFramePr>
          <p:cNvPr id="35" name="Object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535670557"/>
              </p:ext>
            </p:extLst>
          </p:nvPr>
        </p:nvGraphicFramePr>
        <p:xfrm>
          <a:off x="508279" y="5535504"/>
          <a:ext cx="6962775" cy="863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90461" name="Equation" r:id="rId12" imgW="5181480" imgH="634680" progId="Equation.DSMT4">
                  <p:embed/>
                </p:oleObj>
              </mc:Choice>
              <mc:Fallback>
                <p:oleObj name="Equation" r:id="rId12" imgW="5181480" imgH="63468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3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08279" y="5535504"/>
                        <a:ext cx="6962775" cy="863600"/>
                      </a:xfrm>
                      <a:prstGeom prst="rect">
                        <a:avLst/>
                      </a:prstGeom>
                      <a:solidFill>
                        <a:schemeClr val="bg1"/>
                      </a:solidFill>
                      <a:ln w="88900">
                        <a:solidFill>
                          <a:srgbClr val="800000"/>
                        </a:solidFill>
                      </a:ln>
                      <a:extLst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6" name="Object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794282623"/>
              </p:ext>
            </p:extLst>
          </p:nvPr>
        </p:nvGraphicFramePr>
        <p:xfrm>
          <a:off x="7786089" y="4996800"/>
          <a:ext cx="1357313" cy="7064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90462" name="Equation" r:id="rId14" imgW="876240" imgH="457200" progId="Equation.DSMT4">
                  <p:embed/>
                </p:oleObj>
              </mc:Choice>
              <mc:Fallback>
                <p:oleObj name="Equation" r:id="rId14" imgW="876240" imgH="45720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5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786089" y="4996800"/>
                        <a:ext cx="1357313" cy="706438"/>
                      </a:xfrm>
                      <a:prstGeom prst="rect">
                        <a:avLst/>
                      </a:prstGeom>
                      <a:solidFill>
                        <a:srgbClr val="FF0000"/>
                      </a:solidFill>
                      <a:ln w="88900">
                        <a:noFill/>
                      </a:ln>
                      <a:extLst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8" name="Object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4824768"/>
              </p:ext>
            </p:extLst>
          </p:nvPr>
        </p:nvGraphicFramePr>
        <p:xfrm>
          <a:off x="7786089" y="5940549"/>
          <a:ext cx="1397000" cy="7064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90463" name="Equation" r:id="rId16" imgW="901440" imgH="457200" progId="Equation.DSMT4">
                  <p:embed/>
                </p:oleObj>
              </mc:Choice>
              <mc:Fallback>
                <p:oleObj name="Equation" r:id="rId16" imgW="901440" imgH="45720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7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786089" y="5940549"/>
                        <a:ext cx="1397000" cy="706437"/>
                      </a:xfrm>
                      <a:prstGeom prst="rect">
                        <a:avLst/>
                      </a:prstGeom>
                      <a:solidFill>
                        <a:srgbClr val="FF0000"/>
                      </a:solidFill>
                      <a:ln w="88900">
                        <a:noFill/>
                      </a:ln>
                      <a:extLst/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0866654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106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361487" cy="798513"/>
          </a:xfrm>
        </p:spPr>
        <p:txBody>
          <a:bodyPr/>
          <a:lstStyle/>
          <a:p>
            <a:r>
              <a:rPr lang="fr-FR" sz="3600" dirty="0" smtClean="0">
                <a:latin typeface="Monotype Corsiva" pitchFamily="26" charset="0"/>
              </a:rPr>
              <a:t>D</a:t>
            </a:r>
            <a:r>
              <a:rPr lang="fr-FR" baseline="-25000" dirty="0" smtClean="0"/>
              <a:t>CS,T</a:t>
            </a:r>
            <a:r>
              <a:rPr lang="en-US" dirty="0" smtClean="0"/>
              <a:t> and Transverse Target Asymmetry</a:t>
            </a:r>
            <a:endParaRPr lang="en-US" dirty="0"/>
          </a:p>
        </p:txBody>
      </p:sp>
      <p:pic>
        <p:nvPicPr>
          <p:cNvPr id="263185" name="Picture 17" descr="E:\horsti\talks\Conferences\GPD_2010\material\GPD_Fig_from_dhose_w0\AS_new_asywithhermes_2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52" y="3646547"/>
            <a:ext cx="9265304" cy="31040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13" descr="E:\horsti\talks\Conferences\GPD_2010\material\def_dvcs_ang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30993" y="1008928"/>
            <a:ext cx="2419873" cy="16462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 Box 5"/>
          <p:cNvSpPr txBox="1">
            <a:spLocks noChangeArrowheads="1"/>
          </p:cNvSpPr>
          <p:nvPr/>
        </p:nvSpPr>
        <p:spPr bwMode="auto">
          <a:xfrm>
            <a:off x="405270" y="2250139"/>
            <a:ext cx="3510390" cy="1500512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 lIns="89000" tIns="44500" rIns="89000" bIns="44500">
            <a:spAutoFit/>
          </a:bodyPr>
          <a:lstStyle/>
          <a:p>
            <a:pPr marL="441930" indent="-441930" algn="l">
              <a:lnSpc>
                <a:spcPts val="2200"/>
              </a:lnSpc>
            </a:pPr>
            <a:r>
              <a:rPr lang="en-US" sz="1800" i="0" dirty="0" smtClean="0">
                <a:solidFill>
                  <a:srgbClr val="000066"/>
                </a:solidFill>
                <a:latin typeface="Tahoma" pitchFamily="34" charset="0"/>
              </a:rPr>
              <a:t>Beam: 160 </a:t>
            </a:r>
            <a:r>
              <a:rPr lang="en-US" sz="1800" i="0" dirty="0" err="1">
                <a:solidFill>
                  <a:srgbClr val="000066"/>
                </a:solidFill>
                <a:latin typeface="Tahoma" pitchFamily="34" charset="0"/>
              </a:rPr>
              <a:t>GeV</a:t>
            </a:r>
            <a:r>
              <a:rPr lang="en-US" sz="1800" i="0" dirty="0">
                <a:solidFill>
                  <a:srgbClr val="000066"/>
                </a:solidFill>
                <a:latin typeface="Tahoma" pitchFamily="34" charset="0"/>
              </a:rPr>
              <a:t> muon </a:t>
            </a:r>
            <a:endParaRPr lang="en-US" sz="1800" i="0" dirty="0" smtClean="0">
              <a:solidFill>
                <a:srgbClr val="000066"/>
              </a:solidFill>
              <a:latin typeface="Tahoma" pitchFamily="34" charset="0"/>
            </a:endParaRPr>
          </a:p>
          <a:p>
            <a:pPr marL="441930" indent="-441930" algn="l">
              <a:lnSpc>
                <a:spcPts val="2200"/>
              </a:lnSpc>
            </a:pPr>
            <a:r>
              <a:rPr lang="en-US" sz="1800" i="0" dirty="0" smtClean="0">
                <a:solidFill>
                  <a:srgbClr val="000066"/>
                </a:solidFill>
                <a:latin typeface="Tahoma" pitchFamily="34" charset="0"/>
              </a:rPr>
              <a:t>Target: 1.2 </a:t>
            </a:r>
            <a:r>
              <a:rPr lang="en-US" sz="1800" i="0" dirty="0">
                <a:solidFill>
                  <a:srgbClr val="000066"/>
                </a:solidFill>
                <a:latin typeface="Tahoma" pitchFamily="34" charset="0"/>
              </a:rPr>
              <a:t>m </a:t>
            </a:r>
            <a:r>
              <a:rPr lang="en-US" sz="1800" i="0" dirty="0" smtClean="0">
                <a:solidFill>
                  <a:srgbClr val="000066"/>
                </a:solidFill>
                <a:latin typeface="Tahoma" pitchFamily="34" charset="0"/>
              </a:rPr>
              <a:t>polarized NH</a:t>
            </a:r>
            <a:r>
              <a:rPr lang="en-US" sz="1800" i="0" baseline="-25000" dirty="0" smtClean="0">
                <a:solidFill>
                  <a:srgbClr val="000066"/>
                </a:solidFill>
                <a:latin typeface="Tahoma" pitchFamily="34" charset="0"/>
              </a:rPr>
              <a:t>3</a:t>
            </a:r>
            <a:endParaRPr lang="en-US" sz="1800" i="0" dirty="0" smtClean="0">
              <a:solidFill>
                <a:srgbClr val="000066"/>
              </a:solidFill>
              <a:latin typeface="Tahoma" pitchFamily="34" charset="0"/>
            </a:endParaRPr>
          </a:p>
          <a:p>
            <a:pPr marL="441930" indent="-441930" algn="l">
              <a:lnSpc>
                <a:spcPts val="2200"/>
              </a:lnSpc>
            </a:pPr>
            <a:r>
              <a:rPr lang="en-US" sz="1800" i="0" dirty="0">
                <a:solidFill>
                  <a:srgbClr val="000066"/>
                </a:solidFill>
                <a:latin typeface="Tahoma" pitchFamily="34" charset="0"/>
              </a:rPr>
              <a:t>	</a:t>
            </a:r>
            <a:r>
              <a:rPr lang="en-US" sz="1800" i="0" dirty="0" smtClean="0">
                <a:solidFill>
                  <a:srgbClr val="000066"/>
                </a:solidFill>
                <a:latin typeface="Tahoma" pitchFamily="34" charset="0"/>
              </a:rPr>
              <a:t>	       </a:t>
            </a:r>
            <a:r>
              <a:rPr lang="en-US" sz="1600" i="0" dirty="0" smtClean="0">
                <a:solidFill>
                  <a:srgbClr val="000066"/>
                </a:solidFill>
                <a:latin typeface="Tahoma" pitchFamily="34" charset="0"/>
              </a:rPr>
              <a:t>(P=90%, f=0.17)</a:t>
            </a:r>
            <a:endParaRPr lang="en-US" sz="1600" i="0" dirty="0">
              <a:solidFill>
                <a:srgbClr val="000066"/>
              </a:solidFill>
              <a:latin typeface="Tahoma" pitchFamily="34" charset="0"/>
            </a:endParaRPr>
          </a:p>
          <a:p>
            <a:pPr marL="441930" indent="-441930" algn="l">
              <a:lnSpc>
                <a:spcPts val="2200"/>
              </a:lnSpc>
            </a:pPr>
            <a:r>
              <a:rPr lang="en-US" sz="1800" i="0" dirty="0" smtClean="0">
                <a:solidFill>
                  <a:srgbClr val="000066"/>
                </a:solidFill>
                <a:latin typeface="Tahoma" pitchFamily="34" charset="0"/>
              </a:rPr>
              <a:t>2 years data taking</a:t>
            </a:r>
          </a:p>
          <a:p>
            <a:pPr marL="441930" indent="-441930" algn="l">
              <a:lnSpc>
                <a:spcPts val="2200"/>
              </a:lnSpc>
            </a:pPr>
            <a:r>
              <a:rPr lang="el-GR" sz="1800" i="0" dirty="0" smtClean="0">
                <a:solidFill>
                  <a:srgbClr val="000066"/>
                </a:solidFill>
                <a:latin typeface="Tahoma" pitchFamily="34" charset="0"/>
              </a:rPr>
              <a:t>ε</a:t>
            </a:r>
            <a:r>
              <a:rPr lang="en-US" sz="1800" i="0" baseline="-25000" dirty="0">
                <a:solidFill>
                  <a:srgbClr val="000066"/>
                </a:solidFill>
                <a:latin typeface="Tahoma" pitchFamily="34" charset="0"/>
              </a:rPr>
              <a:t>global</a:t>
            </a:r>
            <a:r>
              <a:rPr lang="en-US" sz="1800" i="0" dirty="0">
                <a:solidFill>
                  <a:srgbClr val="000066"/>
                </a:solidFill>
                <a:latin typeface="Tahoma" pitchFamily="34" charset="0"/>
              </a:rPr>
              <a:t> = 10 </a:t>
            </a:r>
            <a:r>
              <a:rPr lang="en-US" sz="1800" i="0" dirty="0" smtClean="0">
                <a:solidFill>
                  <a:srgbClr val="000066"/>
                </a:solidFill>
                <a:latin typeface="Tahoma" pitchFamily="34" charset="0"/>
              </a:rPr>
              <a:t>%</a:t>
            </a:r>
            <a:endParaRPr lang="en-US" sz="1800" i="0" dirty="0">
              <a:solidFill>
                <a:srgbClr val="000066"/>
              </a:solidFill>
              <a:latin typeface="Tahoma" pitchFamily="34" charset="0"/>
            </a:endParaRPr>
          </a:p>
        </p:txBody>
      </p:sp>
      <p:sp>
        <p:nvSpPr>
          <p:cNvPr id="15" name="Text Box 10069"/>
          <p:cNvSpPr txBox="1">
            <a:spLocks noChangeArrowheads="1"/>
          </p:cNvSpPr>
          <p:nvPr/>
        </p:nvSpPr>
        <p:spPr bwMode="auto">
          <a:xfrm rot="1876901">
            <a:off x="4354348" y="2820470"/>
            <a:ext cx="2317653" cy="431776"/>
          </a:xfrm>
          <a:prstGeom prst="rect">
            <a:avLst/>
          </a:prstGeom>
          <a:solidFill>
            <a:srgbClr val="006600"/>
          </a:solidFill>
          <a:ln w="12700">
            <a:noFill/>
            <a:miter lim="800000"/>
            <a:headEnd/>
            <a:tailEnd type="none" w="lg" len="med"/>
          </a:ln>
          <a:effectLst/>
        </p:spPr>
        <p:txBody>
          <a:bodyPr wrap="square" lIns="0" tIns="36000" rIns="0" bIns="36000">
            <a:spAutoFit/>
          </a:bodyPr>
          <a:lstStyle/>
          <a:p>
            <a:pPr algn="l">
              <a:lnSpc>
                <a:spcPts val="2800"/>
              </a:lnSpc>
              <a:buClr>
                <a:srgbClr val="FF0000"/>
              </a:buClr>
            </a:pPr>
            <a:r>
              <a:rPr lang="de-DE" sz="2000" i="0" dirty="0" err="1" smtClean="0">
                <a:solidFill>
                  <a:schemeClr val="bg1"/>
                </a:solidFill>
                <a:latin typeface="Tahoma" pitchFamily="34" charset="0"/>
              </a:rPr>
              <a:t>Constrain</a:t>
            </a:r>
            <a:r>
              <a:rPr lang="de-DE" sz="2000" i="0" dirty="0" smtClean="0">
                <a:solidFill>
                  <a:schemeClr val="bg1"/>
                </a:solidFill>
                <a:latin typeface="Tahoma" pitchFamily="34" charset="0"/>
              </a:rPr>
              <a:t> GPD E</a:t>
            </a:r>
            <a:endParaRPr lang="en-US" sz="2000" i="0" dirty="0">
              <a:solidFill>
                <a:schemeClr val="bg1"/>
              </a:solidFill>
              <a:latin typeface="Tahoma" pitchFamily="34" charset="0"/>
            </a:endParaRPr>
          </a:p>
        </p:txBody>
      </p:sp>
      <p:graphicFrame>
        <p:nvGraphicFramePr>
          <p:cNvPr id="2" name="Objekt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975371910"/>
              </p:ext>
            </p:extLst>
          </p:nvPr>
        </p:nvGraphicFramePr>
        <p:xfrm>
          <a:off x="135239" y="944994"/>
          <a:ext cx="7024687" cy="431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98058" name="Equation" r:id="rId6" imgW="4597200" imgH="279360" progId="Equation.DSMT4">
                  <p:embed/>
                </p:oleObj>
              </mc:Choice>
              <mc:Fallback>
                <p:oleObj name="Equation" r:id="rId6" imgW="4597200" imgH="27936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35239" y="944994"/>
                        <a:ext cx="7024687" cy="431800"/>
                      </a:xfrm>
                      <a:prstGeom prst="rect">
                        <a:avLst/>
                      </a:prstGeom>
                      <a:solidFill>
                        <a:schemeClr val="bg1"/>
                      </a:solidFill>
                      <a:ln w="88900">
                        <a:solidFill>
                          <a:srgbClr val="000066"/>
                        </a:solidFill>
                        <a:miter lim="800000"/>
                        <a:headEnd/>
                        <a:tailEnd/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6" name="Objekt 1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205128880"/>
              </p:ext>
            </p:extLst>
          </p:nvPr>
        </p:nvGraphicFramePr>
        <p:xfrm>
          <a:off x="405269" y="1530059"/>
          <a:ext cx="6120680" cy="5911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98059" name="Equation" r:id="rId8" imgW="2527200" imgH="241200" progId="Equation.DSMT4">
                  <p:embed/>
                </p:oleObj>
              </mc:Choice>
              <mc:Fallback>
                <p:oleObj name="Equation" r:id="rId8" imgW="2527200" imgH="24120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05269" y="1530059"/>
                        <a:ext cx="6120680" cy="591187"/>
                      </a:xfrm>
                      <a:prstGeom prst="rect">
                        <a:avLst/>
                      </a:prstGeom>
                      <a:gradFill>
                        <a:gsLst>
                          <a:gs pos="0">
                            <a:srgbClr val="FFEFD1"/>
                          </a:gs>
                          <a:gs pos="64999">
                            <a:srgbClr val="F0EBD5"/>
                          </a:gs>
                          <a:gs pos="100000">
                            <a:srgbClr val="D1C39F"/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88900">
                        <a:noFill/>
                        <a:miter lim="800000"/>
                        <a:headEnd/>
                        <a:tailEnd/>
                      </a:ln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8788475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feld 3"/>
          <p:cNvSpPr txBox="1">
            <a:spLocks/>
          </p:cNvSpPr>
          <p:nvPr/>
        </p:nvSpPr>
        <p:spPr>
          <a:xfrm>
            <a:off x="0" y="734479"/>
            <a:ext cx="9361488" cy="5386090"/>
          </a:xfrm>
          <a:prstGeom prst="rect">
            <a:avLst/>
          </a:prstGeom>
          <a:solidFill>
            <a:srgbClr val="800000"/>
          </a:solidFill>
          <a:effectLst>
            <a:glow>
              <a:schemeClr val="accent1"/>
            </a:glow>
          </a:effectLst>
          <a:scene3d>
            <a:camera prst="orthographicFront"/>
            <a:lightRig rig="threePt" dir="t"/>
          </a:scene3d>
          <a:sp3d prstMaterial="plastic">
            <a:bevelT prst="relaxedInset"/>
          </a:sp3d>
        </p:spPr>
        <p:txBody>
          <a:bodyPr wrap="square" rtlCol="0">
            <a:spAutoFit/>
          </a:bodyPr>
          <a:lstStyle/>
          <a:p>
            <a:pPr algn="l"/>
            <a:endParaRPr lang="de-DE" sz="4400" i="0" kern="0" dirty="0" smtClean="0">
              <a:solidFill>
                <a:srgbClr val="FFFFFF"/>
              </a:solidFill>
              <a:latin typeface="Tahoma" pitchFamily="34" charset="0"/>
              <a:ea typeface="+mj-ea"/>
              <a:cs typeface="+mj-cs"/>
            </a:endParaRPr>
          </a:p>
          <a:p>
            <a:endParaRPr lang="en-US" sz="4400" i="0" kern="0" dirty="0" smtClean="0">
              <a:solidFill>
                <a:srgbClr val="FFFFFF"/>
              </a:solidFill>
              <a:latin typeface="Tahoma" pitchFamily="34" charset="0"/>
              <a:ea typeface="+mj-ea"/>
              <a:cs typeface="+mj-cs"/>
            </a:endParaRPr>
          </a:p>
          <a:p>
            <a:pPr>
              <a:lnSpc>
                <a:spcPct val="150000"/>
              </a:lnSpc>
            </a:pPr>
            <a:r>
              <a:rPr lang="en-US" sz="4400" i="0" kern="0" dirty="0" smtClean="0">
                <a:solidFill>
                  <a:srgbClr val="FFFFFF"/>
                </a:solidFill>
                <a:latin typeface="Tahoma" pitchFamily="34" charset="0"/>
                <a:ea typeface="+mj-ea"/>
                <a:cs typeface="+mj-cs"/>
              </a:rPr>
              <a:t>Hard </a:t>
            </a:r>
            <a:r>
              <a:rPr lang="en-US" sz="4400" i="0" kern="0" dirty="0" smtClean="0">
                <a:solidFill>
                  <a:srgbClr val="FFFFFF"/>
                </a:solidFill>
                <a:latin typeface="Tahoma" pitchFamily="34" charset="0"/>
                <a:ea typeface="+mj-ea"/>
                <a:cs typeface="+mj-cs"/>
              </a:rPr>
              <a:t>Exclusive </a:t>
            </a:r>
            <a:r>
              <a:rPr lang="en-US" sz="4400" i="0" kern="0" dirty="0" smtClean="0">
                <a:solidFill>
                  <a:srgbClr val="FFFFFF"/>
                </a:solidFill>
                <a:latin typeface="Symbol" pitchFamily="18" charset="2"/>
                <a:ea typeface="+mj-ea"/>
                <a:cs typeface="+mj-cs"/>
              </a:rPr>
              <a:t>r</a:t>
            </a:r>
            <a:r>
              <a:rPr lang="en-US" sz="4400" i="0" kern="0" baseline="30000" dirty="0" smtClean="0">
                <a:solidFill>
                  <a:srgbClr val="FFFFFF"/>
                </a:solidFill>
                <a:latin typeface="Tahoma" pitchFamily="34" charset="0"/>
                <a:ea typeface="+mj-ea"/>
                <a:cs typeface="+mj-cs"/>
              </a:rPr>
              <a:t>0</a:t>
            </a:r>
            <a:r>
              <a:rPr lang="en-US" sz="4400" i="0" kern="0" dirty="0" smtClean="0">
                <a:solidFill>
                  <a:srgbClr val="FFFFFF"/>
                </a:solidFill>
                <a:latin typeface="Tahoma" pitchFamily="34" charset="0"/>
                <a:ea typeface="+mj-ea"/>
                <a:cs typeface="+mj-cs"/>
              </a:rPr>
              <a:t> Production</a:t>
            </a:r>
          </a:p>
          <a:p>
            <a:pPr>
              <a:lnSpc>
                <a:spcPct val="150000"/>
              </a:lnSpc>
            </a:pPr>
            <a:r>
              <a:rPr lang="en-US" sz="4400" i="0" kern="0" dirty="0">
                <a:solidFill>
                  <a:srgbClr val="FFFFFF"/>
                </a:solidFill>
                <a:latin typeface="Tahoma" pitchFamily="34" charset="0"/>
                <a:ea typeface="+mj-ea"/>
                <a:cs typeface="+mj-cs"/>
              </a:rPr>
              <a:t>o</a:t>
            </a:r>
            <a:r>
              <a:rPr lang="en-US" sz="4400" i="0" kern="0" dirty="0" smtClean="0">
                <a:solidFill>
                  <a:srgbClr val="FFFFFF"/>
                </a:solidFill>
                <a:latin typeface="Tahoma" pitchFamily="34" charset="0"/>
                <a:ea typeface="+mj-ea"/>
                <a:cs typeface="+mj-cs"/>
              </a:rPr>
              <a:t>ff Polarized </a:t>
            </a:r>
            <a:r>
              <a:rPr lang="en-US" sz="4400" i="0" kern="0" dirty="0" smtClean="0">
                <a:solidFill>
                  <a:srgbClr val="FFFFFF"/>
                </a:solidFill>
                <a:latin typeface="Tahoma" pitchFamily="34" charset="0"/>
                <a:ea typeface="+mj-ea"/>
                <a:cs typeface="+mj-cs"/>
              </a:rPr>
              <a:t>Targets</a:t>
            </a:r>
          </a:p>
          <a:p>
            <a:pPr>
              <a:lnSpc>
                <a:spcPct val="150000"/>
              </a:lnSpc>
            </a:pPr>
            <a:r>
              <a:rPr lang="en-US" sz="2400" i="0" kern="0" dirty="0" smtClean="0">
                <a:solidFill>
                  <a:srgbClr val="FFFFFF"/>
                </a:solidFill>
                <a:latin typeface="Tahoma" pitchFamily="34" charset="0"/>
                <a:ea typeface="+mj-ea"/>
                <a:cs typeface="+mj-cs"/>
              </a:rPr>
              <a:t>(without recoil detector!)</a:t>
            </a:r>
            <a:endParaRPr lang="en-US" sz="2400" i="0" kern="0" dirty="0" smtClean="0">
              <a:solidFill>
                <a:srgbClr val="FFFFFF"/>
              </a:solidFill>
              <a:latin typeface="Tahoma" pitchFamily="34" charset="0"/>
              <a:ea typeface="+mj-ea"/>
              <a:cs typeface="+mj-cs"/>
            </a:endParaRPr>
          </a:p>
          <a:p>
            <a:pPr algn="l"/>
            <a:endParaRPr lang="de-DE" sz="4400" i="0" kern="0" dirty="0">
              <a:solidFill>
                <a:srgbClr val="FFFFFF"/>
              </a:solidFill>
              <a:latin typeface="Tahoma" pitchFamily="34" charset="0"/>
              <a:ea typeface="+mj-ea"/>
              <a:cs typeface="+mj-cs"/>
            </a:endParaRPr>
          </a:p>
          <a:p>
            <a:pPr algn="l"/>
            <a:endParaRPr lang="de-DE" sz="4400" i="0" kern="0" dirty="0" smtClean="0">
              <a:solidFill>
                <a:srgbClr val="FFFFFF"/>
              </a:solidFill>
              <a:latin typeface="Tahoma" pitchFamily="34" charset="0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41524901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8320" y="809979"/>
            <a:ext cx="3002494" cy="26009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75106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361487" cy="798513"/>
          </a:xfrm>
        </p:spPr>
        <p:txBody>
          <a:bodyPr/>
          <a:lstStyle/>
          <a:p>
            <a:r>
              <a:rPr lang="en-US" dirty="0" smtClean="0"/>
              <a:t>Hard Exclusive Meson Production</a:t>
            </a:r>
            <a:endParaRPr lang="en-US" dirty="0"/>
          </a:p>
        </p:txBody>
      </p:sp>
      <p:sp>
        <p:nvSpPr>
          <p:cNvPr id="185173" name="Text Box 10069"/>
          <p:cNvSpPr txBox="1">
            <a:spLocks noChangeArrowheads="1"/>
          </p:cNvSpPr>
          <p:nvPr/>
        </p:nvSpPr>
        <p:spPr bwMode="auto">
          <a:xfrm>
            <a:off x="101224" y="5363210"/>
            <a:ext cx="5029570" cy="1477328"/>
          </a:xfrm>
          <a:prstGeom prst="rect">
            <a:avLst/>
          </a:prstGeom>
          <a:gradFill>
            <a:gsLst>
              <a:gs pos="0">
                <a:schemeClr val="dk1">
                  <a:tint val="50000"/>
                  <a:satMod val="300000"/>
                  <a:alpha val="20000"/>
                  <a:lumMod val="63000"/>
                  <a:lumOff val="37000"/>
                </a:schemeClr>
              </a:gs>
              <a:gs pos="35000">
                <a:schemeClr val="dk1">
                  <a:tint val="37000"/>
                  <a:satMod val="300000"/>
                </a:schemeClr>
              </a:gs>
              <a:gs pos="100000">
                <a:schemeClr val="dk1">
                  <a:tint val="15000"/>
                  <a:satMod val="350000"/>
                </a:schemeClr>
              </a:gs>
            </a:gsLst>
            <a:lin ang="16200000" scaled="1"/>
          </a:gradFill>
          <a:ln w="12700">
            <a:noFill/>
            <a:miter lim="800000"/>
            <a:headEnd/>
            <a:tailEnd type="none" w="lg" len="med"/>
          </a:ln>
          <a:effectLst/>
        </p:spPr>
        <p:txBody>
          <a:bodyPr wrap="square">
            <a:spAutoFit/>
          </a:bodyPr>
          <a:lstStyle/>
          <a:p>
            <a:pPr algn="l">
              <a:lnSpc>
                <a:spcPct val="150000"/>
              </a:lnSpc>
              <a:buClr>
                <a:srgbClr val="FF0000"/>
              </a:buClr>
              <a:buBlip>
                <a:blip r:embed="rId4"/>
              </a:buBlip>
            </a:pPr>
            <a:r>
              <a:rPr lang="en-US" sz="2000" i="0" dirty="0" smtClean="0">
                <a:latin typeface="Tahoma" pitchFamily="34" charset="0"/>
              </a:rPr>
              <a:t> </a:t>
            </a:r>
            <a:r>
              <a:rPr lang="en-US" sz="2000" b="0" i="0" dirty="0" smtClean="0">
                <a:latin typeface="Tahoma" pitchFamily="34" charset="0"/>
              </a:rPr>
              <a:t>Vector meson production from </a:t>
            </a:r>
          </a:p>
          <a:p>
            <a:pPr algn="l">
              <a:lnSpc>
                <a:spcPct val="150000"/>
              </a:lnSpc>
              <a:buClr>
                <a:srgbClr val="FF0000"/>
              </a:buClr>
            </a:pPr>
            <a:r>
              <a:rPr lang="en-US" sz="2000" b="0" i="0" dirty="0">
                <a:latin typeface="Tahoma" pitchFamily="34" charset="0"/>
              </a:rPr>
              <a:t> </a:t>
            </a:r>
            <a:r>
              <a:rPr lang="en-US" sz="2000" b="0" i="0" dirty="0" smtClean="0">
                <a:latin typeface="Tahoma" pitchFamily="34" charset="0"/>
              </a:rPr>
              <a:t>   transversely polarized target </a:t>
            </a:r>
            <a:r>
              <a:rPr lang="en-US" sz="2000" b="0" i="0" dirty="0" smtClean="0">
                <a:latin typeface="Tahoma" pitchFamily="34" charset="0"/>
              </a:rPr>
              <a:t>asymmetry 	</a:t>
            </a:r>
            <a:r>
              <a:rPr lang="en-US" sz="2000" i="0" kern="0" dirty="0" smtClean="0">
                <a:latin typeface="Tahoma" pitchFamily="34" charset="0"/>
                <a:sym typeface="Symbol" pitchFamily="18" charset="2"/>
              </a:rPr>
              <a:t></a:t>
            </a:r>
            <a:r>
              <a:rPr lang="en-US" sz="2000" i="0" kern="0" dirty="0" smtClean="0">
                <a:latin typeface="Tahoma" pitchFamily="34" charset="0"/>
              </a:rPr>
              <a:t>  </a:t>
            </a:r>
            <a:r>
              <a:rPr lang="en-US" sz="2000" i="0" kern="0" dirty="0" smtClean="0">
                <a:latin typeface="Tahoma" pitchFamily="34" charset="0"/>
              </a:rPr>
              <a:t>E/H</a:t>
            </a:r>
            <a:endParaRPr lang="en-US" sz="2000" i="0" dirty="0" smtClean="0">
              <a:latin typeface="Tahoma" pitchFamily="34" charset="0"/>
            </a:endParaRPr>
          </a:p>
        </p:txBody>
      </p:sp>
      <p:sp>
        <p:nvSpPr>
          <p:cNvPr id="6" name="Text Box 5"/>
          <p:cNvSpPr txBox="1">
            <a:spLocks noChangeArrowheads="1"/>
          </p:cNvSpPr>
          <p:nvPr/>
        </p:nvSpPr>
        <p:spPr bwMode="auto">
          <a:xfrm>
            <a:off x="6154321" y="3240249"/>
            <a:ext cx="2653317" cy="920866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 lIns="89000" tIns="44500" rIns="89000" bIns="44500">
            <a:spAutoFit/>
          </a:bodyPr>
          <a:lstStyle/>
          <a:p>
            <a:pPr marL="441930" indent="-441930" algn="l">
              <a:lnSpc>
                <a:spcPct val="150000"/>
              </a:lnSpc>
            </a:pPr>
            <a:r>
              <a:rPr lang="el-GR" sz="1800" i="0" kern="0" dirty="0" smtClean="0">
                <a:solidFill>
                  <a:srgbClr val="000066"/>
                </a:solidFill>
                <a:latin typeface="Tahoma" pitchFamily="34" charset="0"/>
              </a:rPr>
              <a:t>ρ</a:t>
            </a:r>
            <a:r>
              <a:rPr lang="fr-FR" sz="1800" i="0" kern="0" dirty="0" smtClean="0">
                <a:solidFill>
                  <a:srgbClr val="000066"/>
                </a:solidFill>
                <a:latin typeface="Tahoma" pitchFamily="34" charset="0"/>
              </a:rPr>
              <a:t> </a:t>
            </a:r>
            <a:r>
              <a:rPr lang="fr-FR" sz="1800" i="0" kern="0" dirty="0">
                <a:solidFill>
                  <a:srgbClr val="000066"/>
                </a:solidFill>
                <a:latin typeface="Tahoma" pitchFamily="34" charset="0"/>
                <a:sym typeface="Symbol"/>
              </a:rPr>
              <a:t>: </a:t>
            </a:r>
            <a:r>
              <a:rPr lang="el-GR" sz="1800" i="0" kern="0" dirty="0">
                <a:solidFill>
                  <a:srgbClr val="000066"/>
                </a:solidFill>
                <a:latin typeface="Tahoma" pitchFamily="34" charset="0"/>
              </a:rPr>
              <a:t>ω</a:t>
            </a:r>
            <a:r>
              <a:rPr lang="fr-FR" sz="1800" i="0" kern="0" dirty="0">
                <a:solidFill>
                  <a:srgbClr val="000066"/>
                </a:solidFill>
                <a:latin typeface="Tahoma" pitchFamily="34" charset="0"/>
                <a:sym typeface="Symbol"/>
              </a:rPr>
              <a:t> : </a:t>
            </a:r>
            <a:r>
              <a:rPr lang="fr-FR" sz="1800" i="0" kern="0" dirty="0" smtClean="0">
                <a:solidFill>
                  <a:srgbClr val="000066"/>
                </a:solidFill>
                <a:latin typeface="Tahoma" pitchFamily="34" charset="0"/>
                <a:sym typeface="Symbol"/>
              </a:rPr>
              <a:t> </a:t>
            </a:r>
            <a:r>
              <a:rPr lang="el-GR" sz="1800" i="0" kern="0" dirty="0" smtClean="0">
                <a:solidFill>
                  <a:srgbClr val="000066"/>
                </a:solidFill>
                <a:latin typeface="Tahoma" pitchFamily="34" charset="0"/>
                <a:sym typeface="Symbol" pitchFamily="18" charset="2"/>
              </a:rPr>
              <a:t></a:t>
            </a:r>
            <a:r>
              <a:rPr lang="fr-FR" sz="1800" i="0" kern="0" dirty="0" smtClean="0">
                <a:solidFill>
                  <a:srgbClr val="000066"/>
                </a:solidFill>
                <a:latin typeface="Tahoma" pitchFamily="34" charset="0"/>
                <a:sym typeface="Symbol" pitchFamily="18" charset="2"/>
              </a:rPr>
              <a:t>   </a:t>
            </a:r>
            <a:r>
              <a:rPr lang="fr-FR" sz="1800" i="0" kern="0" dirty="0">
                <a:solidFill>
                  <a:srgbClr val="000066"/>
                </a:solidFill>
                <a:latin typeface="Tahoma" pitchFamily="34" charset="0"/>
                <a:sym typeface="Symbol" pitchFamily="18" charset="2"/>
              </a:rPr>
              <a:t>   9 :  1 : 2  </a:t>
            </a:r>
            <a:endParaRPr lang="fr-FR" sz="1800" i="0" kern="0" dirty="0" smtClean="0">
              <a:solidFill>
                <a:srgbClr val="000066"/>
              </a:solidFill>
              <a:latin typeface="Tahoma" pitchFamily="34" charset="0"/>
              <a:sym typeface="Symbol" pitchFamily="18" charset="2"/>
            </a:endParaRPr>
          </a:p>
          <a:p>
            <a:pPr marL="441930" indent="-441930" algn="l">
              <a:lnSpc>
                <a:spcPct val="150000"/>
              </a:lnSpc>
            </a:pPr>
            <a:r>
              <a:rPr lang="en-US" sz="1800" i="0" kern="0" dirty="0" smtClean="0">
                <a:solidFill>
                  <a:srgbClr val="000066"/>
                </a:solidFill>
                <a:latin typeface="Tahoma" pitchFamily="34" charset="0"/>
                <a:sym typeface="Symbol" pitchFamily="18" charset="2"/>
              </a:rPr>
              <a:t>  (at large Q</a:t>
            </a:r>
            <a:r>
              <a:rPr lang="en-US" sz="1800" i="0" kern="0" baseline="30000" dirty="0" smtClean="0">
                <a:solidFill>
                  <a:srgbClr val="000066"/>
                </a:solidFill>
                <a:latin typeface="Tahoma" pitchFamily="34" charset="0"/>
                <a:sym typeface="Symbol" pitchFamily="18" charset="2"/>
              </a:rPr>
              <a:t>2</a:t>
            </a:r>
            <a:r>
              <a:rPr lang="en-US" sz="1800" i="0" kern="0" dirty="0" smtClean="0">
                <a:solidFill>
                  <a:srgbClr val="000066"/>
                </a:solidFill>
                <a:latin typeface="Tahoma" pitchFamily="34" charset="0"/>
                <a:sym typeface="Symbol" pitchFamily="18" charset="2"/>
              </a:rPr>
              <a:t> )</a:t>
            </a:r>
            <a:endParaRPr lang="en-US" sz="1800" i="0" dirty="0">
              <a:solidFill>
                <a:srgbClr val="000066"/>
              </a:solidFill>
              <a:latin typeface="Tahoma" pitchFamily="34" charset="0"/>
              <a:sym typeface="Wingdings" pitchFamily="2" charset="2"/>
            </a:endParaRPr>
          </a:p>
        </p:txBody>
      </p:sp>
      <p:sp>
        <p:nvSpPr>
          <p:cNvPr id="12" name="Text Box 8"/>
          <p:cNvSpPr txBox="1">
            <a:spLocks noChangeArrowheads="1"/>
          </p:cNvSpPr>
          <p:nvPr/>
        </p:nvSpPr>
        <p:spPr bwMode="auto">
          <a:xfrm>
            <a:off x="315259" y="3833151"/>
            <a:ext cx="4689104" cy="1477328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marL="0" marR="0" lvl="0" indent="0" algn="l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sz="1800" i="0" kern="0" dirty="0">
                <a:solidFill>
                  <a:sysClr val="windowText" lastClr="000000"/>
                </a:solidFill>
                <a:latin typeface="Tahoma" pitchFamily="34" charset="0"/>
              </a:rPr>
              <a:t>E</a:t>
            </a:r>
            <a:r>
              <a:rPr kumimoji="0" lang="el-GR" sz="1800" b="1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itchFamily="34" charset="0"/>
              </a:rPr>
              <a:t>ρ</a:t>
            </a:r>
            <a:r>
              <a:rPr kumimoji="0" lang="fr-FR" sz="1800" b="1" i="0" u="none" strike="noStrike" kern="0" cap="none" spc="0" normalizeH="0" baseline="3000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itchFamily="34" charset="0"/>
              </a:rPr>
              <a:t>0</a:t>
            </a:r>
            <a:r>
              <a:rPr kumimoji="0" lang="fr-FR" sz="1800" b="1" i="0" u="none" strike="noStrike" kern="0" cap="none" spc="0" normalizeH="0" baseline="30000" noProof="0" dirty="0" smtClean="0">
                <a:ln>
                  <a:noFill/>
                </a:ln>
                <a:solidFill>
                  <a:srgbClr val="A50021"/>
                </a:solidFill>
                <a:effectLst/>
                <a:uLnTx/>
                <a:uFillTx/>
                <a:latin typeface="Tahoma" pitchFamily="34" charset="0"/>
              </a:rPr>
              <a:t> </a:t>
            </a:r>
            <a:r>
              <a:rPr kumimoji="0" lang="fr-FR" sz="1800" b="1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ahoma" pitchFamily="34" charset="0"/>
              </a:rPr>
              <a:t>= 1/</a:t>
            </a:r>
            <a:r>
              <a:rPr kumimoji="0" lang="fr-FR" sz="1800" b="1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ahoma" pitchFamily="34" charset="0"/>
                <a:sym typeface="Symbol" pitchFamily="18" charset="2"/>
              </a:rPr>
              <a:t>2 (2/3 </a:t>
            </a:r>
            <a:r>
              <a:rPr lang="fr-FR" sz="1800" i="0" kern="0" dirty="0">
                <a:solidFill>
                  <a:srgbClr val="0000FF"/>
                </a:solidFill>
                <a:latin typeface="Tahoma" pitchFamily="34" charset="0"/>
                <a:sym typeface="Symbol" pitchFamily="18" charset="2"/>
              </a:rPr>
              <a:t>E</a:t>
            </a:r>
            <a:r>
              <a:rPr kumimoji="0" lang="fr-FR" sz="1800" b="1" i="0" u="none" strike="noStrike" kern="0" cap="none" spc="0" normalizeH="0" baseline="3000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ahoma" pitchFamily="34" charset="0"/>
                <a:sym typeface="Symbol" pitchFamily="18" charset="2"/>
              </a:rPr>
              <a:t>u</a:t>
            </a:r>
            <a:r>
              <a:rPr kumimoji="0" lang="fr-FR" sz="1800" b="1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ahoma" pitchFamily="34" charset="0"/>
                <a:sym typeface="Symbol" pitchFamily="18" charset="2"/>
              </a:rPr>
              <a:t> </a:t>
            </a:r>
            <a:r>
              <a:rPr kumimoji="0" lang="fr-FR" sz="1800" b="1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ahoma" pitchFamily="34" charset="0"/>
                <a:sym typeface="Symbol" pitchFamily="18" charset="2"/>
              </a:rPr>
              <a:t>+ 1/3 </a:t>
            </a:r>
            <a:r>
              <a:rPr lang="fr-FR" sz="1800" i="0" kern="0" dirty="0" err="1">
                <a:solidFill>
                  <a:srgbClr val="0000FF"/>
                </a:solidFill>
                <a:latin typeface="Tahoma" pitchFamily="34" charset="0"/>
                <a:sym typeface="Symbol" pitchFamily="18" charset="2"/>
              </a:rPr>
              <a:t>E</a:t>
            </a:r>
            <a:r>
              <a:rPr kumimoji="0" lang="fr-FR" sz="1800" b="1" i="0" u="none" strike="noStrike" kern="0" cap="none" spc="0" normalizeH="0" baseline="3000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ahoma" pitchFamily="34" charset="0"/>
                <a:sym typeface="Symbol" pitchFamily="18" charset="2"/>
              </a:rPr>
              <a:t>d</a:t>
            </a:r>
            <a:r>
              <a:rPr kumimoji="0" lang="fr-FR" sz="1800" b="1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ahoma" pitchFamily="34" charset="0"/>
                <a:sym typeface="Symbol" pitchFamily="18" charset="2"/>
              </a:rPr>
              <a:t> </a:t>
            </a:r>
            <a:r>
              <a:rPr kumimoji="0" lang="fr-FR" sz="1800" b="1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ahoma" pitchFamily="34" charset="0"/>
                <a:sym typeface="Symbol" pitchFamily="18" charset="2"/>
              </a:rPr>
              <a:t>+ 3/8 </a:t>
            </a:r>
            <a:r>
              <a:rPr lang="fr-FR" sz="1800" i="0" kern="0" dirty="0">
                <a:solidFill>
                  <a:srgbClr val="0000FF"/>
                </a:solidFill>
                <a:latin typeface="Tahoma" pitchFamily="34" charset="0"/>
                <a:sym typeface="Symbol" pitchFamily="18" charset="2"/>
              </a:rPr>
              <a:t>E</a:t>
            </a:r>
            <a:r>
              <a:rPr kumimoji="0" lang="fr-FR" sz="1800" b="1" i="0" u="none" strike="noStrike" kern="0" cap="none" spc="0" normalizeH="0" baseline="3000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ahoma" pitchFamily="34" charset="0"/>
                <a:sym typeface="Symbol" pitchFamily="18" charset="2"/>
              </a:rPr>
              <a:t>g</a:t>
            </a:r>
            <a:r>
              <a:rPr kumimoji="0" lang="fr-FR" sz="1800" b="1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ahoma" pitchFamily="34" charset="0"/>
                <a:sym typeface="Symbol" pitchFamily="18" charset="2"/>
              </a:rPr>
              <a:t>)</a:t>
            </a:r>
          </a:p>
          <a:p>
            <a:pPr marL="0" marR="0" lvl="0" indent="0" algn="l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1" i="0" u="none" strike="noStrike" kern="0" cap="none" spc="0" normalizeH="0" baseline="0" noProof="0" dirty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Tahoma" pitchFamily="34" charset="0"/>
              <a:sym typeface="Symbol" pitchFamily="18" charset="2"/>
            </a:endParaRPr>
          </a:p>
          <a:p>
            <a:pPr marL="0" marR="0" lvl="0" indent="0" algn="l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sz="1800" i="0" kern="0" dirty="0">
                <a:solidFill>
                  <a:sysClr val="windowText" lastClr="000000"/>
                </a:solidFill>
                <a:latin typeface="Tahoma" pitchFamily="34" charset="0"/>
                <a:sym typeface="Symbol" pitchFamily="18" charset="2"/>
              </a:rPr>
              <a:t>E</a:t>
            </a:r>
            <a:r>
              <a:rPr kumimoji="0" lang="el-GR" sz="1800" b="1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itchFamily="34" charset="0"/>
              </a:rPr>
              <a:t>ω</a:t>
            </a:r>
            <a:r>
              <a:rPr kumimoji="0" lang="fr-FR" sz="1800" b="1" i="0" u="none" strike="noStrike" kern="0" cap="none" spc="0" normalizeH="0" baseline="0" noProof="0" dirty="0" smtClean="0">
                <a:ln>
                  <a:noFill/>
                </a:ln>
                <a:solidFill>
                  <a:srgbClr val="A50021"/>
                </a:solidFill>
                <a:effectLst/>
                <a:uLnTx/>
                <a:uFillTx/>
                <a:latin typeface="Tahoma" pitchFamily="34" charset="0"/>
                <a:cs typeface="Times New Roman" pitchFamily="18" charset="0"/>
                <a:sym typeface="Symbol" pitchFamily="18" charset="2"/>
              </a:rPr>
              <a:t>  </a:t>
            </a:r>
            <a:r>
              <a:rPr kumimoji="0" lang="fr-FR" sz="1800" b="1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ahoma" pitchFamily="34" charset="0"/>
                <a:cs typeface="Times New Roman" pitchFamily="18" charset="0"/>
                <a:sym typeface="Symbol" pitchFamily="18" charset="2"/>
              </a:rPr>
              <a:t>= 1/2 (2/3 </a:t>
            </a:r>
            <a:r>
              <a:rPr lang="fr-FR" sz="1800" i="0" kern="0" dirty="0">
                <a:solidFill>
                  <a:srgbClr val="0000FF"/>
                </a:solidFill>
                <a:latin typeface="Tahoma" pitchFamily="34" charset="0"/>
                <a:cs typeface="Times New Roman" pitchFamily="18" charset="0"/>
                <a:sym typeface="Symbol" pitchFamily="18" charset="2"/>
              </a:rPr>
              <a:t>E</a:t>
            </a:r>
            <a:r>
              <a:rPr kumimoji="0" lang="fr-FR" sz="1800" b="1" i="0" u="none" strike="noStrike" kern="0" cap="none" spc="0" normalizeH="0" baseline="3000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ahoma" pitchFamily="34" charset="0"/>
                <a:cs typeface="Times New Roman" pitchFamily="18" charset="0"/>
                <a:sym typeface="Symbol" pitchFamily="18" charset="2"/>
              </a:rPr>
              <a:t>u</a:t>
            </a:r>
            <a:r>
              <a:rPr kumimoji="0" lang="fr-FR" sz="1800" b="1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ahoma" pitchFamily="34" charset="0"/>
                <a:cs typeface="Times New Roman" pitchFamily="18" charset="0"/>
                <a:sym typeface="Symbol" pitchFamily="18" charset="2"/>
              </a:rPr>
              <a:t> </a:t>
            </a:r>
            <a:r>
              <a:rPr kumimoji="0" lang="fr-FR" sz="1800" b="1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ahoma" pitchFamily="34" charset="0"/>
                <a:cs typeface="Times New Roman" pitchFamily="18" charset="0"/>
                <a:sym typeface="Symbol" pitchFamily="18" charset="2"/>
              </a:rPr>
              <a:t>– 1/3 </a:t>
            </a:r>
            <a:r>
              <a:rPr lang="fr-FR" sz="1800" i="0" kern="0" dirty="0" err="1">
                <a:solidFill>
                  <a:srgbClr val="0000FF"/>
                </a:solidFill>
                <a:latin typeface="Tahoma" pitchFamily="34" charset="0"/>
                <a:cs typeface="Times New Roman" pitchFamily="18" charset="0"/>
                <a:sym typeface="Symbol" pitchFamily="18" charset="2"/>
              </a:rPr>
              <a:t>E</a:t>
            </a:r>
            <a:r>
              <a:rPr kumimoji="0" lang="fr-FR" sz="1800" b="1" i="0" u="none" strike="noStrike" kern="0" cap="none" spc="0" normalizeH="0" baseline="3000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ahoma" pitchFamily="34" charset="0"/>
                <a:cs typeface="Times New Roman" pitchFamily="18" charset="0"/>
                <a:sym typeface="Symbol" pitchFamily="18" charset="2"/>
              </a:rPr>
              <a:t>d</a:t>
            </a:r>
            <a:r>
              <a:rPr kumimoji="0" lang="fr-FR" sz="1800" b="1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ahoma" pitchFamily="34" charset="0"/>
                <a:cs typeface="Times New Roman" pitchFamily="18" charset="0"/>
                <a:sym typeface="Symbol" pitchFamily="18" charset="2"/>
              </a:rPr>
              <a:t> </a:t>
            </a:r>
            <a:r>
              <a:rPr kumimoji="0" lang="fr-FR" sz="1800" b="1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ahoma" pitchFamily="34" charset="0"/>
                <a:cs typeface="Times New Roman" pitchFamily="18" charset="0"/>
                <a:sym typeface="Symbol" pitchFamily="18" charset="2"/>
              </a:rPr>
              <a:t>+ 1/8 </a:t>
            </a:r>
            <a:r>
              <a:rPr lang="fr-FR" sz="1800" i="0" kern="0" dirty="0">
                <a:solidFill>
                  <a:srgbClr val="0000FF"/>
                </a:solidFill>
                <a:latin typeface="Tahoma" pitchFamily="34" charset="0"/>
                <a:cs typeface="Times New Roman" pitchFamily="18" charset="0"/>
                <a:sym typeface="Symbol" pitchFamily="18" charset="2"/>
              </a:rPr>
              <a:t>E</a:t>
            </a:r>
            <a:r>
              <a:rPr kumimoji="0" lang="fr-FR" sz="1800" b="1" i="0" u="none" strike="noStrike" kern="0" cap="none" spc="0" normalizeH="0" baseline="3000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ahoma" pitchFamily="34" charset="0"/>
                <a:cs typeface="Times New Roman" pitchFamily="18" charset="0"/>
                <a:sym typeface="Symbol" pitchFamily="18" charset="2"/>
              </a:rPr>
              <a:t>g</a:t>
            </a:r>
            <a:r>
              <a:rPr kumimoji="0" lang="fr-FR" sz="1800" b="1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ahoma" pitchFamily="34" charset="0"/>
                <a:cs typeface="Times New Roman" pitchFamily="18" charset="0"/>
                <a:sym typeface="Symbol" pitchFamily="18" charset="2"/>
              </a:rPr>
              <a:t>)</a:t>
            </a:r>
          </a:p>
          <a:p>
            <a:pPr marL="0" marR="0" lvl="0" indent="0" algn="l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1" i="0" u="none" strike="noStrike" kern="0" cap="none" spc="0" normalizeH="0" baseline="0" noProof="0" dirty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Tahoma" pitchFamily="34" charset="0"/>
              <a:cs typeface="Times New Roman" pitchFamily="18" charset="0"/>
              <a:sym typeface="Symbol" pitchFamily="18" charset="2"/>
            </a:endParaRPr>
          </a:p>
          <a:p>
            <a:pPr marL="0" marR="0" lvl="0" indent="0" algn="l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sz="1800" i="0" kern="0" dirty="0">
                <a:solidFill>
                  <a:sysClr val="windowText" lastClr="000000"/>
                </a:solidFill>
                <a:latin typeface="Tahoma" pitchFamily="34" charset="0"/>
                <a:cs typeface="Times New Roman" pitchFamily="18" charset="0"/>
                <a:sym typeface="Symbol" pitchFamily="18" charset="2"/>
              </a:rPr>
              <a:t>E</a:t>
            </a:r>
            <a:r>
              <a:rPr kumimoji="0" lang="el-GR" sz="1800" b="1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itchFamily="34" charset="0"/>
                <a:sym typeface="Symbol" pitchFamily="18" charset="2"/>
              </a:rPr>
              <a:t></a:t>
            </a:r>
            <a:r>
              <a:rPr kumimoji="0" lang="fr-FR" sz="1800" b="1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itchFamily="34" charset="0"/>
                <a:sym typeface="Symbol" pitchFamily="18" charset="2"/>
              </a:rPr>
              <a:t> </a:t>
            </a:r>
            <a:r>
              <a:rPr kumimoji="0" lang="fr-FR" sz="1800" b="1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ahoma" pitchFamily="34" charset="0"/>
                <a:sym typeface="Symbol" pitchFamily="18" charset="2"/>
              </a:rPr>
              <a:t>  </a:t>
            </a:r>
            <a:r>
              <a:rPr kumimoji="0" lang="fr-FR" sz="1800" b="1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ahoma" pitchFamily="34" charset="0"/>
                <a:sym typeface="Symbol" pitchFamily="18" charset="2"/>
              </a:rPr>
              <a:t>=           -1/3 </a:t>
            </a:r>
            <a:r>
              <a:rPr lang="fr-FR" sz="1800" i="0" kern="0" dirty="0" err="1">
                <a:solidFill>
                  <a:srgbClr val="0000FF"/>
                </a:solidFill>
                <a:latin typeface="Tahoma" pitchFamily="34" charset="0"/>
                <a:sym typeface="Symbol" pitchFamily="18" charset="2"/>
              </a:rPr>
              <a:t>E</a:t>
            </a:r>
            <a:r>
              <a:rPr kumimoji="0" lang="fr-FR" sz="1800" b="1" i="0" u="none" strike="noStrike" kern="0" cap="none" spc="0" normalizeH="0" baseline="3000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ahoma" pitchFamily="34" charset="0"/>
                <a:sym typeface="Symbol" pitchFamily="18" charset="2"/>
              </a:rPr>
              <a:t>s </a:t>
            </a:r>
            <a:r>
              <a:rPr kumimoji="0" lang="fr-FR" sz="1800" b="1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ahoma" pitchFamily="34" charset="0"/>
                <a:sym typeface="Symbol" pitchFamily="18" charset="2"/>
              </a:rPr>
              <a:t> </a:t>
            </a:r>
            <a:r>
              <a:rPr lang="fr-FR" sz="1800" i="0" kern="0" dirty="0" smtClean="0">
                <a:solidFill>
                  <a:sysClr val="windowText" lastClr="000000"/>
                </a:solidFill>
                <a:latin typeface="Tahoma" pitchFamily="34" charset="0"/>
                <a:cs typeface="Times New Roman" pitchFamily="18" charset="0"/>
                <a:sym typeface="Symbol" pitchFamily="18" charset="2"/>
              </a:rPr>
              <a:t>–</a:t>
            </a:r>
            <a:r>
              <a:rPr kumimoji="0" lang="fr-FR" sz="1800" b="1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ahoma" pitchFamily="34" charset="0"/>
                <a:sym typeface="Symbol" pitchFamily="18" charset="2"/>
              </a:rPr>
              <a:t> 1/8 </a:t>
            </a:r>
            <a:r>
              <a:rPr lang="fr-FR" sz="1800" i="0" kern="0" dirty="0">
                <a:solidFill>
                  <a:srgbClr val="0000FF"/>
                </a:solidFill>
                <a:latin typeface="Tahoma" pitchFamily="34" charset="0"/>
                <a:sym typeface="Symbol" pitchFamily="18" charset="2"/>
              </a:rPr>
              <a:t>E</a:t>
            </a:r>
            <a:r>
              <a:rPr kumimoji="0" lang="fr-FR" sz="1800" b="1" i="0" u="none" strike="noStrike" kern="0" cap="none" spc="0" normalizeH="0" baseline="3000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ahoma" pitchFamily="34" charset="0"/>
                <a:sym typeface="Symbol" pitchFamily="18" charset="2"/>
              </a:rPr>
              <a:t>g</a:t>
            </a:r>
            <a:endParaRPr kumimoji="0" lang="el-GR" sz="1800" b="1" i="0" u="none" strike="noStrike" kern="0" cap="none" spc="0" normalizeH="0" baseline="30000" noProof="0" dirty="0" smtClean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Tahoma" pitchFamily="34" charset="0"/>
              <a:sym typeface="Symbol" pitchFamily="18" charset="2"/>
            </a:endParaRPr>
          </a:p>
        </p:txBody>
      </p:sp>
      <p:sp>
        <p:nvSpPr>
          <p:cNvPr id="21" name="ZoneTexte 22"/>
          <p:cNvSpPr txBox="1"/>
          <p:nvPr/>
        </p:nvSpPr>
        <p:spPr>
          <a:xfrm>
            <a:off x="984436" y="3410977"/>
            <a:ext cx="3466013" cy="369332"/>
          </a:xfrm>
          <a:prstGeom prst="rect">
            <a:avLst/>
          </a:prstGeom>
          <a:solidFill>
            <a:srgbClr val="000066"/>
          </a:solidFill>
        </p:spPr>
        <p:txBody>
          <a:bodyPr wrap="none" rtlCol="0">
            <a:spAutoFit/>
          </a:bodyPr>
          <a:lstStyle/>
          <a:p>
            <a:r>
              <a:rPr lang="en-US" sz="1800" i="0" dirty="0" smtClean="0">
                <a:solidFill>
                  <a:schemeClr val="bg1"/>
                </a:solidFill>
                <a:latin typeface="Tahoma" pitchFamily="34" charset="0"/>
                <a:cs typeface="Tahoma" pitchFamily="34" charset="0"/>
              </a:rPr>
              <a:t>A</a:t>
            </a:r>
            <a:r>
              <a:rPr lang="en-US" sz="1800" b="1" i="0" dirty="0" smtClean="0">
                <a:solidFill>
                  <a:schemeClr val="bg1"/>
                </a:solidFill>
                <a:latin typeface="Tahoma" pitchFamily="34" charset="0"/>
                <a:cs typeface="Tahoma" pitchFamily="34" charset="0"/>
              </a:rPr>
              <a:t>llows for flavor separation</a:t>
            </a:r>
            <a:r>
              <a:rPr lang="fr-FR" sz="1800" b="1" i="0" dirty="0" smtClean="0">
                <a:solidFill>
                  <a:schemeClr val="bg1"/>
                </a:solidFill>
                <a:latin typeface="Tahoma" pitchFamily="34" charset="0"/>
                <a:cs typeface="Tahoma" pitchFamily="34" charset="0"/>
              </a:rPr>
              <a:t>:</a:t>
            </a:r>
            <a:endParaRPr lang="fr-FR" sz="1800" b="1" i="0" dirty="0">
              <a:solidFill>
                <a:schemeClr val="bg1"/>
              </a:solidFill>
              <a:latin typeface="Tahoma" pitchFamily="34" charset="0"/>
              <a:cs typeface="Tahoma" pitchFamily="34" charset="0"/>
            </a:endParaRPr>
          </a:p>
        </p:txBody>
      </p:sp>
      <p:grpSp>
        <p:nvGrpSpPr>
          <p:cNvPr id="2" name="Gruppieren 1"/>
          <p:cNvGrpSpPr/>
          <p:nvPr/>
        </p:nvGrpSpPr>
        <p:grpSpPr>
          <a:xfrm>
            <a:off x="4937608" y="1350039"/>
            <a:ext cx="4413555" cy="1374735"/>
            <a:chOff x="4937608" y="1620069"/>
            <a:chExt cx="4413555" cy="1374735"/>
          </a:xfrm>
        </p:grpSpPr>
        <p:sp>
          <p:nvSpPr>
            <p:cNvPr id="18" name="Text Box 10069"/>
            <p:cNvSpPr txBox="1">
              <a:spLocks noChangeArrowheads="1"/>
            </p:cNvSpPr>
            <p:nvPr/>
          </p:nvSpPr>
          <p:spPr bwMode="auto">
            <a:xfrm>
              <a:off x="4937608" y="1620069"/>
              <a:ext cx="4413555" cy="1374735"/>
            </a:xfrm>
            <a:prstGeom prst="rect">
              <a:avLst/>
            </a:prstGeom>
            <a:gradFill flip="none" rotWithShape="1">
              <a:gsLst>
                <a:gs pos="0">
                  <a:srgbClr val="FFEFD1"/>
                </a:gs>
                <a:gs pos="64999">
                  <a:srgbClr val="F0EBD5"/>
                </a:gs>
                <a:gs pos="100000">
                  <a:srgbClr val="D1C39F"/>
                </a:gs>
              </a:gsLst>
              <a:path path="shape">
                <a:fillToRect l="50000" t="50000" r="50000" b="50000"/>
              </a:path>
              <a:tileRect/>
            </a:gradFill>
            <a:ln w="12700">
              <a:noFill/>
              <a:miter lim="800000"/>
              <a:headEnd/>
              <a:tailEnd type="none" w="lg" len="med"/>
            </a:ln>
            <a:effectLst/>
          </p:spPr>
          <p:txBody>
            <a:bodyPr wrap="square">
              <a:spAutoFit/>
            </a:bodyPr>
            <a:lstStyle/>
            <a:p>
              <a:pPr lvl="0" algn="l">
                <a:lnSpc>
                  <a:spcPct val="150000"/>
                </a:lnSpc>
                <a:buClr>
                  <a:srgbClr val="FF0000"/>
                </a:buClr>
              </a:pPr>
              <a:r>
                <a:rPr lang="en-US" sz="2000" i="0" kern="0" dirty="0" smtClean="0">
                  <a:solidFill>
                    <a:srgbClr val="800000"/>
                  </a:solidFill>
                  <a:latin typeface="Tahoma" pitchFamily="34" charset="0"/>
                  <a:cs typeface="Tahoma" pitchFamily="34" charset="0"/>
                </a:rPr>
                <a:t>Cross section measurements</a:t>
              </a:r>
              <a:r>
                <a:rPr lang="fr-FR" sz="2000" i="0" kern="0" dirty="0" smtClean="0">
                  <a:solidFill>
                    <a:srgbClr val="800000"/>
                  </a:solidFill>
                  <a:latin typeface="Tahoma" pitchFamily="34" charset="0"/>
                  <a:cs typeface="Tahoma" pitchFamily="34" charset="0"/>
                </a:rPr>
                <a:t>:</a:t>
              </a:r>
              <a:endParaRPr lang="en-US" sz="2000" b="0" i="0" dirty="0" smtClean="0">
                <a:latin typeface="Tahoma" pitchFamily="34" charset="0"/>
              </a:endParaRPr>
            </a:p>
            <a:p>
              <a:pPr lvl="0" algn="l">
                <a:lnSpc>
                  <a:spcPct val="150000"/>
                </a:lnSpc>
                <a:buClr>
                  <a:srgbClr val="FF0000"/>
                </a:buClr>
                <a:buBlip>
                  <a:blip r:embed="rId4"/>
                </a:buBlip>
              </a:pPr>
              <a:r>
                <a:rPr lang="fr-FR" sz="2000" b="0" i="0" kern="0" dirty="0" smtClean="0">
                  <a:latin typeface="Tahoma" pitchFamily="34" charset="0"/>
                </a:rPr>
                <a:t> </a:t>
              </a:r>
              <a:r>
                <a:rPr lang="en-US" sz="2000" b="0" i="0" kern="0" dirty="0" smtClean="0">
                  <a:latin typeface="Tahoma" pitchFamily="34" charset="0"/>
                </a:rPr>
                <a:t>Pseudo-scalar:</a:t>
              </a:r>
              <a:r>
                <a:rPr lang="fr-FR" sz="2000" b="0" i="0" kern="0" dirty="0" smtClean="0">
                  <a:latin typeface="Tahoma" pitchFamily="34" charset="0"/>
                </a:rPr>
                <a:t> </a:t>
              </a:r>
              <a:r>
                <a:rPr lang="de-DE" sz="2000" b="0" i="0" kern="0" dirty="0" smtClean="0">
                  <a:latin typeface="Symbol" pitchFamily="18" charset="2"/>
                </a:rPr>
                <a:t>p</a:t>
              </a:r>
              <a:r>
                <a:rPr lang="fr-FR" sz="2000" b="0" i="0" kern="0" dirty="0" smtClean="0">
                  <a:latin typeface="Symbol" pitchFamily="18" charset="2"/>
                </a:rPr>
                <a:t>, </a:t>
              </a:r>
              <a:r>
                <a:rPr lang="el-GR" sz="2000" b="0" i="0" kern="0" dirty="0" smtClean="0">
                  <a:latin typeface="Tahoma" pitchFamily="34" charset="0"/>
                </a:rPr>
                <a:t>η</a:t>
              </a:r>
              <a:r>
                <a:rPr lang="de-DE" sz="2000" b="0" i="0" kern="0" dirty="0" smtClean="0">
                  <a:latin typeface="Symbol" pitchFamily="18" charset="2"/>
                </a:rPr>
                <a:t>, </a:t>
              </a:r>
              <a:r>
                <a:rPr lang="de-DE" sz="2000" b="0" i="0" kern="0" dirty="0" smtClean="0">
                  <a:latin typeface="Tahoma" pitchFamily="34" charset="0"/>
                  <a:ea typeface="Tahoma" pitchFamily="34" charset="0"/>
                  <a:cs typeface="Tahoma" pitchFamily="34" charset="0"/>
                </a:rPr>
                <a:t>…</a:t>
              </a:r>
              <a:r>
                <a:rPr lang="fr-FR" sz="2000" b="0" i="0" kern="0" dirty="0" smtClean="0">
                  <a:latin typeface="Tahoma" pitchFamily="34" charset="0"/>
                </a:rPr>
                <a:t>   </a:t>
              </a:r>
              <a:r>
                <a:rPr lang="fr-FR" sz="2000" b="0" i="0" kern="0" dirty="0" smtClean="0">
                  <a:latin typeface="Tahoma" pitchFamily="34" charset="0"/>
                  <a:sym typeface="Symbol" pitchFamily="18" charset="2"/>
                </a:rPr>
                <a:t></a:t>
              </a:r>
              <a:r>
                <a:rPr lang="fr-FR" sz="2000" b="0" i="0" kern="0" dirty="0" smtClean="0">
                  <a:latin typeface="Tahoma" pitchFamily="34" charset="0"/>
                </a:rPr>
                <a:t> </a:t>
              </a:r>
              <a:r>
                <a:rPr lang="fr-FR" sz="2000" i="0" kern="0" dirty="0" smtClean="0">
                  <a:latin typeface="Tahoma" pitchFamily="34" charset="0"/>
                </a:rPr>
                <a:t>H</a:t>
              </a:r>
              <a:r>
                <a:rPr lang="fr-FR" sz="2000" b="0" i="0" kern="0" dirty="0" smtClean="0">
                  <a:latin typeface="Tahoma" pitchFamily="34" charset="0"/>
                </a:rPr>
                <a:t>  </a:t>
              </a:r>
              <a:r>
                <a:rPr lang="fr-FR" sz="2000" b="0" i="0" kern="0" dirty="0">
                  <a:latin typeface="Tahoma" pitchFamily="34" charset="0"/>
                </a:rPr>
                <a:t>&amp;  </a:t>
              </a:r>
              <a:r>
                <a:rPr lang="fr-FR" sz="2000" i="0" kern="0" dirty="0">
                  <a:latin typeface="Tahoma" pitchFamily="34" charset="0"/>
                </a:rPr>
                <a:t>E</a:t>
              </a:r>
            </a:p>
            <a:p>
              <a:pPr lvl="0" algn="l">
                <a:lnSpc>
                  <a:spcPts val="2800"/>
                </a:lnSpc>
                <a:buClr>
                  <a:srgbClr val="FF0000"/>
                </a:buClr>
                <a:buBlip>
                  <a:blip r:embed="rId4"/>
                </a:buBlip>
              </a:pPr>
              <a:r>
                <a:rPr lang="fr-FR" sz="2000" b="0" i="0" kern="0" dirty="0" smtClean="0">
                  <a:latin typeface="Tahoma" pitchFamily="34" charset="0"/>
                </a:rPr>
                <a:t> </a:t>
              </a:r>
              <a:r>
                <a:rPr lang="en-US" sz="2000" b="0" i="0" kern="0" dirty="0" smtClean="0">
                  <a:latin typeface="Tahoma" pitchFamily="34" charset="0"/>
                </a:rPr>
                <a:t>Vector meson: </a:t>
              </a:r>
              <a:r>
                <a:rPr lang="el-GR" sz="2000" b="0" i="0" kern="0" dirty="0" smtClean="0">
                  <a:latin typeface="Tahoma" pitchFamily="34" charset="0"/>
                </a:rPr>
                <a:t>ρ</a:t>
              </a:r>
              <a:r>
                <a:rPr lang="fr-FR" sz="2000" b="0" i="0" kern="0" dirty="0" smtClean="0">
                  <a:latin typeface="Tahoma" pitchFamily="34" charset="0"/>
                </a:rPr>
                <a:t>, </a:t>
              </a:r>
              <a:r>
                <a:rPr lang="el-GR" sz="2000" b="0" i="0" kern="0" dirty="0" smtClean="0">
                  <a:latin typeface="Tahoma" pitchFamily="34" charset="0"/>
                </a:rPr>
                <a:t>ω</a:t>
              </a:r>
              <a:r>
                <a:rPr lang="fr-FR" sz="2000" b="0" i="0" kern="0" dirty="0" smtClean="0">
                  <a:latin typeface="Tahoma" pitchFamily="34" charset="0"/>
                </a:rPr>
                <a:t>, </a:t>
              </a:r>
              <a:r>
                <a:rPr lang="el-GR" sz="2000" b="0" i="0" kern="0" dirty="0" smtClean="0">
                  <a:latin typeface="Tahoma" pitchFamily="34" charset="0"/>
                  <a:sym typeface="Symbol" pitchFamily="18" charset="2"/>
                </a:rPr>
                <a:t></a:t>
              </a:r>
              <a:r>
                <a:rPr lang="fr-FR" sz="2000" b="0" i="0" kern="0" dirty="0" smtClean="0">
                  <a:latin typeface="Tahoma" pitchFamily="34" charset="0"/>
                  <a:sym typeface="Symbol" pitchFamily="18" charset="2"/>
                </a:rPr>
                <a:t>…</a:t>
              </a:r>
              <a:r>
                <a:rPr lang="fr-FR" sz="2000" b="0" i="0" kern="0" dirty="0" smtClean="0">
                  <a:latin typeface="Tahoma" pitchFamily="34" charset="0"/>
                </a:rPr>
                <a:t> </a:t>
              </a:r>
              <a:r>
                <a:rPr lang="fr-FR" sz="2000" i="0" kern="0" dirty="0" smtClean="0">
                  <a:latin typeface="Tahoma" pitchFamily="34" charset="0"/>
                </a:rPr>
                <a:t>H</a:t>
              </a:r>
              <a:r>
                <a:rPr lang="fr-FR" sz="2000" b="0" i="0" kern="0" dirty="0" smtClean="0">
                  <a:latin typeface="Tahoma" pitchFamily="34" charset="0"/>
                </a:rPr>
                <a:t>  </a:t>
              </a:r>
              <a:r>
                <a:rPr lang="fr-FR" sz="2000" b="0" i="0" kern="0" dirty="0">
                  <a:latin typeface="Tahoma" pitchFamily="34" charset="0"/>
                </a:rPr>
                <a:t>&amp;  </a:t>
              </a:r>
              <a:r>
                <a:rPr lang="fr-FR" sz="2000" i="0" kern="0" dirty="0" smtClean="0">
                  <a:latin typeface="Tahoma" pitchFamily="34" charset="0"/>
                </a:rPr>
                <a:t>E</a:t>
              </a:r>
              <a:endParaRPr lang="fr-FR" sz="2000" i="0" kern="0" dirty="0">
                <a:latin typeface="Tahoma" pitchFamily="34" charset="0"/>
              </a:endParaRPr>
            </a:p>
          </p:txBody>
        </p:sp>
        <p:sp>
          <p:nvSpPr>
            <p:cNvPr id="19" name="Text Box 7"/>
            <p:cNvSpPr txBox="1">
              <a:spLocks noChangeArrowheads="1"/>
            </p:cNvSpPr>
            <p:nvPr/>
          </p:nvSpPr>
          <p:spPr bwMode="auto">
            <a:xfrm>
              <a:off x="8084973" y="1968494"/>
              <a:ext cx="532517" cy="4616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2400" b="0" i="0" u="none" strike="noStrike" kern="0" cap="none" spc="0" normalizeH="0" baseline="0" noProof="0" dirty="0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Tahoma" pitchFamily="34" charset="0"/>
                </a:rPr>
                <a:t> </a:t>
              </a:r>
              <a:r>
                <a:rPr kumimoji="0" lang="fr-FR" sz="2400" i="0" u="none" strike="noStrike" kern="0" cap="none" spc="0" normalizeH="0" baseline="0" noProof="0" dirty="0" smtClean="0">
                  <a:ln>
                    <a:noFill/>
                  </a:ln>
                  <a:effectLst/>
                  <a:uLnTx/>
                  <a:uFillTx/>
                  <a:latin typeface="Tahoma" pitchFamily="34" charset="0"/>
                </a:rPr>
                <a:t>~</a:t>
              </a:r>
            </a:p>
          </p:txBody>
        </p:sp>
        <p:sp>
          <p:nvSpPr>
            <p:cNvPr id="22" name="Text Box 7"/>
            <p:cNvSpPr txBox="1">
              <a:spLocks noChangeArrowheads="1"/>
            </p:cNvSpPr>
            <p:nvPr/>
          </p:nvSpPr>
          <p:spPr bwMode="auto">
            <a:xfrm>
              <a:off x="8755596" y="1968494"/>
              <a:ext cx="532517" cy="4616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2400" b="0" i="0" u="none" strike="noStrike" kern="0" cap="none" spc="0" normalizeH="0" baseline="0" noProof="0" dirty="0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Tahoma" pitchFamily="34" charset="0"/>
                </a:rPr>
                <a:t> </a:t>
              </a:r>
              <a:r>
                <a:rPr kumimoji="0" lang="fr-FR" sz="2400" i="0" u="none" strike="noStrike" kern="0" cap="none" spc="0" normalizeH="0" baseline="0" noProof="0" dirty="0" smtClean="0">
                  <a:ln>
                    <a:noFill/>
                  </a:ln>
                  <a:effectLst/>
                  <a:uLnTx/>
                  <a:uFillTx/>
                  <a:latin typeface="Tahoma" pitchFamily="34" charset="0"/>
                </a:rPr>
                <a:t>~</a:t>
              </a:r>
            </a:p>
          </p:txBody>
        </p:sp>
      </p:grpSp>
      <p:sp>
        <p:nvSpPr>
          <p:cNvPr id="17" name="Text Box 10069"/>
          <p:cNvSpPr txBox="1">
            <a:spLocks noChangeArrowheads="1"/>
          </p:cNvSpPr>
          <p:nvPr/>
        </p:nvSpPr>
        <p:spPr bwMode="auto">
          <a:xfrm rot="967905">
            <a:off x="4786627" y="5107623"/>
            <a:ext cx="3564864" cy="1169551"/>
          </a:xfrm>
          <a:prstGeom prst="rect">
            <a:avLst/>
          </a:prstGeom>
          <a:solidFill>
            <a:srgbClr val="006600"/>
          </a:solidFill>
          <a:ln w="12700">
            <a:noFill/>
            <a:miter lim="800000"/>
            <a:headEnd/>
            <a:tailEnd type="none" w="lg" len="med"/>
          </a:ln>
          <a:effectLst/>
        </p:spPr>
        <p:txBody>
          <a:bodyPr wrap="square">
            <a:spAutoFit/>
          </a:bodyPr>
          <a:lstStyle/>
          <a:p>
            <a:pPr>
              <a:lnSpc>
                <a:spcPts val="2800"/>
              </a:lnSpc>
              <a:buClr>
                <a:srgbClr val="FF0000"/>
              </a:buClr>
            </a:pPr>
            <a:r>
              <a:rPr lang="en-US" sz="2000" i="0" dirty="0" smtClean="0">
                <a:solidFill>
                  <a:schemeClr val="bg1"/>
                </a:solidFill>
                <a:latin typeface="Tahoma" pitchFamily="34" charset="0"/>
              </a:rPr>
              <a:t>Presently studied at </a:t>
            </a:r>
            <a:r>
              <a:rPr lang="en-US" sz="2000" i="0" dirty="0">
                <a:solidFill>
                  <a:schemeClr val="bg1"/>
                </a:solidFill>
                <a:latin typeface="Tahoma" pitchFamily="34" charset="0"/>
              </a:rPr>
              <a:t>COMPASS </a:t>
            </a:r>
            <a:endParaRPr lang="en-US" sz="2000" i="0" dirty="0" smtClean="0">
              <a:solidFill>
                <a:schemeClr val="bg1"/>
              </a:solidFill>
              <a:latin typeface="Tahoma" pitchFamily="34" charset="0"/>
            </a:endParaRPr>
          </a:p>
          <a:p>
            <a:pPr>
              <a:lnSpc>
                <a:spcPts val="2800"/>
              </a:lnSpc>
              <a:buClr>
                <a:srgbClr val="FF0000"/>
              </a:buClr>
            </a:pPr>
            <a:r>
              <a:rPr lang="en-US" sz="2000" i="0" dirty="0" smtClean="0">
                <a:solidFill>
                  <a:schemeClr val="bg1"/>
                </a:solidFill>
                <a:latin typeface="Tahoma" pitchFamily="34" charset="0"/>
              </a:rPr>
              <a:t>without RPD</a:t>
            </a:r>
            <a:endParaRPr lang="en-US" sz="2000" i="0" dirty="0">
              <a:solidFill>
                <a:schemeClr val="bg1"/>
              </a:solidFill>
              <a:latin typeface="Tahom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490965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21" descr="E:\horsti\talks\Conferences\CIPANP_2012\material\daten\wwwhad.physik.uni-freiburg.de\~wollny\.release_rho\definition_of_angles_rho_new_style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179" r="8510"/>
          <a:stretch/>
        </p:blipFill>
        <p:spPr bwMode="auto">
          <a:xfrm>
            <a:off x="4876642" y="875618"/>
            <a:ext cx="4427304" cy="29947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5106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361487" cy="798513"/>
          </a:xfrm>
        </p:spPr>
        <p:txBody>
          <a:bodyPr/>
          <a:lstStyle/>
          <a:p>
            <a:r>
              <a:rPr lang="en-US" dirty="0" smtClean="0"/>
              <a:t>HEMP with polarized Target</a:t>
            </a:r>
            <a:endParaRPr lang="en-US" dirty="0"/>
          </a:p>
        </p:txBody>
      </p:sp>
      <p:sp>
        <p:nvSpPr>
          <p:cNvPr id="18" name="Text Box 10069"/>
          <p:cNvSpPr txBox="1">
            <a:spLocks noChangeArrowheads="1"/>
          </p:cNvSpPr>
          <p:nvPr/>
        </p:nvSpPr>
        <p:spPr bwMode="auto">
          <a:xfrm>
            <a:off x="180244" y="2925214"/>
            <a:ext cx="5752124" cy="810478"/>
          </a:xfrm>
          <a:prstGeom prst="rect">
            <a:avLst/>
          </a:prstGeom>
          <a:gradFill flip="none" rotWithShape="1">
            <a:gsLst>
              <a:gs pos="0">
                <a:srgbClr val="FFEFD1"/>
              </a:gs>
              <a:gs pos="64999">
                <a:srgbClr val="F0EBD5"/>
              </a:gs>
              <a:gs pos="100000">
                <a:srgbClr val="D1C39F"/>
              </a:gs>
            </a:gsLst>
            <a:path path="shape">
              <a:fillToRect l="50000" t="50000" r="50000" b="50000"/>
            </a:path>
            <a:tileRect/>
          </a:gradFill>
          <a:ln w="12700">
            <a:noFill/>
            <a:miter lim="800000"/>
            <a:headEnd/>
            <a:tailEnd type="none" w="lg" len="med"/>
          </a:ln>
          <a:effectLst/>
        </p:spPr>
        <p:txBody>
          <a:bodyPr wrap="square">
            <a:spAutoFit/>
          </a:bodyPr>
          <a:lstStyle/>
          <a:p>
            <a:pPr algn="l">
              <a:lnSpc>
                <a:spcPts val="2800"/>
              </a:lnSpc>
              <a:buClr>
                <a:srgbClr val="FF0000"/>
              </a:buClr>
              <a:buBlip>
                <a:blip r:embed="rId5"/>
              </a:buBlip>
            </a:pPr>
            <a:r>
              <a:rPr lang="en-US" sz="2000" b="0" i="0" dirty="0" smtClean="0">
                <a:latin typeface="Tahoma" pitchFamily="34" charset="0"/>
              </a:rPr>
              <a:t> </a:t>
            </a:r>
            <a:r>
              <a:rPr lang="en-US" i="0" dirty="0" smtClean="0">
                <a:latin typeface="Monotype Corsiva" pitchFamily="66" charset="0"/>
              </a:rPr>
              <a:t>E</a:t>
            </a:r>
            <a:r>
              <a:rPr lang="en-US" sz="2000" b="0" i="0" dirty="0" smtClean="0">
                <a:latin typeface="Tahoma" pitchFamily="34" charset="0"/>
              </a:rPr>
              <a:t> and </a:t>
            </a:r>
            <a:r>
              <a:rPr lang="en-US" i="0" dirty="0" smtClean="0">
                <a:latin typeface="Monotype Corsiva" pitchFamily="66" charset="0"/>
              </a:rPr>
              <a:t>H</a:t>
            </a:r>
            <a:r>
              <a:rPr lang="en-US" sz="2000" b="0" i="0" dirty="0" smtClean="0">
                <a:latin typeface="Tahoma" pitchFamily="34" charset="0"/>
              </a:rPr>
              <a:t> are weighted sums of GPD </a:t>
            </a:r>
            <a:r>
              <a:rPr lang="en-US" sz="2000" b="0" i="0" dirty="0" err="1" smtClean="0">
                <a:latin typeface="Tahoma" pitchFamily="34" charset="0"/>
              </a:rPr>
              <a:t>E</a:t>
            </a:r>
            <a:r>
              <a:rPr lang="en-US" sz="2000" b="0" i="0" baseline="-25000" dirty="0" err="1" smtClean="0">
                <a:latin typeface="Tahoma" pitchFamily="34" charset="0"/>
              </a:rPr>
              <a:t>q,g</a:t>
            </a:r>
            <a:r>
              <a:rPr lang="en-US" sz="2000" b="0" i="0" dirty="0" smtClean="0">
                <a:latin typeface="Tahoma" pitchFamily="34" charset="0"/>
              </a:rPr>
              <a:t> </a:t>
            </a:r>
            <a:r>
              <a:rPr lang="en-US" sz="2000" b="0" i="0" dirty="0">
                <a:latin typeface="Tahoma" pitchFamily="34" charset="0"/>
              </a:rPr>
              <a:t>&amp;</a:t>
            </a:r>
            <a:r>
              <a:rPr lang="en-US" sz="2000" b="0" i="0" dirty="0" smtClean="0">
                <a:latin typeface="Tahoma" pitchFamily="34" charset="0"/>
              </a:rPr>
              <a:t> </a:t>
            </a:r>
            <a:r>
              <a:rPr lang="en-US" sz="2000" b="0" i="0" dirty="0" err="1" smtClean="0">
                <a:latin typeface="Tahoma" pitchFamily="34" charset="0"/>
              </a:rPr>
              <a:t>H</a:t>
            </a:r>
            <a:r>
              <a:rPr lang="en-US" sz="2000" b="0" i="0" baseline="-25000" dirty="0" err="1" smtClean="0">
                <a:latin typeface="Tahoma" pitchFamily="34" charset="0"/>
              </a:rPr>
              <a:t>q,g</a:t>
            </a:r>
            <a:endParaRPr lang="en-US" sz="2000" b="0" i="0" baseline="-25000" dirty="0" smtClean="0">
              <a:latin typeface="Tahoma" pitchFamily="34" charset="0"/>
            </a:endParaRPr>
          </a:p>
          <a:p>
            <a:pPr algn="l">
              <a:lnSpc>
                <a:spcPts val="2800"/>
              </a:lnSpc>
              <a:buClr>
                <a:srgbClr val="FF0000"/>
              </a:buClr>
              <a:buBlip>
                <a:blip r:embed="rId5"/>
              </a:buBlip>
            </a:pPr>
            <a:r>
              <a:rPr lang="en-US" sz="2000" b="0" i="0" dirty="0">
                <a:latin typeface="Tahoma" pitchFamily="34" charset="0"/>
              </a:rPr>
              <a:t> </a:t>
            </a:r>
            <a:r>
              <a:rPr lang="en-US" sz="2000" b="0" i="0" dirty="0" smtClean="0">
                <a:latin typeface="Tahoma" pitchFamily="34" charset="0"/>
              </a:rPr>
              <a:t>Provide </a:t>
            </a:r>
            <a:r>
              <a:rPr lang="en-US" sz="2000" b="0" i="0" dirty="0">
                <a:latin typeface="Tahoma" pitchFamily="34" charset="0"/>
              </a:rPr>
              <a:t>access to GPD </a:t>
            </a:r>
            <a:r>
              <a:rPr lang="en-US" sz="2000" i="0" dirty="0" smtClean="0">
                <a:latin typeface="Tahoma" pitchFamily="34" charset="0"/>
              </a:rPr>
              <a:t>E</a:t>
            </a:r>
            <a:endParaRPr lang="en-US" sz="2000" i="0" dirty="0">
              <a:latin typeface="Tahoma" pitchFamily="34" charset="0"/>
            </a:endParaRPr>
          </a:p>
        </p:txBody>
      </p:sp>
      <p:graphicFrame>
        <p:nvGraphicFramePr>
          <p:cNvPr id="16" name="Object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200499604"/>
              </p:ext>
            </p:extLst>
          </p:nvPr>
        </p:nvGraphicFramePr>
        <p:xfrm>
          <a:off x="403593" y="1260029"/>
          <a:ext cx="4265613" cy="12557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91966" name="Equation" r:id="rId6" imgW="1879560" imgH="495000" progId="Equation.DSMT4">
                  <p:embed/>
                </p:oleObj>
              </mc:Choice>
              <mc:Fallback>
                <p:oleObj name="Equation" r:id="rId6" imgW="1879560" imgH="49500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03593" y="1260029"/>
                        <a:ext cx="4265613" cy="1255712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4" name="Gruppieren 3"/>
          <p:cNvGrpSpPr/>
          <p:nvPr/>
        </p:nvGrpSpPr>
        <p:grpSpPr>
          <a:xfrm>
            <a:off x="652557" y="4440047"/>
            <a:ext cx="7965885" cy="1935215"/>
            <a:chOff x="180244" y="4185354"/>
            <a:chExt cx="7020780" cy="1935215"/>
          </a:xfrm>
        </p:grpSpPr>
        <p:sp>
          <p:nvSpPr>
            <p:cNvPr id="3" name="Rechteck 2"/>
            <p:cNvSpPr/>
            <p:nvPr/>
          </p:nvSpPr>
          <p:spPr bwMode="auto">
            <a:xfrm>
              <a:off x="180244" y="4185354"/>
              <a:ext cx="7020780" cy="1935215"/>
            </a:xfrm>
            <a:prstGeom prst="rect">
              <a:avLst/>
            </a:prstGeom>
            <a:solidFill>
              <a:srgbClr val="FF0000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28" tIns="45714" rIns="91428" bIns="45714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de-DE" sz="2800" b="1" i="1" u="none" strike="noStrike" cap="none" normalizeH="0" baseline="0" smtClean="0">
                <a:ln>
                  <a:noFill/>
                </a:ln>
                <a:solidFill>
                  <a:srgbClr val="000066"/>
                </a:solidFill>
                <a:effectLst/>
                <a:latin typeface="Comic Sans MS" pitchFamily="66" charset="0"/>
              </a:endParaRPr>
            </a:p>
          </p:txBody>
        </p:sp>
        <p:graphicFrame>
          <p:nvGraphicFramePr>
            <p:cNvPr id="2" name="Objekt 1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89923365"/>
                </p:ext>
              </p:extLst>
            </p:nvPr>
          </p:nvGraphicFramePr>
          <p:xfrm>
            <a:off x="438280" y="5077412"/>
            <a:ext cx="6634923" cy="818132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291967" name="Equation" r:id="rId8" imgW="2781000" imgH="342720" progId="Equation.DSMT4">
                    <p:embed/>
                  </p:oleObj>
                </mc:Choice>
                <mc:Fallback>
                  <p:oleObj name="Equation" r:id="rId8" imgW="2781000" imgH="342720" progId="Equation.DSMT4">
                    <p:embed/>
                    <p:pic>
                      <p:nvPicPr>
                        <p:cNvPr id="0" name=""/>
                        <p:cNvPicPr/>
                        <p:nvPr/>
                      </p:nvPicPr>
                      <p:blipFill>
                        <a:blip r:embed="rId9"/>
                        <a:stretch>
                          <a:fillRect/>
                        </a:stretch>
                      </p:blipFill>
                      <p:spPr>
                        <a:xfrm>
                          <a:off x="438280" y="5077412"/>
                          <a:ext cx="6634923" cy="818132"/>
                        </a:xfrm>
                        <a:prstGeom prst="rect">
                          <a:avLst/>
                        </a:prstGeom>
                        <a:solidFill>
                          <a:srgbClr val="FF0000"/>
                        </a:solidFill>
                        <a:ln w="50800">
                          <a:noFill/>
                        </a:ln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19" name="Text Box 10069"/>
            <p:cNvSpPr txBox="1">
              <a:spLocks noChangeArrowheads="1"/>
            </p:cNvSpPr>
            <p:nvPr/>
          </p:nvSpPr>
          <p:spPr bwMode="auto">
            <a:xfrm>
              <a:off x="270254" y="4292473"/>
              <a:ext cx="6930770" cy="414281"/>
            </a:xfrm>
            <a:prstGeom prst="rect">
              <a:avLst/>
            </a:prstGeom>
            <a:solidFill>
              <a:srgbClr val="FF0000"/>
            </a:solidFill>
            <a:ln w="12700">
              <a:noFill/>
              <a:miter lim="800000"/>
              <a:headEnd/>
              <a:tailEnd type="none" w="lg" len="med"/>
            </a:ln>
            <a:effectLst/>
          </p:spPr>
          <p:txBody>
            <a:bodyPr wrap="square">
              <a:spAutoFit/>
            </a:bodyPr>
            <a:lstStyle/>
            <a:p>
              <a:pPr algn="l">
                <a:lnSpc>
                  <a:spcPts val="2800"/>
                </a:lnSpc>
                <a:buClr>
                  <a:srgbClr val="FF0000"/>
                </a:buClr>
              </a:pPr>
              <a:r>
                <a:rPr lang="en-US" sz="2000" i="0" dirty="0" smtClean="0">
                  <a:solidFill>
                    <a:schemeClr val="bg1"/>
                  </a:solidFill>
                  <a:latin typeface="Tahoma" pitchFamily="34" charset="0"/>
                </a:rPr>
                <a:t>Constrain </a:t>
              </a:r>
              <a:r>
                <a:rPr lang="en-US" sz="2000" i="0" dirty="0" smtClean="0">
                  <a:solidFill>
                    <a:schemeClr val="bg1"/>
                  </a:solidFill>
                  <a:latin typeface="Tahoma" pitchFamily="34" charset="0"/>
                </a:rPr>
                <a:t>total angular momentum using </a:t>
              </a:r>
              <a:r>
                <a:rPr lang="en-US" sz="2000" i="0" dirty="0" err="1" smtClean="0">
                  <a:solidFill>
                    <a:schemeClr val="bg1"/>
                  </a:solidFill>
                  <a:latin typeface="Tahoma" pitchFamily="34" charset="0"/>
                </a:rPr>
                <a:t>Ji's</a:t>
              </a:r>
              <a:r>
                <a:rPr lang="en-US" sz="2000" i="0" dirty="0" smtClean="0">
                  <a:solidFill>
                    <a:schemeClr val="bg1"/>
                  </a:solidFill>
                  <a:latin typeface="Tahoma" pitchFamily="34" charset="0"/>
                </a:rPr>
                <a:t> relation:</a:t>
              </a:r>
              <a:endParaRPr lang="en-US" sz="2000" baseline="30000" dirty="0">
                <a:solidFill>
                  <a:schemeClr val="bg1"/>
                </a:solidFill>
                <a:latin typeface="Tahoma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2658416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0836" name="Picture 20" descr="E:\horsti\talks\Conferences\CIPANP_2012\material\daten\hemp\final_plots_pap\2007_2010_zvtx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85889" y="993511"/>
            <a:ext cx="3279753" cy="288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0835" name="Picture 19" descr="E:\horsti\talks\Conferences\CIPANP_2012\material\daten\hemp\final_plots_pap\2003_2004_zvtx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89066" y="3924157"/>
            <a:ext cx="3282188" cy="28714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5106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361487" cy="798513"/>
          </a:xfrm>
        </p:spPr>
        <p:txBody>
          <a:bodyPr/>
          <a:lstStyle/>
          <a:p>
            <a:r>
              <a:rPr lang="en-US" dirty="0" smtClean="0"/>
              <a:t>Experimental Set-Up: Beam &amp; Targets</a:t>
            </a:r>
            <a:endParaRPr lang="en-US" dirty="0"/>
          </a:p>
        </p:txBody>
      </p:sp>
      <p:sp>
        <p:nvSpPr>
          <p:cNvPr id="18" name="Text Box 10069"/>
          <p:cNvSpPr txBox="1">
            <a:spLocks noChangeArrowheads="1"/>
          </p:cNvSpPr>
          <p:nvPr/>
        </p:nvSpPr>
        <p:spPr bwMode="auto">
          <a:xfrm>
            <a:off x="200088" y="2475164"/>
            <a:ext cx="5679916" cy="2605842"/>
          </a:xfrm>
          <a:prstGeom prst="rect">
            <a:avLst/>
          </a:prstGeom>
          <a:gradFill flip="none" rotWithShape="1">
            <a:gsLst>
              <a:gs pos="0">
                <a:srgbClr val="FFEFD1"/>
              </a:gs>
              <a:gs pos="64999">
                <a:srgbClr val="F0EBD5"/>
              </a:gs>
              <a:gs pos="100000">
                <a:srgbClr val="D1C39F"/>
              </a:gs>
            </a:gsLst>
            <a:path path="shape">
              <a:fillToRect l="50000" t="50000" r="50000" b="50000"/>
            </a:path>
            <a:tileRect/>
          </a:gradFill>
          <a:ln w="12700">
            <a:noFill/>
            <a:miter lim="800000"/>
            <a:headEnd/>
            <a:tailEnd type="none" w="lg" len="med"/>
          </a:ln>
          <a:effectLst/>
        </p:spPr>
        <p:txBody>
          <a:bodyPr wrap="square">
            <a:spAutoFit/>
          </a:bodyPr>
          <a:lstStyle/>
          <a:p>
            <a:pPr algn="l">
              <a:lnSpc>
                <a:spcPts val="2800"/>
              </a:lnSpc>
              <a:buClr>
                <a:srgbClr val="FF0000"/>
              </a:buClr>
            </a:pPr>
            <a:r>
              <a:rPr lang="en-US" sz="1800" i="0" u="sng" dirty="0" smtClean="0">
                <a:solidFill>
                  <a:srgbClr val="800000"/>
                </a:solidFill>
                <a:latin typeface="Tahoma" pitchFamily="34" charset="0"/>
                <a:cs typeface="Tahoma" pitchFamily="34" charset="0"/>
              </a:rPr>
              <a:t>Targets:</a:t>
            </a:r>
          </a:p>
          <a:p>
            <a:pPr algn="l">
              <a:lnSpc>
                <a:spcPts val="2800"/>
              </a:lnSpc>
              <a:buClr>
                <a:srgbClr val="FF0000"/>
              </a:buClr>
              <a:buBlip>
                <a:blip r:embed="rId5"/>
              </a:buBlip>
            </a:pPr>
            <a:r>
              <a:rPr lang="en-US" sz="1800" i="0" dirty="0" smtClean="0">
                <a:solidFill>
                  <a:srgbClr val="800000"/>
                </a:solidFill>
                <a:latin typeface="Tahoma" pitchFamily="34" charset="0"/>
                <a:cs typeface="Tahoma" pitchFamily="34" charset="0"/>
              </a:rPr>
              <a:t>NH</a:t>
            </a:r>
            <a:r>
              <a:rPr lang="en-US" sz="1800" i="0" baseline="-25000" dirty="0" smtClean="0">
                <a:solidFill>
                  <a:srgbClr val="800000"/>
                </a:solidFill>
                <a:latin typeface="Tahoma" pitchFamily="34" charset="0"/>
                <a:cs typeface="Tahoma" pitchFamily="34" charset="0"/>
              </a:rPr>
              <a:t>3</a:t>
            </a:r>
            <a:r>
              <a:rPr lang="en-US" sz="1800" i="0" dirty="0" smtClean="0">
                <a:solidFill>
                  <a:srgbClr val="800000"/>
                </a:solidFill>
                <a:latin typeface="Tahoma" pitchFamily="34" charset="0"/>
                <a:cs typeface="Tahoma" pitchFamily="34" charset="0"/>
              </a:rPr>
              <a:t> - 2007 &amp; 2010 (</a:t>
            </a:r>
            <a:r>
              <a:rPr lang="en-US" sz="1800" i="0" dirty="0" smtClean="0">
                <a:solidFill>
                  <a:srgbClr val="800000"/>
                </a:solidFill>
                <a:latin typeface="Symbol" pitchFamily="18" charset="2"/>
                <a:cs typeface="Tahoma" pitchFamily="34" charset="0"/>
              </a:rPr>
              <a:t>g</a:t>
            </a:r>
            <a:r>
              <a:rPr lang="en-US" sz="1800" i="0" dirty="0">
                <a:solidFill>
                  <a:srgbClr val="800000"/>
                </a:solidFill>
                <a:latin typeface="Tahoma" pitchFamily="34" charset="0"/>
                <a:cs typeface="Tahoma" pitchFamily="34" charset="0"/>
              </a:rPr>
              <a:t>-</a:t>
            </a:r>
            <a:r>
              <a:rPr lang="en-US" sz="1800" i="0" dirty="0" smtClean="0">
                <a:solidFill>
                  <a:srgbClr val="800000"/>
                </a:solidFill>
                <a:latin typeface="Tahoma" pitchFamily="34" charset="0"/>
                <a:cs typeface="Tahoma" pitchFamily="34" charset="0"/>
              </a:rPr>
              <a:t>proton </a:t>
            </a:r>
            <a:r>
              <a:rPr lang="en-US" sz="1800" i="0" dirty="0">
                <a:solidFill>
                  <a:srgbClr val="800000"/>
                </a:solidFill>
                <a:latin typeface="Tahoma" pitchFamily="34" charset="0"/>
                <a:cs typeface="Tahoma" pitchFamily="34" charset="0"/>
              </a:rPr>
              <a:t>a</a:t>
            </a:r>
            <a:r>
              <a:rPr lang="en-US" sz="1800" i="0" dirty="0" smtClean="0">
                <a:solidFill>
                  <a:srgbClr val="800000"/>
                </a:solidFill>
                <a:latin typeface="Tahoma" pitchFamily="34" charset="0"/>
                <a:cs typeface="Tahoma" pitchFamily="34" charset="0"/>
              </a:rPr>
              <a:t>symmetries)</a:t>
            </a:r>
          </a:p>
          <a:p>
            <a:pPr algn="l">
              <a:lnSpc>
                <a:spcPts val="2800"/>
              </a:lnSpc>
              <a:buClr>
                <a:srgbClr val="FF0000"/>
              </a:buClr>
            </a:pPr>
            <a:r>
              <a:rPr lang="en-US" sz="1800" i="0" dirty="0">
                <a:solidFill>
                  <a:srgbClr val="800000"/>
                </a:solidFill>
                <a:latin typeface="Tahoma" pitchFamily="34" charset="0"/>
                <a:cs typeface="Tahoma" pitchFamily="34" charset="0"/>
              </a:rPr>
              <a:t>	&lt;P</a:t>
            </a:r>
            <a:r>
              <a:rPr lang="en-US" sz="1800" i="0" dirty="0" smtClean="0">
                <a:solidFill>
                  <a:srgbClr val="800000"/>
                </a:solidFill>
                <a:latin typeface="Tahoma" pitchFamily="34" charset="0"/>
                <a:cs typeface="Tahoma" pitchFamily="34" charset="0"/>
              </a:rPr>
              <a:t>&gt;= 0.8</a:t>
            </a:r>
            <a:r>
              <a:rPr lang="en-US" sz="1800" i="0" dirty="0">
                <a:solidFill>
                  <a:srgbClr val="800000"/>
                </a:solidFill>
                <a:latin typeface="Tahoma" pitchFamily="34" charset="0"/>
                <a:cs typeface="Tahoma" pitchFamily="34" charset="0"/>
              </a:rPr>
              <a:t>	&lt;f</a:t>
            </a:r>
            <a:r>
              <a:rPr lang="en-US" sz="1800" i="0" dirty="0" smtClean="0">
                <a:solidFill>
                  <a:srgbClr val="800000"/>
                </a:solidFill>
                <a:latin typeface="Tahoma" pitchFamily="34" charset="0"/>
                <a:cs typeface="Tahoma" pitchFamily="34" charset="0"/>
              </a:rPr>
              <a:t>&gt;= 0.25</a:t>
            </a:r>
          </a:p>
          <a:p>
            <a:pPr algn="l">
              <a:lnSpc>
                <a:spcPts val="2800"/>
              </a:lnSpc>
              <a:buClr>
                <a:srgbClr val="FF0000"/>
              </a:buClr>
            </a:pPr>
            <a:r>
              <a:rPr lang="en-US" sz="1800" i="0" dirty="0" smtClean="0">
                <a:solidFill>
                  <a:srgbClr val="800000"/>
                </a:solidFill>
                <a:latin typeface="Tahoma" pitchFamily="34" charset="0"/>
                <a:cs typeface="Tahoma" pitchFamily="34" charset="0"/>
              </a:rPr>
              <a:t>	acceptance 70mrad </a:t>
            </a:r>
            <a:r>
              <a:rPr lang="en-US" sz="1800" i="0" dirty="0" smtClean="0">
                <a:solidFill>
                  <a:srgbClr val="800000"/>
                </a:solidFill>
                <a:latin typeface="Tahoma" pitchFamily="34" charset="0"/>
                <a:cs typeface="Tahoma" pitchFamily="34" charset="0"/>
                <a:sym typeface="Wingdings" pitchFamily="2" charset="2"/>
              </a:rPr>
              <a:t> 180 </a:t>
            </a:r>
            <a:r>
              <a:rPr lang="en-US" sz="1800" i="0" dirty="0" err="1" smtClean="0">
                <a:solidFill>
                  <a:srgbClr val="800000"/>
                </a:solidFill>
                <a:latin typeface="Tahoma" pitchFamily="34" charset="0"/>
                <a:cs typeface="Tahoma" pitchFamily="34" charset="0"/>
                <a:sym typeface="Wingdings" pitchFamily="2" charset="2"/>
              </a:rPr>
              <a:t>mrad</a:t>
            </a:r>
            <a:endParaRPr lang="en-US" sz="1800" i="0" dirty="0" smtClean="0">
              <a:solidFill>
                <a:srgbClr val="800000"/>
              </a:solidFill>
              <a:latin typeface="Tahoma" pitchFamily="34" charset="0"/>
              <a:cs typeface="Tahoma" pitchFamily="34" charset="0"/>
            </a:endParaRPr>
          </a:p>
          <a:p>
            <a:pPr algn="l">
              <a:lnSpc>
                <a:spcPts val="2800"/>
              </a:lnSpc>
              <a:buClr>
                <a:srgbClr val="FF0000"/>
              </a:buClr>
            </a:pPr>
            <a:endParaRPr lang="en-US" sz="1800" i="0" dirty="0" smtClean="0">
              <a:solidFill>
                <a:srgbClr val="800000"/>
              </a:solidFill>
              <a:latin typeface="Tahoma" pitchFamily="34" charset="0"/>
              <a:cs typeface="Tahoma" pitchFamily="34" charset="0"/>
            </a:endParaRPr>
          </a:p>
          <a:p>
            <a:pPr algn="l">
              <a:lnSpc>
                <a:spcPts val="2800"/>
              </a:lnSpc>
              <a:buClr>
                <a:srgbClr val="FF0000"/>
              </a:buClr>
              <a:buBlip>
                <a:blip r:embed="rId5"/>
              </a:buBlip>
            </a:pPr>
            <a:r>
              <a:rPr lang="en-US" sz="1800" i="0" dirty="0" smtClean="0">
                <a:solidFill>
                  <a:srgbClr val="800000"/>
                </a:solidFill>
                <a:latin typeface="Tahoma" pitchFamily="34" charset="0"/>
                <a:cs typeface="Tahoma" pitchFamily="34" charset="0"/>
              </a:rPr>
              <a:t> </a:t>
            </a:r>
            <a:r>
              <a:rPr lang="en-US" sz="1800" i="0" baseline="30000" dirty="0">
                <a:solidFill>
                  <a:srgbClr val="800000"/>
                </a:solidFill>
                <a:latin typeface="Tahoma" pitchFamily="34" charset="0"/>
                <a:cs typeface="Tahoma" pitchFamily="34" charset="0"/>
              </a:rPr>
              <a:t>6</a:t>
            </a:r>
            <a:r>
              <a:rPr lang="en-US" sz="1800" i="0" dirty="0">
                <a:solidFill>
                  <a:srgbClr val="800000"/>
                </a:solidFill>
                <a:latin typeface="Tahoma" pitchFamily="34" charset="0"/>
                <a:cs typeface="Tahoma" pitchFamily="34" charset="0"/>
              </a:rPr>
              <a:t>LiD </a:t>
            </a:r>
            <a:r>
              <a:rPr lang="en-US" sz="1800" i="0" dirty="0" smtClean="0">
                <a:solidFill>
                  <a:srgbClr val="800000"/>
                </a:solidFill>
                <a:latin typeface="Tahoma" pitchFamily="34" charset="0"/>
                <a:cs typeface="Tahoma" pitchFamily="34" charset="0"/>
              </a:rPr>
              <a:t>- 2003 </a:t>
            </a:r>
            <a:r>
              <a:rPr lang="en-US" sz="1800" i="0" dirty="0">
                <a:solidFill>
                  <a:srgbClr val="800000"/>
                </a:solidFill>
                <a:latin typeface="Tahoma" pitchFamily="34" charset="0"/>
                <a:cs typeface="Tahoma" pitchFamily="34" charset="0"/>
              </a:rPr>
              <a:t>&amp; 2004 (</a:t>
            </a:r>
            <a:r>
              <a:rPr lang="en-US" sz="1800" i="0" dirty="0">
                <a:solidFill>
                  <a:srgbClr val="800000"/>
                </a:solidFill>
                <a:latin typeface="Symbol" pitchFamily="18" charset="2"/>
                <a:cs typeface="Tahoma" pitchFamily="34" charset="0"/>
              </a:rPr>
              <a:t>g</a:t>
            </a:r>
            <a:r>
              <a:rPr lang="en-US" sz="1800" i="0" dirty="0">
                <a:solidFill>
                  <a:srgbClr val="800000"/>
                </a:solidFill>
                <a:latin typeface="Tahoma" pitchFamily="34" charset="0"/>
                <a:cs typeface="Tahoma" pitchFamily="34" charset="0"/>
              </a:rPr>
              <a:t>-deuteron asymmetries)</a:t>
            </a:r>
          </a:p>
          <a:p>
            <a:pPr algn="l">
              <a:lnSpc>
                <a:spcPts val="2800"/>
              </a:lnSpc>
              <a:buClr>
                <a:srgbClr val="FF0000"/>
              </a:buClr>
            </a:pPr>
            <a:r>
              <a:rPr lang="en-US" sz="1800" i="0" dirty="0">
                <a:solidFill>
                  <a:srgbClr val="800000"/>
                </a:solidFill>
                <a:latin typeface="Tahoma" pitchFamily="34" charset="0"/>
                <a:cs typeface="Tahoma" pitchFamily="34" charset="0"/>
              </a:rPr>
              <a:t>	&lt;P</a:t>
            </a:r>
            <a:r>
              <a:rPr lang="en-US" sz="1800" i="0" dirty="0" smtClean="0">
                <a:solidFill>
                  <a:srgbClr val="800000"/>
                </a:solidFill>
                <a:latin typeface="Tahoma" pitchFamily="34" charset="0"/>
                <a:cs typeface="Tahoma" pitchFamily="34" charset="0"/>
              </a:rPr>
              <a:t>&gt;= 0.5</a:t>
            </a:r>
            <a:r>
              <a:rPr lang="en-US" sz="1800" i="0" dirty="0">
                <a:solidFill>
                  <a:srgbClr val="800000"/>
                </a:solidFill>
                <a:latin typeface="Tahoma" pitchFamily="34" charset="0"/>
                <a:cs typeface="Tahoma" pitchFamily="34" charset="0"/>
              </a:rPr>
              <a:t>	&lt;f</a:t>
            </a:r>
            <a:r>
              <a:rPr lang="en-US" sz="1800" i="0" dirty="0" smtClean="0">
                <a:solidFill>
                  <a:srgbClr val="800000"/>
                </a:solidFill>
                <a:latin typeface="Tahoma" pitchFamily="34" charset="0"/>
                <a:cs typeface="Tahoma" pitchFamily="34" charset="0"/>
              </a:rPr>
              <a:t>&gt;= 0.45</a:t>
            </a:r>
            <a:endParaRPr lang="en-US" sz="1800" i="0" dirty="0">
              <a:solidFill>
                <a:srgbClr val="800000"/>
              </a:solidFill>
              <a:latin typeface="Tahoma" pitchFamily="34" charset="0"/>
              <a:cs typeface="Tahoma" pitchFamily="34" charset="0"/>
            </a:endParaRPr>
          </a:p>
        </p:txBody>
      </p:sp>
      <p:sp>
        <p:nvSpPr>
          <p:cNvPr id="2" name="Pfeil nach unten 1"/>
          <p:cNvSpPr/>
          <p:nvPr/>
        </p:nvSpPr>
        <p:spPr bwMode="auto">
          <a:xfrm>
            <a:off x="8011114" y="2319246"/>
            <a:ext cx="270030" cy="921003"/>
          </a:xfrm>
          <a:prstGeom prst="downArrow">
            <a:avLst/>
          </a:prstGeom>
          <a:solidFill>
            <a:srgbClr val="8000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28" tIns="45714" rIns="91428" bIns="45714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sz="2800" b="1" i="1" u="none" strike="noStrike" cap="none" normalizeH="0" baseline="0" smtClean="0">
              <a:ln>
                <a:noFill/>
              </a:ln>
              <a:solidFill>
                <a:srgbClr val="000066"/>
              </a:solidFill>
              <a:effectLst/>
              <a:latin typeface="Comic Sans MS" pitchFamily="66" charset="0"/>
            </a:endParaRPr>
          </a:p>
        </p:txBody>
      </p:sp>
      <p:sp>
        <p:nvSpPr>
          <p:cNvPr id="24" name="Pfeil nach unten 23"/>
          <p:cNvSpPr/>
          <p:nvPr/>
        </p:nvSpPr>
        <p:spPr bwMode="auto">
          <a:xfrm rot="10800000">
            <a:off x="8686189" y="2319245"/>
            <a:ext cx="270030" cy="921003"/>
          </a:xfrm>
          <a:prstGeom prst="downArrow">
            <a:avLst/>
          </a:prstGeom>
          <a:solidFill>
            <a:srgbClr val="8000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28" tIns="45714" rIns="91428" bIns="45714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sz="2800" b="1" i="1" u="none" strike="noStrike" cap="none" normalizeH="0" baseline="0" smtClean="0">
              <a:ln>
                <a:noFill/>
              </a:ln>
              <a:solidFill>
                <a:srgbClr val="000066"/>
              </a:solidFill>
              <a:effectLst/>
              <a:latin typeface="Comic Sans MS" pitchFamily="66" charset="0"/>
            </a:endParaRPr>
          </a:p>
        </p:txBody>
      </p:sp>
      <p:sp>
        <p:nvSpPr>
          <p:cNvPr id="25" name="Pfeil nach unten 24"/>
          <p:cNvSpPr/>
          <p:nvPr/>
        </p:nvSpPr>
        <p:spPr bwMode="auto">
          <a:xfrm rot="10800000">
            <a:off x="7201024" y="2319245"/>
            <a:ext cx="270030" cy="921003"/>
          </a:xfrm>
          <a:prstGeom prst="downArrow">
            <a:avLst/>
          </a:prstGeom>
          <a:solidFill>
            <a:srgbClr val="8000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28" tIns="45714" rIns="91428" bIns="45714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sz="2800" b="1" i="1" u="none" strike="noStrike" cap="none" normalizeH="0" baseline="0" smtClean="0">
              <a:ln>
                <a:noFill/>
              </a:ln>
              <a:solidFill>
                <a:srgbClr val="000066"/>
              </a:solidFill>
              <a:effectLst/>
              <a:latin typeface="Comic Sans MS" pitchFamily="66" charset="0"/>
            </a:endParaRPr>
          </a:p>
        </p:txBody>
      </p:sp>
      <p:sp>
        <p:nvSpPr>
          <p:cNvPr id="26" name="Pfeil nach unten 25"/>
          <p:cNvSpPr/>
          <p:nvPr/>
        </p:nvSpPr>
        <p:spPr bwMode="auto">
          <a:xfrm rot="10800000">
            <a:off x="7426049" y="5311425"/>
            <a:ext cx="270030" cy="921003"/>
          </a:xfrm>
          <a:prstGeom prst="downArrow">
            <a:avLst/>
          </a:prstGeom>
          <a:solidFill>
            <a:srgbClr val="8000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28" tIns="45714" rIns="91428" bIns="45714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sz="2800" b="1" i="1" u="none" strike="noStrike" cap="none" normalizeH="0" baseline="0" smtClean="0">
              <a:ln>
                <a:noFill/>
              </a:ln>
              <a:solidFill>
                <a:srgbClr val="000066"/>
              </a:solidFill>
              <a:effectLst/>
              <a:latin typeface="Comic Sans MS" pitchFamily="66" charset="0"/>
            </a:endParaRPr>
          </a:p>
        </p:txBody>
      </p:sp>
      <p:sp>
        <p:nvSpPr>
          <p:cNvPr id="27" name="Pfeil nach unten 26"/>
          <p:cNvSpPr/>
          <p:nvPr/>
        </p:nvSpPr>
        <p:spPr bwMode="auto">
          <a:xfrm>
            <a:off x="8461164" y="5269874"/>
            <a:ext cx="270030" cy="921003"/>
          </a:xfrm>
          <a:prstGeom prst="downArrow">
            <a:avLst/>
          </a:prstGeom>
          <a:solidFill>
            <a:srgbClr val="8000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28" tIns="45714" rIns="91428" bIns="45714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sz="2800" b="1" i="1" u="none" strike="noStrike" cap="none" normalizeH="0" baseline="0" smtClean="0">
              <a:ln>
                <a:noFill/>
              </a:ln>
              <a:solidFill>
                <a:srgbClr val="000066"/>
              </a:solidFill>
              <a:effectLst/>
              <a:latin typeface="Comic Sans MS" pitchFamily="66" charset="0"/>
            </a:endParaRPr>
          </a:p>
        </p:txBody>
      </p:sp>
      <p:sp>
        <p:nvSpPr>
          <p:cNvPr id="29" name="Textfeld 28"/>
          <p:cNvSpPr txBox="1"/>
          <p:nvPr/>
        </p:nvSpPr>
        <p:spPr>
          <a:xfrm>
            <a:off x="7008267" y="1035004"/>
            <a:ext cx="62228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2000" b="0" i="0" dirty="0" smtClean="0">
                <a:latin typeface="Tahoma" pitchFamily="34" charset="0"/>
                <a:cs typeface="Tahoma" pitchFamily="34" charset="0"/>
              </a:rPr>
              <a:t>NH</a:t>
            </a:r>
            <a:r>
              <a:rPr lang="en-US" sz="2000" b="0" i="0" baseline="-25000" dirty="0" smtClean="0">
                <a:latin typeface="Tahoma" pitchFamily="34" charset="0"/>
                <a:cs typeface="Tahoma" pitchFamily="34" charset="0"/>
              </a:rPr>
              <a:t>3</a:t>
            </a:r>
            <a:endParaRPr lang="de-DE" sz="2000" b="0" i="0" baseline="-25000" dirty="0" smtClean="0"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31" name="Textfeld 30"/>
          <p:cNvSpPr txBox="1"/>
          <p:nvPr/>
        </p:nvSpPr>
        <p:spPr>
          <a:xfrm>
            <a:off x="6930994" y="3960329"/>
            <a:ext cx="63991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2000" b="0" i="0" baseline="30000" dirty="0">
                <a:latin typeface="Tahoma" pitchFamily="34" charset="0"/>
                <a:cs typeface="Tahoma" pitchFamily="34" charset="0"/>
              </a:rPr>
              <a:t>6</a:t>
            </a:r>
            <a:r>
              <a:rPr lang="en-US" sz="2000" b="0" i="0" dirty="0">
                <a:latin typeface="Tahoma" pitchFamily="34" charset="0"/>
                <a:cs typeface="Tahoma" pitchFamily="34" charset="0"/>
              </a:rPr>
              <a:t>LiD</a:t>
            </a:r>
            <a:endParaRPr lang="de-DE" sz="2000" b="0" i="0" dirty="0" smtClean="0"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1525" name="Text Box 10069"/>
          <p:cNvSpPr txBox="1">
            <a:spLocks noChangeArrowheads="1"/>
          </p:cNvSpPr>
          <p:nvPr/>
        </p:nvSpPr>
        <p:spPr bwMode="auto">
          <a:xfrm>
            <a:off x="200088" y="1170019"/>
            <a:ext cx="5679916" cy="969496"/>
          </a:xfrm>
          <a:prstGeom prst="rect">
            <a:avLst/>
          </a:prstGeom>
          <a:gradFill>
            <a:gsLst>
              <a:gs pos="0">
                <a:schemeClr val="dk1">
                  <a:tint val="50000"/>
                  <a:satMod val="300000"/>
                  <a:alpha val="20000"/>
                  <a:lumMod val="63000"/>
                  <a:lumOff val="37000"/>
                </a:schemeClr>
              </a:gs>
              <a:gs pos="35000">
                <a:schemeClr val="dk1">
                  <a:tint val="37000"/>
                  <a:satMod val="300000"/>
                </a:schemeClr>
              </a:gs>
              <a:gs pos="100000">
                <a:schemeClr val="dk1">
                  <a:tint val="15000"/>
                  <a:satMod val="350000"/>
                </a:schemeClr>
              </a:gs>
            </a:gsLst>
            <a:lin ang="16200000" scaled="1"/>
          </a:gradFill>
          <a:ln w="12700">
            <a:noFill/>
            <a:miter lim="800000"/>
            <a:headEnd/>
            <a:tailEnd type="none" w="lg" len="med"/>
          </a:ln>
          <a:effectLst/>
        </p:spPr>
        <p:txBody>
          <a:bodyPr wrap="square">
            <a:spAutoFit/>
          </a:bodyPr>
          <a:lstStyle/>
          <a:p>
            <a:pPr algn="l">
              <a:lnSpc>
                <a:spcPct val="150000"/>
              </a:lnSpc>
              <a:buClr>
                <a:srgbClr val="FF0000"/>
              </a:buClr>
            </a:pPr>
            <a:r>
              <a:rPr lang="en-US" sz="1800" i="0" u="sng" dirty="0" smtClean="0">
                <a:latin typeface="Tahoma" pitchFamily="34" charset="0"/>
              </a:rPr>
              <a:t>Beam:</a:t>
            </a:r>
          </a:p>
          <a:p>
            <a:pPr algn="l">
              <a:lnSpc>
                <a:spcPct val="150000"/>
              </a:lnSpc>
              <a:buClr>
                <a:srgbClr val="FF0000"/>
              </a:buClr>
              <a:buBlip>
                <a:blip r:embed="rId5"/>
              </a:buBlip>
            </a:pPr>
            <a:r>
              <a:rPr lang="en-US" sz="1800" i="0" dirty="0" smtClean="0">
                <a:latin typeface="Tahoma" pitchFamily="34" charset="0"/>
              </a:rPr>
              <a:t>160 GeV </a:t>
            </a:r>
            <a:r>
              <a:rPr lang="en-US" sz="2000" i="0" dirty="0" smtClean="0">
                <a:latin typeface="Symbol" pitchFamily="18" charset="2"/>
              </a:rPr>
              <a:t>m</a:t>
            </a:r>
            <a:r>
              <a:rPr lang="en-US" sz="2000" i="0" baseline="30000" dirty="0" smtClean="0">
                <a:latin typeface="Tahoma" pitchFamily="34" charset="0"/>
              </a:rPr>
              <a:t>+</a:t>
            </a:r>
            <a:r>
              <a:rPr lang="en-US" sz="1800" i="0" dirty="0" smtClean="0">
                <a:latin typeface="Tahoma" pitchFamily="34" charset="0"/>
              </a:rPr>
              <a:t> </a:t>
            </a:r>
            <a:r>
              <a:rPr lang="en-US" sz="1800" i="0" dirty="0" smtClean="0">
                <a:latin typeface="Tahoma" pitchFamily="34" charset="0"/>
              </a:rPr>
              <a:t>  </a:t>
            </a:r>
            <a:endParaRPr lang="en-US" sz="2000" i="0" dirty="0" smtClean="0">
              <a:latin typeface="Tahoma" pitchFamily="34" charset="0"/>
            </a:endParaRPr>
          </a:p>
        </p:txBody>
      </p:sp>
      <p:sp>
        <p:nvSpPr>
          <p:cNvPr id="1526" name="Text Box 10069"/>
          <p:cNvSpPr txBox="1">
            <a:spLocks noChangeArrowheads="1"/>
          </p:cNvSpPr>
          <p:nvPr/>
        </p:nvSpPr>
        <p:spPr bwMode="auto">
          <a:xfrm>
            <a:off x="225250" y="5401068"/>
            <a:ext cx="5654754" cy="1169551"/>
          </a:xfrm>
          <a:prstGeom prst="rect">
            <a:avLst/>
          </a:prstGeom>
          <a:gradFill flip="none" rotWithShape="1">
            <a:gsLst>
              <a:gs pos="0">
                <a:srgbClr val="99FF66"/>
              </a:gs>
              <a:gs pos="1000">
                <a:srgbClr val="F0EBD5">
                  <a:lumMod val="57000"/>
                  <a:lumOff val="43000"/>
                  <a:alpha val="63000"/>
                </a:srgbClr>
              </a:gs>
              <a:gs pos="98000">
                <a:srgbClr val="99FF66"/>
              </a:gs>
            </a:gsLst>
            <a:path path="circle">
              <a:fillToRect l="100000" t="100000"/>
            </a:path>
            <a:tileRect r="-100000" b="-100000"/>
          </a:gradFill>
          <a:ln w="12700">
            <a:noFill/>
            <a:miter lim="800000"/>
            <a:headEnd/>
            <a:tailEnd type="none" w="lg" len="med"/>
          </a:ln>
          <a:effectLst/>
        </p:spPr>
        <p:txBody>
          <a:bodyPr wrap="square">
            <a:spAutoFit/>
          </a:bodyPr>
          <a:lstStyle/>
          <a:p>
            <a:pPr algn="l">
              <a:lnSpc>
                <a:spcPts val="2800"/>
              </a:lnSpc>
              <a:buClr>
                <a:srgbClr val="FF0000"/>
              </a:buClr>
            </a:pPr>
            <a:r>
              <a:rPr lang="en-US" sz="1800" i="0" u="sng" dirty="0" smtClean="0">
                <a:solidFill>
                  <a:srgbClr val="003300"/>
                </a:solidFill>
                <a:latin typeface="Tahoma" pitchFamily="34" charset="0"/>
                <a:cs typeface="Tahoma" pitchFamily="34" charset="0"/>
              </a:rPr>
              <a:t>Event Signature:</a:t>
            </a:r>
          </a:p>
          <a:p>
            <a:pPr algn="l">
              <a:lnSpc>
                <a:spcPts val="2800"/>
              </a:lnSpc>
              <a:buClr>
                <a:srgbClr val="FF0000"/>
              </a:buClr>
              <a:buBlip>
                <a:blip r:embed="rId5"/>
              </a:buBlip>
            </a:pPr>
            <a:r>
              <a:rPr lang="en-US" sz="1800" i="0" dirty="0">
                <a:solidFill>
                  <a:srgbClr val="003300"/>
                </a:solidFill>
                <a:latin typeface="Tahoma" pitchFamily="34" charset="0"/>
                <a:cs typeface="Tahoma" pitchFamily="34" charset="0"/>
              </a:rPr>
              <a:t> </a:t>
            </a:r>
            <a:r>
              <a:rPr lang="en-US" sz="2000" i="0" dirty="0" smtClean="0">
                <a:solidFill>
                  <a:srgbClr val="003300"/>
                </a:solidFill>
                <a:latin typeface="Symbol" pitchFamily="18" charset="2"/>
              </a:rPr>
              <a:t>m</a:t>
            </a:r>
            <a:r>
              <a:rPr lang="en-US" sz="2000" i="0" baseline="30000" dirty="0" smtClean="0">
                <a:solidFill>
                  <a:srgbClr val="003300"/>
                </a:solidFill>
                <a:latin typeface="Tahoma" pitchFamily="34" charset="0"/>
              </a:rPr>
              <a:t>+ </a:t>
            </a:r>
            <a:r>
              <a:rPr lang="en-US" sz="2000" i="0" dirty="0" smtClean="0">
                <a:solidFill>
                  <a:srgbClr val="003300"/>
                </a:solidFill>
                <a:latin typeface="Tahoma" pitchFamily="34" charset="0"/>
                <a:cs typeface="Tahoma" pitchFamily="34" charset="0"/>
              </a:rPr>
              <a:t>N</a:t>
            </a:r>
            <a:r>
              <a:rPr lang="en-US" sz="2000" i="0" dirty="0" smtClean="0">
                <a:solidFill>
                  <a:srgbClr val="003300"/>
                </a:solidFill>
                <a:latin typeface="Tahoma" pitchFamily="34" charset="0"/>
              </a:rPr>
              <a:t> </a:t>
            </a:r>
            <a:r>
              <a:rPr lang="en-US" sz="2000" i="0" dirty="0" smtClean="0">
                <a:solidFill>
                  <a:srgbClr val="003300"/>
                </a:solidFill>
                <a:latin typeface="Symbol" pitchFamily="18" charset="2"/>
                <a:cs typeface="Tahoma" pitchFamily="34" charset="0"/>
              </a:rPr>
              <a:t>-&gt;</a:t>
            </a:r>
            <a:r>
              <a:rPr lang="en-US" sz="2000" i="0" dirty="0" smtClean="0">
                <a:solidFill>
                  <a:srgbClr val="003300"/>
                </a:solidFill>
                <a:latin typeface="Symbol" pitchFamily="18" charset="2"/>
              </a:rPr>
              <a:t>m</a:t>
            </a:r>
            <a:r>
              <a:rPr lang="en-US" sz="2000" i="0" baseline="30000" dirty="0" smtClean="0">
                <a:solidFill>
                  <a:srgbClr val="003300"/>
                </a:solidFill>
                <a:latin typeface="Tahoma" pitchFamily="34" charset="0"/>
              </a:rPr>
              <a:t>+ </a:t>
            </a:r>
            <a:r>
              <a:rPr lang="en-US" sz="2000" i="0" dirty="0" smtClean="0">
                <a:solidFill>
                  <a:srgbClr val="003300"/>
                </a:solidFill>
                <a:latin typeface="Tahoma" pitchFamily="34" charset="0"/>
                <a:cs typeface="Tahoma" pitchFamily="34" charset="0"/>
              </a:rPr>
              <a:t>N' </a:t>
            </a:r>
            <a:r>
              <a:rPr lang="en-US" sz="2000" i="0" dirty="0" smtClean="0">
                <a:solidFill>
                  <a:srgbClr val="003300"/>
                </a:solidFill>
                <a:latin typeface="Symbol" pitchFamily="18" charset="2"/>
                <a:cs typeface="Tahoma" pitchFamily="34" charset="0"/>
              </a:rPr>
              <a:t>r</a:t>
            </a:r>
            <a:r>
              <a:rPr lang="en-US" sz="2000" i="0" baseline="30000" dirty="0" smtClean="0">
                <a:solidFill>
                  <a:srgbClr val="003300"/>
                </a:solidFill>
                <a:latin typeface="Tahoma" pitchFamily="34" charset="0"/>
                <a:cs typeface="Tahoma" pitchFamily="34" charset="0"/>
              </a:rPr>
              <a:t>0</a:t>
            </a:r>
            <a:endParaRPr lang="en-US" sz="1800" i="0" baseline="30000" dirty="0" smtClean="0">
              <a:solidFill>
                <a:srgbClr val="003300"/>
              </a:solidFill>
              <a:latin typeface="Tahoma" pitchFamily="34" charset="0"/>
              <a:cs typeface="Tahoma" pitchFamily="34" charset="0"/>
            </a:endParaRPr>
          </a:p>
          <a:p>
            <a:pPr algn="l">
              <a:lnSpc>
                <a:spcPts val="2800"/>
              </a:lnSpc>
              <a:buClr>
                <a:srgbClr val="FF0000"/>
              </a:buClr>
              <a:buBlip>
                <a:blip r:embed="rId5"/>
              </a:buBlip>
            </a:pPr>
            <a:r>
              <a:rPr lang="en-US" sz="1800" i="0" dirty="0" smtClean="0">
                <a:solidFill>
                  <a:srgbClr val="003300"/>
                </a:solidFill>
                <a:latin typeface="Symbol" pitchFamily="18" charset="2"/>
              </a:rPr>
              <a:t> </a:t>
            </a:r>
            <a:r>
              <a:rPr lang="en-US" sz="2000" i="0" dirty="0" smtClean="0">
                <a:solidFill>
                  <a:srgbClr val="003300"/>
                </a:solidFill>
                <a:latin typeface="Symbol" pitchFamily="18" charset="2"/>
              </a:rPr>
              <a:t>r</a:t>
            </a:r>
            <a:r>
              <a:rPr lang="en-US" sz="2000" i="0" baseline="30000" dirty="0" smtClean="0">
                <a:solidFill>
                  <a:srgbClr val="003300"/>
                </a:solidFill>
                <a:latin typeface="Tahoma" pitchFamily="34" charset="0"/>
              </a:rPr>
              <a:t>0</a:t>
            </a:r>
            <a:r>
              <a:rPr lang="en-US" sz="2000" i="0" dirty="0" smtClean="0">
                <a:solidFill>
                  <a:srgbClr val="003300"/>
                </a:solidFill>
                <a:latin typeface="Tahoma" pitchFamily="34" charset="0"/>
                <a:cs typeface="Tahoma" pitchFamily="34" charset="0"/>
              </a:rPr>
              <a:t> </a:t>
            </a:r>
            <a:r>
              <a:rPr lang="en-US" sz="2000" i="0" dirty="0" smtClean="0">
                <a:solidFill>
                  <a:srgbClr val="003300"/>
                </a:solidFill>
                <a:latin typeface="Tahoma" pitchFamily="34" charset="0"/>
              </a:rPr>
              <a:t> </a:t>
            </a:r>
            <a:r>
              <a:rPr lang="en-US" sz="2000" i="0" dirty="0" smtClean="0">
                <a:solidFill>
                  <a:srgbClr val="003300"/>
                </a:solidFill>
                <a:latin typeface="Symbol" pitchFamily="18" charset="2"/>
                <a:cs typeface="Tahoma" pitchFamily="34" charset="0"/>
              </a:rPr>
              <a:t>-&gt;</a:t>
            </a:r>
            <a:r>
              <a:rPr lang="en-US" sz="2000" i="0" dirty="0" smtClean="0">
                <a:solidFill>
                  <a:srgbClr val="003300"/>
                </a:solidFill>
                <a:latin typeface="Symbol" pitchFamily="18" charset="2"/>
              </a:rPr>
              <a:t>p</a:t>
            </a:r>
            <a:r>
              <a:rPr lang="en-US" sz="2000" i="0" baseline="30000" dirty="0" smtClean="0">
                <a:solidFill>
                  <a:srgbClr val="003300"/>
                </a:solidFill>
                <a:latin typeface="Symbol" pitchFamily="18" charset="2"/>
              </a:rPr>
              <a:t>+ </a:t>
            </a:r>
            <a:r>
              <a:rPr lang="en-US" sz="2000" i="0" dirty="0" smtClean="0">
                <a:solidFill>
                  <a:srgbClr val="003300"/>
                </a:solidFill>
                <a:latin typeface="Symbol" pitchFamily="18" charset="2"/>
              </a:rPr>
              <a:t>p</a:t>
            </a:r>
            <a:r>
              <a:rPr lang="en-US" sz="2000" i="0" baseline="30000" dirty="0" smtClean="0">
                <a:solidFill>
                  <a:srgbClr val="003300"/>
                </a:solidFill>
                <a:latin typeface="Tahoma" pitchFamily="34" charset="0"/>
              </a:rPr>
              <a:t>- 	</a:t>
            </a:r>
            <a:r>
              <a:rPr lang="en-US" sz="1800" i="0" dirty="0" smtClean="0">
                <a:solidFill>
                  <a:srgbClr val="003300"/>
                </a:solidFill>
                <a:latin typeface="Tahoma" pitchFamily="34" charset="0"/>
              </a:rPr>
              <a:t>(</a:t>
            </a:r>
            <a:r>
              <a:rPr lang="en-US" sz="1800" dirty="0" smtClean="0">
                <a:solidFill>
                  <a:srgbClr val="003300"/>
                </a:solidFill>
                <a:latin typeface="Tahoma" pitchFamily="34" charset="0"/>
              </a:rPr>
              <a:t>BR ~</a:t>
            </a:r>
            <a:r>
              <a:rPr lang="en-US" sz="1800" dirty="0" smtClean="0">
                <a:solidFill>
                  <a:srgbClr val="003300"/>
                </a:solidFill>
                <a:latin typeface="Symbol" pitchFamily="18" charset="2"/>
              </a:rPr>
              <a:t> </a:t>
            </a:r>
            <a:r>
              <a:rPr lang="en-US" sz="1800" i="0" dirty="0" smtClean="0">
                <a:solidFill>
                  <a:srgbClr val="003300"/>
                </a:solidFill>
                <a:latin typeface="Tahoma" pitchFamily="34" charset="0"/>
              </a:rPr>
              <a:t>100%)</a:t>
            </a:r>
            <a:endParaRPr lang="en-US" sz="1800" i="0" dirty="0" smtClean="0">
              <a:solidFill>
                <a:srgbClr val="003300"/>
              </a:solidFill>
              <a:latin typeface="Tahoma" pitchFamily="34" charset="0"/>
              <a:cs typeface="Tahom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842671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0827" name="Picture 11" descr="E:\horsti\talks\Conferences\CIPANP_2012\material\daten\hemp\final_plots_conf\2007_2010_q2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231" y="1011110"/>
            <a:ext cx="2955333" cy="25231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0826" name="Picture 10" descr="E:\horsti\talks\Conferences\CIPANP_2012\material\daten\hemp\final_plots_conf\2003_2004_q2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951" y="3971237"/>
            <a:ext cx="2977613" cy="25416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5106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361487" cy="798513"/>
          </a:xfrm>
        </p:spPr>
        <p:txBody>
          <a:bodyPr/>
          <a:lstStyle/>
          <a:p>
            <a:r>
              <a:rPr lang="en-US" dirty="0" smtClean="0"/>
              <a:t>Selections to set Hard Scale</a:t>
            </a:r>
            <a:endParaRPr lang="en-US" dirty="0"/>
          </a:p>
        </p:txBody>
      </p:sp>
      <p:pic>
        <p:nvPicPr>
          <p:cNvPr id="290820" name="Picture 4" descr="E:\horsti\talks\Conferences\CIPANP_2012\material\daten\hemp\final_plots_conf\2007_2010_y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95579" y="1013238"/>
            <a:ext cx="2819730" cy="24506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0821" name="Picture 5" descr="E:\horsti\talks\Conferences\CIPANP_2012\material\daten\hemp\final_plots_conf\2003_2004_y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95579" y="3915324"/>
            <a:ext cx="2819730" cy="24811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2866" name="Picture 2" descr="E:\horsti\talks\Conferences\CIPANP_2012\material\daten\hemp\final_plots_conf\2003_2004_w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55919" y="3992634"/>
            <a:ext cx="2854608" cy="24933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2867" name="Picture 3" descr="E:\horsti\talks\Conferences\CIPANP_2012\material\daten\hemp\final_plots_conf\2007_2010_w.jp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55919" y="1034901"/>
            <a:ext cx="2868922" cy="2504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2" name="Objekt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291369134"/>
              </p:ext>
            </p:extLst>
          </p:nvPr>
        </p:nvGraphicFramePr>
        <p:xfrm>
          <a:off x="1501585" y="1249245"/>
          <a:ext cx="1423964" cy="37082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93168" name="Equation" r:id="rId10" imgW="1218960" imgH="317160" progId="Equation.DSMT4">
                  <p:embed/>
                </p:oleObj>
              </mc:Choice>
              <mc:Fallback>
                <p:oleObj name="Equation" r:id="rId10" imgW="1218960" imgH="31716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1"/>
                      <a:stretch>
                        <a:fillRect/>
                      </a:stretch>
                    </p:blipFill>
                    <p:spPr>
                      <a:xfrm>
                        <a:off x="1501585" y="1249245"/>
                        <a:ext cx="1423964" cy="370824"/>
                      </a:xfrm>
                      <a:prstGeom prst="rect">
                        <a:avLst/>
                      </a:prstGeom>
                      <a:solidFill>
                        <a:srgbClr val="FF0000"/>
                      </a:solidFill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6" name="Objekt 2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897819816"/>
              </p:ext>
            </p:extLst>
          </p:nvPr>
        </p:nvGraphicFramePr>
        <p:xfrm>
          <a:off x="1510789" y="4185354"/>
          <a:ext cx="1409700" cy="3698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93169" name="Equation" r:id="rId12" imgW="1206360" imgH="317160" progId="Equation.DSMT4">
                  <p:embed/>
                </p:oleObj>
              </mc:Choice>
              <mc:Fallback>
                <p:oleObj name="Equation" r:id="rId12" imgW="1206360" imgH="31716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3"/>
                      <a:stretch>
                        <a:fillRect/>
                      </a:stretch>
                    </p:blipFill>
                    <p:spPr>
                      <a:xfrm>
                        <a:off x="1510789" y="4185354"/>
                        <a:ext cx="1409700" cy="369887"/>
                      </a:xfrm>
                      <a:prstGeom prst="rect">
                        <a:avLst/>
                      </a:prstGeom>
                      <a:solidFill>
                        <a:srgbClr val="FF0000"/>
                      </a:solidFill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7" name="Objekt 2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643066726"/>
              </p:ext>
            </p:extLst>
          </p:nvPr>
        </p:nvGraphicFramePr>
        <p:xfrm>
          <a:off x="4860764" y="1305034"/>
          <a:ext cx="771525" cy="2968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93170" name="Equation" r:id="rId14" imgW="660240" imgH="253800" progId="Equation.DSMT4">
                  <p:embed/>
                </p:oleObj>
              </mc:Choice>
              <mc:Fallback>
                <p:oleObj name="Equation" r:id="rId14" imgW="660240" imgH="2538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5"/>
                      <a:stretch>
                        <a:fillRect/>
                      </a:stretch>
                    </p:blipFill>
                    <p:spPr>
                      <a:xfrm>
                        <a:off x="4860764" y="1305034"/>
                        <a:ext cx="771525" cy="296862"/>
                      </a:xfrm>
                      <a:prstGeom prst="rect">
                        <a:avLst/>
                      </a:prstGeom>
                      <a:solidFill>
                        <a:srgbClr val="FF0000"/>
                      </a:solidFill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8" name="Objekt 2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984553628"/>
              </p:ext>
            </p:extLst>
          </p:nvPr>
        </p:nvGraphicFramePr>
        <p:xfrm>
          <a:off x="4905769" y="4185354"/>
          <a:ext cx="771525" cy="2968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93171" name="Equation" r:id="rId16" imgW="660240" imgH="253800" progId="Equation.DSMT4">
                  <p:embed/>
                </p:oleObj>
              </mc:Choice>
              <mc:Fallback>
                <p:oleObj name="Equation" r:id="rId16" imgW="660240" imgH="2538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7"/>
                      <a:stretch>
                        <a:fillRect/>
                      </a:stretch>
                    </p:blipFill>
                    <p:spPr>
                      <a:xfrm>
                        <a:off x="4905769" y="4185354"/>
                        <a:ext cx="771525" cy="296862"/>
                      </a:xfrm>
                      <a:prstGeom prst="rect">
                        <a:avLst/>
                      </a:prstGeom>
                      <a:solidFill>
                        <a:srgbClr val="FF0000"/>
                      </a:solidFill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9" name="Objekt 2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640185846"/>
              </p:ext>
            </p:extLst>
          </p:nvPr>
        </p:nvGraphicFramePr>
        <p:xfrm>
          <a:off x="7680325" y="1260475"/>
          <a:ext cx="1365250" cy="3698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93172" name="Equation" r:id="rId18" imgW="1168200" imgH="317160" progId="Equation.DSMT4">
                  <p:embed/>
                </p:oleObj>
              </mc:Choice>
              <mc:Fallback>
                <p:oleObj name="Equation" r:id="rId18" imgW="1168200" imgH="31716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9"/>
                      <a:stretch>
                        <a:fillRect/>
                      </a:stretch>
                    </p:blipFill>
                    <p:spPr>
                      <a:xfrm>
                        <a:off x="7680325" y="1260475"/>
                        <a:ext cx="1365250" cy="369888"/>
                      </a:xfrm>
                      <a:prstGeom prst="rect">
                        <a:avLst/>
                      </a:prstGeom>
                      <a:solidFill>
                        <a:srgbClr val="FF0000"/>
                      </a:solidFill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0" name="Objekt 2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732448173"/>
              </p:ext>
            </p:extLst>
          </p:nvPr>
        </p:nvGraphicFramePr>
        <p:xfrm>
          <a:off x="7683223" y="4230359"/>
          <a:ext cx="1365250" cy="3698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93173" name="Equation" r:id="rId20" imgW="1168200" imgH="317160" progId="Equation.DSMT4">
                  <p:embed/>
                </p:oleObj>
              </mc:Choice>
              <mc:Fallback>
                <p:oleObj name="Equation" r:id="rId20" imgW="1168200" imgH="31716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21"/>
                      <a:stretch>
                        <a:fillRect/>
                      </a:stretch>
                    </p:blipFill>
                    <p:spPr>
                      <a:xfrm>
                        <a:off x="7683223" y="4230359"/>
                        <a:ext cx="1365250" cy="369888"/>
                      </a:xfrm>
                      <a:prstGeom prst="rect">
                        <a:avLst/>
                      </a:prstGeom>
                      <a:solidFill>
                        <a:srgbClr val="FF0000"/>
                      </a:solidFill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1016697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NEXTUNIQUEID" val="10009"/>
  <p:tag name="MMPROD_UIDATA" val="&lt;database version=&quot;7.0&quot;&gt;&lt;object type=&quot;1&quot; unique_id=&quot;10001&quot;&gt;&lt;object type=&quot;8&quot; unique_id=&quot;10002&quot;&gt;&lt;/object&gt;&lt;object type=&quot;2&quot; unique_id=&quot;10003&quot;&gt;&lt;object type=&quot;3&quot; unique_id=&quot;10004&quot;&gt;&lt;property id=&quot;20148&quot; value=&quot;5&quot;/&gt;&lt;property id=&quot;20300&quot; value=&quot;Folie 1&quot;/&gt;&lt;property id=&quot;20307&quot; value=&quot;594&quot;/&gt;&lt;/object&gt;&lt;object type=&quot;3&quot; unique_id=&quot;10005&quot;&gt;&lt;property id=&quot;20148&quot; value=&quot;5&quot;/&gt;&lt;property id=&quot;20300&quot; value=&quot;Folie 3 - &amp;quot;The COMPASS Experiment @ CERN&amp;quot;&quot;/&gt;&lt;property id=&quot;20307&quot; value=&quot;726&quot;/&gt;&lt;/object&gt;&lt;object type=&quot;3&quot; unique_id=&quot;10006&quot;&gt;&lt;property id=&quot;20148&quot; value=&quot;5&quot;/&gt;&lt;property id=&quot;20300&quot; value=&quot;Folie 17 - &amp;quot;Content of Proposal for COMPASS-II&amp;quot;&quot;/&gt;&lt;property id=&quot;20307&quot; value=&quot;759&quot;/&gt;&lt;/object&gt;&lt;object type=&quot;3&quot; unique_id=&quot;10008&quot;&gt;&lt;property id=&quot;20148&quot; value=&quot;5&quot;/&gt;&lt;property id=&quot;20300&quot; value=&quot;Folie 4 - &amp;quot;What makes COMPASS special for DVCS &amp;amp; HEMP&amp;quot;&quot;/&gt;&lt;property id=&quot;20307&quot; value=&quot;760&quot;/&gt;&lt;/object&gt;&lt;object type=&quot;3&quot; unique_id=&quot;10009&quot;&gt;&lt;property id=&quot;20148&quot; value=&quot;5&quot;/&gt;&lt;property id=&quot;20300&quot; value=&quot;Folie 18 - &amp;quot;Bethe-Heitler  &amp;amp;  DVCS Cross Sections at 160GeV&amp;quot;&quot;/&gt;&lt;property id=&quot;20307&quot; value=&quot;762&quot;/&gt;&lt;/object&gt;&lt;object type=&quot;3&quot; unique_id=&quot;10010&quot;&gt;&lt;property id=&quot;20148&quot; value=&quot;5&quot;/&gt;&lt;property id=&quot;20300&quot; value=&quot;Folie 36 - &amp;quot;Cross Section &amp;amp; Angular Dependence&amp;quot;&quot;/&gt;&lt;property id=&quot;20307&quot; value=&quot;798&quot;/&gt;&lt;/object&gt;&lt;object type=&quot;3&quot; unique_id=&quot;10011&quot;&gt;&lt;property id=&quot;20148&quot; value=&quot;5&quot;/&gt;&lt;property id=&quot;20300&quot; value=&quot;Folie 19 - &amp;quot;Observables (Phase 1) – unpolarized Target&amp;quot;&quot;/&gt;&lt;property id=&quot;20307&quot; value=&quot;796&quot;/&gt;&lt;/object&gt;&lt;object type=&quot;3&quot; unique_id=&quot;10012&quot;&gt;&lt;property id=&quot;20148&quot; value=&quot;5&quot;/&gt;&lt;property id=&quot;20300&quot; value=&quot;Folie 40 - &amp;quot;Observables (Phase 2) – polarized Target&amp;quot;&quot;/&gt;&lt;property id=&quot;20307&quot; value=&quot;800&quot;/&gt;&lt;/object&gt;&lt;object type=&quot;3&quot; unique_id=&quot;10014&quot;&gt;&lt;property id=&quot;20148&quot; value=&quot;5&quot;/&gt;&lt;property id=&quot;20300&quot; value=&quot;Folie 20&quot;/&gt;&lt;property id=&quot;20307&quot; value=&quot;793&quot;/&gt;&lt;/object&gt;&lt;object type=&quot;3&quot; unique_id=&quot;10015&quot;&gt;&lt;property id=&quot;20148&quot; value=&quot;5&quot;/&gt;&lt;property id=&quot;20300&quot; value=&quot;Folie 37 - &amp;quot;Input for Projections&amp;quot;&quot;/&gt;&lt;property id=&quot;20307&quot; value=&quot;797&quot;/&gt;&lt;/object&gt;&lt;object type=&quot;3&quot; unique_id=&quot;10016&quot;&gt;&lt;property id=&quot;20148&quot; value=&quot;5&quot;/&gt;&lt;property id=&quot;20300&quot; value=&quot;Folie 38 - &amp;quot;Parameterization of GPDs&amp;quot;&quot;/&gt;&lt;property id=&quot;20307&quot; value=&quot;696&quot;/&gt;&lt;/object&gt;&lt;object type=&quot;3&quot; unique_id=&quot;10017&quot;&gt;&lt;property id=&quot;20148&quot; value=&quot;5&quot;/&gt;&lt;property id=&quot;20300&quot; value=&quot;Folie 21 - &amp;quot;Beam Charge &amp;amp; Spin Difference SCS,U &amp;#x0D;&amp;#x0A;- Transverse imaging&amp;quot;&quot;/&gt;&lt;property id=&quot;20307&quot; value=&quot;764&quot;/&gt;&lt;/object&gt;&lt;object type=&quot;3&quot; unique_id=&quot;10018&quot;&gt;&lt;property id=&quot;20148&quot; value=&quot;5&quot;/&gt;&lt;property id=&quot;20300&quot; value=&quot;Folie 23 - &amp;quot;Complementary: Hard Exclusive r0 Production&amp;quot;&quot;/&gt;&lt;property id=&quot;20307&quot; value=&quot;788&quot;/&gt;&lt;/object&gt;&lt;object type=&quot;3&quot; unique_id=&quot;10019&quot;&gt;&lt;property id=&quot;20148&quot; value=&quot;5&quot;/&gt;&lt;property id=&quot;20300&quot; value=&quot;Folie 24 - &amp;quot;Beam Charge &amp;amp; Spin Difference  DCS,U&amp;quot;&quot;/&gt;&lt;property id=&quot;20307&quot; value=&quot;765&quot;/&gt;&lt;/object&gt;&lt;object type=&quot;3&quot; unique_id=&quot;10020&quot;&gt;&lt;property id=&quot;20148&quot; value=&quot;5&quot;/&gt;&lt;property id=&quot;20300&quot; value=&quot;Folie 39 - &amp;quot;Beam Charge &amp;amp; Spin Difference  DCS,U&amp;quot;&quot;/&gt;&lt;property id=&quot;20307&quot; value=&quot;781&quot;/&gt;&lt;/object&gt;&lt;object type=&quot;3&quot; unique_id=&quot;10021&quot;&gt;&lt;property id=&quot;20148&quot; value=&quot;5&quot;/&gt;&lt;property id=&quot;20300&quot; value=&quot;Folie 25 - &amp;quot;Beam Charge &amp;amp; Spin Asymmetry  DCS,U /SCS,U&amp;quot;&quot;/&gt;&lt;property id=&quot;20307&quot; value=&quot;782&quot;/&gt;&lt;/object&gt;&lt;object type=&quot;3&quot; unique_id=&quot;10025&quot;&gt;&lt;property id=&quot;20148&quot; value=&quot;5&quot;/&gt;&lt;property id=&quot;20300&quot; value=&quot;Folie 15 - &amp;quot;What's next?&amp;quot;&quot;/&gt;&lt;property id=&quot;20307&quot; value=&quot;784&quot;/&gt;&lt;/object&gt;&lt;object type=&quot;3&quot; unique_id=&quot;10026&quot;&gt;&lt;property id=&quot;20148&quot; value=&quot;5&quot;/&gt;&lt;property id=&quot;20300&quot; value=&quot;Folie 26&quot;/&gt;&lt;property id=&quot;20307&quot; value=&quot;791&quot;/&gt;&lt;/object&gt;&lt;object type=&quot;3&quot; unique_id=&quot;10027&quot;&gt;&lt;property id=&quot;20148&quot; value=&quot;5&quot;/&gt;&lt;property id=&quot;20300&quot; value=&quot;Folie 27 - &amp;quot;2008 &amp;amp; 2009 Beam Tests @ COMPASS&amp;quot;&quot;/&gt;&lt;property id=&quot;20307&quot; value=&quot;772&quot;/&gt;&lt;/object&gt;&lt;object type=&quot;3&quot; unique_id=&quot;10030&quot;&gt;&lt;property id=&quot;20148&quot; value=&quot;5&quot;/&gt;&lt;property id=&quot;20300&quot; value=&quot;Folie 28 - &amp;quot;First DVCS Signal observed @ COMPASS&amp;quot;&quot;/&gt;&lt;property id=&quot;20307&quot; value=&quot;774&quot;/&gt;&lt;/object&gt;&lt;object type=&quot;3&quot; unique_id=&quot;10031&quot;&gt;&lt;property id=&quot;20148&quot; value=&quot;5&quot;/&gt;&lt;property id=&quot;20300&quot; value=&quot;Folie 29&quot;/&gt;&lt;property id=&quot;20307&quot; value=&quot;792&quot;/&gt;&lt;/object&gt;&lt;object type=&quot;3&quot; unique_id=&quot;10034&quot;&gt;&lt;property id=&quot;20148&quot; value=&quot;5&quot;/&gt;&lt;property id=&quot;20300&quot; value=&quot;Folie 33 - &amp;quot;Conclusions&amp;quot;&quot;/&gt;&lt;property id=&quot;20307&quot; value=&quot;778&quot;/&gt;&lt;/object&gt;&lt;object type=&quot;3&quot; unique_id=&quot;10343&quot;&gt;&lt;property id=&quot;20148&quot; value=&quot;5&quot;/&gt;&lt;property id=&quot;20300&quot; value=&quot;Folie 8 - &amp;quot;Experimental Set-Up: Beam &amp;amp; Targets&amp;quot;&quot;/&gt;&lt;property id=&quot;20307&quot; value=&quot;807&quot;/&gt;&lt;/object&gt;&lt;object type=&quot;3&quot; unique_id=&quot;10344&quot;&gt;&lt;property id=&quot;20148&quot; value=&quot;5&quot;/&gt;&lt;property id=&quot;20300&quot; value=&quot;Folie 13 - &amp;quot;Exclusive r0 production on transverse pol. Targets&amp;quot;&quot;/&gt;&lt;property id=&quot;20307&quot; value=&quot;808&quot;/&gt;&lt;/object&gt;&lt;object type=&quot;3&quot; unique_id=&quot;10578&quot;&gt;&lt;property id=&quot;20148&quot; value=&quot;5&quot;/&gt;&lt;property id=&quot;20300&quot; value=&quot;Folie 14 - &amp;quot;Exclusive r0 production on transverse pol. Targets&amp;quot;&quot;/&gt;&lt;property id=&quot;20307&quot; value=&quot;809&quot;/&gt;&lt;/object&gt;&lt;object type=&quot;3&quot; unique_id=&quot;10838&quot;&gt;&lt;property id=&quot;20148&quot; value=&quot;5&quot;/&gt;&lt;property id=&quot;20300&quot; value=&quot;Folie 6 - &amp;quot;Hard Exclusive Meson Production&amp;quot;&quot;/&gt;&lt;property id=&quot;20307&quot; value=&quot;814&quot;/&gt;&lt;/object&gt;&lt;object type=&quot;3&quot; unique_id=&quot;10839&quot;&gt;&lt;property id=&quot;20148&quot; value=&quot;5&quot;/&gt;&lt;property id=&quot;20300&quot; value=&quot;Folie 7 - &amp;quot;HEMP with polarized Target&amp;quot;&quot;/&gt;&lt;property id=&quot;20307&quot; value=&quot;815&quot;/&gt;&lt;/object&gt;&lt;object type=&quot;3&quot; unique_id=&quot;10840&quot;&gt;&lt;property id=&quot;20148&quot; value=&quot;5&quot;/&gt;&lt;property id=&quot;20300&quot; value=&quot;Folie 9 - &amp;quot;Selections to set Hard Scale&amp;quot;&quot;/&gt;&lt;property id=&quot;20307&quot; value=&quot;812&quot;/&gt;&lt;/object&gt;&lt;object type=&quot;3&quot; unique_id=&quot;10841&quot;&gt;&lt;property id=&quot;20148&quot; value=&quot;5&quot;/&gt;&lt;property id=&quot;20300&quot; value=&quot;Folie 10 - &amp;quot;Selections for r0 Production&amp;quot;&quot;/&gt;&lt;property id=&quot;20307&quot; value=&quot;811&quot;/&gt;&lt;/object&gt;&lt;object type=&quot;3&quot; unique_id=&quot;11141&quot;&gt;&lt;property id=&quot;20148&quot; value=&quot;5&quot;/&gt;&lt;property id=&quot;20300&quot; value=&quot;Folie 11 - &amp;quot;Exclusivity Cuts&amp;quot;&quot;/&gt;&lt;property id=&quot;20307&quot; value=&quot;817&quot;/&gt;&lt;/object&gt;&lt;object type=&quot;3&quot; unique_id=&quot;11450&quot;&gt;&lt;property id=&quot;20148&quot; value=&quot;5&quot;/&gt;&lt;property id=&quot;20300&quot; value=&quot;Folie 12 - &amp;quot;SIDIS Background Subtraction&amp;quot;&quot;/&gt;&lt;property id=&quot;20307&quot; value=&quot;818&quot;/&gt;&lt;/object&gt;&lt;object type=&quot;3&quot; unique_id=&quot;12495&quot;&gt;&lt;property id=&quot;20148&quot; value=&quot;5&quot;/&gt;&lt;property id=&quot;20300&quot; value=&quot;Folie 2&quot;/&gt;&lt;property id=&quot;20307&quot; value=&quot;820&quot;/&gt;&lt;/object&gt;&lt;object type=&quot;3&quot; unique_id=&quot;12496&quot;&gt;&lt;property id=&quot;20148&quot; value=&quot;5&quot;/&gt;&lt;property id=&quot;20300&quot; value=&quot;Folie 5&quot;/&gt;&lt;property id=&quot;20307&quot; value=&quot;819&quot;/&gt;&lt;/object&gt;&lt;object type=&quot;3&quot; unique_id=&quot;12629&quot;&gt;&lt;property id=&quot;20148&quot; value=&quot;5&quot;/&gt;&lt;property id=&quot;20300&quot; value=&quot;Folie 16&quot;/&gt;&lt;property id=&quot;20307&quot; value=&quot;821&quot;/&gt;&lt;/object&gt;&lt;object type=&quot;3&quot; unique_id=&quot;13290&quot;&gt;&lt;property id=&quot;20148&quot; value=&quot;5&quot;/&gt;&lt;property id=&quot;20300&quot; value=&quot;Folie 30 - &amp;quot;New Target &amp;amp; Recoil-Proton Detector&amp;quot;&quot;/&gt;&lt;property id=&quot;20307&quot; value=&quot;823&quot;/&gt;&lt;/object&gt;&lt;object type=&quot;3&quot; unique_id=&quot;13291&quot;&gt;&lt;property id=&quot;20148&quot; value=&quot;5&quot;/&gt;&lt;property id=&quot;20300&quot; value=&quot;Folie 31 - &amp;quot;New Target &amp;amp; Recoil-Proton Detector&amp;quot;&quot;/&gt;&lt;property id=&quot;20307&quot; value=&quot;824&quot;/&gt;&lt;/object&gt;&lt;object type=&quot;3&quot; unique_id=&quot;13292&quot;&gt;&lt;property id=&quot;20148&quot; value=&quot;5&quot;/&gt;&lt;property id=&quot;20300&quot; value=&quot;Folie 32 - &amp;quot;New Electromagnetic Calorimeter : ECAL0&amp;quot;&quot;/&gt;&lt;property id=&quot;20307&quot; value=&quot;825&quot;/&gt;&lt;/object&gt;&lt;object type=&quot;3&quot; unique_id=&quot;13293&quot;&gt;&lt;property id=&quot;20148&quot; value=&quot;5&quot;/&gt;&lt;property id=&quot;20300&quot; value=&quot;Folie 22 - &amp;quot;                SCS,U - Transverse imaging - 2012&amp;quot;&quot;/&gt;&lt;property id=&quot;20307&quot; value=&quot;822&quot;/&gt;&lt;/object&gt;&lt;object type=&quot;3&quot; unique_id=&quot;13294&quot;&gt;&lt;property id=&quot;20148&quot; value=&quot;5&quot;/&gt;&lt;property id=&quot;20300&quot; value=&quot;Folie 41 - &amp;quot;DCS,T and Transverse Target Asymmetry&amp;quot;&quot;/&gt;&lt;property id=&quot;20307&quot; value=&quot;826&quot;/&gt;&lt;/object&gt;&lt;object type=&quot;3&quot; unique_id=&quot;15503&quot;&gt;&lt;property id=&quot;20148&quot; value=&quot;5&quot;/&gt;&lt;property id=&quot;20300&quot; value=&quot;Folie 34&quot;/&gt;&lt;property id=&quot;20307&quot; value=&quot;827&quot;/&gt;&lt;/object&gt;&lt;object type=&quot;3&quot; unique_id=&quot;15504&quot;&gt;&lt;property id=&quot;20148&quot; value=&quot;5&quot;/&gt;&lt;property id=&quot;20300&quot; value=&quot;Folie 35&quot;/&gt;&lt;property id=&quot;20307&quot; value=&quot;828&quot;/&gt;&lt;/object&gt;&lt;/object&gt;&lt;/object&gt;&lt;/database&gt;"/>
  <p:tag name="SECTOMILLISECCONVERTED" val="1"/>
</p:tagLst>
</file>

<file path=ppt/theme/theme1.xml><?xml version="1.0" encoding="utf-8"?>
<a:theme xmlns:a="http://schemas.openxmlformats.org/drawingml/2006/main" name="Standarddesign">
  <a:themeElements>
    <a:clrScheme name="Standarddesign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Standarddesign">
      <a:majorFont>
        <a:latin typeface="Comic Sans MS"/>
        <a:ea typeface=""/>
        <a:cs typeface=""/>
      </a:majorFont>
      <a:minorFont>
        <a:latin typeface="Comic Sans MS"/>
        <a:ea typeface=""/>
        <a:cs typeface="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FFFF00"/>
        </a:solidFill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28" tIns="45714" rIns="91428" bIns="45714" numCol="1" anchor="ctr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800" b="1" i="1" u="none" strike="noStrike" cap="none" normalizeH="0" baseline="0" smtClean="0">
            <a:ln>
              <a:noFill/>
            </a:ln>
            <a:solidFill>
              <a:srgbClr val="000066"/>
            </a:solidFill>
            <a:effectLst/>
            <a:latin typeface="Comic Sans MS" pitchFamily="66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FFFF00"/>
        </a:solidFill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28" tIns="45714" rIns="91428" bIns="45714" numCol="1" anchor="ctr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800" b="1" i="1" u="none" strike="noStrike" cap="none" normalizeH="0" baseline="0" smtClean="0">
            <a:ln>
              <a:noFill/>
            </a:ln>
            <a:solidFill>
              <a:srgbClr val="000066"/>
            </a:solidFill>
            <a:effectLst/>
            <a:latin typeface="Comic Sans MS" pitchFamily="66" charset="0"/>
          </a:defRPr>
        </a:defPPr>
      </a:lstStyle>
    </a:lnDef>
    <a:txDef>
      <a:spPr>
        <a:noFill/>
      </a:spPr>
      <a:bodyPr wrap="none" rtlCol="0">
        <a:spAutoFit/>
      </a:bodyPr>
      <a:lstStyle>
        <a:defPPr algn="l">
          <a:defRPr sz="2000" b="0" i="0" dirty="0" smtClean="0">
            <a:latin typeface="Tahoma" pitchFamily="34" charset="0"/>
            <a:ea typeface="Tahoma" pitchFamily="34" charset="0"/>
            <a:cs typeface="Tahoma" pitchFamily="34" charset="0"/>
          </a:defRPr>
        </a:defPPr>
      </a:lstStyle>
    </a:txDef>
  </a:objectDefaults>
  <a:extraClrSchemeLst>
    <a:extraClrScheme>
      <a:clrScheme name="Standarddesign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andarddesign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design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design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Benutzerdefiniertes Design">
  <a:themeElements>
    <a:clrScheme name="Benutzerdefiniertes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enutzerdefiniertes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FFFF00"/>
        </a:solidFill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28" tIns="45714" rIns="91428" bIns="45714" numCol="1" anchor="ctr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800" b="1" i="1" u="none" strike="noStrike" cap="none" normalizeH="0" baseline="0" smtClean="0">
            <a:ln>
              <a:noFill/>
            </a:ln>
            <a:solidFill>
              <a:srgbClr val="000066"/>
            </a:solidFill>
            <a:effectLst/>
            <a:latin typeface="Comic Sans MS" pitchFamily="66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FFFF00"/>
        </a:solidFill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28" tIns="45714" rIns="91428" bIns="45714" numCol="1" anchor="ctr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800" b="1" i="1" u="none" strike="noStrike" cap="none" normalizeH="0" baseline="0" smtClean="0">
            <a:ln>
              <a:noFill/>
            </a:ln>
            <a:solidFill>
              <a:srgbClr val="000066"/>
            </a:solidFill>
            <a:effectLst/>
            <a:latin typeface="Comic Sans MS" pitchFamily="66" charset="0"/>
          </a:defRPr>
        </a:defPPr>
      </a:lstStyle>
    </a:lnDef>
  </a:objectDefaults>
  <a:extraClrSchemeLst>
    <a:extraClrScheme>
      <a:clrScheme name="Benutzerdefiniertes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enutzerdefiniertes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enutzerdefiniertes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enutzerdefiniertes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enutzerdefiniertes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enutzerdefiniertes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enutzerdefiniertes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enutzerdefiniertes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enutzerdefiniertes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enutzerdefiniertes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enutzerdefiniertes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enutzerdefiniertes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Larissa-Design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Larissa-Design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Words>2014</Words>
  <Application>Microsoft Office PowerPoint</Application>
  <PresentationFormat>Benutzerdefiniert</PresentationFormat>
  <Paragraphs>505</Paragraphs>
  <Slides>41</Slides>
  <Notes>41</Notes>
  <HiddenSlides>0</HiddenSlides>
  <MMClips>0</MMClips>
  <ScaleCrop>false</ScaleCrop>
  <HeadingPairs>
    <vt:vector size="6" baseType="variant">
      <vt:variant>
        <vt:lpstr>Design</vt:lpstr>
      </vt:variant>
      <vt:variant>
        <vt:i4>2</vt:i4>
      </vt:variant>
      <vt:variant>
        <vt:lpstr>Eingebettete OLE-Server</vt:lpstr>
      </vt:variant>
      <vt:variant>
        <vt:i4>2</vt:i4>
      </vt:variant>
      <vt:variant>
        <vt:lpstr>Folientitel</vt:lpstr>
      </vt:variant>
      <vt:variant>
        <vt:i4>41</vt:i4>
      </vt:variant>
    </vt:vector>
  </HeadingPairs>
  <TitlesOfParts>
    <vt:vector size="45" baseType="lpstr">
      <vt:lpstr>Standarddesign</vt:lpstr>
      <vt:lpstr>Benutzerdefiniertes Design</vt:lpstr>
      <vt:lpstr>Equation</vt:lpstr>
      <vt:lpstr>MathType 6.0 Equation</vt:lpstr>
      <vt:lpstr>PowerPoint-Präsentation</vt:lpstr>
      <vt:lpstr>PowerPoint-Präsentation</vt:lpstr>
      <vt:lpstr>The COMPASS Experiment @ CERN</vt:lpstr>
      <vt:lpstr>What makes COMPASS special for DVCS &amp; HEMP</vt:lpstr>
      <vt:lpstr>PowerPoint-Präsentation</vt:lpstr>
      <vt:lpstr>Hard Exclusive Meson Production</vt:lpstr>
      <vt:lpstr>HEMP with polarized Target</vt:lpstr>
      <vt:lpstr>Experimental Set-Up: Beam &amp; Targets</vt:lpstr>
      <vt:lpstr>Selections to set Hard Scale</vt:lpstr>
      <vt:lpstr>Selections for r0 Production</vt:lpstr>
      <vt:lpstr>Exclusivity Cuts</vt:lpstr>
      <vt:lpstr>SIDIS Background Subtraction</vt:lpstr>
      <vt:lpstr>Exclusive r0 production on transverse pol. Targets</vt:lpstr>
      <vt:lpstr>Exclusive r0 production on transverse pol. Targets</vt:lpstr>
      <vt:lpstr>What's next?</vt:lpstr>
      <vt:lpstr>PowerPoint-Präsentation</vt:lpstr>
      <vt:lpstr>Content of Proposal for COMPASS-II</vt:lpstr>
      <vt:lpstr>Bethe-Heitler  &amp;  DVCS Cross Sections at 160GeV</vt:lpstr>
      <vt:lpstr>Observables (Phase 1) – unpolarized Target</vt:lpstr>
      <vt:lpstr>PowerPoint-Präsentation</vt:lpstr>
      <vt:lpstr>Beam Charge &amp; Spin Difference SCS,U  - Transverse imaging</vt:lpstr>
      <vt:lpstr>                SCS,U - Transverse imaging - 2012</vt:lpstr>
      <vt:lpstr>Complementary: Hard Exclusive r0 Production</vt:lpstr>
      <vt:lpstr>Beam Charge &amp; Spin Difference  DCS,U</vt:lpstr>
      <vt:lpstr>Beam Charge &amp; Spin Asymmetry  DCS,U /SCS,U</vt:lpstr>
      <vt:lpstr>PowerPoint-Präsentation</vt:lpstr>
      <vt:lpstr>2008 &amp; 2009 Beam Tests @ COMPASS</vt:lpstr>
      <vt:lpstr>First DVCS Signal observed @ COMPASS</vt:lpstr>
      <vt:lpstr>PowerPoint-Präsentation</vt:lpstr>
      <vt:lpstr>New Target &amp; Recoil-Proton Detector</vt:lpstr>
      <vt:lpstr>New Target &amp; Recoil-Proton Detector</vt:lpstr>
      <vt:lpstr>New Electromagnetic Calorimeter : ECAL0</vt:lpstr>
      <vt:lpstr>Conclusions</vt:lpstr>
      <vt:lpstr>PowerPoint-Präsentation</vt:lpstr>
      <vt:lpstr>PowerPoint-Präsentation</vt:lpstr>
      <vt:lpstr>Cross Section &amp; Angular Dependence</vt:lpstr>
      <vt:lpstr>Input for Projections</vt:lpstr>
      <vt:lpstr>Parameterization of GPDs</vt:lpstr>
      <vt:lpstr>Beam Charge &amp; Spin Difference  DCS,U</vt:lpstr>
      <vt:lpstr>Observables (Phase 2) – polarized Target</vt:lpstr>
      <vt:lpstr>DCS,T and Transverse Target Asymmetry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/>
  <cp:lastModifiedBy/>
  <cp:revision>1</cp:revision>
  <dcterms:created xsi:type="dcterms:W3CDTF">2009-03-08T23:04:21Z</dcterms:created>
  <dcterms:modified xsi:type="dcterms:W3CDTF">2012-06-01T21:42:29Z</dcterms:modified>
</cp:coreProperties>
</file>