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97" r:id="rId9"/>
    <p:sldId id="298" r:id="rId10"/>
    <p:sldId id="299" r:id="rId11"/>
    <p:sldId id="300" r:id="rId12"/>
    <p:sldId id="301" r:id="rId13"/>
    <p:sldId id="276" r:id="rId14"/>
    <p:sldId id="305" r:id="rId15"/>
    <p:sldId id="263" r:id="rId16"/>
    <p:sldId id="302" r:id="rId17"/>
    <p:sldId id="303" r:id="rId18"/>
    <p:sldId id="265" r:id="rId19"/>
    <p:sldId id="264" r:id="rId20"/>
    <p:sldId id="277" r:id="rId21"/>
    <p:sldId id="278" r:id="rId22"/>
    <p:sldId id="280" r:id="rId23"/>
    <p:sldId id="281" r:id="rId24"/>
    <p:sldId id="279" r:id="rId25"/>
    <p:sldId id="269" r:id="rId26"/>
    <p:sldId id="267" r:id="rId27"/>
    <p:sldId id="290" r:id="rId28"/>
    <p:sldId id="291" r:id="rId29"/>
    <p:sldId id="294" r:id="rId30"/>
    <p:sldId id="295" r:id="rId31"/>
    <p:sldId id="292" r:id="rId32"/>
    <p:sldId id="293" r:id="rId33"/>
    <p:sldId id="266" r:id="rId34"/>
    <p:sldId id="289" r:id="rId35"/>
    <p:sldId id="296" r:id="rId36"/>
    <p:sldId id="271" r:id="rId37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EDC"/>
    <a:srgbClr val="3A4AC0"/>
    <a:srgbClr val="008000"/>
    <a:srgbClr val="FF6600"/>
    <a:srgbClr val="00CC00"/>
    <a:srgbClr val="66FF99"/>
    <a:srgbClr val="00FF00"/>
    <a:srgbClr val="AE3914"/>
    <a:srgbClr val="457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0" y="-7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8185-DFE9-400C-8D0F-12592B4FE673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00394-677B-4F01-9815-E0FACB75BB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0C67-AF8A-4545-A432-1FD9F051E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image" Target="../media/image11.png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5.png"/><Relationship Id="rId4" Type="http://schemas.openxmlformats.org/officeDocument/2006/relationships/image" Target="../media/image51.wmf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wmf"/><Relationship Id="rId11" Type="http://schemas.openxmlformats.org/officeDocument/2006/relationships/image" Target="../media/image76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75.png"/><Relationship Id="rId4" Type="http://schemas.openxmlformats.org/officeDocument/2006/relationships/image" Target="../media/image42.wmf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43608" y="2420888"/>
            <a:ext cx="6912768" cy="576064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8854" y="2409737"/>
            <a:ext cx="710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future COMPASS-II </a:t>
            </a:r>
            <a:r>
              <a:rPr lang="en-US" sz="3200" dirty="0" err="1" smtClean="0"/>
              <a:t>Drell</a:t>
            </a:r>
            <a:r>
              <a:rPr lang="en-US" sz="3200" dirty="0" smtClean="0"/>
              <a:t>-Yan program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19800" y="4005064"/>
            <a:ext cx="5304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M. </a:t>
            </a:r>
            <a:r>
              <a:rPr lang="en-US" sz="2400" dirty="0" err="1" smtClean="0"/>
              <a:t>Alexeev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INFN </a:t>
            </a:r>
            <a:r>
              <a:rPr lang="en-US" sz="2400" dirty="0" err="1" smtClean="0"/>
              <a:t>sez</a:t>
            </a:r>
            <a:r>
              <a:rPr lang="en-US" sz="2400" dirty="0" smtClean="0"/>
              <a:t>. di Trieste.</a:t>
            </a:r>
          </a:p>
          <a:p>
            <a:pPr algn="ctr"/>
            <a:r>
              <a:rPr lang="en-US" sz="2400" dirty="0" smtClean="0"/>
              <a:t>On behalf of the COMPASS collaboration.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06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sx="140000" sy="140000" algn="ctr" rotWithShape="0">
              <a:schemeClr val="bg1"/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5040" y="44624"/>
            <a:ext cx="7289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sx="170000" sy="17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ame Side Corner Rectangle 10"/>
          <p:cNvSpPr/>
          <p:nvPr/>
        </p:nvSpPr>
        <p:spPr>
          <a:xfrm rot="10800000">
            <a:off x="2735796" y="0"/>
            <a:ext cx="3672408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63562"/>
          </a:xfrm>
        </p:spPr>
        <p:txBody>
          <a:bodyPr>
            <a:normAutofit/>
          </a:bodyPr>
          <a:lstStyle/>
          <a:p>
            <a:r>
              <a:rPr lang="en-GB" sz="2800" dirty="0" err="1">
                <a:ea typeface="ＭＳ Ｐゴシック" pitchFamily="-106" charset="-128"/>
              </a:rPr>
              <a:t>Sivers</a:t>
            </a:r>
            <a:r>
              <a:rPr lang="en-GB" sz="2800" dirty="0">
                <a:ea typeface="ＭＳ Ｐゴシック" pitchFamily="-106" charset="-128"/>
              </a:rPr>
              <a:t> from SIDIS (II)</a:t>
            </a:r>
            <a:endParaRPr lang="en-GB" sz="2800" dirty="0" smtClean="0">
              <a:ea typeface="ＭＳ Ｐゴシック" pitchFamily="-10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64704"/>
            <a:ext cx="588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Qualitative agreement with HERMES results (PRL 103(2009)):</a:t>
            </a:r>
            <a:endParaRPr lang="it-IT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1" y="1206044"/>
            <a:ext cx="6106319" cy="438319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59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700" y="5589240"/>
            <a:ext cx="651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</a:t>
            </a:r>
            <a:r>
              <a:rPr lang="en-US" dirty="0"/>
              <a:t>suggestions that difference may be due to TMD evolution: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71700" y="5958572"/>
            <a:ext cx="388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M. Aybat (2011), T. Rogers, A. </a:t>
            </a:r>
            <a:r>
              <a:rPr lang="da-DK" dirty="0" smtClean="0"/>
              <a:t>Prokudin.</a:t>
            </a:r>
            <a:endParaRPr lang="it-IT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29772" r="3829" b="11595"/>
          <a:stretch/>
        </p:blipFill>
        <p:spPr bwMode="auto">
          <a:xfrm>
            <a:off x="1227526" y="3284984"/>
            <a:ext cx="6699185" cy="27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2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ame Side Corner Rectangle 8"/>
          <p:cNvSpPr/>
          <p:nvPr/>
        </p:nvSpPr>
        <p:spPr>
          <a:xfrm rot="10800000">
            <a:off x="3167844" y="0"/>
            <a:ext cx="2808312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63562"/>
          </a:xfrm>
        </p:spPr>
        <p:txBody>
          <a:bodyPr>
            <a:normAutofit/>
          </a:bodyPr>
          <a:lstStyle/>
          <a:p>
            <a:r>
              <a:rPr lang="en-GB" sz="2800" dirty="0">
                <a:ea typeface="ＭＳ Ｐゴシック" pitchFamily="-106" charset="-128"/>
              </a:rPr>
              <a:t>SIDIS and DY</a:t>
            </a:r>
            <a:endParaRPr lang="en-GB" sz="2800" dirty="0" smtClean="0">
              <a:ea typeface="ＭＳ Ｐゴシック" pitchFamily="-106" charset="-128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83816"/>
            <a:ext cx="7505700" cy="50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8674" y="5807005"/>
            <a:ext cx="626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COMPASS SIDIS and DY experimental measurements have an</a:t>
            </a:r>
          </a:p>
          <a:p>
            <a:r>
              <a:rPr lang="en-US" dirty="0"/>
              <a:t>overlapping region.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47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ame Side Corner Rectangle 8"/>
          <p:cNvSpPr/>
          <p:nvPr/>
        </p:nvSpPr>
        <p:spPr>
          <a:xfrm rot="10800000">
            <a:off x="2195736" y="0"/>
            <a:ext cx="4752528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63562"/>
          </a:xfrm>
        </p:spPr>
        <p:txBody>
          <a:bodyPr>
            <a:normAutofit/>
          </a:bodyPr>
          <a:lstStyle/>
          <a:p>
            <a:r>
              <a:rPr lang="en-GB" sz="2800" dirty="0">
                <a:ea typeface="ＭＳ Ｐゴシック" pitchFamily="-106" charset="-128"/>
              </a:rPr>
              <a:t>Mean values comparison</a:t>
            </a:r>
            <a:endParaRPr lang="en-GB" sz="2800" dirty="0" smtClean="0">
              <a:ea typeface="ＭＳ Ｐゴシック" pitchFamily="-106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6322" y="5419674"/>
            <a:ext cx="6831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is overlap in the phase-space accessed by the 2 measurements.</a:t>
            </a:r>
          </a:p>
          <a:p>
            <a:r>
              <a:rPr lang="en-US" dirty="0"/>
              <a:t>Nevertheless, when comparing the TMDs extracted, the QCD evolution</a:t>
            </a:r>
          </a:p>
          <a:p>
            <a:r>
              <a:rPr lang="en-US" dirty="0"/>
              <a:t>of the TMDs must be properly taken into account.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63" y="777050"/>
            <a:ext cx="6217074" cy="45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39172"/>
            <a:ext cx="8640960" cy="525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808" t="11527" r="4021" b="5460"/>
          <a:stretch>
            <a:fillRect/>
          </a:stretch>
        </p:blipFill>
        <p:spPr bwMode="auto">
          <a:xfrm>
            <a:off x="848930" y="1101361"/>
            <a:ext cx="7446140" cy="50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23917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CO</a:t>
            </a:r>
            <a:r>
              <a:rPr lang="en-US" sz="2400" dirty="0" err="1" smtClean="0"/>
              <a:t>mmon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M</a:t>
            </a:r>
            <a:r>
              <a:rPr lang="en-US" sz="2400" dirty="0" err="1" smtClean="0"/>
              <a:t>uon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P</a:t>
            </a:r>
            <a:r>
              <a:rPr lang="en-US" sz="2400" dirty="0" smtClean="0"/>
              <a:t>roton </a:t>
            </a:r>
            <a:r>
              <a:rPr lang="en-US" sz="2400" dirty="0" smtClean="0">
                <a:solidFill>
                  <a:srgbClr val="FFC000"/>
                </a:solidFill>
              </a:rPr>
              <a:t>A</a:t>
            </a:r>
            <a:r>
              <a:rPr lang="en-US" sz="2400" dirty="0" smtClean="0"/>
              <a:t>pparatus for </a:t>
            </a:r>
            <a:r>
              <a:rPr lang="en-US" sz="2400" dirty="0" smtClean="0">
                <a:solidFill>
                  <a:srgbClr val="FFC000"/>
                </a:solidFill>
              </a:rPr>
              <a:t>S</a:t>
            </a:r>
            <a:r>
              <a:rPr lang="en-US" sz="2400" dirty="0" smtClean="0"/>
              <a:t>tructure and </a:t>
            </a:r>
            <a:r>
              <a:rPr lang="en-US" sz="2400" dirty="0" err="1" smtClean="0">
                <a:solidFill>
                  <a:srgbClr val="FFC000"/>
                </a:solidFill>
              </a:rPr>
              <a:t>S</a:t>
            </a:r>
            <a:r>
              <a:rPr lang="en-US" sz="2400" dirty="0" err="1" smtClean="0"/>
              <a:t>pectoscopy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nip Same Side Corner Rectangle 20"/>
          <p:cNvSpPr/>
          <p:nvPr/>
        </p:nvSpPr>
        <p:spPr>
          <a:xfrm rot="10800000">
            <a:off x="2442245" y="0"/>
            <a:ext cx="4259510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7177"/>
            <a:ext cx="7272808" cy="4619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6693" y="5301208"/>
            <a:ext cx="339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&amp; hadrons beams: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67844" y="6005035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hadron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=&gt; 75% </a:t>
            </a:r>
            <a:r>
              <a:rPr lang="it-IT" dirty="0" smtClean="0"/>
              <a:t>p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/>
              <a:t>, 23% </a:t>
            </a:r>
            <a:r>
              <a:rPr lang="el-GR" dirty="0" smtClean="0"/>
              <a:t>π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  <a:r>
              <a:rPr lang="it-IT" dirty="0" smtClean="0"/>
              <a:t>, 2% </a:t>
            </a:r>
            <a:r>
              <a:rPr lang="el-GR" dirty="0" smtClean="0"/>
              <a:t>κ</a:t>
            </a:r>
            <a:r>
              <a:rPr lang="it-IT" baseline="30000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7844" y="5717003"/>
            <a:ext cx="33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hadron</a:t>
            </a:r>
            <a:r>
              <a:rPr lang="en-US" baseline="30000" dirty="0" smtClean="0">
                <a:solidFill>
                  <a:srgbClr val="FF0000"/>
                </a:solidFill>
              </a:rPr>
              <a:t>-   </a:t>
            </a:r>
            <a:r>
              <a:rPr lang="en-US" dirty="0" smtClean="0"/>
              <a:t>=&gt; 95% </a:t>
            </a:r>
            <a:r>
              <a:rPr lang="el-GR" dirty="0" smtClean="0"/>
              <a:t>π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/>
              <a:t>, 2-3% </a:t>
            </a:r>
            <a:r>
              <a:rPr lang="el-GR" dirty="0" smtClean="0"/>
              <a:t>κ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  <a:r>
              <a:rPr lang="it-IT" dirty="0" smtClean="0"/>
              <a:t>, 2% p</a:t>
            </a:r>
            <a:r>
              <a:rPr lang="it-IT" baseline="30000" dirty="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9832" y="5317969"/>
            <a:ext cx="352839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74546"/>
            <a:ext cx="2304256" cy="17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6480" y="3289880"/>
            <a:ext cx="22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Polarized target: NH</a:t>
            </a:r>
            <a:r>
              <a:rPr lang="it-IT" baseline="-25000" dirty="0"/>
              <a:t>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5252" y="4580547"/>
            <a:ext cx="0" cy="3600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48264" y="4617132"/>
            <a:ext cx="0" cy="3600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9710" y="4545124"/>
            <a:ext cx="846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Acceptance</a:t>
            </a:r>
          </a:p>
          <a:p>
            <a:pPr algn="ctr"/>
            <a:r>
              <a:rPr lang="en-US" sz="1050" dirty="0" smtClean="0"/>
              <a:t>(360 </a:t>
            </a:r>
            <a:r>
              <a:rPr lang="en-US" sz="1050" dirty="0" err="1" smtClean="0"/>
              <a:t>mrad</a:t>
            </a:r>
            <a:r>
              <a:rPr lang="en-US" sz="1050" dirty="0" smtClean="0"/>
              <a:t>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80312" y="4509120"/>
            <a:ext cx="576064" cy="7200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80312" y="4941168"/>
            <a:ext cx="576064" cy="7200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43591" y="0"/>
            <a:ext cx="2779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spectrometer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6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ame Side Corner Rectangle 9"/>
          <p:cNvSpPr/>
          <p:nvPr/>
        </p:nvSpPr>
        <p:spPr>
          <a:xfrm rot="10800000">
            <a:off x="2159732" y="0"/>
            <a:ext cx="4824536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6096000" cy="6206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Why </a:t>
            </a:r>
            <a:r>
              <a:rPr lang="en-GB" sz="2800" dirty="0" err="1" smtClean="0">
                <a:ea typeface="ＭＳ Ｐゴシック" pitchFamily="-106" charset="-128"/>
              </a:rPr>
              <a:t>Drell</a:t>
            </a:r>
            <a:r>
              <a:rPr lang="en-GB" sz="2800" dirty="0" smtClean="0">
                <a:ea typeface="ＭＳ Ｐゴシック" pitchFamily="-106" charset="-128"/>
              </a:rPr>
              <a:t>-Yan @ COMPASS</a:t>
            </a: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228600" y="1447800"/>
            <a:ext cx="8686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GB" sz="2000" dirty="0">
                <a:solidFill>
                  <a:srgbClr val="000090"/>
                </a:solidFill>
              </a:rPr>
              <a:t>Large angular acceptance </a:t>
            </a:r>
            <a:r>
              <a:rPr lang="en-GB" sz="2000" dirty="0" smtClean="0">
                <a:solidFill>
                  <a:srgbClr val="000090"/>
                </a:solidFill>
              </a:rPr>
              <a:t>spectrometer.</a:t>
            </a:r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000" dirty="0">
                <a:solidFill>
                  <a:srgbClr val="000090"/>
                </a:solidFill>
              </a:rPr>
              <a:t>SPS M2 secondary beams with the intensity up to 10</a:t>
            </a:r>
            <a:r>
              <a:rPr lang="en-GB" sz="2000" baseline="30000" dirty="0">
                <a:solidFill>
                  <a:srgbClr val="000090"/>
                </a:solidFill>
              </a:rPr>
              <a:t>8 </a:t>
            </a:r>
            <a:r>
              <a:rPr lang="en-GB" sz="2000" dirty="0">
                <a:solidFill>
                  <a:srgbClr val="000090"/>
                </a:solidFill>
              </a:rPr>
              <a:t>particles per </a:t>
            </a:r>
            <a:r>
              <a:rPr lang="en-GB" sz="2000" dirty="0" smtClean="0">
                <a:solidFill>
                  <a:srgbClr val="000090"/>
                </a:solidFill>
              </a:rPr>
              <a:t>second.</a:t>
            </a:r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000" dirty="0">
                <a:solidFill>
                  <a:srgbClr val="000090"/>
                </a:solidFill>
              </a:rPr>
              <a:t>Transversely polarized solid state proton target with a large relaxation time and high polarization, when going to spin frozen </a:t>
            </a:r>
            <a:r>
              <a:rPr lang="en-GB" sz="2000" dirty="0" smtClean="0">
                <a:solidFill>
                  <a:srgbClr val="000090"/>
                </a:solidFill>
              </a:rPr>
              <a:t>mode.</a:t>
            </a:r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000" dirty="0">
                <a:solidFill>
                  <a:srgbClr val="000090"/>
                </a:solidFill>
              </a:rPr>
              <a:t>a detection system designed to stand relatively high particle </a:t>
            </a:r>
            <a:r>
              <a:rPr lang="en-GB" sz="2000" dirty="0" smtClean="0">
                <a:solidFill>
                  <a:srgbClr val="000090"/>
                </a:solidFill>
              </a:rPr>
              <a:t>fluxes.</a:t>
            </a:r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000" dirty="0">
                <a:solidFill>
                  <a:srgbClr val="000090"/>
                </a:solidFill>
              </a:rPr>
              <a:t>a Data Acquisition System (DAQ) that can handle large amounts of data at large trigger </a:t>
            </a:r>
            <a:r>
              <a:rPr lang="en-GB" sz="2000" dirty="0" smtClean="0">
                <a:solidFill>
                  <a:srgbClr val="000090"/>
                </a:solidFill>
              </a:rPr>
              <a:t>rates.</a:t>
            </a:r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it-IT" sz="2000" dirty="0">
                <a:solidFill>
                  <a:srgbClr val="000090"/>
                </a:solidFill>
              </a:rPr>
              <a:t>The </a:t>
            </a:r>
            <a:r>
              <a:rPr lang="en-GB" sz="2000" dirty="0">
                <a:solidFill>
                  <a:srgbClr val="000090"/>
                </a:solidFill>
              </a:rPr>
              <a:t>dedicated </a:t>
            </a:r>
            <a:r>
              <a:rPr lang="en-GB" sz="2000" dirty="0" err="1">
                <a:solidFill>
                  <a:srgbClr val="000090"/>
                </a:solidFill>
              </a:rPr>
              <a:t>muon</a:t>
            </a:r>
            <a:r>
              <a:rPr lang="en-GB" sz="2000" dirty="0">
                <a:solidFill>
                  <a:srgbClr val="000090"/>
                </a:solidFill>
              </a:rPr>
              <a:t> trigger </a:t>
            </a:r>
            <a:r>
              <a:rPr lang="en-GB" sz="2000" dirty="0" smtClean="0">
                <a:solidFill>
                  <a:srgbClr val="000090"/>
                </a:solidFill>
              </a:rPr>
              <a:t>system.</a:t>
            </a:r>
            <a:endParaRPr lang="en-GB" sz="2000" dirty="0">
              <a:solidFill>
                <a:srgbClr val="000090"/>
              </a:solidFill>
            </a:endParaRPr>
          </a:p>
          <a:p>
            <a:pPr marL="342900" indent="-342900"/>
            <a:endParaRPr lang="en-GB" dirty="0"/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467544" y="4653136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993300"/>
                </a:solidFill>
              </a:rPr>
              <a:t>For the moment we consider two step DY program</a:t>
            </a:r>
            <a:r>
              <a:rPr lang="en-GB" sz="2000" dirty="0" smtClean="0">
                <a:solidFill>
                  <a:srgbClr val="993300"/>
                </a:solidFill>
              </a:rPr>
              <a:t>:</a:t>
            </a:r>
            <a:endParaRPr lang="en-GB" sz="2000" dirty="0">
              <a:solidFill>
                <a:srgbClr val="9933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rgbClr val="993300"/>
                </a:solidFill>
              </a:rPr>
              <a:t>The program with high intensity </a:t>
            </a:r>
            <a:r>
              <a:rPr lang="en-GB" sz="2000" dirty="0" err="1">
                <a:solidFill>
                  <a:srgbClr val="993300"/>
                </a:solidFill>
              </a:rPr>
              <a:t>pion</a:t>
            </a:r>
            <a:r>
              <a:rPr lang="en-GB" sz="2000" dirty="0">
                <a:solidFill>
                  <a:srgbClr val="993300"/>
                </a:solidFill>
              </a:rPr>
              <a:t> </a:t>
            </a:r>
            <a:r>
              <a:rPr lang="en-GB" sz="2000" dirty="0" smtClean="0">
                <a:solidFill>
                  <a:srgbClr val="993300"/>
                </a:solidFill>
              </a:rPr>
              <a:t>beam.</a:t>
            </a:r>
            <a:endParaRPr lang="en-GB" sz="2000" dirty="0">
              <a:solidFill>
                <a:srgbClr val="9933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rgbClr val="993300"/>
                </a:solidFill>
              </a:rPr>
              <a:t>The program with Radio Frequency separated antiproton </a:t>
            </a:r>
            <a:r>
              <a:rPr lang="en-GB" sz="2000" dirty="0" smtClean="0">
                <a:solidFill>
                  <a:srgbClr val="993300"/>
                </a:solidFill>
              </a:rPr>
              <a:t>beam.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nip Same Side Corner Rectangle 20"/>
          <p:cNvSpPr/>
          <p:nvPr/>
        </p:nvSpPr>
        <p:spPr>
          <a:xfrm rot="10800000">
            <a:off x="2717794" y="0"/>
            <a:ext cx="3708412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620688"/>
          </a:xfrm>
        </p:spPr>
        <p:txBody>
          <a:bodyPr>
            <a:normAutofit/>
          </a:bodyPr>
          <a:lstStyle/>
          <a:p>
            <a:r>
              <a:rPr lang="en-GB" sz="2800" dirty="0">
                <a:ea typeface="ＭＳ Ｐゴシック" pitchFamily="-106" charset="-128"/>
              </a:rPr>
              <a:t>Choice of beam (I)</a:t>
            </a:r>
            <a:endParaRPr lang="en-GB" sz="2800" dirty="0" smtClean="0">
              <a:ea typeface="ＭＳ Ｐゴシック" pitchFamily="-10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8367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COMPASS uses the M2 SPS beam line. A secondary hadron beam </a:t>
            </a:r>
            <a:r>
              <a:rPr lang="en-US" dirty="0" smtClean="0"/>
              <a:t>is produced </a:t>
            </a:r>
            <a:r>
              <a:rPr lang="en-US" dirty="0"/>
              <a:t>from SPS protons at 400 </a:t>
            </a:r>
            <a:r>
              <a:rPr lang="en-US" dirty="0" err="1"/>
              <a:t>GeV</a:t>
            </a:r>
            <a:r>
              <a:rPr lang="en-US" dirty="0"/>
              <a:t>/c colliding in a Be target.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460515" y="1700808"/>
            <a:ext cx="562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Beam momentum can be in the range 100 - 280 </a:t>
            </a:r>
            <a:r>
              <a:rPr lang="en-US" dirty="0" err="1" smtClean="0"/>
              <a:t>GeV</a:t>
            </a:r>
            <a:r>
              <a:rPr lang="en-US" dirty="0" smtClean="0"/>
              <a:t>/c.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1460515" y="2236222"/>
            <a:ext cx="617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Experience namely with π</a:t>
            </a:r>
            <a:r>
              <a:rPr lang="en-US" baseline="30000" dirty="0"/>
              <a:t>−</a:t>
            </a:r>
            <a:r>
              <a:rPr lang="en-US" dirty="0"/>
              <a:t> beam at 190 </a:t>
            </a:r>
            <a:r>
              <a:rPr lang="en-US" dirty="0" err="1"/>
              <a:t>GeV</a:t>
            </a:r>
            <a:r>
              <a:rPr lang="en-US" dirty="0"/>
              <a:t>/c (± 1-2% RMS</a:t>
            </a:r>
            <a:r>
              <a:rPr lang="en-US" dirty="0" smtClean="0"/>
              <a:t>).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60515" y="2780928"/>
                <a:ext cx="5681492" cy="670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 smtClean="0"/>
                  <a:t>π</a:t>
                </a:r>
                <a:r>
                  <a:rPr lang="en-US" baseline="30000" dirty="0"/>
                  <a:t>−</a:t>
                </a:r>
                <a:r>
                  <a:rPr lang="en-US" dirty="0"/>
                  <a:t> beam with small contamination from other particles:</a:t>
                </a:r>
              </a:p>
              <a:p>
                <a:r>
                  <a:rPr lang="en-US" dirty="0" smtClean="0"/>
                  <a:t>     2</a:t>
                </a:r>
                <a:r>
                  <a:rPr lang="en-US" dirty="0"/>
                  <a:t>% </a:t>
                </a:r>
                <a:r>
                  <a:rPr lang="en-US" dirty="0" err="1"/>
                  <a:t>kaons</a:t>
                </a:r>
                <a:r>
                  <a:rPr lang="en-US" dirty="0"/>
                  <a:t>, &lt;1%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  <a:r>
                  <a:rPr lang="en-US" dirty="0" err="1"/>
                  <a:t>Muon</a:t>
                </a:r>
                <a:r>
                  <a:rPr lang="en-US" dirty="0"/>
                  <a:t> halo contamination &lt;1%.</a:t>
                </a:r>
                <a:endParaRPr lang="it-IT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15" y="2780928"/>
                <a:ext cx="5681492" cy="670761"/>
              </a:xfrm>
              <a:prstGeom prst="rect">
                <a:avLst/>
              </a:prstGeom>
              <a:blipFill rotWithShape="1">
                <a:blip r:embed="rId2"/>
                <a:stretch>
                  <a:fillRect l="-751" t="-4545" r="-107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60515" y="364337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intensity beam, up to 1 × </a:t>
            </a:r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r>
              <a:rPr lang="en-US" dirty="0" smtClean="0"/>
              <a:t>/second is </a:t>
            </a:r>
            <a:r>
              <a:rPr lang="en-US" dirty="0"/>
              <a:t>possible, </a:t>
            </a:r>
            <a:r>
              <a:rPr lang="en-US" dirty="0" smtClean="0"/>
              <a:t>it is limited </a:t>
            </a:r>
            <a:r>
              <a:rPr lang="en-US" dirty="0"/>
              <a:t>by </a:t>
            </a:r>
            <a:r>
              <a:rPr lang="en-US" dirty="0" smtClean="0"/>
              <a:t>the allowed radiation levels.</a:t>
            </a:r>
            <a:endParaRPr lang="it-I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9" y="4293096"/>
            <a:ext cx="6721057" cy="2115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4437112"/>
            <a:ext cx="115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106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0059" y="4440510"/>
            <a:ext cx="115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160 GeV/c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2244" y="4437112"/>
            <a:ext cx="109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190GeV/c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694" y="4437112"/>
            <a:ext cx="115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213 GeV/c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0611695">
            <a:off x="7234634" y="5166026"/>
            <a:ext cx="196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≤ M</a:t>
            </a:r>
            <a:r>
              <a:rPr lang="en-US" baseline="-25000" dirty="0">
                <a:solidFill>
                  <a:srgbClr val="FF0000"/>
                </a:solidFill>
              </a:rPr>
              <a:t>µµ</a:t>
            </a:r>
            <a:r>
              <a:rPr lang="en-US" dirty="0">
                <a:solidFill>
                  <a:srgbClr val="FF0000"/>
                </a:solidFill>
              </a:rPr>
              <a:t> &lt; 9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r>
              <a:rPr lang="en-US" dirty="0">
                <a:solidFill>
                  <a:srgbClr val="FF0000"/>
                </a:solidFill>
              </a:rPr>
              <a:t>/c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endParaRPr lang="it-IT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2699792" y="0"/>
            <a:ext cx="3744416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620688"/>
          </a:xfrm>
        </p:spPr>
        <p:txBody>
          <a:bodyPr>
            <a:normAutofit/>
          </a:bodyPr>
          <a:lstStyle/>
          <a:p>
            <a:r>
              <a:rPr lang="en-GB" sz="2800" dirty="0">
                <a:ea typeface="ＭＳ Ｐゴシック" pitchFamily="-106" charset="-128"/>
              </a:rPr>
              <a:t>Choice of beam (II)</a:t>
            </a:r>
            <a:endParaRPr lang="en-GB" sz="2800" dirty="0" smtClean="0">
              <a:ea typeface="ＭＳ Ｐゴシック" pitchFamily="-10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58" y="1124744"/>
            <a:ext cx="6755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MC simulation shows that with higher beam momentum the phase</a:t>
            </a:r>
          </a:p>
          <a:p>
            <a:r>
              <a:rPr lang="en-US" dirty="0"/>
              <a:t>space accessible for DY </a:t>
            </a:r>
            <a:r>
              <a:rPr lang="en-US" dirty="0" err="1"/>
              <a:t>dimuons</a:t>
            </a:r>
            <a:r>
              <a:rPr lang="en-US" dirty="0"/>
              <a:t> with 4 </a:t>
            </a:r>
            <a:r>
              <a:rPr lang="en-US" dirty="0" smtClean="0"/>
              <a:t>≤ M</a:t>
            </a:r>
            <a:r>
              <a:rPr lang="en-US" baseline="-25000" dirty="0" smtClean="0"/>
              <a:t>µµ</a:t>
            </a:r>
            <a:r>
              <a:rPr lang="en-US" dirty="0" smtClean="0"/>
              <a:t> &lt; </a:t>
            </a:r>
            <a:r>
              <a:rPr lang="en-US" dirty="0"/>
              <a:t>9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  <a:r>
              <a:rPr lang="en-US" dirty="0"/>
              <a:t> is</a:t>
            </a:r>
          </a:p>
          <a:p>
            <a:r>
              <a:rPr lang="en-US" dirty="0"/>
              <a:t>extending towards the lower-x region.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611558" y="2237765"/>
            <a:ext cx="662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On the other hand, the DY cross-section is higher for higher beam</a:t>
            </a:r>
          </a:p>
          <a:p>
            <a:r>
              <a:rPr lang="en-US" dirty="0"/>
              <a:t>momentum (for 4 </a:t>
            </a:r>
            <a:r>
              <a:rPr lang="en-US" dirty="0" smtClean="0"/>
              <a:t>≤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μμ</a:t>
            </a:r>
            <a:r>
              <a:rPr lang="en-US" baseline="-25000" dirty="0" smtClean="0"/>
              <a:t> </a:t>
            </a:r>
            <a:r>
              <a:rPr lang="en-US" dirty="0" smtClean="0"/>
              <a:t>&lt; </a:t>
            </a:r>
            <a:r>
              <a:rPr lang="en-US" dirty="0"/>
              <a:t>9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 smtClean="0"/>
              <a:t>K</a:t>
            </a:r>
            <a:r>
              <a:rPr lang="en-US" baseline="30000" dirty="0" err="1" smtClean="0"/>
              <a:t>exp</a:t>
            </a:r>
            <a:r>
              <a:rPr lang="en-US" baseline="30000" dirty="0" smtClean="0"/>
              <a:t> </a:t>
            </a:r>
            <a:r>
              <a:rPr lang="en-US" dirty="0" smtClean="0"/>
              <a:t>factor = 2</a:t>
            </a:r>
            <a:r>
              <a:rPr lang="en-US" dirty="0"/>
              <a:t>):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655400" y="5343791"/>
            <a:ext cx="583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beam at 190 </a:t>
            </a:r>
            <a:r>
              <a:rPr lang="en-US" dirty="0" err="1"/>
              <a:t>GeV</a:t>
            </a:r>
            <a:r>
              <a:rPr lang="en-US" dirty="0"/>
              <a:t>/c seems to be a good </a:t>
            </a:r>
            <a:r>
              <a:rPr lang="en-US" dirty="0" smtClean="0"/>
              <a:t>compromise.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777583"/>
                  </p:ext>
                </p:extLst>
              </p:nvPr>
            </p:nvGraphicFramePr>
            <p:xfrm>
              <a:off x="1202835" y="3424427"/>
              <a:ext cx="6738330" cy="8686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780"/>
                    <a:gridCol w="925552"/>
                    <a:gridCol w="1347666"/>
                    <a:gridCol w="1347666"/>
                    <a:gridCol w="1347666"/>
                  </a:tblGrid>
                  <a:tr h="39797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b="1" i="1" smtClean="0">
                                      <a:latin typeface="Cambria Math"/>
                                    </a:rPr>
                                    <m:t>π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dirty="0" smtClean="0"/>
                            <a:t>(GeV/c)</a:t>
                          </a:r>
                          <a:endParaRPr lang="it-I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106</a:t>
                          </a:r>
                          <a:endParaRPr lang="it-IT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160</a:t>
                          </a:r>
                          <a:endParaRPr lang="it-IT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190</a:t>
                          </a:r>
                          <a:endParaRPr lang="it-IT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213</a:t>
                          </a:r>
                          <a:endParaRPr lang="it-IT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7069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π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⟶µµ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oMath>
                          </a14:m>
                          <a:r>
                            <a:rPr lang="it-IT" dirty="0" smtClean="0"/>
                            <a:t>(nb)</a:t>
                          </a:r>
                          <a:endParaRPr lang="it-I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0.164</a:t>
                          </a:r>
                          <a:endParaRPr lang="it-IT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0.252</a:t>
                          </a:r>
                          <a:endParaRPr lang="it-IT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0.290</a:t>
                          </a:r>
                          <a:endParaRPr lang="it-IT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0.318</a:t>
                          </a:r>
                          <a:endParaRPr lang="it-IT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777583"/>
                  </p:ext>
                </p:extLst>
              </p:nvPr>
            </p:nvGraphicFramePr>
            <p:xfrm>
              <a:off x="1202835" y="3424427"/>
              <a:ext cx="6738330" cy="8686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780"/>
                    <a:gridCol w="925552"/>
                    <a:gridCol w="1347666"/>
                    <a:gridCol w="1347666"/>
                    <a:gridCol w="1347666"/>
                  </a:tblGrid>
                  <a:tr h="39797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7692" r="-281379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106</a:t>
                          </a:r>
                          <a:endParaRPr lang="it-IT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160</a:t>
                          </a:r>
                          <a:endParaRPr lang="it-IT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190</a:t>
                          </a:r>
                          <a:endParaRPr lang="it-IT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213</a:t>
                          </a:r>
                          <a:endParaRPr lang="it-IT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7069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90909" r="-281379" b="-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0.164</a:t>
                          </a:r>
                          <a:endParaRPr lang="it-IT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0.252</a:t>
                          </a:r>
                          <a:endParaRPr lang="it-IT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0.290</a:t>
                          </a:r>
                          <a:endParaRPr lang="it-IT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0.318</a:t>
                          </a:r>
                          <a:endParaRPr lang="it-IT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5557681" y="4437112"/>
            <a:ext cx="742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↓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0097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ame Side Corner Rectangle 16"/>
          <p:cNvSpPr/>
          <p:nvPr/>
        </p:nvSpPr>
        <p:spPr>
          <a:xfrm rot="10800000">
            <a:off x="2321750" y="0"/>
            <a:ext cx="4500500" cy="90872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4"/>
          <p:cNvSpPr txBox="1"/>
          <p:nvPr/>
        </p:nvSpPr>
        <p:spPr>
          <a:xfrm>
            <a:off x="0" y="908720"/>
            <a:ext cx="9144000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000" dirty="0"/>
              <a:t>The main characteristics of the future fixed-target </a:t>
            </a:r>
            <a:r>
              <a:rPr lang="en-GB" sz="2000" dirty="0" err="1"/>
              <a:t>Drell</a:t>
            </a:r>
            <a:r>
              <a:rPr lang="en-GB" sz="2000" dirty="0"/>
              <a:t>-Yan experiment:</a:t>
            </a:r>
          </a:p>
          <a:p>
            <a:endParaRPr lang="en-GB" sz="1800" dirty="0"/>
          </a:p>
          <a:p>
            <a:r>
              <a:rPr lang="en-GB" sz="1800" dirty="0"/>
              <a:t>1.   Small cross section </a:t>
            </a:r>
            <a:r>
              <a:rPr lang="it-IT" sz="1800" dirty="0">
                <a:sym typeface="Wingdings" pitchFamily="-106" charset="2"/>
              </a:rPr>
              <a:t> </a:t>
            </a:r>
            <a:r>
              <a:rPr lang="en-GB" sz="1800" dirty="0"/>
              <a:t>High intensity hadron beam (up to </a:t>
            </a:r>
            <a:r>
              <a:rPr lang="en-GB" sz="1800" dirty="0" smtClean="0"/>
              <a:t>10</a:t>
            </a:r>
            <a:r>
              <a:rPr lang="en-GB" sz="1800" baseline="30000" dirty="0" smtClean="0"/>
              <a:t>9</a:t>
            </a:r>
            <a:r>
              <a:rPr lang="en-GB" sz="1800" dirty="0" smtClean="0"/>
              <a:t> </a:t>
            </a:r>
            <a:r>
              <a:rPr lang="en-GB" sz="1800" dirty="0" err="1"/>
              <a:t>pions</a:t>
            </a:r>
            <a:r>
              <a:rPr lang="en-GB" sz="1800" dirty="0"/>
              <a:t> per spill) on the</a:t>
            </a:r>
          </a:p>
          <a:p>
            <a:r>
              <a:rPr lang="en-GB" sz="1800" dirty="0"/>
              <a:t>      COMPASS PT </a:t>
            </a:r>
          </a:p>
          <a:p>
            <a:r>
              <a:rPr lang="en-GB" sz="1800" dirty="0"/>
              <a:t> </a:t>
            </a:r>
          </a:p>
          <a:p>
            <a:r>
              <a:rPr lang="en-GB" sz="1800" dirty="0"/>
              <a:t>2.  High intensity </a:t>
            </a:r>
            <a:r>
              <a:rPr lang="en-GB" sz="1800" dirty="0" err="1"/>
              <a:t>hadron</a:t>
            </a:r>
            <a:r>
              <a:rPr lang="en-GB" sz="1800" dirty="0"/>
              <a:t> beam on thick target </a:t>
            </a:r>
            <a:r>
              <a:rPr lang="it-IT" sz="1800" dirty="0">
                <a:sym typeface="Wingdings" pitchFamily="-106" charset="2"/>
              </a:rPr>
              <a:t> </a:t>
            </a:r>
          </a:p>
          <a:p>
            <a:pPr marL="800100" lvl="1" indent="-342900">
              <a:buFontTx/>
              <a:buAutoNum type="arabicPeriod"/>
            </a:pPr>
            <a:r>
              <a:rPr lang="en-GB" sz="1800" dirty="0"/>
              <a:t>Hadron absorber to stop secondary particles </a:t>
            </a:r>
            <a:r>
              <a:rPr lang="en-GB" sz="1800" dirty="0" smtClean="0"/>
              <a:t>flux.</a:t>
            </a:r>
            <a:endParaRPr lang="en-GB" sz="1800" dirty="0"/>
          </a:p>
          <a:p>
            <a:pPr marL="800100" lvl="1" indent="-342900">
              <a:buFontTx/>
              <a:buAutoNum type="arabicPeriod"/>
            </a:pPr>
            <a:r>
              <a:rPr lang="en-GB" sz="1800" dirty="0"/>
              <a:t>Beam plug to stop the non interacted </a:t>
            </a:r>
            <a:r>
              <a:rPr lang="en-GB" sz="1800" dirty="0" smtClean="0"/>
              <a:t>beam.</a:t>
            </a:r>
            <a:endParaRPr lang="en-GB" sz="1800" dirty="0"/>
          </a:p>
          <a:p>
            <a:pPr marL="800100" lvl="1" indent="-342900">
              <a:buFontTx/>
              <a:buAutoNum type="arabicPeriod"/>
            </a:pPr>
            <a:r>
              <a:rPr lang="en-GB" sz="1800" dirty="0"/>
              <a:t>Radioprotection shielding around to protect things and </a:t>
            </a:r>
            <a:r>
              <a:rPr lang="en-GB" sz="1800" dirty="0" smtClean="0"/>
              <a:t>people.</a:t>
            </a:r>
            <a:endParaRPr lang="en-GB" sz="1800" dirty="0"/>
          </a:p>
          <a:p>
            <a:pPr marL="800100" lvl="1" indent="-342900">
              <a:buFontTx/>
              <a:buAutoNum type="arabicPeriod"/>
            </a:pPr>
            <a:r>
              <a:rPr lang="en-GB" sz="1800" dirty="0"/>
              <a:t>High-rate-capable radiation hard beam </a:t>
            </a:r>
            <a:r>
              <a:rPr lang="en-GB" sz="1800" dirty="0" smtClean="0"/>
              <a:t>telescope.</a:t>
            </a:r>
            <a:endParaRPr lang="en-GB" sz="1800" dirty="0"/>
          </a:p>
        </p:txBody>
      </p:sp>
      <p:pic>
        <p:nvPicPr>
          <p:cNvPr id="4" name="Immagin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89040"/>
            <a:ext cx="784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14"/>
          <p:cNvSpPr txBox="1">
            <a:spLocks noChangeArrowheads="1"/>
          </p:cNvSpPr>
          <p:nvPr/>
        </p:nvSpPr>
        <p:spPr bwMode="auto">
          <a:xfrm>
            <a:off x="0" y="5013176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190 </a:t>
            </a:r>
            <a:r>
              <a:rPr lang="en-GB" sz="2000" dirty="0" err="1">
                <a:solidFill>
                  <a:srgbClr val="FF0000"/>
                </a:solidFill>
              </a:rPr>
              <a:t>GeV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Rettangolo 13"/>
          <p:cNvSpPr>
            <a:spLocks noChangeArrowheads="1"/>
          </p:cNvSpPr>
          <p:nvPr/>
        </p:nvSpPr>
        <p:spPr bwMode="auto">
          <a:xfrm>
            <a:off x="381000" y="4583087"/>
            <a:ext cx="60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π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cxnSp>
        <p:nvCxnSpPr>
          <p:cNvPr id="7" name="Connettore 2 11"/>
          <p:cNvCxnSpPr>
            <a:cxnSpLocks noChangeShapeType="1"/>
          </p:cNvCxnSpPr>
          <p:nvPr/>
        </p:nvCxnSpPr>
        <p:spPr bwMode="auto">
          <a:xfrm>
            <a:off x="685800" y="5008240"/>
            <a:ext cx="11430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Freccia destra 22"/>
          <p:cNvSpPr>
            <a:spLocks noChangeArrowheads="1"/>
          </p:cNvSpPr>
          <p:nvPr/>
        </p:nvSpPr>
        <p:spPr bwMode="auto">
          <a:xfrm>
            <a:off x="1828800" y="4855840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it-IT"/>
          </a:p>
        </p:txBody>
      </p:sp>
      <p:cxnSp>
        <p:nvCxnSpPr>
          <p:cNvPr id="9" name="Connettore 2 15"/>
          <p:cNvCxnSpPr>
            <a:cxnSpLocks noChangeShapeType="1"/>
          </p:cNvCxnSpPr>
          <p:nvPr/>
        </p:nvCxnSpPr>
        <p:spPr bwMode="auto">
          <a:xfrm>
            <a:off x="1828800" y="5008240"/>
            <a:ext cx="5638800" cy="533400"/>
          </a:xfrm>
          <a:prstGeom prst="straightConnector1">
            <a:avLst/>
          </a:prstGeom>
          <a:noFill/>
          <a:ln w="9525">
            <a:solidFill>
              <a:srgbClr val="000090"/>
            </a:solidFill>
            <a:round/>
            <a:headEnd/>
            <a:tailEnd type="arrow" w="med" len="med"/>
          </a:ln>
        </p:spPr>
      </p:cxnSp>
      <p:cxnSp>
        <p:nvCxnSpPr>
          <p:cNvPr id="10" name="Connettore 2 18"/>
          <p:cNvCxnSpPr>
            <a:cxnSpLocks noChangeShapeType="1"/>
          </p:cNvCxnSpPr>
          <p:nvPr/>
        </p:nvCxnSpPr>
        <p:spPr bwMode="auto">
          <a:xfrm flipV="1">
            <a:off x="1828800" y="4474840"/>
            <a:ext cx="5638800" cy="533400"/>
          </a:xfrm>
          <a:prstGeom prst="straightConnector1">
            <a:avLst/>
          </a:prstGeom>
          <a:noFill/>
          <a:ln w="9525">
            <a:solidFill>
              <a:srgbClr val="000090"/>
            </a:solidFill>
            <a:round/>
            <a:headEnd/>
            <a:tailEnd type="arrow" w="med" len="med"/>
          </a:ln>
        </p:spPr>
      </p:cxnSp>
      <p:sp>
        <p:nvSpPr>
          <p:cNvPr id="11" name="Freccia destra 23"/>
          <p:cNvSpPr>
            <a:spLocks noChangeArrowheads="1"/>
          </p:cNvSpPr>
          <p:nvPr/>
        </p:nvSpPr>
        <p:spPr bwMode="auto">
          <a:xfrm>
            <a:off x="3048000" y="4932040"/>
            <a:ext cx="914400" cy="152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838200"/>
          </a:xfrm>
        </p:spPr>
        <p:txBody>
          <a:bodyPr>
            <a:no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DY@COMPASS - set-up</a:t>
            </a:r>
            <a:r>
              <a:rPr lang="en-GB" sz="2800" dirty="0" smtClean="0">
                <a:solidFill>
                  <a:srgbClr val="000090"/>
                </a:solidFill>
                <a:ea typeface="ＭＳ Ｐゴシック" pitchFamily="-106" charset="-128"/>
              </a:rPr>
              <a:t/>
            </a:r>
            <a:br>
              <a:rPr lang="en-GB" sz="2800" dirty="0" smtClean="0">
                <a:solidFill>
                  <a:srgbClr val="000090"/>
                </a:solidFill>
                <a:ea typeface="ＭＳ Ｐゴシック" pitchFamily="-106" charset="-128"/>
              </a:rPr>
            </a:b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</a:rPr>
              <a:t>π</a:t>
            </a:r>
            <a:r>
              <a:rPr lang="en-GB" sz="2800" baseline="30000" dirty="0" smtClean="0">
                <a:solidFill>
                  <a:srgbClr val="FF0000"/>
                </a:solidFill>
                <a:ea typeface="ＭＳ Ｐゴシック" pitchFamily="-106" charset="-128"/>
              </a:rPr>
              <a:t>-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</a:rPr>
              <a:t> p 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 μ</a:t>
            </a:r>
            <a:r>
              <a:rPr lang="en-GB" sz="2800" baseline="300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-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 μ X (190 </a:t>
            </a:r>
            <a:r>
              <a:rPr lang="en-GB" sz="2800" dirty="0" err="1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GeV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)</a:t>
            </a:r>
            <a:endParaRPr lang="en-GB" sz="2800" dirty="0" smtClean="0">
              <a:solidFill>
                <a:srgbClr val="000090"/>
              </a:solidFill>
              <a:ea typeface="ＭＳ Ｐゴシック" pitchFamily="-106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845586" y="0"/>
            <a:ext cx="7452828" cy="83671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23900" y="116632"/>
            <a:ext cx="7696200" cy="563563"/>
          </a:xfrm>
        </p:spPr>
        <p:txBody>
          <a:bodyPr>
            <a:no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DY@COMPASS – kinematics - valence quark range</a:t>
            </a:r>
            <a:r>
              <a:rPr lang="en-GB" sz="2800" dirty="0" smtClean="0">
                <a:solidFill>
                  <a:srgbClr val="000090"/>
                </a:solidFill>
                <a:ea typeface="ＭＳ Ｐゴシック" pitchFamily="-106" charset="-128"/>
              </a:rPr>
              <a:t/>
            </a:r>
            <a:br>
              <a:rPr lang="en-GB" sz="2800" dirty="0" smtClean="0">
                <a:solidFill>
                  <a:srgbClr val="000090"/>
                </a:solidFill>
                <a:ea typeface="ＭＳ Ｐゴシック" pitchFamily="-106" charset="-128"/>
              </a:rPr>
            </a:b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</a:rPr>
              <a:t>π</a:t>
            </a:r>
            <a:r>
              <a:rPr lang="en-GB" sz="2800" baseline="30000" dirty="0" smtClean="0">
                <a:solidFill>
                  <a:srgbClr val="FF0000"/>
                </a:solidFill>
                <a:ea typeface="ＭＳ Ｐゴシック" pitchFamily="-106" charset="-128"/>
              </a:rPr>
              <a:t>- 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</a:rPr>
              <a:t>p 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 μ</a:t>
            </a:r>
            <a:r>
              <a:rPr lang="en-GB" sz="2800" baseline="300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-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 μ X (190 </a:t>
            </a:r>
            <a:r>
              <a:rPr lang="en-GB" sz="2800" dirty="0" err="1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GeV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pion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  <a:sym typeface="Wingdings" pitchFamily="-106" charset="2"/>
              </a:rPr>
              <a:t> beam) </a:t>
            </a:r>
            <a:endParaRPr lang="en-GB" sz="2800" dirty="0" smtClean="0">
              <a:solidFill>
                <a:srgbClr val="000090"/>
              </a:solidFill>
              <a:ea typeface="ＭＳ Ｐゴシック" pitchFamily="-106" charset="-128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152400" y="1143000"/>
            <a:ext cx="3962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</a:rPr>
              <a:t>In our case (π</a:t>
            </a:r>
            <a:r>
              <a:rPr lang="en-GB" sz="2000" baseline="30000" dirty="0">
                <a:solidFill>
                  <a:srgbClr val="FF0000"/>
                </a:solidFill>
              </a:rPr>
              <a:t>- </a:t>
            </a:r>
            <a:r>
              <a:rPr lang="en-GB" sz="2000" dirty="0">
                <a:solidFill>
                  <a:srgbClr val="FF0000"/>
                </a:solidFill>
              </a:rPr>
              <a:t>p </a:t>
            </a:r>
            <a:r>
              <a:rPr lang="en-GB" sz="2000" dirty="0">
                <a:solidFill>
                  <a:srgbClr val="FF0000"/>
                </a:solidFill>
                <a:sym typeface="Wingdings" pitchFamily="-106" charset="2"/>
              </a:rPr>
              <a:t> μ</a:t>
            </a:r>
            <a:r>
              <a:rPr lang="en-GB" sz="2000" baseline="30000" dirty="0">
                <a:solidFill>
                  <a:srgbClr val="FF0000"/>
                </a:solidFill>
                <a:sym typeface="Wingdings" pitchFamily="-106" charset="2"/>
              </a:rPr>
              <a:t>-</a:t>
            </a:r>
            <a:r>
              <a:rPr lang="en-GB" sz="2000" dirty="0">
                <a:solidFill>
                  <a:srgbClr val="FF0000"/>
                </a:solidFill>
                <a:sym typeface="Wingdings" pitchFamily="-106" charset="2"/>
              </a:rPr>
              <a:t> μ X)</a:t>
            </a:r>
            <a:r>
              <a:rPr lang="en-GB" sz="2000" dirty="0">
                <a:solidFill>
                  <a:srgbClr val="FF0000"/>
                </a:solidFill>
              </a:rPr>
              <a:t> contribution from valence quarks is </a:t>
            </a:r>
            <a:r>
              <a:rPr lang="en-GB" sz="2000" dirty="0" smtClean="0">
                <a:solidFill>
                  <a:srgbClr val="FF0000"/>
                </a:solidFill>
              </a:rPr>
              <a:t>dominant.</a:t>
            </a:r>
            <a:endParaRPr lang="en-GB" sz="2000" dirty="0">
              <a:solidFill>
                <a:srgbClr val="FF0000"/>
              </a:solidFill>
              <a:sym typeface="Wingdings" pitchFamily="-106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  <a:sym typeface="Wingdings" pitchFamily="-106" charset="2"/>
              </a:rPr>
              <a:t>In COMPASS kinematics u-</a:t>
            </a:r>
            <a:r>
              <a:rPr lang="en-GB" sz="2000" dirty="0" err="1">
                <a:solidFill>
                  <a:srgbClr val="FF0000"/>
                </a:solidFill>
                <a:sym typeface="Wingdings" pitchFamily="-106" charset="2"/>
              </a:rPr>
              <a:t>ubar</a:t>
            </a:r>
            <a:r>
              <a:rPr lang="en-GB" sz="2000" dirty="0">
                <a:solidFill>
                  <a:srgbClr val="FF0000"/>
                </a:solidFill>
                <a:sym typeface="Wingdings" pitchFamily="-106" charset="2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sym typeface="Wingdings" pitchFamily="-106" charset="2"/>
              </a:rPr>
              <a:t>dominance.</a:t>
            </a:r>
            <a:endParaRPr lang="en-GB" sz="2000" dirty="0">
              <a:solidFill>
                <a:srgbClr val="FF0000"/>
              </a:solidFill>
              <a:sym typeface="Wingdings" pitchFamily="-106" charset="2"/>
            </a:endParaRPr>
          </a:p>
          <a:p>
            <a:pPr lvl="1" indent="-457200">
              <a:buFont typeface="Wingdings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</a:rPr>
              <a:t>&lt;P</a:t>
            </a:r>
            <a:r>
              <a:rPr lang="en-GB" sz="2000" baseline="-25000" dirty="0">
                <a:solidFill>
                  <a:srgbClr val="FF0000"/>
                </a:solidFill>
              </a:rPr>
              <a:t>T</a:t>
            </a:r>
            <a:r>
              <a:rPr lang="en-GB" sz="2000" dirty="0">
                <a:solidFill>
                  <a:srgbClr val="FF0000"/>
                </a:solidFill>
              </a:rPr>
              <a:t>&gt; ~ 1GeV – TMDs induced effects expected to be dominant with respect to the higher QCD </a:t>
            </a:r>
            <a:r>
              <a:rPr lang="en-GB" sz="2000" dirty="0" smtClean="0">
                <a:solidFill>
                  <a:srgbClr val="FF0000"/>
                </a:solidFill>
              </a:rPr>
              <a:t>corrections.</a:t>
            </a:r>
            <a:endParaRPr lang="en-GB" sz="2000" dirty="0">
              <a:solidFill>
                <a:srgbClr val="FF0000"/>
              </a:solidFill>
            </a:endParaRPr>
          </a:p>
          <a:p>
            <a:pPr marL="457200" indent="-457200"/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7" name="Immagin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86" y="4053865"/>
            <a:ext cx="2646294" cy="2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4881"/>
              </p:ext>
            </p:extLst>
          </p:nvPr>
        </p:nvGraphicFramePr>
        <p:xfrm>
          <a:off x="4614863" y="5733057"/>
          <a:ext cx="41481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" name="Equation" r:id="rId4" imgW="1828800" imgH="253800" progId="Equation.DSMT4">
                  <p:embed/>
                </p:oleObj>
              </mc:Choice>
              <mc:Fallback>
                <p:oleObj name="Equation" r:id="rId4" imgW="18288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5733057"/>
                        <a:ext cx="414813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5368" y="1060738"/>
            <a:ext cx="5076056" cy="443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/>
        </p:nvSpPr>
        <p:spPr>
          <a:xfrm rot="10800000">
            <a:off x="1763688" y="0"/>
            <a:ext cx="5616624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871700" y="-27384"/>
            <a:ext cx="5400600" cy="577552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ea typeface="ＭＳ Ｐゴシック" pitchFamily="-106" charset="-128"/>
              </a:rPr>
              <a:t>Drell</a:t>
            </a:r>
            <a:r>
              <a:rPr lang="en-GB" sz="2800" dirty="0" smtClean="0">
                <a:ea typeface="ＭＳ Ｐゴシック" pitchFamily="-106" charset="-128"/>
              </a:rPr>
              <a:t>-Yan Process and its Kinematics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92792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Drell</a:t>
            </a:r>
            <a:r>
              <a:rPr lang="en-US" dirty="0"/>
              <a:t>-Yan cross section includes a convolution of </a:t>
            </a:r>
            <a:r>
              <a:rPr lang="en-US" dirty="0" smtClean="0"/>
              <a:t>parton</a:t>
            </a:r>
            <a:r>
              <a:rPr lang="en-US" dirty="0"/>
              <a:t> </a:t>
            </a:r>
            <a:r>
              <a:rPr lang="en-US" dirty="0" smtClean="0"/>
              <a:t>distribution functions.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19672" y="5235249"/>
          <a:ext cx="6118572" cy="71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" name="Equation" r:id="rId3" imgW="3670200" imgH="431640" progId="Equation.DSMT4">
                  <p:embed/>
                </p:oleObj>
              </mc:Choice>
              <mc:Fallback>
                <p:oleObj name="Equation" r:id="rId3" imgW="36702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235249"/>
                        <a:ext cx="6118572" cy="719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41810"/>
              </p:ext>
            </p:extLst>
          </p:nvPr>
        </p:nvGraphicFramePr>
        <p:xfrm>
          <a:off x="611560" y="3232499"/>
          <a:ext cx="1584176" cy="35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5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32499"/>
                        <a:ext cx="1584176" cy="35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53065"/>
              </p:ext>
            </p:extLst>
          </p:nvPr>
        </p:nvGraphicFramePr>
        <p:xfrm>
          <a:off x="611560" y="3530805"/>
          <a:ext cx="1635635" cy="35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6" name="Equation" r:id="rId7" imgW="1333440" imgH="253800" progId="Equation.DSMT4">
                  <p:embed/>
                </p:oleObj>
              </mc:Choice>
              <mc:Fallback>
                <p:oleObj name="Equation" r:id="rId7" imgW="13334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30805"/>
                        <a:ext cx="1635635" cy="358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1257"/>
              </p:ext>
            </p:extLst>
          </p:nvPr>
        </p:nvGraphicFramePr>
        <p:xfrm>
          <a:off x="611560" y="3839385"/>
          <a:ext cx="936104" cy="31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839385"/>
                        <a:ext cx="936104" cy="314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14015"/>
              </p:ext>
            </p:extLst>
          </p:nvPr>
        </p:nvGraphicFramePr>
        <p:xfrm>
          <a:off x="611560" y="4106869"/>
          <a:ext cx="1872207" cy="33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8" name="Equation" r:id="rId11" imgW="1434960" imgH="253800" progId="Equation.DSMT4">
                  <p:embed/>
                </p:oleObj>
              </mc:Choice>
              <mc:Fallback>
                <p:oleObj name="Equation" r:id="rId11" imgW="14349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06869"/>
                        <a:ext cx="1872207" cy="331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77086"/>
              </p:ext>
            </p:extLst>
          </p:nvPr>
        </p:nvGraphicFramePr>
        <p:xfrm>
          <a:off x="1348340" y="4384627"/>
          <a:ext cx="398646" cy="33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9" name="Equation" r:id="rId13" imgW="304560" imgH="253800" progId="Equation.DSMT4">
                  <p:embed/>
                </p:oleObj>
              </mc:Choice>
              <mc:Fallback>
                <p:oleObj name="Equation" r:id="rId13" imgW="30456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340" y="4384627"/>
                        <a:ext cx="398646" cy="339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95372"/>
              </p:ext>
            </p:extLst>
          </p:nvPr>
        </p:nvGraphicFramePr>
        <p:xfrm>
          <a:off x="611560" y="4682933"/>
          <a:ext cx="1512167" cy="33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" name="Equation" r:id="rId15" imgW="1104840" imgH="241200" progId="Equation.DSMT4">
                  <p:embed/>
                </p:oleObj>
              </mc:Choice>
              <mc:Fallback>
                <p:oleObj name="Equation" r:id="rId15" imgW="110484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82933"/>
                        <a:ext cx="1512167" cy="330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63068"/>
              </p:ext>
            </p:extLst>
          </p:nvPr>
        </p:nvGraphicFramePr>
        <p:xfrm>
          <a:off x="1211458" y="2913645"/>
          <a:ext cx="43583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" name="Equation" r:id="rId17" imgW="291960" imgH="241200" progId="Equation.DSMT4">
                  <p:embed/>
                </p:oleObj>
              </mc:Choice>
              <mc:Fallback>
                <p:oleObj name="Equation" r:id="rId17" imgW="29196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458" y="2913645"/>
                        <a:ext cx="435838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87824" y="2934193"/>
            <a:ext cx="3920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momentum of the beam (target) hadron,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3222225"/>
            <a:ext cx="3584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total center-of-mass energy squared,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510257"/>
            <a:ext cx="4775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momentum fraction carried by a parton from </a:t>
            </a:r>
            <a:r>
              <a:rPr lang="en-US" sz="1600" i="1" dirty="0" smtClean="0"/>
              <a:t>H</a:t>
            </a:r>
            <a:r>
              <a:rPr lang="en-US" sz="1600" i="1" baseline="-25000" dirty="0" smtClean="0"/>
              <a:t>a(b)  </a:t>
            </a:r>
            <a:r>
              <a:rPr lang="en-US" sz="1600" i="1" dirty="0" smtClean="0"/>
              <a:t>,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3798289"/>
            <a:ext cx="2030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Feynman variable,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4086321"/>
            <a:ext cx="3708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invariant mass squared of the </a:t>
            </a:r>
            <a:r>
              <a:rPr lang="en-US" sz="1600" dirty="0" err="1" smtClean="0"/>
              <a:t>dimuon</a:t>
            </a:r>
            <a:r>
              <a:rPr lang="en-US" sz="1600" dirty="0" smtClean="0"/>
              <a:t>,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4374353"/>
            <a:ext cx="4528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transverse component of the quark momentum,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987824" y="4662385"/>
            <a:ext cx="5779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transverse component of the momentum of the virtual photon.</a:t>
            </a:r>
            <a:endParaRPr lang="en-US" sz="16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5576" y="770752"/>
            <a:ext cx="7632848" cy="198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ame Side Corner Rectangle 14"/>
          <p:cNvSpPr/>
          <p:nvPr/>
        </p:nvSpPr>
        <p:spPr>
          <a:xfrm rot="10800000">
            <a:off x="1763688" y="0"/>
            <a:ext cx="5616624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835802" y="0"/>
            <a:ext cx="5472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DY@COMPASS - </a:t>
            </a:r>
            <a:r>
              <a:rPr lang="en-US" sz="2800" dirty="0" smtClean="0"/>
              <a:t>High mass </a:t>
            </a:r>
            <a:r>
              <a:rPr lang="en-US" sz="2800" dirty="0" err="1" smtClean="0"/>
              <a:t>Drell</a:t>
            </a:r>
            <a:r>
              <a:rPr lang="en-US" sz="2800" dirty="0" smtClean="0"/>
              <a:t>-Yan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6917" y="760388"/>
            <a:ext cx="8757572" cy="65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simulations using PYTHIA and GEANT were performed. Results were compared with published cross-sections from past </a:t>
            </a:r>
            <a:r>
              <a:rPr lang="en-US" dirty="0" err="1" smtClean="0"/>
              <a:t>Drell</a:t>
            </a:r>
            <a:r>
              <a:rPr lang="en-US" dirty="0" smtClean="0"/>
              <a:t>-Yan experiments – good agreement.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2313" t="32621" r="4783" b="50687"/>
          <a:stretch>
            <a:fillRect/>
          </a:stretch>
        </p:blipFill>
        <p:spPr bwMode="auto">
          <a:xfrm>
            <a:off x="935596" y="1412776"/>
            <a:ext cx="7272808" cy="9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14" name="Picture 13" descr="na50_p-Pb400G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71" y="2492896"/>
            <a:ext cx="4032448" cy="352839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4230319" y="3861048"/>
            <a:ext cx="4734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combinatorial background is kept under control by the presence </a:t>
            </a:r>
            <a:r>
              <a:rPr lang="en-US" dirty="0" smtClean="0"/>
              <a:t>of a </a:t>
            </a:r>
            <a:r>
              <a:rPr lang="en-US" dirty="0"/>
              <a:t>hadron absorber downstream of the target.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230319" y="4953942"/>
            <a:ext cx="4913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Additionally, the region 2 </a:t>
            </a:r>
            <a:r>
              <a:rPr lang="en-US" dirty="0" smtClean="0"/>
              <a:t>≤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μμ</a:t>
            </a:r>
            <a:r>
              <a:rPr lang="en-US" dirty="0" smtClean="0"/>
              <a:t> </a:t>
            </a:r>
            <a:r>
              <a:rPr lang="en-US" dirty="0"/>
              <a:t>&lt; 2.5 GeV/c</a:t>
            </a:r>
            <a:r>
              <a:rPr lang="en-US" baseline="30000" dirty="0"/>
              <a:t>2</a:t>
            </a:r>
            <a:r>
              <a:rPr lang="en-US" dirty="0"/>
              <a:t> could also be </a:t>
            </a:r>
            <a:r>
              <a:rPr lang="en-US" dirty="0" smtClean="0"/>
              <a:t>studied, although </a:t>
            </a:r>
            <a:r>
              <a:rPr lang="en-US" dirty="0"/>
              <a:t>the background here cannot be neglected.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564478" y="6049167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J/</a:t>
            </a:r>
            <a:r>
              <a:rPr lang="el-GR" dirty="0"/>
              <a:t>ψ</a:t>
            </a:r>
            <a:r>
              <a:rPr lang="en-US" dirty="0" smtClean="0"/>
              <a:t> </a:t>
            </a:r>
            <a:r>
              <a:rPr lang="en-US" dirty="0"/>
              <a:t>region may be of interest, but less simple to interpret.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4230319" y="2492896"/>
            <a:ext cx="4799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Even if the cross-section is </a:t>
            </a:r>
            <a:r>
              <a:rPr lang="en-US" dirty="0" smtClean="0"/>
              <a:t>low, </a:t>
            </a:r>
            <a:r>
              <a:rPr lang="en-US" dirty="0" err="1" smtClean="0">
                <a:solidFill>
                  <a:srgbClr val="FF0000"/>
                </a:solidFill>
              </a:rPr>
              <a:t>dimuons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>
                <a:solidFill>
                  <a:srgbClr val="FF0000"/>
                </a:solidFill>
              </a:rPr>
              <a:t>≤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>
                <a:solidFill>
                  <a:srgbClr val="FF0000"/>
                </a:solidFill>
              </a:rPr>
              <a:t>μμ</a:t>
            </a:r>
            <a:r>
              <a:rPr lang="en-US" dirty="0">
                <a:solidFill>
                  <a:srgbClr val="FF0000"/>
                </a:solidFill>
              </a:rPr>
              <a:t> &lt; 9</a:t>
            </a:r>
            <a:r>
              <a:rPr lang="en-US" dirty="0" smtClean="0">
                <a:solidFill>
                  <a:srgbClr val="FF0000"/>
                </a:solidFill>
              </a:rPr>
              <a:t> GeV/c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the ideal sample to study azimuthal asymmetries in </a:t>
            </a:r>
            <a:r>
              <a:rPr lang="en-US" dirty="0" err="1"/>
              <a:t>Drell</a:t>
            </a:r>
            <a:r>
              <a:rPr lang="en-US" dirty="0"/>
              <a:t>-Yan, due to </a:t>
            </a:r>
            <a:r>
              <a:rPr lang="en-US" dirty="0">
                <a:solidFill>
                  <a:srgbClr val="3A4AC0"/>
                </a:solidFill>
              </a:rPr>
              <a:t>negligible background </a:t>
            </a:r>
            <a:r>
              <a:rPr lang="en-US" dirty="0" smtClean="0">
                <a:solidFill>
                  <a:srgbClr val="3A4AC0"/>
                </a:solidFill>
              </a:rPr>
              <a:t>contamination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 rot="18832447">
            <a:off x="1014214" y="4761916"/>
            <a:ext cx="2735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not COMPASS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82379" y="2804078"/>
            <a:ext cx="540060" cy="366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1117398" y="1"/>
            <a:ext cx="6909204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231053" y="0"/>
            <a:ext cx="6681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DY </a:t>
            </a:r>
            <a:r>
              <a:rPr lang="en-GB" sz="2800" dirty="0" err="1" smtClean="0">
                <a:ea typeface="ＭＳ Ｐゴシック" pitchFamily="-106" charset="-128"/>
              </a:rPr>
              <a:t>Feasibility@COMPASS</a:t>
            </a:r>
            <a:r>
              <a:rPr lang="en-GB" sz="2800" dirty="0" smtClean="0">
                <a:ea typeface="ＭＳ Ｐゴシック" pitchFamily="-106" charset="-128"/>
              </a:rPr>
              <a:t> : </a:t>
            </a:r>
            <a:r>
              <a:rPr lang="en-US" sz="2800" dirty="0" smtClean="0"/>
              <a:t>Feasibility studies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69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tests</a:t>
            </a:r>
            <a:r>
              <a:rPr lang="en-US" dirty="0" smtClean="0"/>
              <a:t> were done in </a:t>
            </a:r>
            <a:r>
              <a:rPr lang="en-US" dirty="0" smtClean="0">
                <a:solidFill>
                  <a:srgbClr val="FF0000"/>
                </a:solidFill>
              </a:rPr>
              <a:t>2007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2008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  <a:r>
              <a:rPr lang="en-US" dirty="0" smtClean="0"/>
              <a:t> to study the feasibility of the measurement.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6600"/>
                </a:solidFill>
              </a:rPr>
              <a:t>target temperature does not seem to increase</a:t>
            </a:r>
            <a:r>
              <a:rPr lang="en-US" dirty="0" smtClean="0"/>
              <a:t> significantly with the hadron beam, long polarization relaxation times measured (2007 beam test).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Reasonable occupancies</a:t>
            </a:r>
            <a:r>
              <a:rPr lang="en-US" dirty="0" smtClean="0"/>
              <a:t> in the detectors closer to the target can only be achieved if a hadron absorber and beam plug are used (2008 beam test).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8610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Radiation conditions are within safety limits</a:t>
            </a:r>
            <a:r>
              <a:rPr lang="en-US" dirty="0" smtClean="0"/>
              <a:t> up to a beam intensity of </a:t>
            </a:r>
            <a:r>
              <a:rPr lang="en-US" i="1" dirty="0" smtClean="0"/>
              <a:t>6x10</a:t>
            </a:r>
            <a:r>
              <a:rPr lang="en-US" i="1" baseline="30000" dirty="0" smtClean="0"/>
              <a:t>7</a:t>
            </a:r>
            <a:r>
              <a:rPr lang="en-US" i="1" dirty="0" smtClean="0"/>
              <a:t> </a:t>
            </a:r>
            <a:r>
              <a:rPr lang="el-GR" i="1" dirty="0" smtClean="0"/>
              <a:t>π</a:t>
            </a:r>
            <a:r>
              <a:rPr lang="it-IT" i="1" baseline="30000" dirty="0" smtClean="0"/>
              <a:t>-</a:t>
            </a:r>
            <a:r>
              <a:rPr lang="it-IT" dirty="0" smtClean="0"/>
              <a:t>/second (measurements during all the beam tests).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79715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Physics simulations were validated</a:t>
            </a:r>
            <a:r>
              <a:rPr lang="en-US" dirty="0" smtClean="0"/>
              <a:t>, within statistical errors (J/</a:t>
            </a:r>
            <a:r>
              <a:rPr lang="el-GR" dirty="0" smtClean="0"/>
              <a:t>ψ</a:t>
            </a:r>
            <a:r>
              <a:rPr lang="it-IT" dirty="0" smtClean="0"/>
              <a:t> peak and combinatorial background, in 2007 and 2009 beam test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390671" y="0"/>
            <a:ext cx="8362658" cy="83671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5626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Immagine 7" descr="PB0401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696" y="3512583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4687" y="2704"/>
            <a:ext cx="8074626" cy="762000"/>
          </a:xfrm>
        </p:spPr>
        <p:txBody>
          <a:bodyPr>
            <a:no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DY </a:t>
            </a:r>
            <a:r>
              <a:rPr lang="en-GB" sz="2800" dirty="0" err="1" smtClean="0">
                <a:ea typeface="ＭＳ Ｐゴシック" pitchFamily="-106" charset="-128"/>
              </a:rPr>
              <a:t>Feasibility@COMPASS</a:t>
            </a:r>
            <a:r>
              <a:rPr lang="en-GB" sz="2800" dirty="0" smtClean="0">
                <a:ea typeface="ＭＳ Ｐゴシック" pitchFamily="-106" charset="-128"/>
              </a:rPr>
              <a:t>: Beam Test 2009 – 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</a:rPr>
              <a:t>the most important in a row of three beam tests 2007-2009</a:t>
            </a:r>
            <a:endParaRPr lang="en-GB" sz="2800" dirty="0" smtClean="0">
              <a:solidFill>
                <a:srgbClr val="000090"/>
              </a:solidFill>
              <a:ea typeface="ＭＳ Ｐゴシック" pitchFamily="-106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8184" y="1988840"/>
            <a:ext cx="168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project.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941168"/>
            <a:ext cx="335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Mounting and alignment.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ame Side Corner Rectangle 10"/>
          <p:cNvSpPr/>
          <p:nvPr/>
        </p:nvSpPr>
        <p:spPr>
          <a:xfrm rot="10800000">
            <a:off x="1349642" y="0"/>
            <a:ext cx="6444716" cy="83671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04900" y="0"/>
            <a:ext cx="6934200" cy="762000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ea typeface="ＭＳ Ｐゴシック" pitchFamily="-106" charset="-128"/>
              </a:rPr>
              <a:t>DY </a:t>
            </a:r>
            <a:r>
              <a:rPr lang="en-GB" sz="3100" dirty="0" err="1" smtClean="0">
                <a:ea typeface="ＭＳ Ｐゴシック" pitchFamily="-106" charset="-128"/>
              </a:rPr>
              <a:t>Feasibility@COMPASS</a:t>
            </a:r>
            <a:r>
              <a:rPr lang="en-GB" sz="3100" dirty="0" smtClean="0">
                <a:ea typeface="ＭＳ Ｐゴシック" pitchFamily="-106" charset="-128"/>
              </a:rPr>
              <a:t> : Beam Test 2009 (the </a:t>
            </a:r>
            <a:r>
              <a:rPr lang="en-GB" sz="3100" dirty="0" err="1" smtClean="0">
                <a:ea typeface="ＭＳ Ｐゴシック" pitchFamily="-106" charset="-128"/>
              </a:rPr>
              <a:t>hadron</a:t>
            </a:r>
            <a:r>
              <a:rPr lang="en-GB" sz="3100" dirty="0" smtClean="0">
                <a:ea typeface="ＭＳ Ｐゴシック" pitchFamily="-106" charset="-128"/>
              </a:rPr>
              <a:t> absorber)</a:t>
            </a:r>
            <a:endParaRPr lang="en-GB" sz="2400" dirty="0" smtClean="0">
              <a:ea typeface="ＭＳ Ｐゴシック" pitchFamily="-106" charset="-128"/>
            </a:endParaRPr>
          </a:p>
        </p:txBody>
      </p:sp>
      <p:pic>
        <p:nvPicPr>
          <p:cNvPr id="5" name="Immagine 11" descr="PB1802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21056" y="1722645"/>
            <a:ext cx="5231904" cy="3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magine 6" descr="absorber_pho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" y="1069936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51571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Installation of the target and of the absorber in the experimental hall.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ame Side Corner Rectangle 13"/>
          <p:cNvSpPr/>
          <p:nvPr/>
        </p:nvSpPr>
        <p:spPr>
          <a:xfrm rot="10800000">
            <a:off x="1763688" y="0"/>
            <a:ext cx="5616624" cy="95410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62483" y="1844824"/>
          <a:ext cx="924006" cy="72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3" name="Equation" r:id="rId3" imgW="583920" imgH="457200" progId="Equation.DSMT4">
                  <p:embed/>
                </p:oleObj>
              </mc:Choice>
              <mc:Fallback>
                <p:oleObj name="Equation" r:id="rId3" imgW="58392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83" y="1844824"/>
                        <a:ext cx="924006" cy="72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62483" y="2708920"/>
          <a:ext cx="936104" cy="68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" name="Equation" r:id="rId5" imgW="622080" imgH="457200" progId="Equation.DSMT4">
                  <p:embed/>
                </p:oleObj>
              </mc:Choice>
              <mc:Fallback>
                <p:oleObj name="Equation" r:id="rId5" imgW="62208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83" y="2708920"/>
                        <a:ext cx="936104" cy="687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62483" y="3573016"/>
          <a:ext cx="1234358" cy="39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5" name="Equation" r:id="rId7" imgW="749160" imgH="241200" progId="Equation.DSMT4">
                  <p:embed/>
                </p:oleObj>
              </mc:Choice>
              <mc:Fallback>
                <p:oleObj name="Equation" r:id="rId7" imgW="74916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83" y="3573016"/>
                        <a:ext cx="1234358" cy="397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556" y="1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a typeface="ＭＳ Ｐゴシック" pitchFamily="-106" charset="-128"/>
              </a:rPr>
              <a:t>DY </a:t>
            </a:r>
            <a:r>
              <a:rPr lang="en-GB" sz="2800" dirty="0" err="1" smtClean="0">
                <a:ea typeface="ＭＳ Ｐゴシック" pitchFamily="-106" charset="-128"/>
              </a:rPr>
              <a:t>Feasibility@COMPASS</a:t>
            </a:r>
            <a:r>
              <a:rPr lang="en-GB" sz="2800" dirty="0" smtClean="0">
                <a:ea typeface="ＭＳ Ｐゴシック" pitchFamily="-106" charset="-128"/>
              </a:rPr>
              <a:t> : </a:t>
            </a:r>
          </a:p>
          <a:p>
            <a:pPr algn="ctr"/>
            <a:r>
              <a:rPr lang="en-US" sz="2800" dirty="0" smtClean="0"/>
              <a:t>Kinematic plots for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 and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b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827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COMPASS acceptance covers the range of valence quarks for both DY and J/</a:t>
            </a:r>
            <a:r>
              <a:rPr lang="el-GR" sz="2000" dirty="0" smtClean="0"/>
              <a:t>ψ</a:t>
            </a:r>
            <a:r>
              <a:rPr lang="it-IT" sz="2000" dirty="0" smtClean="0"/>
              <a:t>.</a:t>
            </a:r>
            <a:endParaRPr lang="en-US" sz="2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9" cstate="print"/>
          <a:srcRect l="9709" t="8920" r="23092" b="8761"/>
          <a:stretch>
            <a:fillRect/>
          </a:stretch>
        </p:blipFill>
        <p:spPr bwMode="auto">
          <a:xfrm>
            <a:off x="5208921" y="1728212"/>
            <a:ext cx="3912777" cy="299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94000"/>
              </a:schemeClr>
            </a:glow>
          </a:effec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0" cstate="print"/>
          <a:srcRect l="15351" t="18080" r="27950" b="10000"/>
          <a:stretch>
            <a:fillRect/>
          </a:stretch>
        </p:blipFill>
        <p:spPr bwMode="auto">
          <a:xfrm>
            <a:off x="57026" y="1728212"/>
            <a:ext cx="3868174" cy="30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ame Side Corner Rectangle 9"/>
          <p:cNvSpPr/>
          <p:nvPr/>
        </p:nvSpPr>
        <p:spPr>
          <a:xfrm rot="10800000">
            <a:off x="1763688" y="0"/>
            <a:ext cx="5616624" cy="94912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461326" y="0"/>
            <a:ext cx="4221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ea typeface="ＭＳ Ｐゴシック" pitchFamily="-106" charset="-128"/>
              </a:rPr>
              <a:t>DY </a:t>
            </a:r>
            <a:r>
              <a:rPr lang="en-GB" sz="2800" dirty="0" err="1" smtClean="0">
                <a:ea typeface="ＭＳ Ｐゴシック" pitchFamily="-106" charset="-128"/>
              </a:rPr>
              <a:t>Feasibility@COMPASS</a:t>
            </a:r>
            <a:r>
              <a:rPr lang="en-GB" sz="2800" dirty="0" smtClean="0">
                <a:ea typeface="ＭＳ Ｐゴシック" pitchFamily="-106" charset="-128"/>
              </a:rPr>
              <a:t> :</a:t>
            </a:r>
          </a:p>
          <a:p>
            <a:pPr algn="ctr"/>
            <a:r>
              <a:rPr lang="en-US" sz="2800" dirty="0" smtClean="0"/>
              <a:t>Kinematic plots for p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and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f</a:t>
            </a:r>
            <a:endParaRPr lang="en-US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874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Kinematic distributions for </a:t>
            </a:r>
            <a:r>
              <a:rPr lang="en-US" dirty="0" err="1" smtClean="0">
                <a:solidFill>
                  <a:schemeClr val="tx2"/>
                </a:solidFill>
              </a:rPr>
              <a:t>x</a:t>
            </a:r>
            <a:r>
              <a:rPr lang="en-US" baseline="-25000" dirty="0" err="1" smtClean="0">
                <a:solidFill>
                  <a:schemeClr val="tx2"/>
                </a:solidFill>
              </a:rPr>
              <a:t>f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baseline="-25000" dirty="0" smtClean="0">
                <a:solidFill>
                  <a:schemeClr val="tx2"/>
                </a:solidFill>
              </a:rPr>
              <a:t>t</a:t>
            </a:r>
            <a:r>
              <a:rPr lang="en-US" dirty="0" smtClean="0"/>
              <a:t> of </a:t>
            </a:r>
            <a:r>
              <a:rPr lang="en-US" dirty="0" err="1" smtClean="0"/>
              <a:t>dimuons</a:t>
            </a:r>
            <a:r>
              <a:rPr lang="en-US" dirty="0" smtClean="0"/>
              <a:t> obtained during the </a:t>
            </a:r>
            <a:r>
              <a:rPr lang="en-US" dirty="0" err="1" smtClean="0"/>
              <a:t>Drell</a:t>
            </a:r>
            <a:r>
              <a:rPr lang="en-US" dirty="0" smtClean="0"/>
              <a:t>-Yan test run 2009.</a:t>
            </a:r>
          </a:p>
          <a:p>
            <a:pPr algn="ctr"/>
            <a:r>
              <a:rPr lang="en-US" dirty="0" smtClean="0"/>
              <a:t>They correspond to out expectations.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 l="16009" t="13960" r="23092" b="8761"/>
          <a:stretch>
            <a:fillRect/>
          </a:stretch>
        </p:blipFill>
        <p:spPr bwMode="auto">
          <a:xfrm>
            <a:off x="251520" y="1412776"/>
            <a:ext cx="4176464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/>
            </a:glow>
          </a:effec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16009" t="10600" r="23092" b="9601"/>
          <a:stretch>
            <a:fillRect/>
          </a:stretch>
        </p:blipFill>
        <p:spPr bwMode="auto">
          <a:xfrm>
            <a:off x="4883530" y="1412776"/>
            <a:ext cx="40445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ame Side Corner Rectangle 16"/>
          <p:cNvSpPr/>
          <p:nvPr/>
        </p:nvSpPr>
        <p:spPr>
          <a:xfrm rot="10800000">
            <a:off x="1367644" y="0"/>
            <a:ext cx="6408712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501320" y="0"/>
            <a:ext cx="614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DY </a:t>
            </a:r>
            <a:r>
              <a:rPr lang="en-GB" sz="2800" dirty="0" err="1" smtClean="0">
                <a:ea typeface="ＭＳ Ｐゴシック" pitchFamily="-106" charset="-128"/>
              </a:rPr>
              <a:t>Feasibility@COMPASS</a:t>
            </a:r>
            <a:r>
              <a:rPr lang="en-GB" sz="2800" dirty="0" smtClean="0">
                <a:ea typeface="ＭＳ Ｐゴシック" pitchFamily="-106" charset="-128"/>
              </a:rPr>
              <a:t> </a:t>
            </a:r>
            <a:r>
              <a:rPr lang="en-US" sz="2800" dirty="0" smtClean="0"/>
              <a:t>: 2009 running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019283"/>
            <a:ext cx="319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CH</a:t>
            </a:r>
            <a:r>
              <a:rPr lang="en-US" baseline="-25000" dirty="0" smtClean="0"/>
              <a:t>2</a:t>
            </a:r>
            <a:r>
              <a:rPr lang="en-US" dirty="0" smtClean="0"/>
              <a:t> target cells (40+40 cm).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44" y="620688"/>
            <a:ext cx="3495059" cy="369332"/>
            <a:chOff x="467544" y="620688"/>
            <a:chExt cx="3495059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620688"/>
              <a:ext cx="3495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intensity:                   per spill.</a:t>
              </a:r>
              <a:endParaRPr lang="en-US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063094" y="620688"/>
            <a:ext cx="904177" cy="321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6" name="Equation" r:id="rId3" imgW="571320" imgH="203040" progId="Equation.DSMT4">
                    <p:embed/>
                  </p:oleObj>
                </mc:Choice>
                <mc:Fallback>
                  <p:oleObj name="Equation" r:id="rId3" imgW="57132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094" y="620688"/>
                          <a:ext cx="904177" cy="3214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467544" y="1423927"/>
            <a:ext cx="18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Hadron absorber.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797152"/>
            <a:ext cx="365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z-vertex position:</a:t>
            </a:r>
          </a:p>
          <a:p>
            <a:r>
              <a:rPr lang="en-US" dirty="0" smtClean="0"/>
              <a:t>the two target cells and the absorber</a:t>
            </a:r>
          </a:p>
          <a:p>
            <a:r>
              <a:rPr lang="en-US" dirty="0" smtClean="0"/>
              <a:t>are visible.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4293096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spectrum of </a:t>
            </a:r>
            <a:r>
              <a:rPr lang="en-US" dirty="0" err="1" smtClean="0"/>
              <a:t>dimuons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45695" t="75360" r="1162" b="2301"/>
          <a:stretch>
            <a:fillRect/>
          </a:stretch>
        </p:blipFill>
        <p:spPr bwMode="auto">
          <a:xfrm>
            <a:off x="4159816" y="4872046"/>
            <a:ext cx="4940298" cy="139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 l="9975" t="14280" r="22042" b="8819"/>
          <a:stretch>
            <a:fillRect/>
          </a:stretch>
        </p:blipFill>
        <p:spPr bwMode="auto">
          <a:xfrm>
            <a:off x="251520" y="1844824"/>
            <a:ext cx="4104456" cy="29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/>
            </a:glo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7" cstate="print"/>
          <a:srcRect l="9576" t="8819" r="23750" b="8819"/>
          <a:stretch>
            <a:fillRect/>
          </a:stretch>
        </p:blipFill>
        <p:spPr bwMode="auto">
          <a:xfrm>
            <a:off x="4716016" y="980728"/>
            <a:ext cx="4251207" cy="328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2051720" y="0"/>
            <a:ext cx="5040560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47925" y="0"/>
            <a:ext cx="4248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ＭＳ Ｐゴシック" pitchFamily="-106" charset="-128"/>
              </a:rPr>
              <a:t> Absorber and beam plug (I)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5" y="1052736"/>
            <a:ext cx="660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 hadron absorber made of low Z material allows to minimize the</a:t>
            </a:r>
          </a:p>
          <a:p>
            <a:r>
              <a:rPr lang="en-US" dirty="0"/>
              <a:t>multiple scattering suffered by the </a:t>
            </a:r>
            <a:r>
              <a:rPr lang="en-US" dirty="0" err="1"/>
              <a:t>muons</a:t>
            </a:r>
            <a:r>
              <a:rPr lang="en-US" dirty="0"/>
              <a:t>. Additionally, we need to</a:t>
            </a:r>
          </a:p>
          <a:p>
            <a:r>
              <a:rPr lang="en-US" dirty="0"/>
              <a:t>maximize the stopping power for produced hadrons.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755575" y="2433120"/>
            <a:ext cx="6424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 tungsten beam plug allows to efficiently stop the beam which</a:t>
            </a:r>
          </a:p>
          <a:p>
            <a:r>
              <a:rPr lang="en-US" dirty="0"/>
              <a:t>does not interact in the target. Its shape is optimized to contain</a:t>
            </a:r>
          </a:p>
          <a:p>
            <a:r>
              <a:rPr lang="en-US" dirty="0"/>
              <a:t>the Molière cascades, reducing the probability of crossing by</a:t>
            </a:r>
          </a:p>
          <a:p>
            <a:r>
              <a:rPr lang="en-US" dirty="0" err="1"/>
              <a:t>Drell</a:t>
            </a:r>
            <a:r>
              <a:rPr lang="en-US" dirty="0"/>
              <a:t>-Yan </a:t>
            </a:r>
            <a:r>
              <a:rPr lang="en-US" dirty="0" err="1"/>
              <a:t>muons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755575" y="4077072"/>
            <a:ext cx="663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Different combinations of materials are being studied: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with</a:t>
            </a:r>
          </a:p>
          <a:p>
            <a:r>
              <a:rPr lang="en-US" dirty="0"/>
              <a:t>borated polyethylene;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with steel; graphite with copper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498210" y="5301208"/>
            <a:ext cx="6147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present reference absorber we use in simulations is </a:t>
            </a:r>
            <a:r>
              <a:rPr lang="en-US" dirty="0" smtClean="0"/>
              <a:t>236 </a:t>
            </a:r>
            <a:r>
              <a:rPr lang="en-US" dirty="0"/>
              <a:t>cm</a:t>
            </a:r>
          </a:p>
          <a:p>
            <a:r>
              <a:rPr lang="en-US" dirty="0"/>
              <a:t>of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41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ame Side Corner Rectangle 12"/>
          <p:cNvSpPr/>
          <p:nvPr/>
        </p:nvSpPr>
        <p:spPr>
          <a:xfrm rot="10800000">
            <a:off x="2051720" y="0"/>
            <a:ext cx="5040560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03041" y="0"/>
            <a:ext cx="433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ＭＳ Ｐゴシック" pitchFamily="-106" charset="-128"/>
              </a:rPr>
              <a:t> </a:t>
            </a:r>
            <a:r>
              <a:rPr lang="de-DE" sz="2800" dirty="0">
                <a:ea typeface="ＭＳ Ｐゴシック" pitchFamily="-106" charset="-128"/>
              </a:rPr>
              <a:t>Absorber and beam plug (II)</a:t>
            </a:r>
            <a:endParaRPr lang="en-US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38" y="2319904"/>
            <a:ext cx="5403860" cy="392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229" y="4365104"/>
            <a:ext cx="306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 configuration</a:t>
            </a:r>
          </a:p>
          <a:p>
            <a:r>
              <a:rPr lang="en-US" dirty="0"/>
              <a:t>(still undergoing optimization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4053" y="867838"/>
            <a:ext cx="873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Two target cells (NH</a:t>
            </a:r>
            <a:r>
              <a:rPr lang="en-US" baseline="-25000" dirty="0"/>
              <a:t>3</a:t>
            </a:r>
            <a:r>
              <a:rPr lang="en-US" dirty="0"/>
              <a:t>) inside the dipole with 55 cm length and 4 cm diameter, spaced by</a:t>
            </a:r>
          </a:p>
          <a:p>
            <a:r>
              <a:rPr lang="it-IT" dirty="0"/>
              <a:t>20 </a:t>
            </a:r>
            <a:r>
              <a:rPr lang="it-IT" dirty="0" smtClean="0"/>
              <a:t>cm.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224053" y="1835532"/>
            <a:ext cx="468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absorber is 236 cm long, made of 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224053" y="2531354"/>
            <a:ext cx="3667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plug inside the absorber is made of 6 disks of W, 20 cm long each and 20 cm </a:t>
            </a:r>
            <a:r>
              <a:rPr lang="en-US" dirty="0" smtClean="0"/>
              <a:t>of Alumina </a:t>
            </a:r>
            <a:r>
              <a:rPr lang="en-US" dirty="0"/>
              <a:t>in the most downstream part (total of 140 cm).</a:t>
            </a:r>
            <a:endParaRPr lang="it-IT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98527"/>
              </p:ext>
            </p:extLst>
          </p:nvPr>
        </p:nvGraphicFramePr>
        <p:xfrm>
          <a:off x="61671" y="5044691"/>
          <a:ext cx="3632568" cy="119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27"/>
                <a:gridCol w="1491186"/>
                <a:gridCol w="1210855"/>
              </a:tblGrid>
              <a:tr h="29375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Absorber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plug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en-US" dirty="0" smtClean="0"/>
                        <a:t>X/X</a:t>
                      </a:r>
                      <a:r>
                        <a:rPr lang="en-US" baseline="-25000" dirty="0" smtClean="0"/>
                        <a:t>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en-US" dirty="0" smtClean="0"/>
                        <a:t>X/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baseline="-25000" dirty="0" err="1" smtClean="0"/>
                        <a:t>int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10.6</a:t>
                      </a:r>
                      <a:endParaRPr lang="it-IT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22078" r="8364" b="23376"/>
          <a:stretch/>
        </p:blipFill>
        <p:spPr>
          <a:xfrm>
            <a:off x="3787684" y="2465748"/>
            <a:ext cx="5356315" cy="25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ame Side Corner Rectangle 13"/>
          <p:cNvSpPr/>
          <p:nvPr/>
        </p:nvSpPr>
        <p:spPr>
          <a:xfrm rot="10800000">
            <a:off x="3167844" y="0"/>
            <a:ext cx="2808312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5656" y="0"/>
            <a:ext cx="2092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ＭＳ Ｐゴシック" pitchFamily="-106" charset="-128"/>
              </a:rPr>
              <a:t> Acceptances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72816"/>
            <a:ext cx="297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acceptance for high mass </a:t>
            </a:r>
            <a:r>
              <a:rPr lang="en-US" dirty="0" err="1"/>
              <a:t>dimuons</a:t>
            </a:r>
            <a:r>
              <a:rPr lang="en-US" dirty="0"/>
              <a:t>:  39% :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-24937" y="2708920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both </a:t>
            </a:r>
            <a:r>
              <a:rPr lang="en-US" dirty="0" err="1"/>
              <a:t>muons</a:t>
            </a:r>
            <a:r>
              <a:rPr lang="en-US" dirty="0"/>
              <a:t> in the </a:t>
            </a:r>
            <a:r>
              <a:rPr lang="en-US" dirty="0" smtClean="0"/>
              <a:t>LAS: </a:t>
            </a:r>
            <a:r>
              <a:rPr lang="en-US" dirty="0"/>
              <a:t>22%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-24937" y="3246501"/>
            <a:ext cx="30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one in </a:t>
            </a:r>
            <a:r>
              <a:rPr lang="en-US" dirty="0" smtClean="0"/>
              <a:t>LAS, one in SAS: </a:t>
            </a:r>
            <a:r>
              <a:rPr lang="en-US" dirty="0"/>
              <a:t>18%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-24937" y="3790781"/>
            <a:ext cx="3049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both </a:t>
            </a:r>
            <a:r>
              <a:rPr lang="en-US" dirty="0" err="1"/>
              <a:t>muons</a:t>
            </a:r>
            <a:r>
              <a:rPr lang="en-US" dirty="0"/>
              <a:t> in the </a:t>
            </a:r>
            <a:r>
              <a:rPr lang="en-US" dirty="0" smtClean="0"/>
              <a:t>SAS: </a:t>
            </a:r>
            <a:r>
              <a:rPr lang="en-US" dirty="0"/>
              <a:t>2%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no trigger)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443220" y="4798893"/>
            <a:ext cx="248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(some superposition between LAS and SAS)</a:t>
            </a:r>
            <a:endParaRPr lang="it-I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02" y="836712"/>
            <a:ext cx="6144333" cy="54390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 rot="20883321">
            <a:off x="5095787" y="3371592"/>
            <a:ext cx="19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 ≤ M</a:t>
            </a:r>
            <a:r>
              <a:rPr lang="it-IT" baseline="-25000" dirty="0" smtClean="0">
                <a:solidFill>
                  <a:srgbClr val="FF0000"/>
                </a:solidFill>
              </a:rPr>
              <a:t>µµ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&lt; 9 GeV/c</a:t>
            </a:r>
            <a:r>
              <a:rPr lang="it-IT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52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ame Side Corner Rectangle 10"/>
          <p:cNvSpPr/>
          <p:nvPr/>
        </p:nvSpPr>
        <p:spPr>
          <a:xfrm rot="10800000">
            <a:off x="2735796" y="0"/>
            <a:ext cx="3672408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6"/>
          <p:cNvPicPr>
            <a:picLocks noChangeAspect="1"/>
          </p:cNvPicPr>
          <p:nvPr/>
        </p:nvPicPr>
        <p:blipFill>
          <a:blip r:embed="rId2" cstate="print"/>
          <a:srcRect l="23255" t="29083" r="22571" b="534"/>
          <a:stretch>
            <a:fillRect/>
          </a:stretch>
        </p:blipFill>
        <p:spPr bwMode="auto">
          <a:xfrm>
            <a:off x="1371533" y="2132856"/>
            <a:ext cx="6345727" cy="423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1"/>
            </a:glow>
            <a:outerShdw blurRad="107950" dist="12700" dir="5400000" algn="ctr">
              <a:srgbClr val="000000"/>
            </a:outerShdw>
            <a:softEdge rad="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665417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leading order, 3 PDFs are needed to describe the structure of the nucleon in the collinear approximation.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if one takes into account also the quarks intrinsic transverse momentum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dirty="0" smtClean="0"/>
              <a:t>, 8 PDFs are needed:</a:t>
            </a:r>
            <a:endParaRPr lang="en-US" sz="200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57300" y="65510"/>
            <a:ext cx="6629400" cy="411162"/>
          </a:xfrm>
        </p:spPr>
        <p:txBody>
          <a:bodyPr>
            <a:no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Leading Order PDFs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3270349" y="0"/>
            <a:ext cx="2603302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3944" y="0"/>
            <a:ext cx="195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ＭＳ Ｐゴシック" pitchFamily="-106" charset="-128"/>
              </a:rPr>
              <a:t> Resolutions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04164" y="692696"/>
            <a:ext cx="573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 simulation of </a:t>
            </a:r>
            <a:r>
              <a:rPr lang="en-US" dirty="0" err="1"/>
              <a:t>Drell</a:t>
            </a:r>
            <a:r>
              <a:rPr lang="en-US" dirty="0"/>
              <a:t>-Yan events with 4 </a:t>
            </a:r>
            <a:r>
              <a:rPr lang="en-US" dirty="0" smtClean="0"/>
              <a:t>≤ M</a:t>
            </a:r>
            <a:r>
              <a:rPr lang="en-US" baseline="-25000" dirty="0" smtClean="0"/>
              <a:t>µµ</a:t>
            </a:r>
            <a:r>
              <a:rPr lang="en-US" dirty="0" smtClean="0"/>
              <a:t> </a:t>
            </a:r>
            <a:r>
              <a:rPr lang="en-US" dirty="0"/>
              <a:t>&lt; 9 </a:t>
            </a:r>
            <a:r>
              <a:rPr lang="en-US" dirty="0" smtClean="0"/>
              <a:t>GeV/c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5086925"/>
            <a:ext cx="6271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Z</a:t>
            </a:r>
            <a:r>
              <a:rPr lang="en-US" baseline="-25000" dirty="0" smtClean="0"/>
              <a:t> vertex</a:t>
            </a:r>
            <a:r>
              <a:rPr lang="en-US" dirty="0" smtClean="0"/>
              <a:t> </a:t>
            </a:r>
            <a:r>
              <a:rPr lang="en-US" dirty="0"/>
              <a:t>resolution is 6 cm: </a:t>
            </a:r>
            <a:r>
              <a:rPr lang="en-US" dirty="0">
                <a:solidFill>
                  <a:srgbClr val="FF0000"/>
                </a:solidFill>
              </a:rPr>
              <a:t>allows to </a:t>
            </a:r>
            <a:r>
              <a:rPr lang="en-US" dirty="0" smtClean="0">
                <a:solidFill>
                  <a:srgbClr val="FF0000"/>
                </a:solidFill>
              </a:rPr>
              <a:t>distinguish the </a:t>
            </a:r>
            <a:r>
              <a:rPr lang="en-US" dirty="0">
                <a:solidFill>
                  <a:srgbClr val="FF0000"/>
                </a:solidFill>
              </a:rPr>
              <a:t>events from</a:t>
            </a:r>
          </a:p>
          <a:p>
            <a:r>
              <a:rPr lang="en-US" dirty="0">
                <a:solidFill>
                  <a:srgbClr val="FF0000"/>
                </a:solidFill>
              </a:rPr>
              <a:t>each cell.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5734997"/>
            <a:ext cx="637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Dimuon mass resolution is 180 M</a:t>
            </a:r>
            <a:r>
              <a:rPr lang="en-US" dirty="0" smtClean="0"/>
              <a:t>eV/c</a:t>
            </a:r>
            <a:r>
              <a:rPr lang="en-US" baseline="30000" dirty="0" smtClean="0"/>
              <a:t>2</a:t>
            </a:r>
            <a:r>
              <a:rPr lang="en-US" dirty="0"/>
              <a:t>: as expected taking into</a:t>
            </a:r>
          </a:p>
          <a:p>
            <a:r>
              <a:rPr lang="en-US" dirty="0"/>
              <a:t>account the absorber.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1" y="1134035"/>
            <a:ext cx="2972980" cy="388262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48" y="1134036"/>
            <a:ext cx="2878119" cy="388262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097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ame Side Corner Rectangle 12"/>
          <p:cNvSpPr/>
          <p:nvPr/>
        </p:nvSpPr>
        <p:spPr>
          <a:xfrm rot="10800000">
            <a:off x="2413407" y="0"/>
            <a:ext cx="4317186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SPIN-</a:t>
            </a:r>
            <a:r>
              <a:rPr lang="en-US" dirty="0" err="1" smtClean="0"/>
              <a:t>Praga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9963" y="0"/>
            <a:ext cx="364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ＭＳ Ｐゴシック" pitchFamily="-106" charset="-128"/>
              </a:rPr>
              <a:t> Radiation conditions (I)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4269" y="11247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COMPASS is a ground level </a:t>
            </a:r>
            <a:r>
              <a:rPr lang="en-US" dirty="0" smtClean="0"/>
              <a:t>experiment </a:t>
            </a:r>
            <a:r>
              <a:rPr lang="en-US" dirty="0" smtClean="0">
                <a:sym typeface="Wingdings" pitchFamily="2" charset="2"/>
              </a:rPr>
              <a:t>=&gt;</a:t>
            </a:r>
            <a:r>
              <a:rPr lang="en-US" dirty="0" smtClean="0"/>
              <a:t> </a:t>
            </a:r>
            <a:r>
              <a:rPr lang="en-US" dirty="0"/>
              <a:t>the whole target area including the </a:t>
            </a:r>
            <a:r>
              <a:rPr lang="en-US" dirty="0" smtClean="0"/>
              <a:t>absorber needs proper shielding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54269" y="2204863"/>
            <a:ext cx="839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Several options for shielding are being considered: </a:t>
            </a:r>
            <a:r>
              <a:rPr lang="en-US" dirty="0" smtClean="0"/>
              <a:t>concrete; concrete </a:t>
            </a:r>
            <a:r>
              <a:rPr lang="en-US" dirty="0"/>
              <a:t>and borated polyethylene; concrete and steel.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54269" y="328498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Higher the beam intensity </a:t>
            </a:r>
            <a:r>
              <a:rPr lang="en-US" dirty="0" smtClean="0"/>
              <a:t>=&gt; </a:t>
            </a:r>
            <a:r>
              <a:rPr lang="en-US" dirty="0"/>
              <a:t>increase of radiation </a:t>
            </a:r>
            <a:r>
              <a:rPr lang="en-US" dirty="0" smtClean="0"/>
              <a:t>dose -&gt; </a:t>
            </a:r>
            <a:r>
              <a:rPr lang="en-US" dirty="0"/>
              <a:t>modularity of the absorber, and a shielding with good margin.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54269" y="4365103"/>
            <a:ext cx="562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control room must be moved to a remote </a:t>
            </a:r>
            <a:r>
              <a:rPr lang="en-US" dirty="0" smtClean="0"/>
              <a:t>location.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454269" y="5229200"/>
            <a:ext cx="609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radiation conditions must be carefully monitored </a:t>
            </a:r>
            <a:r>
              <a:rPr lang="en-US" dirty="0" smtClean="0"/>
              <a:t>online.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47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ame Side Corner Rectangle 9"/>
          <p:cNvSpPr/>
          <p:nvPr/>
        </p:nvSpPr>
        <p:spPr>
          <a:xfrm rot="10800000">
            <a:off x="2195736" y="0"/>
            <a:ext cx="4752528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05079" y="0"/>
            <a:ext cx="373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ＭＳ Ｐゴシック" pitchFamily="-106" charset="-128"/>
              </a:rPr>
              <a:t> Radiation conditions (II)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0877" y="692696"/>
            <a:ext cx="778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 radiation screen of steel, borated polyethylene (</a:t>
            </a:r>
            <a:r>
              <a:rPr lang="en-US" dirty="0" smtClean="0"/>
              <a:t>neutrons absorption</a:t>
            </a:r>
            <a:r>
              <a:rPr lang="en-US" dirty="0"/>
              <a:t>) and concrete, also on top, to avoid important </a:t>
            </a:r>
            <a:r>
              <a:rPr lang="en-US" dirty="0" err="1"/>
              <a:t>skyshine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23527" y="6013319"/>
            <a:ext cx="875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a beam intensity up to 1 </a:t>
            </a:r>
            <a:r>
              <a:rPr lang="en-US" dirty="0" smtClean="0"/>
              <a:t>* </a:t>
            </a:r>
            <a:r>
              <a:rPr lang="en-US" dirty="0"/>
              <a:t>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/second</a:t>
            </a:r>
            <a:r>
              <a:rPr lang="en-US" dirty="0"/>
              <a:t>, the radiation </a:t>
            </a:r>
            <a:r>
              <a:rPr lang="en-US" dirty="0" smtClean="0"/>
              <a:t>levels are </a:t>
            </a:r>
            <a:r>
              <a:rPr lang="en-US" dirty="0"/>
              <a:t>within safety limits.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0" y="1376524"/>
            <a:ext cx="7161157" cy="46340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91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ame Side Corner Rectangle 16"/>
          <p:cNvSpPr/>
          <p:nvPr/>
        </p:nvSpPr>
        <p:spPr>
          <a:xfrm rot="10800000">
            <a:off x="1763688" y="0"/>
            <a:ext cx="5616624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855103" y="0"/>
            <a:ext cx="543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Expected event rates &amp; Projections I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553782"/>
            <a:ext cx="8064896" cy="967259"/>
            <a:chOff x="611560" y="476672"/>
            <a:chExt cx="8064896" cy="967259"/>
          </a:xfrm>
        </p:grpSpPr>
        <p:sp>
          <p:nvSpPr>
            <p:cNvPr id="4" name="TextBox 3"/>
            <p:cNvSpPr txBox="1"/>
            <p:nvPr/>
          </p:nvSpPr>
          <p:spPr>
            <a:xfrm>
              <a:off x="611560" y="476672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 a </a:t>
              </a:r>
              <a:r>
                <a:rPr lang="en-US" dirty="0" smtClean="0">
                  <a:solidFill>
                    <a:srgbClr val="FFC000"/>
                  </a:solidFill>
                </a:rPr>
                <a:t>beam intensity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beam</a:t>
              </a:r>
              <a:r>
                <a:rPr lang="en-US" i="1" dirty="0" smtClean="0"/>
                <a:t>=</a:t>
              </a:r>
              <a:r>
                <a:rPr lang="en-US" i="1" dirty="0" smtClean="0">
                  <a:solidFill>
                    <a:srgbClr val="FFC000"/>
                  </a:solidFill>
                </a:rPr>
                <a:t>6x10</a:t>
              </a:r>
              <a:r>
                <a:rPr lang="en-US" i="1" baseline="30000" dirty="0" smtClean="0">
                  <a:solidFill>
                    <a:srgbClr val="FFC000"/>
                  </a:solidFill>
                </a:rPr>
                <a:t>7</a:t>
              </a:r>
              <a:r>
                <a:rPr lang="en-US" i="1" dirty="0" smtClean="0"/>
                <a:t> </a:t>
              </a:r>
              <a:r>
                <a:rPr lang="en-US" dirty="0" smtClean="0"/>
                <a:t>particles/second, a </a:t>
              </a:r>
              <a:r>
                <a:rPr lang="en-US" dirty="0" smtClean="0">
                  <a:solidFill>
                    <a:srgbClr val="FF6600"/>
                  </a:solidFill>
                </a:rPr>
                <a:t>luminosity</a:t>
              </a:r>
              <a:r>
                <a:rPr lang="en-US" dirty="0" smtClean="0"/>
                <a:t> of </a:t>
              </a:r>
              <a:r>
                <a:rPr lang="en-US" i="1" dirty="0" smtClean="0"/>
                <a:t>L=</a:t>
              </a:r>
              <a:r>
                <a:rPr lang="en-US" i="1" dirty="0" smtClean="0">
                  <a:solidFill>
                    <a:srgbClr val="FF6600"/>
                  </a:solidFill>
                </a:rPr>
                <a:t>1.2x10</a:t>
              </a:r>
              <a:r>
                <a:rPr lang="en-US" i="1" baseline="30000" dirty="0" smtClean="0">
                  <a:solidFill>
                    <a:srgbClr val="FF6600"/>
                  </a:solidFill>
                </a:rPr>
                <a:t>32</a:t>
              </a:r>
              <a:r>
                <a:rPr lang="en-US" i="1" dirty="0" smtClean="0"/>
                <a:t>cm</a:t>
              </a:r>
              <a:r>
                <a:rPr lang="en-US" i="1" baseline="30000" dirty="0" smtClean="0"/>
                <a:t>-2</a:t>
              </a:r>
              <a:r>
                <a:rPr lang="en-US" i="1" dirty="0" smtClean="0"/>
                <a:t>s</a:t>
              </a:r>
              <a:r>
                <a:rPr lang="en-US" i="1" baseline="30000" dirty="0" smtClean="0"/>
                <a:t>-1</a:t>
              </a:r>
              <a:r>
                <a:rPr lang="en-US" i="1" dirty="0" smtClean="0"/>
                <a:t> </a:t>
              </a:r>
              <a:r>
                <a:rPr lang="en-US" dirty="0" smtClean="0"/>
                <a:t>can be obtained:</a:t>
              </a:r>
            </a:p>
            <a:p>
              <a:r>
                <a:rPr lang="en-US" dirty="0" smtClean="0"/>
                <a:t>	</a:t>
              </a:r>
              <a:r>
                <a:rPr lang="en-US" dirty="0" smtClean="0">
                  <a:solidFill>
                    <a:srgbClr val="FF0000"/>
                  </a:solidFill>
                </a:rPr>
                <a:t>→</a:t>
              </a:r>
              <a:r>
                <a:rPr lang="en-US" dirty="0" smtClean="0"/>
                <a:t> expect </a:t>
              </a:r>
              <a:r>
                <a:rPr lang="en-US" dirty="0" smtClean="0">
                  <a:solidFill>
                    <a:srgbClr val="C00000"/>
                  </a:solidFill>
                </a:rPr>
                <a:t>800</a:t>
              </a:r>
              <a:r>
                <a:rPr lang="en-US" dirty="0" smtClean="0"/>
                <a:t>/day DY events with</a:t>
              </a:r>
              <a:endParaRPr lang="en-US" dirty="0"/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4829175" y="1012131"/>
            <a:ext cx="2201863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8" name="Equation" r:id="rId3" imgW="1295280" imgH="253800" progId="Equation.DSMT4">
                    <p:embed/>
                  </p:oleObj>
                </mc:Choice>
                <mc:Fallback>
                  <p:oleObj name="Equation" r:id="rId3" imgW="1295280" imgH="2538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175" y="1012131"/>
                          <a:ext cx="2201863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43509" y="1628801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2 years of data-taking (140 days/year), one can collect: ≈</a:t>
            </a:r>
            <a:r>
              <a:rPr lang="en-US" dirty="0" smtClean="0">
                <a:solidFill>
                  <a:srgbClr val="FF0000"/>
                </a:solidFill>
              </a:rPr>
              <a:t>230000</a:t>
            </a:r>
            <a:r>
              <a:rPr lang="en-US" dirty="0" smtClean="0"/>
              <a:t> events in HMR DY.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6066839"/>
            <a:ext cx="576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Possibility to study the asymmetries in several </a:t>
            </a:r>
            <a:r>
              <a:rPr lang="en-US" sz="2000" i="1" u="sng" dirty="0" err="1" smtClean="0"/>
              <a:t>x</a:t>
            </a:r>
            <a:r>
              <a:rPr lang="en-US" sz="2000" i="1" u="sng" baseline="-25000" dirty="0" err="1" smtClean="0"/>
              <a:t>F</a:t>
            </a:r>
            <a:r>
              <a:rPr lang="en-US" sz="2000" u="sng" dirty="0" smtClean="0"/>
              <a:t> bins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2007654"/>
            <a:ext cx="640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will translate into a </a:t>
            </a:r>
            <a:r>
              <a:rPr lang="en-US" sz="2000" dirty="0" smtClean="0">
                <a:solidFill>
                  <a:srgbClr val="FF0000"/>
                </a:solidFill>
              </a:rPr>
              <a:t>statistical error in the asymmetries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 l="28083" t="8920" r="13117" b="6241"/>
          <a:stretch>
            <a:fillRect/>
          </a:stretch>
        </p:blipFill>
        <p:spPr bwMode="auto">
          <a:xfrm>
            <a:off x="224116" y="2325109"/>
            <a:ext cx="2838028" cy="25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 l="3409" t="18898" r="1568" b="14641"/>
          <a:stretch>
            <a:fillRect/>
          </a:stretch>
        </p:blipFill>
        <p:spPr bwMode="auto">
          <a:xfrm>
            <a:off x="3592563" y="2401094"/>
            <a:ext cx="5522170" cy="24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635896" y="4866002"/>
            <a:ext cx="54796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Expected statistical error of the </a:t>
            </a:r>
            <a:r>
              <a:rPr lang="en-US" sz="1400" dirty="0" err="1" smtClean="0"/>
              <a:t>Sivers</a:t>
            </a:r>
            <a:r>
              <a:rPr lang="en-US" sz="1400" dirty="0" smtClean="0"/>
              <a:t> asymmetry for a measurement in three (left) and five (right) bins in </a:t>
            </a:r>
            <a:r>
              <a:rPr lang="en-US" sz="1400" i="1" dirty="0" err="1" smtClean="0"/>
              <a:t>x</a:t>
            </a:r>
            <a:r>
              <a:rPr lang="en-US" sz="1400" i="1" baseline="-25000" dirty="0" err="1" smtClean="0"/>
              <a:t>F</a:t>
            </a:r>
            <a:r>
              <a:rPr lang="en-US" sz="1400" dirty="0" smtClean="0"/>
              <a:t> . The smaller error bar is the statistical only, while the larger one corresponds to the quadratic sum of statistical and systematic errors. The theoretical prediction of the asymmetry from </a:t>
            </a:r>
            <a:r>
              <a:rPr lang="en-US" sz="1400" dirty="0" err="1" smtClean="0"/>
              <a:t>Anselmino</a:t>
            </a:r>
            <a:r>
              <a:rPr lang="en-US" sz="1400" dirty="0" smtClean="0"/>
              <a:t> et al. is also shown.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866002"/>
            <a:ext cx="341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Expected statistical error of the </a:t>
            </a:r>
            <a:r>
              <a:rPr lang="en-US" sz="1400" dirty="0" err="1" smtClean="0"/>
              <a:t>Sivers</a:t>
            </a:r>
            <a:r>
              <a:rPr lang="en-US" sz="1400" dirty="0" smtClean="0"/>
              <a:t> asymmetry in the </a:t>
            </a:r>
            <a:r>
              <a:rPr lang="en-US" sz="1400" dirty="0" err="1" smtClean="0"/>
              <a:t>dimuon</a:t>
            </a:r>
            <a:r>
              <a:rPr lang="en-US" sz="1400" dirty="0" smtClean="0"/>
              <a:t> mass range 4GeV/c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≤ M</a:t>
            </a:r>
            <a:r>
              <a:rPr lang="el-GR" sz="1400" baseline="-25000" dirty="0" smtClean="0"/>
              <a:t>μμ</a:t>
            </a:r>
            <a:r>
              <a:rPr lang="en-US" sz="1400" dirty="0" smtClean="0"/>
              <a:t> ≤ 9GeV/c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assuming one year of data taking.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nip Same Side Corner Rectangle 28"/>
          <p:cNvSpPr/>
          <p:nvPr/>
        </p:nvSpPr>
        <p:spPr>
          <a:xfrm rot="10800000">
            <a:off x="2591780" y="0"/>
            <a:ext cx="3960440" cy="69269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xfrm>
            <a:off x="1779476" y="11151"/>
            <a:ext cx="5585048" cy="548680"/>
          </a:xfrm>
        </p:spPr>
        <p:txBody>
          <a:bodyPr>
            <a:no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Projections II </a:t>
            </a:r>
            <a:br>
              <a:rPr lang="en-GB" sz="2800" dirty="0" smtClean="0">
                <a:ea typeface="ＭＳ Ｐゴシック" pitchFamily="-106" charset="-128"/>
              </a:rPr>
            </a:br>
            <a:r>
              <a:rPr lang="en-GB" sz="2000" dirty="0" smtClean="0">
                <a:ea typeface="ＭＳ Ｐゴシック" pitchFamily="-106" charset="-128"/>
              </a:rPr>
              <a:t>(COMPASS II proposal )</a:t>
            </a:r>
            <a:endParaRPr lang="en-GB" sz="2800" dirty="0" smtClean="0">
              <a:ea typeface="ＭＳ Ｐゴシック" pitchFamily="-106" charset="-128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995863" y="5673346"/>
          <a:ext cx="41481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8" name="Equation" r:id="rId3" imgW="1828800" imgH="253800" progId="Equation.DSMT4">
                  <p:embed/>
                </p:oleObj>
              </mc:Choice>
              <mc:Fallback>
                <p:oleObj name="Equation" r:id="rId3" imgW="18288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5673346"/>
                        <a:ext cx="414813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51520" y="5673346"/>
          <a:ext cx="42640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9" name="Equation" r:id="rId5" imgW="1879560" imgH="253800" progId="Equation.DSMT4">
                  <p:embed/>
                </p:oleObj>
              </mc:Choice>
              <mc:Fallback>
                <p:oleObj name="Equation" r:id="rId5" imgW="18795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673346"/>
                        <a:ext cx="426402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0" y="848810"/>
            <a:ext cx="4576298" cy="4680520"/>
            <a:chOff x="0" y="692696"/>
            <a:chExt cx="4576298" cy="4680520"/>
          </a:xfrm>
        </p:grpSpPr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24275" t="9239" r="22572" b="3780"/>
            <a:stretch>
              <a:fillRect/>
            </a:stretch>
          </p:blipFill>
          <p:spPr bwMode="auto">
            <a:xfrm>
              <a:off x="0" y="692696"/>
              <a:ext cx="4576298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5" name="Immagine 15"/>
            <p:cNvPicPr>
              <a:picLocks noChangeAspect="1"/>
            </p:cNvPicPr>
            <p:nvPr/>
          </p:nvPicPr>
          <p:blipFill>
            <a:blip r:embed="rId8" cstate="print"/>
            <a:srcRect l="5559" r="2779" b="5786"/>
            <a:stretch>
              <a:fillRect/>
            </a:stretch>
          </p:blipFill>
          <p:spPr bwMode="auto">
            <a:xfrm>
              <a:off x="1322058" y="919433"/>
              <a:ext cx="721528" cy="35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Immagine 19"/>
            <p:cNvPicPr>
              <a:picLocks noChangeAspect="1"/>
            </p:cNvPicPr>
            <p:nvPr/>
          </p:nvPicPr>
          <p:blipFill>
            <a:blip r:embed="rId9" cstate="print"/>
            <a:srcRect l="2953"/>
            <a:stretch>
              <a:fillRect/>
            </a:stretch>
          </p:blipFill>
          <p:spPr bwMode="auto">
            <a:xfrm>
              <a:off x="3773606" y="919281"/>
              <a:ext cx="745915" cy="32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Immagine 20"/>
            <p:cNvPicPr>
              <a:picLocks noChangeAspect="1"/>
            </p:cNvPicPr>
            <p:nvPr/>
          </p:nvPicPr>
          <p:blipFill>
            <a:blip r:embed="rId10" cstate="print"/>
            <a:srcRect l="5452" r="1817" b="12064"/>
            <a:stretch>
              <a:fillRect/>
            </a:stretch>
          </p:blipFill>
          <p:spPr bwMode="auto">
            <a:xfrm>
              <a:off x="915845" y="3334690"/>
              <a:ext cx="1127249" cy="32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Immagine 21"/>
            <p:cNvPicPr>
              <a:picLocks noChangeAspect="1"/>
            </p:cNvPicPr>
            <p:nvPr/>
          </p:nvPicPr>
          <p:blipFill>
            <a:blip r:embed="rId11" cstate="print"/>
            <a:srcRect l="1916" r="1916" b="6443"/>
            <a:stretch>
              <a:fillRect/>
            </a:stretch>
          </p:blipFill>
          <p:spPr bwMode="auto">
            <a:xfrm>
              <a:off x="3377566" y="3344907"/>
              <a:ext cx="1139446" cy="33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644008" y="848810"/>
            <a:ext cx="4499992" cy="4680520"/>
            <a:chOff x="4644008" y="692696"/>
            <a:chExt cx="4499992" cy="4680520"/>
          </a:xfrm>
        </p:grpSpPr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 l="24409" t="8920" r="22567" b="3721"/>
            <a:stretch>
              <a:fillRect/>
            </a:stretch>
          </p:blipFill>
          <p:spPr bwMode="auto">
            <a:xfrm>
              <a:off x="4644008" y="692696"/>
              <a:ext cx="4499992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magine 15"/>
            <p:cNvPicPr>
              <a:picLocks noChangeAspect="1"/>
            </p:cNvPicPr>
            <p:nvPr/>
          </p:nvPicPr>
          <p:blipFill>
            <a:blip r:embed="rId8" cstate="print"/>
            <a:srcRect l="5559" r="2779" b="5786"/>
            <a:stretch>
              <a:fillRect/>
            </a:stretch>
          </p:blipFill>
          <p:spPr bwMode="auto">
            <a:xfrm>
              <a:off x="5915484" y="954793"/>
              <a:ext cx="721528" cy="35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magine 19"/>
            <p:cNvPicPr>
              <a:picLocks noChangeAspect="1"/>
            </p:cNvPicPr>
            <p:nvPr/>
          </p:nvPicPr>
          <p:blipFill>
            <a:blip r:embed="rId9" cstate="print"/>
            <a:srcRect l="2953"/>
            <a:stretch>
              <a:fillRect/>
            </a:stretch>
          </p:blipFill>
          <p:spPr bwMode="auto">
            <a:xfrm>
              <a:off x="8333579" y="954641"/>
              <a:ext cx="745915" cy="32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magine 20"/>
            <p:cNvPicPr>
              <a:picLocks noChangeAspect="1"/>
            </p:cNvPicPr>
            <p:nvPr/>
          </p:nvPicPr>
          <p:blipFill>
            <a:blip r:embed="rId10" cstate="print"/>
            <a:srcRect l="5452" r="1817" b="12064"/>
            <a:stretch>
              <a:fillRect/>
            </a:stretch>
          </p:blipFill>
          <p:spPr bwMode="auto">
            <a:xfrm>
              <a:off x="5509271" y="3336597"/>
              <a:ext cx="1127249" cy="32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magine 21"/>
            <p:cNvPicPr>
              <a:picLocks noChangeAspect="1"/>
            </p:cNvPicPr>
            <p:nvPr/>
          </p:nvPicPr>
          <p:blipFill>
            <a:blip r:embed="rId11" cstate="print"/>
            <a:srcRect l="1916" r="1916" b="6443"/>
            <a:stretch>
              <a:fillRect/>
            </a:stretch>
          </p:blipFill>
          <p:spPr bwMode="auto">
            <a:xfrm>
              <a:off x="7948690" y="3335663"/>
              <a:ext cx="1139446" cy="33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ame Side Corner Rectangle 9"/>
          <p:cNvSpPr/>
          <p:nvPr/>
        </p:nvSpPr>
        <p:spPr>
          <a:xfrm rot="10800000">
            <a:off x="1763688" y="0"/>
            <a:ext cx="5616624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4352" y="0"/>
            <a:ext cx="529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ＭＳ Ｐゴシック" pitchFamily="-106" charset="-128"/>
              </a:rPr>
              <a:t> Competition and complementarity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27319" y="945594"/>
            <a:ext cx="6338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Drell</a:t>
            </a:r>
            <a:r>
              <a:rPr lang="en-US" dirty="0"/>
              <a:t>-Yan way of accessing TMDs has raised a lot of interest in</a:t>
            </a:r>
          </a:p>
          <a:p>
            <a:r>
              <a:rPr lang="en-US" dirty="0"/>
              <a:t>recent years.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027319" y="1881698"/>
            <a:ext cx="6887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experimental proposals appeared. Meanwhile, some are on</a:t>
            </a:r>
          </a:p>
          <a:p>
            <a:r>
              <a:rPr lang="en-US" dirty="0"/>
              <a:t>hold due to lack of funding, some waiting for R&amp;D break-through, some</a:t>
            </a:r>
          </a:p>
          <a:p>
            <a:r>
              <a:rPr lang="en-US" dirty="0"/>
              <a:t>waiting for a time opportunity.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2" y="3140968"/>
            <a:ext cx="8917996" cy="284138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215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2774595" y="0"/>
            <a:ext cx="3594810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785503" y="0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40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polarized </a:t>
            </a:r>
            <a:r>
              <a:rPr lang="en-US" dirty="0" err="1" smtClean="0"/>
              <a:t>Drell</a:t>
            </a:r>
            <a:r>
              <a:rPr lang="en-US" dirty="0" smtClean="0"/>
              <a:t>-Yan measurement is part of the </a:t>
            </a:r>
            <a:r>
              <a:rPr lang="en-US" dirty="0" smtClean="0">
                <a:solidFill>
                  <a:srgbClr val="FF0000"/>
                </a:solidFill>
              </a:rPr>
              <a:t>COMPASS-II new physics proposal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proposal for a first period of 3 years (2014 to 2016) including 1 year of </a:t>
            </a:r>
            <a:r>
              <a:rPr lang="en-US" dirty="0" err="1" smtClean="0"/>
              <a:t>Drell</a:t>
            </a:r>
            <a:r>
              <a:rPr lang="en-US" dirty="0" smtClean="0"/>
              <a:t>-Yan data tacking was recommended for approval by the SPSC/CERN and approved by the CERN research board.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9249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feasibility of the measurement was confirmed by the 3 beam tests performed in 2007-2009.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8610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expected statistical accuracy reached in 2 years (6∙10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it-IT" sz="2080" baseline="30000" dirty="0" smtClean="0"/>
              <a:t>-</a:t>
            </a:r>
            <a:r>
              <a:rPr lang="it-IT" dirty="0" smtClean="0"/>
              <a:t>/sec</a:t>
            </a:r>
            <a:r>
              <a:rPr lang="en-US" dirty="0" smtClean="0"/>
              <a:t>) of data taking should allow to check the theory predictions and to extract TMD PDFs, namely </a:t>
            </a:r>
            <a:r>
              <a:rPr lang="en-US" dirty="0" err="1" smtClean="0"/>
              <a:t>Sivers</a:t>
            </a:r>
            <a:r>
              <a:rPr lang="en-US" dirty="0" smtClean="0"/>
              <a:t> and Boer-</a:t>
            </a:r>
            <a:r>
              <a:rPr lang="en-US" dirty="0" err="1" smtClean="0"/>
              <a:t>Mulders</a:t>
            </a:r>
            <a:r>
              <a:rPr lang="en-US" dirty="0" smtClean="0"/>
              <a:t>, as well as the </a:t>
            </a:r>
            <a:r>
              <a:rPr lang="en-US" dirty="0" err="1" smtClean="0"/>
              <a:t>transversity</a:t>
            </a:r>
            <a:r>
              <a:rPr lang="en-US" dirty="0" smtClean="0"/>
              <a:t> PDF.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0851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Sivers</a:t>
            </a:r>
            <a:r>
              <a:rPr lang="en-US" dirty="0" smtClean="0"/>
              <a:t> and Boer-Mulders PDFs sign change when measured in </a:t>
            </a:r>
            <a:r>
              <a:rPr lang="en-US" dirty="0" err="1" smtClean="0"/>
              <a:t>Drell</a:t>
            </a:r>
            <a:r>
              <a:rPr lang="en-US" dirty="0" smtClean="0"/>
              <a:t>-Yan versus SIDIS will be checked.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3095" y="4487341"/>
            <a:ext cx="93610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ounded Rectangle 1"/>
          <p:cNvSpPr/>
          <p:nvPr/>
        </p:nvSpPr>
        <p:spPr>
          <a:xfrm>
            <a:off x="263095" y="3394275"/>
            <a:ext cx="93610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ounded Rectangle 16"/>
          <p:cNvSpPr/>
          <p:nvPr/>
        </p:nvSpPr>
        <p:spPr>
          <a:xfrm>
            <a:off x="263095" y="2253722"/>
            <a:ext cx="93610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nip Same Side Corner Rectangle 14"/>
          <p:cNvSpPr/>
          <p:nvPr/>
        </p:nvSpPr>
        <p:spPr>
          <a:xfrm rot="10800000">
            <a:off x="1493658" y="0"/>
            <a:ext cx="6156684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259632" y="22768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the </a:t>
            </a:r>
            <a:r>
              <a:rPr lang="en-US" dirty="0" err="1" smtClean="0">
                <a:solidFill>
                  <a:srgbClr val="FF0000"/>
                </a:solidFill>
              </a:rPr>
              <a:t>Sivers</a:t>
            </a:r>
            <a:r>
              <a:rPr lang="en-US" dirty="0" smtClean="0"/>
              <a:t> effect describes the correlation of intrinsic transverse momentum of </a:t>
            </a:r>
            <a:r>
              <a:rPr lang="en-US" dirty="0" err="1" smtClean="0"/>
              <a:t>unpolarized</a:t>
            </a:r>
            <a:r>
              <a:rPr lang="en-US" dirty="0" smtClean="0"/>
              <a:t> quarks with nucleon transverse polarization.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476" y="0"/>
            <a:ext cx="604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Transverse Momentum Dependent PDFs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016" y="1196752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three TMD PDFs below describe important properties of spin dynamics of nucleon.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31473"/>
              </p:ext>
            </p:extLst>
          </p:nvPr>
        </p:nvGraphicFramePr>
        <p:xfrm>
          <a:off x="288032" y="2276872"/>
          <a:ext cx="812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" name="Equation" r:id="rId3" imgW="622080" imgH="241200" progId="Equation.DSMT4">
                  <p:embed/>
                </p:oleObj>
              </mc:Choice>
              <mc:Fallback>
                <p:oleObj name="Equation" r:id="rId3" imgW="6220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32" y="2276872"/>
                        <a:ext cx="8128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830110"/>
              </p:ext>
            </p:extLst>
          </p:nvPr>
        </p:nvGraphicFramePr>
        <p:xfrm>
          <a:off x="288032" y="3429000"/>
          <a:ext cx="8921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" name="Equation" r:id="rId5" imgW="596880" imgH="241200" progId="Equation.DSMT4">
                  <p:embed/>
                </p:oleObj>
              </mc:Choice>
              <mc:Fallback>
                <p:oleObj name="Equation" r:id="rId5" imgW="5968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32" y="3429000"/>
                        <a:ext cx="8921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833213"/>
              </p:ext>
            </p:extLst>
          </p:nvPr>
        </p:nvGraphicFramePr>
        <p:xfrm>
          <a:off x="288032" y="4510861"/>
          <a:ext cx="9112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" name="Equation" r:id="rId7" imgW="609480" imgH="241200" progId="Equation.DSMT4">
                  <p:embed/>
                </p:oleObj>
              </mc:Choice>
              <mc:Fallback>
                <p:oleObj name="Equation" r:id="rId7" imgW="6094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32" y="4510861"/>
                        <a:ext cx="91122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9632" y="3429000"/>
            <a:ext cx="763284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the </a:t>
            </a:r>
            <a:r>
              <a:rPr lang="en-US" dirty="0" smtClean="0">
                <a:solidFill>
                  <a:srgbClr val="3A4AC0"/>
                </a:solidFill>
              </a:rPr>
              <a:t>Boer-</a:t>
            </a:r>
            <a:r>
              <a:rPr lang="en-US" dirty="0" err="1" smtClean="0">
                <a:solidFill>
                  <a:srgbClr val="3A4AC0"/>
                </a:solidFill>
              </a:rPr>
              <a:t>Mulders</a:t>
            </a:r>
            <a:r>
              <a:rPr lang="en-US" dirty="0" smtClean="0"/>
              <a:t> function describes the correlation between the transverse spin and the transverse momentum of a quark inside the </a:t>
            </a:r>
            <a:r>
              <a:rPr lang="en-US" dirty="0" err="1" smtClean="0"/>
              <a:t>unpolarised</a:t>
            </a:r>
            <a:r>
              <a:rPr lang="en-US" dirty="0" smtClean="0"/>
              <a:t> hadron.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51086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the </a:t>
            </a:r>
            <a:r>
              <a:rPr lang="en-US" dirty="0" err="1" smtClean="0">
                <a:solidFill>
                  <a:srgbClr val="008000"/>
                </a:solidFill>
              </a:rPr>
              <a:t>Pretzelosity</a:t>
            </a:r>
            <a:r>
              <a:rPr lang="en-US" dirty="0" smtClean="0"/>
              <a:t> function describes the </a:t>
            </a:r>
            <a:r>
              <a:rPr lang="en-US" dirty="0" err="1" smtClean="0"/>
              <a:t>polarisation</a:t>
            </a:r>
            <a:r>
              <a:rPr lang="en-US" dirty="0" smtClean="0"/>
              <a:t> of a quark along its intrinsic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r>
              <a:rPr lang="en-US" dirty="0" smtClean="0"/>
              <a:t> direction making accessible the orbital angular momentum information.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nip Same Side Corner Rectangle 28"/>
          <p:cNvSpPr/>
          <p:nvPr/>
        </p:nvSpPr>
        <p:spPr>
          <a:xfrm rot="10800000">
            <a:off x="1763688" y="0"/>
            <a:ext cx="5616624" cy="76470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638300" y="0"/>
            <a:ext cx="5867400" cy="685800"/>
          </a:xfrm>
        </p:spPr>
        <p:txBody>
          <a:bodyPr>
            <a:no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Single-polarised DY cross-section: Leading order QCD </a:t>
            </a:r>
            <a:r>
              <a:rPr lang="en-GB" sz="2800" dirty="0" err="1" smtClean="0">
                <a:ea typeface="ＭＳ Ｐゴシック" pitchFamily="-106" charset="-128"/>
              </a:rPr>
              <a:t>parton</a:t>
            </a:r>
            <a:r>
              <a:rPr lang="en-GB" sz="2800" dirty="0" smtClean="0">
                <a:ea typeface="ＭＳ Ｐゴシック" pitchFamily="-106" charset="-128"/>
              </a:rPr>
              <a:t> model</a:t>
            </a:r>
            <a:endParaRPr lang="en-GB" sz="2000" dirty="0" smtClean="0">
              <a:ea typeface="ＭＳ Ｐゴシック" pitchFamily="-106" charset="-128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503548" y="827420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90"/>
                </a:solidFill>
              </a:rPr>
              <a:t>At </a:t>
            </a:r>
            <a:r>
              <a:rPr lang="en-GB" dirty="0">
                <a:solidFill>
                  <a:srgbClr val="FF0000"/>
                </a:solidFill>
              </a:rPr>
              <a:t>LO</a:t>
            </a:r>
            <a:r>
              <a:rPr lang="en-GB" dirty="0">
                <a:solidFill>
                  <a:srgbClr val="000090"/>
                </a:solidFill>
              </a:rPr>
              <a:t> the general expression of the DY cross-section simplifies to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COMPASS Note 2010-2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dirty="0">
                <a:solidFill>
                  <a:srgbClr val="000090"/>
                </a:solidFill>
              </a:rPr>
              <a:t>:</a:t>
            </a:r>
            <a:r>
              <a:rPr lang="en-GB" sz="16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791580" y="3131676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90"/>
                </a:solidFill>
              </a:rPr>
              <a:t>Thus the measurement of 4 asymmetries (modulations in the DY cross-section): </a:t>
            </a:r>
          </a:p>
        </p:txBody>
      </p:sp>
      <p:pic>
        <p:nvPicPr>
          <p:cNvPr id="10" name="Immagine 3" descr="c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525" y="5315310"/>
            <a:ext cx="3240360" cy="138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43470" y="5623457"/>
            <a:ext cx="2792785" cy="1057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1413696" y="3457632"/>
            <a:ext cx="7586288" cy="2165825"/>
            <a:chOff x="1557712" y="3892864"/>
            <a:chExt cx="7586288" cy="2165825"/>
          </a:xfrm>
        </p:grpSpPr>
        <p:sp>
          <p:nvSpPr>
            <p:cNvPr id="16" name="TextBox 15"/>
            <p:cNvSpPr txBox="1"/>
            <p:nvPr/>
          </p:nvSpPr>
          <p:spPr>
            <a:xfrm>
              <a:off x="1557712" y="3892864"/>
              <a:ext cx="6664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gives access to the Boer-</a:t>
              </a:r>
              <a:r>
                <a:rPr lang="en-US" dirty="0" err="1" smtClean="0"/>
                <a:t>Mulders</a:t>
              </a:r>
              <a:r>
                <a:rPr lang="en-US" dirty="0" smtClean="0"/>
                <a:t> functions of the incoming hadrons,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57712" y="4395248"/>
              <a:ext cx="4394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to the </a:t>
              </a:r>
              <a:r>
                <a:rPr lang="en-US" dirty="0" err="1" smtClean="0"/>
                <a:t>Sivers</a:t>
              </a:r>
              <a:r>
                <a:rPr lang="en-US" dirty="0" smtClean="0"/>
                <a:t> function of the target nucleon,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57712" y="4895960"/>
              <a:ext cx="7586288" cy="659791"/>
              <a:chOff x="1835696" y="4785432"/>
              <a:chExt cx="7586288" cy="659791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1835696" y="4797152"/>
                <a:ext cx="7586288" cy="64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 to the Boer-</a:t>
                </a:r>
                <a:r>
                  <a:rPr lang="en-US" dirty="0" err="1" smtClean="0"/>
                  <a:t>Mulders</a:t>
                </a:r>
                <a:r>
                  <a:rPr lang="en-US" dirty="0" smtClean="0"/>
                  <a:t> functions of the beam hadron and to      , the </a:t>
                </a:r>
                <a:r>
                  <a:rPr lang="en-US" dirty="0" err="1" smtClean="0"/>
                  <a:t>pretzelosity</a:t>
                </a:r>
                <a:r>
                  <a:rPr lang="en-US" dirty="0" smtClean="0"/>
                  <a:t> function of the target nucleon,</a:t>
                </a:r>
                <a:endParaRPr lang="en-US" baseline="-25000" dirty="0"/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0314414"/>
                  </p:ext>
                </p:extLst>
              </p:nvPr>
            </p:nvGraphicFramePr>
            <p:xfrm>
              <a:off x="7417813" y="4785432"/>
              <a:ext cx="347216" cy="412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86" name="Equation" r:id="rId5" imgW="203040" imgH="241200" progId="Equation.DSMT4">
                      <p:embed/>
                    </p:oleObj>
                  </mc:Choice>
                  <mc:Fallback>
                    <p:oleObj name="Equation" r:id="rId5" imgW="203040" imgH="241200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17813" y="4785432"/>
                            <a:ext cx="347216" cy="4123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" name="Group 18"/>
            <p:cNvGrpSpPr/>
            <p:nvPr/>
          </p:nvGrpSpPr>
          <p:grpSpPr>
            <a:xfrm>
              <a:off x="1557712" y="5391640"/>
              <a:ext cx="7478784" cy="667049"/>
              <a:chOff x="1907704" y="5424506"/>
              <a:chExt cx="7478784" cy="667049"/>
            </a:xfrm>
          </p:grpSpPr>
          <p:sp>
            <p:nvSpPr>
              <p:cNvPr id="20" name="TextBox 14"/>
              <p:cNvSpPr txBox="1"/>
              <p:nvPr/>
            </p:nvSpPr>
            <p:spPr>
              <a:xfrm>
                <a:off x="1907704" y="5445224"/>
                <a:ext cx="74787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 to the Boer-</a:t>
                </a:r>
                <a:r>
                  <a:rPr lang="en-US" dirty="0" err="1" smtClean="0"/>
                  <a:t>Mulders</a:t>
                </a:r>
                <a:r>
                  <a:rPr lang="en-US" dirty="0" smtClean="0"/>
                  <a:t> functions of the beam hadron and to     ,the </a:t>
                </a:r>
                <a:r>
                  <a:rPr lang="en-US" dirty="0" err="1" smtClean="0"/>
                  <a:t>transversity</a:t>
                </a:r>
                <a:r>
                  <a:rPr lang="en-US" dirty="0" smtClean="0"/>
                  <a:t> function of the target nucleon.</a:t>
                </a:r>
                <a:endParaRPr lang="en-US" dirty="0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/>
            </p:nvGraphicFramePr>
            <p:xfrm>
              <a:off x="7481625" y="5424506"/>
              <a:ext cx="277813" cy="417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87" name="Equation" r:id="rId7" imgW="152280" imgH="228600" progId="Equation.DSMT4">
                      <p:embed/>
                    </p:oleObj>
                  </mc:Choice>
                  <mc:Fallback>
                    <p:oleObj name="Equation" r:id="rId7" imgW="152280" imgH="228600" progId="Equation.DSMT4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81625" y="5424506"/>
                            <a:ext cx="277813" cy="417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3548" y="1079574"/>
                <a:ext cx="8136904" cy="215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𝐿𝑂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𝑞𝑑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𝑒𝑚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𝑈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𝐿𝑂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i="1">
                                              <a:latin typeface="Cambria Math"/>
                                            </a:rPr>
                                            <m:t>θ</m:t>
                                          </m:r>
                                        </m:e>
                                      </m:func>
                                    </m:e>
                                  </m:d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𝐿𝑂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sub>
                                <m:sup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</m:func>
                                </m:sup>
                              </m:sSubSup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bSup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/>
                                            </a:rPr>
                                            <m:t>θ</m:t>
                                          </m:r>
                                        </m:e>
                                      </m:func>
                                    </m:e>
                                  </m:d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𝐿𝑂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φ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 sz="2000" b="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b="0" i="1" smtClean="0">
                                                  <a:latin typeface="Cambria Math"/>
                                                </a:rPr>
                                                <m:t>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b="0" i="1" smtClean="0">
                                                  <a:latin typeface="Cambria Math"/>
                                                </a:rPr>
                                                <m:t>φ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 sz="2000" b="0" i="1" smtClean="0">
                                                      <a:latin typeface="Cambria Math"/>
                                                    </a:rPr>
                                                    <m:t>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b="0" i="1" smtClean="0">
                                                  <a:latin typeface="Cambria Math"/>
                                                </a:rPr>
                                                <m:t>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1079574"/>
                <a:ext cx="8136904" cy="2156552"/>
              </a:xfrm>
              <a:prstGeom prst="rect">
                <a:avLst/>
              </a:prstGeom>
              <a:blipFill rotWithShape="1">
                <a:blip r:embed="rId9"/>
                <a:stretch>
                  <a:fillRect t="-13842" b="-20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457632"/>
                <a:ext cx="927754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𝑈</m:t>
                          </m:r>
                        </m:sub>
                        <m:sup>
                          <m:func>
                            <m:funcPr>
                              <m:ctrlP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</m:func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57632"/>
                <a:ext cx="927754" cy="425181"/>
              </a:xfrm>
              <a:prstGeom prst="rect">
                <a:avLst/>
              </a:prstGeom>
              <a:blipFill rotWithShape="1"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950913"/>
                <a:ext cx="880241" cy="43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func>
                            <m:func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0913"/>
                <a:ext cx="880241" cy="433837"/>
              </a:xfrm>
              <a:prstGeom prst="rect">
                <a:avLst/>
              </a:prstGeom>
              <a:blipFill rotWithShape="1">
                <a:blip r:embed="rId11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461290"/>
                <a:ext cx="1334340" cy="443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func>
                            <m:func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1290"/>
                <a:ext cx="1334340" cy="443519"/>
              </a:xfrm>
              <a:prstGeom prst="rect">
                <a:avLst/>
              </a:prstGeom>
              <a:blipFill rotWithShape="1">
                <a:blip r:embed="rId12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977126"/>
                <a:ext cx="1334340" cy="443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  <m:sup>
                          <m:func>
                            <m:func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7126"/>
                <a:ext cx="1334340" cy="443519"/>
              </a:xfrm>
              <a:prstGeom prst="rect">
                <a:avLst/>
              </a:prstGeom>
              <a:blipFill rotWithShape="1">
                <a:blip r:embed="rId1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ame Side Corner Rectangle 16"/>
          <p:cNvSpPr/>
          <p:nvPr/>
        </p:nvSpPr>
        <p:spPr>
          <a:xfrm rot="10800000">
            <a:off x="485800" y="0"/>
            <a:ext cx="8172400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11" descr="Sivers_up_first-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8363" y="112712"/>
            <a:ext cx="38925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5392439" y="4221088"/>
            <a:ext cx="31683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/>
              <a:t>Sivers effect in Drell-Yan processes</a:t>
            </a:r>
            <a:r>
              <a:rPr lang="it-IT" sz="1400" dirty="0" smtClean="0"/>
              <a:t>.</a:t>
            </a:r>
          </a:p>
          <a:p>
            <a:r>
              <a:rPr lang="it-IT" sz="1400" dirty="0" smtClean="0"/>
              <a:t>M</a:t>
            </a:r>
            <a:r>
              <a:rPr lang="it-IT" sz="1400" dirty="0"/>
              <a:t>. Anselmino, M. </a:t>
            </a:r>
            <a:r>
              <a:rPr lang="it-IT" sz="1400" dirty="0" smtClean="0"/>
              <a:t>Boglione, </a:t>
            </a:r>
            <a:r>
              <a:rPr lang="it-IT" sz="1400" dirty="0"/>
              <a:t>U. </a:t>
            </a:r>
            <a:r>
              <a:rPr lang="it-IT" sz="1400" dirty="0" smtClean="0"/>
              <a:t>D'Alesio, S.Melis</a:t>
            </a:r>
            <a:r>
              <a:rPr lang="it-IT" sz="1400" dirty="0"/>
              <a:t>, F. Murgia, A. </a:t>
            </a:r>
            <a:r>
              <a:rPr lang="it-IT" sz="1400" dirty="0" smtClean="0"/>
              <a:t>Prokudin</a:t>
            </a:r>
          </a:p>
          <a:p>
            <a:r>
              <a:rPr lang="it-IT" sz="1400" dirty="0" smtClean="0"/>
              <a:t>Published </a:t>
            </a:r>
            <a:r>
              <a:rPr lang="it-IT" sz="1400" dirty="0"/>
              <a:t>in Phys.Rev.D79:054010, </a:t>
            </a:r>
            <a:r>
              <a:rPr lang="it-IT" sz="1400" dirty="0" smtClean="0"/>
              <a:t>2009.</a:t>
            </a:r>
            <a:endParaRPr lang="en-GB" sz="1400" dirty="0"/>
          </a:p>
        </p:txBody>
      </p:sp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1524000" y="6096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90"/>
                </a:solidFill>
              </a:rPr>
              <a:t>1. TMD PDFs – </a:t>
            </a:r>
            <a:r>
              <a:rPr lang="en-GB" sz="1800" dirty="0">
                <a:solidFill>
                  <a:srgbClr val="FF0000"/>
                </a:solidFill>
              </a:rPr>
              <a:t>ALL are sizable in the valence quark region</a:t>
            </a:r>
            <a:endParaRPr lang="en-GB" sz="1800" dirty="0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676400" y="5410200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90"/>
                </a:solidFill>
              </a:rPr>
              <a:t>2.  </a:t>
            </a:r>
            <a:r>
              <a:rPr lang="en-GB" sz="1800" dirty="0" smtClean="0">
                <a:solidFill>
                  <a:srgbClr val="000090"/>
                </a:solidFill>
              </a:rPr>
              <a:t>                                   - </a:t>
            </a:r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should be small (~ 1 </a:t>
            </a:r>
            <a:r>
              <a:rPr lang="en-GB" sz="1800" dirty="0" err="1">
                <a:solidFill>
                  <a:srgbClr val="FF0000"/>
                </a:solidFill>
              </a:rPr>
              <a:t>GeV</a:t>
            </a:r>
            <a:r>
              <a:rPr lang="en-GB" sz="1800" dirty="0">
                <a:solidFill>
                  <a:srgbClr val="FF0000"/>
                </a:solidFill>
              </a:rPr>
              <a:t>), can be generated by intrinsic motion of quarks and/or by soft gluon emission. This is the region where TMD formalism applies.  </a:t>
            </a:r>
            <a:endParaRPr lang="en-GB" sz="1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45167" y="5362065"/>
          <a:ext cx="1957232" cy="48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Equation" r:id="rId4" imgW="939600" imgH="241200" progId="Equation.DSMT4">
                  <p:embed/>
                </p:oleObj>
              </mc:Choice>
              <mc:Fallback>
                <p:oleObj name="Equation" r:id="rId4" imgW="9396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167" y="5362065"/>
                        <a:ext cx="1957232" cy="480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2302" y="4221088"/>
            <a:ext cx="334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Boer-</a:t>
            </a:r>
            <a:r>
              <a:rPr lang="en-US" sz="1400" dirty="0" err="1" smtClean="0"/>
              <a:t>Mulder</a:t>
            </a:r>
            <a:r>
              <a:rPr lang="en-US" sz="1400" dirty="0" smtClean="0"/>
              <a:t> function for </a:t>
            </a:r>
            <a:r>
              <a:rPr lang="en-US" sz="1400" i="1" dirty="0" smtClean="0"/>
              <a:t>u</a:t>
            </a:r>
            <a:r>
              <a:rPr lang="en-US" sz="1400" dirty="0" smtClean="0"/>
              <a:t> and </a:t>
            </a:r>
            <a:r>
              <a:rPr lang="en-US" sz="1400" i="1" dirty="0" smtClean="0"/>
              <a:t>d</a:t>
            </a:r>
            <a:r>
              <a:rPr lang="en-US" sz="1400" dirty="0" smtClean="0"/>
              <a:t> quarks as extracted from </a:t>
            </a:r>
            <a:r>
              <a:rPr lang="en-US" sz="1400" i="1" dirty="0" err="1" smtClean="0"/>
              <a:t>p</a:t>
            </a:r>
            <a:r>
              <a:rPr lang="en-US" sz="1400" dirty="0" err="1" smtClean="0"/>
              <a:t>+</a:t>
            </a:r>
            <a:r>
              <a:rPr lang="en-US" sz="1400" i="1" dirty="0" err="1" smtClean="0"/>
              <a:t>D</a:t>
            </a:r>
            <a:r>
              <a:rPr lang="en-US" sz="1400" dirty="0" smtClean="0"/>
              <a:t> data from Zhang et al. </a:t>
            </a:r>
            <a:r>
              <a:rPr lang="en-US" sz="1400" dirty="0" err="1" smtClean="0"/>
              <a:t>Phys.Rev</a:t>
            </a:r>
            <a:r>
              <a:rPr lang="en-US" sz="1400" dirty="0" smtClean="0"/>
              <a:t>. D77,0504011.</a:t>
            </a:r>
            <a:endParaRPr lang="en-US" sz="1400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575556" y="0"/>
            <a:ext cx="7992888" cy="457200"/>
          </a:xfrm>
        </p:spPr>
        <p:txBody>
          <a:bodyPr>
            <a:no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Some indications for</a:t>
            </a:r>
            <a:r>
              <a:rPr lang="it-IT" sz="2800" dirty="0" smtClean="0">
                <a:ea typeface="ＭＳ Ｐゴシック" pitchFamily="-106" charset="-128"/>
              </a:rPr>
              <a:t> </a:t>
            </a:r>
            <a:r>
              <a:rPr lang="en-GB" sz="2800" dirty="0" smtClean="0">
                <a:ea typeface="ＭＳ Ｐゴシック" pitchFamily="-106" charset="-128"/>
              </a:rPr>
              <a:t>the future </a:t>
            </a:r>
            <a:r>
              <a:rPr lang="en-GB" sz="2800" dirty="0" err="1" smtClean="0">
                <a:ea typeface="ＭＳ Ｐゴシック" pitchFamily="-106" charset="-128"/>
              </a:rPr>
              <a:t>Drell</a:t>
            </a:r>
            <a:r>
              <a:rPr lang="en-GB" sz="2800" dirty="0" smtClean="0">
                <a:ea typeface="ＭＳ Ｐゴシック" pitchFamily="-106" charset="-128"/>
              </a:rPr>
              <a:t>-Yan experiments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075038"/>
            <a:ext cx="3734397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ame Side Corner Rectangle 16"/>
          <p:cNvSpPr/>
          <p:nvPr/>
        </p:nvSpPr>
        <p:spPr>
          <a:xfrm rot="10800000">
            <a:off x="1763688" y="0"/>
            <a:ext cx="5616624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ounded Rectangle 12"/>
          <p:cNvSpPr/>
          <p:nvPr/>
        </p:nvSpPr>
        <p:spPr>
          <a:xfrm>
            <a:off x="3311860" y="3037144"/>
            <a:ext cx="2376264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AE3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75856" y="2420888"/>
            <a:ext cx="2448272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AE3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635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TMDs universality SIDIS</a:t>
            </a:r>
            <a:r>
              <a:rPr lang="it-IT" sz="2800" dirty="0" smtClean="0">
                <a:ea typeface="ＭＳ Ｐゴシック" pitchFamily="-106" charset="-128"/>
                <a:sym typeface="Wingdings" pitchFamily="-106" charset="2"/>
              </a:rPr>
              <a:t>DY</a:t>
            </a:r>
            <a:endParaRPr lang="en-GB" sz="2800" dirty="0" smtClean="0">
              <a:ea typeface="ＭＳ Ｐゴシック" pitchFamily="-106" charset="-128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990600" y="4509120"/>
            <a:ext cx="716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solidFill>
                  <a:srgbClr val="993300"/>
                </a:solidFill>
              </a:rPr>
              <a:t>The Universality </a:t>
            </a:r>
            <a:r>
              <a:rPr lang="en-GB" sz="2400" dirty="0">
                <a:solidFill>
                  <a:srgbClr val="993300"/>
                </a:solidFill>
              </a:rPr>
              <a:t>test includes not only the sing-reversal character of the TMDs but also the comparison of the amplitude as well as the shape of the corresponding </a:t>
            </a:r>
            <a:r>
              <a:rPr lang="en-GB" sz="2400" dirty="0" smtClean="0">
                <a:solidFill>
                  <a:srgbClr val="993300"/>
                </a:solidFill>
              </a:rPr>
              <a:t>TMDs.</a:t>
            </a:r>
            <a:r>
              <a:rPr lang="en-GB" sz="2000" dirty="0" smtClean="0">
                <a:solidFill>
                  <a:srgbClr val="993300"/>
                </a:solidFill>
              </a:rPr>
              <a:t>  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053" y="1067513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time-reversal odd character of the </a:t>
            </a:r>
            <a:r>
              <a:rPr lang="en-US" dirty="0" err="1" smtClean="0"/>
              <a:t>Sivers</a:t>
            </a:r>
            <a:r>
              <a:rPr lang="en-US" dirty="0" smtClean="0"/>
              <a:t> and Boer-</a:t>
            </a:r>
            <a:r>
              <a:rPr lang="en-US" dirty="0" err="1" smtClean="0"/>
              <a:t>Mulders</a:t>
            </a:r>
            <a:r>
              <a:rPr lang="en-US" dirty="0" smtClean="0"/>
              <a:t> PDFs lead to the prediction of a sign change when accessed from SIDIS or from </a:t>
            </a:r>
            <a:r>
              <a:rPr lang="en-US" dirty="0" err="1" smtClean="0"/>
              <a:t>Drell</a:t>
            </a:r>
            <a:r>
              <a:rPr lang="en-US" dirty="0" smtClean="0"/>
              <a:t>-Yan processes: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844824"/>
            <a:ext cx="227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the predictions: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00923" y="2420888"/>
          <a:ext cx="219813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6" name="Equation" r:id="rId3" imgW="1473120" imgH="241200" progId="Equation.DSMT4">
                  <p:embed/>
                </p:oleObj>
              </mc:Choice>
              <mc:Fallback>
                <p:oleObj name="Equation" r:id="rId3" imgW="147312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923" y="2420888"/>
                        <a:ext cx="2198139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64324" y="3068960"/>
          <a:ext cx="2271336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" name="Equation" r:id="rId5" imgW="1422360" imgH="241200" progId="Equation.DSMT4">
                  <p:embed/>
                </p:oleObj>
              </mc:Choice>
              <mc:Fallback>
                <p:oleObj name="Equation" r:id="rId5" imgW="14223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324" y="3068960"/>
                        <a:ext cx="2271336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9674" y="3933056"/>
            <a:ext cx="918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Its experimental confirmation is considered a crucial test of the non-</a:t>
            </a:r>
            <a:r>
              <a:rPr lang="en-US" sz="2000" u="sng" dirty="0" err="1" smtClean="0"/>
              <a:t>perturbative</a:t>
            </a:r>
            <a:r>
              <a:rPr lang="en-US" sz="2000" u="sng" dirty="0" smtClean="0"/>
              <a:t> QCD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3645024"/>
            <a:ext cx="3978529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521328" y="3645024"/>
            <a:ext cx="3834647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nip Same Side Corner Rectangle 16"/>
          <p:cNvSpPr/>
          <p:nvPr/>
        </p:nvSpPr>
        <p:spPr>
          <a:xfrm rot="10800000">
            <a:off x="1835696" y="0"/>
            <a:ext cx="5472608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635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ea typeface="ＭＳ Ｐゴシック" pitchFamily="-106" charset="-128"/>
              </a:rPr>
              <a:t>DY versus SIDIS at COMPASS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442" y="1052736"/>
            <a:ext cx="7215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/>
              <a:t>COMPASS, we have the opportunity to test this sign change using</a:t>
            </a:r>
          </a:p>
          <a:p>
            <a:r>
              <a:rPr lang="en-US" sz="2000" dirty="0"/>
              <a:t>the same spectrometer and a transversely polarized target.</a:t>
            </a:r>
            <a:endParaRPr lang="it-I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2060848"/>
            <a:ext cx="512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COMPASS </a:t>
            </a:r>
            <a:r>
              <a:rPr lang="en-US" dirty="0"/>
              <a:t>has accessed the </a:t>
            </a:r>
            <a:r>
              <a:rPr lang="en-US" dirty="0" err="1"/>
              <a:t>Sivers</a:t>
            </a:r>
            <a:r>
              <a:rPr lang="en-US" dirty="0"/>
              <a:t> PDF from SIDIS.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5" y="2699628"/>
            <a:ext cx="623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In COMPASS-II this will also be done via the </a:t>
            </a:r>
            <a:r>
              <a:rPr lang="en-US" dirty="0" err="1"/>
              <a:t>Drell</a:t>
            </a:r>
            <a:r>
              <a:rPr lang="en-US" dirty="0"/>
              <a:t>-Yan process.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364502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   </a:t>
            </a:r>
            <a:r>
              <a:rPr lang="en-US" sz="2400" dirty="0" smtClean="0"/>
              <a:t>SIDIS</a:t>
            </a:r>
          </a:p>
          <a:p>
            <a:r>
              <a:rPr lang="it-IT" dirty="0"/>
              <a:t>Asymmetry is convolution </a:t>
            </a:r>
            <a:r>
              <a:rPr lang="it-IT" dirty="0" smtClean="0"/>
              <a:t>of </a:t>
            </a:r>
            <a:r>
              <a:rPr lang="en-US" dirty="0" smtClean="0"/>
              <a:t>a structure </a:t>
            </a:r>
            <a:r>
              <a:rPr lang="en-US" dirty="0"/>
              <a:t>function with </a:t>
            </a:r>
            <a:r>
              <a:rPr lang="en-US" dirty="0" smtClean="0"/>
              <a:t>a </a:t>
            </a:r>
            <a:r>
              <a:rPr lang="it-IT" dirty="0" smtClean="0"/>
              <a:t>fragmentation </a:t>
            </a:r>
            <a:r>
              <a:rPr lang="it-IT" dirty="0"/>
              <a:t>function</a:t>
            </a:r>
            <a:r>
              <a:rPr lang="it-IT" dirty="0" smtClean="0"/>
              <a:t>:</a:t>
            </a:r>
          </a:p>
          <a:p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3645024"/>
            <a:ext cx="3762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              </a:t>
            </a:r>
            <a:r>
              <a:rPr lang="en-US" sz="2400" dirty="0" smtClean="0"/>
              <a:t>DY</a:t>
            </a:r>
            <a:endParaRPr lang="it-IT" sz="2400" dirty="0" smtClean="0"/>
          </a:p>
          <a:p>
            <a:r>
              <a:rPr lang="en-US" dirty="0"/>
              <a:t>Asymmetry is convolution of </a:t>
            </a:r>
            <a:r>
              <a:rPr lang="en-US" dirty="0" smtClean="0"/>
              <a:t>structure</a:t>
            </a:r>
          </a:p>
          <a:p>
            <a:r>
              <a:rPr lang="en-US" dirty="0"/>
              <a:t>functions. If </a:t>
            </a:r>
            <a:r>
              <a:rPr lang="en-US" dirty="0" err="1"/>
              <a:t>unpolarized</a:t>
            </a:r>
            <a:r>
              <a:rPr lang="en-US" dirty="0"/>
              <a:t> beam </a:t>
            </a:r>
            <a:r>
              <a:rPr lang="en-US" dirty="0" smtClean="0"/>
              <a:t>and</a:t>
            </a:r>
          </a:p>
          <a:p>
            <a:r>
              <a:rPr lang="it-IT" dirty="0"/>
              <a:t>transversely polarized target</a:t>
            </a:r>
            <a:r>
              <a:rPr lang="it-IT" dirty="0" smtClean="0"/>
              <a:t>: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7441" y="4962730"/>
                <a:ext cx="3154390" cy="80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𝑆𝑖𝑣𝑒𝑟𝑠</m:t>
                          </m:r>
                        </m:sub>
                      </m:sSub>
                      <m:r>
                        <a:rPr lang="it-IT" i="1" smtClean="0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it-IT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it-IT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it-IT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it-IT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it-IT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1" y="4962730"/>
                <a:ext cx="3154390" cy="801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56151" y="4954041"/>
                <a:ext cx="3539815" cy="819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3A4A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A4A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A4AC0"/>
                              </a:solidFill>
                              <a:latin typeface="Cambria Math"/>
                            </a:rPr>
                            <m:t>𝑆𝑖𝑣𝑒𝑟𝑠</m:t>
                          </m:r>
                        </m:sub>
                      </m:sSub>
                      <m:r>
                        <a:rPr lang="it-IT" i="1" smtClean="0">
                          <a:solidFill>
                            <a:srgbClr val="3A4AC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3A4AC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3A4A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3A4A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3A4A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3A4A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3A4A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3A4A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3A4A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A4A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3A4AC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151" y="4954041"/>
                <a:ext cx="3539815" cy="819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 rot="10800000">
            <a:off x="2627784" y="0"/>
            <a:ext cx="3888432" cy="5760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04.07.2012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SPIN-Praga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0C67-AF8A-4545-A432-1FD9F051E0C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2" y="3140968"/>
            <a:ext cx="6810794" cy="318317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63562"/>
          </a:xfrm>
        </p:spPr>
        <p:txBody>
          <a:bodyPr>
            <a:normAutofit/>
          </a:bodyPr>
          <a:lstStyle/>
          <a:p>
            <a:r>
              <a:rPr lang="en-GB" sz="2800" dirty="0" err="1">
                <a:ea typeface="ＭＳ Ｐゴシック" pitchFamily="-106" charset="-128"/>
              </a:rPr>
              <a:t>Sivers</a:t>
            </a:r>
            <a:r>
              <a:rPr lang="en-GB" sz="2800" dirty="0">
                <a:ea typeface="ＭＳ Ｐゴシック" pitchFamily="-106" charset="-128"/>
              </a:rPr>
              <a:t> from SIDIS (I)</a:t>
            </a:r>
            <a:endParaRPr lang="en-GB" sz="2800" dirty="0" smtClean="0">
              <a:ea typeface="ＭＳ Ｐゴシック" pitchFamily="-10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684" y="908720"/>
            <a:ext cx="660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transversely polarized proton target, the COMPASS SIDIS</a:t>
            </a:r>
          </a:p>
          <a:p>
            <a:r>
              <a:rPr lang="en-US" sz="2000" dirty="0"/>
              <a:t>measurements give:</a:t>
            </a:r>
            <a:endParaRPr lang="it-I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916832"/>
            <a:ext cx="504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positive </a:t>
            </a:r>
            <a:r>
              <a:rPr lang="en-US" dirty="0" err="1"/>
              <a:t>Sivers</a:t>
            </a:r>
            <a:r>
              <a:rPr lang="en-US" dirty="0"/>
              <a:t> asymmetry for positive </a:t>
            </a:r>
            <a:r>
              <a:rPr lang="en-US" dirty="0" smtClean="0"/>
              <a:t>hadrons.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2492896"/>
            <a:ext cx="587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asymmetry compatible with zero for negative </a:t>
            </a:r>
            <a:r>
              <a:rPr lang="en-US" dirty="0" smtClean="0"/>
              <a:t>hadrons.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21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2828</Words>
  <Application>Microsoft Office PowerPoint</Application>
  <PresentationFormat>On-screen Show (4:3)</PresentationFormat>
  <Paragraphs>349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PowerPoint Presentation</vt:lpstr>
      <vt:lpstr>Drell-Yan Process and its Kinematics</vt:lpstr>
      <vt:lpstr>Leading Order PDFs</vt:lpstr>
      <vt:lpstr>PowerPoint Presentation</vt:lpstr>
      <vt:lpstr>Single-polarised DY cross-section: Leading order QCD parton model</vt:lpstr>
      <vt:lpstr>Some indications for the future Drell-Yan experiments</vt:lpstr>
      <vt:lpstr>TMDs universality SIDISDY</vt:lpstr>
      <vt:lpstr>DY versus SIDIS at COMPASS</vt:lpstr>
      <vt:lpstr>Sivers from SIDIS (I)</vt:lpstr>
      <vt:lpstr>Sivers from SIDIS (II)</vt:lpstr>
      <vt:lpstr>SIDIS and DY</vt:lpstr>
      <vt:lpstr>Mean values comparison</vt:lpstr>
      <vt:lpstr>PowerPoint Presentation</vt:lpstr>
      <vt:lpstr>PowerPoint Presentation</vt:lpstr>
      <vt:lpstr>Why Drell-Yan @ COMPASS</vt:lpstr>
      <vt:lpstr>Choice of beam (I)</vt:lpstr>
      <vt:lpstr>Choice of beam (II)</vt:lpstr>
      <vt:lpstr>DY@COMPASS - set-up π- p  μ- μ X (190 GeV)</vt:lpstr>
      <vt:lpstr>DY@COMPASS – kinematics - valence quark range π- p  μ- μ X (190 GeV pion beam) </vt:lpstr>
      <vt:lpstr>PowerPoint Presentation</vt:lpstr>
      <vt:lpstr>PowerPoint Presentation</vt:lpstr>
      <vt:lpstr>DY Feasibility@COMPASS: Beam Test 2009 – the most important in a row of three beam tests 2007-2009</vt:lpstr>
      <vt:lpstr>DY Feasibility@COMPASS : Beam Test 2009 (the hadron absorber)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Projections II  (COMPASS II proposal 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Rados</dc:creator>
  <cp:lastModifiedBy>Maxim Alexeev</cp:lastModifiedBy>
  <cp:revision>427</cp:revision>
  <cp:lastPrinted>2012-06-29T15:11:31Z</cp:lastPrinted>
  <dcterms:created xsi:type="dcterms:W3CDTF">2011-10-17T20:13:22Z</dcterms:created>
  <dcterms:modified xsi:type="dcterms:W3CDTF">2012-07-04T12:17:56Z</dcterms:modified>
</cp:coreProperties>
</file>