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4"/>
  </p:notesMasterIdLst>
  <p:sldIdLst>
    <p:sldId id="256" r:id="rId2"/>
    <p:sldId id="276" r:id="rId3"/>
    <p:sldId id="280" r:id="rId4"/>
    <p:sldId id="279" r:id="rId5"/>
    <p:sldId id="278" r:id="rId6"/>
    <p:sldId id="277" r:id="rId7"/>
    <p:sldId id="275" r:id="rId8"/>
    <p:sldId id="259" r:id="rId9"/>
    <p:sldId id="273" r:id="rId10"/>
    <p:sldId id="272" r:id="rId11"/>
    <p:sldId id="282" r:id="rId12"/>
    <p:sldId id="286" r:id="rId13"/>
    <p:sldId id="288" r:id="rId14"/>
    <p:sldId id="289" r:id="rId15"/>
    <p:sldId id="267" r:id="rId16"/>
    <p:sldId id="268" r:id="rId17"/>
    <p:sldId id="269" r:id="rId18"/>
    <p:sldId id="291" r:id="rId19"/>
    <p:sldId id="311" r:id="rId20"/>
    <p:sldId id="316" r:id="rId21"/>
    <p:sldId id="313" r:id="rId22"/>
    <p:sldId id="295" r:id="rId23"/>
    <p:sldId id="322" r:id="rId24"/>
    <p:sldId id="314" r:id="rId25"/>
    <p:sldId id="320" r:id="rId26"/>
    <p:sldId id="319" r:id="rId27"/>
    <p:sldId id="317" r:id="rId28"/>
    <p:sldId id="321" r:id="rId29"/>
    <p:sldId id="318" r:id="rId30"/>
    <p:sldId id="324" r:id="rId31"/>
    <p:sldId id="301" r:id="rId32"/>
    <p:sldId id="328" r:id="rId33"/>
    <p:sldId id="329" r:id="rId34"/>
    <p:sldId id="335" r:id="rId35"/>
    <p:sldId id="337" r:id="rId36"/>
    <p:sldId id="341" r:id="rId37"/>
    <p:sldId id="342" r:id="rId38"/>
    <p:sldId id="343" r:id="rId39"/>
    <p:sldId id="345" r:id="rId40"/>
    <p:sldId id="351" r:id="rId41"/>
    <p:sldId id="360" r:id="rId42"/>
    <p:sldId id="355" r:id="rId43"/>
    <p:sldId id="356" r:id="rId44"/>
    <p:sldId id="361" r:id="rId45"/>
    <p:sldId id="362" r:id="rId46"/>
    <p:sldId id="357" r:id="rId47"/>
    <p:sldId id="402" r:id="rId48"/>
    <p:sldId id="403" r:id="rId49"/>
    <p:sldId id="404" r:id="rId50"/>
    <p:sldId id="358" r:id="rId51"/>
    <p:sldId id="359" r:id="rId52"/>
    <p:sldId id="364" r:id="rId53"/>
    <p:sldId id="363" r:id="rId54"/>
    <p:sldId id="366" r:id="rId55"/>
    <p:sldId id="450" r:id="rId56"/>
    <p:sldId id="381" r:id="rId57"/>
    <p:sldId id="382" r:id="rId58"/>
    <p:sldId id="408" r:id="rId59"/>
    <p:sldId id="409" r:id="rId60"/>
    <p:sldId id="419" r:id="rId61"/>
    <p:sldId id="410" r:id="rId62"/>
    <p:sldId id="411" r:id="rId63"/>
    <p:sldId id="414" r:id="rId64"/>
    <p:sldId id="371" r:id="rId65"/>
    <p:sldId id="372" r:id="rId66"/>
    <p:sldId id="421" r:id="rId67"/>
    <p:sldId id="428" r:id="rId68"/>
    <p:sldId id="429" r:id="rId69"/>
    <p:sldId id="442" r:id="rId70"/>
    <p:sldId id="452" r:id="rId71"/>
    <p:sldId id="432" r:id="rId72"/>
    <p:sldId id="436" r:id="rId73"/>
    <p:sldId id="437" r:id="rId74"/>
    <p:sldId id="383" r:id="rId75"/>
    <p:sldId id="384" r:id="rId76"/>
    <p:sldId id="444" r:id="rId77"/>
    <p:sldId id="385" r:id="rId78"/>
    <p:sldId id="386" r:id="rId79"/>
    <p:sldId id="445" r:id="rId80"/>
    <p:sldId id="387" r:id="rId81"/>
    <p:sldId id="388" r:id="rId82"/>
    <p:sldId id="446" r:id="rId83"/>
    <p:sldId id="380" r:id="rId84"/>
    <p:sldId id="443" r:id="rId85"/>
    <p:sldId id="447" r:id="rId86"/>
    <p:sldId id="448" r:id="rId87"/>
    <p:sldId id="449" r:id="rId88"/>
    <p:sldId id="369" r:id="rId89"/>
    <p:sldId id="376" r:id="rId90"/>
    <p:sldId id="377" r:id="rId91"/>
    <p:sldId id="378" r:id="rId92"/>
    <p:sldId id="379" r:id="rId93"/>
    <p:sldId id="306" r:id="rId94"/>
    <p:sldId id="307" r:id="rId95"/>
    <p:sldId id="308" r:id="rId96"/>
    <p:sldId id="309" r:id="rId97"/>
    <p:sldId id="294" r:id="rId98"/>
    <p:sldId id="287" r:id="rId99"/>
    <p:sldId id="274" r:id="rId100"/>
    <p:sldId id="283" r:id="rId101"/>
    <p:sldId id="284" r:id="rId102"/>
    <p:sldId id="285" r:id="rId103"/>
    <p:sldId id="323" r:id="rId104"/>
    <p:sldId id="327" r:id="rId105"/>
    <p:sldId id="331" r:id="rId106"/>
    <p:sldId id="332" r:id="rId107"/>
    <p:sldId id="350" r:id="rId108"/>
    <p:sldId id="310" r:id="rId109"/>
    <p:sldId id="353" r:id="rId110"/>
    <p:sldId id="417" r:id="rId111"/>
    <p:sldId id="418" r:id="rId112"/>
    <p:sldId id="451" r:id="rId113"/>
  </p:sldIdLst>
  <p:sldSz cx="9144000" cy="6858000" type="screen4x3"/>
  <p:notesSz cx="6858000" cy="9144000"/>
  <p:embeddedFontLst>
    <p:embeddedFont>
      <p:font typeface="Calibri" pitchFamily="34" charset="0"/>
      <p:regular r:id="rId115"/>
      <p:bold r:id="rId116"/>
      <p:italic r:id="rId117"/>
      <p:boldItalic r:id="rId118"/>
    </p:embeddedFont>
    <p:embeddedFont>
      <p:font typeface="Tahoma" pitchFamily="34" charset="0"/>
      <p:regular r:id="rId119"/>
      <p:bold r:id="rId120"/>
    </p:embeddedFont>
    <p:embeddedFont>
      <p:font typeface="Arial Unicode MS" pitchFamily="34" charset="-128"/>
      <p:regular r:id="rId121"/>
    </p:embeddedFont>
    <p:embeddedFont>
      <p:font typeface="Comic Sans MS" pitchFamily="66" charset="0"/>
      <p:regular r:id="rId122"/>
      <p:bold r:id="rId123"/>
    </p:embeddedFont>
    <p:embeddedFont>
      <p:font typeface="Microsoft Sans Serif" pitchFamily="34" charset="0"/>
      <p:regular r:id="rId124"/>
    </p:embeddedFont>
    <p:embeddedFont>
      <p:font typeface="Monotype Corsiva" pitchFamily="66" charset="0"/>
      <p:italic r:id="rId125"/>
    </p:embeddedFont>
    <p:embeddedFont>
      <p:font typeface="Wingdings 3" pitchFamily="18" charset="2"/>
      <p:regular r:id="rId1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9859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3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9.fntdata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font" Target="fonts/font4.fntdata"/><Relationship Id="rId12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font" Target="fonts/font2.fntdata"/><Relationship Id="rId124" Type="http://schemas.openxmlformats.org/officeDocument/2006/relationships/font" Target="fonts/font10.fntdata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font" Target="fonts/font5.fntdata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8.fntdata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6.fntdata"/><Relationship Id="rId125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79.emf"/><Relationship Id="rId1" Type="http://schemas.openxmlformats.org/officeDocument/2006/relationships/image" Target="../media/image17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31229-B05E-4F4A-96D7-8D9F6114DBA3}" type="datetimeFigureOut">
              <a:rPr lang="en-US" smtClean="0"/>
              <a:pPr/>
              <a:t>7.7.2011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4052F-B2C2-4446-9761-6317F8B4C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06A11F-941E-413C-AA35-D84E8B2BEAC6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4052F-B2C2-4446-9761-6317F8B4C65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1DBA70-8786-4A21-9C6F-E74CA560F640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8219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6953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4052F-B2C2-4446-9761-6317F8B4C656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DB8F71-6A43-448D-918F-E918C55C9C3C}" type="slidenum">
              <a:rPr lang="de-DE">
                <a:solidFill>
                  <a:srgbClr val="000000"/>
                </a:solidFill>
              </a:rPr>
              <a:pPr/>
              <a:t>112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 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162800" cy="990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39EE7-DF34-4A97-9C59-2E730BAF10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6" descr="D:\talks\icons\compass_logo_125x125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19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0.png"/><Relationship Id="rId4" Type="http://schemas.openxmlformats.org/officeDocument/2006/relationships/oleObject" Target="../embeddings/oleObject12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compass.cern.ch/compass/proposal/compass-II_proposal/compass-II_proposal.pdf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1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9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19200"/>
            <a:ext cx="7772400" cy="1470025"/>
          </a:xfrm>
        </p:spPr>
        <p:txBody>
          <a:bodyPr/>
          <a:lstStyle/>
          <a:p>
            <a:r>
              <a:rPr lang="en-US" dirty="0" smtClean="0"/>
              <a:t>Spin physics at COMPASS: present and future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971800"/>
            <a:ext cx="6400800" cy="1066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Gerhard K. </a:t>
            </a:r>
            <a:r>
              <a:rPr lang="en-US" sz="2400" dirty="0" err="1" smtClean="0"/>
              <a:t>Mallot</a:t>
            </a:r>
            <a:endParaRPr lang="en-US" sz="2400" dirty="0" smtClean="0"/>
          </a:p>
          <a:p>
            <a:r>
              <a:rPr lang="en-US" sz="2400" dirty="0" smtClean="0"/>
              <a:t>CERN/PH</a:t>
            </a:r>
          </a:p>
          <a:p>
            <a:r>
              <a:rPr lang="en-US" sz="2400" dirty="0" smtClean="0"/>
              <a:t>On behalf of the COMPASS Collaboration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19600"/>
            <a:ext cx="914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96335"/>
            <a:ext cx="9144000" cy="40011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Enrico</a:t>
            </a: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Fermi School (Course CLXXX), </a:t>
            </a:r>
            <a:r>
              <a:rPr lang="en-US" sz="20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Varenna</a:t>
            </a: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28 June - 11 July, 2011</a:t>
            </a:r>
            <a:endParaRPr lang="en-US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7" name="Picture 3" descr="D:\talks\icons\experiments_labs\ce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5125" y="0"/>
            <a:ext cx="1158875" cy="1158875"/>
          </a:xfrm>
          <a:prstGeom prst="rect">
            <a:avLst/>
          </a:prstGeom>
          <a:noFill/>
        </p:spPr>
      </p:pic>
      <p:pic>
        <p:nvPicPr>
          <p:cNvPr id="1030" name="Picture 6" descr="D:\talks\icons\compass_logo_125x1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target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 dirty="0"/>
          </a:p>
        </p:txBody>
      </p:sp>
      <p:pic>
        <p:nvPicPr>
          <p:cNvPr id="8" name="Picture 7" descr="PICT0156-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752600"/>
            <a:ext cx="4700991" cy="3124200"/>
          </a:xfrm>
          <a:prstGeom prst="rect">
            <a:avLst/>
          </a:prstGeom>
        </p:spPr>
      </p:pic>
      <p:pic>
        <p:nvPicPr>
          <p:cNvPr id="9" name="Picture 8" descr="PICT0911-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1200" y="3810000"/>
            <a:ext cx="3050400" cy="2514600"/>
          </a:xfrm>
          <a:prstGeom prst="rect">
            <a:avLst/>
          </a:prstGeom>
        </p:spPr>
      </p:pic>
      <p:pic>
        <p:nvPicPr>
          <p:cNvPr id="7" name="Content Placeholder 6" descr="PICT0897-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91200" y="914400"/>
            <a:ext cx="3024113" cy="2769394"/>
          </a:xfrm>
        </p:spPr>
      </p:pic>
      <p:sp>
        <p:nvSpPr>
          <p:cNvPr id="12" name="TextBox 11"/>
          <p:cNvSpPr txBox="1"/>
          <p:nvPr/>
        </p:nvSpPr>
        <p:spPr>
          <a:xfrm>
            <a:off x="838200" y="5181600"/>
            <a:ext cx="46330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 coldest place @ CERN:</a:t>
            </a:r>
          </a:p>
          <a:p>
            <a:r>
              <a:rPr lang="en-US" dirty="0" smtClean="0">
                <a:latin typeface="Comic Sans MS" pitchFamily="66" charset="0"/>
              </a:rPr>
              <a:t>60mK, 1/30 of LHC magnets temperature</a:t>
            </a:r>
          </a:p>
          <a:p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COMPASS spectrometer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idx="1"/>
          </p:nvPr>
        </p:nvGraphicFramePr>
        <p:xfrm>
          <a:off x="120869" y="1521372"/>
          <a:ext cx="8801100" cy="4630738"/>
        </p:xfrm>
        <a:graphic>
          <a:graphicData uri="http://schemas.openxmlformats.org/presentationml/2006/ole">
            <p:oleObj spid="_x0000_s4098" name="Photo Editor Photo" r:id="rId3" imgW="13342857" imgH="7020905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spectrometer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6" name="Picture 1027" descr="D:\transparencies\plots\p523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52600"/>
            <a:ext cx="5943600" cy="4457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5562600" cy="990600"/>
          </a:xfrm>
        </p:spPr>
        <p:txBody>
          <a:bodyPr/>
          <a:lstStyle/>
          <a:p>
            <a:r>
              <a:rPr lang="en-GB" dirty="0" smtClean="0"/>
              <a:t>Flavour asymmetry?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 sz="2400" smtClean="0">
                <a:latin typeface="Arial" pitchFamily="34" charset="0"/>
                <a:cs typeface="Arial" pitchFamily="34" charset="0"/>
              </a:rPr>
              <a:t>considerable asymmetry in the unpolarised case </a:t>
            </a:r>
          </a:p>
          <a:p>
            <a:pPr>
              <a:buFontTx/>
              <a:buChar char="•"/>
            </a:pPr>
            <a:r>
              <a:rPr lang="en-GB" sz="2400" smtClean="0">
                <a:latin typeface="Arial" pitchFamily="34" charset="0"/>
                <a:cs typeface="Arial" pitchFamily="34" charset="0"/>
              </a:rPr>
              <a:t>model predicts naturally asymmetry for pol. case</a:t>
            </a:r>
          </a:p>
          <a:p>
            <a:pPr>
              <a:buFontTx/>
              <a:buChar char="•"/>
            </a:pPr>
            <a:r>
              <a:rPr lang="en-GB" sz="2400" smtClean="0">
                <a:latin typeface="Arial" pitchFamily="34" charset="0"/>
                <a:cs typeface="Arial" pitchFamily="34" charset="0"/>
              </a:rPr>
              <a:t>Rather small effect, u-bar &gt; d-bar</a:t>
            </a:r>
          </a:p>
        </p:txBody>
      </p:sp>
      <p:sp>
        <p:nvSpPr>
          <p:cNvPr id="563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048000"/>
            <a:ext cx="6018213" cy="3200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56326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228600"/>
            <a:ext cx="1866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data </a:t>
            </a:r>
            <a:r>
              <a:rPr lang="en-US" dirty="0" err="1" smtClean="0"/>
              <a:t>favour</a:t>
            </a:r>
            <a:r>
              <a:rPr lang="en-US" dirty="0" smtClean="0"/>
              <a:t> </a:t>
            </a:r>
            <a:r>
              <a:rPr lang="el-GR" dirty="0" smtClean="0"/>
              <a:t>Δ</a:t>
            </a:r>
            <a:r>
              <a:rPr lang="en-US" dirty="0" smtClean="0"/>
              <a:t>s &lt; 0 </a:t>
            </a:r>
            <a:endParaRPr lang="en-US" dirty="0"/>
          </a:p>
        </p:txBody>
      </p:sp>
      <p:pic>
        <p:nvPicPr>
          <p:cNvPr id="9" name="Content Placeholder 8" descr="Picture1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600" y="914400"/>
            <a:ext cx="4159478" cy="29939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752600"/>
            <a:ext cx="4191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cs typeface="Symbol" charset="2"/>
              </a:rPr>
              <a:t>Inclusive only, </a:t>
            </a:r>
            <a:r>
              <a:rPr lang="el-GR" sz="2400" dirty="0" smtClean="0">
                <a:cs typeface="Symbol" charset="2"/>
              </a:rPr>
              <a:t>Δ</a:t>
            </a:r>
            <a:r>
              <a:rPr lang="en-US" sz="2400" dirty="0" smtClean="0">
                <a:cs typeface="Tahoma" pitchFamily="34" charset="0"/>
              </a:rPr>
              <a:t>s ≈ </a:t>
            </a:r>
            <a:r>
              <a:rPr lang="en-US" sz="2400" dirty="0">
                <a:cs typeface="Tahoma" pitchFamily="34" charset="0"/>
              </a:rPr>
              <a:t>−</a:t>
            </a:r>
            <a:r>
              <a:rPr lang="en-US" sz="2400" dirty="0" smtClean="0">
                <a:cs typeface="Tahoma" pitchFamily="34" charset="0"/>
              </a:rPr>
              <a:t>0.08±0.01</a:t>
            </a:r>
            <a:endParaRPr lang="en-US" sz="2400" dirty="0"/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657600"/>
            <a:ext cx="40330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81000" y="4114800"/>
            <a:ext cx="41910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cs typeface="Symbol" charset="2"/>
              </a:rPr>
              <a:t>Inclusive + semi-</a:t>
            </a:r>
            <a:r>
              <a:rPr lang="en-US" sz="2400" dirty="0" err="1" smtClean="0">
                <a:cs typeface="Symbol" charset="2"/>
              </a:rPr>
              <a:t>incusive</a:t>
            </a:r>
            <a:r>
              <a:rPr lang="en-US" sz="2400" dirty="0" smtClean="0">
                <a:cs typeface="Symbol" charset="2"/>
              </a:rPr>
              <a:t>, </a:t>
            </a:r>
            <a:r>
              <a:rPr lang="el-GR" sz="2400" dirty="0" smtClean="0">
                <a:cs typeface="Symbol" charset="2"/>
              </a:rPr>
              <a:t>Δ</a:t>
            </a:r>
            <a:r>
              <a:rPr lang="en-US" sz="2400" dirty="0" smtClean="0">
                <a:cs typeface="Tahoma" pitchFamily="34" charset="0"/>
              </a:rPr>
              <a:t>s ≈ </a:t>
            </a:r>
            <a:r>
              <a:rPr lang="en-US" sz="2400" dirty="0">
                <a:cs typeface="Tahoma" pitchFamily="34" charset="0"/>
              </a:rPr>
              <a:t>−</a:t>
            </a:r>
            <a:r>
              <a:rPr lang="en-US" sz="2400" dirty="0" smtClean="0">
                <a:cs typeface="Tahoma" pitchFamily="34" charset="0"/>
              </a:rPr>
              <a:t>0.08±0.01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066800" y="5867400"/>
            <a:ext cx="2983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J. Phys.: Conf. Ser. </a:t>
            </a:r>
            <a:r>
              <a:rPr lang="pt-BR" b="1" dirty="0" smtClean="0">
                <a:solidFill>
                  <a:srgbClr val="C00000"/>
                </a:solidFill>
              </a:rPr>
              <a:t>295</a:t>
            </a:r>
            <a:r>
              <a:rPr lang="pt-BR" dirty="0" smtClean="0">
                <a:solidFill>
                  <a:srgbClr val="C00000"/>
                </a:solidFill>
              </a:rPr>
              <a:t> 012054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160" y="2619374"/>
            <a:ext cx="498729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2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cleanest process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400" dirty="0" smtClean="0"/>
              <a:t>little physics background (LO, QCDC)</a:t>
            </a:r>
          </a:p>
          <a:p>
            <a:pPr eaLnBrk="1" hangingPunct="1"/>
            <a:r>
              <a:rPr lang="en-US" sz="2800" dirty="0" smtClean="0"/>
              <a:t>observe asymmetry in </a:t>
            </a:r>
            <a:br>
              <a:rPr lang="en-US" sz="2800" dirty="0" smtClean="0"/>
            </a:br>
            <a:r>
              <a:rPr lang="en-US" sz="2800" i="1" dirty="0" smtClean="0"/>
              <a:t>D</a:t>
            </a:r>
            <a:r>
              <a:rPr lang="en-US" sz="2800" dirty="0" smtClean="0"/>
              <a:t> meson production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400" dirty="0" smtClean="0"/>
              <a:t>statistics limited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400" dirty="0" smtClean="0"/>
              <a:t>only one </a:t>
            </a:r>
            <a:r>
              <a:rPr lang="en-US" sz="2400" i="1" dirty="0" smtClean="0"/>
              <a:t>D</a:t>
            </a:r>
            <a:r>
              <a:rPr lang="en-US" sz="2400" dirty="0" smtClean="0"/>
              <a:t> meson via </a:t>
            </a:r>
            <a:r>
              <a:rPr lang="en-US" sz="2400" i="1" dirty="0" smtClean="0"/>
              <a:t>D </a:t>
            </a:r>
            <a:r>
              <a:rPr lang="en-US" sz="2400" dirty="0" smtClean="0">
                <a:cs typeface="Times New Roman" pitchFamily="18" charset="0"/>
              </a:rPr>
              <a:t>→ </a:t>
            </a:r>
            <a:r>
              <a:rPr lang="el-GR" sz="2400" dirty="0" smtClean="0">
                <a:cs typeface="Times New Roman" pitchFamily="18" charset="0"/>
              </a:rPr>
              <a:t>π</a:t>
            </a:r>
            <a:r>
              <a:rPr lang="en-US" sz="2400" i="1" dirty="0" smtClean="0">
                <a:cs typeface="Times New Roman" pitchFamily="18" charset="0"/>
              </a:rPr>
              <a:t>K</a:t>
            </a:r>
            <a:r>
              <a:rPr lang="en-US" sz="2400" dirty="0" smtClean="0">
                <a:cs typeface="Times New Roman" pitchFamily="18" charset="0"/>
              </a:rPr>
              <a:t>  (BR ~ 4%)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combinatorial background large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drastically reduced when looking to </a:t>
            </a:r>
            <a:r>
              <a:rPr lang="en-US" sz="2400" i="1" dirty="0" smtClean="0">
                <a:cs typeface="Times New Roman" pitchFamily="18" charset="0"/>
              </a:rPr>
              <a:t>D</a:t>
            </a:r>
            <a:r>
              <a:rPr lang="en-US" sz="2400" dirty="0" smtClean="0">
                <a:cs typeface="Times New Roman" pitchFamily="18" charset="0"/>
              </a:rPr>
              <a:t>* decay in </a:t>
            </a: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coincidence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/>
              <a:t>with slow pion</a:t>
            </a:r>
          </a:p>
          <a:p>
            <a:pPr lvl="1" eaLnBrk="1" hangingPunct="1"/>
            <a:endParaRPr lang="en-US" dirty="0" smtClean="0">
              <a:cs typeface="Times New Roman" pitchFamily="18" charset="0"/>
            </a:endParaRPr>
          </a:p>
          <a:p>
            <a:pPr lvl="1" eaLnBrk="1" hangingPunct="1"/>
            <a:endParaRPr lang="en-US" dirty="0" smtClean="0">
              <a:cs typeface="Times New Roman" pitchFamily="18" charset="0"/>
            </a:endParaRPr>
          </a:p>
          <a:p>
            <a:pPr lvl="1" eaLnBrk="1" hangingPunct="1"/>
            <a:endParaRPr lang="en-US" dirty="0" smtClean="0"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5410200"/>
            <a:ext cx="457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162800" cy="990600"/>
          </a:xfrm>
        </p:spPr>
        <p:txBody>
          <a:bodyPr/>
          <a:lstStyle/>
          <a:p>
            <a:pPr eaLnBrk="1" hangingPunct="1"/>
            <a:r>
              <a:rPr lang="el-GR" dirty="0" smtClean="0"/>
              <a:t>Δ</a:t>
            </a:r>
            <a:r>
              <a:rPr lang="en-US" dirty="0" smtClean="0"/>
              <a:t>g/g from PGF </a:t>
            </a:r>
            <a:r>
              <a:rPr lang="en-US" dirty="0" smtClean="0">
                <a:sym typeface="Symbol"/>
              </a:rPr>
              <a:t> </a:t>
            </a:r>
            <a:r>
              <a:rPr lang="en-US" dirty="0" smtClean="0"/>
              <a:t>open charm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graphicFrame>
        <p:nvGraphicFramePr>
          <p:cNvPr id="2050" name="Object 5"/>
          <p:cNvGraphicFramePr>
            <a:graphicFrameLocks noGrp="1" noChangeAspect="1"/>
          </p:cNvGraphicFramePr>
          <p:nvPr/>
        </p:nvGraphicFramePr>
        <p:xfrm>
          <a:off x="2133600" y="5410200"/>
          <a:ext cx="4464050" cy="657225"/>
        </p:xfrm>
        <a:graphic>
          <a:graphicData uri="http://schemas.openxmlformats.org/presentationml/2006/ole">
            <p:oleObj spid="_x0000_s73730" name="Equation" r:id="rId3" imgW="2158920" imgH="317160" progId="Equation.3">
              <p:embed/>
            </p:oleObj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172200" y="990600"/>
            <a:ext cx="2635250" cy="2171700"/>
            <a:chOff x="870" y="1893"/>
            <a:chExt cx="2104" cy="1435"/>
          </a:xfrm>
        </p:grpSpPr>
        <p:pic>
          <p:nvPicPr>
            <p:cNvPr id="2058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0" y="1893"/>
              <a:ext cx="2104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9" name="Text Box 6"/>
            <p:cNvSpPr txBox="1">
              <a:spLocks noChangeArrowheads="1"/>
            </p:cNvSpPr>
            <p:nvPr/>
          </p:nvSpPr>
          <p:spPr bwMode="auto">
            <a:xfrm>
              <a:off x="2736" y="2352"/>
              <a:ext cx="187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9900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2060" name="Rectangle 7"/>
            <p:cNvSpPr>
              <a:spLocks noChangeArrowheads="1"/>
            </p:cNvSpPr>
            <p:nvPr/>
          </p:nvSpPr>
          <p:spPr bwMode="auto">
            <a:xfrm>
              <a:off x="2736" y="2592"/>
              <a:ext cx="187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9900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2061" name="Oval 8"/>
            <p:cNvSpPr>
              <a:spLocks noChangeArrowheads="1"/>
            </p:cNvSpPr>
            <p:nvPr/>
          </p:nvSpPr>
          <p:spPr bwMode="auto">
            <a:xfrm>
              <a:off x="2202" y="2802"/>
              <a:ext cx="96" cy="1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" name="Text Box 9"/>
            <p:cNvSpPr txBox="1">
              <a:spLocks noChangeArrowheads="1"/>
            </p:cNvSpPr>
            <p:nvPr/>
          </p:nvSpPr>
          <p:spPr bwMode="auto">
            <a:xfrm>
              <a:off x="2223" y="2802"/>
              <a:ext cx="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FF0066"/>
                  </a:solidFill>
                  <a:latin typeface="Times New Roman" pitchFamily="18" charset="0"/>
                </a:rPr>
                <a:t>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1416050" y="228600"/>
            <a:ext cx="7086600" cy="792163"/>
          </a:xfrm>
        </p:spPr>
        <p:txBody>
          <a:bodyPr/>
          <a:lstStyle/>
          <a:p>
            <a:r>
              <a:rPr lang="el-GR" smtClean="0"/>
              <a:t>Δ</a:t>
            </a:r>
            <a:r>
              <a:rPr lang="en-US" smtClean="0"/>
              <a:t>g/g from open charm</a:t>
            </a:r>
            <a:endParaRPr lang="en-GB" smtClean="0"/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525963"/>
          </a:xfrm>
        </p:spPr>
        <p:txBody>
          <a:bodyPr/>
          <a:lstStyle/>
          <a:p>
            <a:pPr lvl="1">
              <a:buFontTx/>
              <a:buNone/>
            </a:pPr>
            <a:endParaRPr lang="en-GB" baseline="30000" smtClean="0"/>
          </a:p>
          <a:p>
            <a:pPr>
              <a:buFontTx/>
              <a:buNone/>
            </a:pPr>
            <a:endParaRPr lang="en-GB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en-GB" smtClean="0"/>
          </a:p>
        </p:txBody>
      </p:sp>
      <p:sp>
        <p:nvSpPr>
          <p:cNvPr id="102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fr-FR"/>
          </a:p>
        </p:txBody>
      </p:sp>
      <p:sp>
        <p:nvSpPr>
          <p:cNvPr id="10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fr-FR" sz="1800"/>
          </a:p>
        </p:txBody>
      </p:sp>
      <p:pic>
        <p:nvPicPr>
          <p:cNvPr id="3081" name="Picture 4" descr="compass-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430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1143000" y="1981200"/>
            <a:ext cx="6375936" cy="3917950"/>
            <a:chOff x="1143000" y="1981200"/>
            <a:chExt cx="6375936" cy="3917950"/>
          </a:xfrm>
        </p:grpSpPr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4083050" y="2228850"/>
            <a:ext cx="2000250" cy="493713"/>
          </p:xfrm>
          <a:graphic>
            <a:graphicData uri="http://schemas.openxmlformats.org/presentationml/2006/ole">
              <p:oleObj spid="_x0000_s74754" name="Equation" r:id="rId4" imgW="927000" imgH="228600" progId="Equation.3">
                <p:embed/>
              </p:oleObj>
            </a:graphicData>
          </a:graphic>
        </p:graphicFrame>
        <p:pic>
          <p:nvPicPr>
            <p:cNvPr id="3079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0" y="1981200"/>
              <a:ext cx="5994936" cy="391795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3082" name="AutoShape 6"/>
            <p:cNvSpPr>
              <a:spLocks noChangeArrowheads="1"/>
            </p:cNvSpPr>
            <p:nvPr/>
          </p:nvSpPr>
          <p:spPr bwMode="auto">
            <a:xfrm>
              <a:off x="1143000" y="4419600"/>
              <a:ext cx="2282825" cy="609600"/>
            </a:xfrm>
            <a:prstGeom prst="wedgeRoundRectCallout">
              <a:avLst>
                <a:gd name="adj1" fmla="val 51042"/>
                <a:gd name="adj2" fmla="val -157551"/>
                <a:gd name="adj3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800" i="1" dirty="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  <a:r>
                <a:rPr lang="en-US" sz="2800" i="1" baseline="30000" dirty="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r>
                <a:rPr lang="en-US" sz="2800" i="1" dirty="0">
                  <a:solidFill>
                    <a:schemeClr val="accent2"/>
                  </a:solidFill>
                  <a:latin typeface="Times New Roman" pitchFamily="18" charset="0"/>
                </a:rPr>
                <a:t> → K </a:t>
              </a:r>
              <a:r>
                <a:rPr lang="el-GR" sz="2800" i="1" dirty="0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r>
                <a:rPr lang="en-US" sz="2800" i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l-GR" sz="2800" i="1" dirty="0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r>
                <a:rPr lang="en-US" sz="2800" i="1" baseline="30000" dirty="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endParaRPr lang="en-US" sz="2800" baseline="30000" dirty="0">
                <a:latin typeface="Times New Roman" pitchFamily="18" charset="0"/>
              </a:endParaRPr>
            </a:p>
          </p:txBody>
        </p:sp>
        <p:sp>
          <p:nvSpPr>
            <p:cNvPr id="3083" name="AutoShape 9"/>
            <p:cNvSpPr>
              <a:spLocks noChangeArrowheads="1"/>
            </p:cNvSpPr>
            <p:nvPr/>
          </p:nvSpPr>
          <p:spPr bwMode="auto">
            <a:xfrm>
              <a:off x="5105400" y="2895600"/>
              <a:ext cx="2133600" cy="609600"/>
            </a:xfrm>
            <a:prstGeom prst="wedgeRoundRectCallout">
              <a:avLst>
                <a:gd name="adj1" fmla="val -58704"/>
                <a:gd name="adj2" fmla="val 131301"/>
                <a:gd name="adj3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800" i="1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  <a:r>
                <a:rPr lang="en-US" sz="2800" i="1" baseline="3000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r>
                <a:rPr lang="en-US" sz="2800" i="1">
                  <a:solidFill>
                    <a:schemeClr val="accent2"/>
                  </a:solidFill>
                  <a:latin typeface="Times New Roman" pitchFamily="18" charset="0"/>
                </a:rPr>
                <a:t> → K </a:t>
              </a:r>
              <a:r>
                <a:rPr lang="el-GR" sz="2800" i="1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endParaRPr lang="en-US" sz="2800" baseline="300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476" y="152400"/>
            <a:ext cx="7391400" cy="792163"/>
          </a:xfrm>
        </p:spPr>
        <p:txBody>
          <a:bodyPr>
            <a:normAutofit fontScale="90000"/>
          </a:bodyPr>
          <a:lstStyle/>
          <a:p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dependence of single hadrons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267200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Good description of data by NLO </a:t>
            </a:r>
            <a:r>
              <a:rPr lang="en-US" sz="2400" dirty="0" err="1" smtClean="0"/>
              <a:t>pQCD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Considerable scale dependence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Validates determination of </a:t>
            </a:r>
            <a:r>
              <a:rPr lang="el-GR" sz="2400" dirty="0" smtClean="0"/>
              <a:t>Δ</a:t>
            </a:r>
            <a:r>
              <a:rPr lang="en-US" sz="2400" dirty="0" smtClean="0"/>
              <a:t>g from high-</a:t>
            </a:r>
            <a:r>
              <a:rPr lang="en-US" sz="2400" i="1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hadron distributions at COMPASS energies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fr-FR" sz="1800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143000"/>
            <a:ext cx="43434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ompass-logo_125x1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ahoma"/>
                <a:cs typeface="Tahoma"/>
              </a:rPr>
              <a:t>Accessing</a:t>
            </a:r>
            <a:r>
              <a:rPr lang="en-US" dirty="0">
                <a:latin typeface="Symbol" charset="2"/>
                <a:cs typeface="Symbol" charset="2"/>
              </a:rPr>
              <a:t> D</a:t>
            </a:r>
            <a:r>
              <a:rPr lang="en-US" dirty="0"/>
              <a:t>G</a:t>
            </a:r>
            <a:r>
              <a:rPr lang="en-US" dirty="0" smtClean="0"/>
              <a:t>: summary of measurements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0040" y="4480560"/>
            <a:ext cx="8823960" cy="1938992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rgbClr val="5F5F5F"/>
                </a:solidFill>
              </a:rPr>
              <a:t>M</a:t>
            </a:r>
            <a:r>
              <a:rPr lang="en-US" sz="2000" dirty="0" smtClean="0">
                <a:solidFill>
                  <a:srgbClr val="5F5F5F"/>
                </a:solidFill>
              </a:rPr>
              <a:t>easurements are compatible with 0 – large values of </a:t>
            </a:r>
            <a:r>
              <a:rPr lang="en-US" sz="2000" dirty="0" smtClean="0">
                <a:solidFill>
                  <a:srgbClr val="5F5F5F"/>
                </a:solidFill>
                <a:latin typeface="Symbol" pitchFamily="18" charset="2"/>
              </a:rPr>
              <a:t>D</a:t>
            </a:r>
            <a:r>
              <a:rPr lang="en-US" sz="2000" dirty="0" smtClean="0">
                <a:solidFill>
                  <a:srgbClr val="5F5F5F"/>
                </a:solidFill>
              </a:rPr>
              <a:t>G seem excluded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5F5F5F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But:</a:t>
            </a:r>
            <a:r>
              <a:rPr lang="en-US" sz="2000" dirty="0" smtClean="0">
                <a:solidFill>
                  <a:srgbClr val="5F5F5F"/>
                </a:solidFill>
              </a:rPr>
              <a:t> </a:t>
            </a:r>
            <a:r>
              <a:rPr lang="en-US" sz="2000" dirty="0" smtClean="0">
                <a:solidFill>
                  <a:srgbClr val="666699"/>
                </a:solidFill>
              </a:rPr>
              <a:t>Sign of </a:t>
            </a:r>
            <a:r>
              <a:rPr lang="en-US" sz="2000" dirty="0" smtClean="0">
                <a:solidFill>
                  <a:srgbClr val="666699"/>
                </a:solidFill>
                <a:latin typeface="Symbol" pitchFamily="18" charset="2"/>
              </a:rPr>
              <a:t>D</a:t>
            </a:r>
            <a:r>
              <a:rPr lang="en-US" sz="2000" dirty="0" smtClean="0">
                <a:solidFill>
                  <a:srgbClr val="666699"/>
                </a:solidFill>
              </a:rPr>
              <a:t>G is yet ambiguous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666699"/>
                </a:solidFill>
              </a:rPr>
              <a:t> </a:t>
            </a:r>
            <a:r>
              <a:rPr lang="en-US" sz="2000" dirty="0" smtClean="0">
                <a:solidFill>
                  <a:srgbClr val="666699"/>
                </a:solidFill>
              </a:rPr>
              <a:t>       The shape of </a:t>
            </a:r>
            <a:r>
              <a:rPr lang="en-US" sz="2000" dirty="0" smtClean="0">
                <a:solidFill>
                  <a:srgbClr val="666699"/>
                </a:solidFill>
                <a:latin typeface="Symbol" pitchFamily="18" charset="2"/>
              </a:rPr>
              <a:t>D</a:t>
            </a:r>
            <a:r>
              <a:rPr lang="en-US" sz="2000" dirty="0" smtClean="0">
                <a:solidFill>
                  <a:srgbClr val="666699"/>
                </a:solidFill>
              </a:rPr>
              <a:t>G(x) is still unknown, data constrain a limited region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666699"/>
                </a:solidFill>
              </a:rPr>
              <a:t>        The contribution of </a:t>
            </a:r>
            <a:r>
              <a:rPr lang="en-US" sz="2000" dirty="0" smtClean="0">
                <a:solidFill>
                  <a:srgbClr val="666699"/>
                </a:solidFill>
                <a:latin typeface="Symbol" pitchFamily="18" charset="2"/>
              </a:rPr>
              <a:t>D</a:t>
            </a:r>
            <a:r>
              <a:rPr lang="en-US" sz="2000" dirty="0" smtClean="0">
                <a:solidFill>
                  <a:srgbClr val="666699"/>
                </a:solidFill>
              </a:rPr>
              <a:t>G </a:t>
            </a:r>
            <a:r>
              <a:rPr lang="en-US" sz="2000" dirty="0">
                <a:solidFill>
                  <a:srgbClr val="666699"/>
                </a:solidFill>
              </a:rPr>
              <a:t>to </a:t>
            </a:r>
            <a:r>
              <a:rPr lang="en-US" sz="2000" dirty="0" smtClean="0">
                <a:solidFill>
                  <a:srgbClr val="666699"/>
                </a:solidFill>
              </a:rPr>
              <a:t>the nucleon spin is not determined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666699"/>
                </a:solidFill>
                <a:latin typeface="Symbol" pitchFamily="18" charset="2"/>
              </a:rPr>
              <a:t>         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619200" y="824400"/>
            <a:ext cx="5461560" cy="3765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0760" y="1828800"/>
            <a:ext cx="1371600" cy="707886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LSS </a:t>
            </a:r>
            <a:r>
              <a:rPr lang="fr-FR" sz="2000" dirty="0" smtClean="0">
                <a:solidFill>
                  <a:srgbClr val="000099"/>
                </a:solidFill>
              </a:rPr>
              <a:t>’</a:t>
            </a:r>
            <a:r>
              <a:rPr lang="en-US" sz="2000" dirty="0" smtClean="0">
                <a:solidFill>
                  <a:srgbClr val="000099"/>
                </a:solidFill>
              </a:rPr>
              <a:t>10</a:t>
            </a:r>
          </a:p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DSSV ‘08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High </a:t>
            </a:r>
            <a:r>
              <a:rPr lang="fr-FR" dirty="0" err="1" smtClean="0"/>
              <a:t>p</a:t>
            </a:r>
            <a:r>
              <a:rPr lang="fr-FR" baseline="-25000" dirty="0" err="1" smtClean="0"/>
              <a:t>T</a:t>
            </a:r>
            <a:r>
              <a:rPr lang="fr-FR" dirty="0" smtClean="0"/>
              <a:t> hadron cross sections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5314950" y="737437"/>
            <a:ext cx="3829050" cy="37843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801328" y="878206"/>
            <a:ext cx="4557253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3333FF"/>
                </a:solidFill>
              </a:rPr>
              <a:t>Absolute cross-section measurement</a:t>
            </a:r>
          </a:p>
          <a:p>
            <a:r>
              <a:rPr lang="en-US" sz="1800" b="1" u="sng" dirty="0" smtClean="0">
                <a:solidFill>
                  <a:srgbClr val="3333FF"/>
                </a:solidFill>
              </a:rPr>
              <a:t>quasi real photo production </a:t>
            </a:r>
            <a:r>
              <a:rPr lang="en-US" sz="1800" b="1" dirty="0" smtClean="0">
                <a:solidFill>
                  <a:srgbClr val="3333FF"/>
                </a:solidFill>
              </a:rPr>
              <a:t>of hadron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81000" y="2362200"/>
            <a:ext cx="8482604" cy="38136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391264" y="4988090"/>
            <a:ext cx="6730181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In agreement with NLO </a:t>
            </a:r>
            <a:r>
              <a:rPr lang="en-US" sz="1800" b="1" dirty="0" err="1" smtClean="0">
                <a:solidFill>
                  <a:schemeClr val="tx1"/>
                </a:solidFill>
              </a:rPr>
              <a:t>pQCD</a:t>
            </a:r>
            <a:r>
              <a:rPr lang="en-US" sz="1800" b="1" dirty="0" smtClean="0">
                <a:solidFill>
                  <a:schemeClr val="tx1"/>
                </a:solidFill>
              </a:rPr>
              <a:t>, within theory’s uncertainty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    over 6 orders of magnitude </a:t>
            </a:r>
          </a:p>
          <a:p>
            <a:r>
              <a:rPr lang="en-US" sz="1800" b="1" dirty="0" smtClean="0">
                <a:solidFill>
                  <a:srgbClr val="FF6600"/>
                </a:solidFill>
                <a:sym typeface="Wingdings" pitchFamily="2" charset="2"/>
              </a:rPr>
              <a:t> </a:t>
            </a:r>
            <a:r>
              <a:rPr lang="en-US" sz="1800" b="1" dirty="0" smtClean="0">
                <a:solidFill>
                  <a:srgbClr val="FF6600"/>
                </a:solidFill>
              </a:rPr>
              <a:t>Settles the theory framework for ΔG high </a:t>
            </a:r>
            <a:r>
              <a:rPr lang="en-US" sz="1800" b="1" dirty="0" err="1" smtClean="0">
                <a:solidFill>
                  <a:srgbClr val="FF6600"/>
                </a:solidFill>
              </a:rPr>
              <a:t>p</a:t>
            </a:r>
            <a:r>
              <a:rPr lang="en-US" sz="1800" b="1" baseline="-25000" dirty="0" err="1" smtClean="0">
                <a:solidFill>
                  <a:srgbClr val="FF6600"/>
                </a:solidFill>
              </a:rPr>
              <a:t>T</a:t>
            </a:r>
            <a:r>
              <a:rPr lang="en-US" sz="1800" b="1" baseline="-25000" dirty="0" smtClean="0">
                <a:solidFill>
                  <a:srgbClr val="FF6600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56584" y="2635045"/>
            <a:ext cx="1761739" cy="4985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3333FF"/>
                </a:solidFill>
              </a:rPr>
              <a:t>COMPASS Q</a:t>
            </a:r>
            <a:r>
              <a:rPr lang="en-US" sz="1200" b="1" baseline="30000" dirty="0" smtClean="0">
                <a:solidFill>
                  <a:srgbClr val="3333FF"/>
                </a:solidFill>
              </a:rPr>
              <a:t>2</a:t>
            </a:r>
            <a:r>
              <a:rPr lang="en-US" sz="1200" b="1" dirty="0" smtClean="0">
                <a:solidFill>
                  <a:srgbClr val="3333FF"/>
                </a:solidFill>
              </a:rPr>
              <a:t>&lt;0.1</a:t>
            </a:r>
          </a:p>
          <a:p>
            <a:r>
              <a:rPr lang="en-US" sz="1200" b="1" dirty="0" smtClean="0">
                <a:solidFill>
                  <a:srgbClr val="3333FF"/>
                </a:solidFill>
              </a:rPr>
              <a:t>√s =17GeV</a:t>
            </a:r>
            <a:endParaRPr lang="fr-FR" sz="1200" b="1" dirty="0">
              <a:solidFill>
                <a:srgbClr val="3333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406013" y="6037006"/>
            <a:ext cx="6656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</a:rPr>
              <a:t>Next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step</a:t>
            </a:r>
            <a:r>
              <a:rPr lang="fr-FR" sz="1800" dirty="0" smtClean="0">
                <a:solidFill>
                  <a:schemeClr val="tx1"/>
                </a:solidFill>
              </a:rPr>
              <a:t>: </a:t>
            </a:r>
            <a:r>
              <a:rPr lang="fr-FR" sz="1800" dirty="0" err="1" smtClean="0">
                <a:solidFill>
                  <a:schemeClr val="tx1"/>
                </a:solidFill>
              </a:rPr>
              <a:t>produce</a:t>
            </a:r>
            <a:r>
              <a:rPr lang="fr-FR" sz="1800" dirty="0" smtClean="0">
                <a:solidFill>
                  <a:schemeClr val="tx1"/>
                </a:solidFill>
              </a:rPr>
              <a:t> spin </a:t>
            </a:r>
            <a:r>
              <a:rPr lang="fr-FR" sz="1800" dirty="0" err="1" smtClean="0">
                <a:solidFill>
                  <a:schemeClr val="tx1"/>
                </a:solidFill>
              </a:rPr>
              <a:t>asymmetries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b="1" dirty="0" smtClean="0">
                <a:solidFill>
                  <a:srgbClr val="FF6600"/>
                </a:solidFill>
              </a:rPr>
              <a:t>A</a:t>
            </a:r>
            <a:r>
              <a:rPr lang="fr-FR" sz="1800" b="1" baseline="-25000" dirty="0" smtClean="0">
                <a:solidFill>
                  <a:srgbClr val="FF6600"/>
                </a:solidFill>
              </a:rPr>
              <a:t>LL</a:t>
            </a:r>
            <a:r>
              <a:rPr lang="fr-FR" sz="1800" b="1" dirty="0" smtClean="0">
                <a:solidFill>
                  <a:srgbClr val="FF6600"/>
                </a:solidFill>
              </a:rPr>
              <a:t>(</a:t>
            </a:r>
            <a:r>
              <a:rPr lang="fr-FR" sz="1800" b="1" dirty="0" err="1" smtClean="0">
                <a:solidFill>
                  <a:srgbClr val="FF6600"/>
                </a:solidFill>
              </a:rPr>
              <a:t>p</a:t>
            </a:r>
            <a:r>
              <a:rPr lang="fr-FR" sz="1800" b="1" baseline="-25000" dirty="0" err="1" smtClean="0">
                <a:solidFill>
                  <a:srgbClr val="FF6600"/>
                </a:solidFill>
              </a:rPr>
              <a:t>T</a:t>
            </a:r>
            <a:r>
              <a:rPr lang="fr-FR" sz="1800" b="1" dirty="0" smtClean="0">
                <a:solidFill>
                  <a:srgbClr val="FF6600"/>
                </a:solidFill>
              </a:rPr>
              <a:t>) </a:t>
            </a:r>
            <a:r>
              <a:rPr lang="fr-FR" sz="1800" dirty="0" smtClean="0">
                <a:solidFill>
                  <a:schemeClr val="tx1"/>
                </a:solidFill>
              </a:rPr>
              <a:t>for </a:t>
            </a:r>
            <a:r>
              <a:rPr lang="fr-FR" sz="1800" dirty="0" err="1" smtClean="0">
                <a:solidFill>
                  <a:schemeClr val="tx1"/>
                </a:solidFill>
              </a:rPr>
              <a:t>same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events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0323" y="2024821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fr-FR" sz="1800" dirty="0" smtClean="0"/>
              <a:t>2004 data, 4 </a:t>
            </a:r>
            <a:r>
              <a:rPr lang="fr-FR" sz="1800" dirty="0" err="1" smtClean="0"/>
              <a:t>weeks</a:t>
            </a:r>
            <a:endParaRPr lang="en-US" sz="1800" dirty="0" smtClean="0"/>
          </a:p>
          <a:p>
            <a:pPr lvl="0"/>
            <a:r>
              <a:rPr lang="en-US" sz="1800" dirty="0" smtClean="0"/>
              <a:t>Huge statistics: rapidity bins</a:t>
            </a:r>
            <a:endParaRPr lang="fr-FR" sz="1800" dirty="0"/>
          </a:p>
        </p:txBody>
      </p:sp>
      <p:sp>
        <p:nvSpPr>
          <p:cNvPr id="5" name="ZoneTexte 7"/>
          <p:cNvSpPr/>
          <p:nvPr/>
        </p:nvSpPr>
        <p:spPr>
          <a:xfrm>
            <a:off x="7256206" y="1259470"/>
            <a:ext cx="1769807" cy="3431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0" u="none" strike="noStrike" baseline="0" dirty="0" err="1">
                <a:ln>
                  <a:noFill/>
                </a:ln>
                <a:solidFill>
                  <a:srgbClr val="3333FF"/>
                </a:solidFill>
                <a:latin typeface="Arial" pitchFamily="34" charset="0"/>
                <a:ea typeface="Times New Roman" pitchFamily="18"/>
                <a:cs typeface="Arial" pitchFamily="34" charset="0"/>
              </a:rPr>
              <a:t>μ</a:t>
            </a:r>
            <a:r>
              <a:rPr lang="en-US" sz="2000" b="1" i="0" u="none" strike="noStrike" baseline="30000" dirty="0" err="1">
                <a:ln>
                  <a:noFill/>
                </a:ln>
                <a:solidFill>
                  <a:srgbClr val="3333FF"/>
                </a:solidFill>
                <a:latin typeface="Arial" pitchFamily="34" charset="0"/>
                <a:ea typeface="Times New Roman" pitchFamily="18"/>
                <a:cs typeface="Arial" pitchFamily="34" charset="0"/>
              </a:rPr>
              <a:t>+</a:t>
            </a:r>
            <a:r>
              <a:rPr lang="en-US" sz="2000" b="1" i="0" u="none" strike="noStrike" baseline="0" dirty="0" err="1">
                <a:ln>
                  <a:noFill/>
                </a:ln>
                <a:solidFill>
                  <a:srgbClr val="3333FF"/>
                </a:solidFill>
                <a:latin typeface="Arial" pitchFamily="34" charset="0"/>
                <a:ea typeface="Times New Roman" pitchFamily="18"/>
                <a:cs typeface="Arial" pitchFamily="34" charset="0"/>
              </a:rPr>
              <a:t>d</a:t>
            </a:r>
            <a:r>
              <a:rPr lang="en-US" sz="2000" b="1" i="0" u="none" strike="noStrike" baseline="0" dirty="0">
                <a:ln>
                  <a:noFill/>
                </a:ln>
                <a:solidFill>
                  <a:srgbClr val="3333FF"/>
                </a:solidFill>
                <a:latin typeface="Arial" pitchFamily="34" charset="0"/>
                <a:ea typeface="Times New Roman" pitchFamily="18"/>
                <a:cs typeface="Arial" pitchFamily="34" charset="0"/>
              </a:rPr>
              <a:t> → </a:t>
            </a:r>
            <a:r>
              <a:rPr lang="en-US" sz="2000" b="1" i="0" u="none" strike="noStrike" baseline="0" dirty="0" err="1">
                <a:ln>
                  <a:noFill/>
                </a:ln>
                <a:solidFill>
                  <a:srgbClr val="3333FF"/>
                </a:solidFill>
                <a:latin typeface="Arial" pitchFamily="34" charset="0"/>
                <a:ea typeface="Times New Roman" pitchFamily="18"/>
                <a:cs typeface="Arial" pitchFamily="34" charset="0"/>
              </a:rPr>
              <a:t>μ</a:t>
            </a:r>
            <a:r>
              <a:rPr lang="en-US" sz="2000" b="1" i="0" u="none" strike="noStrike" baseline="30000" dirty="0" err="1">
                <a:ln>
                  <a:noFill/>
                </a:ln>
                <a:solidFill>
                  <a:srgbClr val="3333FF"/>
                </a:solidFill>
                <a:latin typeface="Arial" pitchFamily="34" charset="0"/>
                <a:ea typeface="Times New Roman" pitchFamily="18"/>
                <a:cs typeface="Arial" pitchFamily="34" charset="0"/>
              </a:rPr>
              <a:t>+</a:t>
            </a:r>
            <a:r>
              <a:rPr lang="en-US" sz="2000" b="1" i="0" u="none" strike="noStrike" baseline="0" dirty="0" err="1">
                <a:ln>
                  <a:noFill/>
                </a:ln>
                <a:solidFill>
                  <a:srgbClr val="3333FF"/>
                </a:solidFill>
                <a:latin typeface="Arial" pitchFamily="34" charset="0"/>
                <a:ea typeface="Times New Roman" pitchFamily="18"/>
                <a:cs typeface="Arial" pitchFamily="34" charset="0"/>
              </a:rPr>
              <a:t>h</a:t>
            </a:r>
            <a:r>
              <a:rPr lang="zh-CN" sz="2000" b="1" i="0" u="none" strike="noStrike" baseline="30000" dirty="0" smtClean="0">
                <a:ln>
                  <a:noFill/>
                </a:ln>
                <a:solidFill>
                  <a:srgbClr val="3333FF"/>
                </a:solidFill>
                <a:latin typeface="Arial" pitchFamily="34" charset="0"/>
                <a:ea typeface="Arial" pitchFamily="2"/>
                <a:cs typeface="Arial" pitchFamily="34" charset="0"/>
              </a:rPr>
              <a:t>±</a:t>
            </a:r>
            <a:r>
              <a:rPr lang="en-US" altLang="zh-CN" sz="2000" b="1" dirty="0" smtClean="0">
                <a:solidFill>
                  <a:srgbClr val="3333FF"/>
                </a:solidFill>
                <a:latin typeface="Arial" pitchFamily="34" charset="0"/>
                <a:ea typeface="Arial" pitchFamily="2"/>
                <a:cs typeface="Arial" pitchFamily="34" charset="0"/>
              </a:rPr>
              <a:t>X</a:t>
            </a:r>
            <a:endParaRPr lang="en-US" sz="2000" b="1" i="0" u="none" strike="noStrike" baseline="0" dirty="0">
              <a:ln>
                <a:noFill/>
              </a:ln>
              <a:solidFill>
                <a:srgbClr val="3333FF"/>
              </a:solidFill>
              <a:latin typeface="Arial" pitchFamily="34" charset="0"/>
              <a:ea typeface="Times New Roman" pitchFamily="1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target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62100"/>
            <a:ext cx="7724775" cy="456247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1" name="Rectangle 111"/>
          <p:cNvSpPr>
            <a:spLocks noChangeArrowheads="1"/>
          </p:cNvSpPr>
          <p:nvPr/>
        </p:nvSpPr>
        <p:spPr bwMode="auto">
          <a:xfrm>
            <a:off x="4429124" y="1305297"/>
            <a:ext cx="4143404" cy="4875242"/>
          </a:xfrm>
          <a:prstGeom prst="rect">
            <a:avLst/>
          </a:prstGeom>
          <a:solidFill>
            <a:srgbClr val="CCFFCC"/>
          </a:solidFill>
          <a:ln w="76200">
            <a:solidFill>
              <a:srgbClr val="99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4071934" y="1381496"/>
            <a:ext cx="4357718" cy="338554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9900"/>
                </a:solidFill>
                <a:latin typeface="Comic Sans MS" pitchFamily="66" charset="0"/>
              </a:rPr>
              <a:t>       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Deeply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Virtual Compton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Scattering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179" name="Text Box 59"/>
          <p:cNvSpPr txBox="1">
            <a:spLocks noChangeArrowheads="1"/>
          </p:cNvSpPr>
          <p:nvPr/>
        </p:nvSpPr>
        <p:spPr bwMode="auto">
          <a:xfrm>
            <a:off x="4500562" y="5340367"/>
            <a:ext cx="4795876" cy="369332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rgbClr val="FF0000"/>
                </a:solidFill>
                <a:latin typeface="Comic Sans MS" pitchFamily="66" charset="0"/>
              </a:rPr>
              <a:t>GPD           </a:t>
            </a:r>
            <a:r>
              <a:rPr lang="fr-FR" sz="1800" b="1" dirty="0" smtClean="0">
                <a:latin typeface="Comic Sans MS" pitchFamily="66" charset="0"/>
              </a:rPr>
              <a:t>H</a:t>
            </a:r>
            <a:r>
              <a:rPr lang="fr-FR" sz="1800" b="1" dirty="0">
                <a:latin typeface="Comic Sans MS" pitchFamily="66" charset="0"/>
              </a:rPr>
              <a:t>(</a:t>
            </a:r>
            <a:r>
              <a:rPr lang="fr-FR" sz="1800" b="1" dirty="0">
                <a:latin typeface="Times New Roman" pitchFamily="18" charset="0"/>
              </a:rPr>
              <a:t> </a:t>
            </a:r>
            <a:r>
              <a:rPr lang="fr-FR" sz="1800" b="1" dirty="0">
                <a:solidFill>
                  <a:srgbClr val="0070C0"/>
                </a:solidFill>
                <a:latin typeface="Comic Sans MS" pitchFamily="66" charset="0"/>
              </a:rPr>
              <a:t>x,</a:t>
            </a:r>
            <a:r>
              <a:rPr lang="fr-FR" sz="1800" b="1" dirty="0">
                <a:solidFill>
                  <a:srgbClr val="0070C0"/>
                </a:solidFill>
                <a:latin typeface="Comic Sans MS" pitchFamily="66" charset="0"/>
                <a:sym typeface="Symbol" pitchFamily="18" charset="2"/>
              </a:rPr>
              <a:t>,</a:t>
            </a:r>
            <a:r>
              <a:rPr lang="fr-FR" sz="1800" b="1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fr-FR" sz="1800" b="1" dirty="0">
                <a:latin typeface="Comic Sans MS" pitchFamily="66" charset="0"/>
                <a:sym typeface="Symbol" pitchFamily="18" charset="2"/>
              </a:rPr>
              <a:t> )</a:t>
            </a:r>
            <a:endParaRPr lang="en-GB" sz="1800" b="1" dirty="0">
              <a:latin typeface="Comic Sans MS" pitchFamily="66" charset="0"/>
            </a:endParaRPr>
          </a:p>
        </p:txBody>
      </p:sp>
      <p:sp>
        <p:nvSpPr>
          <p:cNvPr id="5180" name="Text Box 60"/>
          <p:cNvSpPr txBox="1">
            <a:spLocks noChangeArrowheads="1"/>
          </p:cNvSpPr>
          <p:nvPr/>
        </p:nvSpPr>
        <p:spPr bwMode="auto">
          <a:xfrm>
            <a:off x="5780198" y="1733925"/>
            <a:ext cx="152157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latin typeface="Comic Sans MS" pitchFamily="66" charset="0"/>
                <a:sym typeface="Symbol"/>
              </a:rPr>
              <a:t></a:t>
            </a:r>
            <a:r>
              <a:rPr lang="fr-FR" sz="2000" b="1" dirty="0" smtClean="0">
                <a:latin typeface="Comic Sans MS" pitchFamily="66" charset="0"/>
              </a:rPr>
              <a:t>p</a:t>
            </a:r>
            <a:r>
              <a:rPr lang="fr-FR" sz="2000" b="1" dirty="0">
                <a:latin typeface="Comic Sans MS" pitchFamily="66" charset="0"/>
                <a:sym typeface="Symbol" pitchFamily="18" charset="2"/>
              </a:rPr>
              <a:t> </a:t>
            </a:r>
            <a:r>
              <a:rPr lang="fr-FR" sz="2000" b="1" dirty="0" smtClean="0">
                <a:latin typeface="Comic Sans MS" pitchFamily="66" charset="0"/>
                <a:sym typeface="Symbol"/>
              </a:rPr>
              <a:t>’</a:t>
            </a:r>
            <a:r>
              <a:rPr lang="fr-FR" sz="2000" b="1" dirty="0" smtClean="0">
                <a:latin typeface="Comic Sans MS" pitchFamily="66" charset="0"/>
                <a:sym typeface="Symbol" pitchFamily="18" charset="2"/>
              </a:rPr>
              <a:t>p’</a:t>
            </a:r>
            <a:r>
              <a:rPr lang="fr-FR" sz="2000" b="1" i="1" dirty="0" smtClean="0">
                <a:latin typeface="Times New Roman" pitchFamily="18" charset="0"/>
                <a:sym typeface="Symbol" pitchFamily="18" charset="2"/>
              </a:rPr>
              <a:t>  </a:t>
            </a:r>
            <a:endParaRPr lang="en-GB" sz="2000" b="1" i="1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182" name="Text Box 62"/>
          <p:cNvSpPr txBox="1">
            <a:spLocks noChangeArrowheads="1"/>
          </p:cNvSpPr>
          <p:nvPr/>
        </p:nvSpPr>
        <p:spPr bwMode="auto">
          <a:xfrm>
            <a:off x="6619673" y="3143248"/>
            <a:ext cx="340158" cy="7078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 b="1" dirty="0" smtClean="0">
                <a:latin typeface="Comic Sans MS" pitchFamily="66" charset="0"/>
              </a:rPr>
              <a:t>P’</a:t>
            </a:r>
            <a:endParaRPr lang="en-GB" sz="1600" b="1" dirty="0">
              <a:latin typeface="Comic Sans MS" pitchFamily="66" charset="0"/>
            </a:endParaRPr>
          </a:p>
          <a:p>
            <a:pPr algn="ctr"/>
            <a:endParaRPr lang="en-GB" sz="2400" b="1" dirty="0">
              <a:latin typeface="Times New Roman" pitchFamily="18" charset="0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4770437" y="2305420"/>
            <a:ext cx="1922462" cy="1485900"/>
            <a:chOff x="3765" y="606"/>
            <a:chExt cx="1211" cy="936"/>
          </a:xfrm>
        </p:grpSpPr>
        <p:grpSp>
          <p:nvGrpSpPr>
            <p:cNvPr id="3" name="Group 64"/>
            <p:cNvGrpSpPr>
              <a:grpSpLocks/>
            </p:cNvGrpSpPr>
            <p:nvPr/>
          </p:nvGrpSpPr>
          <p:grpSpPr bwMode="auto">
            <a:xfrm>
              <a:off x="3915" y="682"/>
              <a:ext cx="1061" cy="624"/>
              <a:chOff x="3888" y="768"/>
              <a:chExt cx="1061" cy="624"/>
            </a:xfrm>
          </p:grpSpPr>
          <p:sp>
            <p:nvSpPr>
              <p:cNvPr id="5185" name="Freeform 65"/>
              <p:cNvSpPr>
                <a:spLocks/>
              </p:cNvSpPr>
              <p:nvPr/>
            </p:nvSpPr>
            <p:spPr bwMode="auto">
              <a:xfrm rot="-1846026">
                <a:off x="4099" y="768"/>
                <a:ext cx="159" cy="225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96" y="16"/>
                  </a:cxn>
                  <a:cxn ang="0">
                    <a:pos x="48" y="112"/>
                  </a:cxn>
                  <a:cxn ang="0">
                    <a:pos x="144" y="112"/>
                  </a:cxn>
                  <a:cxn ang="0">
                    <a:pos x="96" y="208"/>
                  </a:cxn>
                  <a:cxn ang="0">
                    <a:pos x="192" y="208"/>
                  </a:cxn>
                  <a:cxn ang="0">
                    <a:pos x="144" y="304"/>
                  </a:cxn>
                  <a:cxn ang="0">
                    <a:pos x="240" y="304"/>
                  </a:cxn>
                  <a:cxn ang="0">
                    <a:pos x="192" y="400"/>
                  </a:cxn>
                  <a:cxn ang="0">
                    <a:pos x="288" y="400"/>
                  </a:cxn>
                </a:cxnLst>
                <a:rect l="0" t="0" r="r" b="b"/>
                <a:pathLst>
                  <a:path w="288" h="416">
                    <a:moveTo>
                      <a:pt x="0" y="16"/>
                    </a:moveTo>
                    <a:cubicBezTo>
                      <a:pt x="44" y="8"/>
                      <a:pt x="88" y="0"/>
                      <a:pt x="96" y="16"/>
                    </a:cubicBezTo>
                    <a:cubicBezTo>
                      <a:pt x="104" y="32"/>
                      <a:pt x="40" y="96"/>
                      <a:pt x="48" y="112"/>
                    </a:cubicBezTo>
                    <a:cubicBezTo>
                      <a:pt x="56" y="128"/>
                      <a:pt x="136" y="96"/>
                      <a:pt x="144" y="112"/>
                    </a:cubicBezTo>
                    <a:cubicBezTo>
                      <a:pt x="152" y="128"/>
                      <a:pt x="88" y="192"/>
                      <a:pt x="96" y="208"/>
                    </a:cubicBezTo>
                    <a:cubicBezTo>
                      <a:pt x="104" y="224"/>
                      <a:pt x="184" y="192"/>
                      <a:pt x="192" y="208"/>
                    </a:cubicBezTo>
                    <a:cubicBezTo>
                      <a:pt x="200" y="224"/>
                      <a:pt x="136" y="288"/>
                      <a:pt x="144" y="304"/>
                    </a:cubicBezTo>
                    <a:cubicBezTo>
                      <a:pt x="152" y="320"/>
                      <a:pt x="232" y="288"/>
                      <a:pt x="240" y="304"/>
                    </a:cubicBezTo>
                    <a:cubicBezTo>
                      <a:pt x="248" y="320"/>
                      <a:pt x="184" y="384"/>
                      <a:pt x="192" y="400"/>
                    </a:cubicBezTo>
                    <a:cubicBezTo>
                      <a:pt x="200" y="416"/>
                      <a:pt x="244" y="408"/>
                      <a:pt x="288" y="40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86" name="Line 66"/>
              <p:cNvSpPr>
                <a:spLocks noChangeShapeType="1"/>
              </p:cNvSpPr>
              <p:nvPr/>
            </p:nvSpPr>
            <p:spPr bwMode="auto">
              <a:xfrm flipV="1">
                <a:off x="4152" y="950"/>
                <a:ext cx="132" cy="2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87" name="Line 67"/>
              <p:cNvSpPr>
                <a:spLocks noChangeShapeType="1"/>
              </p:cNvSpPr>
              <p:nvPr/>
            </p:nvSpPr>
            <p:spPr bwMode="auto">
              <a:xfrm>
                <a:off x="4284" y="950"/>
                <a:ext cx="2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88" name="Line 68"/>
              <p:cNvSpPr>
                <a:spLocks noChangeShapeType="1"/>
              </p:cNvSpPr>
              <p:nvPr/>
            </p:nvSpPr>
            <p:spPr bwMode="auto">
              <a:xfrm flipV="1">
                <a:off x="3888" y="1236"/>
                <a:ext cx="211" cy="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89" name="Line 69"/>
              <p:cNvSpPr>
                <a:spLocks noChangeShapeType="1"/>
              </p:cNvSpPr>
              <p:nvPr/>
            </p:nvSpPr>
            <p:spPr bwMode="auto">
              <a:xfrm flipV="1">
                <a:off x="3888" y="1262"/>
                <a:ext cx="211" cy="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0" name="Line 70"/>
              <p:cNvSpPr>
                <a:spLocks noChangeShapeType="1"/>
              </p:cNvSpPr>
              <p:nvPr/>
            </p:nvSpPr>
            <p:spPr bwMode="auto">
              <a:xfrm rot="20558759" flipV="1">
                <a:off x="4016" y="1262"/>
                <a:ext cx="30" cy="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1" name="Line 71"/>
              <p:cNvSpPr>
                <a:spLocks noChangeShapeType="1"/>
              </p:cNvSpPr>
              <p:nvPr/>
            </p:nvSpPr>
            <p:spPr bwMode="auto">
              <a:xfrm rot="18300005" flipV="1">
                <a:off x="4549" y="948"/>
                <a:ext cx="130" cy="2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2" name="Oval 72"/>
              <p:cNvSpPr>
                <a:spLocks noChangeArrowheads="1"/>
              </p:cNvSpPr>
              <p:nvPr/>
            </p:nvSpPr>
            <p:spPr bwMode="auto">
              <a:xfrm>
                <a:off x="4099" y="1132"/>
                <a:ext cx="634" cy="260"/>
              </a:xfrm>
              <a:prstGeom prst="ellipse">
                <a:avLst/>
              </a:prstGeom>
              <a:gradFill rotWithShape="1">
                <a:gsLst>
                  <a:gs pos="0">
                    <a:srgbClr val="FFFF66">
                      <a:gamma/>
                      <a:tint val="0"/>
                      <a:invGamma/>
                    </a:srgbClr>
                  </a:gs>
                  <a:gs pos="100000">
                    <a:srgbClr val="FFFF66"/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rgbClr val="FFFF66"/>
                </a:solidFill>
                <a:round/>
                <a:headEnd/>
                <a:tailEnd type="none" w="lg" len="lg"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fr-FR" sz="1600" b="1">
                    <a:latin typeface="Comic Sans MS" pitchFamily="66" charset="0"/>
                  </a:rPr>
                  <a:t>GPDs</a:t>
                </a:r>
              </a:p>
            </p:txBody>
          </p:sp>
          <p:sp>
            <p:nvSpPr>
              <p:cNvPr id="5193" name="Freeform 73"/>
              <p:cNvSpPr>
                <a:spLocks/>
              </p:cNvSpPr>
              <p:nvPr/>
            </p:nvSpPr>
            <p:spPr bwMode="auto">
              <a:xfrm rot="4468450">
                <a:off x="4532" y="731"/>
                <a:ext cx="156" cy="22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96" y="16"/>
                  </a:cxn>
                  <a:cxn ang="0">
                    <a:pos x="48" y="112"/>
                  </a:cxn>
                  <a:cxn ang="0">
                    <a:pos x="144" y="112"/>
                  </a:cxn>
                  <a:cxn ang="0">
                    <a:pos x="96" y="208"/>
                  </a:cxn>
                  <a:cxn ang="0">
                    <a:pos x="192" y="208"/>
                  </a:cxn>
                  <a:cxn ang="0">
                    <a:pos x="144" y="304"/>
                  </a:cxn>
                  <a:cxn ang="0">
                    <a:pos x="240" y="304"/>
                  </a:cxn>
                  <a:cxn ang="0">
                    <a:pos x="192" y="400"/>
                  </a:cxn>
                  <a:cxn ang="0">
                    <a:pos x="288" y="400"/>
                  </a:cxn>
                </a:cxnLst>
                <a:rect l="0" t="0" r="r" b="b"/>
                <a:pathLst>
                  <a:path w="288" h="416">
                    <a:moveTo>
                      <a:pt x="0" y="16"/>
                    </a:moveTo>
                    <a:cubicBezTo>
                      <a:pt x="44" y="8"/>
                      <a:pt x="88" y="0"/>
                      <a:pt x="96" y="16"/>
                    </a:cubicBezTo>
                    <a:cubicBezTo>
                      <a:pt x="104" y="32"/>
                      <a:pt x="40" y="96"/>
                      <a:pt x="48" y="112"/>
                    </a:cubicBezTo>
                    <a:cubicBezTo>
                      <a:pt x="56" y="128"/>
                      <a:pt x="136" y="96"/>
                      <a:pt x="144" y="112"/>
                    </a:cubicBezTo>
                    <a:cubicBezTo>
                      <a:pt x="152" y="128"/>
                      <a:pt x="88" y="192"/>
                      <a:pt x="96" y="208"/>
                    </a:cubicBezTo>
                    <a:cubicBezTo>
                      <a:pt x="104" y="224"/>
                      <a:pt x="184" y="192"/>
                      <a:pt x="192" y="208"/>
                    </a:cubicBezTo>
                    <a:cubicBezTo>
                      <a:pt x="200" y="224"/>
                      <a:pt x="136" y="288"/>
                      <a:pt x="144" y="304"/>
                    </a:cubicBezTo>
                    <a:cubicBezTo>
                      <a:pt x="152" y="320"/>
                      <a:pt x="232" y="288"/>
                      <a:pt x="240" y="304"/>
                    </a:cubicBezTo>
                    <a:cubicBezTo>
                      <a:pt x="248" y="320"/>
                      <a:pt x="184" y="384"/>
                      <a:pt x="192" y="400"/>
                    </a:cubicBezTo>
                    <a:cubicBezTo>
                      <a:pt x="200" y="416"/>
                      <a:pt x="244" y="408"/>
                      <a:pt x="288" y="40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4" name="Line 74"/>
              <p:cNvSpPr>
                <a:spLocks noChangeShapeType="1"/>
              </p:cNvSpPr>
              <p:nvPr/>
            </p:nvSpPr>
            <p:spPr bwMode="auto">
              <a:xfrm rot="1557413" flipV="1">
                <a:off x="4738" y="1237"/>
                <a:ext cx="211" cy="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5" name="Line 75"/>
              <p:cNvSpPr>
                <a:spLocks noChangeShapeType="1"/>
              </p:cNvSpPr>
              <p:nvPr/>
            </p:nvSpPr>
            <p:spPr bwMode="auto">
              <a:xfrm rot="1557413" flipV="1">
                <a:off x="4727" y="1260"/>
                <a:ext cx="211" cy="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6" name="Line 76"/>
              <p:cNvSpPr>
                <a:spLocks noChangeShapeType="1"/>
              </p:cNvSpPr>
              <p:nvPr/>
            </p:nvSpPr>
            <p:spPr bwMode="auto">
              <a:xfrm rot="516172" flipV="1">
                <a:off x="4862" y="1279"/>
                <a:ext cx="30" cy="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197" name="Text Box 77"/>
            <p:cNvSpPr txBox="1">
              <a:spLocks noChangeArrowheads="1"/>
            </p:cNvSpPr>
            <p:nvPr/>
          </p:nvSpPr>
          <p:spPr bwMode="auto">
            <a:xfrm>
              <a:off x="3838" y="606"/>
              <a:ext cx="23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>
                  <a:latin typeface="Comic Sans MS" pitchFamily="66" charset="0"/>
                  <a:sym typeface="Symbol" pitchFamily="18" charset="2"/>
                </a:rPr>
                <a:t>*</a:t>
              </a:r>
              <a:endParaRPr lang="en-GB" sz="1600" b="1"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5198" name="Text Box 78"/>
            <p:cNvSpPr txBox="1">
              <a:spLocks noChangeArrowheads="1"/>
            </p:cNvSpPr>
            <p:nvPr/>
          </p:nvSpPr>
          <p:spPr bwMode="auto">
            <a:xfrm>
              <a:off x="4150" y="618"/>
              <a:ext cx="36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70C0"/>
                  </a:solidFill>
                  <a:latin typeface="Comic Sans MS" pitchFamily="66" charset="0"/>
                </a:rPr>
                <a:t>Q</a:t>
              </a:r>
              <a:r>
                <a:rPr lang="fr-FR" sz="1600" b="1" dirty="0">
                  <a:solidFill>
                    <a:srgbClr val="0070C0"/>
                  </a:solidFill>
                  <a:latin typeface="Comic Sans MS" pitchFamily="66" charset="0"/>
                  <a:cs typeface="Times New Roman" pitchFamily="18" charset="0"/>
                </a:rPr>
                <a:t>²</a:t>
              </a:r>
              <a:endParaRPr lang="en-GB" sz="1600" b="1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endParaRPr>
            </a:p>
          </p:txBody>
        </p:sp>
        <p:sp>
          <p:nvSpPr>
            <p:cNvPr id="5199" name="Text Box 79"/>
            <p:cNvSpPr txBox="1">
              <a:spLocks noChangeArrowheads="1"/>
            </p:cNvSpPr>
            <p:nvPr/>
          </p:nvSpPr>
          <p:spPr bwMode="auto">
            <a:xfrm>
              <a:off x="3923" y="890"/>
              <a:ext cx="3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70C0"/>
                  </a:solidFill>
                  <a:latin typeface="Comic Sans MS" pitchFamily="66" charset="0"/>
                </a:rPr>
                <a:t>x+</a:t>
              </a:r>
              <a:r>
                <a:rPr lang="fr-FR" sz="1600" b="1" dirty="0">
                  <a:solidFill>
                    <a:srgbClr val="0070C0"/>
                  </a:solidFill>
                  <a:latin typeface="Comic Sans MS" pitchFamily="66" charset="0"/>
                  <a:sym typeface="Symbol" pitchFamily="18" charset="2"/>
                </a:rPr>
                <a:t></a:t>
              </a:r>
              <a:endParaRPr lang="en-GB" sz="1600" b="1" dirty="0">
                <a:solidFill>
                  <a:srgbClr val="0070C0"/>
                </a:solidFill>
                <a:latin typeface="Comic Sans MS" pitchFamily="66" charset="0"/>
              </a:endParaRPr>
            </a:p>
          </p:txBody>
        </p:sp>
        <p:sp>
          <p:nvSpPr>
            <p:cNvPr id="5200" name="Text Box 80"/>
            <p:cNvSpPr txBox="1">
              <a:spLocks noChangeArrowheads="1"/>
            </p:cNvSpPr>
            <p:nvPr/>
          </p:nvSpPr>
          <p:spPr bwMode="auto">
            <a:xfrm>
              <a:off x="4604" y="890"/>
              <a:ext cx="3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70C0"/>
                  </a:solidFill>
                  <a:latin typeface="Comic Sans MS" pitchFamily="66" charset="0"/>
                </a:rPr>
                <a:t>x-</a:t>
              </a:r>
              <a:r>
                <a:rPr lang="fr-FR" sz="1600" b="1" dirty="0">
                  <a:solidFill>
                    <a:srgbClr val="0070C0"/>
                  </a:solidFill>
                  <a:latin typeface="Comic Sans MS" pitchFamily="66" charset="0"/>
                  <a:sym typeface="Symbol" pitchFamily="18" charset="2"/>
                </a:rPr>
                <a:t></a:t>
              </a:r>
              <a:endParaRPr lang="en-GB" sz="1600" b="1" dirty="0">
                <a:solidFill>
                  <a:srgbClr val="0070C0"/>
                </a:solidFill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5201" name="Text Box 81"/>
            <p:cNvSpPr txBox="1">
              <a:spLocks noChangeArrowheads="1"/>
            </p:cNvSpPr>
            <p:nvPr/>
          </p:nvSpPr>
          <p:spPr bwMode="auto">
            <a:xfrm>
              <a:off x="3765" y="1100"/>
              <a:ext cx="18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>
                  <a:latin typeface="Comic Sans MS" pitchFamily="66" charset="0"/>
                </a:rPr>
                <a:t>p</a:t>
              </a:r>
              <a:endParaRPr lang="en-GB" sz="1600" b="1">
                <a:latin typeface="Comic Sans MS" pitchFamily="66" charset="0"/>
              </a:endParaRPr>
            </a:p>
            <a:p>
              <a:pPr algn="ctr"/>
              <a:endParaRPr lang="en-GB" sz="2400" b="1">
                <a:latin typeface="Times New Roman" pitchFamily="18" charset="0"/>
              </a:endParaRPr>
            </a:p>
          </p:txBody>
        </p:sp>
        <p:sp>
          <p:nvSpPr>
            <p:cNvPr id="5202" name="Text Box 82"/>
            <p:cNvSpPr txBox="1">
              <a:spLocks noChangeArrowheads="1"/>
            </p:cNvSpPr>
            <p:nvPr/>
          </p:nvSpPr>
          <p:spPr bwMode="auto">
            <a:xfrm>
              <a:off x="4728" y="617"/>
              <a:ext cx="19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>
                  <a:latin typeface="Comic Sans MS" pitchFamily="66" charset="0"/>
                  <a:sym typeface="Symbol" pitchFamily="18" charset="2"/>
                </a:rPr>
                <a:t></a:t>
              </a:r>
              <a:r>
                <a:rPr lang="fr-FR" sz="1400" b="1" i="1">
                  <a:latin typeface="Times New Roman" pitchFamily="18" charset="0"/>
                  <a:sym typeface="Symbol" pitchFamily="18" charset="2"/>
                </a:rPr>
                <a:t> </a:t>
              </a:r>
              <a:endParaRPr lang="en-GB" sz="1400" b="1" i="1"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5203" name="Text Box 83"/>
            <p:cNvSpPr txBox="1">
              <a:spLocks noChangeArrowheads="1"/>
            </p:cNvSpPr>
            <p:nvPr/>
          </p:nvSpPr>
          <p:spPr bwMode="auto">
            <a:xfrm>
              <a:off x="4384" y="1260"/>
              <a:ext cx="1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  <a:latin typeface="Comic Sans MS" pitchFamily="66" charset="0"/>
                </a:rPr>
                <a:t>t</a:t>
              </a:r>
              <a:endParaRPr lang="en-GB" sz="16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5204" name="Freeform 84"/>
            <p:cNvSpPr>
              <a:spLocks/>
            </p:cNvSpPr>
            <p:nvPr/>
          </p:nvSpPr>
          <p:spPr bwMode="auto">
            <a:xfrm>
              <a:off x="4059" y="1306"/>
              <a:ext cx="289" cy="96"/>
            </a:xfrm>
            <a:custGeom>
              <a:avLst/>
              <a:gdLst/>
              <a:ahLst/>
              <a:cxnLst>
                <a:cxn ang="0">
                  <a:pos x="289" y="71"/>
                </a:cxn>
                <a:cxn ang="0">
                  <a:pos x="144" y="48"/>
                </a:cxn>
                <a:cxn ang="0">
                  <a:pos x="0" y="0"/>
                </a:cxn>
              </a:cxnLst>
              <a:rect l="0" t="0" r="r" b="b"/>
              <a:pathLst>
                <a:path w="289" h="71">
                  <a:moveTo>
                    <a:pt x="289" y="71"/>
                  </a:moveTo>
                  <a:cubicBezTo>
                    <a:pt x="266" y="67"/>
                    <a:pt x="192" y="60"/>
                    <a:pt x="144" y="48"/>
                  </a:cubicBezTo>
                  <a:cubicBezTo>
                    <a:pt x="96" y="36"/>
                    <a:pt x="52" y="20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205" name="Freeform 85"/>
            <p:cNvSpPr>
              <a:spLocks/>
            </p:cNvSpPr>
            <p:nvPr/>
          </p:nvSpPr>
          <p:spPr bwMode="auto">
            <a:xfrm flipH="1">
              <a:off x="4587" y="1306"/>
              <a:ext cx="289" cy="71"/>
            </a:xfrm>
            <a:custGeom>
              <a:avLst/>
              <a:gdLst/>
              <a:ahLst/>
              <a:cxnLst>
                <a:cxn ang="0">
                  <a:pos x="289" y="71"/>
                </a:cxn>
                <a:cxn ang="0">
                  <a:pos x="144" y="48"/>
                </a:cxn>
                <a:cxn ang="0">
                  <a:pos x="0" y="0"/>
                </a:cxn>
              </a:cxnLst>
              <a:rect l="0" t="0" r="r" b="b"/>
              <a:pathLst>
                <a:path w="289" h="71">
                  <a:moveTo>
                    <a:pt x="289" y="71"/>
                  </a:moveTo>
                  <a:cubicBezTo>
                    <a:pt x="266" y="67"/>
                    <a:pt x="192" y="60"/>
                    <a:pt x="144" y="48"/>
                  </a:cubicBezTo>
                  <a:cubicBezTo>
                    <a:pt x="96" y="36"/>
                    <a:pt x="52" y="20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208" name="Text Box 88"/>
          <p:cNvSpPr txBox="1">
            <a:spLocks noChangeArrowheads="1"/>
          </p:cNvSpPr>
          <p:nvPr/>
        </p:nvSpPr>
        <p:spPr bwMode="auto">
          <a:xfrm>
            <a:off x="6040466" y="3937357"/>
            <a:ext cx="646112" cy="366713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Comic Sans MS" pitchFamily="66" charset="0"/>
              </a:rPr>
              <a:t>x P</a:t>
            </a:r>
            <a:endParaRPr lang="en-GB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209" name="Oval 89"/>
          <p:cNvSpPr>
            <a:spLocks noChangeArrowheads="1"/>
          </p:cNvSpPr>
          <p:nvPr/>
        </p:nvSpPr>
        <p:spPr bwMode="auto">
          <a:xfrm>
            <a:off x="6856441" y="3556357"/>
            <a:ext cx="1125537" cy="1611313"/>
          </a:xfrm>
          <a:prstGeom prst="ellipse">
            <a:avLst/>
          </a:prstGeom>
          <a:gradFill rotWithShape="1">
            <a:gsLst>
              <a:gs pos="0">
                <a:srgbClr val="CCFFFF">
                  <a:gamma/>
                  <a:tint val="0"/>
                  <a:invGamma/>
                </a:srgbClr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10" name="Oval 90"/>
          <p:cNvSpPr>
            <a:spLocks noChangeArrowheads="1"/>
          </p:cNvSpPr>
          <p:nvPr/>
        </p:nvSpPr>
        <p:spPr bwMode="auto">
          <a:xfrm>
            <a:off x="6878666" y="4318357"/>
            <a:ext cx="180975" cy="174625"/>
          </a:xfrm>
          <a:prstGeom prst="ellipse">
            <a:avLst/>
          </a:prstGeom>
          <a:gradFill rotWithShape="0">
            <a:gsLst>
              <a:gs pos="0">
                <a:srgbClr val="3333CC"/>
              </a:gs>
              <a:gs pos="100000">
                <a:srgbClr val="3333CC">
                  <a:gamma/>
                  <a:shade val="5764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11" name="Oval 91"/>
          <p:cNvSpPr>
            <a:spLocks noChangeArrowheads="1"/>
          </p:cNvSpPr>
          <p:nvPr/>
        </p:nvSpPr>
        <p:spPr bwMode="auto">
          <a:xfrm>
            <a:off x="7113616" y="4678720"/>
            <a:ext cx="179387" cy="174625"/>
          </a:xfrm>
          <a:prstGeom prst="ellipse">
            <a:avLst/>
          </a:pr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tint val="5764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A5002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12" name="Oval 92"/>
          <p:cNvSpPr>
            <a:spLocks noChangeArrowheads="1"/>
          </p:cNvSpPr>
          <p:nvPr/>
        </p:nvSpPr>
        <p:spPr bwMode="auto">
          <a:xfrm>
            <a:off x="7473978" y="4678720"/>
            <a:ext cx="179387" cy="174625"/>
          </a:xfrm>
          <a:prstGeom prst="ellipse">
            <a:avLst/>
          </a:prstGeom>
          <a:gradFill rotWithShape="1">
            <a:gsLst>
              <a:gs pos="0">
                <a:srgbClr val="66FF99"/>
              </a:gs>
              <a:gs pos="100000">
                <a:srgbClr val="66FF9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CC33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13" name="Line 93"/>
          <p:cNvSpPr>
            <a:spLocks noChangeShapeType="1"/>
          </p:cNvSpPr>
          <p:nvPr/>
        </p:nvSpPr>
        <p:spPr bwMode="auto">
          <a:xfrm rot="10800000">
            <a:off x="7389841" y="3099157"/>
            <a:ext cx="0" cy="12636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214" name="Line 94"/>
          <p:cNvSpPr>
            <a:spLocks noChangeShapeType="1"/>
          </p:cNvSpPr>
          <p:nvPr/>
        </p:nvSpPr>
        <p:spPr bwMode="auto">
          <a:xfrm rot="17074701">
            <a:off x="7861328" y="3999270"/>
            <a:ext cx="1588" cy="946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215" name="Line 95"/>
          <p:cNvSpPr>
            <a:spLocks noChangeShapeType="1"/>
          </p:cNvSpPr>
          <p:nvPr/>
        </p:nvSpPr>
        <p:spPr bwMode="auto">
          <a:xfrm rot="3976296">
            <a:off x="6970741" y="4073882"/>
            <a:ext cx="0" cy="946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216" name="Oval 96"/>
          <p:cNvSpPr>
            <a:spLocks noChangeArrowheads="1"/>
          </p:cNvSpPr>
          <p:nvPr/>
        </p:nvSpPr>
        <p:spPr bwMode="auto">
          <a:xfrm>
            <a:off x="7562878" y="4199295"/>
            <a:ext cx="180975" cy="174625"/>
          </a:xfrm>
          <a:prstGeom prst="ellipse">
            <a:avLst/>
          </a:prstGeom>
          <a:gradFill rotWithShape="0">
            <a:gsLst>
              <a:gs pos="0">
                <a:srgbClr val="A50021">
                  <a:gamma/>
                  <a:tint val="57647"/>
                  <a:invGamma/>
                </a:srgbClr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A5002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17" name="Oval 97"/>
          <p:cNvSpPr>
            <a:spLocks noChangeArrowheads="1"/>
          </p:cNvSpPr>
          <p:nvPr/>
        </p:nvSpPr>
        <p:spPr bwMode="auto">
          <a:xfrm>
            <a:off x="7518428" y="3894495"/>
            <a:ext cx="180975" cy="174625"/>
          </a:xfrm>
          <a:prstGeom prst="ellipse">
            <a:avLst/>
          </a:prstGeom>
          <a:gradFill rotWithShape="0">
            <a:gsLst>
              <a:gs pos="0">
                <a:srgbClr val="3333CC"/>
              </a:gs>
              <a:gs pos="100000">
                <a:srgbClr val="3333CC">
                  <a:gamma/>
                  <a:shade val="5764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18" name="Oval 98"/>
          <p:cNvSpPr>
            <a:spLocks noChangeArrowheads="1"/>
          </p:cNvSpPr>
          <p:nvPr/>
        </p:nvSpPr>
        <p:spPr bwMode="auto">
          <a:xfrm>
            <a:off x="7339041" y="4504095"/>
            <a:ext cx="179387" cy="174625"/>
          </a:xfrm>
          <a:prstGeom prst="ellipse">
            <a:avLst/>
          </a:prstGeom>
          <a:gradFill rotWithShape="1">
            <a:gsLst>
              <a:gs pos="0">
                <a:srgbClr val="66FF99"/>
              </a:gs>
              <a:gs pos="100000">
                <a:srgbClr val="66FF9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CC33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19" name="Text Box 99"/>
          <p:cNvSpPr txBox="1">
            <a:spLocks noChangeArrowheads="1"/>
          </p:cNvSpPr>
          <p:nvPr/>
        </p:nvSpPr>
        <p:spPr bwMode="auto">
          <a:xfrm>
            <a:off x="8143900" y="4591444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 b="1">
                <a:latin typeface="Comic Sans MS" pitchFamily="66" charset="0"/>
              </a:rPr>
              <a:t>y</a:t>
            </a:r>
            <a:endParaRPr lang="en-GB" sz="1600" b="1">
              <a:latin typeface="Comic Sans MS" pitchFamily="66" charset="0"/>
            </a:endParaRPr>
          </a:p>
        </p:txBody>
      </p:sp>
      <p:sp>
        <p:nvSpPr>
          <p:cNvPr id="5220" name="Text Box 100"/>
          <p:cNvSpPr txBox="1">
            <a:spLocks noChangeArrowheads="1"/>
          </p:cNvSpPr>
          <p:nvPr/>
        </p:nvSpPr>
        <p:spPr bwMode="auto">
          <a:xfrm>
            <a:off x="7372378" y="3188057"/>
            <a:ext cx="338137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latin typeface="Times New Roman" pitchFamily="18" charset="0"/>
              </a:rPr>
              <a:t> </a:t>
            </a:r>
            <a:r>
              <a:rPr lang="fr-FR" sz="1600" b="1" dirty="0">
                <a:latin typeface="Comic Sans MS" pitchFamily="66" charset="0"/>
              </a:rPr>
              <a:t>z</a:t>
            </a:r>
            <a:endParaRPr lang="en-GB" sz="1600" b="1" dirty="0">
              <a:latin typeface="Comic Sans MS" pitchFamily="66" charset="0"/>
            </a:endParaRPr>
          </a:p>
        </p:txBody>
      </p:sp>
      <p:sp>
        <p:nvSpPr>
          <p:cNvPr id="5221" name="Oval 101"/>
          <p:cNvSpPr>
            <a:spLocks noChangeArrowheads="1"/>
          </p:cNvSpPr>
          <p:nvPr/>
        </p:nvSpPr>
        <p:spPr bwMode="auto">
          <a:xfrm rot="2120436">
            <a:off x="6972328" y="3784957"/>
            <a:ext cx="304800" cy="33337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tint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22" name="Line 102"/>
          <p:cNvSpPr>
            <a:spLocks noChangeShapeType="1"/>
          </p:cNvSpPr>
          <p:nvPr/>
        </p:nvSpPr>
        <p:spPr bwMode="auto">
          <a:xfrm flipH="1">
            <a:off x="6573866" y="3937357"/>
            <a:ext cx="577850" cy="242888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223" name="Line 103"/>
          <p:cNvSpPr>
            <a:spLocks noChangeShapeType="1"/>
          </p:cNvSpPr>
          <p:nvPr/>
        </p:nvSpPr>
        <p:spPr bwMode="auto">
          <a:xfrm rot="251992" flipH="1" flipV="1">
            <a:off x="7183466" y="4013557"/>
            <a:ext cx="225425" cy="34925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225" name="Text Box 105"/>
          <p:cNvSpPr txBox="1">
            <a:spLocks noChangeArrowheads="1"/>
          </p:cNvSpPr>
          <p:nvPr/>
        </p:nvSpPr>
        <p:spPr bwMode="auto">
          <a:xfrm>
            <a:off x="7029916" y="4081820"/>
            <a:ext cx="369012" cy="307777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A50021"/>
                </a:solidFill>
                <a:latin typeface="Comic Sans MS" pitchFamily="66" charset="0"/>
              </a:rPr>
              <a:t>b</a:t>
            </a:r>
            <a:r>
              <a:rPr lang="fr-FR" sz="1400" b="1" baseline="-25000" dirty="0" smtClean="0">
                <a:solidFill>
                  <a:srgbClr val="A50021"/>
                </a:solidFill>
                <a:latin typeface="Times New Roman" pitchFamily="18" charset="0"/>
                <a:sym typeface="Symbol" pitchFamily="18" charset="2"/>
              </a:rPr>
              <a:t></a:t>
            </a:r>
            <a:endParaRPr lang="fr-FR" sz="1400" b="1" baseline="-25000" dirty="0">
              <a:solidFill>
                <a:srgbClr val="A5002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226" name="Text Box 106"/>
          <p:cNvSpPr txBox="1">
            <a:spLocks noChangeArrowheads="1"/>
          </p:cNvSpPr>
          <p:nvPr/>
        </p:nvSpPr>
        <p:spPr bwMode="auto">
          <a:xfrm>
            <a:off x="7200928" y="4232632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endParaRPr lang="fr-FR" sz="1000" b="1">
              <a:solidFill>
                <a:srgbClr val="A5002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227" name="Text Box 107"/>
          <p:cNvSpPr txBox="1">
            <a:spLocks noChangeArrowheads="1"/>
          </p:cNvSpPr>
          <p:nvPr/>
        </p:nvSpPr>
        <p:spPr bwMode="auto">
          <a:xfrm>
            <a:off x="6672291" y="3491269"/>
            <a:ext cx="184150" cy="2286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endParaRPr lang="en-GB" sz="1400" b="1" baseline="-25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5228" name="Text Box 108"/>
          <p:cNvSpPr txBox="1">
            <a:spLocks noChangeArrowheads="1"/>
          </p:cNvSpPr>
          <p:nvPr/>
        </p:nvSpPr>
        <p:spPr bwMode="auto">
          <a:xfrm>
            <a:off x="6007128" y="4789845"/>
            <a:ext cx="830262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b="1">
                <a:latin typeface="Comic Sans MS" pitchFamily="66" charset="0"/>
              </a:rPr>
              <a:t>x boost</a:t>
            </a:r>
            <a:endParaRPr lang="en-GB" sz="1400" b="1">
              <a:latin typeface="Comic Sans MS" pitchFamily="66" charset="0"/>
            </a:endParaRPr>
          </a:p>
        </p:txBody>
      </p:sp>
      <p:sp>
        <p:nvSpPr>
          <p:cNvPr id="5229" name="Text Box 109"/>
          <p:cNvSpPr txBox="1">
            <a:spLocks noChangeArrowheads="1"/>
          </p:cNvSpPr>
          <p:nvPr/>
        </p:nvSpPr>
        <p:spPr bwMode="auto">
          <a:xfrm>
            <a:off x="7078707" y="4148495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endParaRPr lang="fr-FR" sz="1400" b="1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230" name="Text Box 110"/>
          <p:cNvSpPr txBox="1">
            <a:spLocks noChangeArrowheads="1"/>
          </p:cNvSpPr>
          <p:nvPr/>
        </p:nvSpPr>
        <p:spPr bwMode="auto">
          <a:xfrm>
            <a:off x="5448298" y="5680473"/>
            <a:ext cx="1699504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9900"/>
                </a:solidFill>
                <a:latin typeface="Comic Sans MS" pitchFamily="66" charset="0"/>
                <a:sym typeface="Wingdings 3" pitchFamily="18" charset="2"/>
              </a:rPr>
              <a:t>  </a:t>
            </a:r>
            <a:r>
              <a:rPr lang="fr-FR" sz="2400" dirty="0">
                <a:latin typeface="Comic Sans MS" pitchFamily="66" charset="0"/>
              </a:rPr>
              <a:t>( </a:t>
            </a:r>
            <a:r>
              <a:rPr lang="fr-FR" sz="2400" b="1" dirty="0">
                <a:solidFill>
                  <a:srgbClr val="0070C0"/>
                </a:solidFill>
                <a:latin typeface="Comic Sans MS" pitchFamily="66" charset="0"/>
              </a:rPr>
              <a:t>P</a:t>
            </a:r>
            <a:r>
              <a:rPr lang="fr-FR" sz="2800" b="1" baseline="-25000" dirty="0">
                <a:solidFill>
                  <a:srgbClr val="0070C0"/>
                </a:solidFill>
                <a:latin typeface="Comic Sans MS" pitchFamily="66" charset="0"/>
              </a:rPr>
              <a:t>x,</a:t>
            </a:r>
            <a:r>
              <a:rPr lang="fr-FR" sz="2800" b="1" baseline="-250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lang="fr-FR" sz="2800" b="1" baseline="-25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</a:t>
            </a:r>
            <a:r>
              <a:rPr lang="fr-FR" b="1" baseline="-2500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fr-FR" sz="1400" b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fr-FR" sz="2400" dirty="0">
                <a:latin typeface="Comic Sans MS" pitchFamily="66" charset="0"/>
                <a:sym typeface="Symbol" pitchFamily="18" charset="2"/>
              </a:rPr>
              <a:t>)</a:t>
            </a:r>
          </a:p>
          <a:p>
            <a:pPr lvl="1"/>
            <a:endParaRPr lang="fr-FR" sz="2800" b="1" baseline="-25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5339" name="Oval 219"/>
          <p:cNvSpPr>
            <a:spLocks noChangeArrowheads="1"/>
          </p:cNvSpPr>
          <p:nvPr/>
        </p:nvSpPr>
        <p:spPr bwMode="auto">
          <a:xfrm>
            <a:off x="7048528" y="3861157"/>
            <a:ext cx="179387" cy="174625"/>
          </a:xfrm>
          <a:prstGeom prst="ellipse">
            <a:avLst/>
          </a:prstGeom>
          <a:gradFill rotWithShape="0">
            <a:gsLst>
              <a:gs pos="0">
                <a:srgbClr val="A50021">
                  <a:gamma/>
                  <a:tint val="33333"/>
                  <a:invGamma/>
                </a:srgbClr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00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7" name="ZoneTexte 96"/>
          <p:cNvSpPr txBox="1"/>
          <p:nvPr/>
        </p:nvSpPr>
        <p:spPr>
          <a:xfrm>
            <a:off x="914400" y="6365924"/>
            <a:ext cx="6718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+mn-lt"/>
              </a:rPr>
              <a:t>in 1 dimension                         in 1+2 dimensions</a:t>
            </a:r>
            <a:endParaRPr lang="fr-FR" sz="2000" dirty="0">
              <a:latin typeface="+mn-lt"/>
            </a:endParaRPr>
          </a:p>
        </p:txBody>
      </p:sp>
      <p:sp>
        <p:nvSpPr>
          <p:cNvPr id="100" name="Rectangle 53"/>
          <p:cNvSpPr>
            <a:spLocks noChangeArrowheads="1"/>
          </p:cNvSpPr>
          <p:nvPr/>
        </p:nvSpPr>
        <p:spPr bwMode="auto">
          <a:xfrm>
            <a:off x="428596" y="1285860"/>
            <a:ext cx="2928958" cy="4837165"/>
          </a:xfrm>
          <a:prstGeom prst="rect">
            <a:avLst/>
          </a:prstGeom>
          <a:solidFill>
            <a:srgbClr val="C6D9F1"/>
          </a:solidFill>
          <a:ln w="762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105" name="Text Box 6"/>
          <p:cNvSpPr txBox="1">
            <a:spLocks noChangeArrowheads="1"/>
          </p:cNvSpPr>
          <p:nvPr/>
        </p:nvSpPr>
        <p:spPr bwMode="auto">
          <a:xfrm>
            <a:off x="1466832" y="5605501"/>
            <a:ext cx="533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Comic Sans MS" pitchFamily="66" charset="0"/>
              </a:rPr>
              <a:t>P</a:t>
            </a:r>
            <a:r>
              <a:rPr lang="fr-FR" sz="2800" b="1" baseline="-25000" dirty="0">
                <a:solidFill>
                  <a:srgbClr val="0070C0"/>
                </a:solidFill>
                <a:latin typeface="Comic Sans MS" pitchFamily="66" charset="0"/>
              </a:rPr>
              <a:t>x</a:t>
            </a:r>
            <a:r>
              <a:rPr lang="fr-FR" sz="1400" b="1" dirty="0">
                <a:solidFill>
                  <a:srgbClr val="0070C0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  <a:p>
            <a:endParaRPr lang="fr-FR" dirty="0">
              <a:latin typeface="Comic Sans MS" pitchFamily="66" charset="0"/>
            </a:endParaRPr>
          </a:p>
        </p:txBody>
      </p:sp>
      <p:sp>
        <p:nvSpPr>
          <p:cNvPr id="106" name="Text Box 7"/>
          <p:cNvSpPr txBox="1">
            <a:spLocks noChangeArrowheads="1"/>
          </p:cNvSpPr>
          <p:nvPr/>
        </p:nvSpPr>
        <p:spPr bwMode="auto">
          <a:xfrm>
            <a:off x="1216774" y="1676411"/>
            <a:ext cx="132279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latin typeface="Comic Sans MS" pitchFamily="66" charset="0"/>
                <a:sym typeface="Symbol"/>
              </a:rPr>
              <a:t></a:t>
            </a:r>
            <a:r>
              <a:rPr lang="fr-FR" sz="2000" b="1" dirty="0" smtClean="0">
                <a:solidFill>
                  <a:prstClr val="black"/>
                </a:solidFill>
                <a:latin typeface="Comic Sans MS" pitchFamily="66" charset="0"/>
              </a:rPr>
              <a:t>p </a:t>
            </a:r>
            <a:r>
              <a:rPr lang="fr-FR" b="1" dirty="0" smtClean="0">
                <a:latin typeface="Comic Sans MS" pitchFamily="66" charset="0"/>
                <a:sym typeface="Symbol" pitchFamily="18" charset="2"/>
              </a:rPr>
              <a:t> </a:t>
            </a:r>
            <a:r>
              <a:rPr lang="fr-FR" b="1" dirty="0" smtClean="0">
                <a:latin typeface="Comic Sans MS" pitchFamily="66" charset="0"/>
                <a:sym typeface="Symbol"/>
              </a:rPr>
              <a:t>’</a:t>
            </a:r>
            <a:r>
              <a:rPr lang="fr-FR" b="1" dirty="0" smtClean="0">
                <a:latin typeface="Comic Sans MS" pitchFamily="66" charset="0"/>
                <a:sym typeface="Symbol" pitchFamily="18" charset="2"/>
              </a:rPr>
              <a:t>X</a:t>
            </a:r>
            <a:r>
              <a:rPr lang="fr-FR" sz="2400" b="1" i="1" dirty="0" smtClean="0">
                <a:latin typeface="Times New Roman" pitchFamily="18" charset="0"/>
                <a:sym typeface="Symbol" pitchFamily="18" charset="2"/>
              </a:rPr>
              <a:t> </a:t>
            </a:r>
            <a:endParaRPr lang="en-GB" sz="2400" b="1" i="1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7" name="Rectangle 8"/>
          <p:cNvSpPr>
            <a:spLocks noChangeArrowheads="1"/>
          </p:cNvSpPr>
          <p:nvPr/>
        </p:nvSpPr>
        <p:spPr bwMode="auto">
          <a:xfrm>
            <a:off x="583412" y="1362060"/>
            <a:ext cx="2759089" cy="338554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Deep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Inelastic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Scattering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8" name="Freeform 10"/>
          <p:cNvSpPr>
            <a:spLocks/>
          </p:cNvSpPr>
          <p:nvPr/>
        </p:nvSpPr>
        <p:spPr bwMode="auto">
          <a:xfrm rot="19753974">
            <a:off x="984221" y="2428568"/>
            <a:ext cx="244475" cy="334306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96" y="16"/>
              </a:cxn>
              <a:cxn ang="0">
                <a:pos x="48" y="112"/>
              </a:cxn>
              <a:cxn ang="0">
                <a:pos x="144" y="112"/>
              </a:cxn>
              <a:cxn ang="0">
                <a:pos x="96" y="208"/>
              </a:cxn>
              <a:cxn ang="0">
                <a:pos x="192" y="208"/>
              </a:cxn>
              <a:cxn ang="0">
                <a:pos x="144" y="304"/>
              </a:cxn>
              <a:cxn ang="0">
                <a:pos x="240" y="304"/>
              </a:cxn>
              <a:cxn ang="0">
                <a:pos x="192" y="400"/>
              </a:cxn>
              <a:cxn ang="0">
                <a:pos x="288" y="400"/>
              </a:cxn>
            </a:cxnLst>
            <a:rect l="0" t="0" r="r" b="b"/>
            <a:pathLst>
              <a:path w="288" h="416">
                <a:moveTo>
                  <a:pt x="0" y="16"/>
                </a:moveTo>
                <a:cubicBezTo>
                  <a:pt x="44" y="8"/>
                  <a:pt x="88" y="0"/>
                  <a:pt x="96" y="16"/>
                </a:cubicBezTo>
                <a:cubicBezTo>
                  <a:pt x="104" y="32"/>
                  <a:pt x="40" y="96"/>
                  <a:pt x="48" y="112"/>
                </a:cubicBezTo>
                <a:cubicBezTo>
                  <a:pt x="56" y="128"/>
                  <a:pt x="136" y="96"/>
                  <a:pt x="144" y="112"/>
                </a:cubicBezTo>
                <a:cubicBezTo>
                  <a:pt x="152" y="128"/>
                  <a:pt x="88" y="192"/>
                  <a:pt x="96" y="208"/>
                </a:cubicBezTo>
                <a:cubicBezTo>
                  <a:pt x="104" y="224"/>
                  <a:pt x="184" y="192"/>
                  <a:pt x="192" y="208"/>
                </a:cubicBezTo>
                <a:cubicBezTo>
                  <a:pt x="200" y="224"/>
                  <a:pt x="136" y="288"/>
                  <a:pt x="144" y="304"/>
                </a:cubicBezTo>
                <a:cubicBezTo>
                  <a:pt x="152" y="320"/>
                  <a:pt x="232" y="288"/>
                  <a:pt x="240" y="304"/>
                </a:cubicBezTo>
                <a:cubicBezTo>
                  <a:pt x="248" y="320"/>
                  <a:pt x="184" y="384"/>
                  <a:pt x="192" y="400"/>
                </a:cubicBezTo>
                <a:cubicBezTo>
                  <a:pt x="200" y="416"/>
                  <a:pt x="244" y="408"/>
                  <a:pt x="288" y="40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9" name="Line 11"/>
          <p:cNvSpPr>
            <a:spLocks noChangeShapeType="1"/>
          </p:cNvSpPr>
          <p:nvPr/>
        </p:nvSpPr>
        <p:spPr bwMode="auto">
          <a:xfrm flipV="1">
            <a:off x="1065184" y="2698584"/>
            <a:ext cx="204788" cy="42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0" name="Line 12"/>
          <p:cNvSpPr>
            <a:spLocks noChangeShapeType="1"/>
          </p:cNvSpPr>
          <p:nvPr/>
        </p:nvSpPr>
        <p:spPr bwMode="auto">
          <a:xfrm>
            <a:off x="1269971" y="2698584"/>
            <a:ext cx="449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1" name="Oval 13"/>
          <p:cNvSpPr>
            <a:spLocks noChangeArrowheads="1"/>
          </p:cNvSpPr>
          <p:nvPr/>
        </p:nvSpPr>
        <p:spPr bwMode="auto">
          <a:xfrm>
            <a:off x="984221" y="2968601"/>
            <a:ext cx="366713" cy="308590"/>
          </a:xfrm>
          <a:prstGeom prst="ellipse">
            <a:avLst/>
          </a:prstGeom>
          <a:gradFill rotWithShape="1">
            <a:gsLst>
              <a:gs pos="0">
                <a:srgbClr val="FFFF66">
                  <a:gamma/>
                  <a:tint val="0"/>
                  <a:invGamma/>
                </a:srgbClr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57196" y="3122896"/>
            <a:ext cx="327025" cy="115721"/>
            <a:chOff x="2112" y="1296"/>
            <a:chExt cx="206" cy="72"/>
          </a:xfrm>
        </p:grpSpPr>
        <p:sp>
          <p:nvSpPr>
            <p:cNvPr id="113" name="Line 15"/>
            <p:cNvSpPr>
              <a:spLocks noChangeShapeType="1"/>
            </p:cNvSpPr>
            <p:nvPr/>
          </p:nvSpPr>
          <p:spPr bwMode="auto">
            <a:xfrm flipV="1">
              <a:off x="2112" y="1296"/>
              <a:ext cx="20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Line 16"/>
            <p:cNvSpPr>
              <a:spLocks noChangeShapeType="1"/>
            </p:cNvSpPr>
            <p:nvPr/>
          </p:nvSpPr>
          <p:spPr bwMode="auto">
            <a:xfrm flipV="1">
              <a:off x="2112" y="1320"/>
              <a:ext cx="20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Line 17"/>
            <p:cNvSpPr>
              <a:spLocks noChangeShapeType="1"/>
            </p:cNvSpPr>
            <p:nvPr/>
          </p:nvSpPr>
          <p:spPr bwMode="auto">
            <a:xfrm rot="20558759" flipV="1">
              <a:off x="2237" y="1320"/>
              <a:ext cx="30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6" name="Line 18"/>
          <p:cNvSpPr>
            <a:spLocks noChangeShapeType="1"/>
          </p:cNvSpPr>
          <p:nvPr/>
        </p:nvSpPr>
        <p:spPr bwMode="auto">
          <a:xfrm flipV="1">
            <a:off x="1350934" y="3007175"/>
            <a:ext cx="449263" cy="771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" name="Line 19"/>
          <p:cNvSpPr>
            <a:spLocks noChangeShapeType="1"/>
          </p:cNvSpPr>
          <p:nvPr/>
        </p:nvSpPr>
        <p:spPr bwMode="auto">
          <a:xfrm>
            <a:off x="1350934" y="3161470"/>
            <a:ext cx="449263" cy="385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8" name="Line 20"/>
          <p:cNvSpPr>
            <a:spLocks noChangeShapeType="1"/>
          </p:cNvSpPr>
          <p:nvPr/>
        </p:nvSpPr>
        <p:spPr bwMode="auto">
          <a:xfrm>
            <a:off x="1309659" y="3200044"/>
            <a:ext cx="368300" cy="1542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9" name="Text Box 21"/>
          <p:cNvSpPr txBox="1">
            <a:spLocks noChangeArrowheads="1"/>
          </p:cNvSpPr>
          <p:nvPr/>
        </p:nvSpPr>
        <p:spPr bwMode="auto">
          <a:xfrm>
            <a:off x="428596" y="2197125"/>
            <a:ext cx="390525" cy="338554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1600" b="1" dirty="0" smtClean="0">
                <a:latin typeface="Comic Sans MS" pitchFamily="66" charset="0"/>
                <a:sym typeface="Symbol"/>
              </a:rPr>
              <a:t></a:t>
            </a:r>
            <a:endParaRPr lang="en-GB" sz="1600" b="1" i="1" dirty="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20" name="Text Box 22"/>
          <p:cNvSpPr txBox="1">
            <a:spLocks noChangeArrowheads="1"/>
          </p:cNvSpPr>
          <p:nvPr/>
        </p:nvSpPr>
        <p:spPr bwMode="auto">
          <a:xfrm>
            <a:off x="1025936" y="2299916"/>
            <a:ext cx="697627" cy="338554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70C0"/>
                </a:solidFill>
                <a:latin typeface="Comic Sans MS" pitchFamily="66" charset="0"/>
              </a:rPr>
              <a:t>Q</a:t>
            </a:r>
            <a:r>
              <a:rPr lang="fr-FR" sz="16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²x</a:t>
            </a:r>
            <a:r>
              <a:rPr lang="fr-FR" sz="1600" b="1" baseline="-25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B</a:t>
            </a:r>
            <a:endParaRPr lang="en-GB" sz="1600" b="1" baseline="-25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21" name="Text Box 23"/>
          <p:cNvSpPr txBox="1">
            <a:spLocks noChangeArrowheads="1"/>
          </p:cNvSpPr>
          <p:nvPr/>
        </p:nvSpPr>
        <p:spPr bwMode="auto">
          <a:xfrm>
            <a:off x="941359" y="2611793"/>
            <a:ext cx="304800" cy="335913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  <a:latin typeface="Comic Sans MS" pitchFamily="66" charset="0"/>
              </a:rPr>
              <a:t>x</a:t>
            </a:r>
            <a:endParaRPr lang="en-GB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22" name="Text Box 24"/>
          <p:cNvSpPr txBox="1">
            <a:spLocks noChangeArrowheads="1"/>
          </p:cNvSpPr>
          <p:nvPr/>
        </p:nvSpPr>
        <p:spPr bwMode="auto">
          <a:xfrm>
            <a:off x="428596" y="3045748"/>
            <a:ext cx="273050" cy="70236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1600" b="1">
                <a:latin typeface="Comic Sans MS" pitchFamily="66" charset="0"/>
              </a:rPr>
              <a:t>p</a:t>
            </a:r>
            <a:endParaRPr lang="en-GB" sz="1600" b="1">
              <a:latin typeface="Comic Sans MS" pitchFamily="66" charset="0"/>
            </a:endParaRPr>
          </a:p>
          <a:p>
            <a:pPr algn="ctr"/>
            <a:endParaRPr lang="en-GB" sz="2400" b="1">
              <a:latin typeface="Times New Roman" pitchFamily="18" charset="0"/>
            </a:endParaRPr>
          </a:p>
        </p:txBody>
      </p:sp>
      <p:sp>
        <p:nvSpPr>
          <p:cNvPr id="123" name="Text Box 25"/>
          <p:cNvSpPr txBox="1">
            <a:spLocks noChangeArrowheads="1"/>
          </p:cNvSpPr>
          <p:nvPr/>
        </p:nvSpPr>
        <p:spPr bwMode="auto">
          <a:xfrm>
            <a:off x="633388" y="2495182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>
                <a:latin typeface="Comic Sans MS" pitchFamily="66" charset="0"/>
              </a:rPr>
              <a:t> </a:t>
            </a:r>
            <a:r>
              <a:rPr lang="el-GR" sz="1400" b="1" dirty="0">
                <a:latin typeface="Palatino" pitchFamily="18" charset="0"/>
              </a:rPr>
              <a:t>γ</a:t>
            </a:r>
            <a:r>
              <a:rPr lang="en-US" sz="1400" b="1" dirty="0">
                <a:latin typeface="Comic Sans MS" pitchFamily="66" charset="0"/>
              </a:rPr>
              <a:t>*</a:t>
            </a:r>
          </a:p>
        </p:txBody>
      </p:sp>
      <p:sp>
        <p:nvSpPr>
          <p:cNvPr id="124" name="Text Box 26"/>
          <p:cNvSpPr txBox="1">
            <a:spLocks noChangeArrowheads="1"/>
          </p:cNvSpPr>
          <p:nvPr/>
        </p:nvSpPr>
        <p:spPr bwMode="auto">
          <a:xfrm>
            <a:off x="438118" y="5319748"/>
            <a:ext cx="3276626" cy="369332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rgbClr val="0070C0"/>
                </a:solidFill>
                <a:latin typeface="Comic Sans MS" pitchFamily="66" charset="0"/>
              </a:rPr>
              <a:t>PDF   q </a:t>
            </a:r>
            <a:r>
              <a:rPr lang="fr-FR" sz="1800" b="1" dirty="0">
                <a:solidFill>
                  <a:srgbClr val="0070C0"/>
                </a:solidFill>
                <a:latin typeface="Comic Sans MS" pitchFamily="66" charset="0"/>
              </a:rPr>
              <a:t>( x )</a:t>
            </a:r>
            <a:r>
              <a:rPr lang="fr-FR" sz="1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endParaRPr lang="en-GB" sz="1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25" name="Rectangle 27"/>
          <p:cNvSpPr>
            <a:spLocks noChangeArrowheads="1"/>
          </p:cNvSpPr>
          <p:nvPr/>
        </p:nvSpPr>
        <p:spPr bwMode="auto">
          <a:xfrm>
            <a:off x="1987540" y="3525857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endParaRPr lang="fr-FR" sz="1400" b="1" i="1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26" name="Text Box 28"/>
          <p:cNvSpPr txBox="1">
            <a:spLocks noChangeArrowheads="1"/>
          </p:cNvSpPr>
          <p:nvPr/>
        </p:nvSpPr>
        <p:spPr bwMode="auto">
          <a:xfrm>
            <a:off x="1157277" y="3435369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endParaRPr lang="en-GB" sz="1400" b="1">
              <a:latin typeface="Comic Sans MS" pitchFamily="66" charset="0"/>
            </a:endParaRPr>
          </a:p>
        </p:txBody>
      </p:sp>
      <p:sp>
        <p:nvSpPr>
          <p:cNvPr id="127" name="Text Box 29"/>
          <p:cNvSpPr txBox="1">
            <a:spLocks noChangeArrowheads="1"/>
          </p:cNvSpPr>
          <p:nvPr/>
        </p:nvSpPr>
        <p:spPr bwMode="auto">
          <a:xfrm>
            <a:off x="785786" y="4676806"/>
            <a:ext cx="830263" cy="66992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latin typeface="Comic Sans MS" pitchFamily="66" charset="0"/>
              </a:rPr>
              <a:t>x </a:t>
            </a:r>
            <a:r>
              <a:rPr lang="fr-FR" sz="1400" b="1" dirty="0" err="1">
                <a:latin typeface="Comic Sans MS" pitchFamily="66" charset="0"/>
              </a:rPr>
              <a:t>boost</a:t>
            </a:r>
            <a:endParaRPr lang="en-GB" sz="1400" b="1" dirty="0">
              <a:latin typeface="Comic Sans MS" pitchFamily="66" charset="0"/>
            </a:endParaRPr>
          </a:p>
          <a:p>
            <a:pPr algn="ctr"/>
            <a:endParaRPr lang="en-GB" sz="2400" b="1" dirty="0">
              <a:latin typeface="Times New Roman" pitchFamily="18" charset="0"/>
            </a:endParaRPr>
          </a:p>
        </p:txBody>
      </p:sp>
      <p:sp>
        <p:nvSpPr>
          <p:cNvPr id="128" name="Text Box 30"/>
          <p:cNvSpPr txBox="1">
            <a:spLocks noChangeArrowheads="1"/>
          </p:cNvSpPr>
          <p:nvPr/>
        </p:nvSpPr>
        <p:spPr bwMode="auto">
          <a:xfrm>
            <a:off x="811202" y="3833832"/>
            <a:ext cx="646113" cy="366713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Comic Sans MS" pitchFamily="66" charset="0"/>
              </a:rPr>
              <a:t>x P</a:t>
            </a:r>
            <a:endParaRPr lang="en-GB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29" name="Oval 31"/>
          <p:cNvSpPr>
            <a:spLocks noChangeArrowheads="1"/>
          </p:cNvSpPr>
          <p:nvPr/>
        </p:nvSpPr>
        <p:spPr bwMode="auto">
          <a:xfrm>
            <a:off x="1627177" y="3448069"/>
            <a:ext cx="1125538" cy="1630363"/>
          </a:xfrm>
          <a:prstGeom prst="ellipse">
            <a:avLst/>
          </a:prstGeom>
          <a:gradFill rotWithShape="1">
            <a:gsLst>
              <a:gs pos="0">
                <a:srgbClr val="CCFFFF">
                  <a:gamma/>
                  <a:tint val="0"/>
                  <a:invGamma/>
                </a:srgbClr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0" name="Oval 32"/>
          <p:cNvSpPr>
            <a:spLocks noChangeArrowheads="1"/>
          </p:cNvSpPr>
          <p:nvPr/>
        </p:nvSpPr>
        <p:spPr bwMode="auto">
          <a:xfrm>
            <a:off x="1649402" y="4219594"/>
            <a:ext cx="180975" cy="176213"/>
          </a:xfrm>
          <a:prstGeom prst="ellipse">
            <a:avLst/>
          </a:prstGeom>
          <a:gradFill rotWithShape="0">
            <a:gsLst>
              <a:gs pos="0">
                <a:srgbClr val="3333CC"/>
              </a:gs>
              <a:gs pos="100000">
                <a:srgbClr val="3333CC">
                  <a:gamma/>
                  <a:shade val="5764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1" name="Oval 33"/>
          <p:cNvSpPr>
            <a:spLocks noChangeArrowheads="1"/>
          </p:cNvSpPr>
          <p:nvPr/>
        </p:nvSpPr>
        <p:spPr bwMode="auto">
          <a:xfrm>
            <a:off x="1884352" y="4584719"/>
            <a:ext cx="179388" cy="176213"/>
          </a:xfrm>
          <a:prstGeom prst="ellipse">
            <a:avLst/>
          </a:prstGeom>
          <a:gradFill rotWithShape="0">
            <a:gsLst>
              <a:gs pos="0">
                <a:srgbClr val="A50021">
                  <a:gamma/>
                  <a:tint val="57647"/>
                  <a:invGamma/>
                </a:srgbClr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00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2" name="Oval 34"/>
          <p:cNvSpPr>
            <a:spLocks noChangeArrowheads="1"/>
          </p:cNvSpPr>
          <p:nvPr/>
        </p:nvSpPr>
        <p:spPr bwMode="auto">
          <a:xfrm>
            <a:off x="2244715" y="4584719"/>
            <a:ext cx="179388" cy="176213"/>
          </a:xfrm>
          <a:prstGeom prst="ellipse">
            <a:avLst/>
          </a:prstGeom>
          <a:gradFill rotWithShape="1">
            <a:gsLst>
              <a:gs pos="0">
                <a:srgbClr val="66FF99"/>
              </a:gs>
              <a:gs pos="100000">
                <a:srgbClr val="66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CC33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3" name="Line 35"/>
          <p:cNvSpPr>
            <a:spLocks noChangeShapeType="1"/>
          </p:cNvSpPr>
          <p:nvPr/>
        </p:nvSpPr>
        <p:spPr bwMode="auto">
          <a:xfrm rot="10800000">
            <a:off x="2160577" y="2984519"/>
            <a:ext cx="0" cy="12795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4" name="Line 36"/>
          <p:cNvSpPr>
            <a:spLocks noChangeShapeType="1"/>
          </p:cNvSpPr>
          <p:nvPr/>
        </p:nvSpPr>
        <p:spPr bwMode="auto">
          <a:xfrm rot="17074701">
            <a:off x="2632065" y="3902094"/>
            <a:ext cx="1588" cy="946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5" name="Line 37"/>
          <p:cNvSpPr>
            <a:spLocks noChangeShapeType="1"/>
          </p:cNvSpPr>
          <p:nvPr/>
        </p:nvSpPr>
        <p:spPr bwMode="auto">
          <a:xfrm rot="3976296">
            <a:off x="1741477" y="3978294"/>
            <a:ext cx="0" cy="946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6" name="Oval 38"/>
          <p:cNvSpPr>
            <a:spLocks noChangeArrowheads="1"/>
          </p:cNvSpPr>
          <p:nvPr/>
        </p:nvSpPr>
        <p:spPr bwMode="auto">
          <a:xfrm>
            <a:off x="2333615" y="4098944"/>
            <a:ext cx="180975" cy="176213"/>
          </a:xfrm>
          <a:prstGeom prst="ellipse">
            <a:avLst/>
          </a:prstGeom>
          <a:gradFill rotWithShape="0">
            <a:gsLst>
              <a:gs pos="0">
                <a:srgbClr val="A50021">
                  <a:gamma/>
                  <a:tint val="57647"/>
                  <a:invGamma/>
                </a:srgbClr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A5002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7" name="Oval 39"/>
          <p:cNvSpPr>
            <a:spLocks noChangeArrowheads="1"/>
          </p:cNvSpPr>
          <p:nvPr/>
        </p:nvSpPr>
        <p:spPr bwMode="auto">
          <a:xfrm>
            <a:off x="2289165" y="3789382"/>
            <a:ext cx="180975" cy="177800"/>
          </a:xfrm>
          <a:prstGeom prst="ellipse">
            <a:avLst/>
          </a:prstGeom>
          <a:gradFill rotWithShape="0">
            <a:gsLst>
              <a:gs pos="0">
                <a:srgbClr val="3333CC"/>
              </a:gs>
              <a:gs pos="100000">
                <a:srgbClr val="3333CC">
                  <a:gamma/>
                  <a:shade val="5764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8" name="Oval 40"/>
          <p:cNvSpPr>
            <a:spLocks noChangeArrowheads="1"/>
          </p:cNvSpPr>
          <p:nvPr/>
        </p:nvSpPr>
        <p:spPr bwMode="auto">
          <a:xfrm>
            <a:off x="2109777" y="4406919"/>
            <a:ext cx="179388" cy="177800"/>
          </a:xfrm>
          <a:prstGeom prst="ellipse">
            <a:avLst/>
          </a:prstGeom>
          <a:gradFill rotWithShape="1">
            <a:gsLst>
              <a:gs pos="0">
                <a:srgbClr val="66FF99"/>
              </a:gs>
              <a:gs pos="100000">
                <a:srgbClr val="66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CC33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9" name="Text Box 41"/>
          <p:cNvSpPr txBox="1">
            <a:spLocks noChangeArrowheads="1"/>
          </p:cNvSpPr>
          <p:nvPr/>
        </p:nvSpPr>
        <p:spPr bwMode="auto">
          <a:xfrm>
            <a:off x="2170102" y="2962294"/>
            <a:ext cx="338138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b="1">
                <a:latin typeface="Times New Roman" pitchFamily="18" charset="0"/>
              </a:rPr>
              <a:t> </a:t>
            </a:r>
            <a:r>
              <a:rPr lang="fr-FR" sz="1600" b="1">
                <a:latin typeface="Comic Sans MS" pitchFamily="66" charset="0"/>
              </a:rPr>
              <a:t>z</a:t>
            </a:r>
            <a:endParaRPr lang="en-GB" sz="1600" b="1">
              <a:latin typeface="Comic Sans MS" pitchFamily="66" charset="0"/>
            </a:endParaRPr>
          </a:p>
        </p:txBody>
      </p:sp>
      <p:sp>
        <p:nvSpPr>
          <p:cNvPr id="140" name="Oval 42"/>
          <p:cNvSpPr>
            <a:spLocks noChangeArrowheads="1"/>
          </p:cNvSpPr>
          <p:nvPr/>
        </p:nvSpPr>
        <p:spPr bwMode="auto">
          <a:xfrm rot="2120436">
            <a:off x="1779577" y="3670319"/>
            <a:ext cx="304800" cy="33813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tint val="6078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66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1" name="Line 43"/>
          <p:cNvSpPr>
            <a:spLocks noChangeShapeType="1"/>
          </p:cNvSpPr>
          <p:nvPr/>
        </p:nvSpPr>
        <p:spPr bwMode="auto">
          <a:xfrm flipH="1">
            <a:off x="1344602" y="3833832"/>
            <a:ext cx="577850" cy="246063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2" name="Line 50"/>
          <p:cNvSpPr>
            <a:spLocks noChangeShapeType="1"/>
          </p:cNvSpPr>
          <p:nvPr/>
        </p:nvSpPr>
        <p:spPr bwMode="auto">
          <a:xfrm>
            <a:off x="977871" y="531974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3" name="Text Box 54"/>
          <p:cNvSpPr txBox="1">
            <a:spLocks noChangeArrowheads="1"/>
          </p:cNvSpPr>
          <p:nvPr/>
        </p:nvSpPr>
        <p:spPr bwMode="auto">
          <a:xfrm>
            <a:off x="2846377" y="4583132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 b="1">
                <a:latin typeface="Comic Sans MS" pitchFamily="66" charset="0"/>
              </a:rPr>
              <a:t>y</a:t>
            </a:r>
            <a:endParaRPr lang="en-GB" sz="1600" b="1">
              <a:latin typeface="Comic Sans MS" pitchFamily="66" charset="0"/>
            </a:endParaRPr>
          </a:p>
        </p:txBody>
      </p:sp>
      <p:sp>
        <p:nvSpPr>
          <p:cNvPr id="144" name="Oval 138"/>
          <p:cNvSpPr>
            <a:spLocks noChangeArrowheads="1"/>
          </p:cNvSpPr>
          <p:nvPr/>
        </p:nvSpPr>
        <p:spPr bwMode="auto">
          <a:xfrm>
            <a:off x="1855777" y="3746519"/>
            <a:ext cx="179388" cy="174625"/>
          </a:xfrm>
          <a:prstGeom prst="ellipse">
            <a:avLst/>
          </a:prstGeom>
          <a:gradFill rotWithShape="0">
            <a:gsLst>
              <a:gs pos="0">
                <a:srgbClr val="A50021">
                  <a:gamma/>
                  <a:tint val="33333"/>
                  <a:invGamma/>
                </a:srgbClr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00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fr-FR"/>
          </a:p>
        </p:txBody>
      </p:sp>
      <p:cxnSp>
        <p:nvCxnSpPr>
          <p:cNvPr id="145" name="Connecteur droit avec flèche 144"/>
          <p:cNvCxnSpPr/>
          <p:nvPr/>
        </p:nvCxnSpPr>
        <p:spPr>
          <a:xfrm>
            <a:off x="571472" y="2512642"/>
            <a:ext cx="357190" cy="1588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 rot="5400000" flipH="1" flipV="1">
            <a:off x="864367" y="2145136"/>
            <a:ext cx="409580" cy="2905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 Box 21"/>
          <p:cNvSpPr txBox="1">
            <a:spLocks noChangeArrowheads="1"/>
          </p:cNvSpPr>
          <p:nvPr/>
        </p:nvSpPr>
        <p:spPr bwMode="auto">
          <a:xfrm>
            <a:off x="823889" y="1942726"/>
            <a:ext cx="390525" cy="338554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1600" b="1" dirty="0" smtClean="0">
                <a:latin typeface="Comic Sans MS" pitchFamily="66" charset="0"/>
                <a:sym typeface="Symbol"/>
              </a:rPr>
              <a:t>’</a:t>
            </a:r>
            <a:endParaRPr lang="en-GB" sz="1600" b="1" i="1" dirty="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From</a:t>
            </a:r>
            <a:r>
              <a:rPr lang="fr-FR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inclusive </a:t>
            </a:r>
            <a:r>
              <a:rPr lang="fr-FR" sz="3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reactions</a:t>
            </a:r>
            <a:endParaRPr lang="fr-FR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fr-FR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</a:t>
            </a:r>
            <a:r>
              <a:rPr lang="fr-FR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to </a:t>
            </a:r>
            <a:r>
              <a:rPr lang="fr-FR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exclusive </a:t>
            </a:r>
            <a:r>
              <a:rPr lang="fr-FR" sz="3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reactions</a:t>
            </a:r>
            <a:endParaRPr lang="fr-FR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8" name="TextBox 147"/>
          <p:cNvSpPr txBox="1"/>
          <p:nvPr/>
        </p:nvSpPr>
        <p:spPr>
          <a:xfrm rot="16200000">
            <a:off x="7341263" y="3432135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f</a:t>
            </a:r>
            <a:r>
              <a:rPr lang="en-US" dirty="0" smtClean="0">
                <a:latin typeface="+mn-lt"/>
              </a:rPr>
              <a:t>rom Nicole </a:t>
            </a:r>
            <a:r>
              <a:rPr lang="en-US" dirty="0" err="1" smtClean="0">
                <a:latin typeface="+mn-lt"/>
              </a:rPr>
              <a:t>D’Hose</a:t>
            </a:r>
            <a:endParaRPr lang="en-US" dirty="0" smtClean="0">
              <a:latin typeface="+mn-lt"/>
            </a:endParaRPr>
          </a:p>
        </p:txBody>
      </p:sp>
      <p:sp>
        <p:nvSpPr>
          <p:cNvPr id="101" name="Date Placeholder 10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102" name="Footer Placeholder 10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fr-FR" sz="1800"/>
          </a:p>
        </p:txBody>
      </p:sp>
      <p:grpSp>
        <p:nvGrpSpPr>
          <p:cNvPr id="4" name="Groupe 25"/>
          <p:cNvGrpSpPr/>
          <p:nvPr/>
        </p:nvGrpSpPr>
        <p:grpSpPr>
          <a:xfrm>
            <a:off x="0" y="1531882"/>
            <a:ext cx="2643206" cy="2643206"/>
            <a:chOff x="71406" y="4000504"/>
            <a:chExt cx="2643206" cy="2643206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012" y="4115948"/>
              <a:ext cx="2531389" cy="2455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riangle rectangle 16"/>
            <p:cNvSpPr/>
            <p:nvPr/>
          </p:nvSpPr>
          <p:spPr>
            <a:xfrm>
              <a:off x="71406" y="6215082"/>
              <a:ext cx="357190" cy="35719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rectangle 18"/>
            <p:cNvSpPr/>
            <p:nvPr/>
          </p:nvSpPr>
          <p:spPr>
            <a:xfrm>
              <a:off x="71406" y="6286520"/>
              <a:ext cx="357190" cy="285752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rectangle 19"/>
            <p:cNvSpPr/>
            <p:nvPr/>
          </p:nvSpPr>
          <p:spPr>
            <a:xfrm rot="10800000">
              <a:off x="2285984" y="4071942"/>
              <a:ext cx="428628" cy="428628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6" name="Triangle rectangle 21"/>
            <p:cNvSpPr/>
            <p:nvPr/>
          </p:nvSpPr>
          <p:spPr>
            <a:xfrm rot="5400000">
              <a:off x="142844" y="4000504"/>
              <a:ext cx="428628" cy="428628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7" name="Triangle rectangle 24"/>
            <p:cNvSpPr/>
            <p:nvPr/>
          </p:nvSpPr>
          <p:spPr>
            <a:xfrm rot="16200000">
              <a:off x="2285984" y="6215082"/>
              <a:ext cx="428628" cy="428628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ZoneTexte 32"/>
          <p:cNvSpPr txBox="1"/>
          <p:nvPr/>
        </p:nvSpPr>
        <p:spPr>
          <a:xfrm>
            <a:off x="1066800" y="4191000"/>
            <a:ext cx="7080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PDF   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fr-FR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GPD                             TMD</a:t>
            </a:r>
            <a:endParaRPr lang="fr-FR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 descr="tm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531882"/>
            <a:ext cx="2819400" cy="2604029"/>
          </a:xfrm>
          <a:prstGeom prst="rect">
            <a:avLst/>
          </a:prstGeom>
        </p:spPr>
      </p:pic>
      <p:pic>
        <p:nvPicPr>
          <p:cNvPr id="20" name="Picture 19" descr="gpd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9400" y="1066800"/>
            <a:ext cx="3048000" cy="313208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4400" y="304800"/>
            <a:ext cx="3296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PDF, GPD, TMD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800" y="5029200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For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theory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see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:</a:t>
            </a:r>
          </a:p>
          <a:p>
            <a:pPr lvl="0"/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Comic Sans MS" pitchFamily="66" charset="0"/>
              </a:rPr>
              <a:t>Ji</a:t>
            </a:r>
            <a:r>
              <a:rPr lang="fr-FR" sz="1600" dirty="0">
                <a:solidFill>
                  <a:srgbClr val="FFFFFF">
                    <a:lumMod val="50000"/>
                  </a:srgbClr>
                </a:solidFill>
                <a:latin typeface="Comic Sans MS" pitchFamily="66" charset="0"/>
              </a:rPr>
              <a:t>, PRL 2003, </a:t>
            </a:r>
            <a:r>
              <a:rPr lang="fr-FR" sz="1600" dirty="0" err="1">
                <a:solidFill>
                  <a:srgbClr val="FFFFFF">
                    <a:lumMod val="50000"/>
                  </a:srgbClr>
                </a:solidFill>
                <a:latin typeface="Comic Sans MS" pitchFamily="66" charset="0"/>
              </a:rPr>
              <a:t>Belitsky</a:t>
            </a:r>
            <a:r>
              <a:rPr lang="fr-FR" sz="1600" dirty="0">
                <a:solidFill>
                  <a:srgbClr val="FFFFFF">
                    <a:lumMod val="50000"/>
                  </a:srgbClr>
                </a:solidFill>
                <a:latin typeface="Comic Sans MS" pitchFamily="66" charset="0"/>
              </a:rPr>
              <a:t>, Ji, Yuan PRD </a:t>
            </a:r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Comic Sans MS" pitchFamily="66" charset="0"/>
              </a:rPr>
              <a:t>2004</a:t>
            </a:r>
            <a:endParaRPr lang="fr-FR" sz="1600" dirty="0">
              <a:solidFill>
                <a:srgbClr val="FFFFFF">
                  <a:lumMod val="50000"/>
                </a:srgbClr>
              </a:solidFill>
              <a:latin typeface="Comic Sans MS" pitchFamily="66" charset="0"/>
            </a:endParaRPr>
          </a:p>
          <a:p>
            <a:pPr lvl="0"/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Comic Sans MS" pitchFamily="66" charset="0"/>
                <a:sym typeface="Symbol"/>
              </a:rPr>
              <a:t>Meissner</a:t>
            </a:r>
            <a:r>
              <a:rPr lang="fr-FR" sz="1600" dirty="0">
                <a:solidFill>
                  <a:srgbClr val="FFFFFF">
                    <a:lumMod val="50000"/>
                  </a:srgbClr>
                </a:solidFill>
                <a:latin typeface="Comic Sans MS" pitchFamily="66" charset="0"/>
                <a:sym typeface="Symbol"/>
              </a:rPr>
              <a:t>, Metz, Schlegel, JHEP 0908:056 </a:t>
            </a:r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Comic Sans MS" pitchFamily="66" charset="0"/>
                <a:sym typeface="Symbol"/>
              </a:rPr>
              <a:t>2009</a:t>
            </a:r>
            <a:endParaRPr lang="fr-FR" sz="1600" dirty="0">
              <a:solidFill>
                <a:srgbClr val="FFFFFF">
                  <a:lumMod val="50000"/>
                </a:srgbClr>
              </a:solidFill>
              <a:latin typeface="Comic Sans MS" pitchFamily="66" charset="0"/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89644" y="1934308"/>
            <a:ext cx="3433953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sz="1600" b="1" dirty="0" err="1" smtClean="0">
                <a:solidFill>
                  <a:srgbClr val="3333FF"/>
                </a:solidFill>
              </a:rPr>
              <a:t>charged</a:t>
            </a:r>
            <a:r>
              <a:rPr lang="de-DE" sz="1600" b="1" dirty="0" smtClean="0">
                <a:solidFill>
                  <a:srgbClr val="3333FF"/>
                </a:solidFill>
              </a:rPr>
              <a:t> </a:t>
            </a:r>
            <a:r>
              <a:rPr lang="de-DE" sz="1600" b="1" dirty="0" err="1" smtClean="0">
                <a:solidFill>
                  <a:srgbClr val="3333FF"/>
                </a:solidFill>
              </a:rPr>
              <a:t>mode</a:t>
            </a:r>
            <a:r>
              <a:rPr lang="de-DE" sz="1600" b="1" dirty="0" smtClean="0">
                <a:solidFill>
                  <a:srgbClr val="3333FF"/>
                </a:solidFill>
              </a:rPr>
              <a:t>: </a:t>
            </a:r>
            <a:r>
              <a:rPr lang="de-DE" sz="1800" b="1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de-DE" sz="1800" b="1" baseline="300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1800" b="1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de-DE" sz="1600" b="1" dirty="0" smtClean="0">
                <a:solidFill>
                  <a:srgbClr val="000000"/>
                </a:solidFill>
              </a:rPr>
              <a:t>p </a:t>
            </a:r>
            <a:r>
              <a:rPr lang="de-DE" sz="1600" b="1" dirty="0" smtClean="0">
                <a:solidFill>
                  <a:srgbClr val="000000"/>
                </a:solidFill>
                <a:latin typeface="Symbol" pitchFamily="18" charset="2"/>
              </a:rPr>
              <a:t>--&gt;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800" b="1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de-DE" sz="1800" b="1" baseline="300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1800" b="1" dirty="0" err="1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de-DE" sz="1800" b="1" baseline="30000" dirty="0" err="1" smtClean="0">
                <a:solidFill>
                  <a:srgbClr val="000000"/>
                </a:solidFill>
                <a:latin typeface="Symbol" pitchFamily="18" charset="2"/>
              </a:rPr>
              <a:t>+</a:t>
            </a:r>
            <a:r>
              <a:rPr lang="de-DE" sz="1800" b="1" dirty="0" err="1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de-DE" sz="1800" b="1" baseline="300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b="1" dirty="0" smtClean="0">
                <a:solidFill>
                  <a:srgbClr val="000000"/>
                </a:solidFill>
              </a:rPr>
              <a:t>p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733" y="2322210"/>
            <a:ext cx="42846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892765" y="2980356"/>
            <a:ext cx="642937" cy="1368425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fr-FR" sz="1800" b="1" smtClean="0">
              <a:solidFill>
                <a:srgbClr val="000000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41017" y="139562"/>
            <a:ext cx="75057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de-DE" sz="28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Diffractive</a:t>
            </a:r>
            <a:r>
              <a:rPr lang="de-DE" sz="28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dissociation</a:t>
            </a:r>
            <a:r>
              <a:rPr lang="de-DE" sz="28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into</a:t>
            </a:r>
            <a:r>
              <a:rPr lang="de-DE" sz="28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3</a:t>
            </a:r>
            <a:r>
              <a:rPr lang="de-DE" sz="2800" b="1" dirty="0" smtClean="0">
                <a:solidFill>
                  <a:srgbClr val="FF660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de-DE" sz="28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final </a:t>
            </a:r>
            <a:r>
              <a:rPr lang="de-DE" sz="28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states</a:t>
            </a:r>
            <a:endParaRPr lang="de-DE" sz="2800" b="1" dirty="0" smtClean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9284" y="2118534"/>
            <a:ext cx="4564611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603671" y="5263661"/>
            <a:ext cx="1931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sz="1600" dirty="0" smtClean="0">
                <a:solidFill>
                  <a:srgbClr val="FF0000"/>
                </a:solidFill>
              </a:rPr>
              <a:t>PWA: ~ 1M </a:t>
            </a:r>
            <a:r>
              <a:rPr lang="de-DE" sz="1600" dirty="0" err="1" smtClean="0">
                <a:solidFill>
                  <a:srgbClr val="FF0000"/>
                </a:solidFill>
              </a:rPr>
              <a:t>events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1070812" y="5260603"/>
            <a:ext cx="332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sz="1600" dirty="0" smtClean="0">
                <a:solidFill>
                  <a:srgbClr val="3333FF"/>
                </a:solidFill>
              </a:rPr>
              <a:t>PWA: ~ 24M  </a:t>
            </a:r>
            <a:r>
              <a:rPr lang="de-DE" sz="1600" dirty="0" err="1" smtClean="0">
                <a:solidFill>
                  <a:srgbClr val="3333FF"/>
                </a:solidFill>
              </a:rPr>
              <a:t>events</a:t>
            </a:r>
            <a:r>
              <a:rPr lang="de-DE" sz="1600" dirty="0" smtClean="0">
                <a:solidFill>
                  <a:srgbClr val="3333FF"/>
                </a:solidFill>
              </a:rPr>
              <a:t> </a:t>
            </a:r>
            <a:r>
              <a:rPr lang="de-DE" sz="1200" dirty="0" smtClean="0">
                <a:solidFill>
                  <a:srgbClr val="3333FF"/>
                </a:solidFill>
              </a:rPr>
              <a:t>(</a:t>
            </a:r>
            <a:r>
              <a:rPr lang="de-DE" sz="1200" dirty="0" err="1" smtClean="0">
                <a:solidFill>
                  <a:srgbClr val="3333FF"/>
                </a:solidFill>
              </a:rPr>
              <a:t>acceptance</a:t>
            </a:r>
            <a:r>
              <a:rPr lang="de-DE" sz="1200" dirty="0" smtClean="0">
                <a:solidFill>
                  <a:srgbClr val="3333FF"/>
                </a:solidFill>
              </a:rPr>
              <a:t> </a:t>
            </a:r>
            <a:r>
              <a:rPr lang="de-DE" sz="1200" dirty="0" err="1" smtClean="0">
                <a:solidFill>
                  <a:srgbClr val="3333FF"/>
                </a:solidFill>
              </a:rPr>
              <a:t>corr</a:t>
            </a:r>
            <a:r>
              <a:rPr lang="de-DE" sz="1200" dirty="0" smtClean="0">
                <a:solidFill>
                  <a:srgbClr val="3333FF"/>
                </a:solidFill>
              </a:rPr>
              <a:t>.)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3852" y="13418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</a:rPr>
              <a:t>Mass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outgoing</a:t>
            </a:r>
            <a:r>
              <a:rPr lang="de-DE" sz="1600" dirty="0" smtClean="0">
                <a:solidFill>
                  <a:srgbClr val="000000"/>
                </a:solidFill>
              </a:rPr>
              <a:t> 3</a:t>
            </a:r>
            <a:r>
              <a:rPr lang="de-DE" sz="1600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system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endParaRPr lang="fr-FR" dirty="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469770" y="1945303"/>
            <a:ext cx="3305713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sz="1600" b="1" dirty="0" smtClean="0">
                <a:solidFill>
                  <a:srgbClr val="FF0000"/>
                </a:solidFill>
              </a:rPr>
              <a:t>neutral </a:t>
            </a:r>
            <a:r>
              <a:rPr lang="de-DE" sz="1600" b="1" dirty="0" err="1" smtClean="0">
                <a:solidFill>
                  <a:srgbClr val="FF0000"/>
                </a:solidFill>
              </a:rPr>
              <a:t>mode</a:t>
            </a:r>
            <a:r>
              <a:rPr lang="de-DE" sz="1600" b="1" dirty="0" smtClean="0">
                <a:solidFill>
                  <a:srgbClr val="FF0000"/>
                </a:solidFill>
              </a:rPr>
              <a:t>: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800" b="1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de-DE" sz="1800" b="1" baseline="300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1800" b="1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de-DE" sz="1600" b="1" dirty="0" smtClean="0">
                <a:solidFill>
                  <a:srgbClr val="000000"/>
                </a:solidFill>
              </a:rPr>
              <a:t>p </a:t>
            </a:r>
            <a:r>
              <a:rPr lang="de-DE" sz="1600" b="1" dirty="0" smtClean="0">
                <a:solidFill>
                  <a:srgbClr val="000000"/>
                </a:solidFill>
                <a:latin typeface="Symbol" pitchFamily="18" charset="2"/>
              </a:rPr>
              <a:t>--&gt;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800" b="1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de-DE" sz="1800" b="1" baseline="300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1800" b="1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de-DE" sz="1800" b="1" baseline="30000" dirty="0" smtClean="0">
                <a:solidFill>
                  <a:srgbClr val="000000"/>
                </a:solidFill>
                <a:latin typeface="Symbol" pitchFamily="18" charset="2"/>
              </a:rPr>
              <a:t>0</a:t>
            </a:r>
            <a:r>
              <a:rPr lang="de-DE" sz="1800" b="1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de-DE" sz="1800" b="1" baseline="30000" dirty="0" smtClean="0">
                <a:solidFill>
                  <a:srgbClr val="000000"/>
                </a:solidFill>
                <a:latin typeface="Symbol" pitchFamily="18" charset="2"/>
              </a:rPr>
              <a:t>0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b="1" dirty="0" smtClean="0">
                <a:solidFill>
                  <a:srgbClr val="000000"/>
                </a:solidFill>
              </a:rPr>
              <a:t>p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01690" y="901269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2008 data, p </a:t>
            </a:r>
            <a:r>
              <a:rPr lang="fr-FR" sz="2000" dirty="0" err="1" smtClean="0">
                <a:solidFill>
                  <a:schemeClr val="tx1"/>
                </a:solidFill>
              </a:rPr>
              <a:t>target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Unicode MS" pitchFamily="34" charset="-128"/>
              </a:rPr>
              <a:t>Polarized target performance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96245" y="472281"/>
            <a:ext cx="4957762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676400" y="3124200"/>
            <a:ext cx="5545138" cy="107721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b="1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Polarization of </a:t>
            </a:r>
            <a:r>
              <a:rPr lang="en-US" sz="2800" baseline="30000" dirty="0">
                <a:solidFill>
                  <a:schemeClr val="accent2"/>
                </a:solidFill>
              </a:rPr>
              <a:t>6</a:t>
            </a:r>
            <a:r>
              <a:rPr lang="en-US" sz="2800" dirty="0">
                <a:solidFill>
                  <a:schemeClr val="accent2"/>
                </a:solidFill>
              </a:rPr>
              <a:t>LiD in 2006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</a:rPr>
              <a:t> +53.5%    </a:t>
            </a:r>
            <a:r>
              <a:rPr lang="en-US" sz="2400" b="1" dirty="0">
                <a:solidFill>
                  <a:srgbClr val="00B050"/>
                </a:solidFill>
              </a:rPr>
              <a:t>-52.0%     </a:t>
            </a:r>
            <a:r>
              <a:rPr lang="en-US" sz="2400" b="1" dirty="0">
                <a:solidFill>
                  <a:schemeClr val="accent2"/>
                </a:solidFill>
              </a:rPr>
              <a:t>+56.1</a:t>
            </a:r>
            <a:r>
              <a:rPr lang="en-US" sz="2400" b="1" dirty="0" smtClean="0">
                <a:solidFill>
                  <a:schemeClr val="accent2"/>
                </a:solidFill>
              </a:rPr>
              <a:t>%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594360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86600" cy="990600"/>
          </a:xfrm>
        </p:spPr>
        <p:txBody>
          <a:bodyPr/>
          <a:lstStyle/>
          <a:p>
            <a:r>
              <a:rPr lang="en-US" dirty="0" smtClean="0"/>
              <a:t>Tracking example: GEMs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667000"/>
            <a:ext cx="28956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6096000" y="2209800"/>
            <a:ext cx="1574800" cy="3352800"/>
            <a:chOff x="3744" y="485"/>
            <a:chExt cx="1392" cy="3595"/>
          </a:xfrm>
        </p:grpSpPr>
        <p:pic>
          <p:nvPicPr>
            <p:cNvPr id="7" name="Picture 5" descr="C:\Documents and Settings\laman\Desktop\trieste2001\plots\gemfield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44" y="1151"/>
              <a:ext cx="1392" cy="2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4" y="485"/>
              <a:ext cx="1392" cy="1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447800" y="2133600"/>
            <a:ext cx="127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Gem foil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1371600"/>
            <a:ext cx="380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Gaseous </a:t>
            </a:r>
            <a:r>
              <a:rPr lang="en-US" sz="2400" dirty="0"/>
              <a:t>E</a:t>
            </a:r>
            <a:r>
              <a:rPr lang="en-US" sz="2400" dirty="0" smtClean="0"/>
              <a:t>lectron </a:t>
            </a:r>
            <a:r>
              <a:rPr lang="en-US" sz="2400" dirty="0"/>
              <a:t>M</a:t>
            </a:r>
            <a:r>
              <a:rPr lang="en-US" sz="2400" dirty="0" smtClean="0"/>
              <a:t>ultiplier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10400" cy="990600"/>
          </a:xfrm>
        </p:spPr>
        <p:txBody>
          <a:bodyPr/>
          <a:lstStyle/>
          <a:p>
            <a:r>
              <a:rPr lang="en-US" dirty="0" smtClean="0"/>
              <a:t>GEMs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5" name="Picture 3" descr="C:\cygwin\home\gkm\pisa\compass_triple_gem3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295400"/>
            <a:ext cx="2895600" cy="2301875"/>
          </a:xfrm>
          <a:prstGeom prst="rect">
            <a:avLst/>
          </a:prstGeom>
          <a:noFill/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699125" y="3886200"/>
            <a:ext cx="3216275" cy="255454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000" dirty="0"/>
              <a:t> 20 triple Gems detectors</a:t>
            </a:r>
          </a:p>
          <a:p>
            <a:pPr>
              <a:buFontTx/>
              <a:buChar char="•"/>
            </a:pPr>
            <a:r>
              <a:rPr lang="en-US" sz="2000" dirty="0"/>
              <a:t> in 10 stations</a:t>
            </a:r>
          </a:p>
          <a:p>
            <a:pPr>
              <a:buFontTx/>
              <a:buChar char="•"/>
            </a:pPr>
            <a:r>
              <a:rPr lang="en-US" sz="2000" dirty="0"/>
              <a:t> 40 coordinates</a:t>
            </a:r>
          </a:p>
          <a:p>
            <a:pPr>
              <a:buFontTx/>
              <a:buChar char="•"/>
            </a:pPr>
            <a:r>
              <a:rPr lang="en-US" sz="2000" dirty="0"/>
              <a:t> size </a:t>
            </a:r>
            <a:r>
              <a:rPr lang="en-US" sz="2000" dirty="0" smtClean="0"/>
              <a:t>30</a:t>
            </a:r>
            <a:r>
              <a:rPr lang="en-US" sz="2000" dirty="0" smtClean="0">
                <a:sym typeface="Symbol"/>
              </a:rPr>
              <a:t></a:t>
            </a:r>
            <a:r>
              <a:rPr lang="en-US" sz="2000" dirty="0" smtClean="0"/>
              <a:t>30 </a:t>
            </a:r>
            <a:r>
              <a:rPr lang="en-US" sz="2000" dirty="0"/>
              <a:t>cm</a:t>
            </a:r>
            <a:r>
              <a:rPr lang="en-US" sz="2000" baseline="30000" dirty="0"/>
              <a:t>2</a:t>
            </a:r>
          </a:p>
          <a:p>
            <a:pPr>
              <a:buFontTx/>
              <a:buChar char="•"/>
            </a:pPr>
            <a:r>
              <a:rPr lang="en-US" sz="2000" dirty="0"/>
              <a:t> 12 ns time resolution</a:t>
            </a:r>
          </a:p>
          <a:p>
            <a:pPr>
              <a:buFontTx/>
              <a:buChar char="•"/>
            </a:pPr>
            <a:r>
              <a:rPr lang="en-US" sz="2000" dirty="0"/>
              <a:t> 50 </a:t>
            </a:r>
            <a:r>
              <a:rPr lang="en-US" sz="2000" dirty="0" err="1">
                <a:cs typeface="Times New Roman" pitchFamily="18" charset="0"/>
              </a:rPr>
              <a:t>μm</a:t>
            </a:r>
            <a:r>
              <a:rPr lang="en-US" sz="2000" dirty="0">
                <a:cs typeface="Times New Roman" pitchFamily="18" charset="0"/>
              </a:rPr>
              <a:t> space resolution</a:t>
            </a:r>
          </a:p>
          <a:p>
            <a:pPr>
              <a:buFontTx/>
              <a:buChar char="•"/>
            </a:pPr>
            <a:r>
              <a:rPr lang="en-US" sz="2000" dirty="0">
                <a:cs typeface="Times New Roman" pitchFamily="18" charset="0"/>
              </a:rPr>
              <a:t> efficiency </a:t>
            </a:r>
            <a:r>
              <a:rPr lang="en-US" sz="2000" dirty="0" smtClean="0">
                <a:cs typeface="Times New Roman" pitchFamily="18" charset="0"/>
              </a:rPr>
              <a:t> ≈</a:t>
            </a:r>
            <a:r>
              <a:rPr lang="en-US" sz="2000" dirty="0" smtClean="0"/>
              <a:t>97 </a:t>
            </a:r>
            <a:r>
              <a:rPr lang="en-US" sz="2000" dirty="0"/>
              <a:t>%</a:t>
            </a:r>
          </a:p>
          <a:p>
            <a:pPr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Ar</a:t>
            </a:r>
            <a:r>
              <a:rPr lang="en-US" sz="2000" dirty="0"/>
              <a:t>/CO</a:t>
            </a:r>
            <a:r>
              <a:rPr lang="en-US" sz="2000" baseline="-25000" dirty="0"/>
              <a:t>2</a:t>
            </a:r>
            <a:r>
              <a:rPr lang="en-US" sz="2000" dirty="0"/>
              <a:t>  70/30 %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" y="1524001"/>
            <a:ext cx="5373402" cy="3657600"/>
            <a:chOff x="762000" y="3962400"/>
            <a:chExt cx="3887788" cy="2646363"/>
          </a:xfrm>
        </p:grpSpPr>
        <p:pic>
          <p:nvPicPr>
            <p:cNvPr id="8" name="Picture 5" descr="C:\Documents and Settings\laman\Desktop\trieste2001\plots\TGEM_principl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3962400"/>
              <a:ext cx="3200400" cy="2646363"/>
            </a:xfrm>
            <a:prstGeom prst="rect">
              <a:avLst/>
            </a:prstGeom>
            <a:noFill/>
          </p:spPr>
        </p:pic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4175125" y="5980113"/>
              <a:ext cx="369888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0V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3962400" y="4419600"/>
              <a:ext cx="68738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-4100 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identification: RICH</a:t>
            </a:r>
            <a:endParaRPr lang="en-US" dirty="0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3810000" cy="41148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400" dirty="0"/>
              <a:t>80 m</a:t>
            </a:r>
            <a:r>
              <a:rPr lang="en-US" sz="2400" baseline="30000" dirty="0"/>
              <a:t>3</a:t>
            </a:r>
            <a:r>
              <a:rPr lang="en-US" sz="2400" dirty="0"/>
              <a:t> (3 m C</a:t>
            </a:r>
            <a:r>
              <a:rPr lang="en-US" sz="2400" baseline="-25000" dirty="0"/>
              <a:t>4</a:t>
            </a:r>
            <a:r>
              <a:rPr lang="en-US" sz="2400" dirty="0"/>
              <a:t>F</a:t>
            </a:r>
            <a:r>
              <a:rPr lang="en-US" sz="2400" baseline="-25000" dirty="0"/>
              <a:t>10 </a:t>
            </a:r>
            <a:r>
              <a:rPr lang="en-US" sz="2400" dirty="0"/>
              <a:t>radiator)</a:t>
            </a:r>
          </a:p>
          <a:p>
            <a:r>
              <a:rPr lang="en-US" sz="2400" dirty="0"/>
              <a:t>116 </a:t>
            </a:r>
            <a:r>
              <a:rPr lang="en-US" sz="2400" dirty="0" smtClean="0"/>
              <a:t>UV </a:t>
            </a:r>
            <a:r>
              <a:rPr lang="en-US" sz="2400" dirty="0"/>
              <a:t>mirrors </a:t>
            </a:r>
          </a:p>
          <a:p>
            <a:r>
              <a:rPr lang="en-US" sz="2400" dirty="0"/>
              <a:t>5.3 m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dirty="0" smtClean="0"/>
              <a:t>UV </a:t>
            </a:r>
            <a:r>
              <a:rPr lang="en-US" sz="2400" dirty="0"/>
              <a:t>detectors</a:t>
            </a:r>
          </a:p>
          <a:p>
            <a:pPr lvl="1"/>
            <a:r>
              <a:rPr lang="en-US" sz="2400" dirty="0"/>
              <a:t>MWPC </a:t>
            </a:r>
            <a:r>
              <a:rPr lang="en-US" sz="2400" dirty="0" err="1"/>
              <a:t>CsI</a:t>
            </a:r>
            <a:r>
              <a:rPr lang="en-US" sz="2400" dirty="0"/>
              <a:t> photo-sensitive cathodes</a:t>
            </a:r>
          </a:p>
          <a:p>
            <a:pPr lvl="1"/>
            <a:r>
              <a:rPr lang="en-US" sz="2400" dirty="0" smtClean="0"/>
              <a:t>8</a:t>
            </a:r>
            <a:r>
              <a:rPr lang="en-US" sz="2400" dirty="0" smtClean="0">
                <a:sym typeface="Symbol"/>
              </a:rPr>
              <a:t></a:t>
            </a:r>
            <a:r>
              <a:rPr lang="en-US" sz="2400" dirty="0" smtClean="0"/>
              <a:t>8 </a:t>
            </a:r>
            <a:r>
              <a:rPr lang="en-US" sz="2400" dirty="0"/>
              <a:t>mm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dirty="0" smtClean="0"/>
              <a:t>pads</a:t>
            </a:r>
          </a:p>
          <a:p>
            <a:r>
              <a:rPr lang="en-US" sz="2400" dirty="0" smtClean="0"/>
              <a:t>84k </a:t>
            </a:r>
            <a:r>
              <a:rPr lang="en-US" sz="2400" dirty="0"/>
              <a:t>analog r/o </a:t>
            </a:r>
            <a:r>
              <a:rPr lang="en-US" sz="2400" dirty="0" smtClean="0"/>
              <a:t>channels</a:t>
            </a:r>
          </a:p>
          <a:p>
            <a:r>
              <a:rPr lang="en-US" sz="2400" dirty="0" smtClean="0"/>
              <a:t>2006: inner quarter with </a:t>
            </a:r>
            <a:r>
              <a:rPr lang="en-US" sz="2400" dirty="0" err="1" smtClean="0"/>
              <a:t>maPMTs</a:t>
            </a:r>
            <a:endParaRPr lang="en-US" sz="2400" dirty="0" smtClean="0"/>
          </a:p>
          <a:p>
            <a:endParaRPr lang="en-US" sz="2000" dirty="0"/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7775" y="1428750"/>
            <a:ext cx="408622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D:\transparencies\compass-0.25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43000" cy="1133475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86600" cy="990600"/>
          </a:xfrm>
        </p:spPr>
        <p:txBody>
          <a:bodyPr/>
          <a:lstStyle/>
          <a:p>
            <a:r>
              <a:rPr lang="en-US" dirty="0" smtClean="0"/>
              <a:t>RICH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0" y="1371600"/>
            <a:ext cx="4445000" cy="432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D:\transparencies\compass-0.25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43000" cy="11334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1905000"/>
            <a:ext cx="4237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4163" indent="-284163">
              <a:buFont typeface="Arial" pitchFamily="34" charset="0"/>
              <a:buChar char="•"/>
            </a:pPr>
            <a:r>
              <a:rPr lang="el-GR" sz="2400" dirty="0" smtClean="0"/>
              <a:t>π</a:t>
            </a:r>
            <a:r>
              <a:rPr lang="en-US" sz="2400" dirty="0" smtClean="0"/>
              <a:t>/K separation up to 60 GeV/</a:t>
            </a:r>
            <a:r>
              <a:rPr lang="en-US" sz="2400" i="1" dirty="0" smtClean="0"/>
              <a:t>c</a:t>
            </a:r>
          </a:p>
          <a:p>
            <a:pPr marL="284163" indent="-284163">
              <a:buFont typeface="Arial" pitchFamily="34" charset="0"/>
              <a:buChar char="•"/>
            </a:pPr>
            <a:r>
              <a:rPr lang="en-US" sz="2400" dirty="0" smtClean="0"/>
              <a:t>Large angular acceptance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6" name="Picture 5" descr="rich_d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050" y="1339850"/>
            <a:ext cx="3810000" cy="5080000"/>
          </a:xfrm>
          <a:prstGeom prst="rect">
            <a:avLst/>
          </a:prstGeom>
        </p:spPr>
      </p:pic>
      <p:pic>
        <p:nvPicPr>
          <p:cNvPr id="7" name="Picture 6" descr="mirrors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0950" y="1339850"/>
            <a:ext cx="3727450" cy="508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2823" y="164555"/>
            <a:ext cx="16193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dirty="0" smtClean="0">
                <a:solidFill>
                  <a:srgbClr val="000000"/>
                </a:solidFill>
                <a:latin typeface="Comic Sans MS" pitchFamily="66" charset="0"/>
              </a:rPr>
              <a:t>RICH</a:t>
            </a:r>
          </a:p>
        </p:txBody>
      </p:sp>
      <p:pic>
        <p:nvPicPr>
          <p:cNvPr id="10" name="Picture 4" descr="D:\transparencies\compass-0.25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43000" cy="1133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43000" y="0"/>
            <a:ext cx="7086600" cy="990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Results: Data taking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447800"/>
            <a:ext cx="8001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lvl="2" indent="-346075"/>
            <a:r>
              <a:rPr lang="en-US" sz="3200" dirty="0" smtClean="0"/>
              <a:t>Data taking: </a:t>
            </a:r>
          </a:p>
          <a:p>
            <a:pPr marL="346075" lvl="2" indent="-346075" defTabSz="1087438">
              <a:buFont typeface="Arial" pitchFamily="34" charset="0"/>
              <a:buChar char="•"/>
            </a:pPr>
            <a:r>
              <a:rPr lang="en-US" sz="2400" dirty="0" smtClean="0"/>
              <a:t>2002–2004:	polarized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deuteron</a:t>
            </a:r>
            <a:r>
              <a:rPr lang="en-US" sz="2400" dirty="0" smtClean="0"/>
              <a:t> target (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LiD),</a:t>
            </a:r>
            <a:br>
              <a:rPr lang="en-US" sz="2400" dirty="0" smtClean="0"/>
            </a:br>
            <a:r>
              <a:rPr lang="en-US" sz="2400" dirty="0" smtClean="0"/>
              <a:t>		</a:t>
            </a:r>
            <a:r>
              <a:rPr lang="en-US" sz="2400" dirty="0" smtClean="0">
                <a:solidFill>
                  <a:schemeClr val="tx2"/>
                </a:solidFill>
              </a:rPr>
              <a:t>longitudinal</a:t>
            </a:r>
            <a:r>
              <a:rPr lang="en-US" sz="2400" dirty="0" smtClean="0"/>
              <a:t> &amp; </a:t>
            </a:r>
            <a:r>
              <a:rPr lang="en-US" sz="2400" dirty="0" smtClean="0">
                <a:solidFill>
                  <a:schemeClr val="tx2"/>
                </a:solidFill>
              </a:rPr>
              <a:t>transverse</a:t>
            </a:r>
            <a:r>
              <a:rPr lang="en-US" sz="2400" dirty="0" smtClean="0"/>
              <a:t> polarization</a:t>
            </a:r>
          </a:p>
          <a:p>
            <a:pPr marL="346075" lvl="2" indent="-346075" defTabSz="1087438">
              <a:buFont typeface="Arial" pitchFamily="34" charset="0"/>
              <a:buChar char="•"/>
            </a:pPr>
            <a:r>
              <a:rPr lang="en-US" sz="2400" dirty="0" smtClean="0"/>
              <a:t>2005:		CERN shutdown</a:t>
            </a:r>
          </a:p>
          <a:p>
            <a:pPr marL="346075" lvl="2" indent="-346075" defTabSz="1087438">
              <a:buFont typeface="Arial" pitchFamily="34" charset="0"/>
              <a:buChar char="•"/>
            </a:pPr>
            <a:r>
              <a:rPr lang="en-US" sz="2400" dirty="0" smtClean="0"/>
              <a:t>2006: 	polarized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deuteron</a:t>
            </a:r>
            <a:r>
              <a:rPr lang="en-US" sz="2400" dirty="0" smtClean="0"/>
              <a:t> target (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LiD), </a:t>
            </a:r>
            <a:r>
              <a:rPr lang="en-US" sz="2400" dirty="0" smtClean="0">
                <a:solidFill>
                  <a:schemeClr val="tx2"/>
                </a:solidFill>
              </a:rPr>
              <a:t>long</a:t>
            </a:r>
            <a:r>
              <a:rPr lang="en-US" sz="2400" dirty="0" smtClean="0"/>
              <a:t>.</a:t>
            </a:r>
          </a:p>
          <a:p>
            <a:pPr marL="346075" lvl="2" indent="-346075" defTabSz="1087438">
              <a:buFont typeface="Arial" pitchFamily="34" charset="0"/>
              <a:buChar char="•"/>
            </a:pPr>
            <a:r>
              <a:rPr lang="en-US" sz="2400" dirty="0" smtClean="0"/>
              <a:t>2007:		polarized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proton</a:t>
            </a:r>
            <a:r>
              <a:rPr lang="en-US" sz="2400" dirty="0" smtClean="0"/>
              <a:t> target (NH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),</a:t>
            </a:r>
            <a:br>
              <a:rPr lang="en-US" sz="2400" dirty="0" smtClean="0"/>
            </a:br>
            <a:r>
              <a:rPr lang="en-US" sz="2400" dirty="0" smtClean="0"/>
              <a:t>		</a:t>
            </a:r>
            <a:r>
              <a:rPr lang="en-US" sz="2400" dirty="0" smtClean="0">
                <a:solidFill>
                  <a:schemeClr val="tx2"/>
                </a:solidFill>
              </a:rPr>
              <a:t>longitudinal</a:t>
            </a:r>
            <a:r>
              <a:rPr lang="en-US" sz="2400" dirty="0" smtClean="0"/>
              <a:t> &amp; </a:t>
            </a:r>
            <a:r>
              <a:rPr lang="en-US" sz="2400" dirty="0" smtClean="0">
                <a:solidFill>
                  <a:schemeClr val="tx2"/>
                </a:solidFill>
              </a:rPr>
              <a:t>transverse</a:t>
            </a:r>
            <a:r>
              <a:rPr lang="en-US" sz="2400" dirty="0" smtClean="0"/>
              <a:t> polarization</a:t>
            </a:r>
          </a:p>
          <a:p>
            <a:pPr marL="346075" lvl="2" indent="-346075" defTabSz="1087438">
              <a:buFont typeface="Arial" pitchFamily="34" charset="0"/>
              <a:buChar char="•"/>
            </a:pPr>
            <a:r>
              <a:rPr lang="en-US" sz="2400" dirty="0" smtClean="0"/>
              <a:t>2008-2009:	spectroscopy</a:t>
            </a:r>
          </a:p>
          <a:p>
            <a:pPr marL="346075" lvl="2" indent="-346075" defTabSz="1087438">
              <a:buFont typeface="Arial" pitchFamily="34" charset="0"/>
              <a:buChar char="•"/>
            </a:pPr>
            <a:r>
              <a:rPr lang="en-US" sz="2400" dirty="0" smtClean="0"/>
              <a:t>2010:		 polarized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proton</a:t>
            </a:r>
            <a:r>
              <a:rPr lang="en-US" sz="2400" dirty="0" smtClean="0"/>
              <a:t> target (NH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 , </a:t>
            </a:r>
            <a:r>
              <a:rPr lang="en-US" sz="2400" dirty="0" err="1" smtClean="0">
                <a:solidFill>
                  <a:schemeClr val="tx2"/>
                </a:solidFill>
              </a:rPr>
              <a:t>transv</a:t>
            </a:r>
            <a:r>
              <a:rPr lang="en-US" sz="2400" dirty="0" smtClean="0">
                <a:solidFill>
                  <a:schemeClr val="tx2"/>
                </a:solidFill>
              </a:rPr>
              <a:t>.</a:t>
            </a:r>
          </a:p>
          <a:p>
            <a:pPr marL="346075" lvl="2" indent="-346075" defTabSz="1087438">
              <a:buFont typeface="Arial" pitchFamily="34" charset="0"/>
              <a:buChar char="•"/>
            </a:pPr>
            <a:r>
              <a:rPr lang="en-US" sz="2400" dirty="0" smtClean="0"/>
              <a:t>2011:		 polarized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proton</a:t>
            </a:r>
            <a:r>
              <a:rPr lang="en-US" sz="2400" dirty="0" smtClean="0"/>
              <a:t> target (NH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 , </a:t>
            </a:r>
            <a:r>
              <a:rPr lang="en-US" sz="2400" dirty="0" smtClean="0">
                <a:solidFill>
                  <a:schemeClr val="tx2"/>
                </a:solidFill>
              </a:rPr>
              <a:t>long.</a:t>
            </a:r>
          </a:p>
          <a:p>
            <a:pPr marL="346075" lvl="2" indent="-346075" defTabSz="1087438"/>
            <a:endParaRPr lang="en-US" sz="2400" dirty="0" smtClean="0"/>
          </a:p>
          <a:p>
            <a:pPr marL="346075" lvl="2" indent="-346075" defTabSz="1087438">
              <a:buFont typeface="Arial" pitchFamily="34" charset="0"/>
              <a:buChar char="•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helicity structure</a:t>
            </a: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2" cstate="print"/>
          <a:srcRect r="829"/>
          <a:stretch>
            <a:fillRect/>
          </a:stretch>
        </p:blipFill>
        <p:spPr bwMode="auto">
          <a:xfrm>
            <a:off x="1143000" y="1524000"/>
            <a:ext cx="6858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4876800" y="1600200"/>
            <a:ext cx="3124200" cy="4495800"/>
          </a:xfrm>
          <a:prstGeom prst="rect">
            <a:avLst/>
          </a:prstGeom>
          <a:solidFill>
            <a:srgbClr val="DDDDDD">
              <a:alpha val="61960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3318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r>
              <a:rPr lang="en-US" dirty="0" smtClean="0"/>
              <a:t>COMPASS I</a:t>
            </a:r>
          </a:p>
          <a:p>
            <a:pPr lvl="1"/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Experiment</a:t>
            </a:r>
          </a:p>
          <a:p>
            <a:pPr lvl="1"/>
            <a:r>
              <a:rPr lang="en-US" dirty="0" smtClean="0"/>
              <a:t>Results</a:t>
            </a:r>
          </a:p>
          <a:p>
            <a:pPr lvl="2"/>
            <a:r>
              <a:rPr lang="en-US" dirty="0" smtClean="0"/>
              <a:t>Helicity distributions</a:t>
            </a:r>
          </a:p>
          <a:p>
            <a:pPr lvl="2"/>
            <a:r>
              <a:rPr lang="en-US" dirty="0" smtClean="0"/>
              <a:t>Gluon polarization</a:t>
            </a:r>
          </a:p>
          <a:p>
            <a:pPr lvl="2"/>
            <a:r>
              <a:rPr lang="en-US" dirty="0" smtClean="0"/>
              <a:t>Transverse spin</a:t>
            </a:r>
          </a:p>
          <a:p>
            <a:pPr lvl="2"/>
            <a:r>
              <a:rPr lang="en-US" dirty="0" smtClean="0"/>
              <a:t>TMDs</a:t>
            </a:r>
          </a:p>
          <a:p>
            <a:pPr lvl="2"/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81600" y="1600200"/>
            <a:ext cx="396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COMPASS II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 smtClean="0"/>
              <a:t>Drell-Yan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 smtClean="0"/>
              <a:t>DVCS/GPDs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 smtClean="0"/>
              <a:t>Outlook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6" descr="D:\talks\icons\compass_logo_125x1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ounded Rectangle 18"/>
          <p:cNvSpPr>
            <a:spLocks noChangeArrowheads="1"/>
          </p:cNvSpPr>
          <p:nvPr/>
        </p:nvSpPr>
        <p:spPr bwMode="auto">
          <a:xfrm>
            <a:off x="381000" y="2362200"/>
            <a:ext cx="4768850" cy="53340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 kern="0" dirty="0">
                <a:solidFill>
                  <a:prstClr val="black"/>
                </a:solidFill>
              </a:rPr>
              <a:t>I</a:t>
            </a:r>
            <a:r>
              <a:rPr lang="en-GB" sz="2400" kern="0" dirty="0" smtClean="0">
                <a:solidFill>
                  <a:prstClr val="black"/>
                </a:solidFill>
              </a:rPr>
              <a:t>nclusive </a:t>
            </a:r>
            <a:r>
              <a:rPr lang="en-GB" sz="2400" kern="0" dirty="0">
                <a:solidFill>
                  <a:prstClr val="black"/>
                </a:solidFill>
              </a:rPr>
              <a:t>scattering</a:t>
            </a:r>
          </a:p>
        </p:txBody>
      </p:sp>
      <p:pic>
        <p:nvPicPr>
          <p:cNvPr id="45059" name="Picture 2" descr="D:\talks\icons\sidi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0981" y="1295400"/>
            <a:ext cx="420301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ounded Rectangle 18"/>
          <p:cNvSpPr>
            <a:spLocks noChangeArrowheads="1"/>
          </p:cNvSpPr>
          <p:nvPr/>
        </p:nvSpPr>
        <p:spPr bwMode="auto">
          <a:xfrm>
            <a:off x="381000" y="4267200"/>
            <a:ext cx="4768850" cy="533400"/>
          </a:xfrm>
          <a:prstGeom prst="roundRect">
            <a:avLst>
              <a:gd name="adj" fmla="val 19622"/>
            </a:avLst>
          </a:prstGeom>
          <a:solidFill>
            <a:schemeClr val="bg1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5061" name="Title 1"/>
          <p:cNvSpPr>
            <a:spLocks noGrp="1"/>
          </p:cNvSpPr>
          <p:nvPr>
            <p:ph type="title"/>
          </p:nvPr>
        </p:nvSpPr>
        <p:spPr>
          <a:xfrm>
            <a:off x="1095703" y="94594"/>
            <a:ext cx="8001000" cy="792163"/>
          </a:xfrm>
        </p:spPr>
        <p:txBody>
          <a:bodyPr/>
          <a:lstStyle/>
          <a:p>
            <a:r>
              <a:rPr lang="en-GB" dirty="0" smtClean="0"/>
              <a:t>X-sect. asymmetries</a:t>
            </a:r>
          </a:p>
        </p:txBody>
      </p:sp>
      <p:sp>
        <p:nvSpPr>
          <p:cNvPr id="450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57200" y="4267200"/>
            <a:ext cx="480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 kern="0" dirty="0">
                <a:latin typeface="+mn-lt"/>
              </a:rPr>
              <a:t>Semi-inclusive scattering</a:t>
            </a:r>
          </a:p>
        </p:txBody>
      </p:sp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5181600"/>
            <a:ext cx="14049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219200"/>
            <a:ext cx="2438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2971800"/>
            <a:ext cx="3143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4800600"/>
            <a:ext cx="51530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81200"/>
            <a:ext cx="8425579" cy="446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1324303" y="141890"/>
            <a:ext cx="7086600" cy="792163"/>
          </a:xfrm>
        </p:spPr>
        <p:txBody>
          <a:bodyPr/>
          <a:lstStyle/>
          <a:p>
            <a:r>
              <a:rPr lang="en-GB" dirty="0" smtClean="0"/>
              <a:t>Proton </a:t>
            </a:r>
            <a:r>
              <a:rPr lang="en-US" i="1" dirty="0" smtClean="0"/>
              <a:t>A</a:t>
            </a:r>
            <a:r>
              <a:rPr lang="en-US" baseline="-25000" dirty="0" smtClean="0"/>
              <a:t>1 </a:t>
            </a:r>
            <a:r>
              <a:rPr lang="en-GB" dirty="0" smtClean="0"/>
              <a:t>asymmetries</a:t>
            </a:r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914400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incl. &amp; semi-incl. </a:t>
            </a:r>
            <a:r>
              <a:rPr lang="en-GB" sz="2400" dirty="0"/>
              <a:t>a</a:t>
            </a:r>
            <a:r>
              <a:rPr lang="en-GB" sz="2400" dirty="0" smtClean="0"/>
              <a:t>symmetries </a:t>
            </a:r>
            <a:br>
              <a:rPr lang="en-GB" sz="2400" dirty="0" smtClean="0"/>
            </a:br>
            <a:r>
              <a:rPr lang="en-GB" sz="2400" dirty="0" smtClean="0"/>
              <a:t>        for identified </a:t>
            </a:r>
            <a:r>
              <a:rPr lang="el-GR" sz="2400" dirty="0" smtClean="0"/>
              <a:t>π</a:t>
            </a:r>
            <a:r>
              <a:rPr lang="en-US" sz="2400" dirty="0" smtClean="0"/>
              <a:t>’s and </a:t>
            </a:r>
            <a:r>
              <a:rPr lang="en-US" sz="2400" i="1" dirty="0" smtClean="0"/>
              <a:t>K’s</a:t>
            </a:r>
            <a:endParaRPr lang="en-GB" sz="2400" dirty="0" smtClean="0"/>
          </a:p>
        </p:txBody>
      </p:sp>
      <p:sp>
        <p:nvSpPr>
          <p:cNvPr id="1434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sp>
        <p:nvSpPr>
          <p:cNvPr id="7" name="Rectangle 6"/>
          <p:cNvSpPr/>
          <p:nvPr/>
        </p:nvSpPr>
        <p:spPr bwMode="auto">
          <a:xfrm>
            <a:off x="7249886" y="2188029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GB" i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</a:t>
            </a:r>
            <a:endParaRPr lang="en-GB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402286" y="4093029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GB" i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− </a:t>
            </a:r>
            <a:endParaRPr lang="en-GB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811486" y="2188029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GB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63886" y="4093029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GB" baseline="30000" dirty="0">
                <a:solidFill>
                  <a:schemeClr val="bg1"/>
                </a:solidFill>
              </a:rPr>
              <a:t>–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96886" y="2188029"/>
            <a:ext cx="8382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incl.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14347" name="Date Placeholder 1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pic>
        <p:nvPicPr>
          <p:cNvPr id="14349" name="Picture 13" descr="g_e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7814" y="1143000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457200" y="6019800"/>
            <a:ext cx="1996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PLB 693 (2010) 227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en-US" dirty="0" smtClean="0"/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395288" y="1081088"/>
            <a:ext cx="6310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Inclusive &amp; semi-inclusive asymmetries </a:t>
            </a:r>
            <a:br>
              <a:rPr lang="en-US" sz="2400" dirty="0" smtClean="0"/>
            </a:br>
            <a:r>
              <a:rPr lang="en-US" sz="2400" dirty="0" smtClean="0"/>
              <a:t>                     for identified </a:t>
            </a:r>
            <a:r>
              <a:rPr lang="el-GR" sz="2400" dirty="0" smtClean="0"/>
              <a:t>π</a:t>
            </a:r>
            <a:r>
              <a:rPr lang="en-US" sz="2400" dirty="0" smtClean="0"/>
              <a:t>’s and </a:t>
            </a:r>
            <a:r>
              <a:rPr lang="en-US" sz="2400" i="1" dirty="0" smtClean="0"/>
              <a:t>K’s</a:t>
            </a:r>
            <a:endParaRPr lang="en-US" sz="2400" i="1" dirty="0"/>
          </a:p>
        </p:txBody>
      </p:sp>
      <p:pic>
        <p:nvPicPr>
          <p:cNvPr id="4096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059" y="1905000"/>
            <a:ext cx="826502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Deuteron </a:t>
            </a:r>
            <a:r>
              <a:rPr lang="en-US" i="1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 asymmetries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04800" y="5638800"/>
            <a:ext cx="2462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PLB 680 (2009) 217–224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858000" y="19812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GB" i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</a:t>
            </a:r>
            <a:endParaRPr lang="en-GB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010400" y="40386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GB" i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− </a:t>
            </a:r>
            <a:endParaRPr lang="en-GB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419600" y="19812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GB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4572000" y="40386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GB" baseline="30000" dirty="0">
                <a:solidFill>
                  <a:schemeClr val="bg1"/>
                </a:solidFill>
              </a:rPr>
              <a:t>–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905000" y="1981200"/>
            <a:ext cx="8382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incl.</a:t>
            </a:r>
            <a:endParaRPr lang="en-GB" baseline="30000" dirty="0">
              <a:solidFill>
                <a:schemeClr val="bg1"/>
              </a:solidFill>
            </a:endParaRPr>
          </a:p>
        </p:txBody>
      </p:sp>
      <p:pic>
        <p:nvPicPr>
          <p:cNvPr id="21" name="Picture 13" descr="g_e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7814" y="1143000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title"/>
          </p:nvPr>
        </p:nvSpPr>
        <p:spPr>
          <a:xfrm>
            <a:off x="1174531" y="204952"/>
            <a:ext cx="152461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i="1" kern="0" dirty="0">
                <a:solidFill>
                  <a:schemeClr val="tx2"/>
                </a:solidFill>
              </a:rPr>
              <a:t>F</a:t>
            </a:r>
            <a:r>
              <a:rPr lang="en-US" sz="3200" i="1" kern="0" baseline="-25000" dirty="0">
                <a:solidFill>
                  <a:schemeClr val="tx2"/>
                </a:solidFill>
              </a:rPr>
              <a:t>2</a:t>
            </a:r>
            <a:r>
              <a:rPr lang="en-US" sz="3200" i="1" kern="0" dirty="0">
                <a:solidFill>
                  <a:schemeClr val="tx2"/>
                </a:solidFill>
              </a:rPr>
              <a:t>(x,Q</a:t>
            </a:r>
            <a:r>
              <a:rPr lang="en-US" sz="3200" i="1" kern="0" baseline="30000" dirty="0">
                <a:solidFill>
                  <a:schemeClr val="tx2"/>
                </a:solidFill>
              </a:rPr>
              <a:t>2</a:t>
            </a:r>
            <a:r>
              <a:rPr lang="en-US" sz="3200" i="1" kern="0" dirty="0">
                <a:solidFill>
                  <a:schemeClr val="tx2"/>
                </a:solidFill>
              </a:rPr>
              <a:t>)</a:t>
            </a:r>
            <a:r>
              <a:rPr lang="en-US" i="1" dirty="0" smtClean="0"/>
              <a:t>      </a:t>
            </a:r>
          </a:p>
        </p:txBody>
      </p:sp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8700" y="1206500"/>
            <a:ext cx="3962400" cy="54229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47110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27050" y="1206500"/>
            <a:ext cx="4516438" cy="5264150"/>
            <a:chOff x="4527550" y="1223963"/>
            <a:chExt cx="4516438" cy="5264150"/>
          </a:xfrm>
        </p:grpSpPr>
        <p:pic>
          <p:nvPicPr>
            <p:cNvPr id="4711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-1987" r="-6667"/>
            <a:stretch>
              <a:fillRect/>
            </a:stretch>
          </p:blipFill>
          <p:spPr bwMode="auto">
            <a:xfrm>
              <a:off x="4527550" y="1223963"/>
              <a:ext cx="4516438" cy="526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4" name="Isosceles Triangle 8"/>
            <p:cNvSpPr>
              <a:spLocks noChangeArrowheads="1"/>
            </p:cNvSpPr>
            <p:nvPr/>
          </p:nvSpPr>
          <p:spPr bwMode="auto">
            <a:xfrm>
              <a:off x="5060950" y="3784600"/>
              <a:ext cx="1466850" cy="2355850"/>
            </a:xfrm>
            <a:prstGeom prst="triangle">
              <a:avLst>
                <a:gd name="adj" fmla="val 0"/>
              </a:avLst>
            </a:prstGeom>
            <a:solidFill>
              <a:srgbClr val="00B050">
                <a:alpha val="47842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7061200" y="133985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  <a:cs typeface="Arial" pitchFamily="34" charset="0"/>
              </a:rPr>
              <a:t>p</a:t>
            </a:r>
            <a:endParaRPr lang="en-GB" baseline="30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386684" y="228600"/>
            <a:ext cx="170052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</a:t>
            </a:r>
            <a:r>
              <a:rPr kumimoji="0" lang="en-US" sz="3200" b="0" i="1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(x,Q</a:t>
            </a:r>
            <a:r>
              <a:rPr kumimoji="0" lang="en-US" sz="3200" b="0" i="1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grpSp>
        <p:nvGrpSpPr>
          <p:cNvPr id="3" name="Group 15"/>
          <p:cNvGrpSpPr/>
          <p:nvPr/>
        </p:nvGrpSpPr>
        <p:grpSpPr>
          <a:xfrm>
            <a:off x="2743200" y="304800"/>
            <a:ext cx="1700524" cy="399477"/>
            <a:chOff x="2057400" y="457200"/>
            <a:chExt cx="2209800" cy="519113"/>
          </a:xfrm>
        </p:grpSpPr>
        <p:pic>
          <p:nvPicPr>
            <p:cNvPr id="12" name="Picture 13" descr="g_e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57400" y="457200"/>
              <a:ext cx="22098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3133726" y="638176"/>
              <a:ext cx="45719" cy="157162"/>
            </a:xfrm>
            <a:prstGeom prst="rect">
              <a:avLst/>
            </a:prstGeom>
            <a:solidFill>
              <a:srgbClr val="3B2B8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5" name="Picture 13" descr="g_e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304800"/>
            <a:ext cx="1700524" cy="39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ChangeArrowheads="1"/>
          </p:cNvSpPr>
          <p:nvPr/>
        </p:nvSpPr>
        <p:spPr bwMode="auto">
          <a:xfrm>
            <a:off x="152400" y="3733800"/>
            <a:ext cx="3733800" cy="1295400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1106214" y="110359"/>
            <a:ext cx="7391400" cy="792163"/>
          </a:xfrm>
        </p:spPr>
        <p:txBody>
          <a:bodyPr/>
          <a:lstStyle/>
          <a:p>
            <a:r>
              <a:rPr lang="en-GB" dirty="0" smtClean="0"/>
              <a:t>Structure function g</a:t>
            </a:r>
            <a:r>
              <a:rPr lang="en-GB" baseline="-25000" dirty="0" smtClean="0"/>
              <a:t>1</a:t>
            </a:r>
            <a:r>
              <a:rPr lang="en-GB" dirty="0" smtClean="0"/>
              <a:t>(x,Q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581400" cy="4525963"/>
          </a:xfrm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GB" sz="2400" dirty="0" smtClean="0">
                <a:cs typeface="Arial" charset="0"/>
              </a:rPr>
              <a:t>very precise data</a:t>
            </a:r>
          </a:p>
          <a:p>
            <a:pPr>
              <a:buFontTx/>
              <a:buChar char="•"/>
              <a:defRPr/>
            </a:pPr>
            <a:r>
              <a:rPr lang="en-GB" sz="2400" dirty="0" smtClean="0">
                <a:cs typeface="Arial" charset="0"/>
              </a:rPr>
              <a:t>only COMPASS for </a:t>
            </a:r>
            <a:br>
              <a:rPr lang="en-GB" sz="2400" dirty="0" smtClean="0">
                <a:cs typeface="Arial" charset="0"/>
              </a:rPr>
            </a:br>
            <a:r>
              <a:rPr lang="en-GB" sz="2400" dirty="0" smtClean="0">
                <a:cs typeface="Arial" charset="0"/>
              </a:rPr>
              <a:t>x &lt; 0.01 (Q</a:t>
            </a:r>
            <a:r>
              <a:rPr lang="en-GB" sz="2400" baseline="30000" dirty="0" smtClean="0">
                <a:cs typeface="Arial" charset="0"/>
              </a:rPr>
              <a:t>2 </a:t>
            </a:r>
            <a:r>
              <a:rPr lang="en-GB" sz="2400" dirty="0" smtClean="0">
                <a:cs typeface="Arial" charset="0"/>
              </a:rPr>
              <a:t>&gt; 1)</a:t>
            </a:r>
          </a:p>
          <a:p>
            <a:pPr>
              <a:buFontTx/>
              <a:buChar char="•"/>
              <a:defRPr/>
            </a:pPr>
            <a:endParaRPr lang="en-GB" sz="2400" dirty="0" smtClean="0"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GB" sz="2400" dirty="0" smtClean="0">
                <a:cs typeface="Arial" charset="0"/>
              </a:rPr>
              <a:t>deuteron data:</a:t>
            </a:r>
          </a:p>
          <a:p>
            <a:pPr>
              <a:defRPr/>
            </a:pPr>
            <a:r>
              <a:rPr lang="en-US" sz="2400" dirty="0" smtClean="0">
                <a:cs typeface="Times New Roman"/>
              </a:rPr>
              <a:t>Δ</a:t>
            </a:r>
            <a:r>
              <a:rPr lang="el-GR" sz="2400" dirty="0" smtClean="0">
                <a:cs typeface="Times New Roman"/>
              </a:rPr>
              <a:t>Σ</a:t>
            </a:r>
            <a:r>
              <a:rPr lang="en-US" sz="2400" dirty="0" smtClean="0">
                <a:cs typeface="Arial" charset="0"/>
              </a:rPr>
              <a:t>= 0.33</a:t>
            </a:r>
            <a:r>
              <a:rPr lang="en-US" sz="2400" dirty="0" smtClean="0">
                <a:cs typeface="Times New Roman"/>
              </a:rPr>
              <a:t>±0.03±0.05</a:t>
            </a:r>
          </a:p>
          <a:p>
            <a:pPr marL="449263" indent="-449263">
              <a:defRPr/>
            </a:pPr>
            <a:r>
              <a:rPr lang="en-US" sz="2400" dirty="0" err="1" smtClean="0">
                <a:cs typeface="Times New Roman"/>
              </a:rPr>
              <a:t>Δs+Δs</a:t>
            </a:r>
            <a:r>
              <a:rPr lang="en-US" sz="2400" dirty="0" smtClean="0">
                <a:cs typeface="Times New Roman"/>
              </a:rPr>
              <a:t>   =−0.08±0.01±0.02</a:t>
            </a:r>
          </a:p>
          <a:p>
            <a:pPr>
              <a:defRPr/>
            </a:pPr>
            <a:endParaRPr lang="en-GB" sz="2400" dirty="0" smtClean="0">
              <a:cs typeface="Arial" charset="0"/>
            </a:endParaRPr>
          </a:p>
          <a:p>
            <a:pPr>
              <a:defRPr/>
            </a:pPr>
            <a:r>
              <a:rPr lang="en-GB" sz="2400" dirty="0" smtClean="0">
                <a:cs typeface="Arial" charset="0"/>
              </a:rPr>
              <a:t>(</a:t>
            </a:r>
            <a:r>
              <a:rPr lang="en-US" sz="2400" dirty="0" smtClean="0">
                <a:cs typeface="Times New Roman"/>
              </a:rPr>
              <a:t>Δ</a:t>
            </a:r>
            <a:r>
              <a:rPr lang="el-GR" sz="2400" dirty="0" smtClean="0">
                <a:cs typeface="Times New Roman"/>
              </a:rPr>
              <a:t>Σ </a:t>
            </a:r>
            <a:r>
              <a:rPr lang="en-US" sz="2400" dirty="0" smtClean="0">
                <a:cs typeface="Times New Roman"/>
              </a:rPr>
              <a:t>= a</a:t>
            </a:r>
            <a:r>
              <a:rPr lang="en-US" sz="2400" baseline="-25000" dirty="0" smtClean="0">
                <a:cs typeface="Times New Roman"/>
              </a:rPr>
              <a:t>0</a:t>
            </a:r>
            <a:r>
              <a:rPr lang="en-US" sz="2400" dirty="0" smtClean="0">
                <a:cs typeface="Times New Roman"/>
              </a:rPr>
              <a:t>, </a:t>
            </a:r>
            <a:r>
              <a:rPr lang="en-GB" sz="2400" dirty="0" err="1" smtClean="0">
                <a:cs typeface="Arial" charset="0"/>
              </a:rPr>
              <a:t>evol</a:t>
            </a:r>
            <a:r>
              <a:rPr lang="en-GB" sz="2400" dirty="0" smtClean="0">
                <a:cs typeface="Arial" charset="0"/>
              </a:rPr>
              <a:t>. to Q</a:t>
            </a:r>
            <a:r>
              <a:rPr lang="en-GB" sz="2400" baseline="30000" dirty="0" smtClean="0">
                <a:cs typeface="Arial" charset="0"/>
              </a:rPr>
              <a:t>2</a:t>
            </a:r>
            <a:r>
              <a:rPr lang="en-GB" sz="2400" dirty="0" smtClean="0">
                <a:cs typeface="Arial" charset="0"/>
              </a:rPr>
              <a:t>=∞)</a:t>
            </a:r>
          </a:p>
          <a:p>
            <a:pPr>
              <a:defRPr/>
            </a:pPr>
            <a:endParaRPr lang="en-GB" sz="2400" dirty="0" smtClean="0">
              <a:cs typeface="Arial" charset="0"/>
            </a:endParaRPr>
          </a:p>
        </p:txBody>
      </p:sp>
      <p:sp>
        <p:nvSpPr>
          <p:cNvPr id="1536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3868738" y="1219200"/>
            <a:ext cx="5275262" cy="5421313"/>
            <a:chOff x="3868738" y="1219200"/>
            <a:chExt cx="5275262" cy="5421313"/>
          </a:xfrm>
        </p:grpSpPr>
        <p:pic>
          <p:nvPicPr>
            <p:cNvPr id="15374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68738" y="1219200"/>
              <a:ext cx="5248275" cy="302895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pic>
          <p:nvPicPr>
            <p:cNvPr id="15370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3825" y="3649663"/>
              <a:ext cx="5210175" cy="299085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6400800" y="1447800"/>
              <a:ext cx="571500" cy="457200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</a:t>
              </a:r>
              <a:endParaRPr lang="en-GB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448425" y="3825875"/>
              <a:ext cx="571500" cy="457200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</a:t>
              </a:r>
              <a:endParaRPr lang="en-GB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367" name="Date Placeholder 1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Bjorken sum rule</a:t>
            </a: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184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057400"/>
            <a:ext cx="4125913" cy="3246438"/>
          </a:xfrm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57400"/>
            <a:ext cx="4267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447800"/>
            <a:ext cx="38274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1219200"/>
            <a:ext cx="44084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5410200"/>
            <a:ext cx="470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5943600"/>
            <a:ext cx="17748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10000" y="5943600"/>
            <a:ext cx="26939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</a:rPr>
              <a:t>from neutron </a:t>
            </a:r>
            <a:r>
              <a:rPr lang="el-GR" sz="1800" dirty="0">
                <a:latin typeface="+mn-lt"/>
              </a:rPr>
              <a:t>β</a:t>
            </a:r>
            <a:r>
              <a:rPr lang="en-US" sz="1800" dirty="0">
                <a:latin typeface="+mn-lt"/>
              </a:rPr>
              <a:t> decay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1800" y="5715000"/>
            <a:ext cx="213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PLB 690 (2010) 466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Flavour</a:t>
            </a:r>
            <a:r>
              <a:rPr lang="en-US" dirty="0" smtClean="0"/>
              <a:t> distributions: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s =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s   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6114393" y="63062"/>
            <a:ext cx="248307" cy="530772"/>
          </a:xfrm>
          <a:prstGeom prst="mathMinus">
            <a:avLst>
              <a:gd name="adj1" fmla="val 649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3622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705600" y="990600"/>
            <a:ext cx="2438400" cy="4648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PLB693 (2010) 227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09600" y="990600"/>
            <a:ext cx="7315200" cy="1569660"/>
            <a:chOff x="609600" y="990600"/>
            <a:chExt cx="6172200" cy="1569660"/>
          </a:xfrm>
        </p:grpSpPr>
        <p:sp>
          <p:nvSpPr>
            <p:cNvPr id="17" name="TextBox 16"/>
            <p:cNvSpPr txBox="1"/>
            <p:nvPr/>
          </p:nvSpPr>
          <p:spPr>
            <a:xfrm>
              <a:off x="609600" y="990600"/>
              <a:ext cx="6172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LO analysis of 5p+5d  asymmetries, DSS FF</a:t>
              </a:r>
            </a:p>
            <a:p>
              <a:r>
                <a:rPr lang="en-US" sz="2400" dirty="0" smtClean="0"/>
                <a:t>6 </a:t>
              </a:r>
              <a:r>
                <a:rPr lang="en-US" sz="2400" dirty="0" err="1" smtClean="0"/>
                <a:t>flavours</a:t>
              </a:r>
              <a:r>
                <a:rPr lang="en-US" sz="2400" dirty="0" smtClean="0"/>
                <a:t>: u, d, s, u, d, s</a:t>
              </a:r>
            </a:p>
            <a:p>
              <a:r>
                <a:rPr lang="en-US" sz="2400" dirty="0" smtClean="0">
                  <a:solidFill>
                    <a:schemeClr val="tx2"/>
                  </a:solidFill>
                </a:rPr>
                <a:t>No significant difference! Go on assuming</a:t>
              </a:r>
              <a:r>
                <a:rPr lang="en-US" sz="2400" dirty="0" smtClean="0">
                  <a:latin typeface="Symbol" pitchFamily="18" charset="2"/>
                </a:rPr>
                <a:t> D</a:t>
              </a:r>
              <a:r>
                <a:rPr lang="en-US" sz="2400" dirty="0" smtClean="0"/>
                <a:t>s = </a:t>
              </a:r>
              <a:r>
                <a:rPr lang="en-US" sz="2400" dirty="0" smtClean="0">
                  <a:latin typeface="Symbol" pitchFamily="18" charset="2"/>
                </a:rPr>
                <a:t>D</a:t>
              </a:r>
              <a:r>
                <a:rPr lang="en-US" sz="2400" dirty="0" smtClean="0"/>
                <a:t>s</a:t>
              </a:r>
              <a:r>
                <a:rPr lang="en-US" sz="2400" dirty="0" smtClean="0">
                  <a:solidFill>
                    <a:schemeClr val="tx2"/>
                  </a:solidFill>
                </a:rPr>
                <a:t> </a:t>
              </a:r>
            </a:p>
          </p:txBody>
        </p:sp>
        <p:sp>
          <p:nvSpPr>
            <p:cNvPr id="18" name="Minus 17"/>
            <p:cNvSpPr/>
            <p:nvPr/>
          </p:nvSpPr>
          <p:spPr>
            <a:xfrm>
              <a:off x="3055144" y="1347787"/>
              <a:ext cx="152400" cy="304800"/>
            </a:xfrm>
            <a:prstGeom prst="mathMinus">
              <a:avLst>
                <a:gd name="adj1" fmla="val 625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inus 18"/>
            <p:cNvSpPr/>
            <p:nvPr/>
          </p:nvSpPr>
          <p:spPr>
            <a:xfrm>
              <a:off x="2559993" y="1352550"/>
              <a:ext cx="152400" cy="304800"/>
            </a:xfrm>
            <a:prstGeom prst="mathMinus">
              <a:avLst>
                <a:gd name="adj1" fmla="val 625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inus 19"/>
            <p:cNvSpPr/>
            <p:nvPr/>
          </p:nvSpPr>
          <p:spPr>
            <a:xfrm>
              <a:off x="2815828" y="1276350"/>
              <a:ext cx="152400" cy="304800"/>
            </a:xfrm>
            <a:prstGeom prst="mathMinus">
              <a:avLst>
                <a:gd name="adj1" fmla="val 625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Minus 21"/>
          <p:cNvSpPr/>
          <p:nvPr/>
        </p:nvSpPr>
        <p:spPr>
          <a:xfrm>
            <a:off x="6653213" y="1714500"/>
            <a:ext cx="180622" cy="304800"/>
          </a:xfrm>
          <a:prstGeom prst="mathMinus">
            <a:avLst>
              <a:gd name="adj1" fmla="val 62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distributions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6323064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705600" y="990600"/>
            <a:ext cx="2438400" cy="7848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PLB693 (2010) 227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PRD80 (2009)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034030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9906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 analysis of 5p+5d  asymmetries, DSS FF</a:t>
            </a:r>
          </a:p>
          <a:p>
            <a:r>
              <a:rPr lang="en-US" sz="2400" dirty="0" smtClean="0"/>
              <a:t>Line: NLO DSSV not including these data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419600" y="4953000"/>
            <a:ext cx="4114800" cy="400110"/>
            <a:chOff x="4171949" y="4976813"/>
            <a:chExt cx="4114800" cy="400110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4171949" y="4976813"/>
              <a:ext cx="41148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5-flavour fit, assuming </a:t>
              </a:r>
              <a:r>
                <a:rPr lang="el-GR" sz="2000" dirty="0" smtClean="0"/>
                <a:t>Δ</a:t>
              </a:r>
              <a:r>
                <a:rPr lang="en-US" sz="2000" dirty="0" smtClean="0"/>
                <a:t>s = </a:t>
              </a:r>
              <a:r>
                <a:rPr lang="el-GR" sz="2000" dirty="0" smtClean="0"/>
                <a:t>Δ</a:t>
              </a:r>
              <a:r>
                <a:rPr lang="en-US" sz="2000" dirty="0" smtClean="0"/>
                <a:t>s</a:t>
              </a:r>
              <a:endParaRPr lang="en-US" sz="2000" dirty="0"/>
            </a:p>
          </p:txBody>
        </p:sp>
        <p:sp>
          <p:nvSpPr>
            <p:cNvPr id="12" name="Minus 11"/>
            <p:cNvSpPr/>
            <p:nvPr/>
          </p:nvSpPr>
          <p:spPr>
            <a:xfrm>
              <a:off x="7200898" y="4991100"/>
              <a:ext cx="152400" cy="228600"/>
            </a:xfrm>
            <a:prstGeom prst="mathMinus">
              <a:avLst>
                <a:gd name="adj1" fmla="val 833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5562600" cy="990600"/>
          </a:xfrm>
        </p:spPr>
        <p:txBody>
          <a:bodyPr/>
          <a:lstStyle/>
          <a:p>
            <a:r>
              <a:rPr lang="en-GB" dirty="0" smtClean="0"/>
              <a:t>Flavour asymmetry?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/>
          <a:lstStyle/>
          <a:p>
            <a:r>
              <a:rPr lang="en-GB" sz="2400" dirty="0" smtClean="0">
                <a:cs typeface="Arial" pitchFamily="34" charset="0"/>
              </a:rPr>
              <a:t>Rather small effect, </a:t>
            </a:r>
            <a:r>
              <a:rPr lang="el-GR" sz="2400" dirty="0" smtClean="0">
                <a:cs typeface="Arial" pitchFamily="34" charset="0"/>
              </a:rPr>
              <a:t>Δ</a:t>
            </a:r>
            <a:r>
              <a:rPr lang="en-GB" sz="2400" dirty="0" smtClean="0">
                <a:cs typeface="Arial" pitchFamily="34" charset="0"/>
              </a:rPr>
              <a:t>u &gt; </a:t>
            </a:r>
            <a:r>
              <a:rPr lang="el-GR" sz="2400" dirty="0" smtClean="0">
                <a:cs typeface="Arial" pitchFamily="34" charset="0"/>
              </a:rPr>
              <a:t>Δ</a:t>
            </a:r>
            <a:r>
              <a:rPr lang="en-GB" sz="2400" dirty="0" smtClean="0">
                <a:cs typeface="Arial" pitchFamily="34" charset="0"/>
              </a:rPr>
              <a:t>d</a:t>
            </a:r>
          </a:p>
        </p:txBody>
      </p:sp>
      <p:sp>
        <p:nvSpPr>
          <p:cNvPr id="563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5632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228600"/>
            <a:ext cx="1866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09800"/>
            <a:ext cx="742537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Minus 9"/>
          <p:cNvSpPr/>
          <p:nvPr/>
        </p:nvSpPr>
        <p:spPr>
          <a:xfrm>
            <a:off x="4070131" y="1389993"/>
            <a:ext cx="248307" cy="530772"/>
          </a:xfrm>
          <a:prstGeom prst="mathMinus">
            <a:avLst>
              <a:gd name="adj1" fmla="val 649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3473669" y="1476703"/>
            <a:ext cx="248307" cy="530772"/>
          </a:xfrm>
          <a:prstGeom prst="mathMinus">
            <a:avLst>
              <a:gd name="adj1" fmla="val 649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05600" y="990600"/>
            <a:ext cx="2438400" cy="4648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PLB693 (2010) 227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2362200"/>
            <a:ext cx="6026900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Truncated first moments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32766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676400" y="3886200"/>
            <a:ext cx="3657600" cy="381000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19600" y="14478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Δ</a:t>
            </a:r>
            <a:r>
              <a:rPr lang="en-US" sz="2400" dirty="0" smtClean="0"/>
              <a:t>s small, compatible with zero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1295400"/>
          <a:ext cx="7924800" cy="426720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84960"/>
                <a:gridCol w="1584960"/>
                <a:gridCol w="1584960"/>
                <a:gridCol w="1584960"/>
                <a:gridCol w="1584960"/>
              </a:tblGrid>
              <a:tr h="4077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SLAC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DESY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JLab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334" name="Title 1"/>
          <p:cNvSpPr>
            <a:spLocks noGrp="1"/>
          </p:cNvSpPr>
          <p:nvPr>
            <p:ph type="title"/>
          </p:nvPr>
        </p:nvSpPr>
        <p:spPr>
          <a:xfrm>
            <a:off x="1143000" y="1"/>
            <a:ext cx="7391400" cy="990600"/>
          </a:xfrm>
        </p:spPr>
        <p:txBody>
          <a:bodyPr/>
          <a:lstStyle/>
          <a:p>
            <a:r>
              <a:rPr lang="en-US" dirty="0" smtClean="0"/>
              <a:t>Global effort: Pol. DIS/pp</a:t>
            </a:r>
          </a:p>
        </p:txBody>
      </p:sp>
      <p:sp>
        <p:nvSpPr>
          <p:cNvPr id="12335" name="Content Placeholder 2"/>
          <p:cNvSpPr>
            <a:spLocks noGrp="1"/>
          </p:cNvSpPr>
          <p:nvPr>
            <p:ph idx="1"/>
          </p:nvPr>
        </p:nvSpPr>
        <p:spPr>
          <a:xfrm>
            <a:off x="609600" y="5791200"/>
            <a:ext cx="8229600" cy="533400"/>
          </a:xfrm>
        </p:spPr>
        <p:txBody>
          <a:bodyPr/>
          <a:lstStyle/>
          <a:p>
            <a:r>
              <a:rPr lang="en-US" sz="2400" dirty="0" smtClean="0"/>
              <a:t>A worldwide effort since decades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743200" y="1828800"/>
            <a:ext cx="4038600" cy="219075"/>
          </a:xfrm>
          <a:prstGeom prst="rect">
            <a:avLst/>
          </a:prstGeom>
          <a:solidFill>
            <a:srgbClr val="92D05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12337" name="Rectangle 7"/>
          <p:cNvSpPr>
            <a:spLocks noChangeArrowheads="1"/>
          </p:cNvSpPr>
          <p:nvPr/>
        </p:nvSpPr>
        <p:spPr bwMode="auto">
          <a:xfrm>
            <a:off x="4495800" y="2590800"/>
            <a:ext cx="4038600" cy="219075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38" name="Rectangle 8"/>
          <p:cNvSpPr>
            <a:spLocks noChangeArrowheads="1"/>
          </p:cNvSpPr>
          <p:nvPr/>
        </p:nvSpPr>
        <p:spPr bwMode="auto">
          <a:xfrm>
            <a:off x="5915025" y="3359150"/>
            <a:ext cx="1905000" cy="217488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39" name="Rectangle 9"/>
          <p:cNvSpPr>
            <a:spLocks noChangeArrowheads="1"/>
          </p:cNvSpPr>
          <p:nvPr/>
        </p:nvSpPr>
        <p:spPr bwMode="auto">
          <a:xfrm>
            <a:off x="7162800" y="4114800"/>
            <a:ext cx="1295400" cy="219075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6375" y="2133600"/>
            <a:ext cx="6731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0875" y="2895600"/>
            <a:ext cx="742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EMC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0" y="2895600"/>
            <a:ext cx="7556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SMC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895600"/>
            <a:ext cx="14509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+mn-lt"/>
              </a:rPr>
              <a:t>COMPASS I</a:t>
            </a:r>
            <a:endParaRPr lang="en-US" sz="2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2133600"/>
            <a:ext cx="8366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E130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81600" y="2133600"/>
            <a:ext cx="2139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E142/3 E154/5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21375" y="3643313"/>
            <a:ext cx="1270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HERMES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4419600"/>
            <a:ext cx="1889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+mn-lt"/>
              </a:rPr>
              <a:t>CLAS/HALL-A</a:t>
            </a:r>
            <a:endParaRPr lang="en-US" sz="2000" dirty="0">
              <a:latin typeface="+mn-lt"/>
            </a:endParaRPr>
          </a:p>
        </p:txBody>
      </p:sp>
      <p:sp>
        <p:nvSpPr>
          <p:cNvPr id="12348" name="Isosceles Triangle 20"/>
          <p:cNvSpPr>
            <a:spLocks noChangeArrowheads="1"/>
          </p:cNvSpPr>
          <p:nvPr/>
        </p:nvSpPr>
        <p:spPr bwMode="auto">
          <a:xfrm rot="5400000">
            <a:off x="8615362" y="2509838"/>
            <a:ext cx="219075" cy="3810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49" name="Isosceles Triangle 21"/>
          <p:cNvSpPr>
            <a:spLocks noChangeArrowheads="1"/>
          </p:cNvSpPr>
          <p:nvPr/>
        </p:nvSpPr>
        <p:spPr bwMode="auto">
          <a:xfrm rot="5400000">
            <a:off x="8539162" y="4033838"/>
            <a:ext cx="219075" cy="3810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50" name="Rectangle 22"/>
          <p:cNvSpPr>
            <a:spLocks noChangeArrowheads="1"/>
          </p:cNvSpPr>
          <p:nvPr/>
        </p:nvSpPr>
        <p:spPr bwMode="auto">
          <a:xfrm>
            <a:off x="7162800" y="4876800"/>
            <a:ext cx="1295400" cy="219075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51" name="Isosceles Triangle 23"/>
          <p:cNvSpPr>
            <a:spLocks noChangeArrowheads="1"/>
          </p:cNvSpPr>
          <p:nvPr/>
        </p:nvSpPr>
        <p:spPr bwMode="auto">
          <a:xfrm rot="5400000">
            <a:off x="8539162" y="4795838"/>
            <a:ext cx="219075" cy="3810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58000" y="5105400"/>
            <a:ext cx="1889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+mn-lt"/>
              </a:rPr>
              <a:t>Phenix</a:t>
            </a:r>
            <a:r>
              <a:rPr lang="en-US" sz="2000" dirty="0">
                <a:latin typeface="+mn-lt"/>
              </a:rPr>
              <a:t>/Star</a:t>
            </a:r>
          </a:p>
        </p:txBody>
      </p:sp>
      <p:sp>
        <p:nvSpPr>
          <p:cNvPr id="12353" name="Date Placeholder 2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12354" name="Footer Placeholder 2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data </a:t>
            </a:r>
            <a:r>
              <a:rPr lang="en-US" dirty="0" err="1" smtClean="0"/>
              <a:t>favour</a:t>
            </a:r>
            <a:r>
              <a:rPr lang="en-US" dirty="0" smtClean="0"/>
              <a:t> </a:t>
            </a:r>
            <a:r>
              <a:rPr lang="el-GR" dirty="0" smtClean="0"/>
              <a:t>Δ</a:t>
            </a:r>
            <a:r>
              <a:rPr lang="en-US" dirty="0" smtClean="0"/>
              <a:t>s &lt; 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" y="1371600"/>
            <a:ext cx="4114800" cy="45243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n-US" sz="2400" dirty="0" smtClean="0">
                <a:cs typeface="Symbol" charset="2"/>
              </a:rPr>
              <a:t>Inclusive data only </a:t>
            </a:r>
            <a:br>
              <a:rPr lang="en-US" sz="2400" dirty="0" smtClean="0">
                <a:cs typeface="Symbol" charset="2"/>
              </a:rPr>
            </a:br>
            <a:r>
              <a:rPr lang="el-GR" sz="2400" dirty="0" smtClean="0">
                <a:cs typeface="Symbol" charset="2"/>
              </a:rPr>
              <a:t>Δ</a:t>
            </a:r>
            <a:r>
              <a:rPr lang="en-US" sz="2400" dirty="0" smtClean="0">
                <a:cs typeface="Tahoma" pitchFamily="34" charset="0"/>
              </a:rPr>
              <a:t>s ≈ </a:t>
            </a:r>
            <a:r>
              <a:rPr lang="en-US" sz="2400" dirty="0">
                <a:cs typeface="Tahoma" pitchFamily="34" charset="0"/>
              </a:rPr>
              <a:t>−</a:t>
            </a:r>
            <a:r>
              <a:rPr lang="en-US" sz="2400" dirty="0" smtClean="0">
                <a:cs typeface="Tahoma" pitchFamily="34" charset="0"/>
              </a:rPr>
              <a:t>0.08± 0.01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400" dirty="0" smtClean="0">
                <a:cs typeface="Tahoma" pitchFamily="34" charset="0"/>
              </a:rPr>
              <a:t>Semi-inclusive point to </a:t>
            </a:r>
            <a:br>
              <a:rPr lang="en-US" sz="2400" dirty="0" smtClean="0">
                <a:cs typeface="Tahoma" pitchFamily="34" charset="0"/>
              </a:rPr>
            </a:br>
            <a:r>
              <a:rPr lang="el-GR" sz="2400" dirty="0" smtClean="0">
                <a:cs typeface="Symbol" charset="2"/>
              </a:rPr>
              <a:t>Δ</a:t>
            </a:r>
            <a:r>
              <a:rPr lang="en-US" sz="2400" dirty="0" smtClean="0">
                <a:cs typeface="Tahoma" pitchFamily="34" charset="0"/>
              </a:rPr>
              <a:t>s ≈ 0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400" dirty="0" smtClean="0">
                <a:cs typeface="Tahoma" pitchFamily="34" charset="0"/>
              </a:rPr>
              <a:t>Shape of </a:t>
            </a:r>
            <a:r>
              <a:rPr lang="el-GR" sz="2400" dirty="0" smtClean="0">
                <a:cs typeface="Symbol" charset="2"/>
              </a:rPr>
              <a:t>Δ</a:t>
            </a:r>
            <a:r>
              <a:rPr lang="en-US" sz="2400" dirty="0" smtClean="0">
                <a:cs typeface="Tahoma" pitchFamily="34" charset="0"/>
              </a:rPr>
              <a:t>s(</a:t>
            </a:r>
            <a:r>
              <a:rPr lang="en-US" sz="2400" i="1" dirty="0" smtClean="0">
                <a:cs typeface="Tahoma" pitchFamily="34" charset="0"/>
              </a:rPr>
              <a:t>x</a:t>
            </a:r>
            <a:r>
              <a:rPr lang="en-US" sz="2400" dirty="0" smtClean="0">
                <a:cs typeface="Tahoma" pitchFamily="34" charset="0"/>
              </a:rPr>
              <a:t>) at small </a:t>
            </a:r>
            <a:r>
              <a:rPr lang="en-US" sz="2400" i="1" dirty="0" smtClean="0">
                <a:cs typeface="Tahoma" pitchFamily="34" charset="0"/>
              </a:rPr>
              <a:t>x </a:t>
            </a:r>
            <a:r>
              <a:rPr lang="en-US" sz="2400" dirty="0" smtClean="0">
                <a:cs typeface="Tahoma" pitchFamily="34" charset="0"/>
              </a:rPr>
              <a:t>unknown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l-GR" sz="2400" dirty="0" smtClean="0">
                <a:cs typeface="Symbol" charset="2"/>
              </a:rPr>
              <a:t>Δ</a:t>
            </a:r>
            <a:r>
              <a:rPr lang="en-US" sz="2400" dirty="0" smtClean="0">
                <a:cs typeface="Tahoma" pitchFamily="34" charset="0"/>
              </a:rPr>
              <a:t>s determination crucially depends on the </a:t>
            </a:r>
            <a:r>
              <a:rPr lang="en-US" sz="2400" b="1" dirty="0" err="1" smtClean="0">
                <a:solidFill>
                  <a:schemeClr val="tx2"/>
                </a:solidFill>
                <a:cs typeface="Tahoma" pitchFamily="34" charset="0"/>
              </a:rPr>
              <a:t>fragm</a:t>
            </a:r>
            <a:r>
              <a:rPr lang="en-US" sz="2400" b="1" dirty="0" smtClean="0">
                <a:solidFill>
                  <a:schemeClr val="tx2"/>
                </a:solidFill>
                <a:cs typeface="Tahoma" pitchFamily="34" charset="0"/>
              </a:rPr>
              <a:t>. functions</a:t>
            </a:r>
            <a:r>
              <a:rPr lang="en-US" sz="2400" dirty="0" smtClean="0">
                <a:cs typeface="Tahoma" pitchFamily="34" charset="0"/>
              </a:rPr>
              <a:t> used: </a:t>
            </a:r>
            <a:br>
              <a:rPr lang="en-US" sz="2400" dirty="0" smtClean="0">
                <a:cs typeface="Tahoma" pitchFamily="34" charset="0"/>
              </a:rPr>
            </a:br>
            <a:r>
              <a:rPr lang="en-US" sz="2400" dirty="0" smtClean="0">
                <a:cs typeface="Tahoma" pitchFamily="34" charset="0"/>
              </a:rPr>
              <a:t>DSS, DNS, HKNS, EMC, …</a:t>
            </a:r>
          </a:p>
          <a:p>
            <a:pPr marL="173038" indent="-173038"/>
            <a:endParaRPr lang="en-US" sz="2400" dirty="0" smtClean="0">
              <a:cs typeface="Tahoma" pitchFamily="34" charset="0"/>
            </a:endParaRPr>
          </a:p>
          <a:p>
            <a:pPr marL="173038" indent="-173038"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943600" y="1066800"/>
            <a:ext cx="2983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J. Phys.: Conf. Ser. </a:t>
            </a:r>
            <a:r>
              <a:rPr lang="pt-BR" b="1" dirty="0" smtClean="0">
                <a:solidFill>
                  <a:srgbClr val="C00000"/>
                </a:solidFill>
              </a:rPr>
              <a:t>295</a:t>
            </a:r>
            <a:r>
              <a:rPr lang="pt-BR" dirty="0" smtClean="0">
                <a:solidFill>
                  <a:srgbClr val="C00000"/>
                </a:solidFill>
              </a:rPr>
              <a:t> 012054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3040" y="1371600"/>
            <a:ext cx="514096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158038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Strange quark FFs</a:t>
            </a:r>
          </a:p>
        </p:txBody>
      </p:sp>
      <p:sp>
        <p:nvSpPr>
          <p:cNvPr id="512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 smtClean="0"/>
              <a:t>Varenna</a:t>
            </a:r>
            <a:r>
              <a:rPr lang="en-US" dirty="0" smtClean="0"/>
              <a:t>, July 2011</a:t>
            </a:r>
          </a:p>
        </p:txBody>
      </p:sp>
      <p:sp>
        <p:nvSpPr>
          <p:cNvPr id="5129" name="TextBox 8"/>
          <p:cNvSpPr txBox="1">
            <a:spLocks noChangeArrowheads="1"/>
          </p:cNvSpPr>
          <p:nvPr/>
        </p:nvSpPr>
        <p:spPr bwMode="auto">
          <a:xfrm>
            <a:off x="6019800" y="1981200"/>
            <a:ext cx="33832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DSS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C00000"/>
                </a:solidFill>
              </a:rPr>
              <a:t> PRD75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(2007)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b="1" dirty="0"/>
              <a:t>EMC</a:t>
            </a:r>
            <a:r>
              <a:rPr lang="en-US" dirty="0"/>
              <a:t>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NPB321 (1989)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130" name="Text Box 13"/>
          <p:cNvSpPr txBox="1">
            <a:spLocks noChangeArrowheads="1"/>
          </p:cNvSpPr>
          <p:nvPr/>
        </p:nvSpPr>
        <p:spPr bwMode="auto">
          <a:xfrm>
            <a:off x="533400" y="5562600"/>
            <a:ext cx="8320088" cy="339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lnSpc>
                <a:spcPct val="60000"/>
              </a:lnSpc>
              <a:spcBef>
                <a:spcPct val="50000"/>
              </a:spcBef>
            </a:pPr>
            <a:r>
              <a:rPr lang="en-US" sz="2400" dirty="0" smtClean="0">
                <a:cs typeface="Tahoma" pitchFamily="34" charset="0"/>
              </a:rPr>
              <a:t>Measurements of </a:t>
            </a:r>
            <a:r>
              <a:rPr lang="en-US" sz="2400" i="1" dirty="0" smtClean="0">
                <a:cs typeface="Tahoma" pitchFamily="34" charset="0"/>
              </a:rPr>
              <a:t>K </a:t>
            </a:r>
            <a:r>
              <a:rPr lang="en-US" sz="2400" dirty="0" smtClean="0">
                <a:cs typeface="Tahoma" pitchFamily="34" charset="0"/>
              </a:rPr>
              <a:t>and </a:t>
            </a:r>
            <a:r>
              <a:rPr lang="el-GR" sz="2400" dirty="0" smtClean="0">
                <a:cs typeface="Tahoma" pitchFamily="34" charset="0"/>
              </a:rPr>
              <a:t>π</a:t>
            </a:r>
            <a:r>
              <a:rPr lang="en-US" sz="2400" dirty="0" smtClean="0">
                <a:cs typeface="Tahoma" pitchFamily="34" charset="0"/>
              </a:rPr>
              <a:t> multiplicities are mandatory!</a:t>
            </a:r>
          </a:p>
        </p:txBody>
      </p:sp>
      <p:pic>
        <p:nvPicPr>
          <p:cNvPr id="5132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577973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81400" y="3810000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PLB 693 (2010) 227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114800"/>
            <a:ext cx="2699658" cy="130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048000" y="312420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EMC FF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24400" y="251460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DSS FF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3" descr="MulCor_xz_Had11_piK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5200" y="2222480"/>
            <a:ext cx="5638800" cy="40476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162800" cy="990600"/>
          </a:xfrm>
        </p:spPr>
        <p:txBody>
          <a:bodyPr/>
          <a:lstStyle/>
          <a:p>
            <a:r>
              <a:rPr lang="en-US" dirty="0" smtClean="0"/>
              <a:t>Multiplicities for </a:t>
            </a:r>
            <a:r>
              <a:rPr lang="en-US" i="1" dirty="0" smtClean="0"/>
              <a:t>K</a:t>
            </a:r>
            <a:r>
              <a:rPr lang="en-US" dirty="0" smtClean="0"/>
              <a:t>’s and </a:t>
            </a:r>
            <a:r>
              <a:rPr lang="el-GR" dirty="0" smtClean="0"/>
              <a:t>π</a:t>
            </a:r>
            <a:r>
              <a:rPr lang="en-US" dirty="0" smtClean="0"/>
              <a:t>’s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5827986" y="4245721"/>
            <a:ext cx="472231" cy="377785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GB" i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</a:t>
            </a:r>
            <a:endParaRPr lang="en-GB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379373" y="4264115"/>
            <a:ext cx="472231" cy="377785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GB" i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− </a:t>
            </a:r>
            <a:endParaRPr lang="en-GB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835869" y="2275032"/>
            <a:ext cx="472231" cy="377785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GB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400393" y="2243501"/>
            <a:ext cx="472231" cy="377785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GB" baseline="30000" dirty="0">
                <a:solidFill>
                  <a:schemeClr val="bg1"/>
                </a:solidFill>
              </a:rPr>
              <a:t>–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362200"/>
            <a:ext cx="1154581" cy="63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4800" y="2514600"/>
            <a:ext cx="2667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Unpolarised</a:t>
            </a:r>
            <a:r>
              <a:rPr lang="en-US" sz="2400" dirty="0" smtClean="0"/>
              <a:t> data </a:t>
            </a:r>
          </a:p>
          <a:p>
            <a:endParaRPr lang="en-US" sz="2400" dirty="0" smtClean="0"/>
          </a:p>
          <a:p>
            <a:r>
              <a:rPr lang="en-US" sz="2400" dirty="0" smtClean="0"/>
              <a:t>For the </a:t>
            </a:r>
            <a:r>
              <a:rPr lang="en-US" sz="2400" i="1" dirty="0" smtClean="0"/>
              <a:t>z</a:t>
            </a:r>
            <a:r>
              <a:rPr lang="en-US" sz="2400" dirty="0" smtClean="0"/>
              <a:t> bins:</a:t>
            </a:r>
          </a:p>
          <a:p>
            <a:r>
              <a:rPr lang="en-US" sz="2400" dirty="0" smtClean="0"/>
              <a:t>0.20 − 0.30</a:t>
            </a:r>
          </a:p>
          <a:p>
            <a:r>
              <a:rPr lang="en-US" sz="2400" dirty="0" smtClean="0"/>
              <a:t>0.30 − 0.45</a:t>
            </a:r>
          </a:p>
          <a:p>
            <a:r>
              <a:rPr lang="en-US" sz="2400" dirty="0" smtClean="0"/>
              <a:t>0.45 − 0.65</a:t>
            </a:r>
          </a:p>
          <a:p>
            <a:r>
              <a:rPr lang="en-US" sz="2400" dirty="0" smtClean="0"/>
              <a:t>0.65 − 0.85</a:t>
            </a:r>
          </a:p>
          <a:p>
            <a:endParaRPr lang="en-US" sz="2400" dirty="0"/>
          </a:p>
          <a:p>
            <a:r>
              <a:rPr lang="en-US" sz="2400" dirty="0" smtClean="0"/>
              <a:t>Lines: MRST04 PDF</a:t>
            </a:r>
          </a:p>
          <a:p>
            <a:r>
              <a:rPr lang="en-US" sz="2400" dirty="0" smtClean="0"/>
              <a:t>+ DSS FF  (LO)</a:t>
            </a:r>
          </a:p>
          <a:p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1524000"/>
            <a:ext cx="593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LO:</a:t>
            </a:r>
            <a:endParaRPr lang="en-US" sz="2400" dirty="0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219200"/>
            <a:ext cx="632512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K </a:t>
            </a:r>
            <a:r>
              <a:rPr lang="en-US" dirty="0" smtClean="0"/>
              <a:t>multiplicities, closer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52596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π</a:t>
            </a:r>
            <a:r>
              <a:rPr lang="en-US" sz="2400" dirty="0" smtClean="0"/>
              <a:t> multiplicities ± in agreement with LO calc.</a:t>
            </a:r>
          </a:p>
          <a:p>
            <a:r>
              <a:rPr lang="en-US" sz="2400" dirty="0" smtClean="0"/>
              <a:t>Big deviations for </a:t>
            </a:r>
            <a:r>
              <a:rPr lang="en-US" sz="2400" i="1" dirty="0" smtClean="0"/>
              <a:t>K</a:t>
            </a:r>
            <a:r>
              <a:rPr lang="en-US" sz="2400" dirty="0" smtClean="0"/>
              <a:t>’s </a:t>
            </a:r>
            <a:r>
              <a:rPr lang="en-US" sz="2400" dirty="0" smtClean="0">
                <a:sym typeface="Symbol"/>
              </a:rPr>
              <a:t>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consequences for FF!</a:t>
            </a:r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n-US" sz="2400" dirty="0" smtClean="0"/>
              <a:t>Data to be in-</a:t>
            </a:r>
            <a:br>
              <a:rPr lang="en-US" sz="2400" dirty="0" smtClean="0"/>
            </a:br>
            <a:r>
              <a:rPr lang="en-US" sz="2400" dirty="0" err="1" smtClean="0"/>
              <a:t>cluded</a:t>
            </a:r>
            <a:r>
              <a:rPr lang="en-US" sz="2400" dirty="0" smtClean="0"/>
              <a:t> in global</a:t>
            </a:r>
            <a:br>
              <a:rPr lang="en-US" sz="2400" dirty="0" smtClean="0"/>
            </a:br>
            <a:r>
              <a:rPr lang="en-US" sz="2400" dirty="0" smtClean="0"/>
              <a:t>analyses</a:t>
            </a:r>
          </a:p>
          <a:p>
            <a:r>
              <a:rPr lang="en-US" sz="2400" dirty="0" smtClean="0"/>
              <a:t>Only 4 weeks of</a:t>
            </a:r>
            <a:br>
              <a:rPr lang="en-US" sz="2400" dirty="0" smtClean="0"/>
            </a:br>
            <a:r>
              <a:rPr lang="en-US" sz="2400" dirty="0" smtClean="0"/>
              <a:t>data, more to </a:t>
            </a:r>
            <a:br>
              <a:rPr lang="en-US" sz="2400" dirty="0" smtClean="0"/>
            </a:br>
            <a:r>
              <a:rPr lang="en-US" sz="2400" dirty="0" smtClean="0"/>
              <a:t>come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200400" y="2133600"/>
            <a:ext cx="5267489" cy="3548062"/>
            <a:chOff x="3505200" y="2667000"/>
            <a:chExt cx="5267489" cy="354806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05200" y="2667000"/>
              <a:ext cx="5267489" cy="354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7924800" y="3048000"/>
              <a:ext cx="381000" cy="266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91000" y="4800600"/>
            <a:ext cx="241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bins as prev. page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5647560" y="2133600"/>
            <a:ext cx="3276600" cy="1516039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Gluon polarization</a:t>
            </a:r>
          </a:p>
        </p:txBody>
      </p:sp>
      <p:sp>
        <p:nvSpPr>
          <p:cNvPr id="25607" name="AutoShape 6"/>
          <p:cNvSpPr>
            <a:spLocks noChangeArrowheads="1"/>
          </p:cNvSpPr>
          <p:nvPr/>
        </p:nvSpPr>
        <p:spPr bwMode="auto">
          <a:xfrm>
            <a:off x="3402013" y="7024687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AutoShape 7"/>
          <p:cNvSpPr>
            <a:spLocks noChangeArrowheads="1"/>
          </p:cNvSpPr>
          <p:nvPr/>
        </p:nvSpPr>
        <p:spPr bwMode="auto">
          <a:xfrm>
            <a:off x="5021263" y="6980237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AutoShape 8"/>
          <p:cNvSpPr>
            <a:spLocks noChangeArrowheads="1"/>
          </p:cNvSpPr>
          <p:nvPr/>
        </p:nvSpPr>
        <p:spPr bwMode="auto">
          <a:xfrm>
            <a:off x="6172200" y="7015162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3222625" y="8323262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small</a:t>
            </a:r>
          </a:p>
        </p:txBody>
      </p:sp>
      <p:sp>
        <p:nvSpPr>
          <p:cNvPr id="25611" name="Text Box 10"/>
          <p:cNvSpPr txBox="1">
            <a:spLocks noChangeArrowheads="1"/>
          </p:cNvSpPr>
          <p:nvPr/>
        </p:nvSpPr>
        <p:spPr bwMode="auto">
          <a:xfrm>
            <a:off x="4346575" y="8369300"/>
            <a:ext cx="1620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poorly known</a:t>
            </a:r>
            <a:br>
              <a:rPr lang="en-US" dirty="0" smtClean="0"/>
            </a:br>
            <a:r>
              <a:rPr lang="en-US" dirty="0" smtClean="0"/>
              <a:t>certainly not 6</a:t>
            </a:r>
            <a:endParaRPr lang="en-US" dirty="0"/>
          </a:p>
        </p:txBody>
      </p:sp>
      <p:sp>
        <p:nvSpPr>
          <p:cNvPr id="25612" name="Text Box 11"/>
          <p:cNvSpPr txBox="1">
            <a:spLocks noChangeArrowheads="1"/>
          </p:cNvSpPr>
          <p:nvPr/>
        </p:nvSpPr>
        <p:spPr bwMode="auto">
          <a:xfrm>
            <a:off x="6192838" y="8323262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unknown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1295401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EMC result 1987/88:   quark spins contribute little to nucleon spin!</a:t>
            </a:r>
          </a:p>
          <a:p>
            <a:r>
              <a:rPr lang="en-US" sz="2400" dirty="0" smtClean="0"/>
              <a:t>			</a:t>
            </a:r>
            <a:r>
              <a:rPr lang="el-GR" sz="2400" dirty="0" smtClean="0"/>
              <a:t>ΔΣ</a:t>
            </a:r>
            <a:r>
              <a:rPr lang="en-US" sz="2400" dirty="0" smtClean="0"/>
              <a:t> compatible with zero</a:t>
            </a:r>
          </a:p>
          <a:p>
            <a:r>
              <a:rPr lang="en-US" sz="2400" dirty="0" smtClean="0"/>
              <a:t> 	</a:t>
            </a:r>
            <a:endParaRPr lang="en-US" sz="2400" dirty="0"/>
          </a:p>
        </p:txBody>
      </p:sp>
      <p:graphicFrame>
        <p:nvGraphicFramePr>
          <p:cNvPr id="17" name="Object 16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75778" name="Equation" r:id="rId3" imgW="0" imgH="0" progId="Equation.3">
              <p:embed/>
            </p:oleObj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04800" y="2438400"/>
          <a:ext cx="5128592" cy="685800"/>
        </p:xfrm>
        <a:graphic>
          <a:graphicData uri="http://schemas.openxmlformats.org/presentationml/2006/ole">
            <p:oleObj spid="_x0000_s75779" name="Equation" r:id="rId4" imgW="2184120" imgH="291960" progId="Equation.3">
              <p:embed/>
            </p:oleObj>
          </a:graphicData>
        </a:graphic>
      </p:graphicFrame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8639" y="2418644"/>
            <a:ext cx="3075361" cy="1235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381000" y="3657600"/>
            <a:ext cx="4365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Quark spin hidden by large gluon </a:t>
            </a:r>
            <a:br>
              <a:rPr lang="en-US" sz="2400" dirty="0" smtClean="0"/>
            </a:br>
            <a:r>
              <a:rPr lang="en-US" sz="2400" dirty="0" smtClean="0"/>
              <a:t>polarization via axial anomaly?</a:t>
            </a:r>
            <a:endParaRPr lang="en-US" sz="2400" dirty="0"/>
          </a:p>
        </p:txBody>
      </p:sp>
      <p:sp>
        <p:nvSpPr>
          <p:cNvPr id="40" name="AutoShape 15"/>
          <p:cNvSpPr>
            <a:spLocks noChangeArrowheads="1"/>
          </p:cNvSpPr>
          <p:nvPr/>
        </p:nvSpPr>
        <p:spPr bwMode="auto">
          <a:xfrm>
            <a:off x="28903" y="526831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D5E8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1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703" y="5344510"/>
            <a:ext cx="5655966" cy="1084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2" name="AutoShape 14"/>
          <p:cNvSpPr>
            <a:spLocks noChangeArrowheads="1"/>
          </p:cNvSpPr>
          <p:nvPr/>
        </p:nvSpPr>
        <p:spPr bwMode="auto">
          <a:xfrm>
            <a:off x="4785754" y="3733800"/>
            <a:ext cx="4358246" cy="1447799"/>
          </a:xfrm>
          <a:prstGeom prst="roundRect">
            <a:avLst>
              <a:gd name="adj" fmla="val 16667"/>
            </a:avLst>
          </a:prstGeom>
          <a:solidFill>
            <a:srgbClr val="FFE3B9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" name="Group 19"/>
          <p:cNvGrpSpPr>
            <a:grpSpLocks/>
          </p:cNvGrpSpPr>
          <p:nvPr/>
        </p:nvGrpSpPr>
        <p:grpSpPr bwMode="auto">
          <a:xfrm>
            <a:off x="5037191" y="3733800"/>
            <a:ext cx="4106809" cy="1451280"/>
            <a:chOff x="2688" y="2064"/>
            <a:chExt cx="2352" cy="987"/>
          </a:xfrm>
        </p:grpSpPr>
        <p:pic>
          <p:nvPicPr>
            <p:cNvPr id="44" name="Picture 5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88" y="2064"/>
              <a:ext cx="2256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18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84" y="2064"/>
              <a:ext cx="225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152400" y="1433052"/>
            <a:ext cx="8915400" cy="2537927"/>
          </a:xfrm>
          <a:prstGeom prst="roundRect">
            <a:avLst>
              <a:gd name="adj" fmla="val 2255"/>
            </a:avLst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" y="1478280"/>
            <a:ext cx="8603841" cy="116321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 flipH="1">
            <a:off x="4800600" y="36576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G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. Ross 1989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196" y="2490521"/>
            <a:ext cx="3758463" cy="1533331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23" name="Content Placeholder 6" descr="ross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25406" t="55237" r="33866" b="5554"/>
          <a:stretch>
            <a:fillRect/>
          </a:stretch>
        </p:blipFill>
        <p:spPr>
          <a:xfrm>
            <a:off x="6019800" y="2657475"/>
            <a:ext cx="2971800" cy="39928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Lepton-Photon Conf. 1989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4267200"/>
            <a:ext cx="4876800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possible scenario: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∆G ≈ 6            </a:t>
            </a:r>
            <a:r>
              <a:rPr lang="en-US" sz="2800" dirty="0" smtClean="0"/>
              <a:t>(Q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=10 GeV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)</a:t>
            </a:r>
            <a:endParaRPr lang="en-US" sz="2800" baseline="30000" dirty="0" smtClean="0"/>
          </a:p>
          <a:p>
            <a:r>
              <a:rPr lang="en-US" sz="2800" dirty="0" smtClean="0">
                <a:solidFill>
                  <a:schemeClr val="tx2"/>
                </a:solidFill>
              </a:rPr>
              <a:t>∆g/g(x) = 1    </a:t>
            </a:r>
            <a:r>
              <a:rPr lang="en-US" sz="2800" dirty="0" smtClean="0"/>
              <a:t>for </a:t>
            </a:r>
            <a:r>
              <a:rPr lang="en-US" sz="2800" dirty="0" err="1" smtClean="0"/>
              <a:t>x</a:t>
            </a:r>
            <a:r>
              <a:rPr lang="en-US" sz="2800" baseline="-25000" dirty="0" err="1" smtClean="0"/>
              <a:t>g</a:t>
            </a:r>
            <a:r>
              <a:rPr lang="en-US" sz="2800" dirty="0" smtClean="0"/>
              <a:t> &gt; 0.1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6820694" y="4504531"/>
            <a:ext cx="151606" cy="794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7074299" y="5636816"/>
            <a:ext cx="143668" cy="4763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7468394" y="4080669"/>
            <a:ext cx="151606" cy="794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7741048" y="4088209"/>
            <a:ext cx="143669" cy="4763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037006" y="2649794"/>
            <a:ext cx="2971800" cy="3962400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3400" y="5867400"/>
            <a:ext cx="2316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Let’s measure!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3505200" y="3733800"/>
            <a:ext cx="46291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indent="-266700" algn="l">
              <a:buFontTx/>
              <a:buChar char="•"/>
            </a:pPr>
            <a:r>
              <a:rPr lang="en-US" sz="2800" dirty="0">
                <a:latin typeface="Times New Roman" pitchFamily="18" charset="0"/>
              </a:rPr>
              <a:t>measure</a:t>
            </a:r>
          </a:p>
          <a:p>
            <a:pPr marL="266700" indent="-266700" algn="l">
              <a:buFontTx/>
              <a:buChar char="•"/>
            </a:pPr>
            <a:endParaRPr lang="en-US" sz="2800" dirty="0">
              <a:latin typeface="Times New Roman" pitchFamily="18" charset="0"/>
            </a:endParaRPr>
          </a:p>
          <a:p>
            <a:pPr marL="266700" indent="-266700" algn="l">
              <a:buFontTx/>
              <a:buChar char="•"/>
            </a:pPr>
            <a:r>
              <a:rPr lang="en-US" sz="2800" dirty="0">
                <a:latin typeface="Times New Roman" pitchFamily="18" charset="0"/>
              </a:rPr>
              <a:t>calculate               </a:t>
            </a:r>
            <a:r>
              <a:rPr lang="en-US" sz="2800" dirty="0" smtClean="0">
                <a:latin typeface="Times New Roman" pitchFamily="18" charset="0"/>
              </a:rPr>
              <a:t>and</a:t>
            </a:r>
            <a:br>
              <a:rPr lang="en-US" sz="2800" dirty="0" smtClean="0">
                <a:latin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</a:rPr>
              <a:t>using </a:t>
            </a:r>
            <a:r>
              <a:rPr lang="en-US" sz="2800" dirty="0">
                <a:latin typeface="Times New Roman" pitchFamily="18" charset="0"/>
              </a:rPr>
              <a:t>Monte Carlo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Varenna, July 2011</a:t>
            </a:r>
            <a:endParaRPr lang="en-GB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9418" y="4495198"/>
            <a:ext cx="79375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257"/>
          <a:stretch>
            <a:fillRect/>
          </a:stretch>
        </p:blipFill>
        <p:spPr bwMode="auto">
          <a:xfrm>
            <a:off x="539750" y="2492375"/>
            <a:ext cx="30956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Photon–gluon fusion (PGF)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11188" y="1412875"/>
            <a:ext cx="8228012" cy="4248150"/>
          </a:xfrm>
        </p:spPr>
        <p:txBody>
          <a:bodyPr/>
          <a:lstStyle/>
          <a:p>
            <a:pPr marL="533400" indent="-533400">
              <a:buNone/>
            </a:pPr>
            <a:r>
              <a:rPr lang="en-US" dirty="0" smtClean="0"/>
              <a:t>Gluon polarization </a:t>
            </a:r>
            <a:r>
              <a:rPr lang="en-US" dirty="0"/>
              <a:t>is measurable in PGF</a:t>
            </a:r>
          </a:p>
          <a:p>
            <a:pPr marL="533400" indent="-533400">
              <a:buFontTx/>
              <a:buNone/>
            </a:pPr>
            <a:endParaRPr lang="en-US" dirty="0"/>
          </a:p>
        </p:txBody>
      </p:sp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4955" y="3558573"/>
            <a:ext cx="6937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2438400"/>
            <a:ext cx="3551238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9643" y="4495198"/>
            <a:ext cx="1122362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25" name="Picture 1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2438400"/>
            <a:ext cx="225425" cy="377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27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9400" y="2438400"/>
            <a:ext cx="352425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Varenna, July 2011</a:t>
            </a:r>
            <a:endParaRPr lang="en-GB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</a:t>
            </a:r>
            <a:r>
              <a:rPr lang="en-US" dirty="0"/>
              <a:t>production</a:t>
            </a:r>
            <a:endParaRPr lang="en-US" i="1" baseline="-25000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876800"/>
          </a:xfrm>
          <a:noFill/>
        </p:spPr>
        <p:txBody>
          <a:bodyPr>
            <a:noAutofit/>
          </a:bodyPr>
          <a:lstStyle/>
          <a:p>
            <a:pPr marL="533400" indent="-533400">
              <a:lnSpc>
                <a:spcPct val="90000"/>
              </a:lnSpc>
            </a:pPr>
            <a:r>
              <a:rPr lang="en-US" sz="2400" dirty="0" smtClean="0"/>
              <a:t>Analysis </a:t>
            </a:r>
            <a:r>
              <a:rPr lang="en-US" sz="2400" dirty="0"/>
              <a:t>of hadron-pair asymmetries: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sz="2400" dirty="0">
                <a:solidFill>
                  <a:schemeClr val="accent2"/>
                </a:solidFill>
              </a:rPr>
              <a:t>open charm</a:t>
            </a:r>
            <a:r>
              <a:rPr lang="en-US" sz="2400" dirty="0"/>
              <a:t>: single </a:t>
            </a:r>
            <a:r>
              <a:rPr lang="en-US" sz="2400" i="1" dirty="0"/>
              <a:t>D</a:t>
            </a:r>
            <a:r>
              <a:rPr lang="en-US" sz="2400" dirty="0"/>
              <a:t> meson</a:t>
            </a:r>
            <a:r>
              <a:rPr lang="en-US" sz="2000" dirty="0"/>
              <a:t>	 		</a:t>
            </a:r>
            <a:r>
              <a:rPr lang="en-US" sz="2000" b="1" dirty="0" smtClean="0">
                <a:solidFill>
                  <a:srgbClr val="660033"/>
                </a:solidFill>
                <a:latin typeface="Microsoft Sans Serif" pitchFamily="34" charset="0"/>
              </a:rPr>
              <a:t>AROMA</a:t>
            </a:r>
            <a:endParaRPr lang="en-US" sz="1600" dirty="0">
              <a:solidFill>
                <a:srgbClr val="800000"/>
              </a:solidFill>
              <a:latin typeface="Microsoft Sans Serif" pitchFamily="34" charset="0"/>
            </a:endParaRPr>
          </a:p>
          <a:p>
            <a:pPr marL="1295400" lvl="2" indent="-381000">
              <a:lnSpc>
                <a:spcPct val="90000"/>
              </a:lnSpc>
              <a:buFontTx/>
              <a:buNone/>
            </a:pPr>
            <a:r>
              <a:rPr lang="en-US" dirty="0"/>
              <a:t>cleanest process </a:t>
            </a:r>
            <a:r>
              <a:rPr lang="en-US" dirty="0" err="1"/>
              <a:t>wrt</a:t>
            </a:r>
            <a:r>
              <a:rPr lang="en-US" dirty="0"/>
              <a:t> physics </a:t>
            </a:r>
            <a:r>
              <a:rPr lang="en-US" dirty="0" smtClean="0"/>
              <a:t>background</a:t>
            </a:r>
          </a:p>
          <a:p>
            <a:pPr marL="1295400" lvl="2" indent="-381000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1295400" lvl="2" indent="-381000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1295400" lvl="2" indent="-381000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1295400" lvl="2" indent="-381000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1295400" lvl="2" indent="-381000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1295400" lvl="2" indent="-381000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1295400" lvl="2" indent="-381000">
              <a:lnSpc>
                <a:spcPct val="90000"/>
              </a:lnSpc>
              <a:buFontTx/>
              <a:buNone/>
            </a:pPr>
            <a:endParaRPr lang="en-US" dirty="0"/>
          </a:p>
          <a:p>
            <a:pPr marL="914400" lvl="1" indent="-457200">
              <a:lnSpc>
                <a:spcPct val="90000"/>
              </a:lnSpc>
            </a:pPr>
            <a:r>
              <a:rPr lang="en-US" sz="2400" dirty="0">
                <a:solidFill>
                  <a:schemeClr val="accent2"/>
                </a:solidFill>
              </a:rPr>
              <a:t>high-</a:t>
            </a:r>
            <a:r>
              <a:rPr lang="en-US" sz="2400" i="1" dirty="0" err="1">
                <a:solidFill>
                  <a:schemeClr val="accent2"/>
                </a:solidFill>
              </a:rPr>
              <a:t>p</a:t>
            </a:r>
            <a:r>
              <a:rPr lang="en-US" sz="2400" i="1" baseline="-25000" dirty="0" err="1">
                <a:solidFill>
                  <a:schemeClr val="accent2"/>
                </a:solidFill>
              </a:rPr>
              <a:t>T</a:t>
            </a:r>
            <a:r>
              <a:rPr lang="en-US" sz="2400" i="1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hadron pairs with </a:t>
            </a:r>
            <a:r>
              <a:rPr lang="en-US" sz="2400" i="1" dirty="0"/>
              <a:t>Q</a:t>
            </a:r>
            <a:r>
              <a:rPr lang="en-US" sz="2400" i="1" baseline="30000" dirty="0"/>
              <a:t>2</a:t>
            </a:r>
            <a:r>
              <a:rPr lang="en-US" sz="2400" i="1" dirty="0"/>
              <a:t> &gt; </a:t>
            </a:r>
            <a:r>
              <a:rPr lang="en-US" sz="2400" dirty="0"/>
              <a:t>1 GeV</a:t>
            </a:r>
            <a:r>
              <a:rPr lang="en-US" sz="2400" i="1" baseline="30000" dirty="0"/>
              <a:t>2</a:t>
            </a:r>
            <a:r>
              <a:rPr lang="en-US" sz="2000" i="1" baseline="30000" dirty="0"/>
              <a:t>	 </a:t>
            </a:r>
            <a:r>
              <a:rPr lang="en-US" sz="2000" b="1" dirty="0" smtClean="0">
                <a:solidFill>
                  <a:srgbClr val="660033"/>
                </a:solidFill>
                <a:latin typeface="Microsoft Sans Serif" pitchFamily="34" charset="0"/>
              </a:rPr>
              <a:t>LEPTO</a:t>
            </a:r>
            <a:endParaRPr lang="en-US" sz="2000" i="1" baseline="30000" dirty="0"/>
          </a:p>
          <a:p>
            <a:pPr marL="914400" lvl="1" indent="-457200">
              <a:lnSpc>
                <a:spcPct val="90000"/>
              </a:lnSpc>
            </a:pPr>
            <a:r>
              <a:rPr lang="en-US" sz="2400" dirty="0">
                <a:solidFill>
                  <a:schemeClr val="accent2"/>
                </a:solidFill>
              </a:rPr>
              <a:t>high-</a:t>
            </a:r>
            <a:r>
              <a:rPr lang="en-US" sz="2400" i="1" dirty="0" err="1">
                <a:solidFill>
                  <a:schemeClr val="accent2"/>
                </a:solidFill>
              </a:rPr>
              <a:t>p</a:t>
            </a:r>
            <a:r>
              <a:rPr lang="en-US" sz="2400" i="1" baseline="-25000" dirty="0" err="1">
                <a:solidFill>
                  <a:schemeClr val="accent2"/>
                </a:solidFill>
              </a:rPr>
              <a:t>T</a:t>
            </a:r>
            <a:r>
              <a:rPr lang="en-US" sz="2400" i="1" dirty="0"/>
              <a:t> </a:t>
            </a:r>
            <a:r>
              <a:rPr lang="en-US" sz="2400" dirty="0"/>
              <a:t>hadron pairs with </a:t>
            </a:r>
            <a:r>
              <a:rPr lang="en-US" sz="2400" i="1" dirty="0"/>
              <a:t>Q</a:t>
            </a:r>
            <a:r>
              <a:rPr lang="en-US" sz="2400" i="1" baseline="30000" dirty="0"/>
              <a:t>2</a:t>
            </a:r>
            <a:r>
              <a:rPr lang="en-US" sz="2400" i="1" dirty="0"/>
              <a:t> &lt; </a:t>
            </a:r>
            <a:r>
              <a:rPr lang="en-US" sz="2400" dirty="0"/>
              <a:t>1 GeV</a:t>
            </a:r>
            <a:r>
              <a:rPr lang="en-US" sz="2400" i="1" baseline="30000" dirty="0"/>
              <a:t>2</a:t>
            </a:r>
            <a:r>
              <a:rPr lang="en-US" sz="2000" i="1" baseline="30000" dirty="0"/>
              <a:t>	 </a:t>
            </a:r>
            <a:r>
              <a:rPr lang="en-US" sz="2000" b="1" dirty="0" smtClean="0">
                <a:solidFill>
                  <a:srgbClr val="660033"/>
                </a:solidFill>
                <a:latin typeface="Microsoft Sans Serif" pitchFamily="34" charset="0"/>
              </a:rPr>
              <a:t>PYTHIA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sz="2400" dirty="0" smtClean="0">
                <a:solidFill>
                  <a:schemeClr val="accent2"/>
                </a:solidFill>
              </a:rPr>
              <a:t>Single hadron </a:t>
            </a:r>
            <a:r>
              <a:rPr lang="en-US" sz="2400" dirty="0" smtClean="0"/>
              <a:t>production </a:t>
            </a:r>
            <a:r>
              <a:rPr lang="en-US" sz="2400" i="1" dirty="0" smtClean="0"/>
              <a:t>Q</a:t>
            </a:r>
            <a:r>
              <a:rPr lang="en-US" sz="2400" i="1" baseline="30000" dirty="0" smtClean="0"/>
              <a:t>2</a:t>
            </a:r>
            <a:r>
              <a:rPr lang="en-US" sz="2400" i="1" dirty="0" smtClean="0"/>
              <a:t> &lt; </a:t>
            </a:r>
            <a:r>
              <a:rPr lang="en-US" sz="2400" dirty="0" smtClean="0"/>
              <a:t>0.1 GeV</a:t>
            </a:r>
            <a:r>
              <a:rPr lang="en-US" sz="2400" i="1" baseline="30000" dirty="0" smtClean="0"/>
              <a:t>2	</a:t>
            </a:r>
            <a:r>
              <a:rPr lang="en-US" sz="1600" b="1" dirty="0" smtClean="0">
                <a:solidFill>
                  <a:srgbClr val="660033"/>
                </a:solidFill>
                <a:latin typeface="Microsoft Sans Serif" pitchFamily="34" charset="0"/>
              </a:rPr>
              <a:t>NLO</a:t>
            </a:r>
            <a:r>
              <a:rPr lang="en-US" sz="2000" b="1" dirty="0" smtClean="0">
                <a:solidFill>
                  <a:srgbClr val="660033"/>
                </a:solidFill>
                <a:latin typeface="Microsoft Sans Serif" pitchFamily="34" charset="0"/>
              </a:rPr>
              <a:t>, </a:t>
            </a:r>
            <a:r>
              <a:rPr lang="en-US" sz="1600" b="1" dirty="0" err="1" smtClean="0">
                <a:solidFill>
                  <a:srgbClr val="660033"/>
                </a:solidFill>
                <a:latin typeface="Microsoft Sans Serif" pitchFamily="34" charset="0"/>
              </a:rPr>
              <a:t>Vogelsang</a:t>
            </a:r>
            <a:r>
              <a:rPr lang="en-US" sz="1600" b="1" dirty="0" smtClean="0">
                <a:solidFill>
                  <a:srgbClr val="660033"/>
                </a:solidFill>
                <a:latin typeface="Microsoft Sans Serif" pitchFamily="34" charset="0"/>
              </a:rPr>
              <a:t> et al.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47800" y="2514600"/>
            <a:ext cx="4040436" cy="2590800"/>
            <a:chOff x="1447800" y="2514600"/>
            <a:chExt cx="4040436" cy="25908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0" y="2514600"/>
              <a:ext cx="3964236" cy="259080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graphicFrame>
          <p:nvGraphicFramePr>
            <p:cNvPr id="10" name="Object 2"/>
            <p:cNvGraphicFramePr>
              <a:graphicFrameLocks noChangeAspect="1"/>
            </p:cNvGraphicFramePr>
            <p:nvPr/>
          </p:nvGraphicFramePr>
          <p:xfrm>
            <a:off x="2438400" y="2590800"/>
            <a:ext cx="1322694" cy="326475"/>
          </p:xfrm>
          <a:graphic>
            <a:graphicData uri="http://schemas.openxmlformats.org/presentationml/2006/ole">
              <p:oleObj spid="_x0000_s80898" name="Equation" r:id="rId4" imgW="927000" imgH="228600" progId="Equation.3">
                <p:embed/>
              </p:oleObj>
            </a:graphicData>
          </a:graphic>
        </p:graphicFrame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1447800" y="4267200"/>
              <a:ext cx="1509550" cy="403107"/>
            </a:xfrm>
            <a:prstGeom prst="wedgeRoundRectCallout">
              <a:avLst>
                <a:gd name="adj1" fmla="val 51042"/>
                <a:gd name="adj2" fmla="val -157551"/>
                <a:gd name="adj3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  <a:r>
                <a:rPr lang="en-US" i="1" baseline="30000" dirty="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 → K </a:t>
              </a:r>
              <a:r>
                <a:rPr lang="el-GR" i="1" dirty="0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l-GR" i="1" dirty="0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r>
                <a:rPr lang="en-US" i="1" baseline="30000" dirty="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endParaRPr lang="en-US" baseline="30000" dirty="0">
                <a:latin typeface="Times New Roman" pitchFamily="18" charset="0"/>
              </a:endParaRP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3733800" y="3200400"/>
              <a:ext cx="1410873" cy="403107"/>
            </a:xfrm>
            <a:prstGeom prst="wedgeRoundRectCallout">
              <a:avLst>
                <a:gd name="adj1" fmla="val -58704"/>
                <a:gd name="adj2" fmla="val 131301"/>
                <a:gd name="adj3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  <a:r>
                <a:rPr lang="en-US" i="1" baseline="30000" dirty="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 → K </a:t>
              </a:r>
              <a:r>
                <a:rPr lang="el-GR" i="1" dirty="0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endParaRPr lang="en-US" baseline="30000" dirty="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for </a:t>
            </a:r>
            <a:r>
              <a:rPr lang="el-GR" dirty="0" smtClean="0"/>
              <a:t>Δ</a:t>
            </a:r>
            <a:r>
              <a:rPr lang="en-US" dirty="0" smtClean="0"/>
              <a:t>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All results compatible with zero!</a:t>
            </a:r>
          </a:p>
          <a:p>
            <a:r>
              <a:rPr lang="en-US" dirty="0" smtClean="0"/>
              <a:t>Confirmed by RHIC results in </a:t>
            </a:r>
            <a:r>
              <a:rPr lang="en-US" i="1" dirty="0" smtClean="0"/>
              <a:t>pp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743200" y="2286000"/>
            <a:ext cx="5791200" cy="4102681"/>
            <a:chOff x="2209800" y="2514600"/>
            <a:chExt cx="4739640" cy="33375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09800" y="2514600"/>
              <a:ext cx="4739640" cy="3337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5953454" y="4178145"/>
              <a:ext cx="6719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00" b="1" dirty="0" smtClean="0">
                  <a:solidFill>
                    <a:srgbClr val="D60093"/>
                  </a:solidFill>
                </a:rPr>
                <a:t>NLO</a:t>
              </a:r>
              <a:endParaRPr lang="fr-FR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hadron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9154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Calculations exist in NLO for small </a:t>
            </a:r>
            <a:r>
              <a:rPr lang="en-US" sz="2400" i="1" dirty="0" smtClean="0"/>
              <a:t>Q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large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baseline="-25000" dirty="0" smtClean="0"/>
              <a:t>                  </a:t>
            </a:r>
            <a:r>
              <a:rPr lang="en-US" sz="2400" dirty="0" err="1" smtClean="0">
                <a:solidFill>
                  <a:srgbClr val="C00000"/>
                </a:solidFill>
              </a:rPr>
              <a:t>Vogelsang</a:t>
            </a:r>
            <a:r>
              <a:rPr lang="en-US" sz="2400" dirty="0" smtClean="0">
                <a:solidFill>
                  <a:srgbClr val="C00000"/>
                </a:solidFill>
              </a:rPr>
              <a:t> et al.</a:t>
            </a:r>
            <a:r>
              <a:rPr lang="en-US" sz="2400" baseline="-25000" dirty="0" smtClean="0"/>
              <a:t>                                         </a:t>
            </a:r>
          </a:p>
          <a:p>
            <a:r>
              <a:rPr lang="en-US" sz="2400" dirty="0" smtClean="0"/>
              <a:t>Theory applicable at COMPASS? </a:t>
            </a:r>
            <a:r>
              <a:rPr lang="en-US" sz="2400" dirty="0" smtClean="0">
                <a:solidFill>
                  <a:srgbClr val="FF0000"/>
                </a:solidFill>
              </a:rPr>
              <a:t>YES! </a:t>
            </a:r>
            <a:r>
              <a:rPr lang="en-US" sz="2400" dirty="0" smtClean="0"/>
              <a:t> Preferred scale </a:t>
            </a:r>
            <a:r>
              <a:rPr lang="el-GR" sz="2400" dirty="0" smtClean="0"/>
              <a:t>μ</a:t>
            </a:r>
            <a:r>
              <a:rPr lang="en-US" sz="2400" dirty="0" smtClean="0"/>
              <a:t>=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/2</a:t>
            </a:r>
          </a:p>
          <a:p>
            <a:r>
              <a:rPr lang="en-US" sz="2400" dirty="0" smtClean="0"/>
              <a:t>Next steps: asymmetries, inclusion into global analyses of </a:t>
            </a:r>
            <a:r>
              <a:rPr lang="el-GR" sz="2400" dirty="0" smtClean="0"/>
              <a:t>Δ</a:t>
            </a:r>
            <a:r>
              <a:rPr lang="en-US" sz="2400" dirty="0" smtClean="0"/>
              <a:t>g</a:t>
            </a:r>
          </a:p>
          <a:p>
            <a:r>
              <a:rPr lang="en-US" sz="2400" dirty="0" smtClean="0"/>
              <a:t>Much more data on tape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Varenna</a:t>
            </a:r>
            <a:r>
              <a:rPr lang="en-US" dirty="0" smtClean="0"/>
              <a:t>, July 2011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3276600"/>
            <a:ext cx="7696200" cy="31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4" descr="sla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066800"/>
            <a:ext cx="3540125" cy="2209800"/>
          </a:xfrm>
        </p:spPr>
      </p:pic>
      <p:pic>
        <p:nvPicPr>
          <p:cNvPr id="11267" name="Picture 6" descr="2006-00-00_DESY_Luftbild_mit_HERA_PETRA_DORIS_FLAS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971800"/>
            <a:ext cx="38100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" y="3657600"/>
            <a:ext cx="10144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DESY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063" y="4800600"/>
            <a:ext cx="1776412" cy="461963"/>
          </a:xfrm>
          <a:prstGeom prst="rect">
            <a:avLst/>
          </a:prstGeom>
          <a:solidFill>
            <a:schemeClr val="bg2">
              <a:alpha val="49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27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GeV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e</a:t>
            </a:r>
            <a:r>
              <a:rPr lang="en-US" baseline="30000" dirty="0">
                <a:solidFill>
                  <a:schemeClr val="bg1"/>
                </a:solidFill>
                <a:latin typeface="+mn-lt"/>
              </a:rPr>
              <a:t>±</a:t>
            </a:r>
          </a:p>
        </p:txBody>
      </p:sp>
      <p:sp>
        <p:nvSpPr>
          <p:cNvPr id="11270" name="Oval 19"/>
          <p:cNvSpPr>
            <a:spLocks noChangeArrowheads="1"/>
          </p:cNvSpPr>
          <p:nvPr/>
        </p:nvSpPr>
        <p:spPr bwMode="auto">
          <a:xfrm>
            <a:off x="2438400" y="3505200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1271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391400" cy="792163"/>
          </a:xfrm>
        </p:spPr>
        <p:txBody>
          <a:bodyPr/>
          <a:lstStyle/>
          <a:p>
            <a:r>
              <a:rPr lang="en-US" smtClean="0"/>
              <a:t>Laboratories</a:t>
            </a:r>
          </a:p>
        </p:txBody>
      </p:sp>
      <p:sp>
        <p:nvSpPr>
          <p:cNvPr id="1127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11273" name="Picture 7" descr="jefferson_la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657600"/>
            <a:ext cx="2525713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47800" y="1219200"/>
            <a:ext cx="990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SLAC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00988" y="4419600"/>
            <a:ext cx="8731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</a:rPr>
              <a:t>JLab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800" y="1676400"/>
            <a:ext cx="1738313" cy="461963"/>
          </a:xfrm>
          <a:prstGeom prst="rect">
            <a:avLst/>
          </a:prstGeom>
          <a:solidFill>
            <a:schemeClr val="bg2">
              <a:alpha val="49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49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GeV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e</a:t>
            </a:r>
            <a:r>
              <a:rPr lang="en-US" baseline="30000" dirty="0">
                <a:solidFill>
                  <a:schemeClr val="bg1"/>
                </a:solidFill>
                <a:latin typeface="+mn-lt"/>
              </a:rPr>
              <a:t>–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35713" y="5562600"/>
            <a:ext cx="1566862" cy="461963"/>
          </a:xfrm>
          <a:prstGeom prst="rect">
            <a:avLst/>
          </a:prstGeom>
          <a:solidFill>
            <a:schemeClr val="bg2">
              <a:alpha val="49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6 GeV e</a:t>
            </a:r>
            <a:r>
              <a:rPr lang="en-US" baseline="30000" dirty="0"/>
              <a:t> –</a:t>
            </a:r>
            <a:endParaRPr lang="en-US" dirty="0">
              <a:latin typeface="+mn-lt"/>
            </a:endParaRPr>
          </a:p>
        </p:txBody>
      </p:sp>
      <p:sp>
        <p:nvSpPr>
          <p:cNvPr id="11278" name="Oval 17"/>
          <p:cNvSpPr>
            <a:spLocks noChangeArrowheads="1"/>
          </p:cNvSpPr>
          <p:nvPr/>
        </p:nvSpPr>
        <p:spPr bwMode="auto">
          <a:xfrm>
            <a:off x="2286000" y="2438400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1279" name="Oval 20"/>
          <p:cNvSpPr>
            <a:spLocks noChangeArrowheads="1"/>
          </p:cNvSpPr>
          <p:nvPr/>
        </p:nvSpPr>
        <p:spPr bwMode="auto">
          <a:xfrm>
            <a:off x="8205788" y="5334000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1280" name="Oval 21"/>
          <p:cNvSpPr>
            <a:spLocks noChangeArrowheads="1"/>
          </p:cNvSpPr>
          <p:nvPr/>
        </p:nvSpPr>
        <p:spPr bwMode="auto">
          <a:xfrm>
            <a:off x="7824788" y="5410200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pic>
        <p:nvPicPr>
          <p:cNvPr id="11281" name="Picture 2"/>
          <p:cNvPicPr>
            <a:picLocks noChangeAspect="1" noChangeArrowheads="1"/>
          </p:cNvPicPr>
          <p:nvPr/>
        </p:nvPicPr>
        <p:blipFill>
          <a:blip r:embed="rId5" cstate="print">
            <a:lum contrast="34000"/>
          </a:blip>
          <a:srcRect/>
          <a:stretch>
            <a:fillRect/>
          </a:stretch>
        </p:blipFill>
        <p:spPr bwMode="auto">
          <a:xfrm>
            <a:off x="3048000" y="4114800"/>
            <a:ext cx="32004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3048000" y="5943600"/>
            <a:ext cx="2933700" cy="461963"/>
          </a:xfrm>
          <a:prstGeom prst="rect">
            <a:avLst/>
          </a:prstGeom>
          <a:solidFill>
            <a:schemeClr val="bg2">
              <a:alpha val="49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 250+250 GeV pp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3400" y="4114800"/>
            <a:ext cx="974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RHIC</a:t>
            </a:r>
          </a:p>
        </p:txBody>
      </p:sp>
      <p:pic>
        <p:nvPicPr>
          <p:cNvPr id="11284" name="Picture 5" descr="cer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295400"/>
            <a:ext cx="3705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95825" y="1371600"/>
            <a:ext cx="10398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CERN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8200" y="3352800"/>
            <a:ext cx="2820988" cy="461963"/>
          </a:xfrm>
          <a:prstGeom prst="rect">
            <a:avLst/>
          </a:prstGeom>
          <a:solidFill>
            <a:schemeClr val="bg2">
              <a:alpha val="49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 160/280 GeV µ</a:t>
            </a:r>
            <a:r>
              <a:rPr lang="en-US" baseline="30000" dirty="0">
                <a:solidFill>
                  <a:schemeClr val="bg1"/>
                </a:solidFill>
                <a:latin typeface="+mn-lt"/>
              </a:rPr>
              <a:t>+</a:t>
            </a:r>
          </a:p>
        </p:txBody>
      </p:sp>
      <p:sp>
        <p:nvSpPr>
          <p:cNvPr id="11287" name="Oval 18"/>
          <p:cNvSpPr>
            <a:spLocks noChangeArrowheads="1"/>
          </p:cNvSpPr>
          <p:nvPr/>
        </p:nvSpPr>
        <p:spPr bwMode="auto">
          <a:xfrm>
            <a:off x="7005638" y="2057400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1288" name="Date Placeholder 2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pic>
        <p:nvPicPr>
          <p:cNvPr id="26" name="Picture 6" descr="D:\talks\icons\compass_logo_125x12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1905000"/>
            <a:ext cx="609600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transverse spin structure</a:t>
            </a: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22532" name="Picture 1"/>
          <p:cNvPicPr>
            <a:picLocks noChangeAspect="1" noChangeArrowheads="1"/>
          </p:cNvPicPr>
          <p:nvPr/>
        </p:nvPicPr>
        <p:blipFill>
          <a:blip r:embed="rId2" cstate="print"/>
          <a:srcRect r="829"/>
          <a:stretch>
            <a:fillRect/>
          </a:stretch>
        </p:blipFill>
        <p:spPr bwMode="auto">
          <a:xfrm>
            <a:off x="1143000" y="1524000"/>
            <a:ext cx="6858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1143000" y="1524000"/>
            <a:ext cx="3657600" cy="4572000"/>
          </a:xfrm>
          <a:prstGeom prst="rect">
            <a:avLst/>
          </a:prstGeom>
          <a:solidFill>
            <a:srgbClr val="DDDDDD">
              <a:alpha val="61960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2534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TMD parton distributions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8 intrinsic-transverse-momentum dependent PDFs at LO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Azimuthal asymmetries with different angular modulations in the hadron and spin azimuthal angles, 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Φ</a:t>
            </a:r>
            <a:r>
              <a:rPr kumimoji="0" lang="en-GB" sz="2000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h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and 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Φ</a:t>
            </a:r>
            <a:r>
              <a:rPr kumimoji="0" lang="en-GB" sz="2000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514600"/>
            <a:ext cx="6038850" cy="3848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00800" y="3429000"/>
            <a:ext cx="825500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800" dirty="0" err="1">
                <a:latin typeface="Arial" pitchFamily="34" charset="0"/>
                <a:cs typeface="Arial" pitchFamily="34" charset="0"/>
              </a:rPr>
              <a:t>Sivers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5410200"/>
            <a:ext cx="1004888" cy="646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Boer–</a:t>
            </a:r>
          </a:p>
          <a:p>
            <a:pPr>
              <a:defRPr/>
            </a:pPr>
            <a:r>
              <a:rPr lang="en-GB" sz="1800" dirty="0" err="1">
                <a:latin typeface="Arial" pitchFamily="34" charset="0"/>
                <a:cs typeface="Arial" pitchFamily="34" charset="0"/>
              </a:rPr>
              <a:t>Mulders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5181600"/>
            <a:ext cx="1433513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Transversity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00" y="3429000"/>
            <a:ext cx="719138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001000" y="2667000"/>
            <a:ext cx="736600" cy="461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aka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62913" y="5146675"/>
            <a:ext cx="700087" cy="415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Couple  </a:t>
            </a:r>
            <a:r>
              <a:rPr lang="en-GB" sz="28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GB" sz="2800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 PDF to chiral-odd Collins FF    </a:t>
            </a:r>
          </a:p>
        </p:txBody>
      </p:sp>
      <p:sp>
        <p:nvSpPr>
          <p:cNvPr id="24579" name="Rounded Rectangle 43"/>
          <p:cNvSpPr>
            <a:spLocks noChangeArrowheads="1"/>
          </p:cNvSpPr>
          <p:nvPr/>
        </p:nvSpPr>
        <p:spPr bwMode="auto">
          <a:xfrm>
            <a:off x="1676400" y="2286000"/>
            <a:ext cx="5791200" cy="1219200"/>
          </a:xfrm>
          <a:prstGeom prst="roundRect">
            <a:avLst>
              <a:gd name="adj" fmla="val 16667"/>
            </a:avLst>
          </a:prstGeom>
          <a:solidFill>
            <a:srgbClr val="DDDDDD">
              <a:alpha val="30196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4581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391400" cy="792163"/>
          </a:xfrm>
        </p:spPr>
        <p:txBody>
          <a:bodyPr/>
          <a:lstStyle/>
          <a:p>
            <a:r>
              <a:rPr lang="en-GB" dirty="0" smtClean="0"/>
              <a:t>Transversity PDF </a:t>
            </a:r>
            <a:r>
              <a:rPr lang="en-GB" i="1" dirty="0" smtClean="0"/>
              <a:t>h</a:t>
            </a:r>
            <a:r>
              <a:rPr lang="en-GB" baseline="-25000" dirty="0" smtClean="0"/>
              <a:t>1</a:t>
            </a:r>
            <a:r>
              <a:rPr lang="en-GB" dirty="0" smtClean="0"/>
              <a:t>  </a:t>
            </a:r>
          </a:p>
        </p:txBody>
      </p:sp>
      <p:sp>
        <p:nvSpPr>
          <p:cNvPr id="2458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sp>
        <p:nvSpPr>
          <p:cNvPr id="24583" name="TextBox 27"/>
          <p:cNvSpPr txBox="1">
            <a:spLocks noChangeArrowheads="1"/>
          </p:cNvSpPr>
          <p:nvPr/>
        </p:nvSpPr>
        <p:spPr bwMode="auto">
          <a:xfrm>
            <a:off x="228600" y="4267200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>
                <a:latin typeface="Arial" pitchFamily="34" charset="0"/>
                <a:cs typeface="Arial" pitchFamily="34" charset="0"/>
              </a:rPr>
              <a:t>Azimuthal cross-section asymmetry:</a:t>
            </a:r>
          </a:p>
        </p:txBody>
      </p:sp>
      <p:pic>
        <p:nvPicPr>
          <p:cNvPr id="24585" name="Picture 1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4724400"/>
            <a:ext cx="2362200" cy="7810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24587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486400"/>
            <a:ext cx="2343150" cy="419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2458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3276600"/>
            <a:ext cx="4019550" cy="32766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24589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pic>
        <p:nvPicPr>
          <p:cNvPr id="2459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228600"/>
            <a:ext cx="11430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1524000"/>
            <a:ext cx="609600" cy="62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2286000"/>
            <a:ext cx="4914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Collins_ah_2002_2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8" y="4024313"/>
            <a:ext cx="69881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12"/>
          <p:cNvSpPr>
            <a:spLocks noChangeArrowheads="1"/>
          </p:cNvSpPr>
          <p:nvPr/>
        </p:nvSpPr>
        <p:spPr bwMode="auto">
          <a:xfrm>
            <a:off x="5181600" y="4191000"/>
            <a:ext cx="2097088" cy="246063"/>
          </a:xfrm>
          <a:prstGeom prst="rect">
            <a:avLst/>
          </a:prstGeom>
          <a:solidFill>
            <a:schemeClr val="bg1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300" y="2035175"/>
            <a:ext cx="715010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Content Placeholder 2"/>
          <p:cNvSpPr>
            <a:spLocks noGrp="1"/>
          </p:cNvSpPr>
          <p:nvPr>
            <p:ph idx="1"/>
          </p:nvPr>
        </p:nvSpPr>
        <p:spPr>
          <a:xfrm>
            <a:off x="774700" y="3303588"/>
            <a:ext cx="7307263" cy="3662362"/>
          </a:xfrm>
        </p:spPr>
        <p:txBody>
          <a:bodyPr/>
          <a:lstStyle/>
          <a:p>
            <a:endParaRPr lang="en-US" sz="1600" smtClean="0"/>
          </a:p>
          <a:p>
            <a:endParaRPr lang="en-GB" smtClean="0"/>
          </a:p>
          <a:p>
            <a:endParaRPr lang="en-GB" smtClean="0"/>
          </a:p>
        </p:txBody>
      </p:sp>
      <p:sp>
        <p:nvSpPr>
          <p:cNvPr id="256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Collins Asymmetries</a:t>
            </a:r>
          </a:p>
        </p:txBody>
      </p:sp>
      <p:sp>
        <p:nvSpPr>
          <p:cNvPr id="256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7543800" y="2667000"/>
            <a:ext cx="6223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>
                <a:latin typeface="+mn-lt"/>
              </a:rPr>
              <a:t>h</a:t>
            </a:r>
            <a:r>
              <a:rPr lang="en-GB" baseline="30000" dirty="0">
                <a:latin typeface="+mn-lt"/>
              </a:rPr>
              <a:t>+</a:t>
            </a:r>
          </a:p>
        </p:txBody>
      </p:sp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7543800" y="3429000"/>
            <a:ext cx="6223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0000"/>
                </a:solidFill>
                <a:latin typeface="+mn-lt"/>
              </a:rPr>
              <a:t>h</a:t>
            </a:r>
            <a:r>
              <a:rPr lang="en-GB" baseline="30000" dirty="0">
                <a:solidFill>
                  <a:srgbClr val="FF0000"/>
                </a:solidFill>
                <a:latin typeface="+mn-lt"/>
              </a:rPr>
              <a:t>−</a:t>
            </a:r>
          </a:p>
        </p:txBody>
      </p:sp>
      <p:sp>
        <p:nvSpPr>
          <p:cNvPr id="25610" name="Rectangle 13"/>
          <p:cNvSpPr>
            <a:spLocks noChangeArrowheads="1"/>
          </p:cNvSpPr>
          <p:nvPr/>
        </p:nvSpPr>
        <p:spPr bwMode="auto">
          <a:xfrm>
            <a:off x="1104900" y="4287838"/>
            <a:ext cx="1893888" cy="246062"/>
          </a:xfrm>
          <a:prstGeom prst="rect">
            <a:avLst/>
          </a:prstGeom>
          <a:solidFill>
            <a:schemeClr val="bg1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7660" name="Rectangle 6"/>
          <p:cNvSpPr>
            <a:spLocks noChangeArrowheads="1"/>
          </p:cNvSpPr>
          <p:nvPr/>
        </p:nvSpPr>
        <p:spPr bwMode="auto">
          <a:xfrm>
            <a:off x="7543800" y="4724400"/>
            <a:ext cx="6096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0000"/>
                </a:solidFill>
                <a:latin typeface="+mn-lt"/>
              </a:rPr>
              <a:t>h</a:t>
            </a:r>
            <a:r>
              <a:rPr lang="en-GB" baseline="30000" dirty="0">
                <a:solidFill>
                  <a:srgbClr val="FF0000"/>
                </a:solidFill>
                <a:latin typeface="+mn-lt"/>
              </a:rPr>
              <a:t>+</a:t>
            </a:r>
          </a:p>
        </p:txBody>
      </p:sp>
      <p:sp>
        <p:nvSpPr>
          <p:cNvPr id="27661" name="Rectangle 7"/>
          <p:cNvSpPr>
            <a:spLocks noChangeArrowheads="1"/>
          </p:cNvSpPr>
          <p:nvPr/>
        </p:nvSpPr>
        <p:spPr bwMode="auto">
          <a:xfrm>
            <a:off x="7543800" y="5334000"/>
            <a:ext cx="6096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2"/>
                </a:solidFill>
                <a:latin typeface="+mn-lt"/>
              </a:rPr>
              <a:t>h</a:t>
            </a:r>
            <a:r>
              <a:rPr lang="en-GB" baseline="30000" dirty="0">
                <a:solidFill>
                  <a:schemeClr val="tx2"/>
                </a:solidFill>
                <a:latin typeface="+mn-lt"/>
              </a:rPr>
              <a:t>−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600" y="2286000"/>
            <a:ext cx="1028700" cy="4603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proton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19800" y="4343400"/>
            <a:ext cx="1333500" cy="4619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deuteron</a:t>
            </a:r>
          </a:p>
        </p:txBody>
      </p:sp>
      <p:sp>
        <p:nvSpPr>
          <p:cNvPr id="25615" name="Date Placeholder 1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09600" y="1219200"/>
            <a:ext cx="7162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Arial" pitchFamily="34" charset="0"/>
                <a:cs typeface="Arial" pitchFamily="34" charset="0"/>
              </a:rPr>
              <a:t>large asymmetry for proton  ~10%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Arial" pitchFamily="34" charset="0"/>
                <a:cs typeface="Arial" pitchFamily="34" charset="0"/>
              </a:rPr>
              <a:t>zero deuteron result important </a:t>
            </a:r>
            <a:r>
              <a:rPr lang="en-GB" sz="2000" kern="0" dirty="0">
                <a:latin typeface="Arial" pitchFamily="34" charset="0"/>
                <a:cs typeface="Arial" pitchFamily="34" charset="0"/>
                <a:sym typeface="Symbol" pitchFamily="18" charset="2"/>
              </a:rPr>
              <a:t></a:t>
            </a:r>
            <a:r>
              <a:rPr lang="en-GB" sz="2000" kern="0" dirty="0">
                <a:latin typeface="Arial" pitchFamily="34" charset="0"/>
                <a:cs typeface="Arial" pitchFamily="34" charset="0"/>
              </a:rPr>
              <a:t> opposite sign of u and 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Collins proton: identified hadrons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6393277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44879"/>
            <a:ext cx="6485529" cy="269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34200" y="18288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π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086600" y="48768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K</a:t>
            </a:r>
            <a:endParaRPr lang="en-US" sz="32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3200400"/>
            <a:ext cx="16022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positive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negative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8703" y="3245069"/>
            <a:ext cx="381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/>
                </a:solidFill>
              </a:rPr>
              <a:t>x</a:t>
            </a:r>
            <a:endParaRPr lang="en-US" sz="2800" i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3276600"/>
            <a:ext cx="60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/>
                </a:solidFill>
              </a:rPr>
              <a:t>P</a:t>
            </a:r>
            <a:r>
              <a:rPr lang="en-US" sz="2800" i="1" baseline="-25000" dirty="0" smtClean="0">
                <a:solidFill>
                  <a:schemeClr val="tx2"/>
                </a:solidFill>
              </a:rPr>
              <a:t>T</a:t>
            </a:r>
            <a:endParaRPr lang="en-US" sz="2800" i="1" baseline="-2500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1000" y="3276600"/>
            <a:ext cx="381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/>
                </a:solidFill>
              </a:rPr>
              <a:t>z</a:t>
            </a:r>
            <a:endParaRPr lang="en-US" sz="28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Collins: Comparison to Hermes</a:t>
            </a:r>
            <a:endParaRPr lang="en-US" dirty="0"/>
          </a:p>
        </p:txBody>
      </p:sp>
      <p:pic>
        <p:nvPicPr>
          <p:cNvPr id="7" name="Content Placeholder 6" descr="herm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06255" y="155028"/>
            <a:ext cx="925830" cy="685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6" name="Picture 5" descr="collins_pi_hermes.g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11899"/>
          <a:stretch/>
        </p:blipFill>
        <p:spPr>
          <a:xfrm>
            <a:off x="381000" y="2362200"/>
            <a:ext cx="8334041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1752600"/>
            <a:ext cx="2536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6538" indent="-236538">
              <a:buFont typeface="Arial" pitchFamily="34" charset="0"/>
              <a:buChar char="•"/>
            </a:pPr>
            <a:r>
              <a:rPr lang="en-US" sz="2400" dirty="0" smtClean="0"/>
              <a:t>Good agreement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Global Fit 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525963"/>
          </a:xfrm>
        </p:spPr>
        <p:txBody>
          <a:bodyPr/>
          <a:lstStyle/>
          <a:p>
            <a:r>
              <a:rPr lang="en-GB" sz="2400" smtClean="0">
                <a:latin typeface="Arial" pitchFamily="34" charset="0"/>
                <a:cs typeface="Arial" pitchFamily="34" charset="0"/>
              </a:rPr>
              <a:t>Fit to COMPASS </a:t>
            </a:r>
            <a:r>
              <a:rPr lang="en-GB" sz="2400" i="1" smtClean="0">
                <a:latin typeface="Arial" pitchFamily="34" charset="0"/>
                <a:cs typeface="Arial" pitchFamily="34" charset="0"/>
              </a:rPr>
              <a:t>d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, HERMES, BELLE (Collins FF, </a:t>
            </a:r>
            <a:r>
              <a:rPr lang="en-GB" sz="2400" i="1" smtClean="0">
                <a:latin typeface="Arial" pitchFamily="34" charset="0"/>
                <a:cs typeface="Arial" pitchFamily="34" charset="0"/>
              </a:rPr>
              <a:t>e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+</a:t>
            </a:r>
            <a:r>
              <a:rPr lang="en-GB" sz="2400" i="1" smtClean="0">
                <a:latin typeface="Arial" pitchFamily="34" charset="0"/>
                <a:cs typeface="Arial" pitchFamily="34" charset="0"/>
              </a:rPr>
              <a:t>e</a:t>
            </a:r>
            <a:r>
              <a:rPr lang="en-GB" sz="2400" baseline="30000" smtClean="0">
                <a:latin typeface="Arial" pitchFamily="34" charset="0"/>
                <a:cs typeface="Arial" pitchFamily="34" charset="0"/>
              </a:rPr>
              <a:t>-</a:t>
            </a:r>
            <a:r>
              <a:rPr lang="en-GB" sz="240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GB" sz="2400" smtClean="0">
                <a:latin typeface="Arial" pitchFamily="34" charset="0"/>
                <a:cs typeface="Arial" pitchFamily="34" charset="0"/>
              </a:rPr>
              <a:t>in good agreement with new proton data</a:t>
            </a:r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6505575" cy="419893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7438" y="2209800"/>
            <a:ext cx="2976562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pPr marL="236538" indent="-236538">
              <a:defRPr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Alternative: couple </a:t>
            </a:r>
            <a:r>
              <a:rPr lang="en-GB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GB" sz="28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 to chiral-odd 2-hadron </a:t>
            </a:r>
            <a:r>
              <a:rPr lang="en-GB" sz="28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interference FF  </a:t>
            </a:r>
            <a:r>
              <a:rPr lang="en-GB" sz="2800" dirty="0" smtClean="0">
                <a:solidFill>
                  <a:schemeClr val="accent6"/>
                </a:solidFill>
              </a:rPr>
              <a:t> </a:t>
            </a:r>
            <a:endParaRPr lang="en-GB" sz="2800" dirty="0">
              <a:solidFill>
                <a:schemeClr val="accent6"/>
              </a:solidFill>
            </a:endParaRPr>
          </a:p>
        </p:txBody>
      </p:sp>
      <p:sp>
        <p:nvSpPr>
          <p:cNvPr id="12291" name="Rounded Rectangle 43"/>
          <p:cNvSpPr>
            <a:spLocks noChangeArrowheads="1"/>
          </p:cNvSpPr>
          <p:nvPr/>
        </p:nvSpPr>
        <p:spPr bwMode="auto">
          <a:xfrm>
            <a:off x="1600200" y="2590800"/>
            <a:ext cx="5791200" cy="1066800"/>
          </a:xfrm>
          <a:prstGeom prst="roundRect">
            <a:avLst>
              <a:gd name="adj" fmla="val 16667"/>
            </a:avLst>
          </a:prstGeom>
          <a:solidFill>
            <a:srgbClr val="DDDDDD">
              <a:alpha val="30196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Transversity PDF </a:t>
            </a:r>
            <a:r>
              <a:rPr lang="en-GB" i="1" dirty="0" smtClean="0"/>
              <a:t>h</a:t>
            </a:r>
            <a:r>
              <a:rPr lang="en-GB" baseline="-25000" dirty="0" smtClean="0"/>
              <a:t>1 </a:t>
            </a:r>
            <a:r>
              <a:rPr lang="en-GB" dirty="0" smtClean="0"/>
              <a:t>via 2-hadron</a:t>
            </a:r>
            <a:r>
              <a:rPr lang="en-GB" baseline="-25000" dirty="0" smtClean="0"/>
              <a:t> </a:t>
            </a:r>
            <a:r>
              <a:rPr lang="en-GB" dirty="0" smtClean="0"/>
              <a:t> </a:t>
            </a:r>
          </a:p>
        </p:txBody>
      </p:sp>
      <p:sp>
        <p:nvSpPr>
          <p:cNvPr id="1229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/>
          </a:p>
        </p:txBody>
      </p:sp>
      <p:sp>
        <p:nvSpPr>
          <p:cNvPr id="12296" name="TextBox 27"/>
          <p:cNvSpPr txBox="1">
            <a:spLocks noChangeArrowheads="1"/>
          </p:cNvSpPr>
          <p:nvPr/>
        </p:nvSpPr>
        <p:spPr bwMode="auto">
          <a:xfrm>
            <a:off x="533400" y="38100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1800" dirty="0">
                <a:latin typeface="Arial" charset="0"/>
                <a:cs typeface="Arial" charset="0"/>
              </a:rPr>
              <a:t>cross-section </a:t>
            </a:r>
            <a:br>
              <a:rPr lang="en-GB" sz="1800" dirty="0">
                <a:latin typeface="Arial" charset="0"/>
                <a:cs typeface="Arial" charset="0"/>
              </a:rPr>
            </a:br>
            <a:r>
              <a:rPr lang="en-GB" sz="1800" dirty="0">
                <a:latin typeface="Arial" charset="0"/>
                <a:cs typeface="Arial" charset="0"/>
              </a:rPr>
              <a:t>asymmetry:</a:t>
            </a:r>
          </a:p>
        </p:txBody>
      </p:sp>
      <p:pic>
        <p:nvPicPr>
          <p:cNvPr id="1229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2819400"/>
            <a:ext cx="4133850" cy="35052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1230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572000"/>
            <a:ext cx="2819400" cy="7048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1230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5410200"/>
            <a:ext cx="3686175" cy="3810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2590800"/>
            <a:ext cx="4505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47393" y="1855076"/>
            <a:ext cx="539376" cy="58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two-hadron asymmetry 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173163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sz="2400" smtClean="0">
                <a:latin typeface="Arial" charset="0"/>
                <a:cs typeface="Arial" charset="0"/>
              </a:rPr>
              <a:t>large asymmetries</a:t>
            </a:r>
          </a:p>
          <a:p>
            <a:pPr>
              <a:buFontTx/>
              <a:buChar char="•"/>
            </a:pPr>
            <a:r>
              <a:rPr lang="en-GB" sz="2400" smtClean="0">
                <a:latin typeface="Arial" charset="0"/>
                <a:cs typeface="Arial" charset="0"/>
              </a:rPr>
              <a:t>interference FF and transversity sizable</a:t>
            </a:r>
          </a:p>
        </p:txBody>
      </p:sp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/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8077200" cy="32702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Comparison to a recent Fit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 sz="2400" dirty="0" smtClean="0">
                <a:cs typeface="Arial" charset="0"/>
              </a:rPr>
              <a:t>Recent fit </a:t>
            </a:r>
            <a:r>
              <a:rPr lang="en-GB" sz="2000" dirty="0" smtClean="0">
                <a:cs typeface="Arial" charset="0"/>
              </a:rPr>
              <a:t>(dominated by HERMES, COMPASS </a:t>
            </a:r>
            <a:r>
              <a:rPr lang="en-GB" sz="2000" i="1" dirty="0" smtClean="0">
                <a:cs typeface="Arial" charset="0"/>
              </a:rPr>
              <a:t>p</a:t>
            </a:r>
            <a:r>
              <a:rPr lang="en-GB" sz="2000" dirty="0" smtClean="0">
                <a:cs typeface="Arial" charset="0"/>
              </a:rPr>
              <a:t> no</a:t>
            </a:r>
            <a:r>
              <a:rPr lang="en-GB" sz="2000" dirty="0" smtClean="0">
                <a:latin typeface="Arial" charset="0"/>
                <a:cs typeface="Arial" charset="0"/>
              </a:rPr>
              <a:t>t yet in)</a:t>
            </a:r>
          </a:p>
        </p:txBody>
      </p:sp>
      <p:sp>
        <p:nvSpPr>
          <p:cNvPr id="1536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/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8096250" cy="36861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5486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COMPASS@CERN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6" descr="D:\talks\icons\compass_logo_125x1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</p:spPr>
      </p:pic>
      <p:pic>
        <p:nvPicPr>
          <p:cNvPr id="11" name="Picture 3" descr="D:\talks\icons\experiments_labs\ce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85125" y="0"/>
            <a:ext cx="1158875" cy="1158875"/>
          </a:xfrm>
          <a:prstGeom prst="rect">
            <a:avLst/>
          </a:prstGeom>
          <a:noFill/>
        </p:spPr>
      </p:pic>
      <p:sp>
        <p:nvSpPr>
          <p:cNvPr id="14" name="Rounded Rectangular Callout 13"/>
          <p:cNvSpPr/>
          <p:nvPr/>
        </p:nvSpPr>
        <p:spPr>
          <a:xfrm>
            <a:off x="7315200" y="1600200"/>
            <a:ext cx="1066800" cy="685800"/>
          </a:xfrm>
          <a:prstGeom prst="wedgeRoundRectCallout">
            <a:avLst>
              <a:gd name="adj1" fmla="val -67385"/>
              <a:gd name="adj2" fmla="val 88233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LHC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781800" y="3429000"/>
            <a:ext cx="1066800" cy="685800"/>
          </a:xfrm>
          <a:prstGeom prst="wedgeRoundRectCallout">
            <a:avLst>
              <a:gd name="adj1" fmla="val -67385"/>
              <a:gd name="adj2" fmla="val 88233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SPS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2667000" y="2514600"/>
            <a:ext cx="1981200" cy="685800"/>
          </a:xfrm>
          <a:prstGeom prst="wedgeRoundRectCallout">
            <a:avLst>
              <a:gd name="adj1" fmla="val 59709"/>
              <a:gd name="adj2" fmla="val 81337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COMPASS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243145"/>
            <a:ext cx="9145650" cy="614855"/>
          </a:xfrm>
          <a:prstGeom prst="rect">
            <a:avLst/>
          </a:prstGeom>
        </p:spPr>
      </p:pic>
      <p:pic>
        <p:nvPicPr>
          <p:cNvPr id="19" name="Picture 3" descr="D:\talks\icons\experiments_labs\ce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1926" y="6274347"/>
            <a:ext cx="497928" cy="4979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3"/>
          <p:cNvSpPr>
            <a:spLocks noChangeArrowheads="1"/>
          </p:cNvSpPr>
          <p:nvPr/>
        </p:nvSpPr>
        <p:spPr bwMode="auto">
          <a:xfrm>
            <a:off x="381000" y="2438400"/>
            <a:ext cx="5791200" cy="1219200"/>
          </a:xfrm>
          <a:prstGeom prst="roundRect">
            <a:avLst>
              <a:gd name="adj" fmla="val 16667"/>
            </a:avLst>
          </a:prstGeom>
          <a:solidFill>
            <a:srgbClr val="DDDDDD">
              <a:alpha val="30196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7650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Sivers Asymmetry:</a:t>
            </a: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18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GB" sz="2000" dirty="0" smtClean="0">
                <a:cs typeface="Arial" pitchFamily="34" charset="0"/>
              </a:rPr>
              <a:t>proposed (1990, Sivers)</a:t>
            </a:r>
          </a:p>
          <a:p>
            <a:pPr>
              <a:buFontTx/>
              <a:buChar char="•"/>
            </a:pPr>
            <a:r>
              <a:rPr lang="en-GB" sz="2000" dirty="0" smtClean="0">
                <a:cs typeface="Arial" pitchFamily="34" charset="0"/>
              </a:rPr>
              <a:t>thought to vanish (1993, Collins)</a:t>
            </a:r>
          </a:p>
          <a:p>
            <a:pPr>
              <a:buFontTx/>
              <a:buChar char="•"/>
            </a:pPr>
            <a:r>
              <a:rPr lang="en-GB" sz="2000" dirty="0" smtClean="0">
                <a:cs typeface="Arial" pitchFamily="34" charset="0"/>
              </a:rPr>
              <a:t>resurrected (2002, Brodsky, </a:t>
            </a:r>
            <a:br>
              <a:rPr lang="en-GB" sz="2000" dirty="0" smtClean="0">
                <a:cs typeface="Arial" pitchFamily="34" charset="0"/>
              </a:rPr>
            </a:br>
            <a:r>
              <a:rPr lang="en-GB" sz="2000" dirty="0" smtClean="0">
                <a:cs typeface="Arial" pitchFamily="34" charset="0"/>
              </a:rPr>
              <a:t>Hwang, Schmitt)</a:t>
            </a:r>
          </a:p>
          <a:p>
            <a:pPr>
              <a:buFontTx/>
              <a:buChar char="•"/>
            </a:pPr>
            <a:r>
              <a:rPr lang="en-GB" sz="2000" dirty="0" smtClean="0">
                <a:cs typeface="Arial" pitchFamily="34" charset="0"/>
              </a:rPr>
              <a:t>different sign in DY and SIDIS</a:t>
            </a: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7391400" cy="792163"/>
          </a:xfrm>
        </p:spPr>
        <p:txBody>
          <a:bodyPr/>
          <a:lstStyle/>
          <a:p>
            <a:r>
              <a:rPr lang="en-GB" smtClean="0"/>
              <a:t>Sivers function  </a:t>
            </a: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dirty="0" smtClean="0"/>
          </a:p>
        </p:txBody>
      </p:sp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828800"/>
            <a:ext cx="2581275" cy="15144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4450" y="2971800"/>
            <a:ext cx="4019550" cy="32766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0"/>
            <a:ext cx="7810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Date Placeholder 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pic>
        <p:nvPicPr>
          <p:cNvPr id="2765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228600"/>
            <a:ext cx="11049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590800"/>
            <a:ext cx="54483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Proton Sivers Asymmetry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sz="2400" smtClean="0"/>
              <a:t>compatible with zero for the deuteron</a:t>
            </a:r>
          </a:p>
          <a:p>
            <a:pPr>
              <a:buFontTx/>
              <a:buChar char="•"/>
            </a:pPr>
            <a:r>
              <a:rPr lang="en-GB" sz="2400" smtClean="0"/>
              <a:t>non-zero asymmetry for pos. hadrons</a:t>
            </a: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sp>
        <p:nvSpPr>
          <p:cNvPr id="28677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pic>
        <p:nvPicPr>
          <p:cNvPr id="2867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892492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95400" y="2819400"/>
            <a:ext cx="571500" cy="457200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>
                <a:latin typeface="+mn-lt"/>
              </a:rPr>
              <a:t>h</a:t>
            </a:r>
            <a:r>
              <a:rPr lang="en-GB" baseline="30000" dirty="0">
                <a:latin typeface="+mn-lt"/>
              </a:rPr>
              <a:t>+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219200" y="4191000"/>
            <a:ext cx="571500" cy="457200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0000"/>
                </a:solidFill>
                <a:latin typeface="+mn-lt"/>
              </a:rPr>
              <a:t>h</a:t>
            </a:r>
            <a:r>
              <a:rPr lang="en-GB" baseline="30000" dirty="0">
                <a:solidFill>
                  <a:srgbClr val="FF0000"/>
                </a:solidFill>
                <a:latin typeface="+mn-lt"/>
              </a:rPr>
              <a:t>−</a:t>
            </a:r>
          </a:p>
        </p:txBody>
      </p:sp>
      <p:pic>
        <p:nvPicPr>
          <p:cNvPr id="11" name="Picture 10" descr="compass-logo_125x1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600" y="1371600"/>
            <a:ext cx="671513" cy="671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herm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79828" y="141890"/>
            <a:ext cx="886914" cy="65697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1600"/>
            <a:ext cx="7772400" cy="362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52600" y="4876800"/>
            <a:ext cx="638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6538" indent="-236538">
              <a:buFont typeface="Arial" pitchFamily="34" charset="0"/>
              <a:buChar char="•"/>
            </a:pPr>
            <a:r>
              <a:rPr lang="en-US" sz="2400" dirty="0" smtClean="0"/>
              <a:t>Hermes data show somewhat larger asymmetry</a:t>
            </a:r>
            <a:br>
              <a:rPr lang="en-US" sz="2400" dirty="0" smtClean="0"/>
            </a:br>
            <a:r>
              <a:rPr lang="en-US" sz="2400" dirty="0" smtClean="0"/>
              <a:t>for positive </a:t>
            </a:r>
            <a:r>
              <a:rPr lang="el-GR" sz="2400" dirty="0" smtClean="0"/>
              <a:t>π</a:t>
            </a:r>
            <a:r>
              <a:rPr lang="en-US" sz="2400" dirty="0" smtClean="0"/>
              <a:t>’s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Sivers as function of </a:t>
            </a:r>
            <a:r>
              <a:rPr lang="en-US" i="1" dirty="0" smtClean="0"/>
              <a:t>W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14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Tendency for asymmetries to increase towards small </a:t>
            </a:r>
            <a:r>
              <a:rPr lang="en-US" sz="2400" i="1" dirty="0" smtClean="0"/>
              <a:t>W, </a:t>
            </a:r>
            <a:br>
              <a:rPr lang="en-US" sz="2400" i="1" dirty="0" smtClean="0"/>
            </a:br>
            <a:r>
              <a:rPr lang="en-US" sz="2400" dirty="0" smtClean="0"/>
              <a:t>however some correlation with other kinematic variables</a:t>
            </a:r>
          </a:p>
          <a:p>
            <a:endParaRPr lang="en-US" sz="2400" i="1" dirty="0" smtClean="0"/>
          </a:p>
          <a:p>
            <a:endParaRPr lang="en-US" sz="2400" i="1" dirty="0" smtClean="0"/>
          </a:p>
          <a:p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660" y="2228193"/>
            <a:ext cx="4322207" cy="406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2209800"/>
            <a:ext cx="4329716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76400" y="4495800"/>
            <a:ext cx="412292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l-GR" sz="3200" dirty="0" smtClean="0"/>
              <a:t>π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4495800"/>
            <a:ext cx="397866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K</a:t>
            </a:r>
            <a:endParaRPr lang="en-US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Spin-averaged asymmetries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Unpolarized</a:t>
            </a:r>
            <a:r>
              <a:rPr lang="en-US" sz="2400" dirty="0" smtClean="0"/>
              <a:t> target  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LiD (deuteron)</a:t>
            </a:r>
          </a:p>
          <a:p>
            <a:r>
              <a:rPr lang="en-US" sz="2400" dirty="0" smtClean="0"/>
              <a:t>Kinematic factor </a:t>
            </a:r>
            <a:r>
              <a:rPr lang="en-US" sz="2400" dirty="0" err="1" smtClean="0"/>
              <a:t>devided</a:t>
            </a:r>
            <a:r>
              <a:rPr lang="en-US" sz="2400" dirty="0" smtClean="0"/>
              <a:t> out</a:t>
            </a:r>
          </a:p>
          <a:p>
            <a:r>
              <a:rPr lang="en-US" sz="2400" dirty="0" smtClean="0"/>
              <a:t>sin </a:t>
            </a:r>
            <a:r>
              <a:rPr lang="el-GR" sz="2400" dirty="0" smtClean="0"/>
              <a:t>φ</a:t>
            </a:r>
            <a:r>
              <a:rPr lang="en-US" sz="2400" dirty="0" smtClean="0"/>
              <a:t> modulation is small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497" y="2365754"/>
            <a:ext cx="7039303" cy="40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738241" y="2756338"/>
            <a:ext cx="1073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 smtClean="0"/>
              <a:t>cos</a:t>
            </a:r>
            <a:r>
              <a:rPr lang="en-US" sz="2000" b="1" dirty="0" smtClean="0"/>
              <a:t> </a:t>
            </a:r>
            <a:r>
              <a:rPr lang="en-US" sz="2000" b="1" dirty="0" smtClean="0">
                <a:latin typeface="Symbol" pitchFamily="18" charset="2"/>
              </a:rPr>
              <a:t>f</a:t>
            </a:r>
            <a:endParaRPr lang="fr-FR" sz="2000" dirty="0">
              <a:latin typeface="Symbol" pitchFamily="18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5659" y="4508938"/>
            <a:ext cx="1257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 smtClean="0"/>
              <a:t>cos</a:t>
            </a:r>
            <a:r>
              <a:rPr lang="en-US" sz="2000" b="1" dirty="0" smtClean="0"/>
              <a:t> 2</a:t>
            </a:r>
            <a:r>
              <a:rPr lang="en-US" sz="2000" b="1" dirty="0" smtClean="0">
                <a:latin typeface="Symbol" pitchFamily="18" charset="2"/>
              </a:rPr>
              <a:t>f</a:t>
            </a:r>
            <a:endParaRPr lang="fr-FR" sz="2000" dirty="0"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2041" y="3365938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“Cahn”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85841" y="4966138"/>
            <a:ext cx="1346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 Boer-</a:t>
            </a:r>
            <a:br>
              <a:rPr lang="en-US" sz="2400" dirty="0" smtClean="0"/>
            </a:br>
            <a:r>
              <a:rPr lang="en-US" sz="2400" dirty="0" err="1" smtClean="0"/>
              <a:t>Mulders</a:t>
            </a:r>
            <a:r>
              <a:rPr lang="en-US" sz="2400" dirty="0" smtClean="0"/>
              <a:t>”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is more!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458200" cy="4525963"/>
          </a:xfrm>
        </p:spPr>
        <p:txBody>
          <a:bodyPr/>
          <a:lstStyle/>
          <a:p>
            <a:r>
              <a:rPr lang="en-US" sz="2400" dirty="0" smtClean="0"/>
              <a:t>Rich physics </a:t>
            </a:r>
            <a:r>
              <a:rPr lang="en-US" sz="2400" dirty="0" err="1" smtClean="0"/>
              <a:t>programme</a:t>
            </a:r>
            <a:r>
              <a:rPr lang="en-US" sz="2400" dirty="0" smtClean="0"/>
              <a:t> with hadron beams (2008,2009,2012)</a:t>
            </a:r>
          </a:p>
          <a:p>
            <a:r>
              <a:rPr lang="en-US" sz="2400" dirty="0" smtClean="0"/>
              <a:t>Proton, pion and </a:t>
            </a:r>
            <a:r>
              <a:rPr lang="en-US" sz="2400" dirty="0" err="1" smtClean="0"/>
              <a:t>kaon</a:t>
            </a:r>
            <a:r>
              <a:rPr lang="en-US" sz="2400" dirty="0" smtClean="0"/>
              <a:t> beams</a:t>
            </a:r>
          </a:p>
          <a:p>
            <a:r>
              <a:rPr lang="en-US" sz="2400" dirty="0" smtClean="0"/>
              <a:t>Pion/</a:t>
            </a:r>
            <a:r>
              <a:rPr lang="en-US" sz="2400" dirty="0" err="1" smtClean="0"/>
              <a:t>kaon</a:t>
            </a:r>
            <a:r>
              <a:rPr lang="en-US" sz="2400" dirty="0" smtClean="0"/>
              <a:t> </a:t>
            </a:r>
            <a:r>
              <a:rPr lang="en-US" sz="2400" dirty="0" err="1" smtClean="0"/>
              <a:t>polarizability</a:t>
            </a:r>
            <a:endParaRPr lang="en-US" sz="2400" dirty="0" smtClean="0"/>
          </a:p>
          <a:p>
            <a:r>
              <a:rPr lang="en-US" sz="2400" dirty="0" smtClean="0"/>
              <a:t>Meson and baryon spectroscopy, PWA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444" y="3810000"/>
            <a:ext cx="4075268" cy="274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8611" y="3733801"/>
            <a:ext cx="420362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295400" y="3352800"/>
          <a:ext cx="2762250" cy="571500"/>
        </p:xfrm>
        <a:graphic>
          <a:graphicData uri="http://schemas.openxmlformats.org/presentationml/2006/ole">
            <p:oleObj spid="_x0000_s106498" name="Equation" r:id="rId5" imgW="1104840" imgH="228600" progId="Equation.3">
              <p:embed/>
            </p:oleObj>
          </a:graphicData>
        </a:graphic>
      </p:graphicFrame>
      <p:graphicFrame>
        <p:nvGraphicFramePr>
          <p:cNvPr id="106499" name="Object 3"/>
          <p:cNvGraphicFramePr>
            <a:graphicFrameLocks noChangeAspect="1"/>
          </p:cNvGraphicFramePr>
          <p:nvPr/>
        </p:nvGraphicFramePr>
        <p:xfrm>
          <a:off x="5273675" y="3352800"/>
          <a:ext cx="2730500" cy="571500"/>
        </p:xfrm>
        <a:graphic>
          <a:graphicData uri="http://schemas.openxmlformats.org/presentationml/2006/ole">
            <p:oleObj spid="_x0000_s106499" name="Equation" r:id="rId6" imgW="10918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792163"/>
          </a:xfrm>
        </p:spPr>
        <p:txBody>
          <a:bodyPr/>
          <a:lstStyle/>
          <a:p>
            <a:r>
              <a:rPr lang="en-US" dirty="0" smtClean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7244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2800" dirty="0" smtClean="0"/>
              <a:t>Focus on transverse structure of the nucleon </a:t>
            </a:r>
          </a:p>
          <a:p>
            <a:pPr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Transverse size and orbital angular momentum (</a:t>
            </a:r>
            <a:r>
              <a:rPr lang="en-US" sz="2400" b="1" dirty="0" smtClean="0">
                <a:solidFill>
                  <a:srgbClr val="FF0000"/>
                </a:solidFill>
              </a:rPr>
              <a:t>GPD</a:t>
            </a:r>
            <a:r>
              <a:rPr lang="en-US" sz="2400" dirty="0" smtClean="0"/>
              <a:t>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Restricted universality of T-odd TMDs (</a:t>
            </a:r>
            <a:r>
              <a:rPr lang="en-US" sz="2400" dirty="0" err="1" smtClean="0"/>
              <a:t>Sivers</a:t>
            </a:r>
            <a:r>
              <a:rPr lang="en-US" sz="2400" dirty="0" smtClean="0"/>
              <a:t>, Boer-</a:t>
            </a:r>
            <a:r>
              <a:rPr lang="en-US" sz="2400" dirty="0" err="1" smtClean="0"/>
              <a:t>Mulders</a:t>
            </a:r>
            <a:r>
              <a:rPr lang="en-US" sz="2400" dirty="0" smtClean="0"/>
              <a:t>), sign change from SIDIS to </a:t>
            </a:r>
            <a:r>
              <a:rPr lang="en-US" sz="2400" b="1" dirty="0" smtClean="0">
                <a:solidFill>
                  <a:srgbClr val="FF0000"/>
                </a:solidFill>
              </a:rPr>
              <a:t>DY</a:t>
            </a:r>
            <a:r>
              <a:rPr lang="en-US" sz="2400" dirty="0" smtClean="0"/>
              <a:t>, additional TMDs (</a:t>
            </a:r>
            <a:r>
              <a:rPr lang="en-US" sz="2400" dirty="0" err="1" smtClean="0"/>
              <a:t>pretzelocity</a:t>
            </a:r>
            <a:r>
              <a:rPr lang="en-US" sz="2400" dirty="0" smtClean="0"/>
              <a:t>, worm-gear)</a:t>
            </a:r>
          </a:p>
          <a:p>
            <a:pPr>
              <a:buNone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6"/>
                </a:solidFill>
              </a:rPr>
              <a:t>COMPASS-II Proposal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990000"/>
                </a:solidFill>
                <a:hlinkClick r:id="rId2"/>
              </a:rPr>
              <a:t>wwwcompass.cern.ch/compass/proposal/compass-</a:t>
            </a:r>
            <a:r>
              <a:rPr lang="en-US" sz="2400" dirty="0" err="1" smtClean="0">
                <a:solidFill>
                  <a:srgbClr val="990000"/>
                </a:solidFill>
                <a:hlinkClick r:id="rId2"/>
              </a:rPr>
              <a:t>II_proposal</a:t>
            </a:r>
            <a:r>
              <a:rPr lang="en-US" sz="2400" dirty="0" smtClean="0">
                <a:solidFill>
                  <a:srgbClr val="990000"/>
                </a:solidFill>
                <a:hlinkClick r:id="rId2"/>
              </a:rPr>
              <a:t>/compass-II_proposal.pdf</a:t>
            </a:r>
            <a:endParaRPr lang="en-US" sz="2400" dirty="0" smtClean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Other new </a:t>
            </a:r>
            <a:r>
              <a:rPr lang="en-US" sz="2400" dirty="0" err="1" smtClean="0">
                <a:solidFill>
                  <a:schemeClr val="accent2"/>
                </a:solidFill>
              </a:rPr>
              <a:t>facilitites</a:t>
            </a:r>
            <a:r>
              <a:rPr lang="en-US" sz="2400" dirty="0" smtClean="0">
                <a:solidFill>
                  <a:schemeClr val="accent2"/>
                </a:solidFill>
              </a:rPr>
              <a:t>/experiments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JLAB, RHIC, JLAB 11 GeV, JPARC,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ENC, </a:t>
            </a:r>
            <a:r>
              <a:rPr lang="en-US" sz="2400" dirty="0" err="1" smtClean="0"/>
              <a:t>eRHIC</a:t>
            </a:r>
            <a:r>
              <a:rPr lang="en-US" sz="2400" dirty="0" smtClean="0"/>
              <a:t>/ELIC, NICA/SPD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3174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391400" cy="792163"/>
          </a:xfrm>
        </p:spPr>
        <p:txBody>
          <a:bodyPr/>
          <a:lstStyle/>
          <a:p>
            <a:r>
              <a:rPr lang="en-US" dirty="0" smtClean="0"/>
              <a:t>COMPASS-II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fr-FR" sz="1800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8262456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3124200"/>
            <a:ext cx="6465488" cy="1200329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indent="236538">
              <a:buFont typeface="Arial" pitchFamily="34" charset="0"/>
              <a:buChar char="•"/>
            </a:pPr>
            <a:r>
              <a:rPr lang="en-US" sz="2400" dirty="0" smtClean="0"/>
              <a:t>Generalized Parton Distributions (</a:t>
            </a:r>
            <a:r>
              <a:rPr lang="en-US" sz="2400" dirty="0" smtClean="0">
                <a:solidFill>
                  <a:schemeClr val="accent2"/>
                </a:solidFill>
              </a:rPr>
              <a:t>GPD</a:t>
            </a:r>
            <a:r>
              <a:rPr lang="en-US" sz="2400" dirty="0" smtClean="0"/>
              <a:t>) </a:t>
            </a:r>
          </a:p>
          <a:p>
            <a:pPr indent="236538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Drell-Yan</a:t>
            </a:r>
            <a:endParaRPr lang="en-US" sz="2400" dirty="0" smtClean="0">
              <a:latin typeface="+mn-lt"/>
            </a:endParaRPr>
          </a:p>
          <a:p>
            <a:pPr indent="236538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Pion (and </a:t>
            </a:r>
            <a:r>
              <a:rPr lang="en-US" sz="2400" dirty="0" err="1" smtClean="0">
                <a:latin typeface="+mn-lt"/>
              </a:rPr>
              <a:t>kaon</a:t>
            </a:r>
            <a:r>
              <a:rPr lang="en-US" sz="2400" dirty="0" smtClean="0">
                <a:latin typeface="+mn-lt"/>
              </a:rPr>
              <a:t>) </a:t>
            </a:r>
            <a:r>
              <a:rPr lang="en-US" sz="2400" dirty="0" err="1" smtClean="0">
                <a:solidFill>
                  <a:schemeClr val="accent2"/>
                </a:solidFill>
                <a:latin typeface="+mn-lt"/>
              </a:rPr>
              <a:t>Polarizabilities</a:t>
            </a:r>
            <a:endParaRPr lang="en-US" sz="2400" dirty="0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5029200"/>
            <a:ext cx="2673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Approved December 2010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1066800"/>
            <a:ext cx="82296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Novel concept, universal, </a:t>
            </a:r>
            <a:r>
              <a:rPr lang="en-US" sz="2400" i="1" dirty="0">
                <a:latin typeface="+mn-lt"/>
              </a:rPr>
              <a:t>H, H, E, E</a:t>
            </a:r>
          </a:p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400" i="1" dirty="0">
                <a:latin typeface="+mn-lt"/>
              </a:rPr>
              <a:t>H (E)</a:t>
            </a:r>
            <a:r>
              <a:rPr lang="en-US" sz="2400" dirty="0">
                <a:latin typeface="+mn-lt"/>
              </a:rPr>
              <a:t> nucleon helicity (non)conservation</a:t>
            </a:r>
          </a:p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Nucleon form factors and PDFs as limiting cases</a:t>
            </a:r>
          </a:p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Correlating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transverse spatial</a:t>
            </a:r>
            <a:r>
              <a:rPr lang="en-US" sz="2400" dirty="0">
                <a:latin typeface="+mn-lt"/>
              </a:rPr>
              <a:t> and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longitudinal momentum</a:t>
            </a:r>
            <a:r>
              <a:rPr lang="en-US" sz="2400" dirty="0">
                <a:latin typeface="+mn-lt"/>
              </a:rPr>
              <a:t> degrees of freedom (‘tomography</a:t>
            </a:r>
            <a:r>
              <a:rPr lang="en-US" sz="2400" dirty="0" smtClean="0">
                <a:latin typeface="+mn-lt"/>
              </a:rPr>
              <a:t>’)</a:t>
            </a:r>
            <a:endParaRPr lang="en-US" sz="2400" dirty="0">
              <a:latin typeface="+mn-lt"/>
            </a:endParaRPr>
          </a:p>
        </p:txBody>
      </p:sp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792163"/>
          </a:xfrm>
        </p:spPr>
        <p:txBody>
          <a:bodyPr>
            <a:normAutofit/>
          </a:bodyPr>
          <a:lstStyle/>
          <a:p>
            <a:r>
              <a:rPr lang="en-US" dirty="0" smtClean="0"/>
              <a:t>GPD’s</a:t>
            </a:r>
          </a:p>
        </p:txBody>
      </p:sp>
      <p:sp>
        <p:nvSpPr>
          <p:cNvPr id="32772" name="Content Placeholder 2"/>
          <p:cNvSpPr>
            <a:spLocks noGrp="1"/>
          </p:cNvSpPr>
          <p:nvPr>
            <p:ph idx="1"/>
          </p:nvPr>
        </p:nvSpPr>
        <p:spPr>
          <a:xfrm>
            <a:off x="5943600" y="5486400"/>
            <a:ext cx="2895600" cy="304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X.-D. </a:t>
            </a:r>
            <a:r>
              <a:rPr lang="en-US" sz="1800" dirty="0" err="1" smtClean="0">
                <a:solidFill>
                  <a:srgbClr val="C00000"/>
                </a:solidFill>
              </a:rPr>
              <a:t>Ji</a:t>
            </a:r>
            <a:r>
              <a:rPr lang="en-US" sz="1800" dirty="0" smtClean="0">
                <a:solidFill>
                  <a:srgbClr val="C00000"/>
                </a:solidFill>
              </a:rPr>
              <a:t>, PRL 78 (1997) 610</a:t>
            </a:r>
          </a:p>
        </p:txBody>
      </p:sp>
      <p:sp>
        <p:nvSpPr>
          <p:cNvPr id="3277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327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sp>
        <p:nvSpPr>
          <p:cNvPr id="9" name="TextBox 8"/>
          <p:cNvSpPr txBox="1"/>
          <p:nvPr/>
        </p:nvSpPr>
        <p:spPr>
          <a:xfrm>
            <a:off x="4343401" y="985345"/>
            <a:ext cx="4365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~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990600"/>
            <a:ext cx="4349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~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0" y="3429000"/>
            <a:ext cx="338240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</a:rPr>
              <a:t>Total orbital momentum: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7400" y="5867400"/>
            <a:ext cx="30622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latin typeface="+mn-lt"/>
              </a:rPr>
              <a:t>x</a:t>
            </a:r>
            <a:r>
              <a:rPr lang="en-US" dirty="0">
                <a:latin typeface="+mn-lt"/>
              </a:rPr>
              <a:t> is </a:t>
            </a:r>
            <a:r>
              <a:rPr lang="en-US" dirty="0" smtClean="0">
                <a:latin typeface="+mn-lt"/>
              </a:rPr>
              <a:t>not </a:t>
            </a:r>
            <a:r>
              <a:rPr lang="en-US" i="1" dirty="0">
                <a:latin typeface="+mn-lt"/>
              </a:rPr>
              <a:t>x</a:t>
            </a:r>
            <a:r>
              <a:rPr lang="en-US" dirty="0">
                <a:latin typeface="+mn-lt"/>
              </a:rPr>
              <a:t>-</a:t>
            </a:r>
            <a:r>
              <a:rPr lang="en-US" dirty="0" err="1">
                <a:latin typeface="+mn-lt"/>
              </a:rPr>
              <a:t>Bjorken</a:t>
            </a:r>
            <a:endParaRPr lang="en-US" dirty="0">
              <a:latin typeface="+mn-lt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3810000"/>
            <a:ext cx="3124200" cy="86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4572000"/>
            <a:ext cx="4181475" cy="6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ounded Rectangle 19"/>
          <p:cNvSpPr/>
          <p:nvPr/>
        </p:nvSpPr>
        <p:spPr>
          <a:xfrm>
            <a:off x="2146738" y="3896710"/>
            <a:ext cx="5257800" cy="1524000"/>
          </a:xfrm>
          <a:prstGeom prst="roundRect">
            <a:avLst/>
          </a:prstGeom>
          <a:solidFill>
            <a:schemeClr val="bg1">
              <a:lumMod val="7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6477000" cy="792163"/>
          </a:xfrm>
        </p:spPr>
        <p:txBody>
          <a:bodyPr/>
          <a:lstStyle/>
          <a:p>
            <a:r>
              <a:rPr lang="en-US" dirty="0" smtClean="0"/>
              <a:t>Orbital angular momentum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fr-FR" sz="1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910848" y="2709152"/>
            <a:ext cx="198930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990000"/>
                </a:solidFill>
                <a:latin typeface="+mn-lt"/>
              </a:rPr>
              <a:t>JHEP06 (</a:t>
            </a:r>
            <a:r>
              <a:rPr lang="en-US" sz="1800" dirty="0">
                <a:solidFill>
                  <a:srgbClr val="990000"/>
                </a:solidFill>
                <a:latin typeface="+mn-lt"/>
              </a:rPr>
              <a:t>2008</a:t>
            </a:r>
            <a:r>
              <a:rPr lang="en-US" sz="1800" dirty="0" smtClean="0">
                <a:solidFill>
                  <a:srgbClr val="990000"/>
                </a:solidFill>
                <a:latin typeface="+mn-lt"/>
              </a:rPr>
              <a:t>) 066</a:t>
            </a:r>
            <a:endParaRPr lang="en-US" sz="1800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8" name="Picture 3" descr="D:\talks\icons\experiments_labs\herm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495800"/>
            <a:ext cx="164810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1828800"/>
            <a:ext cx="5080000" cy="471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" y="1295400"/>
            <a:ext cx="408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A model-dependent case-study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990600"/>
          </a:xfrm>
        </p:spPr>
        <p:txBody>
          <a:bodyPr/>
          <a:lstStyle/>
          <a:p>
            <a:r>
              <a:rPr lang="en-US" dirty="0" smtClean="0"/>
              <a:t>COMPASS I: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Founded 1996, approved 1998, first data 2002</a:t>
            </a:r>
          </a:p>
          <a:p>
            <a:r>
              <a:rPr lang="en-US" dirty="0" smtClean="0"/>
              <a:t>Goals of the semi-inclusive measurements</a:t>
            </a:r>
          </a:p>
          <a:p>
            <a:pPr lvl="1"/>
            <a:r>
              <a:rPr lang="en-US" dirty="0" smtClean="0"/>
              <a:t>Helicity distributions</a:t>
            </a:r>
          </a:p>
          <a:p>
            <a:pPr lvl="1"/>
            <a:r>
              <a:rPr lang="en-US" dirty="0" smtClean="0"/>
              <a:t>Gluon polarization</a:t>
            </a:r>
          </a:p>
          <a:p>
            <a:pPr lvl="1"/>
            <a:r>
              <a:rPr lang="en-US" dirty="0" smtClean="0"/>
              <a:t>Transversity PDF</a:t>
            </a:r>
          </a:p>
          <a:p>
            <a:pPr lvl="1"/>
            <a:r>
              <a:rPr lang="en-US" dirty="0" smtClean="0"/>
              <a:t>Meson and baryon </a:t>
            </a:r>
            <a:r>
              <a:rPr lang="en-US" dirty="0"/>
              <a:t>s</a:t>
            </a:r>
            <a:r>
              <a:rPr lang="en-US" dirty="0" smtClean="0"/>
              <a:t>pectroscopy , </a:t>
            </a:r>
            <a:r>
              <a:rPr lang="el-GR" dirty="0" smtClean="0"/>
              <a:t>π</a:t>
            </a:r>
            <a:r>
              <a:rPr lang="en-US" dirty="0" smtClean="0"/>
              <a:t> </a:t>
            </a:r>
            <a:r>
              <a:rPr lang="en-US" dirty="0" err="1" smtClean="0"/>
              <a:t>polarizability</a:t>
            </a:r>
            <a:r>
              <a:rPr lang="en-US" dirty="0"/>
              <a:t> </a:t>
            </a:r>
            <a:r>
              <a:rPr lang="en-US" dirty="0" smtClean="0"/>
              <a:t>(not discussed here)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10668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162800" cy="1020763"/>
          </a:xfrm>
        </p:spPr>
        <p:txBody>
          <a:bodyPr/>
          <a:lstStyle/>
          <a:p>
            <a:r>
              <a:rPr lang="en-US" dirty="0" smtClean="0"/>
              <a:t>DVCS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3505200" cy="2362199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</a:pPr>
            <a:r>
              <a:rPr lang="en-US" sz="2400" dirty="0" smtClean="0"/>
              <a:t>DVCS is the cleanest process to determine GPDs</a:t>
            </a:r>
          </a:p>
          <a:p>
            <a:pPr>
              <a:buFontTx/>
              <a:buChar char="•"/>
            </a:pPr>
            <a:r>
              <a:rPr lang="en-US" sz="2400" dirty="0" smtClean="0"/>
              <a:t> need a world-wide effort</a:t>
            </a:r>
          </a:p>
          <a:p>
            <a:pPr>
              <a:buFontTx/>
              <a:buChar char="•"/>
            </a:pPr>
            <a:r>
              <a:rPr lang="en-US" sz="2400" dirty="0" smtClean="0"/>
              <a:t>Global analysis over large kinematic range mandatory</a:t>
            </a:r>
          </a:p>
          <a:p>
            <a:pPr>
              <a:buFontTx/>
              <a:buChar char="•"/>
            </a:pPr>
            <a:r>
              <a:rPr lang="en-US" sz="2400" dirty="0" smtClean="0"/>
              <a:t>COMPASS-II: from HERA to JLAB 12 GeV kinematics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581400"/>
            <a:ext cx="3657600" cy="2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D:\talks\icons\compass_logo_125x1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0"/>
            <a:ext cx="685800" cy="68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228600" y="4876800"/>
            <a:ext cx="5410200" cy="1295400"/>
          </a:xfrm>
          <a:prstGeom prst="round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5791200" y="4876800"/>
            <a:ext cx="3192379" cy="1295400"/>
          </a:xfrm>
          <a:prstGeom prst="round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162800" cy="1020763"/>
          </a:xfrm>
        </p:spPr>
        <p:txBody>
          <a:bodyPr/>
          <a:lstStyle/>
          <a:p>
            <a:r>
              <a:rPr lang="en-US" dirty="0" smtClean="0"/>
              <a:t>DVCS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953000" cy="1905000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DVCS</a:t>
            </a:r>
            <a:r>
              <a:rPr lang="en-US" sz="2400" i="1" dirty="0" smtClean="0"/>
              <a:t> </a:t>
            </a:r>
            <a:r>
              <a:rPr lang="en-US" sz="2400" dirty="0" smtClean="0"/>
              <a:t>can be separated from BH and the GPD </a:t>
            </a:r>
            <a:r>
              <a:rPr lang="en-US" sz="2400" i="1" dirty="0" smtClean="0"/>
              <a:t>H</a:t>
            </a:r>
            <a:r>
              <a:rPr lang="en-US" sz="2400" dirty="0" smtClean="0"/>
              <a:t> can constrained  the cross section using different charge &amp; spin (</a:t>
            </a:r>
            <a:r>
              <a:rPr lang="en-US" sz="2400" b="1" dirty="0" smtClean="0">
                <a:solidFill>
                  <a:srgbClr val="FF00FF"/>
                </a:solidFill>
              </a:rPr>
              <a:t>e</a:t>
            </a:r>
            <a:r>
              <a:rPr lang="el-GR" sz="2400" b="1" baseline="-25000" dirty="0" smtClean="0">
                <a:solidFill>
                  <a:srgbClr val="FF00FF"/>
                </a:solidFill>
              </a:rPr>
              <a:t>μ</a:t>
            </a:r>
            <a:r>
              <a:rPr lang="en-US" sz="2400" dirty="0" smtClean="0"/>
              <a:t>&amp; </a:t>
            </a:r>
            <a:r>
              <a:rPr lang="en-US" sz="2400" b="1" dirty="0" smtClean="0">
                <a:solidFill>
                  <a:srgbClr val="0000FF"/>
                </a:solidFill>
              </a:rPr>
              <a:t>P</a:t>
            </a:r>
            <a:r>
              <a:rPr lang="el-GR" sz="2400" b="1" baseline="-25000" dirty="0" smtClean="0">
                <a:solidFill>
                  <a:srgbClr val="0000FF"/>
                </a:solidFill>
              </a:rPr>
              <a:t>μ</a:t>
            </a:r>
            <a:r>
              <a:rPr lang="en-US" sz="2400" dirty="0" smtClean="0"/>
              <a:t>) combinations of the </a:t>
            </a:r>
            <a:r>
              <a:rPr lang="el-GR" sz="2400" dirty="0" smtClean="0"/>
              <a:t>μ </a:t>
            </a:r>
            <a:r>
              <a:rPr lang="en-US" sz="2400" dirty="0" smtClean="0"/>
              <a:t>beam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grpSp>
        <p:nvGrpSpPr>
          <p:cNvPr id="22" name="Grouper 26"/>
          <p:cNvGrpSpPr/>
          <p:nvPr/>
        </p:nvGrpSpPr>
        <p:grpSpPr>
          <a:xfrm>
            <a:off x="5562600" y="1295400"/>
            <a:ext cx="3248025" cy="1127125"/>
            <a:chOff x="561975" y="1082675"/>
            <a:chExt cx="3248025" cy="1127125"/>
          </a:xfrm>
        </p:grpSpPr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561974" y="1136921"/>
              <a:ext cx="1284895" cy="762000"/>
              <a:chOff x="1104" y="1584"/>
              <a:chExt cx="1104" cy="672"/>
            </a:xfrm>
          </p:grpSpPr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 rot="-34070222">
                <a:off x="1632" y="1968"/>
                <a:ext cx="432" cy="83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1104" y="2160"/>
                <a:ext cx="1104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Line 17"/>
              <p:cNvSpPr>
                <a:spLocks noChangeShapeType="1"/>
              </p:cNvSpPr>
              <p:nvPr/>
            </p:nvSpPr>
            <p:spPr bwMode="auto">
              <a:xfrm>
                <a:off x="1200" y="1632"/>
                <a:ext cx="432" cy="9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flipV="1">
                <a:off x="1632" y="1584"/>
                <a:ext cx="432" cy="144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 rot="-37790826">
                <a:off x="1389" y="1923"/>
                <a:ext cx="477" cy="87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Oval 20"/>
              <p:cNvSpPr>
                <a:spLocks noChangeArrowheads="1"/>
              </p:cNvSpPr>
              <p:nvPr/>
            </p:nvSpPr>
            <p:spPr bwMode="auto">
              <a:xfrm>
                <a:off x="1536" y="2064"/>
                <a:ext cx="144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4" name="Freeform 21"/>
            <p:cNvSpPr>
              <a:spLocks/>
            </p:cNvSpPr>
            <p:nvPr/>
          </p:nvSpPr>
          <p:spPr bwMode="auto">
            <a:xfrm rot="9129778">
              <a:off x="2741936" y="1082675"/>
              <a:ext cx="502418" cy="93928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248" y="475"/>
                </a:cxn>
                <a:cxn ang="0">
                  <a:pos x="510" y="38"/>
                </a:cxn>
                <a:cxn ang="0">
                  <a:pos x="758" y="490"/>
                </a:cxn>
                <a:cxn ang="0">
                  <a:pos x="1013" y="23"/>
                </a:cxn>
                <a:cxn ang="0">
                  <a:pos x="1276" y="490"/>
                </a:cxn>
                <a:cxn ang="0">
                  <a:pos x="1524" y="16"/>
                </a:cxn>
                <a:cxn ang="0">
                  <a:pos x="1742" y="504"/>
                </a:cxn>
                <a:cxn ang="0">
                  <a:pos x="2012" y="30"/>
                </a:cxn>
                <a:cxn ang="0">
                  <a:pos x="2231" y="490"/>
                </a:cxn>
                <a:cxn ang="0">
                  <a:pos x="2501" y="30"/>
                </a:cxn>
                <a:cxn ang="0">
                  <a:pos x="2698" y="307"/>
                </a:cxn>
                <a:cxn ang="0">
                  <a:pos x="2800" y="322"/>
                </a:cxn>
              </a:cxnLst>
              <a:rect l="0" t="0" r="r" b="b"/>
              <a:pathLst>
                <a:path w="2800" h="506">
                  <a:moveTo>
                    <a:pt x="0" y="183"/>
                  </a:moveTo>
                  <a:cubicBezTo>
                    <a:pt x="41" y="231"/>
                    <a:pt x="163" y="499"/>
                    <a:pt x="248" y="475"/>
                  </a:cubicBezTo>
                  <a:cubicBezTo>
                    <a:pt x="333" y="451"/>
                    <a:pt x="425" y="36"/>
                    <a:pt x="510" y="38"/>
                  </a:cubicBezTo>
                  <a:cubicBezTo>
                    <a:pt x="595" y="40"/>
                    <a:pt x="674" y="492"/>
                    <a:pt x="758" y="490"/>
                  </a:cubicBezTo>
                  <a:cubicBezTo>
                    <a:pt x="842" y="488"/>
                    <a:pt x="927" y="23"/>
                    <a:pt x="1013" y="23"/>
                  </a:cubicBezTo>
                  <a:cubicBezTo>
                    <a:pt x="1099" y="23"/>
                    <a:pt x="1191" y="491"/>
                    <a:pt x="1276" y="490"/>
                  </a:cubicBezTo>
                  <a:cubicBezTo>
                    <a:pt x="1361" y="489"/>
                    <a:pt x="1446" y="14"/>
                    <a:pt x="1524" y="16"/>
                  </a:cubicBezTo>
                  <a:cubicBezTo>
                    <a:pt x="1602" y="18"/>
                    <a:pt x="1661" y="502"/>
                    <a:pt x="1742" y="504"/>
                  </a:cubicBezTo>
                  <a:cubicBezTo>
                    <a:pt x="1823" y="506"/>
                    <a:pt x="1931" y="32"/>
                    <a:pt x="2012" y="30"/>
                  </a:cubicBezTo>
                  <a:cubicBezTo>
                    <a:pt x="2093" y="28"/>
                    <a:pt x="2150" y="490"/>
                    <a:pt x="2231" y="490"/>
                  </a:cubicBezTo>
                  <a:cubicBezTo>
                    <a:pt x="2312" y="490"/>
                    <a:pt x="2423" y="60"/>
                    <a:pt x="2501" y="30"/>
                  </a:cubicBezTo>
                  <a:cubicBezTo>
                    <a:pt x="2579" y="0"/>
                    <a:pt x="2648" y="258"/>
                    <a:pt x="2698" y="307"/>
                  </a:cubicBezTo>
                  <a:cubicBezTo>
                    <a:pt x="2748" y="356"/>
                    <a:pt x="2779" y="319"/>
                    <a:pt x="2800" y="32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2406990" y="1790436"/>
              <a:ext cx="1284895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2518169" y="1192478"/>
              <a:ext cx="503826" cy="10847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3021995" y="1136915"/>
              <a:ext cx="502419" cy="164042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 rot="5409174">
              <a:off x="2745829" y="1520829"/>
              <a:ext cx="541073" cy="101328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248" y="475"/>
                </a:cxn>
                <a:cxn ang="0">
                  <a:pos x="510" y="38"/>
                </a:cxn>
                <a:cxn ang="0">
                  <a:pos x="758" y="490"/>
                </a:cxn>
                <a:cxn ang="0">
                  <a:pos x="1013" y="23"/>
                </a:cxn>
                <a:cxn ang="0">
                  <a:pos x="1276" y="490"/>
                </a:cxn>
                <a:cxn ang="0">
                  <a:pos x="1524" y="16"/>
                </a:cxn>
                <a:cxn ang="0">
                  <a:pos x="1742" y="504"/>
                </a:cxn>
                <a:cxn ang="0">
                  <a:pos x="2012" y="30"/>
                </a:cxn>
                <a:cxn ang="0">
                  <a:pos x="2231" y="490"/>
                </a:cxn>
                <a:cxn ang="0">
                  <a:pos x="2501" y="30"/>
                </a:cxn>
                <a:cxn ang="0">
                  <a:pos x="2698" y="307"/>
                </a:cxn>
                <a:cxn ang="0">
                  <a:pos x="2800" y="322"/>
                </a:cxn>
              </a:cxnLst>
              <a:rect l="0" t="0" r="r" b="b"/>
              <a:pathLst>
                <a:path w="2800" h="506">
                  <a:moveTo>
                    <a:pt x="0" y="183"/>
                  </a:moveTo>
                  <a:cubicBezTo>
                    <a:pt x="41" y="231"/>
                    <a:pt x="163" y="499"/>
                    <a:pt x="248" y="475"/>
                  </a:cubicBezTo>
                  <a:cubicBezTo>
                    <a:pt x="333" y="451"/>
                    <a:pt x="425" y="36"/>
                    <a:pt x="510" y="38"/>
                  </a:cubicBezTo>
                  <a:cubicBezTo>
                    <a:pt x="595" y="40"/>
                    <a:pt x="674" y="492"/>
                    <a:pt x="758" y="490"/>
                  </a:cubicBezTo>
                  <a:cubicBezTo>
                    <a:pt x="842" y="488"/>
                    <a:pt x="927" y="23"/>
                    <a:pt x="1013" y="23"/>
                  </a:cubicBezTo>
                  <a:cubicBezTo>
                    <a:pt x="1099" y="23"/>
                    <a:pt x="1191" y="491"/>
                    <a:pt x="1276" y="490"/>
                  </a:cubicBezTo>
                  <a:cubicBezTo>
                    <a:pt x="1361" y="489"/>
                    <a:pt x="1446" y="14"/>
                    <a:pt x="1524" y="16"/>
                  </a:cubicBezTo>
                  <a:cubicBezTo>
                    <a:pt x="1602" y="18"/>
                    <a:pt x="1661" y="502"/>
                    <a:pt x="1742" y="504"/>
                  </a:cubicBezTo>
                  <a:cubicBezTo>
                    <a:pt x="1823" y="506"/>
                    <a:pt x="1931" y="32"/>
                    <a:pt x="2012" y="30"/>
                  </a:cubicBezTo>
                  <a:cubicBezTo>
                    <a:pt x="2093" y="28"/>
                    <a:pt x="2150" y="490"/>
                    <a:pt x="2231" y="490"/>
                  </a:cubicBezTo>
                  <a:cubicBezTo>
                    <a:pt x="2312" y="490"/>
                    <a:pt x="2423" y="60"/>
                    <a:pt x="2501" y="30"/>
                  </a:cubicBezTo>
                  <a:cubicBezTo>
                    <a:pt x="2579" y="0"/>
                    <a:pt x="2648" y="258"/>
                    <a:pt x="2698" y="307"/>
                  </a:cubicBezTo>
                  <a:cubicBezTo>
                    <a:pt x="2748" y="356"/>
                    <a:pt x="2779" y="319"/>
                    <a:pt x="2800" y="32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2909408" y="1681957"/>
              <a:ext cx="167473" cy="2169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xt Box 33"/>
            <p:cNvSpPr txBox="1">
              <a:spLocks noChangeArrowheads="1"/>
            </p:cNvSpPr>
            <p:nvPr/>
          </p:nvSpPr>
          <p:spPr bwMode="auto">
            <a:xfrm>
              <a:off x="673155" y="1893358"/>
              <a:ext cx="1052686" cy="314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6805" tIns="38402" rIns="76805" bIns="38402">
              <a:prstTxWarp prst="textNoShape">
                <a:avLst/>
              </a:prstTxWarp>
              <a:spAutoFit/>
            </a:bodyPr>
            <a:lstStyle/>
            <a:p>
              <a:pPr defTabSz="76835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700" b="1">
                  <a:solidFill>
                    <a:prstClr val="black"/>
                  </a:solidFill>
                  <a:latin typeface="Calibri"/>
                </a:rPr>
                <a:t>Deep VCS</a:t>
              </a:r>
              <a:endParaRPr lang="fr-FR" sz="17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2373112" y="1894946"/>
              <a:ext cx="1436888" cy="314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6805" tIns="38402" rIns="76805" bIns="38402">
              <a:prstTxWarp prst="textNoShape">
                <a:avLst/>
              </a:prstTxWarp>
              <a:spAutoFit/>
            </a:bodyPr>
            <a:lstStyle/>
            <a:p>
              <a:pPr defTabSz="76835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700" b="1" dirty="0">
                  <a:solidFill>
                    <a:prstClr val="black"/>
                  </a:solidFill>
                  <a:latin typeface="Calibri"/>
                </a:rPr>
                <a:t>Bethe-Heitler</a:t>
              </a:r>
              <a:endParaRPr lang="fr-FR" sz="17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29000"/>
            <a:ext cx="70183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Content Placeholder 2"/>
          <p:cNvSpPr txBox="1">
            <a:spLocks/>
          </p:cNvSpPr>
          <p:nvPr/>
        </p:nvSpPr>
        <p:spPr>
          <a:xfrm>
            <a:off x="228600" y="2895600"/>
            <a:ext cx="8077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Note: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</a:t>
            </a:r>
            <a:r>
              <a:rPr kumimoji="0" lang="el-GR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±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have opposite polarization at COMPASS</a:t>
            </a:r>
            <a:endParaRPr kumimoji="0" lang="en-US" sz="24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4800599"/>
            <a:ext cx="4543425" cy="76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5410200"/>
            <a:ext cx="5334000" cy="61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Content Placeholder 2"/>
          <p:cNvSpPr txBox="1">
            <a:spLocks/>
          </p:cNvSpPr>
          <p:nvPr/>
        </p:nvSpPr>
        <p:spPr>
          <a:xfrm>
            <a:off x="360947" y="4299284"/>
            <a:ext cx="49530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Charge &amp; Spin difference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sum: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43600" y="43434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Related to: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5943600" y="5033210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H 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(x=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onotype Corsiva" pitchFamily="66" charset="0"/>
                <a:sym typeface="Symbol"/>
              </a:rPr>
              <a:t> 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,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onotype Corsiva" pitchFamily="66" charset="0"/>
                <a:sym typeface="Symbol"/>
              </a:rPr>
              <a:t>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,</a:t>
            </a:r>
            <a:r>
              <a:rPr lang="fr-FR" b="1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t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) </a:t>
            </a:r>
            <a:endParaRPr lang="en-US" dirty="0"/>
          </a:p>
        </p:txBody>
      </p:sp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5867400" y="5410200"/>
            <a:ext cx="30267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onotype Corsiva" pitchFamily="66" charset="0"/>
                <a:sym typeface="Symbol" pitchFamily="18" charset="2"/>
              </a:rPr>
              <a:t>P</a:t>
            </a:r>
            <a:r>
              <a:rPr lang="fr-FR" sz="28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  </a:t>
            </a:r>
            <a:r>
              <a:rPr lang="fr-FR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Monotype Corsiva" pitchFamily="66" charset="0"/>
                <a:sym typeface="Symbol"/>
              </a:rPr>
              <a:t></a:t>
            </a:r>
            <a:r>
              <a:rPr lang="fr-FR" sz="2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d</a:t>
            </a:r>
            <a:r>
              <a:rPr lang="fr-FR" sz="2000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x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H </a:t>
            </a:r>
            <a:r>
              <a:rPr lang="fr-FR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(</a:t>
            </a:r>
            <a:r>
              <a:rPr lang="fr-FR" sz="20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x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,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Monotype Corsiva" pitchFamily="66" charset="0"/>
                <a:sym typeface="Symbol"/>
              </a:rPr>
              <a:t>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,</a:t>
            </a:r>
            <a:r>
              <a:rPr lang="fr-FR" sz="20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t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) /(</a:t>
            </a:r>
            <a:r>
              <a:rPr lang="fr-FR" sz="20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x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/>
              </a:rPr>
              <a:t>-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Monotype Corsiva" pitchFamily="66" charset="0"/>
                <a:sym typeface="Symbol" pitchFamily="18" charset="2"/>
              </a:rPr>
              <a:t>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itchFamily="66" charset="0"/>
                <a:sym typeface="Symbol" pitchFamily="18" charset="2"/>
              </a:rPr>
              <a:t>)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04800" y="3352800"/>
            <a:ext cx="7543800" cy="762000"/>
          </a:xfrm>
          <a:prstGeom prst="round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0" y="3733800"/>
            <a:ext cx="5353050" cy="2700638"/>
            <a:chOff x="1662113" y="2047875"/>
            <a:chExt cx="5819775" cy="2762250"/>
          </a:xfrm>
        </p:grpSpPr>
        <p:pic>
          <p:nvPicPr>
            <p:cNvPr id="34825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62113" y="2047875"/>
              <a:ext cx="5819775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6" name="Oval 7"/>
            <p:cNvSpPr>
              <a:spLocks noChangeArrowheads="1"/>
            </p:cNvSpPr>
            <p:nvPr/>
          </p:nvSpPr>
          <p:spPr bwMode="auto">
            <a:xfrm>
              <a:off x="1905000" y="4343400"/>
              <a:ext cx="457200" cy="381000"/>
            </a:xfrm>
            <a:prstGeom prst="ellipse">
              <a:avLst/>
            </a:prstGeom>
            <a:solidFill>
              <a:schemeClr val="bg1"/>
            </a:solidFill>
            <a:ln w="1587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/>
            </a:p>
          </p:txBody>
        </p:sp>
      </p:grp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/>
          <a:lstStyle/>
          <a:p>
            <a:r>
              <a:rPr lang="en-US" dirty="0" smtClean="0"/>
              <a:t>`Tomography’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2057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Subtract BH from     , </a:t>
            </a:r>
            <a:r>
              <a:rPr lang="en-US" sz="2400" dirty="0" err="1" smtClean="0"/>
              <a:t>intergrate</a:t>
            </a:r>
            <a:r>
              <a:rPr lang="en-US" sz="2400" dirty="0" smtClean="0"/>
              <a:t> over </a:t>
            </a:r>
            <a:r>
              <a:rPr lang="el-GR" sz="2400" dirty="0" smtClean="0"/>
              <a:t>φ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/>
              </a:rPr>
              <a:t>  </a:t>
            </a:r>
            <a:r>
              <a:rPr lang="en-US" sz="2400" dirty="0" err="1" smtClean="0">
                <a:sym typeface="Symbol"/>
              </a:rPr>
              <a:t>u</a:t>
            </a:r>
            <a:r>
              <a:rPr lang="en-US" sz="2400" dirty="0" err="1" smtClean="0"/>
              <a:t>npol</a:t>
            </a:r>
            <a:r>
              <a:rPr lang="en-US" sz="2400" dirty="0" smtClean="0"/>
              <a:t>. DVCS x-sect</a:t>
            </a:r>
          </a:p>
          <a:p>
            <a:r>
              <a:rPr lang="el-GR" sz="2400" i="1" dirty="0" smtClean="0"/>
              <a:t>ξ</a:t>
            </a:r>
            <a:r>
              <a:rPr lang="en-US" sz="2400" dirty="0" smtClean="0"/>
              <a:t>=0 </a:t>
            </a:r>
            <a:r>
              <a:rPr lang="en-US" sz="2400" dirty="0" smtClean="0">
                <a:sym typeface="Symbol"/>
              </a:rPr>
              <a:t> </a:t>
            </a:r>
            <a:r>
              <a:rPr lang="en-US" sz="2400" i="1" dirty="0" smtClean="0"/>
              <a:t>t</a:t>
            </a:r>
            <a:r>
              <a:rPr lang="en-US" sz="2400" dirty="0" smtClean="0"/>
              <a:t> = −</a:t>
            </a:r>
            <a:r>
              <a:rPr lang="el-GR" sz="2400" dirty="0" smtClean="0"/>
              <a:t>Δ</a:t>
            </a:r>
            <a:r>
              <a:rPr lang="en-US" sz="2400" baseline="-25000" dirty="0" smtClean="0"/>
              <a:t>T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, no long. transfer</a:t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Transverse size as function of longitudinal momentum fraction</a:t>
            </a:r>
          </a:p>
          <a:p>
            <a:endParaRPr lang="en-US" sz="2400" baseline="30000" dirty="0" smtClean="0"/>
          </a:p>
          <a:p>
            <a:endParaRPr lang="en-US" sz="2400" baseline="30000" dirty="0" smtClean="0"/>
          </a:p>
        </p:txBody>
      </p:sp>
      <p:sp>
        <p:nvSpPr>
          <p:cNvPr id="3482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348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3482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2286000"/>
            <a:ext cx="5295900" cy="75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172200" y="51816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Independent of a GPD </a:t>
            </a:r>
            <a:br>
              <a:rPr lang="en-US" sz="2400" dirty="0" smtClean="0">
                <a:latin typeface="+mn-lt"/>
              </a:rPr>
            </a:br>
            <a:r>
              <a:rPr lang="en-US" sz="2400" dirty="0" err="1" smtClean="0"/>
              <a:t>parametrisation</a:t>
            </a:r>
            <a:r>
              <a:rPr lang="en-US" sz="2400" dirty="0" smtClean="0">
                <a:latin typeface="+mn-lt"/>
              </a:rPr>
              <a:t>!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39189" y="1267326"/>
            <a:ext cx="409074" cy="53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6468979" y="1828800"/>
            <a:ext cx="2533650" cy="1209399"/>
            <a:chOff x="5715008" y="928670"/>
            <a:chExt cx="2533650" cy="1209399"/>
          </a:xfrm>
        </p:grpSpPr>
        <p:sp>
          <p:nvSpPr>
            <p:cNvPr id="14" name="Text Box 1069"/>
            <p:cNvSpPr txBox="1">
              <a:spLocks noChangeArrowheads="1"/>
            </p:cNvSpPr>
            <p:nvPr/>
          </p:nvSpPr>
          <p:spPr bwMode="auto">
            <a:xfrm>
              <a:off x="6734613" y="1681141"/>
              <a:ext cx="371037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>
                  <a:solidFill>
                    <a:srgbClr val="FF0000"/>
                  </a:solidFill>
                  <a:sym typeface="Symbol" pitchFamily="18" charset="2"/>
                </a:rPr>
                <a:t></a:t>
              </a:r>
            </a:p>
          </p:txBody>
        </p:sp>
        <p:sp>
          <p:nvSpPr>
            <p:cNvPr id="15" name="AutoShape 1060"/>
            <p:cNvSpPr>
              <a:spLocks noChangeArrowheads="1"/>
            </p:cNvSpPr>
            <p:nvPr/>
          </p:nvSpPr>
          <p:spPr bwMode="auto">
            <a:xfrm>
              <a:off x="5715008" y="1194360"/>
              <a:ext cx="1766399" cy="534299"/>
            </a:xfrm>
            <a:prstGeom prst="parallelogram">
              <a:avLst>
                <a:gd name="adj" fmla="val 9105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fr-FR" sz="1800" b="1">
                <a:solidFill>
                  <a:srgbClr val="C0504D"/>
                </a:solidFill>
                <a:latin typeface="Calibri"/>
              </a:endParaRPr>
            </a:p>
          </p:txBody>
        </p:sp>
        <p:sp>
          <p:nvSpPr>
            <p:cNvPr id="16" name="AutoShape 1061"/>
            <p:cNvSpPr>
              <a:spLocks noChangeArrowheads="1"/>
            </p:cNvSpPr>
            <p:nvPr/>
          </p:nvSpPr>
          <p:spPr bwMode="auto">
            <a:xfrm>
              <a:off x="7134223" y="928670"/>
              <a:ext cx="984572" cy="1103634"/>
            </a:xfrm>
            <a:prstGeom prst="parallelogram">
              <a:avLst>
                <a:gd name="adj" fmla="val 25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7" name="Line 1062"/>
            <p:cNvSpPr>
              <a:spLocks noChangeShapeType="1"/>
            </p:cNvSpPr>
            <p:nvPr/>
          </p:nvSpPr>
          <p:spPr bwMode="auto">
            <a:xfrm flipV="1">
              <a:off x="5771989" y="1498005"/>
              <a:ext cx="724847" cy="213136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Line 1063"/>
            <p:cNvSpPr>
              <a:spLocks noChangeShapeType="1"/>
            </p:cNvSpPr>
            <p:nvPr/>
          </p:nvSpPr>
          <p:spPr bwMode="auto">
            <a:xfrm>
              <a:off x="6496835" y="1498005"/>
              <a:ext cx="897114" cy="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Line 1064"/>
            <p:cNvSpPr>
              <a:spLocks noChangeShapeType="1"/>
            </p:cNvSpPr>
            <p:nvPr/>
          </p:nvSpPr>
          <p:spPr bwMode="auto">
            <a:xfrm>
              <a:off x="7393949" y="1498005"/>
              <a:ext cx="5512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1065"/>
            <p:cNvSpPr>
              <a:spLocks noChangeShapeType="1"/>
            </p:cNvSpPr>
            <p:nvPr/>
          </p:nvSpPr>
          <p:spPr bwMode="auto">
            <a:xfrm flipV="1">
              <a:off x="7393949" y="1319905"/>
              <a:ext cx="492949" cy="17810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1066"/>
            <p:cNvSpPr>
              <a:spLocks noChangeShapeType="1"/>
            </p:cNvSpPr>
            <p:nvPr/>
          </p:nvSpPr>
          <p:spPr bwMode="auto">
            <a:xfrm>
              <a:off x="7393949" y="1498005"/>
              <a:ext cx="145764" cy="319704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Line 1067"/>
            <p:cNvSpPr>
              <a:spLocks noChangeShapeType="1"/>
            </p:cNvSpPr>
            <p:nvPr/>
          </p:nvSpPr>
          <p:spPr bwMode="auto">
            <a:xfrm flipV="1">
              <a:off x="6496835" y="1248374"/>
              <a:ext cx="144439" cy="249632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Arc 1068"/>
            <p:cNvSpPr>
              <a:spLocks/>
            </p:cNvSpPr>
            <p:nvPr/>
          </p:nvSpPr>
          <p:spPr bwMode="auto">
            <a:xfrm rot="12971203">
              <a:off x="7046764" y="1426473"/>
              <a:ext cx="245149" cy="601451"/>
            </a:xfrm>
            <a:custGeom>
              <a:avLst/>
              <a:gdLst>
                <a:gd name="T0" fmla="*/ 35 w 14024"/>
                <a:gd name="T1" fmla="*/ 0 h 21433"/>
                <a:gd name="T2" fmla="*/ 185 w 14024"/>
                <a:gd name="T3" fmla="*/ 96 h 21433"/>
                <a:gd name="T4" fmla="*/ 0 w 14024"/>
                <a:gd name="T5" fmla="*/ 412 h 21433"/>
                <a:gd name="T6" fmla="*/ 0 60000 65536"/>
                <a:gd name="T7" fmla="*/ 0 60000 65536"/>
                <a:gd name="T8" fmla="*/ 0 60000 65536"/>
                <a:gd name="T9" fmla="*/ 0 w 14024"/>
                <a:gd name="T10" fmla="*/ 0 h 21433"/>
                <a:gd name="T11" fmla="*/ 14024 w 14024"/>
                <a:gd name="T12" fmla="*/ 21433 h 21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4" h="21433" fill="none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</a:path>
                <a:path w="14024" h="21433" stroke="0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  <a:lnTo>
                    <a:pt x="0" y="2143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rot="10800000"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24" name="Line 1070"/>
            <p:cNvSpPr>
              <a:spLocks noChangeShapeType="1"/>
            </p:cNvSpPr>
            <p:nvPr/>
          </p:nvSpPr>
          <p:spPr bwMode="auto">
            <a:xfrm>
              <a:off x="7393949" y="1498005"/>
              <a:ext cx="5512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 Box 1071"/>
            <p:cNvSpPr txBox="1">
              <a:spLocks noChangeArrowheads="1"/>
            </p:cNvSpPr>
            <p:nvPr/>
          </p:nvSpPr>
          <p:spPr bwMode="auto">
            <a:xfrm>
              <a:off x="7878947" y="1127207"/>
              <a:ext cx="36971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>
                  <a:solidFill>
                    <a:prstClr val="black"/>
                  </a:solidFill>
                  <a:latin typeface="Lucida Grande"/>
                </a:rPr>
                <a:t>θ</a:t>
              </a:r>
              <a:endParaRPr lang="fr-FR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26" name="Text Box 1072"/>
            <p:cNvSpPr txBox="1">
              <a:spLocks noChangeArrowheads="1"/>
            </p:cNvSpPr>
            <p:nvPr/>
          </p:nvSpPr>
          <p:spPr bwMode="auto">
            <a:xfrm>
              <a:off x="6256986" y="1061515"/>
              <a:ext cx="425367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>
                  <a:solidFill>
                    <a:srgbClr val="6600CC"/>
                  </a:solidFill>
                </a:rPr>
                <a:t>μ</a:t>
              </a:r>
              <a:r>
                <a:rPr lang="fr-FR" b="1">
                  <a:solidFill>
                    <a:srgbClr val="6600CC"/>
                  </a:solidFill>
                  <a:latin typeface="Calibri" pitchFamily="34" charset="0"/>
                </a:rPr>
                <a:t>’</a:t>
              </a:r>
            </a:p>
          </p:txBody>
        </p:sp>
        <p:sp>
          <p:nvSpPr>
            <p:cNvPr id="27" name="Text Box 1073"/>
            <p:cNvSpPr txBox="1">
              <a:spLocks noChangeArrowheads="1"/>
            </p:cNvSpPr>
            <p:nvPr/>
          </p:nvSpPr>
          <p:spPr bwMode="auto">
            <a:xfrm>
              <a:off x="5954857" y="1260052"/>
              <a:ext cx="356460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>
                  <a:solidFill>
                    <a:srgbClr val="6600CC"/>
                  </a:solidFill>
                </a:rPr>
                <a:t>μ</a:t>
              </a:r>
            </a:p>
          </p:txBody>
        </p:sp>
        <p:sp>
          <p:nvSpPr>
            <p:cNvPr id="28" name="Text Box 1074"/>
            <p:cNvSpPr txBox="1">
              <a:spLocks noChangeArrowheads="1"/>
            </p:cNvSpPr>
            <p:nvPr/>
          </p:nvSpPr>
          <p:spPr bwMode="auto">
            <a:xfrm>
              <a:off x="6796315" y="1061515"/>
              <a:ext cx="46247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>
                  <a:solidFill>
                    <a:srgbClr val="6600CC"/>
                  </a:solidFill>
                  <a:sym typeface="Symbol" pitchFamily="18" charset="2"/>
                </a:rPr>
                <a:t>*</a:t>
              </a:r>
            </a:p>
          </p:txBody>
        </p:sp>
        <p:sp>
          <p:nvSpPr>
            <p:cNvPr id="29" name="Text Box 1075"/>
            <p:cNvSpPr txBox="1">
              <a:spLocks noChangeArrowheads="1"/>
            </p:cNvSpPr>
            <p:nvPr/>
          </p:nvSpPr>
          <p:spPr bwMode="auto">
            <a:xfrm>
              <a:off x="7518511" y="928670"/>
              <a:ext cx="31008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>
                  <a:solidFill>
                    <a:srgbClr val="6600CC"/>
                  </a:solidFill>
                  <a:sym typeface="Symbol" pitchFamily="18" charset="2"/>
                </a:rPr>
                <a:t></a:t>
              </a:r>
            </a:p>
          </p:txBody>
        </p:sp>
        <p:sp>
          <p:nvSpPr>
            <p:cNvPr id="30" name="Text Box 1076"/>
            <p:cNvSpPr txBox="1">
              <a:spLocks noChangeArrowheads="1"/>
            </p:cNvSpPr>
            <p:nvPr/>
          </p:nvSpPr>
          <p:spPr bwMode="auto">
            <a:xfrm>
              <a:off x="7542959" y="1609703"/>
              <a:ext cx="348509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>
                  <a:solidFill>
                    <a:srgbClr val="6600CC"/>
                  </a:solidFill>
                  <a:latin typeface="Calibri" pitchFamily="34" charset="0"/>
                </a:rPr>
                <a:t>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/>
          <a:lstStyle/>
          <a:p>
            <a:r>
              <a:rPr lang="en-US" dirty="0" smtClean="0"/>
              <a:t>COMPASS-II projection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5486400" cy="4525963"/>
          </a:xfrm>
        </p:spPr>
        <p:txBody>
          <a:bodyPr/>
          <a:lstStyle/>
          <a:p>
            <a:pPr marL="225425" indent="-225425">
              <a:buFontTx/>
              <a:buChar char="•"/>
            </a:pPr>
            <a:r>
              <a:rPr lang="en-US" sz="2400" dirty="0" smtClean="0"/>
              <a:t>COMPASS-II projection, 2 years of data taking</a:t>
            </a:r>
          </a:p>
          <a:p>
            <a:pPr marL="225425" indent="-225425">
              <a:buFontTx/>
              <a:buChar char="•"/>
            </a:pPr>
            <a:r>
              <a:rPr lang="en-US" sz="2400" dirty="0" smtClean="0"/>
              <a:t>Pilot run 2012 </a:t>
            </a:r>
          </a:p>
          <a:p>
            <a:pPr marL="225425" indent="-225425">
              <a:buFontTx/>
              <a:buChar char="•"/>
            </a:pPr>
            <a:r>
              <a:rPr lang="en-US" sz="2400" i="1" dirty="0" err="1" smtClean="0"/>
              <a:t>x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region unique to COMPASS</a:t>
            </a:r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2438400"/>
            <a:ext cx="36861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1143000"/>
            <a:ext cx="3857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1981200"/>
            <a:ext cx="2514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>
          <a:xfrm>
            <a:off x="2514600" y="1752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14600" y="2209800"/>
            <a:ext cx="152400" cy="1524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914399" y="3048001"/>
            <a:ext cx="5399894" cy="3339790"/>
            <a:chOff x="914399" y="3048001"/>
            <a:chExt cx="5399894" cy="3339790"/>
          </a:xfrm>
        </p:grpSpPr>
        <p:grpSp>
          <p:nvGrpSpPr>
            <p:cNvPr id="21" name="Groupe 12"/>
            <p:cNvGrpSpPr/>
            <p:nvPr/>
          </p:nvGrpSpPr>
          <p:grpSpPr>
            <a:xfrm>
              <a:off x="914399" y="3048001"/>
              <a:ext cx="5399894" cy="3339790"/>
              <a:chOff x="514285" y="1760572"/>
              <a:chExt cx="7592391" cy="469582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372144" y="2794013"/>
                <a:ext cx="428628" cy="13573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8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14285" y="1760572"/>
                <a:ext cx="7592391" cy="4695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" name="Image 40" descr="point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1338" y="4968521"/>
              <a:ext cx="1580206" cy="3121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BH </a:t>
            </a:r>
            <a:r>
              <a:rPr lang="en-US" dirty="0" err="1" smtClean="0"/>
              <a:t>vs</a:t>
            </a:r>
            <a:r>
              <a:rPr lang="en-US" dirty="0" smtClean="0"/>
              <a:t> DVCS simulation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62000" y="990600"/>
            <a:ext cx="7010400" cy="407581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553200"/>
            <a:ext cx="1905000" cy="304800"/>
          </a:xfrm>
        </p:spPr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5257800"/>
            <a:ext cx="7269480" cy="830997"/>
          </a:xfrm>
          <a:prstGeom prst="rect">
            <a:avLst/>
          </a:prstGeom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223838" indent="-223838">
              <a:buFont typeface="Arial" pitchFamily="34" charset="0"/>
              <a:buChar char="•"/>
            </a:pPr>
            <a:r>
              <a:rPr lang="en-US" sz="2400" dirty="0" smtClean="0"/>
              <a:t>Rapid variation of relative contributions with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</a:t>
            </a:r>
          </a:p>
          <a:p>
            <a:pPr marL="223838" indent="-223838">
              <a:buFont typeface="Arial" pitchFamily="34" charset="0"/>
              <a:buChar char="•"/>
            </a:pPr>
            <a:r>
              <a:rPr lang="en-US" sz="2400" dirty="0" err="1" smtClean="0"/>
              <a:t>Normalisation</a:t>
            </a:r>
            <a:r>
              <a:rPr lang="en-US" sz="2400" dirty="0" smtClean="0"/>
              <a:t> of BH </a:t>
            </a:r>
            <a:r>
              <a:rPr lang="en-US" sz="2400" dirty="0" err="1" smtClean="0"/>
              <a:t>contributon</a:t>
            </a:r>
            <a:r>
              <a:rPr lang="en-US" sz="2400" dirty="0" smtClean="0"/>
              <a:t> at small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B</a:t>
            </a:r>
            <a:endParaRPr lang="en-US" sz="24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xmlns="" val="1973788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BH </a:t>
            </a:r>
            <a:r>
              <a:rPr lang="en-US" dirty="0" err="1" smtClean="0"/>
              <a:t>vs</a:t>
            </a:r>
            <a:r>
              <a:rPr lang="en-US" dirty="0" smtClean="0"/>
              <a:t> DVCS data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3931" b="-3931"/>
          <a:stretch>
            <a:fillRect/>
          </a:stretch>
        </p:blipFill>
        <p:spPr>
          <a:xfrm>
            <a:off x="533400" y="2094950"/>
            <a:ext cx="7162800" cy="441230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>
          <a:xfrm>
            <a:off x="53340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Test</a:t>
            </a:r>
            <a:r>
              <a:rPr lang="en-US" sz="2400" baseline="0" dirty="0" smtClean="0"/>
              <a:t> runs in 2008/2009 – 40 cm long H</a:t>
            </a:r>
            <a:r>
              <a:rPr lang="en-US" sz="2400" baseline="-25000" dirty="0" smtClean="0"/>
              <a:t>2</a:t>
            </a:r>
            <a:r>
              <a:rPr lang="en-US" sz="2400" baseline="0" dirty="0" smtClean="0"/>
              <a:t> target</a:t>
            </a:r>
          </a:p>
          <a:p>
            <a:r>
              <a:rPr lang="en-US" sz="2400" dirty="0" smtClean="0"/>
              <a:t>Clear DVCS signal, BH can be subtracted </a:t>
            </a:r>
          </a:p>
          <a:p>
            <a:endParaRPr lang="en-US" sz="2400" baseline="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029682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/>
          <a:lstStyle/>
          <a:p>
            <a:r>
              <a:rPr lang="en-US" dirty="0" smtClean="0"/>
              <a:t>COMPASS II </a:t>
            </a:r>
            <a:r>
              <a:rPr lang="en-US" dirty="0" err="1" smtClean="0"/>
              <a:t>proj</a:t>
            </a:r>
            <a:r>
              <a:rPr lang="en-US" dirty="0" smtClean="0"/>
              <a:t>. data set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4572000"/>
          </a:xfrm>
        </p:spPr>
        <p:txBody>
          <a:bodyPr>
            <a:noAutofit/>
          </a:bodyPr>
          <a:lstStyle/>
          <a:p>
            <a:pPr marL="225425" indent="-225425">
              <a:buFontTx/>
              <a:buChar char="•"/>
            </a:pPr>
            <a:r>
              <a:rPr lang="en-US" sz="2400" dirty="0" smtClean="0"/>
              <a:t>Charge &amp; spin asymmetry</a:t>
            </a:r>
          </a:p>
          <a:p>
            <a:pPr marL="225425" indent="-225425">
              <a:buFontTx/>
              <a:buChar char="•"/>
            </a:pPr>
            <a:r>
              <a:rPr lang="en-US" sz="2400" dirty="0" smtClean="0"/>
              <a:t>Sensitive to GPD </a:t>
            </a:r>
            <a:r>
              <a:rPr lang="en-US" sz="2400" i="1" dirty="0" smtClean="0"/>
              <a:t>H</a:t>
            </a:r>
            <a:r>
              <a:rPr lang="en-US" sz="2400" dirty="0" smtClean="0"/>
              <a:t> models</a:t>
            </a:r>
          </a:p>
          <a:p>
            <a:pPr marL="225425" indent="-225425">
              <a:buFontTx/>
              <a:buChar char="•"/>
            </a:pPr>
            <a:r>
              <a:rPr lang="en-US" sz="2400" dirty="0" smtClean="0"/>
              <a:t>Cancelation of several experimental </a:t>
            </a:r>
            <a:br>
              <a:rPr lang="en-US" sz="2400" dirty="0" smtClean="0"/>
            </a:br>
            <a:r>
              <a:rPr lang="en-US" sz="2400" dirty="0" smtClean="0"/>
              <a:t>uncertainties</a:t>
            </a:r>
          </a:p>
          <a:p>
            <a:pPr marL="225425" indent="-225425">
              <a:buFontTx/>
              <a:buChar char="•"/>
            </a:pPr>
            <a:r>
              <a:rPr lang="en-US" sz="2400" dirty="0" smtClean="0"/>
              <a:t>Easier to measure than absolute cross-sections</a:t>
            </a:r>
          </a:p>
          <a:p>
            <a:pPr marL="225425" indent="-225425">
              <a:buFontTx/>
              <a:buChar char="•"/>
            </a:pPr>
            <a:r>
              <a:rPr lang="en-US" sz="2400" dirty="0" smtClean="0"/>
              <a:t>Asymmetries, sums and differences  in </a:t>
            </a:r>
            <a:br>
              <a:rPr lang="en-US" sz="2400" dirty="0" smtClean="0"/>
            </a:br>
            <a:r>
              <a:rPr lang="en-US" sz="2400" dirty="0" smtClean="0"/>
              <a:t>6x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 pitchFamily="18" charset="2"/>
              </a:rPr>
              <a:t>4 </a:t>
            </a:r>
            <a:r>
              <a:rPr lang="en-US" sz="2400" dirty="0" smtClean="0"/>
              <a:t>Q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bins as function of </a:t>
            </a:r>
            <a:r>
              <a:rPr lang="el-GR" sz="2400" dirty="0" smtClean="0"/>
              <a:t>φ</a:t>
            </a:r>
            <a:r>
              <a:rPr lang="en-US" sz="2400" dirty="0" smtClean="0"/>
              <a:t> </a:t>
            </a:r>
          </a:p>
          <a:p>
            <a:pPr marL="225425" indent="-225425">
              <a:buFontTx/>
              <a:buChar char="•"/>
            </a:pPr>
            <a:r>
              <a:rPr lang="en-US" sz="2400" dirty="0" smtClean="0"/>
              <a:t>Simulation for 2 years data taking, 160 GeV/c</a:t>
            </a:r>
            <a:br>
              <a:rPr lang="en-US" sz="2400" dirty="0" smtClean="0"/>
            </a:br>
            <a:r>
              <a:rPr lang="en-US" sz="2400" dirty="0" smtClean="0"/>
              <a:t>and a 2.5 m long liquid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target</a:t>
            </a:r>
          </a:p>
          <a:p>
            <a:pPr marL="225425" indent="-225425">
              <a:buFontTx/>
              <a:buChar char="•"/>
            </a:pPr>
            <a:r>
              <a:rPr lang="en-US" sz="2400" dirty="0" smtClean="0"/>
              <a:t>Not shown: Deeply virtual vector meson production</a:t>
            </a:r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dirty="0" smtClean="0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447800"/>
            <a:ext cx="3352800" cy="109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6019800" y="3657600"/>
            <a:ext cx="2533650" cy="1209399"/>
            <a:chOff x="5715008" y="928670"/>
            <a:chExt cx="2533650" cy="1209399"/>
          </a:xfrm>
        </p:grpSpPr>
        <p:sp>
          <p:nvSpPr>
            <p:cNvPr id="12" name="Text Box 1069"/>
            <p:cNvSpPr txBox="1">
              <a:spLocks noChangeArrowheads="1"/>
            </p:cNvSpPr>
            <p:nvPr/>
          </p:nvSpPr>
          <p:spPr bwMode="auto">
            <a:xfrm>
              <a:off x="6734613" y="1681141"/>
              <a:ext cx="371037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>
                  <a:solidFill>
                    <a:srgbClr val="FF0000"/>
                  </a:solidFill>
                  <a:sym typeface="Symbol" pitchFamily="18" charset="2"/>
                </a:rPr>
                <a:t></a:t>
              </a:r>
            </a:p>
          </p:txBody>
        </p:sp>
        <p:sp>
          <p:nvSpPr>
            <p:cNvPr id="13" name="AutoShape 1060"/>
            <p:cNvSpPr>
              <a:spLocks noChangeArrowheads="1"/>
            </p:cNvSpPr>
            <p:nvPr/>
          </p:nvSpPr>
          <p:spPr bwMode="auto">
            <a:xfrm>
              <a:off x="5715008" y="1194360"/>
              <a:ext cx="1766399" cy="534299"/>
            </a:xfrm>
            <a:prstGeom prst="parallelogram">
              <a:avLst>
                <a:gd name="adj" fmla="val 9105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fr-FR" sz="1800" b="1">
                <a:solidFill>
                  <a:srgbClr val="C0504D"/>
                </a:solidFill>
                <a:latin typeface="Calibri"/>
              </a:endParaRPr>
            </a:p>
          </p:txBody>
        </p:sp>
        <p:sp>
          <p:nvSpPr>
            <p:cNvPr id="14" name="AutoShape 1061"/>
            <p:cNvSpPr>
              <a:spLocks noChangeArrowheads="1"/>
            </p:cNvSpPr>
            <p:nvPr/>
          </p:nvSpPr>
          <p:spPr bwMode="auto">
            <a:xfrm>
              <a:off x="7134223" y="928670"/>
              <a:ext cx="984572" cy="1103634"/>
            </a:xfrm>
            <a:prstGeom prst="parallelogram">
              <a:avLst>
                <a:gd name="adj" fmla="val 25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5" name="Line 1062"/>
            <p:cNvSpPr>
              <a:spLocks noChangeShapeType="1"/>
            </p:cNvSpPr>
            <p:nvPr/>
          </p:nvSpPr>
          <p:spPr bwMode="auto">
            <a:xfrm flipV="1">
              <a:off x="5771989" y="1498005"/>
              <a:ext cx="724847" cy="213136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Line 1063"/>
            <p:cNvSpPr>
              <a:spLocks noChangeShapeType="1"/>
            </p:cNvSpPr>
            <p:nvPr/>
          </p:nvSpPr>
          <p:spPr bwMode="auto">
            <a:xfrm>
              <a:off x="6496835" y="1498005"/>
              <a:ext cx="897114" cy="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Line 1064"/>
            <p:cNvSpPr>
              <a:spLocks noChangeShapeType="1"/>
            </p:cNvSpPr>
            <p:nvPr/>
          </p:nvSpPr>
          <p:spPr bwMode="auto">
            <a:xfrm>
              <a:off x="7393949" y="1498005"/>
              <a:ext cx="5512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Line 1065"/>
            <p:cNvSpPr>
              <a:spLocks noChangeShapeType="1"/>
            </p:cNvSpPr>
            <p:nvPr/>
          </p:nvSpPr>
          <p:spPr bwMode="auto">
            <a:xfrm flipV="1">
              <a:off x="7393949" y="1319905"/>
              <a:ext cx="492949" cy="17810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Line 1066"/>
            <p:cNvSpPr>
              <a:spLocks noChangeShapeType="1"/>
            </p:cNvSpPr>
            <p:nvPr/>
          </p:nvSpPr>
          <p:spPr bwMode="auto">
            <a:xfrm>
              <a:off x="7393949" y="1498005"/>
              <a:ext cx="145764" cy="319704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1067"/>
            <p:cNvSpPr>
              <a:spLocks noChangeShapeType="1"/>
            </p:cNvSpPr>
            <p:nvPr/>
          </p:nvSpPr>
          <p:spPr bwMode="auto">
            <a:xfrm flipV="1">
              <a:off x="6496835" y="1248374"/>
              <a:ext cx="144439" cy="249632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Arc 1068"/>
            <p:cNvSpPr>
              <a:spLocks/>
            </p:cNvSpPr>
            <p:nvPr/>
          </p:nvSpPr>
          <p:spPr bwMode="auto">
            <a:xfrm rot="12971203">
              <a:off x="7046764" y="1426473"/>
              <a:ext cx="245149" cy="601451"/>
            </a:xfrm>
            <a:custGeom>
              <a:avLst/>
              <a:gdLst>
                <a:gd name="T0" fmla="*/ 35 w 14024"/>
                <a:gd name="T1" fmla="*/ 0 h 21433"/>
                <a:gd name="T2" fmla="*/ 185 w 14024"/>
                <a:gd name="T3" fmla="*/ 96 h 21433"/>
                <a:gd name="T4" fmla="*/ 0 w 14024"/>
                <a:gd name="T5" fmla="*/ 412 h 21433"/>
                <a:gd name="T6" fmla="*/ 0 60000 65536"/>
                <a:gd name="T7" fmla="*/ 0 60000 65536"/>
                <a:gd name="T8" fmla="*/ 0 60000 65536"/>
                <a:gd name="T9" fmla="*/ 0 w 14024"/>
                <a:gd name="T10" fmla="*/ 0 h 21433"/>
                <a:gd name="T11" fmla="*/ 14024 w 14024"/>
                <a:gd name="T12" fmla="*/ 21433 h 21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4" h="21433" fill="none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</a:path>
                <a:path w="14024" h="21433" stroke="0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  <a:lnTo>
                    <a:pt x="0" y="2143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rot="10800000"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22" name="Line 1070"/>
            <p:cNvSpPr>
              <a:spLocks noChangeShapeType="1"/>
            </p:cNvSpPr>
            <p:nvPr/>
          </p:nvSpPr>
          <p:spPr bwMode="auto">
            <a:xfrm>
              <a:off x="7393949" y="1498005"/>
              <a:ext cx="5512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 Box 1071"/>
            <p:cNvSpPr txBox="1">
              <a:spLocks noChangeArrowheads="1"/>
            </p:cNvSpPr>
            <p:nvPr/>
          </p:nvSpPr>
          <p:spPr bwMode="auto">
            <a:xfrm>
              <a:off x="7878947" y="1127207"/>
              <a:ext cx="36971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>
                  <a:solidFill>
                    <a:prstClr val="black"/>
                  </a:solidFill>
                  <a:latin typeface="Lucida Grande"/>
                </a:rPr>
                <a:t>θ</a:t>
              </a:r>
              <a:endParaRPr lang="fr-FR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24" name="Text Box 1072"/>
            <p:cNvSpPr txBox="1">
              <a:spLocks noChangeArrowheads="1"/>
            </p:cNvSpPr>
            <p:nvPr/>
          </p:nvSpPr>
          <p:spPr bwMode="auto">
            <a:xfrm>
              <a:off x="6256986" y="1061515"/>
              <a:ext cx="425367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>
                  <a:solidFill>
                    <a:srgbClr val="6600CC"/>
                  </a:solidFill>
                </a:rPr>
                <a:t>μ</a:t>
              </a:r>
              <a:r>
                <a:rPr lang="fr-FR" b="1">
                  <a:solidFill>
                    <a:srgbClr val="6600CC"/>
                  </a:solidFill>
                  <a:latin typeface="Calibri" pitchFamily="34" charset="0"/>
                </a:rPr>
                <a:t>’</a:t>
              </a:r>
            </a:p>
          </p:txBody>
        </p:sp>
        <p:sp>
          <p:nvSpPr>
            <p:cNvPr id="25" name="Text Box 1073"/>
            <p:cNvSpPr txBox="1">
              <a:spLocks noChangeArrowheads="1"/>
            </p:cNvSpPr>
            <p:nvPr/>
          </p:nvSpPr>
          <p:spPr bwMode="auto">
            <a:xfrm>
              <a:off x="5954857" y="1260052"/>
              <a:ext cx="356460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>
                  <a:solidFill>
                    <a:srgbClr val="6600CC"/>
                  </a:solidFill>
                </a:rPr>
                <a:t>μ</a:t>
              </a:r>
            </a:p>
          </p:txBody>
        </p:sp>
        <p:sp>
          <p:nvSpPr>
            <p:cNvPr id="26" name="Text Box 1074"/>
            <p:cNvSpPr txBox="1">
              <a:spLocks noChangeArrowheads="1"/>
            </p:cNvSpPr>
            <p:nvPr/>
          </p:nvSpPr>
          <p:spPr bwMode="auto">
            <a:xfrm>
              <a:off x="6796315" y="1061515"/>
              <a:ext cx="46247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>
                  <a:solidFill>
                    <a:srgbClr val="6600CC"/>
                  </a:solidFill>
                  <a:sym typeface="Symbol" pitchFamily="18" charset="2"/>
                </a:rPr>
                <a:t>*</a:t>
              </a:r>
            </a:p>
          </p:txBody>
        </p:sp>
        <p:sp>
          <p:nvSpPr>
            <p:cNvPr id="27" name="Text Box 1075"/>
            <p:cNvSpPr txBox="1">
              <a:spLocks noChangeArrowheads="1"/>
            </p:cNvSpPr>
            <p:nvPr/>
          </p:nvSpPr>
          <p:spPr bwMode="auto">
            <a:xfrm>
              <a:off x="7518511" y="928670"/>
              <a:ext cx="31008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>
                  <a:solidFill>
                    <a:srgbClr val="6600CC"/>
                  </a:solidFill>
                  <a:sym typeface="Symbol" pitchFamily="18" charset="2"/>
                </a:rPr>
                <a:t></a:t>
              </a:r>
            </a:p>
          </p:txBody>
        </p:sp>
        <p:sp>
          <p:nvSpPr>
            <p:cNvPr id="28" name="Text Box 1076"/>
            <p:cNvSpPr txBox="1">
              <a:spLocks noChangeArrowheads="1"/>
            </p:cNvSpPr>
            <p:nvPr/>
          </p:nvSpPr>
          <p:spPr bwMode="auto">
            <a:xfrm>
              <a:off x="7542959" y="1609703"/>
              <a:ext cx="348509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>
                  <a:solidFill>
                    <a:srgbClr val="6600CC"/>
                  </a:solidFill>
                  <a:latin typeface="Calibri" pitchFamily="34" charset="0"/>
                </a:rPr>
                <a:t>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Proj</a:t>
            </a:r>
            <a:r>
              <a:rPr lang="en-US" dirty="0" smtClean="0"/>
              <a:t>. charge &amp; spin difference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24000"/>
            <a:ext cx="6514148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32"/>
          <p:cNvSpPr txBox="1"/>
          <p:nvPr/>
        </p:nvSpPr>
        <p:spPr>
          <a:xfrm>
            <a:off x="6616125" y="2481237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/>
                <a:sym typeface="Symbol"/>
              </a:rPr>
              <a:t>’=0.8</a:t>
            </a:r>
            <a:endParaRPr lang="fr-FR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ZoneTexte 33"/>
          <p:cNvSpPr txBox="1"/>
          <p:nvPr/>
        </p:nvSpPr>
        <p:spPr>
          <a:xfrm>
            <a:off x="6586542" y="2826285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/>
                <a:sym typeface="Symbol"/>
              </a:rPr>
              <a:t>’=0.05</a:t>
            </a:r>
            <a:endParaRPr lang="fr-FR" sz="18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162800" cy="990600"/>
          </a:xfrm>
        </p:spPr>
        <p:txBody>
          <a:bodyPr/>
          <a:lstStyle/>
          <a:p>
            <a:r>
              <a:rPr lang="en-US" dirty="0" err="1" smtClean="0"/>
              <a:t>Proj</a:t>
            </a:r>
            <a:r>
              <a:rPr lang="en-US" dirty="0" smtClean="0"/>
              <a:t>. charge &amp; spin asymmetry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662113"/>
            <a:ext cx="7296886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Semi-inclusive DIS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COMPASS I  had 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LiD and NH</a:t>
            </a:r>
            <a:r>
              <a:rPr lang="en-US" sz="2400" baseline="-25000" dirty="0" smtClean="0"/>
              <a:t>3  </a:t>
            </a:r>
            <a:r>
              <a:rPr lang="en-US" sz="2400" dirty="0" smtClean="0"/>
              <a:t>(i.e. deuterons for </a:t>
            </a:r>
            <a:r>
              <a:rPr lang="en-US" sz="2400" dirty="0" err="1" smtClean="0"/>
              <a:t>unpol</a:t>
            </a:r>
            <a:r>
              <a:rPr lang="en-US" sz="2400" dirty="0" smtClean="0"/>
              <a:t>.)</a:t>
            </a:r>
          </a:p>
          <a:p>
            <a:r>
              <a:rPr lang="en-US" sz="2400" dirty="0" smtClean="0"/>
              <a:t>COMPASS II pure hydrogen target in parallel with DVCS</a:t>
            </a:r>
          </a:p>
          <a:p>
            <a:pPr lvl="1"/>
            <a:r>
              <a:rPr lang="en-US" sz="2400" i="1" dirty="0" err="1" smtClean="0"/>
              <a:t>A</a:t>
            </a:r>
            <a:r>
              <a:rPr lang="en-US" sz="2400" baseline="30000" dirty="0" err="1" smtClean="0"/>
              <a:t>cos</a:t>
            </a:r>
            <a:r>
              <a:rPr lang="el-GR" sz="2400" baseline="30000" dirty="0" smtClean="0"/>
              <a:t>φ</a:t>
            </a:r>
            <a:r>
              <a:rPr lang="en-US" sz="2400" dirty="0" smtClean="0"/>
              <a:t>,</a:t>
            </a:r>
            <a:r>
              <a:rPr lang="en-US" sz="2400" i="1" dirty="0" smtClean="0"/>
              <a:t> A</a:t>
            </a:r>
            <a:r>
              <a:rPr lang="en-US" sz="2400" baseline="30000" dirty="0" smtClean="0"/>
              <a:t>cos2</a:t>
            </a:r>
            <a:r>
              <a:rPr lang="el-GR" sz="2400" baseline="30000" dirty="0" smtClean="0"/>
              <a:t>φ</a:t>
            </a:r>
            <a:r>
              <a:rPr lang="en-US" sz="2400" baseline="30000" dirty="0" smtClean="0"/>
              <a:t>,</a:t>
            </a:r>
            <a:r>
              <a:rPr lang="en-US" sz="2400" dirty="0" smtClean="0"/>
              <a:t> </a:t>
            </a:r>
            <a:r>
              <a:rPr lang="en-US" sz="2400" i="1" dirty="0" err="1" smtClean="0"/>
              <a:t>A</a:t>
            </a:r>
            <a:r>
              <a:rPr lang="en-US" sz="2400" baseline="30000" dirty="0" err="1" smtClean="0"/>
              <a:t>sin</a:t>
            </a:r>
            <a:r>
              <a:rPr lang="el-GR" sz="2400" baseline="30000" dirty="0" smtClean="0"/>
              <a:t>φ </a:t>
            </a:r>
            <a:r>
              <a:rPr lang="en-US" sz="2400" dirty="0" smtClean="0"/>
              <a:t>for proton</a:t>
            </a:r>
          </a:p>
          <a:p>
            <a:pPr lvl="1"/>
            <a:r>
              <a:rPr lang="en-US" sz="2400" dirty="0" smtClean="0"/>
              <a:t>Hadron multiplicities for FF,</a:t>
            </a:r>
            <a:r>
              <a:rPr lang="en-US" dirty="0" smtClean="0"/>
              <a:t> </a:t>
            </a:r>
            <a:r>
              <a:rPr lang="en-US" sz="2400" dirty="0" smtClean="0"/>
              <a:t>strange quark PDF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3124200"/>
            <a:ext cx="5989320" cy="3412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81800" y="5715000"/>
            <a:ext cx="165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Proj</a:t>
            </a:r>
            <a:r>
              <a:rPr lang="en-US" dirty="0" smtClean="0"/>
              <a:t>. for 1 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6928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polarized_target_with_support_isometric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533400"/>
            <a:ext cx="8077200" cy="6030976"/>
          </a:xfrm>
          <a:prstGeom prst="rect">
            <a:avLst/>
          </a:prstGeom>
        </p:spPr>
      </p:pic>
      <p:sp>
        <p:nvSpPr>
          <p:cNvPr id="4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4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162800" cy="990600"/>
          </a:xfrm>
        </p:spPr>
        <p:txBody>
          <a:bodyPr/>
          <a:lstStyle/>
          <a:p>
            <a:pPr eaLnBrk="1" hangingPunct="1"/>
            <a:r>
              <a:rPr lang="en-US" dirty="0" smtClean="0"/>
              <a:t>Experiment: </a:t>
            </a:r>
            <a:r>
              <a:rPr lang="en-US" dirty="0"/>
              <a:t>S</a:t>
            </a:r>
            <a:r>
              <a:rPr lang="en-US" dirty="0" smtClean="0"/>
              <a:t>pectrometer</a:t>
            </a:r>
          </a:p>
        </p:txBody>
      </p:sp>
      <p:sp>
        <p:nvSpPr>
          <p:cNvPr id="36870" name="Text Box 4"/>
          <p:cNvSpPr txBox="1">
            <a:spLocks noChangeArrowheads="1"/>
          </p:cNvSpPr>
          <p:nvPr/>
        </p:nvSpPr>
        <p:spPr bwMode="auto">
          <a:xfrm>
            <a:off x="762000" y="350520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SM1</a:t>
            </a:r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2895600" y="259080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SM2</a:t>
            </a:r>
          </a:p>
        </p:txBody>
      </p:sp>
      <p:sp>
        <p:nvSpPr>
          <p:cNvPr id="36872" name="Text Box 6"/>
          <p:cNvSpPr txBox="1">
            <a:spLocks noChangeArrowheads="1"/>
          </p:cNvSpPr>
          <p:nvPr/>
        </p:nvSpPr>
        <p:spPr bwMode="auto">
          <a:xfrm>
            <a:off x="1143000" y="3048000"/>
            <a:ext cx="91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RICH1</a:t>
            </a:r>
          </a:p>
        </p:txBody>
      </p:sp>
      <p:sp>
        <p:nvSpPr>
          <p:cNvPr id="36873" name="Text Box 7"/>
          <p:cNvSpPr txBox="1">
            <a:spLocks noChangeArrowheads="1"/>
          </p:cNvSpPr>
          <p:nvPr/>
        </p:nvSpPr>
        <p:spPr bwMode="auto">
          <a:xfrm>
            <a:off x="0" y="4114800"/>
            <a:ext cx="1852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  <a:latin typeface="Times New Roman" pitchFamily="18" charset="0"/>
              </a:rPr>
              <a:t>Polarised Target</a:t>
            </a:r>
          </a:p>
        </p:txBody>
      </p:sp>
      <p:sp>
        <p:nvSpPr>
          <p:cNvPr id="36874" name="Text Box 8"/>
          <p:cNvSpPr txBox="1">
            <a:spLocks noChangeArrowheads="1"/>
          </p:cNvSpPr>
          <p:nvPr/>
        </p:nvSpPr>
        <p:spPr bwMode="auto">
          <a:xfrm>
            <a:off x="1371600" y="2438400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33CC"/>
                </a:solidFill>
                <a:latin typeface="Times New Roman" pitchFamily="18" charset="0"/>
              </a:rPr>
              <a:t>E/</a:t>
            </a:r>
            <a:r>
              <a:rPr lang="en-US" sz="2000">
                <a:solidFill>
                  <a:srgbClr val="33CCCC"/>
                </a:solidFill>
                <a:latin typeface="Times New Roman" pitchFamily="18" charset="0"/>
              </a:rPr>
              <a:t>H</a:t>
            </a:r>
            <a:r>
              <a:rPr lang="en-US" sz="2000">
                <a:solidFill>
                  <a:srgbClr val="0033CC"/>
                </a:solidFill>
                <a:latin typeface="Times New Roman" pitchFamily="18" charset="0"/>
              </a:rPr>
              <a:t>CAL1</a:t>
            </a:r>
            <a:endParaRPr lang="en-US" sz="2000">
              <a:solidFill>
                <a:srgbClr val="33CCCC"/>
              </a:solidFill>
              <a:latin typeface="Times New Roman" pitchFamily="18" charset="0"/>
            </a:endParaRPr>
          </a:p>
        </p:txBody>
      </p:sp>
      <p:sp>
        <p:nvSpPr>
          <p:cNvPr id="36875" name="Line 9"/>
          <p:cNvSpPr>
            <a:spLocks noChangeShapeType="1"/>
          </p:cNvSpPr>
          <p:nvPr/>
        </p:nvSpPr>
        <p:spPr bwMode="auto">
          <a:xfrm>
            <a:off x="1447800" y="3733800"/>
            <a:ext cx="914400" cy="609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Text Box 10"/>
          <p:cNvSpPr txBox="1">
            <a:spLocks noChangeArrowheads="1"/>
          </p:cNvSpPr>
          <p:nvPr/>
        </p:nvSpPr>
        <p:spPr bwMode="auto">
          <a:xfrm>
            <a:off x="5181600" y="5105400"/>
            <a:ext cx="1536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990000"/>
                </a:solidFill>
                <a:latin typeface="Times New Roman" pitchFamily="18" charset="0"/>
              </a:rPr>
              <a:t>Muon Wall 1</a:t>
            </a:r>
          </a:p>
        </p:txBody>
      </p:sp>
      <p:sp>
        <p:nvSpPr>
          <p:cNvPr id="36877" name="Text Box 11"/>
          <p:cNvSpPr txBox="1">
            <a:spLocks noChangeArrowheads="1"/>
          </p:cNvSpPr>
          <p:nvPr/>
        </p:nvSpPr>
        <p:spPr bwMode="auto">
          <a:xfrm>
            <a:off x="7315200" y="32004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990000"/>
                </a:solidFill>
                <a:latin typeface="Times New Roman" pitchFamily="18" charset="0"/>
              </a:rPr>
              <a:t>Muon Wall 2,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MWPC</a:t>
            </a:r>
          </a:p>
        </p:txBody>
      </p:sp>
      <p:sp>
        <p:nvSpPr>
          <p:cNvPr id="36878" name="Line 12"/>
          <p:cNvSpPr>
            <a:spLocks noChangeShapeType="1"/>
          </p:cNvSpPr>
          <p:nvPr/>
        </p:nvSpPr>
        <p:spPr bwMode="auto">
          <a:xfrm flipH="1" flipV="1">
            <a:off x="4724400" y="3581400"/>
            <a:ext cx="914400" cy="609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3"/>
          <p:cNvSpPr>
            <a:spLocks noChangeShapeType="1"/>
          </p:cNvSpPr>
          <p:nvPr/>
        </p:nvSpPr>
        <p:spPr bwMode="auto">
          <a:xfrm flipH="1" flipV="1">
            <a:off x="4114800" y="4724400"/>
            <a:ext cx="1035050" cy="422275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14"/>
          <p:cNvSpPr>
            <a:spLocks noChangeShapeType="1"/>
          </p:cNvSpPr>
          <p:nvPr/>
        </p:nvSpPr>
        <p:spPr bwMode="auto">
          <a:xfrm>
            <a:off x="2362200" y="2971800"/>
            <a:ext cx="685800" cy="7620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15"/>
          <p:cNvSpPr>
            <a:spLocks noChangeShapeType="1"/>
          </p:cNvSpPr>
          <p:nvPr/>
        </p:nvSpPr>
        <p:spPr bwMode="auto">
          <a:xfrm>
            <a:off x="762000" y="4572000"/>
            <a:ext cx="1219200" cy="3048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Line 16"/>
          <p:cNvSpPr>
            <a:spLocks noChangeShapeType="1"/>
          </p:cNvSpPr>
          <p:nvPr/>
        </p:nvSpPr>
        <p:spPr bwMode="auto">
          <a:xfrm flipH="1" flipV="1">
            <a:off x="2819400" y="4572000"/>
            <a:ext cx="1143000" cy="10668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17"/>
          <p:cNvSpPr>
            <a:spLocks noChangeShapeType="1"/>
          </p:cNvSpPr>
          <p:nvPr/>
        </p:nvSpPr>
        <p:spPr bwMode="auto">
          <a:xfrm>
            <a:off x="4572000" y="2286000"/>
            <a:ext cx="1447800" cy="762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18"/>
          <p:cNvSpPr>
            <a:spLocks noChangeShapeType="1"/>
          </p:cNvSpPr>
          <p:nvPr/>
        </p:nvSpPr>
        <p:spPr bwMode="auto">
          <a:xfrm flipH="1" flipV="1">
            <a:off x="7239000" y="2133600"/>
            <a:ext cx="3048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19"/>
          <p:cNvSpPr>
            <a:spLocks noChangeShapeType="1"/>
          </p:cNvSpPr>
          <p:nvPr/>
        </p:nvSpPr>
        <p:spPr bwMode="auto">
          <a:xfrm flipV="1">
            <a:off x="228600" y="5105400"/>
            <a:ext cx="1295400" cy="762000"/>
          </a:xfrm>
          <a:prstGeom prst="line">
            <a:avLst/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Text Box 20"/>
          <p:cNvSpPr txBox="1">
            <a:spLocks noChangeArrowheads="1"/>
          </p:cNvSpPr>
          <p:nvPr/>
        </p:nvSpPr>
        <p:spPr bwMode="auto">
          <a:xfrm>
            <a:off x="0" y="5791200"/>
            <a:ext cx="1597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>
                <a:latin typeface="+mj-lt"/>
              </a:rPr>
              <a:t>160/200 GeV</a:t>
            </a:r>
          </a:p>
          <a:p>
            <a:r>
              <a:rPr lang="en-US" sz="2000" b="1" dirty="0" smtClean="0">
                <a:latin typeface="+mj-lt"/>
              </a:rPr>
              <a:t> </a:t>
            </a:r>
            <a:r>
              <a:rPr lang="el-GR" sz="2000" b="1" dirty="0" smtClean="0">
                <a:latin typeface="+mj-lt"/>
              </a:rPr>
              <a:t>μ</a:t>
            </a:r>
            <a:r>
              <a:rPr lang="en-US" sz="2000" b="1" dirty="0" smtClean="0">
                <a:latin typeface="+mj-lt"/>
              </a:rPr>
              <a:t> beam</a:t>
            </a:r>
            <a:endParaRPr lang="en-US" sz="2000" b="1" dirty="0">
              <a:latin typeface="+mj-lt"/>
            </a:endParaRPr>
          </a:p>
        </p:txBody>
      </p:sp>
      <p:sp>
        <p:nvSpPr>
          <p:cNvPr id="36887" name="Line 21"/>
          <p:cNvSpPr>
            <a:spLocks noChangeShapeType="1"/>
          </p:cNvSpPr>
          <p:nvPr/>
        </p:nvSpPr>
        <p:spPr bwMode="auto">
          <a:xfrm flipH="1" flipV="1">
            <a:off x="2514600" y="5105400"/>
            <a:ext cx="1295400" cy="914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Text Box 22"/>
          <p:cNvSpPr txBox="1">
            <a:spLocks noChangeArrowheads="1"/>
          </p:cNvSpPr>
          <p:nvPr/>
        </p:nvSpPr>
        <p:spPr bwMode="auto">
          <a:xfrm>
            <a:off x="3810000" y="5867400"/>
            <a:ext cx="2624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Micromegas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 </a:t>
            </a: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</a:rPr>
              <a:t>DC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Scifi</a:t>
            </a:r>
            <a:endParaRPr lang="en-US" sz="20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6889" name="Line 23"/>
          <p:cNvSpPr>
            <a:spLocks noChangeShapeType="1"/>
          </p:cNvSpPr>
          <p:nvPr/>
        </p:nvSpPr>
        <p:spPr bwMode="auto">
          <a:xfrm>
            <a:off x="2133600" y="3352800"/>
            <a:ext cx="533400" cy="609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0" name="Text Box 24"/>
          <p:cNvSpPr txBox="1">
            <a:spLocks noChangeArrowheads="1"/>
          </p:cNvSpPr>
          <p:nvPr/>
        </p:nvSpPr>
        <p:spPr bwMode="auto">
          <a:xfrm>
            <a:off x="4038600" y="5486400"/>
            <a:ext cx="159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1"/>
                </a:solidFill>
                <a:latin typeface="Times New Roman" pitchFamily="18" charset="0"/>
              </a:rPr>
              <a:t>Straws, Gems</a:t>
            </a:r>
          </a:p>
        </p:txBody>
      </p:sp>
      <p:sp>
        <p:nvSpPr>
          <p:cNvPr id="36891" name="Line 25"/>
          <p:cNvSpPr>
            <a:spLocks noChangeShapeType="1"/>
          </p:cNvSpPr>
          <p:nvPr/>
        </p:nvSpPr>
        <p:spPr bwMode="auto">
          <a:xfrm>
            <a:off x="3352800" y="2971800"/>
            <a:ext cx="838200" cy="533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Text Box 26"/>
          <p:cNvSpPr txBox="1">
            <a:spLocks noChangeArrowheads="1"/>
          </p:cNvSpPr>
          <p:nvPr/>
        </p:nvSpPr>
        <p:spPr bwMode="auto">
          <a:xfrm>
            <a:off x="5961063" y="4191000"/>
            <a:ext cx="2411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MWPC, Gems, </a:t>
            </a:r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Scifi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       </a:t>
            </a: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</a:rPr>
              <a:t>W45</a:t>
            </a:r>
            <a:endParaRPr lang="en-US" sz="20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6893" name="Line 27"/>
          <p:cNvSpPr>
            <a:spLocks noChangeShapeType="1"/>
          </p:cNvSpPr>
          <p:nvPr/>
        </p:nvSpPr>
        <p:spPr bwMode="auto">
          <a:xfrm flipH="1" flipV="1">
            <a:off x="5638800" y="3276600"/>
            <a:ext cx="152400" cy="8382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Line 28"/>
          <p:cNvSpPr>
            <a:spLocks noChangeShapeType="1"/>
          </p:cNvSpPr>
          <p:nvPr/>
        </p:nvSpPr>
        <p:spPr bwMode="auto">
          <a:xfrm flipH="1" flipV="1">
            <a:off x="3810000" y="4114800"/>
            <a:ext cx="1828800" cy="152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5" name="Text Box 29"/>
          <p:cNvSpPr txBox="1">
            <a:spLocks noChangeArrowheads="1"/>
          </p:cNvSpPr>
          <p:nvPr/>
        </p:nvSpPr>
        <p:spPr bwMode="auto">
          <a:xfrm>
            <a:off x="3200400" y="1981200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33CC"/>
                </a:solidFill>
                <a:latin typeface="Times New Roman" pitchFamily="18" charset="0"/>
              </a:rPr>
              <a:t>E/</a:t>
            </a:r>
            <a:r>
              <a:rPr lang="en-US" sz="2000">
                <a:solidFill>
                  <a:srgbClr val="33CCCC"/>
                </a:solidFill>
                <a:latin typeface="Times New Roman" pitchFamily="18" charset="0"/>
              </a:rPr>
              <a:t>H</a:t>
            </a:r>
            <a:r>
              <a:rPr lang="en-US" sz="2000">
                <a:solidFill>
                  <a:srgbClr val="0033CC"/>
                </a:solidFill>
                <a:latin typeface="Times New Roman" pitchFamily="18" charset="0"/>
              </a:rPr>
              <a:t>CAL2</a:t>
            </a:r>
            <a:endParaRPr lang="en-US" sz="2000">
              <a:solidFill>
                <a:srgbClr val="33CCCC"/>
              </a:solidFill>
              <a:latin typeface="Times New Roman" pitchFamily="18" charset="0"/>
            </a:endParaRPr>
          </a:p>
        </p:txBody>
      </p:sp>
      <p:sp>
        <p:nvSpPr>
          <p:cNvPr id="36896" name="Text Box 30"/>
          <p:cNvSpPr txBox="1">
            <a:spLocks noChangeArrowheads="1"/>
          </p:cNvSpPr>
          <p:nvPr/>
        </p:nvSpPr>
        <p:spPr bwMode="auto">
          <a:xfrm>
            <a:off x="5013325" y="14620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Times New Roman" pitchFamily="18" charset="0"/>
            </a:endParaRPr>
          </a:p>
        </p:txBody>
      </p:sp>
      <p:sp>
        <p:nvSpPr>
          <p:cNvPr id="36897" name="Text Box 31"/>
          <p:cNvSpPr txBox="1">
            <a:spLocks noChangeArrowheads="1"/>
          </p:cNvSpPr>
          <p:nvPr/>
        </p:nvSpPr>
        <p:spPr bwMode="auto">
          <a:xfrm>
            <a:off x="4648200" y="1676400"/>
            <a:ext cx="142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Hodoscopes</a:t>
            </a:r>
          </a:p>
        </p:txBody>
      </p:sp>
      <p:sp>
        <p:nvSpPr>
          <p:cNvPr id="36898" name="Line 32"/>
          <p:cNvSpPr>
            <a:spLocks noChangeShapeType="1"/>
          </p:cNvSpPr>
          <p:nvPr/>
        </p:nvSpPr>
        <p:spPr bwMode="auto">
          <a:xfrm>
            <a:off x="5943600" y="1828800"/>
            <a:ext cx="685800" cy="762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9" name="Line 33"/>
          <p:cNvSpPr>
            <a:spLocks noChangeShapeType="1"/>
          </p:cNvSpPr>
          <p:nvPr/>
        </p:nvSpPr>
        <p:spPr bwMode="auto">
          <a:xfrm flipH="1">
            <a:off x="4343400" y="2209800"/>
            <a:ext cx="685800" cy="14478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00" name="Line 34"/>
          <p:cNvSpPr>
            <a:spLocks noChangeShapeType="1"/>
          </p:cNvSpPr>
          <p:nvPr/>
        </p:nvSpPr>
        <p:spPr bwMode="auto">
          <a:xfrm>
            <a:off x="6019800" y="1981200"/>
            <a:ext cx="304800" cy="228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01" name="Text Box 35"/>
          <p:cNvSpPr txBox="1">
            <a:spLocks noChangeArrowheads="1"/>
          </p:cNvSpPr>
          <p:nvPr/>
        </p:nvSpPr>
        <p:spPr bwMode="auto">
          <a:xfrm>
            <a:off x="1828800" y="5943600"/>
            <a:ext cx="150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Scifi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Silicon</a:t>
            </a:r>
          </a:p>
        </p:txBody>
      </p:sp>
      <p:sp>
        <p:nvSpPr>
          <p:cNvPr id="36902" name="Line 36"/>
          <p:cNvSpPr>
            <a:spLocks noChangeShapeType="1"/>
          </p:cNvSpPr>
          <p:nvPr/>
        </p:nvSpPr>
        <p:spPr bwMode="auto">
          <a:xfrm flipH="1" flipV="1">
            <a:off x="1295400" y="5334000"/>
            <a:ext cx="609600" cy="533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05" name="AutoShape 39"/>
          <p:cNvSpPr>
            <a:spLocks noChangeArrowheads="1"/>
          </p:cNvSpPr>
          <p:nvPr/>
        </p:nvSpPr>
        <p:spPr bwMode="auto">
          <a:xfrm rot="5400000">
            <a:off x="-2505868" y="5934868"/>
            <a:ext cx="209550" cy="74613"/>
          </a:xfrm>
          <a:prstGeom prst="parallelogram">
            <a:avLst>
              <a:gd name="adj" fmla="val 8333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09600" y="152400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60m long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DVCS – main new equipment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7" name="Picture 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06" t="-434" b="-1535"/>
          <a:stretch/>
        </p:blipFill>
        <p:spPr bwMode="auto">
          <a:xfrm>
            <a:off x="822960" y="914400"/>
            <a:ext cx="8048317" cy="338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1554480" y="2560320"/>
            <a:ext cx="777240" cy="822960"/>
          </a:xfrm>
          <a:prstGeom prst="rect">
            <a:avLst/>
          </a:prstGeom>
          <a:solidFill>
            <a:srgbClr val="0080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484000" lon="3378000" rev="21511557"/>
            </a:camera>
            <a:lightRig rig="threePt" dir="t"/>
          </a:scene3d>
          <a:sp3d>
            <a:bevelT w="114300" h="152400"/>
            <a:bevelB w="139700" h="146050" prst="riblet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 rot="20665548">
            <a:off x="745808" y="2660160"/>
            <a:ext cx="1338097" cy="8688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0" y="4480560"/>
            <a:ext cx="512064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New electromagnetic calorimeter, ECAL0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0" y="4983480"/>
            <a:ext cx="512064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Liquid hydrogen target, 2.5 m long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9000" y="5486400"/>
            <a:ext cx="512064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Proton Time-</a:t>
            </a:r>
            <a:r>
              <a:rPr lang="en-US" sz="2000" dirty="0">
                <a:solidFill>
                  <a:srgbClr val="000099"/>
                </a:solidFill>
              </a:rPr>
              <a:t>O</a:t>
            </a:r>
            <a:r>
              <a:rPr lang="en-US" sz="2000" dirty="0" smtClean="0">
                <a:solidFill>
                  <a:srgbClr val="000099"/>
                </a:solidFill>
              </a:rPr>
              <a:t>f-</a:t>
            </a:r>
            <a:r>
              <a:rPr lang="en-US" sz="2000" dirty="0">
                <a:solidFill>
                  <a:srgbClr val="000099"/>
                </a:solidFill>
              </a:rPr>
              <a:t>F</a:t>
            </a:r>
            <a:r>
              <a:rPr lang="en-US" sz="2000" dirty="0" smtClean="0">
                <a:solidFill>
                  <a:srgbClr val="000099"/>
                </a:solidFill>
              </a:rPr>
              <a:t>light detector, 4.0 m long</a:t>
            </a:r>
          </a:p>
        </p:txBody>
      </p:sp>
      <p:cxnSp>
        <p:nvCxnSpPr>
          <p:cNvPr id="14" name="Straight Arrow Connector 13"/>
          <p:cNvCxnSpPr>
            <a:stCxn id="10" idx="1"/>
          </p:cNvCxnSpPr>
          <p:nvPr/>
        </p:nvCxnSpPr>
        <p:spPr bwMode="auto">
          <a:xfrm flipH="1" flipV="1">
            <a:off x="2423160" y="3566160"/>
            <a:ext cx="1005840" cy="1114455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11" idx="1"/>
          </p:cNvCxnSpPr>
          <p:nvPr/>
        </p:nvCxnSpPr>
        <p:spPr bwMode="auto">
          <a:xfrm flipH="1" flipV="1">
            <a:off x="1645920" y="3154680"/>
            <a:ext cx="1783080" cy="2028855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12" idx="1"/>
          </p:cNvCxnSpPr>
          <p:nvPr/>
        </p:nvCxnSpPr>
        <p:spPr bwMode="auto">
          <a:xfrm flipH="1" flipV="1">
            <a:off x="1463040" y="3474720"/>
            <a:ext cx="1965960" cy="2211735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1005840" y="960120"/>
            <a:ext cx="2286000" cy="7315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280160" y="2331720"/>
            <a:ext cx="7498080" cy="228600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5400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 rot="20584130">
            <a:off x="5024224" y="3163891"/>
            <a:ext cx="924352" cy="400110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9"/>
                </a:solidFill>
              </a:rPr>
              <a:t>50 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720" y="960120"/>
            <a:ext cx="1097280" cy="41148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ECAL1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5040" y="914400"/>
            <a:ext cx="1097280" cy="41148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ECAL2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4251960" y="1371600"/>
            <a:ext cx="0" cy="64008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6812280" y="1280160"/>
            <a:ext cx="0" cy="27432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975925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setup: Camera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6" name="Image 3" descr="upgrades_LH2-RPD_GANDALF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10000" y="3886200"/>
            <a:ext cx="3011328" cy="2487083"/>
          </a:xfrm>
          <a:prstGeom prst="rect">
            <a:avLst/>
          </a:prstGeom>
        </p:spPr>
      </p:pic>
      <p:pic>
        <p:nvPicPr>
          <p:cNvPr id="7" name="Image 5" descr="upgrades_LH2-RPD_GANDALF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911035" y="3810000"/>
            <a:ext cx="2232965" cy="2768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7200" y="1295400"/>
            <a:ext cx="464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cs typeface="Comic Sans MS"/>
              </a:rPr>
              <a:t>2 barrels 4m long </a:t>
            </a:r>
            <a:r>
              <a:rPr lang="fr-FR" sz="2400" dirty="0" err="1" smtClean="0">
                <a:solidFill>
                  <a:prstClr val="black"/>
                </a:solidFill>
                <a:cs typeface="Comic Sans MS"/>
              </a:rPr>
              <a:t>long</a:t>
            </a:r>
            <a:r>
              <a:rPr lang="fr-FR" sz="2400" dirty="0" smtClean="0">
                <a:solidFill>
                  <a:prstClr val="black"/>
                </a:solidFill>
                <a:cs typeface="Comic Sans MS"/>
              </a:rPr>
              <a:t> </a:t>
            </a:r>
            <a:r>
              <a:rPr lang="fr-FR" sz="2400" dirty="0" err="1" smtClean="0">
                <a:solidFill>
                  <a:prstClr val="black"/>
                </a:solidFill>
                <a:cs typeface="Comic Sans MS"/>
              </a:rPr>
              <a:t>scintillators</a:t>
            </a:r>
            <a:endParaRPr lang="fr-FR" sz="2400" dirty="0" smtClean="0">
              <a:solidFill>
                <a:prstClr val="black"/>
              </a:solidFill>
              <a:cs typeface="Comic Sans MS"/>
            </a:endParaRP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cs typeface="Comic Sans MS"/>
              </a:rPr>
              <a:t>~ 300ps timing </a:t>
            </a:r>
            <a:r>
              <a:rPr lang="fr-FR" sz="2400" dirty="0" err="1" smtClean="0">
                <a:solidFill>
                  <a:prstClr val="black"/>
                </a:solidFill>
                <a:cs typeface="Comic Sans MS"/>
              </a:rPr>
              <a:t>resolution</a:t>
            </a:r>
            <a:endParaRPr lang="fr-FR" sz="2400" dirty="0" smtClean="0">
              <a:solidFill>
                <a:prstClr val="black"/>
              </a:solidFill>
              <a:cs typeface="Comic Sans MS"/>
            </a:endParaRP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cs typeface="Comic Sans MS"/>
              </a:rPr>
              <a:t>2.5 m long LH2 </a:t>
            </a:r>
            <a:r>
              <a:rPr lang="fr-FR" sz="2400" dirty="0" err="1" smtClean="0">
                <a:solidFill>
                  <a:prstClr val="black"/>
                </a:solidFill>
                <a:cs typeface="Comic Sans MS"/>
              </a:rPr>
              <a:t>target</a:t>
            </a:r>
            <a:endParaRPr lang="fr-FR" sz="2400" dirty="0">
              <a:solidFill>
                <a:prstClr val="black"/>
              </a:solidFill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cs typeface="Comic Sans MS"/>
            </a:endParaRPr>
          </a:p>
        </p:txBody>
      </p:sp>
      <p:sp>
        <p:nvSpPr>
          <p:cNvPr id="9" name="ZoneTexte 4"/>
          <p:cNvSpPr txBox="1"/>
          <p:nvPr/>
        </p:nvSpPr>
        <p:spPr>
          <a:xfrm>
            <a:off x="642942" y="5029200"/>
            <a:ext cx="28622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b="1" dirty="0" err="1">
                <a:solidFill>
                  <a:srgbClr val="3366FF"/>
                </a:solidFill>
                <a:cs typeface="Comic Sans MS"/>
              </a:rPr>
              <a:t>Gandalf</a:t>
            </a:r>
            <a:r>
              <a:rPr lang="fr-FR" sz="2000" b="1" dirty="0">
                <a:solidFill>
                  <a:srgbClr val="3366FF"/>
                </a:solidFill>
                <a:cs typeface="Comic Sans MS"/>
              </a:rPr>
              <a:t> </a:t>
            </a:r>
            <a:r>
              <a:rPr lang="fr-FR" sz="2000" b="1" dirty="0" err="1" smtClean="0">
                <a:solidFill>
                  <a:srgbClr val="3366FF"/>
                </a:solidFill>
                <a:cs typeface="Comic Sans MS"/>
              </a:rPr>
              <a:t>Readout</a:t>
            </a:r>
            <a:r>
              <a:rPr lang="fr-FR" sz="2000" b="1" dirty="0" smtClean="0">
                <a:solidFill>
                  <a:srgbClr val="3366FF"/>
                </a:solidFill>
                <a:cs typeface="Comic Sans MS"/>
              </a:rPr>
              <a:t> Project</a:t>
            </a:r>
            <a:r>
              <a:rPr lang="fr-FR" sz="2000" b="1" dirty="0">
                <a:solidFill>
                  <a:srgbClr val="3366FF"/>
                </a:solidFill>
                <a:cs typeface="Comic Sans M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cs typeface="Comic Sans MS"/>
              </a:rPr>
              <a:t>1 GHz digitalisation </a:t>
            </a:r>
            <a:r>
              <a:rPr lang="fr-FR" sz="1600" dirty="0" smtClean="0">
                <a:solidFill>
                  <a:prstClr val="black"/>
                </a:solidFill>
                <a:cs typeface="Comic Sans MS"/>
              </a:rPr>
              <a:t> of </a:t>
            </a:r>
            <a:r>
              <a:rPr lang="fr-FR" sz="1600" dirty="0">
                <a:solidFill>
                  <a:prstClr val="black"/>
                </a:solidFill>
                <a:cs typeface="Comic Sans MS"/>
              </a:rPr>
              <a:t>the PMT signal </a:t>
            </a:r>
            <a:r>
              <a:rPr lang="fr-FR" sz="1600" dirty="0" smtClean="0">
                <a:solidFill>
                  <a:prstClr val="black"/>
                </a:solidFill>
                <a:cs typeface="Comic Sans MS"/>
              </a:rPr>
              <a:t>to </a:t>
            </a:r>
            <a:r>
              <a:rPr lang="fr-FR" sz="1600" dirty="0" err="1" smtClean="0">
                <a:solidFill>
                  <a:prstClr val="black"/>
                </a:solidFill>
                <a:cs typeface="Comic Sans MS"/>
              </a:rPr>
              <a:t>cope</a:t>
            </a:r>
            <a:r>
              <a:rPr lang="fr-FR" sz="1600" dirty="0" smtClean="0">
                <a:solidFill>
                  <a:prstClr val="black"/>
                </a:solidFill>
                <a:cs typeface="Comic Sans MS"/>
              </a:rPr>
              <a:t> </a:t>
            </a:r>
            <a:r>
              <a:rPr lang="fr-FR" sz="1600" dirty="0">
                <a:solidFill>
                  <a:prstClr val="black"/>
                </a:solidFill>
                <a:cs typeface="Comic Sans MS"/>
              </a:rPr>
              <a:t>for </a:t>
            </a:r>
            <a:r>
              <a:rPr lang="fr-FR" sz="1600" dirty="0" err="1">
                <a:solidFill>
                  <a:prstClr val="black"/>
                </a:solidFill>
                <a:cs typeface="Comic Sans MS"/>
              </a:rPr>
              <a:t>high</a:t>
            </a:r>
            <a:r>
              <a:rPr lang="fr-FR" sz="1600" dirty="0">
                <a:solidFill>
                  <a:prstClr val="black"/>
                </a:solidFill>
                <a:cs typeface="Comic Sans MS"/>
              </a:rPr>
              <a:t> rate</a:t>
            </a:r>
          </a:p>
        </p:txBody>
      </p:sp>
      <p:pic>
        <p:nvPicPr>
          <p:cNvPr id="13" name="Image 2" descr="SC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1143000"/>
            <a:ext cx="4018990" cy="3268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target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17" name="Image 7" descr="setu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447800"/>
            <a:ext cx="6096000" cy="40235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29000" y="5105400"/>
            <a:ext cx="115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LH2 target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4600" y="4876800"/>
            <a:ext cx="2895600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990600" y="4800600"/>
            <a:ext cx="97840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ECAL0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219200"/>
            <a:ext cx="6381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9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new </a:t>
            </a:r>
            <a:r>
              <a:rPr lang="en-US" sz="2400" b="1" dirty="0" smtClean="0">
                <a:solidFill>
                  <a:schemeClr val="accent1"/>
                </a:solidFill>
                <a:latin typeface="Calibri"/>
              </a:rPr>
              <a:t>ECAL0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large angle calorimeter</a:t>
            </a:r>
          </a:p>
          <a:p>
            <a:pPr indent="2889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Multipixel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Avalanche Photodiode readout 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2286000"/>
            <a:ext cx="1828800" cy="172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16" descr="ECAL0_module_ce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4114800"/>
            <a:ext cx="1828800" cy="193203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38200" y="2286000"/>
            <a:ext cx="4286540" cy="3969126"/>
            <a:chOff x="762001" y="1752600"/>
            <a:chExt cx="4286540" cy="3969126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2286000"/>
              <a:ext cx="3905541" cy="3435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838200" y="1752600"/>
              <a:ext cx="3657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fr-FR" sz="2000" b="1" dirty="0" smtClean="0">
                  <a:solidFill>
                    <a:schemeClr val="accent1"/>
                  </a:solidFill>
                </a:rPr>
                <a:t>ECAL0</a:t>
              </a:r>
              <a:r>
                <a:rPr lang="fr-FR" sz="2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1600" b="1" dirty="0" smtClean="0"/>
                <a:t>248 modules (12 </a:t>
              </a:r>
              <a:r>
                <a:rPr lang="fr-FR" sz="1600" b="1" dirty="0" smtClean="0">
                  <a:sym typeface="Symbol"/>
                </a:rPr>
                <a:t> 12 cm</a:t>
              </a:r>
              <a:r>
                <a:rPr lang="fr-FR" sz="1600" b="1" baseline="30000" dirty="0" smtClean="0">
                  <a:sym typeface="Symbol"/>
                </a:rPr>
                <a:t>2</a:t>
              </a:r>
              <a:r>
                <a:rPr lang="fr-FR" sz="1600" b="1" dirty="0" smtClean="0">
                  <a:sym typeface="Symbol"/>
                </a:rPr>
                <a:t>)</a:t>
              </a:r>
              <a:endParaRPr lang="fr-FR" sz="1600" b="1" dirty="0" smtClean="0"/>
            </a:p>
            <a:p>
              <a:r>
                <a:rPr lang="fr-FR" sz="1600" b="1" dirty="0" smtClean="0"/>
                <a:t>        of 9 </a:t>
              </a:r>
              <a:r>
                <a:rPr lang="fr-FR" sz="1600" b="1" dirty="0" err="1" smtClean="0"/>
                <a:t>cells</a:t>
              </a:r>
              <a:r>
                <a:rPr lang="fr-FR" sz="1600" b="1" dirty="0" smtClean="0"/>
                <a:t>  </a:t>
              </a:r>
              <a:r>
                <a:rPr lang="fr-FR" sz="1600" b="1" dirty="0" err="1" smtClean="0"/>
                <a:t>read</a:t>
              </a:r>
              <a:r>
                <a:rPr lang="fr-FR" sz="1600" b="1" dirty="0" smtClean="0"/>
                <a:t>  by 9 </a:t>
              </a:r>
              <a:r>
                <a:rPr lang="fr-FR" sz="1600" b="1" dirty="0" err="1" smtClean="0"/>
                <a:t>MAPDs</a:t>
              </a:r>
              <a:endParaRPr lang="fr-FR" sz="1600" b="1" dirty="0" smtClean="0"/>
            </a:p>
          </p:txBody>
        </p:sp>
        <p:cxnSp>
          <p:nvCxnSpPr>
            <p:cNvPr id="12" name="Connecteur droit avec flèche 18"/>
            <p:cNvCxnSpPr/>
            <p:nvPr/>
          </p:nvCxnSpPr>
          <p:spPr>
            <a:xfrm rot="5400000">
              <a:off x="-331428" y="4065227"/>
              <a:ext cx="3103418" cy="2164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16200000">
              <a:off x="531328" y="3888272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2.20 m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5334000" y="4191000"/>
            <a:ext cx="3581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391400" cy="792163"/>
          </a:xfrm>
        </p:spPr>
        <p:txBody>
          <a:bodyPr/>
          <a:lstStyle/>
          <a:p>
            <a:r>
              <a:rPr lang="en-US" dirty="0" smtClean="0"/>
              <a:t>Drell−Yan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029200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No fragmentation function involved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Convolution of two PDFs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Best: pol. </a:t>
            </a:r>
            <a:r>
              <a:rPr lang="en-US" sz="2400" dirty="0" smtClean="0">
                <a:solidFill>
                  <a:schemeClr val="accent2"/>
                </a:solidFill>
              </a:rPr>
              <a:t>antiproton−proton </a:t>
            </a:r>
            <a:r>
              <a:rPr lang="en-US" sz="2400" dirty="0" smtClean="0"/>
              <a:t>(long-term)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Simpler: </a:t>
            </a:r>
            <a:r>
              <a:rPr lang="en-US" sz="2400" dirty="0" smtClean="0">
                <a:solidFill>
                  <a:schemeClr val="accent2"/>
                </a:solidFill>
              </a:rPr>
              <a:t>negative pion </a:t>
            </a:r>
            <a:r>
              <a:rPr lang="en-US" sz="2400" dirty="0" smtClean="0"/>
              <a:t>on pol. </a:t>
            </a:r>
            <a:r>
              <a:rPr lang="en-US" sz="2400" dirty="0" smtClean="0">
                <a:solidFill>
                  <a:schemeClr val="accent2"/>
                </a:solidFill>
              </a:rPr>
              <a:t>proton</a:t>
            </a:r>
            <a:r>
              <a:rPr lang="en-US" sz="2400" dirty="0" smtClean="0"/>
              <a:t> (short-term)</a:t>
            </a:r>
          </a:p>
          <a:p>
            <a:r>
              <a:rPr lang="en-US" sz="2400" dirty="0" smtClean="0"/>
              <a:t>Pion valence anti-u annihilates with proton u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fr-FR" sz="18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71600"/>
            <a:ext cx="361378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15"/>
          <p:cNvGrpSpPr/>
          <p:nvPr/>
        </p:nvGrpSpPr>
        <p:grpSpPr>
          <a:xfrm>
            <a:off x="5410200" y="4343400"/>
            <a:ext cx="3433522" cy="838200"/>
            <a:chOff x="4752993" y="5702874"/>
            <a:chExt cx="2390775" cy="58364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52993" y="5715016"/>
              <a:ext cx="2390775" cy="5715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9" name="ZoneTexte 17"/>
            <p:cNvSpPr txBox="1"/>
            <p:nvPr/>
          </p:nvSpPr>
          <p:spPr>
            <a:xfrm>
              <a:off x="6782706" y="5702874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Comic Sans MS" pitchFamily="66" charset="0"/>
                  <a:cs typeface="Times New Roman" pitchFamily="18" charset="0"/>
                </a:rPr>
                <a:t>‘</a:t>
              </a:r>
              <a:endParaRPr lang="fr-FR" b="1" dirty="0">
                <a:latin typeface="Comic Sans MS" pitchFamily="66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2493579" y="5210503"/>
            <a:ext cx="304800" cy="304800"/>
          </a:xfrm>
          <a:prstGeom prst="rect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982579" y="144379"/>
            <a:ext cx="7976937" cy="7921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Restricted universality in SIDIS and DY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096000" y="4191000"/>
            <a:ext cx="3048000" cy="457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 smtClean="0">
                <a:solidFill>
                  <a:srgbClr val="CC0000"/>
                </a:solidFill>
              </a:rPr>
              <a:t>J.C. Collins, PLB536 (2002) 43</a:t>
            </a:r>
            <a:endParaRPr lang="en-US" sz="1800" dirty="0" smtClean="0">
              <a:solidFill>
                <a:srgbClr val="CC0000"/>
              </a:solidFill>
            </a:endParaRPr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95600"/>
            <a:ext cx="22447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895600"/>
            <a:ext cx="21669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" y="4191000"/>
            <a:ext cx="1981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SIDIS: FSI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6600" y="4191000"/>
            <a:ext cx="1447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DY:ISI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3048000"/>
            <a:ext cx="364966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`gauge link changes sign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for T-odd TMD’, restricted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universality of T-odd TMDs</a:t>
            </a:r>
          </a:p>
        </p:txBody>
      </p:sp>
      <p:pic>
        <p:nvPicPr>
          <p:cNvPr id="3687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295400"/>
            <a:ext cx="496252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133600" y="5791200"/>
            <a:ext cx="1134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Sivers</a:t>
            </a:r>
            <a:endParaRPr lang="en-US" dirty="0" smtClean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5867400"/>
            <a:ext cx="2241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Boer-</a:t>
            </a:r>
            <a:r>
              <a:rPr lang="en-US" dirty="0" err="1" smtClean="0">
                <a:latin typeface="+mn-lt"/>
              </a:rPr>
              <a:t>Mulders</a:t>
            </a:r>
            <a:endParaRPr lang="en-US" dirty="0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1676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T-odd TMD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858000" y="5181600"/>
            <a:ext cx="304800" cy="304800"/>
          </a:xfrm>
          <a:prstGeom prst="rect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6875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4953000"/>
            <a:ext cx="6902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391400" cy="792163"/>
          </a:xfrm>
        </p:spPr>
        <p:txBody>
          <a:bodyPr/>
          <a:lstStyle/>
          <a:p>
            <a:r>
              <a:rPr lang="en-US" dirty="0" smtClean="0"/>
              <a:t>Future DY experiments</a:t>
            </a:r>
          </a:p>
        </p:txBody>
      </p:sp>
      <p:sp>
        <p:nvSpPr>
          <p:cNvPr id="3993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dirty="0" smtClean="0"/>
          </a:p>
        </p:txBody>
      </p:sp>
      <p:sp>
        <p:nvSpPr>
          <p:cNvPr id="3994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dirty="0" smtClean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52400" y="1676400"/>
            <a:ext cx="8610600" cy="3429000"/>
            <a:chOff x="619125" y="2076450"/>
            <a:chExt cx="7905750" cy="2705100"/>
          </a:xfrm>
        </p:grpSpPr>
        <p:pic>
          <p:nvPicPr>
            <p:cNvPr id="39943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9125" y="2076450"/>
              <a:ext cx="7905750" cy="270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4" name="Rectangle 7"/>
            <p:cNvSpPr>
              <a:spLocks noChangeArrowheads="1"/>
            </p:cNvSpPr>
            <p:nvPr/>
          </p:nvSpPr>
          <p:spPr bwMode="auto">
            <a:xfrm>
              <a:off x="685800" y="2590800"/>
              <a:ext cx="2362200" cy="457200"/>
            </a:xfrm>
            <a:prstGeom prst="rect">
              <a:avLst/>
            </a:prstGeom>
            <a:solidFill>
              <a:srgbClr val="009900">
                <a:alpha val="20000"/>
              </a:srgbClr>
            </a:solidFill>
            <a:ln w="1587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39945" name="Rectangle 8"/>
            <p:cNvSpPr>
              <a:spLocks noChangeArrowheads="1"/>
            </p:cNvSpPr>
            <p:nvPr/>
          </p:nvSpPr>
          <p:spPr bwMode="auto">
            <a:xfrm>
              <a:off x="685800" y="3657600"/>
              <a:ext cx="2362200" cy="228600"/>
            </a:xfrm>
            <a:prstGeom prst="rect">
              <a:avLst/>
            </a:prstGeom>
            <a:solidFill>
              <a:srgbClr val="009900">
                <a:alpha val="20000"/>
              </a:srgbClr>
            </a:solidFill>
            <a:ln w="1587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86172" y="4190436"/>
              <a:ext cx="2361231" cy="229182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39947" name="Rectangle 11"/>
            <p:cNvSpPr>
              <a:spLocks noChangeArrowheads="1"/>
            </p:cNvSpPr>
            <p:nvPr/>
          </p:nvSpPr>
          <p:spPr bwMode="auto">
            <a:xfrm>
              <a:off x="691662" y="4461802"/>
              <a:ext cx="2889738" cy="26259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587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39948" name="Rectangle 13"/>
            <p:cNvSpPr>
              <a:spLocks noChangeArrowheads="1"/>
            </p:cNvSpPr>
            <p:nvPr/>
          </p:nvSpPr>
          <p:spPr bwMode="auto">
            <a:xfrm>
              <a:off x="5029200" y="4419601"/>
              <a:ext cx="685800" cy="27900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587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/>
            </a:p>
          </p:txBody>
        </p:sp>
      </p:grpSp>
      <p:sp>
        <p:nvSpPr>
          <p:cNvPr id="39942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181600"/>
            <a:ext cx="84582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RHIC </a:t>
            </a:r>
            <a:r>
              <a:rPr lang="en-US" sz="2000" dirty="0" err="1" smtClean="0"/>
              <a:t>AnDY</a:t>
            </a:r>
            <a:r>
              <a:rPr lang="en-US" sz="2000" dirty="0" smtClean="0"/>
              <a:t>                                       collider            pp pol.              500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          &gt; 2013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0" y="4648200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2014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01000" cy="792163"/>
          </a:xfrm>
        </p:spPr>
        <p:txBody>
          <a:bodyPr/>
          <a:lstStyle/>
          <a:p>
            <a:r>
              <a:rPr lang="en-US" dirty="0" smtClean="0"/>
              <a:t>Drell−Yan muon pair mass regions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fr-FR" sz="18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62439"/>
            <a:ext cx="6911280" cy="549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eft-Right Arrow 12"/>
          <p:cNvSpPr/>
          <p:nvPr/>
        </p:nvSpPr>
        <p:spPr bwMode="auto">
          <a:xfrm>
            <a:off x="4724400" y="5562600"/>
            <a:ext cx="3429000" cy="457200"/>
          </a:xfrm>
          <a:prstGeom prst="leftRightArrow">
            <a:avLst>
              <a:gd name="adj1" fmla="val 53731"/>
              <a:gd name="adj2" fmla="val 71429"/>
            </a:avLst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2000" b="1" dirty="0">
              <a:solidFill>
                <a:schemeClr val="accent2"/>
              </a:solidFill>
            </a:endParaRPr>
          </a:p>
        </p:txBody>
      </p:sp>
      <p:sp>
        <p:nvSpPr>
          <p:cNvPr id="14" name="Left-Right Arrow 13"/>
          <p:cNvSpPr/>
          <p:nvPr/>
        </p:nvSpPr>
        <p:spPr bwMode="auto">
          <a:xfrm>
            <a:off x="3124200" y="5715000"/>
            <a:ext cx="381000" cy="304800"/>
          </a:xfrm>
          <a:prstGeom prst="leftRightArrow">
            <a:avLst>
              <a:gd name="adj1" fmla="val 43751"/>
              <a:gd name="adj2" fmla="val 50000"/>
            </a:avLst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2000" b="1" dirty="0">
              <a:solidFill>
                <a:schemeClr val="accent2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228600" y="3657600"/>
            <a:ext cx="2743200" cy="1219200"/>
          </a:xfrm>
          <a:prstGeom prst="wedgeRoundRectCallout">
            <a:avLst>
              <a:gd name="adj1" fmla="val 61969"/>
              <a:gd name="adj2" fmla="val 131271"/>
              <a:gd name="adj3" fmla="val 16667"/>
            </a:avLst>
          </a:prstGeom>
          <a:solidFill>
            <a:srgbClr val="DDDDDD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>
                <a:solidFill>
                  <a:srgbClr val="3333CC"/>
                </a:solidFill>
                <a:cs typeface="Times New Roman"/>
                <a:sym typeface="Symbol"/>
              </a:rPr>
              <a:t>2 &lt; M</a:t>
            </a:r>
            <a:r>
              <a:rPr lang="fr-FR" sz="2000" baseline="-25000" dirty="0">
                <a:solidFill>
                  <a:srgbClr val="3333CC"/>
                </a:solidFill>
                <a:cs typeface="Times New Roman"/>
                <a:sym typeface="Symbol"/>
              </a:rPr>
              <a:t>+</a:t>
            </a:r>
            <a:r>
              <a:rPr lang="fr-FR" sz="2000" dirty="0">
                <a:solidFill>
                  <a:srgbClr val="3333CC"/>
                </a:solidFill>
                <a:cs typeface="Times New Roman"/>
                <a:sym typeface="Symbol"/>
              </a:rPr>
              <a:t>- &lt; 2.5 </a:t>
            </a:r>
            <a:r>
              <a:rPr lang="fr-FR" sz="2000" dirty="0" smtClean="0">
                <a:solidFill>
                  <a:srgbClr val="3333CC"/>
                </a:solidFill>
                <a:cs typeface="Times New Roman"/>
                <a:sym typeface="Symbol"/>
              </a:rPr>
              <a:t>GeV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srgbClr val="3333CC"/>
                </a:solidFill>
                <a:latin typeface="+mn-lt"/>
                <a:cs typeface="Times New Roman"/>
                <a:sym typeface="Symbol"/>
              </a:rPr>
              <a:t>possible </a:t>
            </a:r>
            <a:r>
              <a:rPr lang="fr-FR" sz="2000" dirty="0" err="1" smtClean="0">
                <a:solidFill>
                  <a:srgbClr val="3333CC"/>
                </a:solidFill>
                <a:latin typeface="+mn-lt"/>
                <a:cs typeface="Times New Roman"/>
                <a:sym typeface="Symbol"/>
              </a:rPr>
              <a:t>region</a:t>
            </a:r>
            <a:endParaRPr lang="fr-FR" sz="2000" dirty="0">
              <a:solidFill>
                <a:srgbClr val="3333CC"/>
              </a:solidFill>
              <a:latin typeface="+mn-lt"/>
              <a:cs typeface="Times New Roman"/>
              <a:sym typeface="Symbol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err="1" smtClean="0">
                <a:solidFill>
                  <a:srgbClr val="3333CC"/>
                </a:solidFill>
                <a:latin typeface="+mn-lt"/>
                <a:cs typeface="Times New Roman"/>
                <a:sym typeface="Symbol"/>
              </a:rPr>
              <a:t>Combinatorial</a:t>
            </a:r>
            <a:r>
              <a:rPr lang="fr-FR" sz="2000" dirty="0" smtClean="0">
                <a:solidFill>
                  <a:srgbClr val="3333CC"/>
                </a:solidFill>
                <a:latin typeface="+mn-lt"/>
                <a:cs typeface="Times New Roman"/>
                <a:sym typeface="Symbol"/>
              </a:rPr>
              <a:t> background  &lt; 1:1</a:t>
            </a:r>
            <a:endParaRPr lang="fr-FR" sz="2000" dirty="0">
              <a:solidFill>
                <a:srgbClr val="3333CC"/>
              </a:solidFill>
              <a:latin typeface="+mn-lt"/>
              <a:cs typeface="Times New Roman"/>
              <a:sym typeface="Symbol"/>
            </a:endParaRPr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6553200" y="2286000"/>
            <a:ext cx="2590800" cy="841248"/>
          </a:xfrm>
          <a:prstGeom prst="wedgeRoundRectCallout">
            <a:avLst>
              <a:gd name="adj1" fmla="val -54744"/>
              <a:gd name="adj2" fmla="val 36335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b="1" dirty="0" smtClean="0">
                <a:solidFill>
                  <a:schemeClr val="accent2"/>
                </a:solidFill>
                <a:cs typeface="Times New Roman"/>
              </a:rPr>
              <a:t>4 &lt; M</a:t>
            </a:r>
            <a:r>
              <a:rPr lang="fr-FR" sz="2000" b="1" baseline="-25000" dirty="0" smtClean="0">
                <a:solidFill>
                  <a:schemeClr val="accent2"/>
                </a:solidFill>
                <a:cs typeface="Times New Roman"/>
                <a:sym typeface="Symbol"/>
              </a:rPr>
              <a:t>+-</a:t>
            </a:r>
            <a:r>
              <a:rPr lang="fr-FR" sz="2000" b="1" dirty="0" smtClean="0">
                <a:solidFill>
                  <a:schemeClr val="accent2"/>
                </a:solidFill>
                <a:cs typeface="Times New Roman"/>
                <a:sym typeface="Symbol"/>
              </a:rPr>
              <a:t> &lt; 9 GeV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err="1" smtClean="0">
                <a:solidFill>
                  <a:schemeClr val="accent2"/>
                </a:solidFill>
                <a:latin typeface="+mn-lt"/>
                <a:cs typeface="Times New Roman"/>
                <a:sym typeface="Symbol"/>
              </a:rPr>
              <a:t>Safe</a:t>
            </a:r>
            <a:r>
              <a:rPr lang="fr-FR" sz="2000" dirty="0" smtClean="0">
                <a:solidFill>
                  <a:schemeClr val="accent2"/>
                </a:solidFill>
                <a:latin typeface="+mn-lt"/>
                <a:cs typeface="Times New Roman"/>
                <a:sym typeface="Symbol"/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  <a:latin typeface="+mn-lt"/>
                <a:cs typeface="Times New Roman"/>
                <a:sym typeface="Symbol"/>
              </a:rPr>
              <a:t>region</a:t>
            </a:r>
            <a:r>
              <a:rPr lang="fr-FR" sz="2000" dirty="0" smtClean="0">
                <a:solidFill>
                  <a:schemeClr val="accent2"/>
                </a:solidFill>
                <a:latin typeface="+mn-lt"/>
                <a:cs typeface="Times New Roman"/>
                <a:sym typeface="Symbol"/>
              </a:rPr>
              <a:t> </a:t>
            </a:r>
            <a:endParaRPr lang="fr-FR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4267200" y="3886200"/>
            <a:ext cx="1828800" cy="841248"/>
          </a:xfrm>
          <a:prstGeom prst="wedgeRoundRectCallout">
            <a:avLst>
              <a:gd name="adj1" fmla="val -65038"/>
              <a:gd name="adj2" fmla="val 136257"/>
              <a:gd name="adj3" fmla="val 16667"/>
            </a:avLst>
          </a:prstGeom>
          <a:solidFill>
            <a:srgbClr val="DDDDDD">
              <a:alpha val="66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accent2"/>
                </a:solidFill>
                <a:cs typeface="Times New Roman"/>
              </a:rPr>
              <a:t>J/</a:t>
            </a:r>
            <a:r>
              <a:rPr lang="el-GR" sz="2000" b="1" dirty="0" smtClean="0">
                <a:solidFill>
                  <a:schemeClr val="accent2"/>
                </a:solidFill>
                <a:cs typeface="Times New Roman"/>
              </a:rPr>
              <a:t>ψ</a:t>
            </a:r>
            <a:r>
              <a:rPr lang="en-US" sz="2000" b="1" dirty="0" smtClean="0">
                <a:solidFill>
                  <a:schemeClr val="accent2"/>
                </a:solidFill>
                <a:cs typeface="Times New Roman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cs typeface="Times New Roman"/>
              </a:rPr>
              <a:t>region</a:t>
            </a:r>
            <a:endParaRPr lang="fr-FR" sz="200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098884" y="104274"/>
            <a:ext cx="7391400" cy="792163"/>
          </a:xfrm>
        </p:spPr>
        <p:txBody>
          <a:bodyPr/>
          <a:lstStyle/>
          <a:p>
            <a:r>
              <a:rPr lang="en-US" dirty="0" smtClean="0"/>
              <a:t>COMPASS-II </a:t>
            </a:r>
            <a:r>
              <a:rPr lang="en-US" dirty="0" err="1" smtClean="0"/>
              <a:t>Polarised</a:t>
            </a:r>
            <a:r>
              <a:rPr lang="en-US" dirty="0" smtClean="0"/>
              <a:t> Drell-Yan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2819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COMPASS-II:  190 GeV/</a:t>
            </a:r>
            <a:r>
              <a:rPr lang="en-US" sz="2400" i="1" dirty="0" smtClean="0"/>
              <a:t>c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 pitchFamily="18" charset="2"/>
              </a:rPr>
              <a:t></a:t>
            </a:r>
            <a:r>
              <a:rPr lang="en-US" sz="2400" baseline="30000" dirty="0" smtClean="0">
                <a:sym typeface="Symbol" pitchFamily="18" charset="2"/>
              </a:rPr>
              <a:t>− </a:t>
            </a:r>
            <a:r>
              <a:rPr lang="en-US" sz="2400" dirty="0" smtClean="0">
                <a:sym typeface="Symbol" pitchFamily="18" charset="2"/>
              </a:rPr>
              <a:t>beam on transversely pol. proton target</a:t>
            </a:r>
          </a:p>
          <a:p>
            <a:pPr>
              <a:buFontTx/>
              <a:buChar char="•"/>
            </a:pPr>
            <a:r>
              <a:rPr lang="en-US" sz="2400" dirty="0" smtClean="0">
                <a:sym typeface="Symbol" pitchFamily="18" charset="2"/>
              </a:rPr>
              <a:t></a:t>
            </a:r>
            <a:r>
              <a:rPr lang="en-US" sz="2400" baseline="30000" dirty="0" smtClean="0">
                <a:sym typeface="Symbol" pitchFamily="18" charset="2"/>
              </a:rPr>
              <a:t>−</a:t>
            </a:r>
            <a:r>
              <a:rPr lang="en-US" sz="2400" dirty="0" smtClean="0">
                <a:sym typeface="Symbol" pitchFamily="18" charset="2"/>
              </a:rPr>
              <a:t> valence u-</a:t>
            </a:r>
            <a:r>
              <a:rPr lang="en-US" sz="2400" dirty="0" err="1" smtClean="0">
                <a:sym typeface="Symbol" pitchFamily="18" charset="2"/>
              </a:rPr>
              <a:t>antiquark</a:t>
            </a:r>
            <a:r>
              <a:rPr lang="en-US" sz="2400" dirty="0" smtClean="0">
                <a:sym typeface="Symbol" pitchFamily="18" charset="2"/>
              </a:rPr>
              <a:t> picks nucleon’s u quark</a:t>
            </a:r>
            <a:br>
              <a:rPr lang="en-US" sz="2400" dirty="0" smtClean="0">
                <a:sym typeface="Symbol" pitchFamily="18" charset="2"/>
              </a:rPr>
            </a:br>
            <a:r>
              <a:rPr lang="en-US" sz="2400" dirty="0" smtClean="0">
                <a:sym typeface="Symbol" pitchFamily="18" charset="2"/>
              </a:rPr>
              <a:t>in valence region (u-quark dominance)</a:t>
            </a:r>
            <a:endParaRPr lang="en-US" sz="2400" baseline="30000" dirty="0" smtClean="0"/>
          </a:p>
          <a:p>
            <a:pPr>
              <a:buFontTx/>
              <a:buChar char="•"/>
            </a:pPr>
            <a:r>
              <a:rPr lang="en-US" sz="2400" dirty="0" smtClean="0"/>
              <a:t>Access to </a:t>
            </a:r>
            <a:r>
              <a:rPr lang="en-US" sz="2400" dirty="0" err="1" smtClean="0"/>
              <a:t>transversity</a:t>
            </a:r>
            <a:r>
              <a:rPr lang="en-US" sz="2400" dirty="0" smtClean="0"/>
              <a:t> , the T-odd </a:t>
            </a:r>
            <a:r>
              <a:rPr lang="en-US" sz="2400" dirty="0" err="1" smtClean="0"/>
              <a:t>Sivers</a:t>
            </a:r>
            <a:r>
              <a:rPr lang="en-US" sz="2400" dirty="0" smtClean="0"/>
              <a:t> and Boer-</a:t>
            </a:r>
            <a:r>
              <a:rPr lang="en-US" sz="2400" dirty="0" err="1" smtClean="0"/>
              <a:t>Mulders</a:t>
            </a:r>
            <a:r>
              <a:rPr lang="en-US" sz="2400" dirty="0" smtClean="0"/>
              <a:t> TMDs</a:t>
            </a:r>
          </a:p>
        </p:txBody>
      </p:sp>
      <p:sp>
        <p:nvSpPr>
          <p:cNvPr id="378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657600"/>
            <a:ext cx="4760563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149090" cy="25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Callout 2 4"/>
          <p:cNvSpPr/>
          <p:nvPr/>
        </p:nvSpPr>
        <p:spPr>
          <a:xfrm>
            <a:off x="7315200" y="39624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prstClr val="white"/>
                </a:solidFill>
              </a:rPr>
              <a:t>He-pipes</a:t>
            </a:r>
            <a:endParaRPr lang="en-US" sz="1200" b="0" dirty="0">
              <a:solidFill>
                <a:prstClr val="white"/>
              </a:solidFill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3429000" y="1371600"/>
            <a:ext cx="1143000" cy="3048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4166"/>
              <a:gd name="adj6" fmla="val -40001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prstClr val="white"/>
                </a:solidFill>
              </a:rPr>
              <a:t>Quench and Exhaust Lines</a:t>
            </a:r>
            <a:endParaRPr lang="en-US" sz="1200" b="0" dirty="0">
              <a:solidFill>
                <a:prstClr val="white"/>
              </a:solidFill>
            </a:endParaRPr>
          </a:p>
        </p:txBody>
      </p:sp>
      <p:sp>
        <p:nvSpPr>
          <p:cNvPr id="7" name="Line Callout 2 6"/>
          <p:cNvSpPr/>
          <p:nvPr/>
        </p:nvSpPr>
        <p:spPr>
          <a:xfrm>
            <a:off x="4876800" y="22860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prstClr val="white"/>
                </a:solidFill>
              </a:rPr>
              <a:t>Transfer Line</a:t>
            </a:r>
            <a:endParaRPr lang="en-US" sz="1200" b="0" dirty="0">
              <a:solidFill>
                <a:prstClr val="white"/>
              </a:solidFill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6324600" y="50292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prstClr val="white"/>
                </a:solidFill>
              </a:rPr>
              <a:t>Micro Wave guides</a:t>
            </a:r>
            <a:endParaRPr lang="en-US" sz="1200" b="0" dirty="0">
              <a:solidFill>
                <a:prstClr val="white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4343400" y="19050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prstClr val="white"/>
                </a:solidFill>
              </a:rPr>
              <a:t>Cable trays</a:t>
            </a:r>
            <a:endParaRPr lang="en-US" sz="1200" b="0" dirty="0">
              <a:solidFill>
                <a:prstClr val="white"/>
              </a:solidFill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6400800" y="2514600"/>
            <a:ext cx="1600200" cy="597494"/>
          </a:xfrm>
          <a:prstGeom prst="borderCallout2">
            <a:avLst>
              <a:gd name="adj1" fmla="val 21435"/>
              <a:gd name="adj2" fmla="val -2318"/>
              <a:gd name="adj3" fmla="val 21435"/>
              <a:gd name="adj4" fmla="val -29700"/>
              <a:gd name="adj5" fmla="val 112500"/>
              <a:gd name="adj6" fmla="val -46667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prstClr val="white"/>
                </a:solidFill>
              </a:rPr>
              <a:t>Absorber</a:t>
            </a: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12" name="Line Callout 2 11"/>
          <p:cNvSpPr/>
          <p:nvPr/>
        </p:nvSpPr>
        <p:spPr>
          <a:xfrm>
            <a:off x="4450934" y="2687653"/>
            <a:ext cx="1103831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prstClr val="white"/>
                </a:solidFill>
              </a:rPr>
              <a:t>Control Racks</a:t>
            </a:r>
            <a:endParaRPr lang="en-US" sz="1200" b="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81000"/>
            <a:ext cx="5672900" cy="52322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Major rearrangement of target region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Line Callout 2 13"/>
          <p:cNvSpPr/>
          <p:nvPr/>
        </p:nvSpPr>
        <p:spPr>
          <a:xfrm>
            <a:off x="1524000" y="3048000"/>
            <a:ext cx="1600200" cy="597494"/>
          </a:xfrm>
          <a:prstGeom prst="borderCallout2">
            <a:avLst>
              <a:gd name="adj1" fmla="val 24120"/>
              <a:gd name="adj2" fmla="val 100940"/>
              <a:gd name="adj3" fmla="val 18750"/>
              <a:gd name="adj4" fmla="val 153759"/>
              <a:gd name="adj5" fmla="val 91021"/>
              <a:gd name="adj6" fmla="val 207970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prstClr val="white"/>
                </a:solidFill>
              </a:rPr>
              <a:t>Pol. target</a:t>
            </a: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CERN muon </a:t>
            </a:r>
            <a:r>
              <a:rPr lang="en-US" dirty="0"/>
              <a:t>b</a:t>
            </a:r>
            <a:r>
              <a:rPr lang="en-US" dirty="0" smtClean="0"/>
              <a:t>eam</a:t>
            </a:r>
          </a:p>
        </p:txBody>
      </p:sp>
      <p:pic>
        <p:nvPicPr>
          <p:cNvPr id="37895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3124200"/>
            <a:ext cx="3352800" cy="320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200400"/>
            <a:ext cx="488883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05600" y="1828800"/>
            <a:ext cx="161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100−200 GeV/c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0" y="4724400"/>
            <a:ext cx="13372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l-GR" baseline="-25000" dirty="0" smtClean="0"/>
              <a:t>π</a:t>
            </a:r>
            <a:r>
              <a:rPr lang="en-US" dirty="0" smtClean="0"/>
              <a:t>=180 GeV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391400" cy="792163"/>
          </a:xfrm>
        </p:spPr>
        <p:txBody>
          <a:bodyPr/>
          <a:lstStyle/>
          <a:p>
            <a:r>
              <a:rPr lang="en-US" smtClean="0"/>
              <a:t>COMPASS polarized DY</a:t>
            </a:r>
          </a:p>
        </p:txBody>
      </p:sp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3891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33528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600200"/>
            <a:ext cx="4953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3657600"/>
            <a:ext cx="34290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2400" y="1371600"/>
            <a:ext cx="436338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x</a:t>
            </a:r>
            <a:r>
              <a:rPr lang="en-US" sz="2400" b="1" baseline="-25000" dirty="0" err="1">
                <a:solidFill>
                  <a:schemeClr val="bg1"/>
                </a:solidFill>
                <a:latin typeface="+mn-lt"/>
              </a:rPr>
              <a:t>p</a:t>
            </a:r>
            <a:endParaRPr lang="en-US" sz="2400" b="1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3352800"/>
            <a:ext cx="437940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x</a:t>
            </a:r>
            <a:r>
              <a:rPr lang="en-US" sz="2400" b="1" baseline="-25000" dirty="0">
                <a:solidFill>
                  <a:schemeClr val="bg1"/>
                </a:solidFill>
                <a:sym typeface="Symbol"/>
              </a:rPr>
              <a:t></a:t>
            </a:r>
            <a:endParaRPr lang="en-US" sz="2400" b="1" baseline="-25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8138" y="6273800"/>
            <a:ext cx="420308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x</a:t>
            </a:r>
            <a:r>
              <a:rPr lang="en-US" sz="2400" b="1" baseline="-25000" dirty="0" err="1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2800" y="5424488"/>
            <a:ext cx="1585387" cy="83099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x</a:t>
            </a:r>
            <a:r>
              <a:rPr lang="en-US" sz="2400" b="1" baseline="-25000" dirty="0" err="1">
                <a:solidFill>
                  <a:schemeClr val="bg1"/>
                </a:solidFill>
              </a:rPr>
              <a:t>F</a:t>
            </a:r>
            <a:r>
              <a:rPr lang="en-US" sz="2400" b="1" dirty="0">
                <a:solidFill>
                  <a:schemeClr val="bg1"/>
                </a:solidFill>
              </a:rPr>
              <a:t>=x</a:t>
            </a:r>
            <a:r>
              <a:rPr lang="en-US" sz="2400" b="1" baseline="-25000" dirty="0">
                <a:solidFill>
                  <a:schemeClr val="bg1"/>
                </a:solidFill>
                <a:sym typeface="Symbol"/>
              </a:rPr>
              <a:t></a:t>
            </a:r>
            <a:r>
              <a:rPr lang="en-US" sz="2400" b="1" dirty="0">
                <a:solidFill>
                  <a:schemeClr val="bg1"/>
                </a:solidFill>
                <a:sym typeface="Symbol"/>
              </a:rPr>
              <a:t>−</a:t>
            </a:r>
            <a:r>
              <a:rPr lang="en-US" sz="2400" b="1" dirty="0" err="1">
                <a:solidFill>
                  <a:schemeClr val="bg1"/>
                </a:solidFill>
                <a:sym typeface="Symbol"/>
              </a:rPr>
              <a:t>x</a:t>
            </a:r>
            <a:r>
              <a:rPr lang="en-US" sz="2400" b="1" baseline="-25000" dirty="0" err="1">
                <a:solidFill>
                  <a:schemeClr val="bg1"/>
                </a:solidFill>
                <a:sym typeface="Symbol"/>
              </a:rPr>
              <a:t>p</a:t>
            </a:r>
            <a:endParaRPr lang="en-US" sz="2400" b="1" baseline="-2500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79" y="112295"/>
            <a:ext cx="8610600" cy="7921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More projections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G.K. Mallot/CERN</a:t>
            </a:r>
            <a:endParaRPr lang="fr-FR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Varenna, July 2011</a:t>
            </a:r>
            <a:endParaRPr lang="fr-FR" sz="1800">
              <a:latin typeface="+mn-lt"/>
            </a:endParaRPr>
          </a:p>
        </p:txBody>
      </p:sp>
      <p:grpSp>
        <p:nvGrpSpPr>
          <p:cNvPr id="6" name="Groupe 34"/>
          <p:cNvGrpSpPr/>
          <p:nvPr/>
        </p:nvGrpSpPr>
        <p:grpSpPr>
          <a:xfrm>
            <a:off x="0" y="1295400"/>
            <a:ext cx="4572000" cy="5049852"/>
            <a:chOff x="0" y="908720"/>
            <a:chExt cx="4572000" cy="5049852"/>
          </a:xfrm>
        </p:grpSpPr>
        <p:pic>
          <p:nvPicPr>
            <p:cNvPr id="8" name="Immagine 13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19569" y="908720"/>
              <a:ext cx="3426273" cy="469900"/>
            </a:xfrm>
            <a:prstGeom prst="rect">
              <a:avLst/>
            </a:prstGeom>
          </p:spPr>
        </p:pic>
        <p:pic>
          <p:nvPicPr>
            <p:cNvPr id="9" name="Immagine 22" descr="dy_measurements_merging_IM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12776"/>
              <a:ext cx="4572000" cy="4434450"/>
            </a:xfrm>
            <a:prstGeom prst="rect">
              <a:avLst/>
            </a:prstGeom>
          </p:spPr>
        </p:pic>
        <p:pic>
          <p:nvPicPr>
            <p:cNvPr id="10" name="Immagine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514" y="1707086"/>
              <a:ext cx="1036190" cy="497778"/>
            </a:xfrm>
            <a:prstGeom prst="rect">
              <a:avLst/>
            </a:prstGeom>
          </p:spPr>
        </p:pic>
        <p:pic>
          <p:nvPicPr>
            <p:cNvPr id="11" name="Immagine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536" y="3959652"/>
              <a:ext cx="1584762" cy="477460"/>
            </a:xfrm>
            <a:prstGeom prst="rect">
              <a:avLst/>
            </a:prstGeom>
          </p:spPr>
        </p:pic>
        <p:pic>
          <p:nvPicPr>
            <p:cNvPr id="12" name="Immagine 2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9792" y="3990128"/>
              <a:ext cx="1503492" cy="446984"/>
            </a:xfrm>
            <a:prstGeom prst="rect">
              <a:avLst/>
            </a:prstGeom>
          </p:spPr>
        </p:pic>
        <p:pic>
          <p:nvPicPr>
            <p:cNvPr id="13" name="Immagine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36722" y="1726506"/>
              <a:ext cx="975238" cy="40635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271771" y="5661248"/>
              <a:ext cx="108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white"/>
                </a:solidFill>
              </a:endParaRPr>
            </a:p>
          </p:txBody>
        </p:sp>
        <p:sp>
          <p:nvSpPr>
            <p:cNvPr id="15" name="ZoneTexte 24"/>
            <p:cNvSpPr txBox="1"/>
            <p:nvPr/>
          </p:nvSpPr>
          <p:spPr>
            <a:xfrm>
              <a:off x="3199763" y="5579948"/>
              <a:ext cx="1243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 dirty="0" err="1">
                  <a:solidFill>
                    <a:prstClr val="black"/>
                  </a:solidFill>
                  <a:latin typeface="+mn-lt"/>
                </a:rPr>
                <a:t>x</a:t>
              </a:r>
              <a:r>
                <a:rPr lang="fr-FR" sz="1800" baseline="-25000" dirty="0" err="1">
                  <a:solidFill>
                    <a:prstClr val="black"/>
                  </a:solidFill>
                  <a:latin typeface="+mn-lt"/>
                </a:rPr>
                <a:t>F</a:t>
              </a:r>
              <a:r>
                <a:rPr lang="fr-FR" sz="1800" dirty="0">
                  <a:solidFill>
                    <a:prstClr val="black"/>
                  </a:solidFill>
                  <a:latin typeface="+mn-lt"/>
                </a:rPr>
                <a:t>=x</a:t>
              </a:r>
              <a:r>
                <a:rPr lang="fr-FR" sz="1800" baseline="-25000" dirty="0">
                  <a:solidFill>
                    <a:prstClr val="black"/>
                  </a:solidFill>
                  <a:latin typeface="+mn-lt"/>
                  <a:sym typeface="Symbol"/>
                </a:rPr>
                <a:t></a:t>
              </a:r>
              <a:r>
                <a:rPr lang="fr-FR" sz="1800" dirty="0">
                  <a:solidFill>
                    <a:prstClr val="black"/>
                  </a:solidFill>
                  <a:latin typeface="+mn-lt"/>
                  <a:sym typeface="Symbol"/>
                </a:rPr>
                <a:t>-x</a:t>
              </a:r>
              <a:r>
                <a:rPr lang="fr-FR" sz="1800" baseline="-25000" dirty="0">
                  <a:solidFill>
                    <a:prstClr val="black"/>
                  </a:solidFill>
                  <a:latin typeface="+mn-lt"/>
                  <a:sym typeface="Symbol"/>
                </a:rPr>
                <a:t>p</a:t>
              </a:r>
              <a:endParaRPr lang="fr-FR" sz="1800" baseline="-25000"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71600" y="5670540"/>
              <a:ext cx="108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white"/>
                </a:solidFill>
              </a:endParaRPr>
            </a:p>
          </p:txBody>
        </p:sp>
        <p:sp>
          <p:nvSpPr>
            <p:cNvPr id="17" name="ZoneTexte 26"/>
            <p:cNvSpPr txBox="1"/>
            <p:nvPr/>
          </p:nvSpPr>
          <p:spPr>
            <a:xfrm>
              <a:off x="899592" y="5589240"/>
              <a:ext cx="1243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 dirty="0" err="1">
                  <a:solidFill>
                    <a:prstClr val="black"/>
                  </a:solidFill>
                  <a:latin typeface="+mn-lt"/>
                </a:rPr>
                <a:t>x</a:t>
              </a:r>
              <a:r>
                <a:rPr lang="fr-FR" sz="1800" baseline="-25000" dirty="0" err="1">
                  <a:solidFill>
                    <a:prstClr val="black"/>
                  </a:solidFill>
                  <a:latin typeface="+mn-lt"/>
                </a:rPr>
                <a:t>F</a:t>
              </a:r>
              <a:r>
                <a:rPr lang="fr-FR" sz="1800" dirty="0">
                  <a:solidFill>
                    <a:prstClr val="black"/>
                  </a:solidFill>
                  <a:latin typeface="+mn-lt"/>
                </a:rPr>
                <a:t>=x</a:t>
              </a:r>
              <a:r>
                <a:rPr lang="fr-FR" sz="1800" baseline="-25000" dirty="0">
                  <a:solidFill>
                    <a:prstClr val="black"/>
                  </a:solidFill>
                  <a:latin typeface="+mn-lt"/>
                  <a:sym typeface="Symbol"/>
                </a:rPr>
                <a:t></a:t>
              </a:r>
              <a:r>
                <a:rPr lang="fr-FR" sz="1800" dirty="0">
                  <a:solidFill>
                    <a:prstClr val="black"/>
                  </a:solidFill>
                  <a:latin typeface="+mn-lt"/>
                  <a:sym typeface="Symbol"/>
                </a:rPr>
                <a:t>-x</a:t>
              </a:r>
              <a:r>
                <a:rPr lang="fr-FR" sz="1800" baseline="-25000" dirty="0">
                  <a:solidFill>
                    <a:prstClr val="black"/>
                  </a:solidFill>
                  <a:latin typeface="+mn-lt"/>
                  <a:sym typeface="Symbol"/>
                </a:rPr>
                <a:t>p</a:t>
              </a:r>
              <a:endParaRPr lang="fr-FR" sz="1800" baseline="-25000" dirty="0"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7" name="Groupe 33"/>
          <p:cNvGrpSpPr/>
          <p:nvPr/>
        </p:nvGrpSpPr>
        <p:grpSpPr>
          <a:xfrm>
            <a:off x="4464496" y="1304692"/>
            <a:ext cx="4572000" cy="5040560"/>
            <a:chOff x="4464496" y="908720"/>
            <a:chExt cx="4572000" cy="5040560"/>
          </a:xfrm>
        </p:grpSpPr>
        <p:pic>
          <p:nvPicPr>
            <p:cNvPr id="19" name="Immagine 14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5148064" y="908720"/>
              <a:ext cx="3225166" cy="444500"/>
            </a:xfrm>
            <a:prstGeom prst="rect">
              <a:avLst/>
            </a:prstGeom>
          </p:spPr>
        </p:pic>
        <p:pic>
          <p:nvPicPr>
            <p:cNvPr id="20" name="Immagine 17" descr="dy_measurements_merging_HMR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64496" y="1370814"/>
              <a:ext cx="4572000" cy="443445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436096" y="5661248"/>
              <a:ext cx="108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white"/>
                </a:solidFill>
              </a:endParaRPr>
            </a:p>
          </p:txBody>
        </p:sp>
        <p:sp>
          <p:nvSpPr>
            <p:cNvPr id="22" name="ZoneTexte 22"/>
            <p:cNvSpPr txBox="1"/>
            <p:nvPr/>
          </p:nvSpPr>
          <p:spPr>
            <a:xfrm>
              <a:off x="5364088" y="5579948"/>
              <a:ext cx="1243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 dirty="0" err="1">
                  <a:solidFill>
                    <a:prstClr val="black"/>
                  </a:solidFill>
                  <a:latin typeface="+mn-lt"/>
                </a:rPr>
                <a:t>x</a:t>
              </a:r>
              <a:r>
                <a:rPr lang="fr-FR" sz="1800" baseline="-25000" dirty="0" err="1">
                  <a:solidFill>
                    <a:prstClr val="black"/>
                  </a:solidFill>
                  <a:latin typeface="+mn-lt"/>
                </a:rPr>
                <a:t>F</a:t>
              </a:r>
              <a:r>
                <a:rPr lang="fr-FR" sz="1800" dirty="0">
                  <a:solidFill>
                    <a:prstClr val="black"/>
                  </a:solidFill>
                  <a:latin typeface="+mn-lt"/>
                </a:rPr>
                <a:t>=x</a:t>
              </a:r>
              <a:r>
                <a:rPr lang="fr-FR" sz="1800" baseline="-25000" dirty="0">
                  <a:solidFill>
                    <a:prstClr val="black"/>
                  </a:solidFill>
                  <a:latin typeface="+mn-lt"/>
                  <a:sym typeface="Symbol"/>
                </a:rPr>
                <a:t></a:t>
              </a:r>
              <a:r>
                <a:rPr lang="fr-FR" sz="1800" dirty="0">
                  <a:solidFill>
                    <a:prstClr val="black"/>
                  </a:solidFill>
                  <a:latin typeface="+mn-lt"/>
                  <a:sym typeface="Symbol"/>
                </a:rPr>
                <a:t>-x</a:t>
              </a:r>
              <a:r>
                <a:rPr lang="fr-FR" sz="1800" baseline="-25000" dirty="0">
                  <a:solidFill>
                    <a:prstClr val="black"/>
                  </a:solidFill>
                  <a:latin typeface="+mn-lt"/>
                  <a:sym typeface="Symbol"/>
                </a:rPr>
                <a:t>p</a:t>
              </a:r>
              <a:endParaRPr lang="fr-FR" sz="1800" baseline="-25000"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736267" y="5661248"/>
              <a:ext cx="108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800">
                <a:solidFill>
                  <a:prstClr val="white"/>
                </a:solidFill>
              </a:endParaRPr>
            </a:p>
          </p:txBody>
        </p:sp>
        <p:sp>
          <p:nvSpPr>
            <p:cNvPr id="24" name="ZoneTexte 28"/>
            <p:cNvSpPr txBox="1"/>
            <p:nvPr/>
          </p:nvSpPr>
          <p:spPr>
            <a:xfrm>
              <a:off x="7664259" y="5579948"/>
              <a:ext cx="1243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 dirty="0" err="1">
                  <a:solidFill>
                    <a:prstClr val="black"/>
                  </a:solidFill>
                  <a:latin typeface="+mn-lt"/>
                </a:rPr>
                <a:t>x</a:t>
              </a:r>
              <a:r>
                <a:rPr lang="fr-FR" sz="1800" baseline="-25000" dirty="0" err="1">
                  <a:solidFill>
                    <a:prstClr val="black"/>
                  </a:solidFill>
                  <a:latin typeface="+mn-lt"/>
                </a:rPr>
                <a:t>F</a:t>
              </a:r>
              <a:r>
                <a:rPr lang="fr-FR" sz="1800" dirty="0">
                  <a:solidFill>
                    <a:prstClr val="black"/>
                  </a:solidFill>
                  <a:latin typeface="+mn-lt"/>
                </a:rPr>
                <a:t>=x</a:t>
              </a:r>
              <a:r>
                <a:rPr lang="fr-FR" sz="1800" baseline="-25000" dirty="0">
                  <a:solidFill>
                    <a:prstClr val="black"/>
                  </a:solidFill>
                  <a:latin typeface="+mn-lt"/>
                  <a:sym typeface="Symbol"/>
                </a:rPr>
                <a:t></a:t>
              </a:r>
              <a:r>
                <a:rPr lang="fr-FR" sz="1800" dirty="0">
                  <a:solidFill>
                    <a:prstClr val="black"/>
                  </a:solidFill>
                  <a:latin typeface="+mn-lt"/>
                  <a:sym typeface="Symbol"/>
                </a:rPr>
                <a:t>-x</a:t>
              </a:r>
              <a:r>
                <a:rPr lang="fr-FR" sz="1800" baseline="-25000" dirty="0">
                  <a:solidFill>
                    <a:prstClr val="black"/>
                  </a:solidFill>
                  <a:latin typeface="+mn-lt"/>
                  <a:sym typeface="Symbol"/>
                </a:rPr>
                <a:t>p</a:t>
              </a:r>
              <a:endParaRPr lang="fr-FR" sz="1800" baseline="-25000" dirty="0">
                <a:solidFill>
                  <a:prstClr val="black"/>
                </a:solidFill>
                <a:latin typeface="+mn-lt"/>
              </a:endParaRPr>
            </a:p>
          </p:txBody>
        </p:sp>
        <p:pic>
          <p:nvPicPr>
            <p:cNvPr id="25" name="Immagine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9446" y="3933056"/>
              <a:ext cx="1584762" cy="477460"/>
            </a:xfrm>
            <a:prstGeom prst="rect">
              <a:avLst/>
            </a:prstGeom>
          </p:spPr>
        </p:pic>
        <p:pic>
          <p:nvPicPr>
            <p:cNvPr id="26" name="Immagine 2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72964" y="3933056"/>
              <a:ext cx="1503492" cy="446984"/>
            </a:xfrm>
            <a:prstGeom prst="rect">
              <a:avLst/>
            </a:prstGeom>
          </p:spPr>
        </p:pic>
        <p:pic>
          <p:nvPicPr>
            <p:cNvPr id="27" name="Immagine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6010" y="1484784"/>
              <a:ext cx="1036190" cy="497778"/>
            </a:xfrm>
            <a:prstGeom prst="rect">
              <a:avLst/>
            </a:prstGeom>
          </p:spPr>
        </p:pic>
        <p:pic>
          <p:nvPicPr>
            <p:cNvPr id="28" name="Immagine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89250" y="1700808"/>
              <a:ext cx="975238" cy="4063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COMPASS-II 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819450" lvl="1" indent="-457200" defTabSz="2406650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400" dirty="0" smtClean="0"/>
              <a:t>2012 Primakoff scattering: 	 </a:t>
            </a:r>
            <a:r>
              <a:rPr lang="en-US" sz="2400" dirty="0" err="1" smtClean="0"/>
              <a:t>Polarizabilities</a:t>
            </a:r>
            <a:r>
              <a:rPr lang="en-US" sz="2400" dirty="0" smtClean="0"/>
              <a:t> of 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/>
              <a:t> and K</a:t>
            </a:r>
            <a:br>
              <a:rPr lang="en-US" sz="2400" dirty="0" smtClean="0"/>
            </a:br>
            <a:r>
              <a:rPr lang="en-US" sz="2400" dirty="0" smtClean="0"/>
              <a:t>    DVCS pilot run:            	 </a:t>
            </a:r>
            <a:r>
              <a:rPr lang="en-US" sz="2400" i="1" dirty="0" smtClean="0"/>
              <a:t>t</a:t>
            </a:r>
            <a:r>
              <a:rPr lang="en-US" sz="2400" dirty="0" smtClean="0"/>
              <a:t>-slope, transverse size</a:t>
            </a:r>
          </a:p>
          <a:p>
            <a:pPr marL="819450" lvl="1" indent="-457200" defTabSz="2406650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400" dirty="0" smtClean="0"/>
              <a:t>2013 Accelerator shutdown</a:t>
            </a:r>
          </a:p>
          <a:p>
            <a:pPr marL="819450" lvl="1" indent="-457200" defTabSz="2406650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400" dirty="0" smtClean="0"/>
              <a:t>2014 Drell-Yan : 		Universality of TMDs</a:t>
            </a:r>
          </a:p>
          <a:p>
            <a:pPr marL="819450" lvl="1" indent="-457200" defTabSz="2406650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400" dirty="0" smtClean="0"/>
              <a:t>2015−2016 DVCS and DVMP: 	Study GPDs, </a:t>
            </a:r>
            <a:br>
              <a:rPr lang="en-US" sz="2400" dirty="0" smtClean="0"/>
            </a:br>
            <a:r>
              <a:rPr lang="en-US" sz="2400" dirty="0" smtClean="0"/>
              <a:t>		“nucleon tomography”</a:t>
            </a:r>
            <a:br>
              <a:rPr lang="en-US" sz="2400" dirty="0" smtClean="0"/>
            </a:br>
            <a:r>
              <a:rPr lang="en-US" sz="2400" dirty="0" smtClean="0"/>
              <a:t>     </a:t>
            </a:r>
            <a:r>
              <a:rPr lang="en-US" sz="2400" dirty="0" err="1" smtClean="0"/>
              <a:t>Unpolarized</a:t>
            </a:r>
            <a:r>
              <a:rPr lang="en-US" sz="2400" dirty="0" smtClean="0"/>
              <a:t> SIDIS:	FF, strangeness PDF, TMDs</a:t>
            </a:r>
          </a:p>
          <a:p>
            <a:pPr marL="819450" lvl="1" indent="-457200" defTabSz="2406650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endParaRPr lang="en-US" sz="2400" dirty="0" smtClean="0"/>
          </a:p>
          <a:p>
            <a:pPr marL="819450" lvl="1" indent="-457200" defTabSz="2406650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400" dirty="0" smtClean="0"/>
              <a:t>Caveat: CERN Accelerator schedule not fixed beyond Nov 2012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Wealth of data from COMPASS, more to come, </a:t>
            </a:r>
            <a:r>
              <a:rPr lang="en-US" sz="2800" dirty="0" err="1" smtClean="0"/>
              <a:t>e.g</a:t>
            </a:r>
            <a:endParaRPr lang="en-US" sz="2800" dirty="0" smtClean="0"/>
          </a:p>
          <a:p>
            <a:pPr lvl="1"/>
            <a:r>
              <a:rPr lang="en-US" sz="2400" dirty="0" smtClean="0"/>
              <a:t>COMPASS: 2010 p transverse, 2011 p longitudinal</a:t>
            </a:r>
          </a:p>
          <a:p>
            <a:pPr lvl="1"/>
            <a:r>
              <a:rPr lang="en-US" sz="2400" dirty="0" smtClean="0"/>
              <a:t>Single hadron production asymmetries (</a:t>
            </a:r>
            <a:r>
              <a:rPr lang="el-GR" sz="2400" dirty="0" smtClean="0"/>
              <a:t>Δ</a:t>
            </a:r>
            <a:r>
              <a:rPr lang="en-US" sz="2400" dirty="0" smtClean="0"/>
              <a:t>G)</a:t>
            </a:r>
          </a:p>
          <a:p>
            <a:pPr lvl="1"/>
            <a:r>
              <a:rPr lang="en-US" sz="2400" dirty="0" smtClean="0"/>
              <a:t>Hadron spectroscopy</a:t>
            </a:r>
          </a:p>
          <a:p>
            <a:r>
              <a:rPr lang="en-US" sz="2800" dirty="0" smtClean="0"/>
              <a:t>Focus shifting to 3D structure of the nucleon</a:t>
            </a:r>
          </a:p>
          <a:p>
            <a:r>
              <a:rPr lang="en-US" sz="2800" dirty="0" smtClean="0"/>
              <a:t>COMPASS II will make major contributions</a:t>
            </a:r>
          </a:p>
          <a:p>
            <a:r>
              <a:rPr lang="en-US" sz="2800" dirty="0" smtClean="0"/>
              <a:t>Exciting times ahead (also off-LHC)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(Nucleon) Spin is fun</a:t>
            </a:r>
          </a:p>
        </p:txBody>
      </p:sp>
      <p:sp>
        <p:nvSpPr>
          <p:cNvPr id="419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419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41990" name="Picture 2" descr="D:\material\einstein_on_a_bike_smi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066800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75084" y="104274"/>
            <a:ext cx="7391400" cy="7921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Longitudinal spin transfer to </a:t>
            </a:r>
            <a:r>
              <a:rPr lang="en-GB" dirty="0" smtClean="0">
                <a:sym typeface="Symbol" pitchFamily="18" charset="2"/>
              </a:rPr>
              <a:t> &amp; </a:t>
            </a:r>
            <a:endParaRPr lang="en-GB" dirty="0" smtClean="0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5058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413" name="Straight Connector 7"/>
          <p:cNvCxnSpPr>
            <a:cxnSpLocks noChangeShapeType="1"/>
          </p:cNvCxnSpPr>
          <p:nvPr/>
        </p:nvCxnSpPr>
        <p:spPr bwMode="auto">
          <a:xfrm>
            <a:off x="8141368" y="236621"/>
            <a:ext cx="228600" cy="0"/>
          </a:xfrm>
          <a:prstGeom prst="lin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4" name="Rectangle 13"/>
          <p:cNvSpPr/>
          <p:nvPr/>
        </p:nvSpPr>
        <p:spPr bwMode="auto">
          <a:xfrm>
            <a:off x="3581400" y="1752600"/>
            <a:ext cx="571500" cy="6096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Λ</a:t>
            </a:r>
            <a:endParaRPr lang="en-GB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543800" y="1981200"/>
            <a:ext cx="571500" cy="609600"/>
            <a:chOff x="7467600" y="2057400"/>
            <a:chExt cx="571500" cy="6096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7467600" y="2057400"/>
              <a:ext cx="571500" cy="609600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l-GR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Λ</a:t>
              </a:r>
              <a:endParaRPr lang="en-GB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425" name="Straight Connector 24"/>
            <p:cNvCxnSpPr>
              <a:cxnSpLocks noChangeShapeType="1"/>
            </p:cNvCxnSpPr>
            <p:nvPr/>
          </p:nvCxnSpPr>
          <p:spPr bwMode="auto">
            <a:xfrm>
              <a:off x="7667625" y="2205038"/>
              <a:ext cx="1524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17416" name="Content Placeholder 2"/>
          <p:cNvSpPr>
            <a:spLocks noGrp="1"/>
          </p:cNvSpPr>
          <p:nvPr>
            <p:ph idx="1"/>
          </p:nvPr>
        </p:nvSpPr>
        <p:spPr>
          <a:xfrm>
            <a:off x="332874" y="5442284"/>
            <a:ext cx="8229600" cy="609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sz="2000" dirty="0" smtClean="0"/>
              <a:t>Large (!) </a:t>
            </a:r>
            <a:r>
              <a:rPr lang="en-GB" sz="2000" i="1" dirty="0" smtClean="0"/>
              <a:t>D</a:t>
            </a:r>
            <a:r>
              <a:rPr lang="en-GB" sz="2000" baseline="-25000" dirty="0" smtClean="0"/>
              <a:t>LL</a:t>
            </a:r>
            <a:r>
              <a:rPr lang="en-GB" sz="2000" dirty="0" smtClean="0"/>
              <a:t> for </a:t>
            </a:r>
            <a:r>
              <a:rPr lang="el-GR" sz="2000" dirty="0" smtClean="0"/>
              <a:t>Λ</a:t>
            </a:r>
            <a:r>
              <a:rPr lang="en-US" sz="2000" dirty="0" smtClean="0"/>
              <a:t> </a:t>
            </a:r>
            <a:r>
              <a:rPr lang="en-GB" sz="2000" dirty="0" smtClean="0">
                <a:sym typeface="Symbol" pitchFamily="18" charset="2"/>
              </a:rPr>
              <a:t>related to </a:t>
            </a:r>
            <a:r>
              <a:rPr lang="en-GB" sz="2000" dirty="0" err="1" smtClean="0">
                <a:sym typeface="Symbol" pitchFamily="18" charset="2"/>
              </a:rPr>
              <a:t>antistrange</a:t>
            </a:r>
            <a:r>
              <a:rPr lang="en-GB" sz="2000" dirty="0" smtClean="0">
                <a:sym typeface="Symbol" pitchFamily="18" charset="2"/>
              </a:rPr>
              <a:t> quark distribution</a:t>
            </a:r>
            <a:endParaRPr lang="en-GB" sz="2000" dirty="0" smtClean="0"/>
          </a:p>
        </p:txBody>
      </p:sp>
      <p:sp>
        <p:nvSpPr>
          <p:cNvPr id="17417" name="Date Placeholder 1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  <p:sp>
        <p:nvSpPr>
          <p:cNvPr id="12" name="TextBox 11"/>
          <p:cNvSpPr txBox="1"/>
          <p:nvPr/>
        </p:nvSpPr>
        <p:spPr>
          <a:xfrm>
            <a:off x="762000" y="1219200"/>
            <a:ext cx="34147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2003/2004 data </a:t>
            </a:r>
            <a:r>
              <a:rPr lang="en-US" dirty="0">
                <a:latin typeface="+mn-lt"/>
              </a:rPr>
              <a:t>69500 </a:t>
            </a:r>
            <a:r>
              <a:rPr lang="el-GR" dirty="0">
                <a:latin typeface="Arial" pitchFamily="34" charset="0"/>
                <a:cs typeface="Arial" pitchFamily="34" charset="0"/>
              </a:rPr>
              <a:t>Λ</a:t>
            </a:r>
            <a:r>
              <a:rPr lang="en-US" dirty="0">
                <a:latin typeface="+mn-lt"/>
              </a:rPr>
              <a:t> 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477000" y="1295400"/>
            <a:ext cx="1585913" cy="461963"/>
            <a:chOff x="5638800" y="1371600"/>
            <a:chExt cx="1585690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5638800" y="1371600"/>
              <a:ext cx="158569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41600 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Λ</a:t>
              </a:r>
              <a:r>
                <a:rPr lang="en-US" dirty="0">
                  <a:latin typeface="+mn-lt"/>
                </a:rPr>
                <a:t> </a:t>
              </a:r>
            </a:p>
          </p:txBody>
        </p:sp>
        <p:cxnSp>
          <p:nvCxnSpPr>
            <p:cNvPr id="17423" name="Straight Connector 24"/>
            <p:cNvCxnSpPr>
              <a:cxnSpLocks noChangeShapeType="1"/>
            </p:cNvCxnSpPr>
            <p:nvPr/>
          </p:nvCxnSpPr>
          <p:spPr bwMode="auto">
            <a:xfrm flipV="1">
              <a:off x="6319742" y="1414435"/>
              <a:ext cx="190500" cy="1"/>
            </a:xfrm>
            <a:prstGeom prst="line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7421" name="Straight Connector 24"/>
          <p:cNvCxnSpPr>
            <a:cxnSpLocks noChangeShapeType="1"/>
          </p:cNvCxnSpPr>
          <p:nvPr/>
        </p:nvCxnSpPr>
        <p:spPr bwMode="auto">
          <a:xfrm>
            <a:off x="2376488" y="5514975"/>
            <a:ext cx="161925" cy="0"/>
          </a:xfrm>
          <a:prstGeom prst="line">
            <a:avLst/>
          </a:prstGeom>
          <a:noFill/>
          <a:ln w="22225" algn="ctr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fr-FR" sz="1800" smtClean="0"/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3200"/>
            <a:ext cx="9420225" cy="706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COMPASS-2: the near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COMPASS-2 is a new experiment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dirty="0"/>
              <a:t>Recommended by the CERN SPSC: 	Sept. 29, 2010.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dirty="0"/>
              <a:t>Approved by the CERN Research Board:	Dec. 1, 2010.</a:t>
            </a:r>
          </a:p>
          <a:p>
            <a:pPr marL="362250" lvl="1" indent="0">
              <a:buNone/>
            </a:pPr>
            <a:endParaRPr lang="en-US" dirty="0"/>
          </a:p>
          <a:p>
            <a:r>
              <a:rPr lang="en-US" dirty="0" smtClean="0"/>
              <a:t>COMPASS-2 physics – 4 main topics</a:t>
            </a:r>
          </a:p>
          <a:p>
            <a:pPr marL="819450" lvl="1" indent="-457200">
              <a:spcBef>
                <a:spcPts val="600"/>
              </a:spcBef>
              <a:buClr>
                <a:srgbClr val="666699"/>
              </a:buClr>
              <a:buSzPct val="100000"/>
              <a:buFont typeface="+mj-lt"/>
              <a:buAutoNum type="arabicPeriod"/>
            </a:pPr>
            <a:r>
              <a:rPr lang="en-US" dirty="0" smtClean="0"/>
              <a:t>DVCS and DVMP : 	Study GPDs, “nucleon tomography”</a:t>
            </a:r>
          </a:p>
          <a:p>
            <a:pPr marL="819450" lvl="1" indent="-457200">
              <a:spcBef>
                <a:spcPts val="600"/>
              </a:spcBef>
              <a:buClr>
                <a:srgbClr val="666699"/>
              </a:buClr>
              <a:buSzPct val="100000"/>
              <a:buFont typeface="+mj-lt"/>
              <a:buAutoNum type="arabicPeriod"/>
            </a:pPr>
            <a:r>
              <a:rPr lang="en-US" dirty="0" err="1" smtClean="0">
                <a:solidFill>
                  <a:srgbClr val="666699"/>
                </a:solidFill>
              </a:rPr>
              <a:t>Unpolarized</a:t>
            </a:r>
            <a:r>
              <a:rPr lang="en-US" dirty="0" smtClean="0">
                <a:solidFill>
                  <a:srgbClr val="666699"/>
                </a:solidFill>
              </a:rPr>
              <a:t> </a:t>
            </a:r>
            <a:r>
              <a:rPr lang="en-US" dirty="0">
                <a:solidFill>
                  <a:srgbClr val="666699"/>
                </a:solidFill>
              </a:rPr>
              <a:t>SIDIS :	Fragmentation Functions, s-PDFs, TMDs </a:t>
            </a:r>
          </a:p>
          <a:p>
            <a:pPr marL="819450" lvl="1" indent="-457200">
              <a:spcBef>
                <a:spcPts val="600"/>
              </a:spcBef>
              <a:buSzPct val="100000"/>
              <a:buFont typeface="+mj-lt"/>
              <a:buAutoNum type="arabicPeriod" startAt="3"/>
            </a:pPr>
            <a:r>
              <a:rPr lang="en-US" dirty="0" err="1" smtClean="0"/>
              <a:t>Drell</a:t>
            </a:r>
            <a:r>
              <a:rPr lang="en-US" dirty="0"/>
              <a:t>-Yan : 		Universality of </a:t>
            </a:r>
            <a:r>
              <a:rPr lang="en-US" dirty="0" smtClean="0"/>
              <a:t>TMDs</a:t>
            </a:r>
            <a:endParaRPr lang="en-US" dirty="0"/>
          </a:p>
          <a:p>
            <a:pPr marL="819450" lvl="1" indent="-457200">
              <a:spcBef>
                <a:spcPts val="600"/>
              </a:spcBef>
              <a:buClr>
                <a:srgbClr val="666699"/>
              </a:buClr>
              <a:buSzPct val="100000"/>
              <a:buFont typeface="+mj-lt"/>
              <a:buAutoNum type="arabicPeriod" startAt="3"/>
            </a:pPr>
            <a:r>
              <a:rPr lang="en-US" dirty="0" err="1" smtClean="0"/>
              <a:t>Primakoff</a:t>
            </a:r>
            <a:r>
              <a:rPr lang="en-US" dirty="0" smtClean="0"/>
              <a:t> scattering :	</a:t>
            </a:r>
            <a:r>
              <a:rPr lang="en-US" dirty="0" err="1" smtClean="0"/>
              <a:t>Polarizabilities</a:t>
            </a:r>
            <a:r>
              <a:rPr lang="en-US" dirty="0" smtClean="0"/>
              <a:t> of 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and K</a:t>
            </a:r>
          </a:p>
          <a:p>
            <a:pPr marL="819450" lvl="1" indent="-457200">
              <a:spcBef>
                <a:spcPts val="600"/>
              </a:spcBef>
              <a:buClr>
                <a:srgbClr val="666699"/>
              </a:buClr>
              <a:buSzPct val="100000"/>
              <a:buFont typeface="+mj-lt"/>
              <a:buAutoNum type="arabicPeriod" startAt="3"/>
            </a:pPr>
            <a:endParaRPr lang="en-US" dirty="0" smtClean="0"/>
          </a:p>
          <a:p>
            <a:r>
              <a:rPr lang="en-US" dirty="0" smtClean="0"/>
              <a:t>Data </a:t>
            </a:r>
            <a:r>
              <a:rPr lang="en-US" dirty="0"/>
              <a:t>taking</a:t>
            </a:r>
          </a:p>
          <a:p>
            <a:pPr marL="819450" lvl="1" indent="-457200">
              <a:spcBef>
                <a:spcPts val="600"/>
              </a:spcBef>
              <a:buSzPct val="100000"/>
            </a:pPr>
            <a:r>
              <a:rPr lang="en-US" dirty="0" smtClean="0"/>
              <a:t>2012, SPS/LHC shutdown, 2014, 2015, 2016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5487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-37035" b="-37035"/>
          <a:stretch>
            <a:fillRect/>
          </a:stretch>
        </p:blipFill>
        <p:spPr>
          <a:xfrm>
            <a:off x="5440680" y="822960"/>
            <a:ext cx="3412536" cy="2102130"/>
          </a:xfrm>
        </p:spPr>
      </p:pic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COMPASS</a:t>
            </a:r>
          </a:p>
          <a:p>
            <a:pPr lvl="1"/>
            <a:r>
              <a:rPr lang="en-US" dirty="0" smtClean="0"/>
              <a:t>190 </a:t>
            </a:r>
            <a:r>
              <a:rPr lang="en-US" dirty="0" err="1" smtClean="0"/>
              <a:t>GeV</a:t>
            </a:r>
            <a:r>
              <a:rPr lang="en-US" dirty="0" smtClean="0"/>
              <a:t> pion beam</a:t>
            </a:r>
          </a:p>
          <a:p>
            <a:pPr lvl="1"/>
            <a:r>
              <a:rPr lang="en-US" dirty="0" smtClean="0"/>
              <a:t>Transversely polarized NH</a:t>
            </a:r>
            <a:r>
              <a:rPr lang="en-US" baseline="-25000" dirty="0" smtClean="0"/>
              <a:t>3</a:t>
            </a:r>
            <a:r>
              <a:rPr lang="en-US" dirty="0" smtClean="0"/>
              <a:t> target</a:t>
            </a:r>
          </a:p>
          <a:p>
            <a:pPr lvl="1"/>
            <a:r>
              <a:rPr lang="en-US" dirty="0" smtClean="0"/>
              <a:t>Spectrometer ready for </a:t>
            </a:r>
            <a:r>
              <a:rPr lang="en-US" dirty="0" err="1" smtClean="0"/>
              <a:t>muon</a:t>
            </a:r>
            <a:r>
              <a:rPr lang="en-US" dirty="0" smtClean="0"/>
              <a:t> detection</a:t>
            </a:r>
          </a:p>
          <a:p>
            <a:pPr marL="361950" lvl="1" indent="0">
              <a:buNone/>
            </a:pPr>
            <a:endParaRPr lang="en-US" dirty="0"/>
          </a:p>
          <a:p>
            <a:pPr lvl="1"/>
            <a:r>
              <a:rPr lang="en-US" dirty="0" smtClean="0"/>
              <a:t>SIDIS :</a:t>
            </a:r>
            <a:endParaRPr lang="en-US" dirty="0">
              <a:latin typeface="+mn-lt"/>
            </a:endParaRPr>
          </a:p>
          <a:p>
            <a:pPr lvl="1">
              <a:spcBef>
                <a:spcPts val="1200"/>
              </a:spcBef>
            </a:pPr>
            <a:r>
              <a:rPr lang="en-US" dirty="0" smtClean="0">
                <a:latin typeface="+mn-lt"/>
              </a:rPr>
              <a:t>DY: </a:t>
            </a:r>
          </a:p>
          <a:p>
            <a:pPr lvl="2"/>
            <a:r>
              <a:rPr lang="en-US" sz="2400" dirty="0" smtClean="0">
                <a:latin typeface="+mj-lt"/>
              </a:rPr>
              <a:t>Dominated by </a:t>
            </a:r>
            <a:r>
              <a:rPr lang="en-US" sz="2400" dirty="0" smtClean="0">
                <a:latin typeface="Times New Roman Antimatter"/>
                <a:cs typeface="Times New Roman Antimatter"/>
              </a:rPr>
              <a:t>u</a:t>
            </a:r>
            <a:r>
              <a:rPr lang="en-US" sz="2400" dirty="0" smtClean="0">
                <a:latin typeface="+mj-lt"/>
              </a:rPr>
              <a:t>/</a:t>
            </a:r>
            <a:r>
              <a:rPr lang="en-US" sz="2400" dirty="0">
                <a:latin typeface="+mj-lt"/>
              </a:rPr>
              <a:t>u </a:t>
            </a:r>
            <a:r>
              <a:rPr lang="en-US" sz="2400" dirty="0" smtClean="0">
                <a:latin typeface="+mj-lt"/>
              </a:rPr>
              <a:t>annihilation</a:t>
            </a:r>
          </a:p>
          <a:p>
            <a:endParaRPr lang="en-US" dirty="0"/>
          </a:p>
          <a:p>
            <a:r>
              <a:rPr lang="en-US" dirty="0" smtClean="0"/>
              <a:t>Access </a:t>
            </a:r>
            <a:r>
              <a:rPr lang="en-US" dirty="0"/>
              <a:t>to TMDs, complementary to SIDIS</a:t>
            </a:r>
          </a:p>
          <a:p>
            <a:pPr lvl="1"/>
            <a:r>
              <a:rPr lang="en-US" dirty="0"/>
              <a:t>Universality of TMDs</a:t>
            </a:r>
          </a:p>
          <a:p>
            <a:pPr lvl="1"/>
            <a:r>
              <a:rPr lang="en-US" dirty="0"/>
              <a:t>Test of </a:t>
            </a:r>
            <a:r>
              <a:rPr lang="en-US" dirty="0" smtClean="0"/>
              <a:t>factorization: opposite sign expected:</a:t>
            </a:r>
            <a:endParaRPr lang="en-US" dirty="0"/>
          </a:p>
          <a:p>
            <a:pPr lvl="2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964574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Polarized </a:t>
            </a:r>
            <a:r>
              <a:rPr lang="en-US" dirty="0" err="1" smtClean="0"/>
              <a:t>Drell</a:t>
            </a:r>
            <a:r>
              <a:rPr lang="en-US" dirty="0" smtClean="0"/>
              <a:t>-Yan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03968143"/>
              </p:ext>
            </p:extLst>
          </p:nvPr>
        </p:nvGraphicFramePr>
        <p:xfrm>
          <a:off x="5852160" y="914400"/>
          <a:ext cx="2194560" cy="548640"/>
        </p:xfrm>
        <a:graphic>
          <a:graphicData uri="http://schemas.openxmlformats.org/presentationml/2006/ole">
            <p:oleObj spid="_x0000_s93186" name="Equation" r:id="rId5" imgW="905040" imgH="219240" progId="Equation.3">
              <p:embed/>
            </p:oleObj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8250317"/>
              </p:ext>
            </p:extLst>
          </p:nvPr>
        </p:nvGraphicFramePr>
        <p:xfrm>
          <a:off x="1965960" y="2788920"/>
          <a:ext cx="3997325" cy="1031875"/>
        </p:xfrm>
        <a:graphic>
          <a:graphicData uri="http://schemas.openxmlformats.org/presentationml/2006/ole">
            <p:oleObj spid="_x0000_s93187" name="Equation" r:id="rId6" imgW="2011320" imgH="51192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4702243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93188" name="Equation" r:id="rId7" imgW="100440" imgH="155160" progId="Equation.3">
              <p:embed/>
            </p:oleObj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4400" y="5760720"/>
            <a:ext cx="7132321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934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1066800"/>
            <a:ext cx="7553325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</a:rPr>
              <a:t>Polarized target system</a:t>
            </a:r>
          </a:p>
        </p:txBody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5181600" y="1219200"/>
            <a:ext cx="3733800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solenoid          </a:t>
            </a:r>
            <a:r>
              <a:rPr lang="en-US" sz="2000" dirty="0" smtClean="0">
                <a:latin typeface="+mn-lt"/>
              </a:rPr>
              <a:t>   2.5T</a:t>
            </a: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dipole magnet </a:t>
            </a:r>
            <a:r>
              <a:rPr lang="en-US" sz="2000" dirty="0" smtClean="0">
                <a:latin typeface="+mn-lt"/>
              </a:rPr>
              <a:t> 0.6T</a:t>
            </a: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acceptance      ± 180 </a:t>
            </a:r>
            <a:r>
              <a:rPr lang="en-US" sz="2000" dirty="0" err="1">
                <a:latin typeface="+mn-lt"/>
              </a:rPr>
              <a:t>mrad</a:t>
            </a:r>
            <a:endParaRPr lang="en-US" sz="2000" dirty="0">
              <a:latin typeface="+mn-lt"/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52400" y="1524000"/>
            <a:ext cx="3121025" cy="7699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aseline="30000" dirty="0">
                <a:latin typeface="+mn-lt"/>
              </a:rPr>
              <a:t>3</a:t>
            </a:r>
            <a:r>
              <a:rPr lang="en-US" sz="2000" dirty="0">
                <a:latin typeface="+mn-lt"/>
              </a:rPr>
              <a:t>He – </a:t>
            </a:r>
            <a:r>
              <a:rPr lang="en-US" sz="2000" baseline="30000" dirty="0">
                <a:latin typeface="+mn-lt"/>
              </a:rPr>
              <a:t>4</a:t>
            </a:r>
            <a:r>
              <a:rPr lang="en-US" sz="2000" dirty="0">
                <a:latin typeface="+mn-lt"/>
              </a:rPr>
              <a:t>He dilution</a:t>
            </a:r>
          </a:p>
          <a:p>
            <a:pPr eaLnBrk="0" hangingPunct="0">
              <a:defRPr/>
            </a:pPr>
            <a:r>
              <a:rPr lang="en-US" sz="2000" dirty="0">
                <a:latin typeface="+mn-lt"/>
              </a:rPr>
              <a:t>refrigerator (T~50mK</a:t>
            </a:r>
            <a:r>
              <a:rPr lang="en-US" dirty="0">
                <a:latin typeface="+mn-lt"/>
              </a:rPr>
              <a:t>)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067910" y="3833648"/>
            <a:ext cx="938213" cy="630238"/>
            <a:chOff x="147638" y="3340100"/>
            <a:chExt cx="938212" cy="630238"/>
          </a:xfrm>
        </p:grpSpPr>
        <p:sp>
          <p:nvSpPr>
            <p:cNvPr id="52238" name="AutoShape 8"/>
            <p:cNvSpPr>
              <a:spLocks noChangeArrowheads="1"/>
            </p:cNvSpPr>
            <p:nvPr/>
          </p:nvSpPr>
          <p:spPr bwMode="auto">
            <a:xfrm>
              <a:off x="147638" y="3700463"/>
              <a:ext cx="938212" cy="2698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9" name="Text Box 9"/>
            <p:cNvSpPr txBox="1">
              <a:spLocks noChangeArrowheads="1"/>
            </p:cNvSpPr>
            <p:nvPr/>
          </p:nvSpPr>
          <p:spPr bwMode="auto">
            <a:xfrm>
              <a:off x="215900" y="3340100"/>
              <a:ext cx="347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accent1"/>
                  </a:solidFill>
                  <a:cs typeface="Times New Roman" pitchFamily="18" charset="0"/>
                </a:rPr>
                <a:t>μ</a:t>
              </a:r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8923" name="AutoShape 11"/>
          <p:cNvSpPr>
            <a:spLocks noChangeArrowheads="1"/>
          </p:cNvSpPr>
          <p:nvPr/>
        </p:nvSpPr>
        <p:spPr bwMode="auto">
          <a:xfrm rot="10800000">
            <a:off x="7182343" y="4166366"/>
            <a:ext cx="512762" cy="319088"/>
          </a:xfrm>
          <a:prstGeom prst="rightArrow">
            <a:avLst>
              <a:gd name="adj1" fmla="val 50000"/>
              <a:gd name="adj2" fmla="val 6763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10800000">
            <a:off x="5540868" y="4156841"/>
            <a:ext cx="511175" cy="325438"/>
          </a:xfrm>
          <a:prstGeom prst="rightArrow">
            <a:avLst>
              <a:gd name="adj1" fmla="val 50000"/>
              <a:gd name="adj2" fmla="val 675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6101255" y="4156841"/>
            <a:ext cx="1031875" cy="339725"/>
          </a:xfrm>
          <a:prstGeom prst="rightArrow">
            <a:avLst>
              <a:gd name="adj1" fmla="val 50000"/>
              <a:gd name="adj2" fmla="val 6763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52400" y="2895600"/>
            <a:ext cx="2978150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>
              <a:defRPr/>
            </a:pPr>
            <a:r>
              <a:rPr lang="en-US" sz="2000" baseline="30000" dirty="0">
                <a:latin typeface="+mn-lt"/>
              </a:rPr>
              <a:t> </a:t>
            </a:r>
            <a:r>
              <a:rPr lang="en-US" sz="2000" baseline="30000" dirty="0" smtClean="0">
                <a:latin typeface="+mn-lt"/>
              </a:rPr>
              <a:t>6</a:t>
            </a:r>
            <a:r>
              <a:rPr lang="en-US" sz="2000" dirty="0" smtClean="0">
                <a:latin typeface="+mn-lt"/>
              </a:rPr>
              <a:t>LiD/NH</a:t>
            </a:r>
            <a:r>
              <a:rPr lang="en-US" sz="2000" baseline="-25000" dirty="0" smtClean="0">
                <a:latin typeface="+mn-lt"/>
              </a:rPr>
              <a:t>3</a:t>
            </a:r>
            <a:r>
              <a:rPr lang="en-US" sz="2000" dirty="0" smtClean="0">
                <a:latin typeface="+mn-lt"/>
              </a:rPr>
              <a:t> (d/p)</a:t>
            </a:r>
            <a:endParaRPr lang="en-US" sz="2000" baseline="-25000" dirty="0">
              <a:latin typeface="+mn-lt"/>
            </a:endParaRPr>
          </a:p>
          <a:p>
            <a:pPr marL="236538" indent="-236538">
              <a:defRPr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latin typeface="+mn-lt"/>
                <a:cs typeface="Times New Roman" pitchFamily="18" charset="0"/>
              </a:rPr>
              <a:t>50/90% pol.</a:t>
            </a:r>
            <a:endParaRPr lang="en-US" sz="2000" dirty="0">
              <a:latin typeface="+mn-lt"/>
            </a:endParaRPr>
          </a:p>
          <a:p>
            <a:pPr marL="236538" indent="-236538">
              <a:defRPr/>
            </a:pPr>
            <a:r>
              <a:rPr lang="en-US" sz="2000" dirty="0">
                <a:latin typeface="+mn-lt"/>
              </a:rPr>
              <a:t> 40/16% dil. </a:t>
            </a:r>
            <a:r>
              <a:rPr lang="en-US" sz="2000" dirty="0" smtClean="0">
                <a:latin typeface="+mn-lt"/>
              </a:rPr>
              <a:t>factor</a:t>
            </a:r>
            <a:endParaRPr lang="en-US" sz="2000" dirty="0">
              <a:latin typeface="+mn-lt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5486400"/>
            <a:ext cx="4134249" cy="111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ight Arrow 18"/>
          <p:cNvSpPr/>
          <p:nvPr/>
        </p:nvSpPr>
        <p:spPr>
          <a:xfrm>
            <a:off x="457200" y="5638800"/>
            <a:ext cx="3657600" cy="6370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Recontructed</a:t>
            </a:r>
            <a:r>
              <a:rPr lang="en-US" dirty="0" smtClean="0">
                <a:solidFill>
                  <a:schemeClr val="tx1"/>
                </a:solidFill>
              </a:rPr>
              <a:t> interaction vertices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 animBg="1"/>
      <p:bldP spid="20" grpId="0" animBg="1"/>
      <p:bldP spid="2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3718" y="3794760"/>
            <a:ext cx="4058067" cy="173736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74320" y="1051560"/>
            <a:ext cx="8594725" cy="5294370"/>
          </a:xfrm>
        </p:spPr>
        <p:txBody>
          <a:bodyPr/>
          <a:lstStyle/>
          <a:p>
            <a:r>
              <a:rPr lang="en-US" dirty="0" smtClean="0"/>
              <a:t>Expansion in LO quark </a:t>
            </a:r>
            <a:r>
              <a:rPr lang="en-US" dirty="0" err="1" smtClean="0"/>
              <a:t>parton</a:t>
            </a:r>
            <a:r>
              <a:rPr lang="en-US" dirty="0" smtClean="0"/>
              <a:t> model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olarized target nucleon</a:t>
            </a:r>
          </a:p>
          <a:p>
            <a:pPr lvl="1"/>
            <a:r>
              <a:rPr lang="en-US" dirty="0" smtClean="0"/>
              <a:t>Access 4 TMDs:</a:t>
            </a:r>
            <a:r>
              <a:rPr lang="ru-RU" dirty="0"/>
              <a:t> </a:t>
            </a:r>
            <a:endParaRPr lang="fr-FR" dirty="0" smtClean="0"/>
          </a:p>
          <a:p>
            <a:pPr lvl="2"/>
            <a:r>
              <a:rPr lang="fr-FR" dirty="0" err="1" smtClean="0"/>
              <a:t>Sivers</a:t>
            </a:r>
            <a:r>
              <a:rPr lang="fr-FR" dirty="0" smtClean="0"/>
              <a:t>, Boer-</a:t>
            </a:r>
            <a:r>
              <a:rPr lang="fr-FR" dirty="0" err="1" smtClean="0"/>
              <a:t>Mulders</a:t>
            </a:r>
            <a:r>
              <a:rPr lang="fr-FR" dirty="0" smtClean="0"/>
              <a:t>, </a:t>
            </a:r>
            <a:r>
              <a:rPr lang="fr-FR" dirty="0" err="1" smtClean="0"/>
              <a:t>Pretzelosity</a:t>
            </a:r>
            <a:r>
              <a:rPr lang="fr-FR" dirty="0" smtClean="0"/>
              <a:t>, </a:t>
            </a:r>
            <a:r>
              <a:rPr lang="fr-FR" dirty="0" err="1" smtClean="0"/>
              <a:t>Transversity</a:t>
            </a:r>
            <a:endParaRPr lang="fr-FR" dirty="0" smtClean="0"/>
          </a:p>
          <a:p>
            <a:pPr lvl="1"/>
            <a:r>
              <a:rPr lang="en-US" dirty="0" smtClean="0"/>
              <a:t>Convolution with the pion f</a:t>
            </a:r>
            <a:r>
              <a:rPr lang="en-US" baseline="-25000" dirty="0" smtClean="0"/>
              <a:t>1</a:t>
            </a:r>
            <a:r>
              <a:rPr lang="en-US" dirty="0" smtClean="0"/>
              <a:t> or BM distributions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Access 4 TMDs – asymmetry modulation: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 cross section expansion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77840" y="1417320"/>
            <a:ext cx="2971800" cy="584776"/>
          </a:xfrm>
          <a:prstGeom prst="rect">
            <a:avLst/>
          </a:prstGeom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99"/>
                </a:solidFill>
              </a:rPr>
              <a:t>Arnold, Metz and Schlegel,   Phys. Rev. D79:034005, 2009.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48961181"/>
              </p:ext>
            </p:extLst>
          </p:nvPr>
        </p:nvGraphicFramePr>
        <p:xfrm>
          <a:off x="1005840" y="3977640"/>
          <a:ext cx="4389120" cy="2245010"/>
        </p:xfrm>
        <a:graphic>
          <a:graphicData uri="http://schemas.openxmlformats.org/presentationml/2006/ole">
            <p:oleObj spid="_x0000_s94210" name="Equation" r:id="rId4" imgW="2194200" imgH="111528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2880" y="4069080"/>
            <a:ext cx="731520" cy="2323713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2000" dirty="0" err="1" smtClean="0">
                <a:solidFill>
                  <a:srgbClr val="FF0000"/>
                </a:solidFill>
              </a:rPr>
              <a:t>Siv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l">
              <a:spcBef>
                <a:spcPts val="18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BM</a:t>
            </a:r>
          </a:p>
          <a:p>
            <a:pPr algn="l">
              <a:spcBef>
                <a:spcPts val="1800"/>
              </a:spcBef>
            </a:pPr>
            <a:r>
              <a:rPr lang="en-US" sz="2000" dirty="0" err="1" smtClean="0">
                <a:solidFill>
                  <a:srgbClr val="FF0000"/>
                </a:solidFill>
              </a:rPr>
              <a:t>Pr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l">
              <a:spcBef>
                <a:spcPts val="1800"/>
              </a:spcBef>
            </a:pPr>
            <a:r>
              <a:rPr lang="en-US" sz="2000" dirty="0" err="1" smtClean="0">
                <a:solidFill>
                  <a:srgbClr val="FF0000"/>
                </a:solidFill>
              </a:rPr>
              <a:t>Tr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endParaRPr lang="en-US" sz="200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549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Polarized </a:t>
            </a:r>
            <a:r>
              <a:rPr lang="en-US" dirty="0" err="1" smtClean="0"/>
              <a:t>Drell</a:t>
            </a:r>
            <a:r>
              <a:rPr lang="en-US" dirty="0" smtClean="0"/>
              <a:t>-Yan – expected results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/>
          <a:stretch/>
        </p:blipFill>
        <p:spPr>
          <a:xfrm>
            <a:off x="182880" y="914400"/>
            <a:ext cx="5660090" cy="537202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822960"/>
            <a:ext cx="3063240" cy="2606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1234440"/>
            <a:ext cx="118872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 smtClean="0">
                <a:solidFill>
                  <a:srgbClr val="000099"/>
                </a:solidFill>
              </a:rPr>
              <a:t>Sivers</a:t>
            </a:r>
            <a:endParaRPr lang="en-US" sz="2000" dirty="0" smtClean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3320" y="1325880"/>
            <a:ext cx="169164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Boer-Mulders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" y="4023360"/>
            <a:ext cx="150876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 smtClean="0">
                <a:solidFill>
                  <a:srgbClr val="000099"/>
                </a:solidFill>
              </a:rPr>
              <a:t>Pretzelosity</a:t>
            </a:r>
            <a:endParaRPr lang="en-US" sz="2000" dirty="0" smtClean="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0" y="3977640"/>
            <a:ext cx="150876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 smtClean="0">
                <a:solidFill>
                  <a:srgbClr val="000099"/>
                </a:solidFill>
              </a:rPr>
              <a:t>Transversity</a:t>
            </a:r>
            <a:endParaRPr lang="en-US" sz="2000" dirty="0" smtClean="0">
              <a:solidFill>
                <a:srgbClr val="0000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7920" y="1051560"/>
            <a:ext cx="2788920" cy="2092881"/>
          </a:xfrm>
          <a:prstGeom prst="rect">
            <a:avLst/>
          </a:prstGeom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2 x 5 months of data taking</a:t>
            </a:r>
          </a:p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6.10</a:t>
            </a:r>
            <a:r>
              <a:rPr lang="en-US" sz="2000" baseline="30000" dirty="0" smtClean="0">
                <a:solidFill>
                  <a:srgbClr val="000099"/>
                </a:solidFill>
              </a:rPr>
              <a:t>8</a:t>
            </a:r>
            <a:r>
              <a:rPr lang="en-US" sz="2000" dirty="0" smtClean="0">
                <a:solidFill>
                  <a:srgbClr val="000099"/>
                </a:solidFill>
              </a:rPr>
              <a:t> </a:t>
            </a:r>
            <a:r>
              <a:rPr lang="en-US" sz="2000" dirty="0" err="1" smtClean="0">
                <a:solidFill>
                  <a:srgbClr val="000099"/>
                </a:solidFill>
              </a:rPr>
              <a:t>pions</a:t>
            </a:r>
            <a:r>
              <a:rPr lang="en-US" sz="2000" dirty="0" smtClean="0">
                <a:solidFill>
                  <a:srgbClr val="000099"/>
                </a:solidFill>
              </a:rPr>
              <a:t>/spill</a:t>
            </a:r>
            <a:endParaRPr lang="en-US" sz="2000" dirty="0">
              <a:solidFill>
                <a:srgbClr val="000099"/>
              </a:solidFill>
            </a:endParaRPr>
          </a:p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1.1 m NH</a:t>
            </a:r>
            <a:r>
              <a:rPr lang="en-US" sz="2000" baseline="-25000" dirty="0" smtClean="0">
                <a:solidFill>
                  <a:srgbClr val="000099"/>
                </a:solidFill>
              </a:rPr>
              <a:t>3</a:t>
            </a:r>
            <a:r>
              <a:rPr lang="en-US" sz="2000" dirty="0" smtClean="0">
                <a:solidFill>
                  <a:srgbClr val="000099"/>
                </a:solidFill>
              </a:rPr>
              <a:t> target</a:t>
            </a:r>
            <a:endParaRPr lang="en-US" sz="2000" dirty="0">
              <a:solidFill>
                <a:srgbClr val="000099"/>
              </a:solidFill>
            </a:endParaRPr>
          </a:p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Mass: 4&lt;</a:t>
            </a:r>
            <a:r>
              <a:rPr lang="en-US" sz="2000" dirty="0" err="1" smtClean="0">
                <a:solidFill>
                  <a:srgbClr val="000099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000099"/>
                </a:solidFill>
                <a:latin typeface="Symbol" charset="2"/>
                <a:cs typeface="Symbol" charset="2"/>
              </a:rPr>
              <a:t>mm</a:t>
            </a:r>
            <a:r>
              <a:rPr lang="en-US" sz="2000" dirty="0" smtClean="0">
                <a:solidFill>
                  <a:srgbClr val="000099"/>
                </a:solidFill>
              </a:rPr>
              <a:t>&lt;9 </a:t>
            </a:r>
            <a:r>
              <a:rPr lang="en-US" sz="2000" dirty="0" err="1" smtClean="0">
                <a:solidFill>
                  <a:srgbClr val="000099"/>
                </a:solidFill>
              </a:rPr>
              <a:t>GeV</a:t>
            </a:r>
            <a:endParaRPr lang="en-US" sz="2000" dirty="0" smtClean="0">
              <a:solidFill>
                <a:srgbClr val="000099"/>
              </a:solidFill>
            </a:endParaRPr>
          </a:p>
        </p:txBody>
      </p:sp>
      <p:pic>
        <p:nvPicPr>
          <p:cNvPr id="14" name="Immagine 10" descr="1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640" t="-43" r="7693" b="-13"/>
          <a:stretch/>
        </p:blipFill>
        <p:spPr bwMode="auto">
          <a:xfrm>
            <a:off x="5577840" y="3886200"/>
            <a:ext cx="3438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3474720"/>
            <a:ext cx="292608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DY beam test in 2008</a:t>
            </a:r>
          </a:p>
        </p:txBody>
      </p:sp>
    </p:spTree>
    <p:extLst>
      <p:ext uri="{BB962C8B-B14F-4D97-AF65-F5344CB8AC3E}">
        <p14:creationId xmlns:p14="http://schemas.microsoft.com/office/powerpoint/2010/main" xmlns="" val="679497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Drell</a:t>
            </a:r>
            <a:r>
              <a:rPr lang="en-US" dirty="0" smtClean="0"/>
              <a:t>-Yan preparation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7" name="Picture 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-4121" b="-3064"/>
          <a:stretch/>
        </p:blipFill>
        <p:spPr bwMode="auto">
          <a:xfrm>
            <a:off x="320040" y="868680"/>
            <a:ext cx="8594725" cy="37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1480" y="4526280"/>
            <a:ext cx="365760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99"/>
              </a:solidFill>
            </a:endParaRPr>
          </a:p>
        </p:txBody>
      </p:sp>
      <p:pic>
        <p:nvPicPr>
          <p:cNvPr id="11" name="Immagin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840480"/>
            <a:ext cx="3280410" cy="203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1480" y="4434840"/>
            <a:ext cx="6172200" cy="1938992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5F5F5F"/>
                </a:solidFill>
              </a:rPr>
              <a:t>Upgrade of the spectrometer</a:t>
            </a:r>
            <a:endParaRPr lang="en-US" sz="2400" dirty="0">
              <a:solidFill>
                <a:srgbClr val="5F5F5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666699"/>
                </a:solidFill>
              </a:rPr>
              <a:t>New beam telescope (Sci-Fi)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666699"/>
                </a:solidFill>
              </a:rPr>
              <a:t>Thick hadron absorber/beam dump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666699"/>
                </a:solidFill>
              </a:rPr>
              <a:t>Vertex detector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666699"/>
                </a:solidFill>
              </a:rPr>
              <a:t>Displacement of the target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200400" y="4800600"/>
            <a:ext cx="3611880" cy="100584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754880" y="4846320"/>
            <a:ext cx="868680" cy="18288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Oval 2"/>
          <p:cNvSpPr/>
          <p:nvPr/>
        </p:nvSpPr>
        <p:spPr bwMode="auto">
          <a:xfrm>
            <a:off x="182880" y="2606040"/>
            <a:ext cx="2194560" cy="13716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331720" y="3794760"/>
            <a:ext cx="3200400" cy="54864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978666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66" y="182880"/>
            <a:ext cx="7964574" cy="58702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asymmetry: identified hadrons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5806440"/>
            <a:ext cx="8046720" cy="78483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dirty="0" smtClean="0">
                <a:solidFill>
                  <a:srgbClr val="666699"/>
                </a:solidFill>
              </a:rPr>
              <a:t>Positive hadrons: slightly positive signal</a:t>
            </a:r>
            <a:endParaRPr lang="en-US" sz="2000" dirty="0">
              <a:solidFill>
                <a:srgbClr val="666699"/>
              </a:solidFill>
            </a:endParaRPr>
          </a:p>
          <a:p>
            <a:pPr algn="l">
              <a:spcBef>
                <a:spcPts val="600"/>
              </a:spcBef>
            </a:pPr>
            <a:r>
              <a:rPr lang="en-US" sz="2000" dirty="0" smtClean="0">
                <a:solidFill>
                  <a:srgbClr val="666699"/>
                </a:solidFill>
              </a:rPr>
              <a:t>Negative hadrons: the asymmetry is compatible with zero </a:t>
            </a:r>
            <a:endParaRPr lang="en-US" sz="2000" dirty="0">
              <a:solidFill>
                <a:srgbClr val="666699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60120"/>
            <a:ext cx="7543800" cy="46177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Sivers: COMPASS data </a:t>
            </a:r>
            <a:r>
              <a:rPr lang="en-US" dirty="0" err="1" smtClean="0"/>
              <a:t>vs</a:t>
            </a:r>
            <a:r>
              <a:rPr lang="en-US" dirty="0" smtClean="0"/>
              <a:t> fit (Anselmino et al.)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" y="5394960"/>
            <a:ext cx="8046720" cy="78483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dirty="0" smtClean="0">
                <a:solidFill>
                  <a:srgbClr val="666699"/>
                </a:solidFill>
              </a:rPr>
              <a:t>Updated fit with the latest HERMES and COMPASS data (</a:t>
            </a:r>
            <a:r>
              <a:rPr lang="en-US" sz="2000" dirty="0" err="1" smtClean="0">
                <a:solidFill>
                  <a:srgbClr val="666699"/>
                </a:solidFill>
              </a:rPr>
              <a:t>Mellis</a:t>
            </a:r>
            <a:r>
              <a:rPr lang="en-US" sz="2000" dirty="0" smtClean="0">
                <a:solidFill>
                  <a:srgbClr val="666699"/>
                </a:solidFill>
              </a:rPr>
              <a:t>, 2011)</a:t>
            </a:r>
          </a:p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rgbClr val="666699"/>
                </a:solidFill>
              </a:rPr>
              <a:t>O</a:t>
            </a:r>
            <a:r>
              <a:rPr lang="en-US" sz="2000" dirty="0" smtClean="0">
                <a:solidFill>
                  <a:srgbClr val="666699"/>
                </a:solidFill>
              </a:rPr>
              <a:t>pposite transverse momentum for u and d quarks</a:t>
            </a:r>
            <a:endParaRPr lang="en-US" sz="2000" dirty="0">
              <a:solidFill>
                <a:srgbClr val="6666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8880" y="6217920"/>
            <a:ext cx="521208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Additional results in Arnold et al., </a:t>
            </a:r>
            <a:r>
              <a:rPr lang="en-US" sz="1400" dirty="0" err="1" smtClean="0">
                <a:solidFill>
                  <a:schemeClr val="tx1"/>
                </a:solidFill>
              </a:rPr>
              <a:t>arXiv</a:t>
            </a:r>
            <a:r>
              <a:rPr lang="en-US" sz="1400" dirty="0" smtClean="0">
                <a:solidFill>
                  <a:schemeClr val="tx1"/>
                </a:solidFill>
              </a:rPr>
              <a:t>: 0805.2137 (2008). 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22960"/>
            <a:ext cx="6492240" cy="46373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57800" y="1097280"/>
            <a:ext cx="361188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Anselmino et al., Eur.Phys.J.A39 (2009)89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Update in S. </a:t>
            </a:r>
            <a:r>
              <a:rPr lang="en-US" sz="1400" dirty="0" err="1" smtClean="0">
                <a:solidFill>
                  <a:schemeClr val="tx1"/>
                </a:solidFill>
              </a:rPr>
              <a:t>Mellis</a:t>
            </a:r>
            <a:r>
              <a:rPr lang="en-US" sz="1400" dirty="0" smtClean="0">
                <a:solidFill>
                  <a:schemeClr val="tx1"/>
                </a:solidFill>
              </a:rPr>
              <a:t>, DIS 2011.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4562" y="1645920"/>
            <a:ext cx="4599438" cy="37287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549275" y="1143000"/>
            <a:ext cx="8594725" cy="5202237"/>
          </a:xfrm>
        </p:spPr>
        <p:txBody>
          <a:bodyPr>
            <a:normAutofit fontScale="85000" lnSpcReduction="20000"/>
          </a:bodyPr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lvl="3" eaLnBrk="1" hangingPunct="1">
              <a:buNone/>
            </a:pPr>
            <a:r>
              <a:rPr lang="en-US" dirty="0" smtClean="0"/>
              <a:t> </a:t>
            </a:r>
          </a:p>
          <a:p>
            <a:pPr lvl="3" eaLnBrk="1" hangingPunct="1">
              <a:buClr>
                <a:srgbClr val="5F5F5F"/>
              </a:buClr>
            </a:pPr>
            <a:r>
              <a:rPr lang="en-US" dirty="0" smtClean="0"/>
              <a:t> Shape of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G(x)?</a:t>
            </a:r>
          </a:p>
          <a:p>
            <a:pPr lvl="3" eaLnBrk="1" hangingPunct="1">
              <a:buClr>
                <a:srgbClr val="5F5F5F"/>
              </a:buClr>
            </a:pPr>
            <a:r>
              <a:rPr lang="en-US" dirty="0" smtClean="0"/>
              <a:t> Needed are dedicated measurements of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G(x)</a:t>
            </a:r>
          </a:p>
          <a:p>
            <a:pPr lvl="4" eaLnBrk="1" hangingPunct="1"/>
            <a:r>
              <a:rPr lang="en-US" dirty="0" smtClean="0"/>
              <a:t>				      	</a:t>
            </a:r>
            <a:endParaRPr lang="en-US" sz="1600" dirty="0" smtClean="0">
              <a:solidFill>
                <a:srgbClr val="000099"/>
              </a:solidFill>
            </a:endParaRPr>
          </a:p>
        </p:txBody>
      </p:sp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336550" y="274638"/>
            <a:ext cx="7964488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600" dirty="0">
                <a:latin typeface="Tahoma"/>
                <a:cs typeface="Tahoma"/>
              </a:rPr>
              <a:t>Accessing</a:t>
            </a:r>
            <a:r>
              <a:rPr lang="en-US" sz="2600" dirty="0">
                <a:latin typeface="Symbol" charset="2"/>
                <a:cs typeface="Symbol" charset="2"/>
              </a:rPr>
              <a:t> D</a:t>
            </a:r>
            <a:r>
              <a:rPr lang="en-US" sz="2600" dirty="0"/>
              <a:t>G:  QCD </a:t>
            </a:r>
            <a:r>
              <a:rPr lang="en-US" sz="2600" dirty="0" smtClean="0"/>
              <a:t>fits </a:t>
            </a:r>
            <a:r>
              <a:rPr lang="en-US" sz="2600" dirty="0"/>
              <a:t>to world </a:t>
            </a:r>
            <a:r>
              <a:rPr lang="en-US" sz="2600" dirty="0" smtClean="0"/>
              <a:t>data (DIS, SIDI</a:t>
            </a:r>
            <a:r>
              <a:rPr lang="en-US" dirty="0" smtClean="0"/>
              <a:t>S)</a:t>
            </a:r>
            <a:endParaRPr lang="en-US" dirty="0" smtClean="0">
              <a:solidFill>
                <a:srgbClr val="555555"/>
              </a:solidFill>
            </a:endParaRPr>
          </a:p>
        </p:txBody>
      </p:sp>
      <p:pic>
        <p:nvPicPr>
          <p:cNvPr id="3789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148" y="1234440"/>
            <a:ext cx="4023360" cy="2983135"/>
          </a:xfrm>
        </p:spPr>
      </p:pic>
      <p:sp>
        <p:nvSpPr>
          <p:cNvPr id="3789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Varenna, July 2011</a:t>
            </a:r>
          </a:p>
        </p:txBody>
      </p:sp>
      <p:sp>
        <p:nvSpPr>
          <p:cNvPr id="37896" name="Rectangle 9"/>
          <p:cNvSpPr>
            <a:spLocks noChangeArrowheads="1"/>
          </p:cNvSpPr>
          <p:nvPr/>
        </p:nvSpPr>
        <p:spPr bwMode="auto">
          <a:xfrm>
            <a:off x="420628" y="1005840"/>
            <a:ext cx="26060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  <a:cs typeface="Tahoma" pitchFamily="34" charset="0"/>
              </a:rPr>
              <a:t>From </a:t>
            </a:r>
            <a:r>
              <a:rPr lang="en-US" sz="1400" dirty="0" smtClean="0">
                <a:solidFill>
                  <a:srgbClr val="000099"/>
                </a:solidFill>
                <a:cs typeface="Tahoma" pitchFamily="34" charset="0"/>
              </a:rPr>
              <a:t>Leader</a:t>
            </a:r>
            <a:r>
              <a:rPr lang="en-US" sz="1400" dirty="0">
                <a:solidFill>
                  <a:srgbClr val="000099"/>
                </a:solidFill>
                <a:cs typeface="Tahoma" pitchFamily="34" charset="0"/>
              </a:rPr>
              <a:t>, </a:t>
            </a:r>
            <a:r>
              <a:rPr lang="en-US" sz="1400" dirty="0" smtClean="0">
                <a:solidFill>
                  <a:srgbClr val="000099"/>
                </a:solidFill>
                <a:cs typeface="Tahoma" pitchFamily="34" charset="0"/>
              </a:rPr>
              <a:t>Spin-2008</a:t>
            </a:r>
            <a:endParaRPr lang="en-US" sz="1400" dirty="0">
              <a:solidFill>
                <a:srgbClr val="000099"/>
              </a:solidFill>
              <a:cs typeface="Tahoma" pitchFamily="34" charset="0"/>
            </a:endParaRPr>
          </a:p>
        </p:txBody>
      </p:sp>
      <p:sp>
        <p:nvSpPr>
          <p:cNvPr id="37897" name="TextBox 8"/>
          <p:cNvSpPr txBox="1">
            <a:spLocks noChangeArrowheads="1"/>
          </p:cNvSpPr>
          <p:nvPr/>
        </p:nvSpPr>
        <p:spPr bwMode="auto">
          <a:xfrm>
            <a:off x="457200" y="4114800"/>
            <a:ext cx="32842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  <a:cs typeface="Tahoma" pitchFamily="34" charset="0"/>
              </a:rPr>
              <a:t>LSS-06 : Phys. Rev. D73, 2006</a:t>
            </a:r>
          </a:p>
          <a:p>
            <a:r>
              <a:rPr lang="en-US" sz="1400" dirty="0">
                <a:solidFill>
                  <a:srgbClr val="000099"/>
                </a:solidFill>
                <a:cs typeface="Tahoma" pitchFamily="34" charset="0"/>
              </a:rPr>
              <a:t>AAC’06 : Phys. Rev. D74, 2006</a:t>
            </a:r>
          </a:p>
          <a:p>
            <a:r>
              <a:rPr lang="en-US" sz="1400" dirty="0">
                <a:solidFill>
                  <a:srgbClr val="000099"/>
                </a:solidFill>
                <a:cs typeface="Tahoma" pitchFamily="34" charset="0"/>
              </a:rPr>
              <a:t>DSSV-08: Phys. Rev. </a:t>
            </a:r>
            <a:r>
              <a:rPr lang="en-US" sz="1400" dirty="0" err="1">
                <a:solidFill>
                  <a:srgbClr val="000099"/>
                </a:solidFill>
                <a:cs typeface="Tahoma" pitchFamily="34" charset="0"/>
              </a:rPr>
              <a:t>Lett</a:t>
            </a:r>
            <a:r>
              <a:rPr lang="en-US" sz="1400" dirty="0">
                <a:solidFill>
                  <a:srgbClr val="000099"/>
                </a:solidFill>
                <a:cs typeface="Tahoma" pitchFamily="34" charset="0"/>
              </a:rPr>
              <a:t>. 101, 2008</a:t>
            </a:r>
          </a:p>
        </p:txBody>
      </p:sp>
      <p:sp>
        <p:nvSpPr>
          <p:cNvPr id="37898" name="TextBox 10"/>
          <p:cNvSpPr txBox="1">
            <a:spLocks noChangeArrowheads="1"/>
          </p:cNvSpPr>
          <p:nvPr/>
        </p:nvSpPr>
        <p:spPr bwMode="auto">
          <a:xfrm>
            <a:off x="914400" y="4937760"/>
            <a:ext cx="7543800" cy="400110"/>
          </a:xfrm>
          <a:prstGeom prst="rect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666699"/>
                </a:solidFill>
                <a:latin typeface="Symbol" pitchFamily="18" charset="2"/>
              </a:rPr>
              <a:t>D</a:t>
            </a:r>
            <a:r>
              <a:rPr lang="en-US" sz="2000" dirty="0">
                <a:solidFill>
                  <a:srgbClr val="666699"/>
                </a:solidFill>
              </a:rPr>
              <a:t>G(x) </a:t>
            </a:r>
            <a:r>
              <a:rPr lang="en-US" sz="2000" dirty="0" smtClean="0">
                <a:solidFill>
                  <a:srgbClr val="666699"/>
                </a:solidFill>
              </a:rPr>
              <a:t>may be: positive, negative, or sign-changing!</a:t>
            </a:r>
            <a:endParaRPr lang="en-US" sz="2000" dirty="0">
              <a:solidFill>
                <a:srgbClr val="666699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855468" y="1051560"/>
            <a:ext cx="26060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  <a:cs typeface="Tahoma" pitchFamily="34" charset="0"/>
              </a:rPr>
              <a:t>From </a:t>
            </a:r>
            <a:r>
              <a:rPr lang="en-US" sz="1400" dirty="0" smtClean="0">
                <a:solidFill>
                  <a:srgbClr val="000099"/>
                </a:solidFill>
                <a:cs typeface="Tahoma" pitchFamily="34" charset="0"/>
              </a:rPr>
              <a:t>DSSV, PRL 101, 2008</a:t>
            </a:r>
            <a:endParaRPr lang="en-US" sz="1400" dirty="0">
              <a:solidFill>
                <a:srgbClr val="000099"/>
              </a:solidFill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2628" y="1371600"/>
            <a:ext cx="3611880" cy="28649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ahoma"/>
                <a:cs typeface="Tahoma"/>
              </a:rPr>
              <a:t>Accessing</a:t>
            </a:r>
            <a:r>
              <a:rPr lang="en-US" dirty="0">
                <a:latin typeface="Symbol" charset="2"/>
                <a:cs typeface="Symbol" charset="2"/>
              </a:rPr>
              <a:t> D</a:t>
            </a:r>
            <a:r>
              <a:rPr lang="en-US" dirty="0"/>
              <a:t>G: </a:t>
            </a:r>
            <a:r>
              <a:rPr lang="en-US" dirty="0" smtClean="0"/>
              <a:t>Photon-Gluon Fusion (2 methods)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0040" y="1051560"/>
            <a:ext cx="5715000" cy="53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eaLnBrk="0" latinLnBrk="0" hangingPunct="0">
              <a:lnSpc>
                <a:spcPct val="120000"/>
              </a:lnSpc>
              <a:spcBef>
                <a:spcPts val="900"/>
              </a:spcBef>
              <a:buClr>
                <a:schemeClr val="bg2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0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cs typeface="Tahoma" pitchFamily="34" charset="0"/>
                <a:sym typeface="Wingdings" pitchFamily="2" charset="2"/>
              </a:rPr>
              <a:t>High</a:t>
            </a:r>
            <a:r>
              <a:rPr lang="en-US" sz="2000" kern="0" dirty="0">
                <a:solidFill>
                  <a:schemeClr val="bg2">
                    <a:lumMod val="75000"/>
                    <a:lumOff val="25000"/>
                  </a:schemeClr>
                </a:solidFill>
                <a:cs typeface="Tahoma" pitchFamily="34" charset="0"/>
                <a:sym typeface="Wingdings" pitchFamily="2" charset="2"/>
              </a:rPr>
              <a:t>-</a:t>
            </a:r>
            <a:r>
              <a:rPr lang="en-US" sz="2000" kern="0" dirty="0" err="1" smtClean="0">
                <a:solidFill>
                  <a:schemeClr val="bg2">
                    <a:lumMod val="75000"/>
                    <a:lumOff val="25000"/>
                  </a:schemeClr>
                </a:solidFill>
                <a:cs typeface="Tahoma" pitchFamily="34" charset="0"/>
                <a:sym typeface="Wingdings" pitchFamily="2" charset="2"/>
              </a:rPr>
              <a:t>p</a:t>
            </a:r>
            <a:r>
              <a:rPr lang="en-US" sz="2000" kern="0" baseline="-25000" dirty="0" err="1" smtClean="0">
                <a:solidFill>
                  <a:schemeClr val="bg2">
                    <a:lumMod val="75000"/>
                    <a:lumOff val="25000"/>
                  </a:schemeClr>
                </a:solidFill>
                <a:cs typeface="Tahoma" pitchFamily="34" charset="0"/>
                <a:sym typeface="Wingdings" pitchFamily="2" charset="2"/>
              </a:rPr>
              <a:t>T</a:t>
            </a:r>
            <a:r>
              <a:rPr lang="en-US" sz="20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cs typeface="Tahoma" pitchFamily="34" charset="0"/>
                <a:sym typeface="Wingdings" pitchFamily="2" charset="2"/>
              </a:rPr>
              <a:t> </a:t>
            </a:r>
            <a:r>
              <a:rPr lang="en-US" sz="2000" kern="0" dirty="0">
                <a:solidFill>
                  <a:schemeClr val="bg2">
                    <a:lumMod val="75000"/>
                    <a:lumOff val="25000"/>
                  </a:schemeClr>
                </a:solidFill>
                <a:cs typeface="Tahoma" pitchFamily="34" charset="0"/>
                <a:sym typeface="Wingdings" pitchFamily="2" charset="2"/>
              </a:rPr>
              <a:t>hadron pairs (q=u, d, s)</a:t>
            </a:r>
          </a:p>
          <a:p>
            <a:pPr marL="648000" marR="0" lvl="1" indent="-285750" algn="l" defTabSz="914400" rtl="0" eaLnBrk="0" fontAlgn="base" latinLnBrk="0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rgbClr val="3333CC"/>
              </a:buClr>
              <a:buSzPct val="55000"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Wingdings" pitchFamily="2" charset="2"/>
              </a:rPr>
              <a:t>Physical background</a:t>
            </a:r>
          </a:p>
          <a:p>
            <a:pPr marL="648000" lvl="1" indent="-285750" eaLnBrk="0" hangingPunct="0">
              <a:lnSpc>
                <a:spcPct val="110000"/>
              </a:lnSpc>
              <a:spcBef>
                <a:spcPts val="300"/>
              </a:spcBef>
              <a:buClr>
                <a:srgbClr val="3333CC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kern="0" dirty="0">
                <a:solidFill>
                  <a:srgbClr val="666699"/>
                </a:solidFill>
                <a:cs typeface="Tahoma" pitchFamily="34" charset="0"/>
              </a:rPr>
              <a:t>Rely on MC estimates</a:t>
            </a:r>
          </a:p>
          <a:p>
            <a:pPr marL="648000" marR="0" lvl="1" indent="-285750" algn="l" defTabSz="914400" rtl="0" eaLnBrk="0" fontAlgn="base" latinLnBrk="0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rgbClr val="3333CC"/>
              </a:buClr>
              <a:buSzPct val="5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2 cases: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	Q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2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&gt;1 (GeV/c)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2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 </a:t>
            </a:r>
            <a:r>
              <a:rPr lang="en-US" sz="1800" kern="0" baseline="0" dirty="0">
                <a:solidFill>
                  <a:srgbClr val="666699"/>
                </a:solidFill>
                <a:cs typeface="Tahoma" pitchFamily="34" charset="0"/>
              </a:rPr>
              <a:t>	</a:t>
            </a:r>
            <a:r>
              <a:rPr lang="en-US" sz="1800" kern="0" baseline="0" dirty="0" smtClean="0">
                <a:solidFill>
                  <a:srgbClr val="666699"/>
                </a:solidFill>
                <a:cs typeface="Tahoma" pitchFamily="34" charset="0"/>
              </a:rPr>
              <a:t>		</a:t>
            </a:r>
            <a:r>
              <a:rPr lang="en-US" sz="1800" kern="0" dirty="0" smtClean="0">
                <a:solidFill>
                  <a:srgbClr val="666699"/>
                </a:solidFill>
                <a:cs typeface="Tahoma" pitchFamily="34" charset="0"/>
              </a:rPr>
              <a:t>    		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Q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2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&lt;1 (GeV/c)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2 </a:t>
            </a:r>
            <a:endParaRPr lang="en-US" sz="2000" kern="0" dirty="0" smtClean="0">
              <a:solidFill>
                <a:schemeClr val="bg2">
                  <a:lumMod val="75000"/>
                  <a:lumOff val="25000"/>
                </a:schemeClr>
              </a:solidFill>
              <a:cs typeface="Tahoma" pitchFamily="34" charset="0"/>
              <a:sym typeface="Wingdings" pitchFamily="2" charset="2"/>
            </a:endParaRPr>
          </a:p>
          <a:p>
            <a:pPr marL="342900" indent="-342900" eaLnBrk="0" hangingPunct="0">
              <a:lnSpc>
                <a:spcPct val="120000"/>
              </a:lnSpc>
              <a:spcBef>
                <a:spcPts val="900"/>
              </a:spcBef>
              <a:buClr>
                <a:schemeClr val="bg2"/>
              </a:buClr>
              <a:buSzPct val="60000"/>
              <a:buFont typeface="Wingdings" pitchFamily="2" charset="2"/>
              <a:buChar char="n"/>
            </a:pPr>
            <a:r>
              <a:rPr lang="en-US" sz="20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cs typeface="Tahoma" pitchFamily="34" charset="0"/>
                <a:sym typeface="Wingdings" pitchFamily="2" charset="2"/>
              </a:rPr>
              <a:t>Open Charm production (q=c)</a:t>
            </a:r>
          </a:p>
          <a:p>
            <a:pPr marL="648000" lvl="1" indent="-285750" eaLnBrk="0" hangingPunct="0">
              <a:lnSpc>
                <a:spcPct val="110000"/>
              </a:lnSpc>
              <a:spcBef>
                <a:spcPts val="300"/>
              </a:spcBef>
              <a:buClr>
                <a:srgbClr val="3333CC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kern="0" dirty="0">
                <a:solidFill>
                  <a:srgbClr val="666699"/>
                </a:solidFill>
                <a:cs typeface="Tahoma" pitchFamily="34" charset="0"/>
              </a:rPr>
              <a:t>Detect D° </a:t>
            </a:r>
            <a:r>
              <a:rPr lang="en-US" sz="1800" kern="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 K</a:t>
            </a:r>
            <a:r>
              <a:rPr lang="en-US" sz="1800" kern="0" baseline="3000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-</a:t>
            </a:r>
            <a:r>
              <a:rPr lang="en-US" sz="1800" kern="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p</a:t>
            </a:r>
            <a:r>
              <a:rPr lang="en-US" sz="1800" kern="0" baseline="3000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+ </a:t>
            </a:r>
            <a:r>
              <a:rPr lang="en-US" sz="1800" kern="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and D</a:t>
            </a:r>
            <a:r>
              <a:rPr lang="en-US" sz="1800" kern="0" baseline="3000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*</a:t>
            </a:r>
            <a:r>
              <a:rPr lang="en-US" sz="1800" kern="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</a:t>
            </a:r>
            <a:r>
              <a:rPr lang="en-US" sz="1800" kern="0" dirty="0" err="1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D°</a:t>
            </a:r>
            <a:r>
              <a:rPr lang="en-US" sz="1800" kern="0" dirty="0" err="1">
                <a:solidFill>
                  <a:srgbClr val="666699"/>
                </a:solidFill>
                <a:latin typeface="Symbol" pitchFamily="18" charset="2"/>
                <a:cs typeface="Tahoma" pitchFamily="34" charset="0"/>
                <a:sym typeface="Wingdings" pitchFamily="2" charset="2"/>
              </a:rPr>
              <a:t>p</a:t>
            </a:r>
            <a:r>
              <a:rPr lang="en-US" sz="1800" kern="0" baseline="3000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+</a:t>
            </a:r>
          </a:p>
          <a:p>
            <a:pPr marL="648000" lvl="1" indent="-285750" eaLnBrk="0" hangingPunct="0">
              <a:lnSpc>
                <a:spcPct val="110000"/>
              </a:lnSpc>
              <a:spcBef>
                <a:spcPts val="300"/>
              </a:spcBef>
              <a:buClr>
                <a:srgbClr val="3333CC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kern="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Clean channels (no u, d, s quarks</a:t>
            </a:r>
            <a:r>
              <a:rPr lang="en-US" sz="1800" kern="0" dirty="0" smtClean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)</a:t>
            </a:r>
          </a:p>
          <a:p>
            <a:pPr marL="648000" lvl="1" indent="-285750" eaLnBrk="0" hangingPunct="0">
              <a:lnSpc>
                <a:spcPct val="110000"/>
              </a:lnSpc>
              <a:spcBef>
                <a:spcPts val="300"/>
              </a:spcBef>
              <a:buClr>
                <a:srgbClr val="3333CC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kern="0" dirty="0" smtClean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Low statistics</a:t>
            </a:r>
            <a:endParaRPr lang="en-US" sz="1800" kern="0" dirty="0">
              <a:solidFill>
                <a:srgbClr val="666699"/>
              </a:solidFill>
              <a:cs typeface="Tahoma" pitchFamily="34" charset="0"/>
              <a:sym typeface="Wingdings" pitchFamily="2" charset="2"/>
            </a:endParaRPr>
          </a:p>
          <a:p>
            <a:pPr marL="342900" indent="-342900" eaLnBrk="0" hangingPunct="0">
              <a:lnSpc>
                <a:spcPct val="120000"/>
              </a:lnSpc>
              <a:spcBef>
                <a:spcPts val="900"/>
              </a:spcBef>
              <a:buClr>
                <a:schemeClr val="bg2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0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cs typeface="Tahoma" pitchFamily="34" charset="0"/>
                <a:sym typeface="Wingdings" pitchFamily="2" charset="2"/>
              </a:rPr>
              <a:t>COMPASS </a:t>
            </a:r>
            <a:r>
              <a:rPr lang="en-US" sz="2000" kern="0" dirty="0">
                <a:solidFill>
                  <a:schemeClr val="bg2">
                    <a:lumMod val="75000"/>
                    <a:lumOff val="25000"/>
                  </a:schemeClr>
                </a:solidFill>
                <a:cs typeface="Tahoma" pitchFamily="34" charset="0"/>
                <a:sym typeface="Wingdings" pitchFamily="2" charset="2"/>
              </a:rPr>
              <a:t>data</a:t>
            </a:r>
            <a:r>
              <a:rPr lang="en-US" sz="20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cs typeface="Tahoma" pitchFamily="34" charset="0"/>
                <a:sym typeface="Wingdings" pitchFamily="2" charset="2"/>
              </a:rPr>
              <a:t>:</a:t>
            </a:r>
            <a:endParaRPr lang="en-US" sz="2000" kern="0" dirty="0" smtClean="0">
              <a:solidFill>
                <a:srgbClr val="FF0000"/>
              </a:solidFill>
              <a:cs typeface="Tahoma" pitchFamily="34" charset="0"/>
              <a:sym typeface="Wingdings" pitchFamily="2" charset="2"/>
            </a:endParaRPr>
          </a:p>
          <a:p>
            <a:pPr marL="648000" lvl="1" indent="-285750" eaLnBrk="0" hangingPunct="0">
              <a:lnSpc>
                <a:spcPct val="110000"/>
              </a:lnSpc>
              <a:spcBef>
                <a:spcPts val="300"/>
              </a:spcBef>
              <a:buClr>
                <a:srgbClr val="3333CC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kern="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h</a:t>
            </a:r>
            <a:r>
              <a:rPr lang="en-US" sz="1800" kern="0" dirty="0" smtClean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i</a:t>
            </a:r>
            <a:r>
              <a:rPr lang="en-US" sz="1800" kern="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-</a:t>
            </a:r>
            <a:r>
              <a:rPr lang="en-US" sz="1800" kern="0" dirty="0" err="1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p</a:t>
            </a:r>
            <a:r>
              <a:rPr lang="en-US" sz="1800" kern="0" baseline="-25000" dirty="0" err="1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T</a:t>
            </a:r>
            <a:r>
              <a:rPr lang="en-US" sz="1800" kern="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, Q</a:t>
            </a:r>
            <a:r>
              <a:rPr lang="en-US" sz="1800" kern="0" baseline="3000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2</a:t>
            </a:r>
            <a:r>
              <a:rPr lang="en-US" sz="1800" kern="0" dirty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&gt;1 : 3 </a:t>
            </a:r>
            <a:r>
              <a:rPr lang="en-US" sz="1800" kern="0" dirty="0" smtClean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points, data from 2002-2007</a:t>
            </a:r>
          </a:p>
          <a:p>
            <a:pPr marL="648000" lvl="1" indent="-285750" eaLnBrk="0" hangingPunct="0">
              <a:lnSpc>
                <a:spcPct val="110000"/>
              </a:lnSpc>
              <a:spcBef>
                <a:spcPts val="300"/>
              </a:spcBef>
              <a:buClr>
                <a:srgbClr val="3333CC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kern="0" dirty="0" smtClean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Hi-</a:t>
            </a:r>
            <a:r>
              <a:rPr lang="en-US" sz="1800" kern="0" dirty="0" err="1" smtClean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p</a:t>
            </a:r>
            <a:r>
              <a:rPr lang="en-US" sz="1800" kern="0" baseline="-25000" dirty="0" err="1" smtClean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T</a:t>
            </a:r>
            <a:r>
              <a:rPr lang="en-US" sz="1800" kern="0" dirty="0" smtClean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, Q</a:t>
            </a:r>
            <a:r>
              <a:rPr lang="en-US" sz="1800" kern="0" baseline="30000" dirty="0" smtClean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2</a:t>
            </a:r>
            <a:r>
              <a:rPr lang="en-US" sz="1800" kern="0" dirty="0" smtClean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&lt;1 : 1 point, data from 2002-2004</a:t>
            </a:r>
          </a:p>
          <a:p>
            <a:pPr marL="648000" lvl="1" indent="-285750" eaLnBrk="0" hangingPunct="0">
              <a:lnSpc>
                <a:spcPct val="110000"/>
              </a:lnSpc>
              <a:spcBef>
                <a:spcPts val="300"/>
              </a:spcBef>
              <a:buClr>
                <a:srgbClr val="3333CC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kern="0" dirty="0" smtClean="0">
                <a:solidFill>
                  <a:srgbClr val="666699"/>
                </a:solidFill>
                <a:cs typeface="Tahoma" pitchFamily="34" charset="0"/>
                <a:sym typeface="Wingdings" pitchFamily="2" charset="2"/>
              </a:rPr>
              <a:t>Open charm: 1 point, data from 2002-2007</a:t>
            </a:r>
            <a:endParaRPr lang="en-US" sz="1800" kern="0" dirty="0">
              <a:solidFill>
                <a:srgbClr val="666699"/>
              </a:solidFill>
              <a:cs typeface="Tahoma" pitchFamily="34" charset="0"/>
              <a:sym typeface="Wingdings" pitchFamily="2" charset="2"/>
            </a:endParaRPr>
          </a:p>
          <a:p>
            <a:pPr marL="648000" lvl="1" indent="-285750" eaLnBrk="0" hangingPunct="0">
              <a:lnSpc>
                <a:spcPct val="110000"/>
              </a:lnSpc>
              <a:spcBef>
                <a:spcPts val="300"/>
              </a:spcBef>
              <a:buClr>
                <a:srgbClr val="3333CC"/>
              </a:buClr>
              <a:buSzPct val="55000"/>
              <a:buFont typeface="Wingdings" pitchFamily="2" charset="2"/>
              <a:buChar char="n"/>
              <a:defRPr/>
            </a:pPr>
            <a:endParaRPr lang="en-US" sz="1800" kern="0" dirty="0">
              <a:solidFill>
                <a:srgbClr val="666699"/>
              </a:solidFill>
              <a:cs typeface="Tahoma" pitchFamily="34" charset="0"/>
              <a:sym typeface="Wingdings" pitchFamily="2" charset="2"/>
            </a:endParaRPr>
          </a:p>
          <a:p>
            <a:pPr marL="362250" lvl="1" eaLnBrk="0" hangingPunct="0">
              <a:lnSpc>
                <a:spcPct val="110000"/>
              </a:lnSpc>
              <a:spcBef>
                <a:spcPts val="300"/>
              </a:spcBef>
              <a:buClr>
                <a:srgbClr val="3333CC"/>
              </a:buClr>
              <a:buSzPct val="55000"/>
              <a:defRPr/>
            </a:pPr>
            <a:endParaRPr lang="en-US" sz="1800" kern="0" dirty="0">
              <a:solidFill>
                <a:srgbClr val="666699"/>
              </a:solidFill>
              <a:cs typeface="Tahoma" pitchFamily="34" charset="0"/>
              <a:sym typeface="Wingdings" pitchFamily="2" charset="2"/>
            </a:endParaRPr>
          </a:p>
          <a:p>
            <a:pPr marL="648000" marR="0" lvl="1" indent="-285750" algn="l" defTabSz="914400" rtl="0" eaLnBrk="0" fontAlgn="base" latinLnBrk="0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rgbClr val="3333CC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0" cap="none" spc="0" normalizeH="0" baseline="30000" noProof="0" dirty="0" smtClean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648000" marR="0" lvl="1" indent="-285750" algn="l" defTabSz="914400" rtl="0" eaLnBrk="0" fontAlgn="base" latinLnBrk="0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rgbClr val="3333CC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4" descr="pgf-bl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097281"/>
            <a:ext cx="2560002" cy="183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40680" y="3108960"/>
            <a:ext cx="352044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F5F5F"/>
                </a:solidFill>
              </a:rPr>
              <a:t>Photon-Gluon Fusion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3" name="Right Brace 2"/>
          <p:cNvSpPr/>
          <p:nvPr/>
        </p:nvSpPr>
        <p:spPr bwMode="auto">
          <a:xfrm>
            <a:off x="5760720" y="4892040"/>
            <a:ext cx="502920" cy="914400"/>
          </a:xfrm>
          <a:prstGeom prst="rightBrace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55080" y="5029200"/>
            <a:ext cx="2397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cs typeface="Tahoma" pitchFamily="34" charset="0"/>
                <a:sym typeface="Wingdings" pitchFamily="2" charset="2"/>
              </a:rPr>
              <a:t>5 </a:t>
            </a:r>
            <a:r>
              <a:rPr lang="en-US" kern="0" dirty="0">
                <a:solidFill>
                  <a:srgbClr val="FF0000"/>
                </a:solidFill>
                <a:latin typeface="Symbol" charset="2"/>
                <a:cs typeface="Symbol" charset="2"/>
                <a:sym typeface="Wingdings" pitchFamily="2" charset="2"/>
              </a:rPr>
              <a:t>D</a:t>
            </a:r>
            <a:r>
              <a:rPr lang="en-US" kern="0" dirty="0">
                <a:solidFill>
                  <a:srgbClr val="FF0000"/>
                </a:solidFill>
                <a:cs typeface="Tahoma" pitchFamily="34" charset="0"/>
                <a:sym typeface="Wingdings" pitchFamily="2" charset="2"/>
              </a:rPr>
              <a:t>G/G points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Mallot/CERN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Varenna, July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DVCS – main new equipment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Mallot/CERN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Varenna, July 2011</a:t>
            </a:r>
            <a:endParaRPr lang="en-US"/>
          </a:p>
        </p:txBody>
      </p:sp>
      <p:pic>
        <p:nvPicPr>
          <p:cNvPr id="7" name="Picture 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06" t="-434" b="-1535"/>
          <a:stretch/>
        </p:blipFill>
        <p:spPr bwMode="auto">
          <a:xfrm>
            <a:off x="822960" y="914400"/>
            <a:ext cx="8048317" cy="338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1554480" y="2560320"/>
            <a:ext cx="777240" cy="822960"/>
          </a:xfrm>
          <a:prstGeom prst="rect">
            <a:avLst/>
          </a:prstGeom>
          <a:solidFill>
            <a:srgbClr val="0080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484000" lon="3378000" rev="21511557"/>
            </a:camera>
            <a:lightRig rig="threePt" dir="t"/>
          </a:scene3d>
          <a:sp3d>
            <a:bevelT w="114300" h="152400"/>
            <a:bevelB w="139700" h="146050" prst="riblet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 rot="20665548">
            <a:off x="745808" y="2660160"/>
            <a:ext cx="1338097" cy="8688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0" y="4480560"/>
            <a:ext cx="512064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New electromagnetic calorimeter, ECAL0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0" y="4983480"/>
            <a:ext cx="512064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Liquid hydrogen target, 2.5 m long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9000" y="5486400"/>
            <a:ext cx="512064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Proton Time-</a:t>
            </a:r>
            <a:r>
              <a:rPr lang="en-US" sz="2000" dirty="0">
                <a:solidFill>
                  <a:srgbClr val="000099"/>
                </a:solidFill>
              </a:rPr>
              <a:t>O</a:t>
            </a:r>
            <a:r>
              <a:rPr lang="en-US" sz="2000" dirty="0" smtClean="0">
                <a:solidFill>
                  <a:srgbClr val="000099"/>
                </a:solidFill>
              </a:rPr>
              <a:t>f-</a:t>
            </a:r>
            <a:r>
              <a:rPr lang="en-US" sz="2000" dirty="0">
                <a:solidFill>
                  <a:srgbClr val="000099"/>
                </a:solidFill>
              </a:rPr>
              <a:t>F</a:t>
            </a:r>
            <a:r>
              <a:rPr lang="en-US" sz="2000" dirty="0" smtClean="0">
                <a:solidFill>
                  <a:srgbClr val="000099"/>
                </a:solidFill>
              </a:rPr>
              <a:t>light detector, 4.0 m long</a:t>
            </a:r>
          </a:p>
        </p:txBody>
      </p:sp>
      <p:cxnSp>
        <p:nvCxnSpPr>
          <p:cNvPr id="14" name="Straight Arrow Connector 13"/>
          <p:cNvCxnSpPr>
            <a:stCxn id="10" idx="1"/>
          </p:cNvCxnSpPr>
          <p:nvPr/>
        </p:nvCxnSpPr>
        <p:spPr bwMode="auto">
          <a:xfrm flipH="1" flipV="1">
            <a:off x="2423160" y="3566160"/>
            <a:ext cx="1005840" cy="1114455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11" idx="1"/>
          </p:cNvCxnSpPr>
          <p:nvPr/>
        </p:nvCxnSpPr>
        <p:spPr bwMode="auto">
          <a:xfrm flipH="1" flipV="1">
            <a:off x="1645920" y="3154680"/>
            <a:ext cx="1783080" cy="2028855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12" idx="1"/>
          </p:cNvCxnSpPr>
          <p:nvPr/>
        </p:nvCxnSpPr>
        <p:spPr bwMode="auto">
          <a:xfrm flipH="1" flipV="1">
            <a:off x="1463040" y="3474720"/>
            <a:ext cx="1965960" cy="2211735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1005840" y="960120"/>
            <a:ext cx="2286000" cy="7315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280160" y="2331720"/>
            <a:ext cx="7498080" cy="228600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5400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 rot="20584130">
            <a:off x="5024224" y="3163891"/>
            <a:ext cx="924352" cy="400110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9"/>
                </a:solidFill>
              </a:rPr>
              <a:t>50 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720" y="960120"/>
            <a:ext cx="1097280" cy="41148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ECAL1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5040" y="914400"/>
            <a:ext cx="1097280" cy="41148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ECAL2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4251960" y="1371600"/>
            <a:ext cx="0" cy="64008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6812280" y="1280160"/>
            <a:ext cx="0" cy="27432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97592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include{mycolors}&#10;$\ell$&#10;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8.875"/>
  <p:tag name="PICTUREFILESIZE" val="11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include{mycolors}&#10;$\ell'$&#10;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3.875"/>
  <p:tag name="PICTUREFILESIZE" val="11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5425</TotalTime>
  <Words>3565</Words>
  <Application>Microsoft Office PowerPoint</Application>
  <PresentationFormat>On-screen Show (4:3)</PresentationFormat>
  <Paragraphs>963</Paragraphs>
  <Slides>112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112</vt:i4>
      </vt:variant>
    </vt:vector>
  </HeadingPairs>
  <TitlesOfParts>
    <vt:vector size="129" baseType="lpstr">
      <vt:lpstr>Arial</vt:lpstr>
      <vt:lpstr>Calibri</vt:lpstr>
      <vt:lpstr>Tahoma</vt:lpstr>
      <vt:lpstr>Times New Roman</vt:lpstr>
      <vt:lpstr>Arial Unicode MS</vt:lpstr>
      <vt:lpstr>Comic Sans MS</vt:lpstr>
      <vt:lpstr>Symbol</vt:lpstr>
      <vt:lpstr>Microsoft Sans Serif</vt:lpstr>
      <vt:lpstr>Monotype Corsiva</vt:lpstr>
      <vt:lpstr>Lucida Grande</vt:lpstr>
      <vt:lpstr>Times New Roman Antimatter</vt:lpstr>
      <vt:lpstr>Wingdings</vt:lpstr>
      <vt:lpstr>Wingdings 3</vt:lpstr>
      <vt:lpstr>Palatino</vt:lpstr>
      <vt:lpstr>Office Theme</vt:lpstr>
      <vt:lpstr>Equation</vt:lpstr>
      <vt:lpstr>Photo Editor Photo</vt:lpstr>
      <vt:lpstr>Spin physics at COMPASS: present and future </vt:lpstr>
      <vt:lpstr>Plan</vt:lpstr>
      <vt:lpstr>Global effort: Pol. DIS/pp</vt:lpstr>
      <vt:lpstr>Laboratories</vt:lpstr>
      <vt:lpstr>COMPASS@CERN</vt:lpstr>
      <vt:lpstr>COMPASS I: Goals</vt:lpstr>
      <vt:lpstr>Experiment: Spectrometer</vt:lpstr>
      <vt:lpstr>CERN muon beam</vt:lpstr>
      <vt:lpstr>Polarized target system</vt:lpstr>
      <vt:lpstr>Polarized target</vt:lpstr>
      <vt:lpstr>Polarized target installation</vt:lpstr>
      <vt:lpstr>Polarized target performance</vt:lpstr>
      <vt:lpstr>Tracking example: GEMs</vt:lpstr>
      <vt:lpstr>GEMs</vt:lpstr>
      <vt:lpstr>Particle identification: RICH</vt:lpstr>
      <vt:lpstr>RICH</vt:lpstr>
      <vt:lpstr>Slide 17</vt:lpstr>
      <vt:lpstr>Slide 18</vt:lpstr>
      <vt:lpstr>Results: helicity structure</vt:lpstr>
      <vt:lpstr>X-sect. asymmetries</vt:lpstr>
      <vt:lpstr>Proton A1 asymmetries</vt:lpstr>
      <vt:lpstr>Deuteron A1 asymmetries</vt:lpstr>
      <vt:lpstr>F2(x,Q2)      </vt:lpstr>
      <vt:lpstr>Structure function g1(x,Q2)</vt:lpstr>
      <vt:lpstr>Bjorken sum rule</vt:lpstr>
      <vt:lpstr>Flavour distributions: Ds = Ds   ?</vt:lpstr>
      <vt:lpstr>Flavour distributions</vt:lpstr>
      <vt:lpstr>Flavour asymmetry?</vt:lpstr>
      <vt:lpstr>Truncated first moments</vt:lpstr>
      <vt:lpstr>Inclusive data favour Δs &lt; 0 </vt:lpstr>
      <vt:lpstr>Strange quark FFs</vt:lpstr>
      <vt:lpstr>Multiplicities for K’s and π’s</vt:lpstr>
      <vt:lpstr>K multiplicities, closer look</vt:lpstr>
      <vt:lpstr>Gluon polarization</vt:lpstr>
      <vt:lpstr>Lepton-Photon Conf. 1989</vt:lpstr>
      <vt:lpstr>Photon–gluon fusion (PGF)</vt:lpstr>
      <vt:lpstr>Hadron production</vt:lpstr>
      <vt:lpstr>Results for Δg </vt:lpstr>
      <vt:lpstr>Single hadron production</vt:lpstr>
      <vt:lpstr>Results: transverse spin structure</vt:lpstr>
      <vt:lpstr>TMD parton distributions</vt:lpstr>
      <vt:lpstr>Transversity PDF h1  </vt:lpstr>
      <vt:lpstr>Collins Asymmetries</vt:lpstr>
      <vt:lpstr>Collins proton: identified hadrons</vt:lpstr>
      <vt:lpstr>Collins: Comparison to Hermes</vt:lpstr>
      <vt:lpstr>Global Fit </vt:lpstr>
      <vt:lpstr>Transversity PDF h1 via 2-hadron  </vt:lpstr>
      <vt:lpstr>two-hadron asymmetry </vt:lpstr>
      <vt:lpstr>Comparison to a recent Fit</vt:lpstr>
      <vt:lpstr>Sivers function  </vt:lpstr>
      <vt:lpstr>Proton Sivers Asymmetry</vt:lpstr>
      <vt:lpstr>Slide 52</vt:lpstr>
      <vt:lpstr>Sivers as function of W</vt:lpstr>
      <vt:lpstr>Spin-averaged asymmetries</vt:lpstr>
      <vt:lpstr>COMPASS is more!</vt:lpstr>
      <vt:lpstr>What’s next?</vt:lpstr>
      <vt:lpstr>COMPASS-II</vt:lpstr>
      <vt:lpstr>GPD’s</vt:lpstr>
      <vt:lpstr>Orbital angular momentum</vt:lpstr>
      <vt:lpstr>DVCS</vt:lpstr>
      <vt:lpstr>DVCS</vt:lpstr>
      <vt:lpstr>`Tomography’</vt:lpstr>
      <vt:lpstr>COMPASS-II projection</vt:lpstr>
      <vt:lpstr>BH vs DVCS simulation</vt:lpstr>
      <vt:lpstr>BH vs DVCS data</vt:lpstr>
      <vt:lpstr>COMPASS II proj. data set</vt:lpstr>
      <vt:lpstr>Proj. charge &amp; spin difference</vt:lpstr>
      <vt:lpstr>Proj. charge &amp; spin asymmetry</vt:lpstr>
      <vt:lpstr>Semi-inclusive DIS </vt:lpstr>
      <vt:lpstr>DVCS – main new equipment</vt:lpstr>
      <vt:lpstr>Experimental setup: Camera</vt:lpstr>
      <vt:lpstr>Geometry target region</vt:lpstr>
      <vt:lpstr>ECAL0 </vt:lpstr>
      <vt:lpstr>Drell−Yan Process</vt:lpstr>
      <vt:lpstr>Restricted universality in SIDIS and DY</vt:lpstr>
      <vt:lpstr>Future DY experiments</vt:lpstr>
      <vt:lpstr>Drell−Yan muon pair mass regions</vt:lpstr>
      <vt:lpstr>COMPASS-II Polarised Drell-Yan</vt:lpstr>
      <vt:lpstr>Slide 79</vt:lpstr>
      <vt:lpstr>COMPASS polarized DY</vt:lpstr>
      <vt:lpstr>More projections</vt:lpstr>
      <vt:lpstr>COMPASS-II  schedule</vt:lpstr>
      <vt:lpstr>Summary</vt:lpstr>
      <vt:lpstr>(Nucleon) Spin is fun</vt:lpstr>
      <vt:lpstr>Slide 85</vt:lpstr>
      <vt:lpstr>Longitudinal spin transfer to  &amp; </vt:lpstr>
      <vt:lpstr>Slide 87</vt:lpstr>
      <vt:lpstr>COMPASS-2: the near future</vt:lpstr>
      <vt:lpstr>Polarized Drell-Yan measurements</vt:lpstr>
      <vt:lpstr>DY cross section expansion</vt:lpstr>
      <vt:lpstr>Polarized Drell-Yan – expected results</vt:lpstr>
      <vt:lpstr>Drell-Yan preparation</vt:lpstr>
      <vt:lpstr>Sivers asymmetry: identified hadrons</vt:lpstr>
      <vt:lpstr>Sivers: COMPASS data vs fit (Anselmino et al.)</vt:lpstr>
      <vt:lpstr>Accessing DG:  QCD fits to world data (DIS, SIDIS)</vt:lpstr>
      <vt:lpstr>Accessing DG: Photon-Gluon Fusion (2 methods)</vt:lpstr>
      <vt:lpstr>Slide 97</vt:lpstr>
      <vt:lpstr>Slide 98</vt:lpstr>
      <vt:lpstr>DVCS – main new equipment</vt:lpstr>
      <vt:lpstr>Slide 100</vt:lpstr>
      <vt:lpstr>COMPASS spectrometer</vt:lpstr>
      <vt:lpstr>COMPASS spectrometer</vt:lpstr>
      <vt:lpstr>Flavour asymmetry?</vt:lpstr>
      <vt:lpstr>Inclusive data favour Δs &lt; 0 </vt:lpstr>
      <vt:lpstr>Δg/g from PGF  open charm</vt:lpstr>
      <vt:lpstr>Δg/g from open charm</vt:lpstr>
      <vt:lpstr>pT dependence of single hadrons</vt:lpstr>
      <vt:lpstr>Accessing DG: summary of measurements </vt:lpstr>
      <vt:lpstr>High pT hadron cross sections</vt:lpstr>
      <vt:lpstr>Slide 110</vt:lpstr>
      <vt:lpstr>Slide 111</vt:lpstr>
      <vt:lpstr>Slide 112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 physics at COMPASS: present and future </dc:title>
  <dc:creator>gkm</dc:creator>
  <cp:lastModifiedBy>gkm</cp:lastModifiedBy>
  <cp:revision>28</cp:revision>
  <dcterms:created xsi:type="dcterms:W3CDTF">2011-07-03T14:08:19Z</dcterms:created>
  <dcterms:modified xsi:type="dcterms:W3CDTF">2011-07-07T09:49:01Z</dcterms:modified>
</cp:coreProperties>
</file>