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325" r:id="rId3"/>
    <p:sldId id="312" r:id="rId4"/>
    <p:sldId id="313" r:id="rId5"/>
    <p:sldId id="314" r:id="rId6"/>
    <p:sldId id="300" r:id="rId7"/>
    <p:sldId id="298" r:id="rId8"/>
    <p:sldId id="317" r:id="rId9"/>
    <p:sldId id="318" r:id="rId10"/>
    <p:sldId id="304" r:id="rId11"/>
    <p:sldId id="326" r:id="rId12"/>
    <p:sldId id="306" r:id="rId13"/>
    <p:sldId id="315" r:id="rId14"/>
    <p:sldId id="323" r:id="rId15"/>
    <p:sldId id="324" r:id="rId16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29D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102" autoAdjust="0"/>
    <p:restoredTop sz="94660"/>
  </p:normalViewPr>
  <p:slideViewPr>
    <p:cSldViewPr>
      <p:cViewPr>
        <p:scale>
          <a:sx n="100" d="100"/>
          <a:sy n="100" d="100"/>
        </p:scale>
        <p:origin x="-32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E785B-7B88-472A-B8F7-103EFD47ADEA}" type="datetimeFigureOut">
              <a:rPr lang="en-GB" smtClean="0"/>
              <a:pPr/>
              <a:t>18/09/2011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DC222-4669-4FBF-9EB5-72820AD505D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885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B61E3-D394-41DC-9A40-0B239DC5B447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DC222-4669-4FBF-9EB5-72820AD505D8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F950F-82AE-451C-9330-06697E83EAF5}" type="datetimeFigureOut">
              <a:rPr lang="en-GB"/>
              <a:pPr>
                <a:defRPr/>
              </a:pPr>
              <a:t>18/09/2011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41759-D5C3-4867-B5C8-160CD41D06C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35999-D6D3-4A8C-AA04-ADA468E95268}" type="datetimeFigureOut">
              <a:rPr lang="en-GB"/>
              <a:pPr>
                <a:defRPr/>
              </a:pPr>
              <a:t>18/09/2011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77922-2E22-4B58-8668-5F5DF87890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BCEEE-DE91-4E0D-8247-1EEB4A9D2ADA}" type="datetimeFigureOut">
              <a:rPr lang="en-GB"/>
              <a:pPr>
                <a:defRPr/>
              </a:pPr>
              <a:t>18/09/2011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519DE-1EAF-40D0-BDAF-A88B5368A8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06B3-8A40-4A23-925A-1FE7283DCF32}" type="datetimeFigureOut">
              <a:rPr lang="en-GB"/>
              <a:pPr>
                <a:defRPr/>
              </a:pPr>
              <a:t>18/09/2011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00A18-1527-48AF-AB44-56A0CE59CD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6643F-822B-4835-AB0B-1B70F24B2876}" type="datetimeFigureOut">
              <a:rPr lang="en-GB"/>
              <a:pPr>
                <a:defRPr/>
              </a:pPr>
              <a:t>18/09/2011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99757-CDDE-4E2E-BD4A-DBA8BBFC0C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50677-9313-48F4-AF74-7372599A9BB0}" type="datetimeFigureOut">
              <a:rPr lang="en-GB"/>
              <a:pPr>
                <a:defRPr/>
              </a:pPr>
              <a:t>18/09/2011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B7A68-5E34-4867-8F74-DF17310C4E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5066A-34F6-459C-9E38-AC26F75B211B}" type="datetimeFigureOut">
              <a:rPr lang="en-GB"/>
              <a:pPr>
                <a:defRPr/>
              </a:pPr>
              <a:t>18/09/2011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4F388-1AD9-4C64-9300-EBBE9726E1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E48AC-F339-4C43-98D4-9BD6531D575E}" type="datetimeFigureOut">
              <a:rPr lang="en-GB"/>
              <a:pPr>
                <a:defRPr/>
              </a:pPr>
              <a:t>18/09/2011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F4954-6A10-4623-AA8E-D3FDB3CF446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A445B-BE16-40B8-87E2-9F61CFFB2FFA}" type="datetimeFigureOut">
              <a:rPr lang="en-GB"/>
              <a:pPr>
                <a:defRPr/>
              </a:pPr>
              <a:t>18/09/2011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91F58-299B-46CD-A25F-328B88E2E4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8D8F8-54A0-4340-81E0-8FB689A6CF7B}" type="datetimeFigureOut">
              <a:rPr lang="en-GB"/>
              <a:pPr>
                <a:defRPr/>
              </a:pPr>
              <a:t>18/09/2011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0B8EB-30B7-414A-9CFB-3F366B7D04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CC725-AAB3-41E2-BFCE-B06A8A4F2578}" type="datetimeFigureOut">
              <a:rPr lang="en-GB"/>
              <a:pPr>
                <a:defRPr/>
              </a:pPr>
              <a:t>18/09/2011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4613A-242A-4896-910F-7312A0E1C06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95AFA7-FBA0-4A67-A654-9C628EB696A5}" type="datetimeFigureOut">
              <a:rPr lang="en-GB"/>
              <a:pPr>
                <a:defRPr/>
              </a:pPr>
              <a:t>18/09/2011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334FF5-C2CE-4E1B-843D-B22BEE2E18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200800" cy="720079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GB" sz="1600" b="1" dirty="0" smtClean="0">
                <a:solidFill>
                  <a:schemeClr val="accent3">
                    <a:lumMod val="75000"/>
                  </a:schemeClr>
                </a:solidFill>
              </a:rPr>
              <a:t>XIV Workshop on High Energy Spin Physics, DSPIN-11</a:t>
            </a:r>
            <a:endParaRPr lang="en-GB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996952"/>
            <a:ext cx="6624736" cy="1224136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</a:rPr>
              <a:t>By</a:t>
            </a:r>
          </a:p>
          <a:p>
            <a:r>
              <a:rPr lang="en-GB" sz="1600" u="sng" dirty="0" smtClean="0">
                <a:solidFill>
                  <a:schemeClr val="accent3">
                    <a:lumMod val="75000"/>
                  </a:schemeClr>
                </a:solidFill>
              </a:rPr>
              <a:t>Yu. Kiselev</a:t>
            </a:r>
            <a:r>
              <a:rPr lang="en-GB" sz="1600" dirty="0" smtClean="0">
                <a:solidFill>
                  <a:schemeClr val="accent3">
                    <a:lumMod val="75000"/>
                  </a:schemeClr>
                </a:solidFill>
              </a:rPr>
              <a:t>, N. Doshita, F. Gautheron, C. Hess, T. Iwata, J. Koivuniemi, </a:t>
            </a:r>
            <a:endParaRPr lang="en-GB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1600" dirty="0" smtClean="0">
                <a:solidFill>
                  <a:schemeClr val="accent3">
                    <a:lumMod val="75000"/>
                  </a:schemeClr>
                </a:solidFill>
              </a:rPr>
              <a:t>W</a:t>
            </a:r>
            <a:r>
              <a:rPr lang="en-GB" sz="1600" dirty="0" smtClean="0">
                <a:solidFill>
                  <a:schemeClr val="accent3">
                    <a:lumMod val="75000"/>
                  </a:schemeClr>
                </a:solidFill>
              </a:rPr>
              <a:t>. Meyer, H. Matsuda, A. Srnka.</a:t>
            </a:r>
            <a:endParaRPr lang="en-GB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612" y="4839543"/>
            <a:ext cx="6696744" cy="4616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accent3">
                    <a:lumMod val="75000"/>
                  </a:schemeClr>
                </a:solidFill>
              </a:rPr>
              <a:t>Polarized target group at COMPASS: University of Bochum, Yamagata University,  JINR </a:t>
            </a:r>
            <a:r>
              <a:rPr lang="en-GB" sz="1200" dirty="0" err="1" smtClean="0">
                <a:solidFill>
                  <a:schemeClr val="accent3">
                    <a:lumMod val="75000"/>
                  </a:schemeClr>
                </a:solidFill>
              </a:rPr>
              <a:t>Dubna</a:t>
            </a:r>
            <a:r>
              <a:rPr lang="en-GB" sz="1200" dirty="0" smtClean="0">
                <a:solidFill>
                  <a:schemeClr val="accent3">
                    <a:lumMod val="75000"/>
                  </a:schemeClr>
                </a:solidFill>
              </a:rPr>
              <a:t>,  ISI of ASCR Brno.</a:t>
            </a:r>
            <a:endParaRPr lang="en-GB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612" y="1990581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Nuclear Magneto-Mechanical Effect at Negative Spin Polarization</a:t>
            </a:r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15616" y="1340767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33772" y="356463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The first magneto-mechanical spectra </a:t>
            </a:r>
            <a:r>
              <a:rPr lang="en-GB" dirty="0" smtClean="0">
                <a:solidFill>
                  <a:srgbClr val="C00000"/>
                </a:solidFill>
              </a:rPr>
              <a:t>of </a:t>
            </a:r>
            <a:r>
              <a:rPr lang="en-GB" dirty="0" smtClean="0">
                <a:solidFill>
                  <a:srgbClr val="C00000"/>
                </a:solidFill>
              </a:rPr>
              <a:t>14N-lattice vibrations</a:t>
            </a:r>
            <a:r>
              <a:rPr lang="en-GB" dirty="0" smtClean="0">
                <a:solidFill>
                  <a:srgbClr val="C00000"/>
                </a:solidFill>
              </a:rPr>
              <a:t> in homogeneous </a:t>
            </a:r>
            <a:endParaRPr lang="en-GB" dirty="0" smtClean="0">
              <a:solidFill>
                <a:srgbClr val="C00000"/>
              </a:solidFill>
            </a:endParaRPr>
          </a:p>
          <a:p>
            <a:pPr algn="ctr"/>
            <a:endParaRPr lang="en-GB" dirty="0" smtClean="0">
              <a:solidFill>
                <a:srgbClr val="C00000"/>
              </a:solidFill>
            </a:endParaRPr>
          </a:p>
          <a:p>
            <a:pPr algn="ctr"/>
            <a:r>
              <a:rPr lang="en-GB" dirty="0" smtClean="0">
                <a:solidFill>
                  <a:srgbClr val="C00000"/>
                </a:solidFill>
              </a:rPr>
              <a:t>field</a:t>
            </a:r>
            <a:r>
              <a:rPr lang="en-GB" dirty="0" smtClean="0">
                <a:solidFill>
                  <a:srgbClr val="C00000"/>
                </a:solidFill>
              </a:rPr>
              <a:t>; </a:t>
            </a:r>
            <a:r>
              <a:rPr lang="en-GB" b="1" dirty="0" smtClean="0">
                <a:solidFill>
                  <a:srgbClr val="C00000"/>
                </a:solidFill>
              </a:rPr>
              <a:t>H (</a:t>
            </a:r>
            <a:r>
              <a:rPr lang="en-GB" sz="1400" dirty="0" smtClean="0">
                <a:solidFill>
                  <a:srgbClr val="C00000"/>
                </a:solidFill>
              </a:rPr>
              <a:t>solenoid) </a:t>
            </a:r>
            <a:r>
              <a:rPr lang="en-GB" dirty="0" smtClean="0">
                <a:solidFill>
                  <a:srgbClr val="C00000"/>
                </a:solidFill>
              </a:rPr>
              <a:t>=0.03 T </a:t>
            </a:r>
            <a:r>
              <a:rPr lang="en-GB" dirty="0" smtClean="0">
                <a:solidFill>
                  <a:srgbClr val="C00000"/>
                </a:solidFill>
              </a:rPr>
              <a:t>± 2·10</a:t>
            </a:r>
            <a:r>
              <a:rPr lang="en-GB" dirty="0" smtClean="0">
                <a:solidFill>
                  <a:srgbClr val="C00000"/>
                </a:solidFill>
              </a:rPr>
              <a:t>^-5.</a:t>
            </a:r>
          </a:p>
          <a:p>
            <a:r>
              <a:rPr lang="en-GB" dirty="0" smtClean="0"/>
              <a:t> 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94649" y="1691516"/>
            <a:ext cx="7159167" cy="2241540"/>
            <a:chOff x="755576" y="1691516"/>
            <a:chExt cx="7159167" cy="2241540"/>
          </a:xfrm>
        </p:grpSpPr>
        <p:grpSp>
          <p:nvGrpSpPr>
            <p:cNvPr id="7" name="Group 29"/>
            <p:cNvGrpSpPr/>
            <p:nvPr/>
          </p:nvGrpSpPr>
          <p:grpSpPr>
            <a:xfrm>
              <a:off x="755576" y="2015262"/>
              <a:ext cx="7159167" cy="1917794"/>
              <a:chOff x="755576" y="2492896"/>
              <a:chExt cx="7159167" cy="1917794"/>
            </a:xfrm>
          </p:grpSpPr>
          <p:pic>
            <p:nvPicPr>
              <p:cNvPr id="18" name="Picture 17" descr="UpMidDownFieldSol1.TIF"/>
              <p:cNvPicPr>
                <a:picLocks noChangeAspect="1"/>
              </p:cNvPicPr>
              <p:nvPr/>
            </p:nvPicPr>
            <p:blipFill>
              <a:blip r:embed="rId2" cstate="print"/>
              <a:srcRect l="-3332" t="1347" r="2380" b="79784"/>
              <a:stretch>
                <a:fillRect/>
              </a:stretch>
            </p:blipFill>
            <p:spPr>
              <a:xfrm>
                <a:off x="755576" y="2492896"/>
                <a:ext cx="7159167" cy="1892117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 rot="16200000">
                <a:off x="568061" y="3184467"/>
                <a:ext cx="118192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b="1" dirty="0" smtClean="0"/>
                  <a:t>Temperature [</a:t>
                </a:r>
                <a:r>
                  <a:rPr lang="en-GB" sz="900" b="1" dirty="0" err="1" smtClean="0"/>
                  <a:t>mK</a:t>
                </a:r>
                <a:r>
                  <a:rPr lang="en-GB" sz="900" b="1" dirty="0" smtClean="0"/>
                  <a:t>] </a:t>
                </a:r>
                <a:endParaRPr lang="en-GB" sz="9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051720" y="4149080"/>
                <a:ext cx="561662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 smtClean="0"/>
                  <a:t>Time [Min] (bottom scale); </a:t>
                </a:r>
                <a:r>
                  <a:rPr lang="en-GB" sz="1100" dirty="0" smtClean="0"/>
                  <a:t>Dotted line shows the solenoid field in [G] (left scale) </a:t>
                </a:r>
                <a:endParaRPr lang="en-GB" sz="11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940152" y="2780928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C00000"/>
                    </a:solidFill>
                  </a:rPr>
                  <a:t>+84%</a:t>
                </a:r>
                <a:endParaRPr lang="en-GB" sz="12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707904" y="2780928"/>
                <a:ext cx="6480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C00000"/>
                    </a:solidFill>
                  </a:rPr>
                  <a:t>-81 %</a:t>
                </a:r>
                <a:endParaRPr lang="en-GB" sz="12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547664" y="2780928"/>
                <a:ext cx="7200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C00000"/>
                    </a:solidFill>
                  </a:rPr>
                  <a:t>+82 %</a:t>
                </a:r>
                <a:endParaRPr lang="en-GB" sz="12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843808" y="2780928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+62%</a:t>
                </a:r>
                <a:endParaRPr lang="en-GB" sz="12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932040" y="2780928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-45%</a:t>
                </a:r>
                <a:endParaRPr lang="en-GB" sz="12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236296" y="2780928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+65%</a:t>
                </a:r>
                <a:endParaRPr lang="en-GB" sz="1200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907704" y="1700808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Up-cell</a:t>
              </a:r>
              <a:endParaRPr lang="en-GB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23928" y="1691516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Middle-cell</a:t>
              </a:r>
              <a:endParaRPr lang="en-GB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00192" y="1700808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Down-cell</a:t>
              </a:r>
              <a:endParaRPr lang="en-GB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17748" y="4509120"/>
            <a:ext cx="87129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Wingdings" pitchFamily="2" charset="2"/>
              <a:buChar char="Ø"/>
            </a:pPr>
            <a:r>
              <a:rPr lang="en-GB" dirty="0" smtClean="0"/>
              <a:t> </a:t>
            </a:r>
            <a:r>
              <a:rPr lang="en-GB" sz="1600" dirty="0" smtClean="0">
                <a:solidFill>
                  <a:srgbClr val="7030A0"/>
                </a:solidFill>
              </a:rPr>
              <a:t>Variation of nitrogen alignment nearby 0.03 T field excites the lattice </a:t>
            </a:r>
            <a:r>
              <a:rPr lang="en-GB" sz="1600" dirty="0" smtClean="0">
                <a:solidFill>
                  <a:srgbClr val="7030A0"/>
                </a:solidFill>
              </a:rPr>
              <a:t>vibrations.</a:t>
            </a:r>
          </a:p>
          <a:p>
            <a:pPr lvl="2">
              <a:buFont typeface="Wingdings" pitchFamily="2" charset="2"/>
              <a:buChar char="Ø"/>
            </a:pPr>
            <a:endParaRPr lang="en-GB" sz="1600" dirty="0" smtClean="0"/>
          </a:p>
          <a:p>
            <a:pPr lvl="2">
              <a:buFont typeface="Wingdings" pitchFamily="2" charset="2"/>
              <a:buChar char="Ø"/>
            </a:pPr>
            <a:r>
              <a:rPr lang="en-GB" sz="1600" dirty="0" smtClean="0"/>
              <a:t> Vibratory </a:t>
            </a:r>
            <a:r>
              <a:rPr lang="en-GB" sz="1600" dirty="0" smtClean="0"/>
              <a:t>excitations spread </a:t>
            </a:r>
            <a:r>
              <a:rPr lang="en-GB" sz="1600" dirty="0" smtClean="0">
                <a:solidFill>
                  <a:srgbClr val="C00000"/>
                </a:solidFill>
              </a:rPr>
              <a:t>up</a:t>
            </a:r>
            <a:r>
              <a:rPr lang="en-GB" sz="1600" dirty="0" smtClean="0"/>
              <a:t> and </a:t>
            </a:r>
            <a:r>
              <a:rPr lang="en-GB" sz="1600" dirty="0" smtClean="0">
                <a:solidFill>
                  <a:srgbClr val="C00000"/>
                </a:solidFill>
              </a:rPr>
              <a:t>down</a:t>
            </a:r>
            <a:r>
              <a:rPr lang="en-GB" sz="1600" dirty="0" smtClean="0"/>
              <a:t> from the middle  </a:t>
            </a:r>
            <a:r>
              <a:rPr lang="en-GB" sz="1600" dirty="0" smtClean="0"/>
              <a:t>cell</a:t>
            </a:r>
          </a:p>
          <a:p>
            <a:pPr lvl="2">
              <a:buFont typeface="Wingdings" pitchFamily="2" charset="2"/>
              <a:buChar char="Ø"/>
            </a:pPr>
            <a:endParaRPr lang="en-GB" sz="1600" dirty="0" smtClean="0"/>
          </a:p>
          <a:p>
            <a:pPr lvl="2">
              <a:buFont typeface="Wingdings" pitchFamily="2" charset="2"/>
              <a:buChar char="Ø"/>
            </a:pPr>
            <a:r>
              <a:rPr lang="en-GB" dirty="0" smtClean="0"/>
              <a:t> </a:t>
            </a:r>
            <a:r>
              <a:rPr lang="en-GB" sz="1600" dirty="0" smtClean="0">
                <a:solidFill>
                  <a:srgbClr val="0070C0"/>
                </a:solidFill>
              </a:rPr>
              <a:t>S</a:t>
            </a:r>
            <a:r>
              <a:rPr lang="en-GB" sz="1600" dirty="0" smtClean="0">
                <a:solidFill>
                  <a:srgbClr val="0070C0"/>
                </a:solidFill>
              </a:rPr>
              <a:t>pectral </a:t>
            </a:r>
            <a:r>
              <a:rPr lang="en-GB" sz="1600" dirty="0" smtClean="0">
                <a:solidFill>
                  <a:srgbClr val="0070C0"/>
                </a:solidFill>
              </a:rPr>
              <a:t>resolution of magneto-mechanical vibrations consists of about 0.1 </a:t>
            </a:r>
            <a:r>
              <a:rPr lang="en-GB" sz="1600" dirty="0" err="1" smtClean="0">
                <a:solidFill>
                  <a:srgbClr val="0070C0"/>
                </a:solidFill>
              </a:rPr>
              <a:t>MHz</a:t>
            </a:r>
            <a:r>
              <a:rPr lang="en-GB" sz="1600" dirty="0" err="1" smtClean="0">
                <a:solidFill>
                  <a:srgbClr val="0070C0"/>
                </a:solidFill>
                <a:sym typeface="Mathematica1"/>
              </a:rPr>
              <a:t>.</a:t>
            </a:r>
            <a:r>
              <a:rPr lang="en-GB" sz="1600" dirty="0" smtClean="0">
                <a:solidFill>
                  <a:srgbClr val="0070C0"/>
                </a:solidFill>
                <a:sym typeface="Mathematica1"/>
              </a:rPr>
              <a:t> </a:t>
            </a:r>
            <a:endParaRPr lang="en-GB" sz="1600" dirty="0" smtClean="0">
              <a:solidFill>
                <a:srgbClr val="0070C0"/>
              </a:solidFill>
            </a:endParaRPr>
          </a:p>
          <a:p>
            <a:pPr lvl="2">
              <a:buFont typeface="Wingdings" pitchFamily="2" charset="2"/>
              <a:buChar char="Ø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908720"/>
            <a:ext cx="7920880" cy="364715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GB" sz="1200" b="1" dirty="0" smtClean="0"/>
              <a:t>“</a:t>
            </a:r>
            <a:r>
              <a:rPr lang="en-GB" b="1" dirty="0" smtClean="0"/>
              <a:t>The physical fact underlined all gyromagnetic effects is that the </a:t>
            </a:r>
          </a:p>
          <a:p>
            <a:pPr lvl="0">
              <a:lnSpc>
                <a:spcPct val="200000"/>
              </a:lnSpc>
            </a:pPr>
            <a:r>
              <a:rPr lang="en-GB" b="1" dirty="0" smtClean="0"/>
              <a:t>nuclear spin and the electronic spin, as well as their orbital angular </a:t>
            </a:r>
          </a:p>
          <a:p>
            <a:pPr lvl="0">
              <a:lnSpc>
                <a:spcPct val="200000"/>
              </a:lnSpc>
            </a:pPr>
            <a:r>
              <a:rPr lang="en-GB" b="1" dirty="0" smtClean="0"/>
              <a:t>moments, generate a magnetic moment parallel to the angular </a:t>
            </a:r>
          </a:p>
          <a:p>
            <a:pPr lvl="0">
              <a:lnSpc>
                <a:spcPct val="200000"/>
              </a:lnSpc>
            </a:pPr>
            <a:r>
              <a:rPr lang="en-GB" b="1" dirty="0" smtClean="0"/>
              <a:t>momentum.</a:t>
            </a:r>
            <a:r>
              <a:rPr lang="en-GB" sz="1200" b="1" dirty="0" smtClean="0"/>
              <a:t>”</a:t>
            </a:r>
          </a:p>
          <a:p>
            <a:pPr lvl="0">
              <a:lnSpc>
                <a:spcPct val="200000"/>
              </a:lnSpc>
            </a:pPr>
            <a:endParaRPr lang="en-GB" sz="1200" b="1" dirty="0" smtClean="0"/>
          </a:p>
          <a:p>
            <a:pPr lvl="0">
              <a:lnSpc>
                <a:spcPct val="150000"/>
              </a:lnSpc>
            </a:pPr>
            <a:r>
              <a:rPr lang="en-GB" sz="1200" dirty="0" smtClean="0">
                <a:solidFill>
                  <a:srgbClr val="0070C0"/>
                </a:solidFill>
              </a:rPr>
              <a:t>S. P. </a:t>
            </a:r>
            <a:r>
              <a:rPr lang="en-GB" sz="1200" dirty="0" err="1" smtClean="0">
                <a:solidFill>
                  <a:srgbClr val="0070C0"/>
                </a:solidFill>
              </a:rPr>
              <a:t>Heims</a:t>
            </a:r>
            <a:r>
              <a:rPr lang="en-GB" sz="1200" dirty="0" smtClean="0">
                <a:solidFill>
                  <a:srgbClr val="0070C0"/>
                </a:solidFill>
              </a:rPr>
              <a:t> and E. T. </a:t>
            </a:r>
            <a:r>
              <a:rPr lang="en-GB" sz="1200" dirty="0" err="1" smtClean="0">
                <a:solidFill>
                  <a:srgbClr val="0070C0"/>
                </a:solidFill>
              </a:rPr>
              <a:t>Jaines</a:t>
            </a:r>
            <a:r>
              <a:rPr lang="en-GB" sz="1200" dirty="0" smtClean="0">
                <a:solidFill>
                  <a:srgbClr val="0070C0"/>
                </a:solidFill>
              </a:rPr>
              <a:t>, </a:t>
            </a:r>
            <a:r>
              <a:rPr lang="en-GB" sz="1200" dirty="0" smtClean="0"/>
              <a:t>Revs. Modern. Phys., 34, 136 (</a:t>
            </a:r>
            <a:r>
              <a:rPr lang="en-GB" sz="1200" b="1" dirty="0" smtClean="0"/>
              <a:t>1962</a:t>
            </a:r>
            <a:r>
              <a:rPr lang="en-GB" sz="1200" dirty="0" smtClean="0"/>
              <a:t>)</a:t>
            </a:r>
            <a:r>
              <a:rPr lang="en-GB" sz="1200" b="1" dirty="0" smtClean="0"/>
              <a:t> . </a:t>
            </a:r>
          </a:p>
          <a:p>
            <a:pPr lvl="0">
              <a:lnSpc>
                <a:spcPct val="150000"/>
              </a:lnSpc>
            </a:pPr>
            <a:endParaRPr lang="en-GB" sz="1200" b="1" dirty="0" smtClean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endParaRPr lang="en-GB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40466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Summary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52736"/>
            <a:ext cx="80648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70C0"/>
                </a:solidFill>
              </a:rPr>
              <a:t>The nuclear magneto-mechanical effect was observed in the irradiated ammonia </a:t>
            </a:r>
            <a:r>
              <a:rPr lang="en-GB" dirty="0">
                <a:solidFill>
                  <a:srgbClr val="0070C0"/>
                </a:solidFill>
              </a:rPr>
              <a:t>at superlow </a:t>
            </a:r>
            <a:r>
              <a:rPr lang="en-GB" dirty="0" smtClean="0">
                <a:solidFill>
                  <a:srgbClr val="0070C0"/>
                </a:solidFill>
              </a:rPr>
              <a:t>temperatures and at negative spin polarizations.</a:t>
            </a:r>
            <a:endParaRPr lang="en-GB" dirty="0">
              <a:solidFill>
                <a:srgbClr val="0070C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70C0"/>
                </a:solidFill>
              </a:rPr>
              <a:t>Nitrogen spins produce the </a:t>
            </a:r>
            <a:r>
              <a:rPr lang="en-GB" dirty="0">
                <a:solidFill>
                  <a:srgbClr val="0070C0"/>
                </a:solidFill>
              </a:rPr>
              <a:t>lattice </a:t>
            </a:r>
            <a:r>
              <a:rPr lang="en-GB" dirty="0" smtClean="0">
                <a:solidFill>
                  <a:srgbClr val="0070C0"/>
                </a:solidFill>
              </a:rPr>
              <a:t>vibrations when their alignment is being varied at the proton-nitrogen cross-relaxation.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  <a:sym typeface="Mathematica1"/>
              </a:rPr>
              <a:t>Lattice vibrations are transmitted by 3He/4He mixture; they are detected by thermometers and made faster the relaxation </a:t>
            </a:r>
            <a:r>
              <a:rPr lang="en-US" smtClean="0">
                <a:solidFill>
                  <a:srgbClr val="0070C0"/>
                </a:solidFill>
                <a:sym typeface="Mathematica1"/>
              </a:rPr>
              <a:t>of </a:t>
            </a:r>
            <a:r>
              <a:rPr lang="en-US" smtClean="0">
                <a:solidFill>
                  <a:srgbClr val="0070C0"/>
                </a:solidFill>
                <a:sym typeface="Mathematica1"/>
              </a:rPr>
              <a:t>negatively </a:t>
            </a:r>
            <a:r>
              <a:rPr lang="en-US" dirty="0" smtClean="0">
                <a:solidFill>
                  <a:srgbClr val="0070C0"/>
                </a:solidFill>
                <a:sym typeface="Mathematica1"/>
              </a:rPr>
              <a:t>polarized protons.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Evidence </a:t>
            </a:r>
            <a:r>
              <a:rPr lang="en-GB" dirty="0">
                <a:solidFill>
                  <a:srgbClr val="002060"/>
                </a:solidFill>
              </a:rPr>
              <a:t>was produced, </a:t>
            </a:r>
            <a:r>
              <a:rPr lang="en-GB" dirty="0">
                <a:solidFill>
                  <a:srgbClr val="0070C0"/>
                </a:solidFill>
              </a:rPr>
              <a:t>that a presence of </a:t>
            </a:r>
            <a:r>
              <a:rPr lang="en-GB" dirty="0" smtClean="0">
                <a:solidFill>
                  <a:srgbClr val="0070C0"/>
                </a:solidFill>
              </a:rPr>
              <a:t>quadruple </a:t>
            </a:r>
            <a:r>
              <a:rPr lang="en-GB" dirty="0">
                <a:solidFill>
                  <a:srgbClr val="0070C0"/>
                </a:solidFill>
              </a:rPr>
              <a:t>nuclei in the </a:t>
            </a:r>
            <a:r>
              <a:rPr lang="en-GB" dirty="0" smtClean="0">
                <a:solidFill>
                  <a:srgbClr val="0070C0"/>
                </a:solidFill>
              </a:rPr>
              <a:t>polarized target materials makes shorter </a:t>
            </a:r>
            <a:r>
              <a:rPr lang="en-GB" dirty="0">
                <a:solidFill>
                  <a:srgbClr val="0070C0"/>
                </a:solidFill>
              </a:rPr>
              <a:t>the relaxation time </a:t>
            </a:r>
            <a:r>
              <a:rPr lang="en-GB" dirty="0" smtClean="0">
                <a:solidFill>
                  <a:srgbClr val="0070C0"/>
                </a:solidFill>
              </a:rPr>
              <a:t>at negative polarization as compared with positive polarizations.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70C0"/>
                </a:solidFill>
              </a:rPr>
              <a:t> By the same reason, the negative polarization could be higher than the positive one due to its faster built-up at superlow temperature.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249289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Thank you!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23528" y="4157692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en-GB" dirty="0" smtClean="0">
                <a:solidFill>
                  <a:srgbClr val="7030A0"/>
                </a:solidFill>
              </a:rPr>
              <a:t>The change of nitrogen alignment nearby 0.03 T field excites the lattice vibratory spectra. The plot shows an </a:t>
            </a:r>
            <a:r>
              <a:rPr lang="en-GB" dirty="0" err="1" smtClean="0">
                <a:solidFill>
                  <a:srgbClr val="7030A0"/>
                </a:solidFill>
              </a:rPr>
              <a:t>nondegenerating</a:t>
            </a:r>
            <a:r>
              <a:rPr lang="en-GB" dirty="0" smtClean="0">
                <a:solidFill>
                  <a:srgbClr val="7030A0"/>
                </a:solidFill>
              </a:rPr>
              <a:t> (a) and degenerated (b) magneto-mechanical spectra of 14N; the effect is absent at static field.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9512" y="332656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We wished to repeat the same tests at the negative nuclear polarizations. </a:t>
            </a:r>
          </a:p>
          <a:p>
            <a:pPr marL="342900" indent="-342900" algn="ctr">
              <a:lnSpc>
                <a:spcPct val="150000"/>
              </a:lnSpc>
            </a:pPr>
            <a:r>
              <a:rPr lang="en-GB" b="1" dirty="0" smtClean="0">
                <a:solidFill>
                  <a:srgbClr val="C00000"/>
                </a:solidFill>
              </a:rPr>
              <a:t> </a:t>
            </a:r>
          </a:p>
        </p:txBody>
      </p:sp>
      <p:grpSp>
        <p:nvGrpSpPr>
          <p:cNvPr id="3" name="Group 28"/>
          <p:cNvGrpSpPr/>
          <p:nvPr/>
        </p:nvGrpSpPr>
        <p:grpSpPr>
          <a:xfrm>
            <a:off x="467544" y="1268760"/>
            <a:ext cx="7766403" cy="2420599"/>
            <a:chOff x="467544" y="1268760"/>
            <a:chExt cx="7766403" cy="2420599"/>
          </a:xfrm>
        </p:grpSpPr>
        <p:grpSp>
          <p:nvGrpSpPr>
            <p:cNvPr id="4" name="Group 23"/>
            <p:cNvGrpSpPr/>
            <p:nvPr/>
          </p:nvGrpSpPr>
          <p:grpSpPr>
            <a:xfrm>
              <a:off x="467544" y="1268760"/>
              <a:ext cx="7766403" cy="2420599"/>
              <a:chOff x="467544" y="1268760"/>
              <a:chExt cx="7766403" cy="2420599"/>
            </a:xfrm>
          </p:grpSpPr>
          <p:grpSp>
            <p:nvGrpSpPr>
              <p:cNvPr id="5" name="Group 22"/>
              <p:cNvGrpSpPr/>
              <p:nvPr/>
            </p:nvGrpSpPr>
            <p:grpSpPr>
              <a:xfrm>
                <a:off x="467544" y="1484784"/>
                <a:ext cx="7766403" cy="2204575"/>
                <a:chOff x="467544" y="2420888"/>
                <a:chExt cx="7766403" cy="2204575"/>
              </a:xfrm>
            </p:grpSpPr>
            <p:grpSp>
              <p:nvGrpSpPr>
                <p:cNvPr id="6" name="Group 18"/>
                <p:cNvGrpSpPr/>
                <p:nvPr/>
              </p:nvGrpSpPr>
              <p:grpSpPr>
                <a:xfrm>
                  <a:off x="467544" y="2420888"/>
                  <a:ext cx="7766403" cy="2204575"/>
                  <a:chOff x="1043608" y="2996952"/>
                  <a:chExt cx="7766403" cy="2204575"/>
                </a:xfrm>
              </p:grpSpPr>
              <p:pic>
                <p:nvPicPr>
                  <p:cNvPr id="2" name="Picture 1" descr="UpMiddleDowntime2.tif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rcRect l="-2380" b="79447"/>
                  <a:stretch>
                    <a:fillRect/>
                  </a:stretch>
                </p:blipFill>
                <p:spPr>
                  <a:xfrm>
                    <a:off x="1043608" y="2996952"/>
                    <a:ext cx="7766403" cy="2204575"/>
                  </a:xfrm>
                  <a:prstGeom prst="rect">
                    <a:avLst/>
                  </a:prstGeom>
                </p:spPr>
              </p:pic>
              <p:sp>
                <p:nvSpPr>
                  <p:cNvPr id="18" name="Rectangle 17"/>
                  <p:cNvSpPr/>
                  <p:nvPr/>
                </p:nvSpPr>
                <p:spPr>
                  <a:xfrm rot="16200000">
                    <a:off x="546842" y="3824833"/>
                    <a:ext cx="1436612" cy="2616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100" b="1" dirty="0" smtClean="0"/>
                      <a:t>Temperature [</a:t>
                    </a:r>
                    <a:r>
                      <a:rPr lang="en-GB" sz="1100" b="1" dirty="0" err="1" smtClean="0"/>
                      <a:t>mK</a:t>
                    </a:r>
                    <a:r>
                      <a:rPr lang="en-GB" sz="1100" b="1" dirty="0" smtClean="0"/>
                      <a:t>] </a:t>
                    </a:r>
                    <a:endParaRPr lang="en-GB" sz="1100" b="1" dirty="0"/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1547664" y="4725144"/>
                    <a:ext cx="7128792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GB" sz="1400" dirty="0" smtClean="0"/>
                      <a:t>Time [Min] (bottom scale);</a:t>
                    </a:r>
                    <a:r>
                      <a:rPr lang="en-GB" sz="1400" b="1" dirty="0" smtClean="0"/>
                      <a:t>  </a:t>
                    </a:r>
                    <a:r>
                      <a:rPr lang="en-GB" sz="1400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Dotted lines: the dipole field in [G] (left scale)</a:t>
                    </a:r>
                    <a:r>
                      <a:rPr lang="en-GB" sz="1400" dirty="0" smtClean="0"/>
                      <a:t> </a:t>
                    </a:r>
                    <a:endParaRPr lang="en-GB" sz="1400" dirty="0"/>
                  </a:p>
                </p:txBody>
              </p:sp>
            </p:grpSp>
            <p:sp>
              <p:nvSpPr>
                <p:cNvPr id="22" name="Rectangle 21"/>
                <p:cNvSpPr/>
                <p:nvPr/>
              </p:nvSpPr>
              <p:spPr>
                <a:xfrm>
                  <a:off x="6516216" y="2780928"/>
                  <a:ext cx="628698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1200" dirty="0" smtClean="0">
                      <a:solidFill>
                        <a:srgbClr val="C00000"/>
                      </a:solidFill>
                    </a:rPr>
                    <a:t>-1.0% </a:t>
                  </a:r>
                  <a:endParaRPr lang="en-GB" sz="12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3923928" y="2780928"/>
                  <a:ext cx="713657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1200" dirty="0" smtClean="0">
                      <a:solidFill>
                        <a:srgbClr val="C00000"/>
                      </a:solidFill>
                    </a:rPr>
                    <a:t>-67,5% </a:t>
                  </a:r>
                  <a:endParaRPr lang="en-GB" sz="12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1547664" y="2780928"/>
                  <a:ext cx="628698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1200" dirty="0" smtClean="0">
                      <a:solidFill>
                        <a:srgbClr val="C00000"/>
                      </a:solidFill>
                    </a:rPr>
                    <a:t>-0.3% </a:t>
                  </a:r>
                  <a:endParaRPr lang="en-GB" sz="1200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1403648" y="1268760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Up-cell</a:t>
                </a:r>
                <a:endParaRPr lang="en-GB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635896" y="1268760"/>
                <a:ext cx="1296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Middle-cell</a:t>
                </a:r>
                <a:endParaRPr lang="en-GB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372200" y="1268760"/>
                <a:ext cx="1224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Down-cell</a:t>
                </a:r>
                <a:endParaRPr lang="en-GB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779912" y="2420888"/>
              <a:ext cx="2160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a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48064" y="2420888"/>
              <a:ext cx="216024" cy="288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b</a:t>
              </a:r>
              <a:endParaRPr lang="en-GB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51520" y="4653136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en-GB" dirty="0" smtClean="0">
                <a:solidFill>
                  <a:srgbClr val="7030A0"/>
                </a:solidFill>
              </a:rPr>
              <a:t>2. </a:t>
            </a:r>
            <a:r>
              <a:rPr lang="en-GB" dirty="0" smtClean="0"/>
              <a:t>Vibratory excitations spread </a:t>
            </a:r>
            <a:r>
              <a:rPr lang="en-GB" dirty="0" smtClean="0">
                <a:solidFill>
                  <a:srgbClr val="C00000"/>
                </a:solidFill>
              </a:rPr>
              <a:t>up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C00000"/>
                </a:solidFill>
              </a:rPr>
              <a:t>down</a:t>
            </a:r>
            <a:r>
              <a:rPr lang="en-GB" dirty="0" smtClean="0"/>
              <a:t> from the middle  sell arising the fast nuclear relaxation at the positively polarized Up and Down cells 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259632" y="1124744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445224"/>
            <a:ext cx="859947" cy="91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/>
          <p:nvPr/>
        </p:nvGrpSpPr>
        <p:grpSpPr>
          <a:xfrm>
            <a:off x="414414" y="1691516"/>
            <a:ext cx="8208911" cy="2745596"/>
            <a:chOff x="414414" y="1115452"/>
            <a:chExt cx="8208911" cy="2745596"/>
          </a:xfrm>
        </p:grpSpPr>
        <p:grpSp>
          <p:nvGrpSpPr>
            <p:cNvPr id="4" name="Group 48"/>
            <p:cNvGrpSpPr/>
            <p:nvPr/>
          </p:nvGrpSpPr>
          <p:grpSpPr>
            <a:xfrm>
              <a:off x="414414" y="1412776"/>
              <a:ext cx="8208911" cy="2448272"/>
              <a:chOff x="414414" y="2636912"/>
              <a:chExt cx="8208911" cy="2448272"/>
            </a:xfrm>
          </p:grpSpPr>
          <p:pic>
            <p:nvPicPr>
              <p:cNvPr id="18" name="Picture 17" descr="UpMiddleDown1.tif"/>
              <p:cNvPicPr>
                <a:picLocks noChangeAspect="1"/>
              </p:cNvPicPr>
              <p:nvPr/>
            </p:nvPicPr>
            <p:blipFill>
              <a:blip r:embed="rId3" cstate="print"/>
              <a:srcRect b="80120"/>
              <a:stretch>
                <a:fillRect/>
              </a:stretch>
            </p:blipFill>
            <p:spPr>
              <a:xfrm>
                <a:off x="436915" y="2636912"/>
                <a:ext cx="8186410" cy="2448272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3434554" y="2932701"/>
                <a:ext cx="604028" cy="223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 smtClean="0">
                    <a:solidFill>
                      <a:srgbClr val="C00000"/>
                    </a:solidFill>
                  </a:rPr>
                  <a:t>-67,5% </a:t>
                </a:r>
                <a:endParaRPr lang="en-GB" sz="8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942938" y="2932701"/>
                <a:ext cx="528525" cy="223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 smtClean="0">
                    <a:solidFill>
                      <a:srgbClr val="C00000"/>
                    </a:solidFill>
                  </a:rPr>
                  <a:t>-0.3% </a:t>
                </a:r>
                <a:endParaRPr lang="en-GB" sz="8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228184" y="2940458"/>
                <a:ext cx="604028" cy="223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 smtClean="0">
                    <a:solidFill>
                      <a:srgbClr val="C00000"/>
                    </a:solidFill>
                  </a:rPr>
                  <a:t>-1.0% </a:t>
                </a:r>
                <a:endParaRPr lang="en-GB" sz="8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568371" y="2940458"/>
                <a:ext cx="604028" cy="223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+0.46% </a:t>
                </a:r>
                <a:endParaRPr lang="en-GB" sz="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944624" y="2932701"/>
                <a:ext cx="604028" cy="223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 smtClean="0">
                    <a:solidFill>
                      <a:schemeClr val="bg2">
                        <a:lumMod val="10000"/>
                      </a:schemeClr>
                    </a:solidFill>
                  </a:rPr>
                  <a:t>-0.36% </a:t>
                </a:r>
                <a:endParaRPr lang="en-GB" sz="800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302001" y="2932701"/>
                <a:ext cx="604028" cy="223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+0.41% </a:t>
                </a:r>
                <a:endParaRPr lang="en-GB" sz="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69447" y="4499172"/>
                <a:ext cx="6946324" cy="286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 smtClean="0"/>
                  <a:t>Time [Min] (bottom scale); </a:t>
                </a:r>
                <a:r>
                  <a:rPr lang="en-GB" sz="1200" dirty="0" smtClean="0"/>
                  <a:t>Dotted line: the dipole field in [G] (left scale) </a:t>
                </a:r>
                <a:endParaRPr lang="en-GB" sz="12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16200000">
                <a:off x="-93144" y="3216477"/>
                <a:ext cx="1259353" cy="244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b="1" dirty="0" smtClean="0"/>
                  <a:t>Temperature [</a:t>
                </a:r>
                <a:r>
                  <a:rPr lang="en-GB" sz="900" b="1" dirty="0" err="1" smtClean="0"/>
                  <a:t>mK</a:t>
                </a:r>
                <a:r>
                  <a:rPr lang="en-GB" sz="900" b="1" dirty="0" smtClean="0"/>
                  <a:t>] </a:t>
                </a:r>
                <a:endParaRPr lang="en-GB" sz="900" b="1" dirty="0"/>
              </a:p>
            </p:txBody>
          </p:sp>
          <p:cxnSp>
            <p:nvCxnSpPr>
              <p:cNvPr id="3" name="Straight Arrow Connector 2"/>
              <p:cNvCxnSpPr/>
              <p:nvPr/>
            </p:nvCxnSpPr>
            <p:spPr>
              <a:xfrm>
                <a:off x="4355976" y="3717032"/>
                <a:ext cx="648072" cy="1633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4427984" y="3429000"/>
                <a:ext cx="504056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 smtClean="0"/>
                  <a:t>667  G</a:t>
                </a:r>
                <a:endParaRPr lang="en-GB" sz="800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403648" y="1124744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Up-cell</a:t>
              </a:r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07904" y="1115452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Middle-cell</a:t>
              </a:r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44208" y="1124744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Down-cell</a:t>
              </a:r>
              <a:endParaRPr lang="en-GB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67544" y="47667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vibratory spectra taken in the inhomogeneous field of dipole magnet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40" y="3212976"/>
            <a:ext cx="82089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en-GB" dirty="0" smtClean="0">
                <a:solidFill>
                  <a:srgbClr val="0070C0"/>
                </a:solidFill>
              </a:rPr>
              <a:t>	</a:t>
            </a:r>
            <a:r>
              <a:rPr lang="en-GB" dirty="0" smtClean="0">
                <a:solidFill>
                  <a:srgbClr val="0070C0"/>
                </a:solidFill>
              </a:rPr>
              <a:t>In our study We observed the effect </a:t>
            </a:r>
            <a:r>
              <a:rPr lang="en-GB" dirty="0" smtClean="0">
                <a:solidFill>
                  <a:srgbClr val="0070C0"/>
                </a:solidFill>
              </a:rPr>
              <a:t>which provides a </a:t>
            </a:r>
            <a:r>
              <a:rPr lang="en-GB" dirty="0" smtClean="0">
                <a:solidFill>
                  <a:srgbClr val="0070C0"/>
                </a:solidFill>
              </a:rPr>
              <a:t>fast </a:t>
            </a:r>
            <a:r>
              <a:rPr lang="en-GB" dirty="0" smtClean="0">
                <a:solidFill>
                  <a:srgbClr val="0070C0"/>
                </a:solidFill>
              </a:rPr>
              <a:t>nuclear relaxation </a:t>
            </a:r>
            <a:r>
              <a:rPr lang="en-GB" dirty="0" smtClean="0">
                <a:solidFill>
                  <a:srgbClr val="0070C0"/>
                </a:solidFill>
              </a:rPr>
              <a:t>even </a:t>
            </a:r>
            <a:r>
              <a:rPr lang="en-GB" dirty="0" smtClean="0">
                <a:solidFill>
                  <a:srgbClr val="0070C0"/>
                </a:solidFill>
              </a:rPr>
              <a:t>at superlow </a:t>
            </a:r>
            <a:r>
              <a:rPr lang="en-GB" dirty="0" smtClean="0">
                <a:solidFill>
                  <a:srgbClr val="0070C0"/>
                </a:solidFill>
              </a:rPr>
              <a:t>temperatures and </a:t>
            </a:r>
            <a:r>
              <a:rPr lang="en-GB" dirty="0" smtClean="0">
                <a:solidFill>
                  <a:srgbClr val="0070C0"/>
                </a:solidFill>
              </a:rPr>
              <a:t>It enables </a:t>
            </a:r>
            <a:r>
              <a:rPr lang="en-GB" dirty="0" smtClean="0">
                <a:solidFill>
                  <a:srgbClr val="0070C0"/>
                </a:solidFill>
              </a:rPr>
              <a:t>an excitation of the lattice vibrations; the first nuclear </a:t>
            </a:r>
            <a:r>
              <a:rPr lang="en-GB" dirty="0" smtClean="0">
                <a:solidFill>
                  <a:srgbClr val="0070C0"/>
                </a:solidFill>
              </a:rPr>
              <a:t>magneto-mechanical </a:t>
            </a:r>
            <a:r>
              <a:rPr lang="en-GB" dirty="0" smtClean="0">
                <a:solidFill>
                  <a:srgbClr val="0070C0"/>
                </a:solidFill>
              </a:rPr>
              <a:t>spectrum was obtained.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540" y="1159584"/>
            <a:ext cx="8208912" cy="1477328"/>
          </a:xfrm>
          <a:prstGeom prst="rect">
            <a:avLst/>
          </a:prstGeom>
          <a:noFill/>
          <a:ln>
            <a:solidFill>
              <a:srgbClr val="0312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 </a:t>
            </a:r>
            <a:r>
              <a:rPr lang="en-GB" dirty="0" smtClean="0"/>
              <a:t>the solid polarized </a:t>
            </a:r>
            <a:r>
              <a:rPr lang="en-GB" dirty="0" smtClean="0"/>
              <a:t>targets the n</a:t>
            </a:r>
            <a:r>
              <a:rPr lang="en-GB" dirty="0" smtClean="0"/>
              <a:t>uclear </a:t>
            </a:r>
            <a:r>
              <a:rPr lang="en-GB" dirty="0" smtClean="0"/>
              <a:t>spin lattice relaxation </a:t>
            </a:r>
            <a:r>
              <a:rPr lang="en-GB" dirty="0" smtClean="0"/>
              <a:t>goes mainly via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the </a:t>
            </a:r>
            <a:r>
              <a:rPr lang="en-GB" dirty="0" smtClean="0"/>
              <a:t>interaction with the electron </a:t>
            </a:r>
            <a:r>
              <a:rPr lang="en-GB" dirty="0" smtClean="0"/>
              <a:t>impurities </a:t>
            </a:r>
            <a:r>
              <a:rPr lang="en-GB" dirty="0" smtClean="0"/>
              <a:t>because the </a:t>
            </a:r>
            <a:r>
              <a:rPr lang="en-GB" dirty="0" smtClean="0"/>
              <a:t>number</a:t>
            </a:r>
            <a:r>
              <a:rPr lang="en-GB" dirty="0" smtClean="0"/>
              <a:t> </a:t>
            </a:r>
            <a:r>
              <a:rPr lang="en-GB" dirty="0" smtClean="0"/>
              <a:t>of lattice 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phonons </a:t>
            </a:r>
            <a:r>
              <a:rPr lang="en-GB" dirty="0" smtClean="0"/>
              <a:t>with </a:t>
            </a:r>
            <a:r>
              <a:rPr lang="en-GB" dirty="0" smtClean="0"/>
              <a:t>nuclear frequencies is extremely small at low temperatures.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33265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Introduction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093444" y="4223734"/>
          <a:ext cx="3856095" cy="2229602"/>
        </p:xfrm>
        <a:graphic>
          <a:graphicData uri="http://schemas.openxmlformats.org/presentationml/2006/ole">
            <p:oleObj spid="_x0000_s89158" name="Photo Editor Photo" r:id="rId3" imgW="9952381" imgH="5990476" progId="">
              <p:embed/>
            </p:oleObj>
          </a:graphicData>
        </a:graphic>
      </p:graphicFrame>
      <p:sp>
        <p:nvSpPr>
          <p:cNvPr id="6" name="Text Box 54"/>
          <p:cNvSpPr txBox="1">
            <a:spLocks noChangeArrowheads="1"/>
          </p:cNvSpPr>
          <p:nvPr/>
        </p:nvSpPr>
        <p:spPr bwMode="auto">
          <a:xfrm>
            <a:off x="6793180" y="6076892"/>
            <a:ext cx="117541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alibri" pitchFamily="34" charset="0"/>
              </a:rPr>
              <a:t>3-cells cavity</a:t>
            </a:r>
            <a:endParaRPr lang="ru-RU" sz="1200" dirty="0">
              <a:latin typeface="Calibri" pitchFamily="34" charset="0"/>
            </a:endParaRPr>
          </a:p>
        </p:txBody>
      </p:sp>
      <p:sp>
        <p:nvSpPr>
          <p:cNvPr id="7" name="Line 55"/>
          <p:cNvSpPr>
            <a:spLocks noChangeShapeType="1"/>
          </p:cNvSpPr>
          <p:nvPr/>
        </p:nvSpPr>
        <p:spPr bwMode="auto">
          <a:xfrm flipV="1">
            <a:off x="7511966" y="5196676"/>
            <a:ext cx="131081" cy="88021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" name="Line 56"/>
          <p:cNvSpPr>
            <a:spLocks noChangeShapeType="1"/>
          </p:cNvSpPr>
          <p:nvPr/>
        </p:nvSpPr>
        <p:spPr bwMode="auto">
          <a:xfrm flipH="1" flipV="1">
            <a:off x="6726919" y="5636784"/>
            <a:ext cx="522885" cy="44010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" name="Line 57"/>
          <p:cNvSpPr>
            <a:spLocks noChangeShapeType="1"/>
          </p:cNvSpPr>
          <p:nvPr/>
        </p:nvSpPr>
        <p:spPr bwMode="auto">
          <a:xfrm flipV="1">
            <a:off x="7903769" y="5448562"/>
            <a:ext cx="587705" cy="62833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2" name="Line 61"/>
          <p:cNvSpPr>
            <a:spLocks noChangeShapeType="1"/>
          </p:cNvSpPr>
          <p:nvPr/>
        </p:nvSpPr>
        <p:spPr bwMode="auto">
          <a:xfrm>
            <a:off x="7249803" y="4569730"/>
            <a:ext cx="458064" cy="12594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22531" name="Object 2"/>
          <p:cNvGraphicFramePr>
            <a:graphicFrameLocks noChangeAspect="1"/>
          </p:cNvGraphicFramePr>
          <p:nvPr/>
        </p:nvGraphicFramePr>
        <p:xfrm>
          <a:off x="179512" y="1196752"/>
          <a:ext cx="5634522" cy="3744639"/>
        </p:xfrm>
        <a:graphic>
          <a:graphicData uri="http://schemas.openxmlformats.org/presentationml/2006/ole">
            <p:oleObj spid="_x0000_s89159" name="Photo Editor Photo" r:id="rId4" imgW="9142857" imgH="6076190" progId="">
              <p:embed/>
            </p:oleObj>
          </a:graphicData>
        </a:graphic>
      </p:graphicFrame>
      <p:sp>
        <p:nvSpPr>
          <p:cNvPr id="15" name="Line 53"/>
          <p:cNvSpPr>
            <a:spLocks noChangeShapeType="1"/>
          </p:cNvSpPr>
          <p:nvPr/>
        </p:nvSpPr>
        <p:spPr bwMode="auto">
          <a:xfrm flipH="1">
            <a:off x="4355976" y="1772816"/>
            <a:ext cx="2304256" cy="936104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60232" y="162880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70C0"/>
                </a:solidFill>
              </a:rPr>
              <a:t>Dilution fridge</a:t>
            </a:r>
            <a:endParaRPr lang="en-GB" sz="1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03648" y="530120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2.5 T Solenoid </a:t>
            </a:r>
          </a:p>
          <a:p>
            <a:pPr algn="ctr"/>
            <a:r>
              <a:rPr lang="en-GB" sz="1400" b="1" dirty="0" smtClean="0"/>
              <a:t>&amp; 0.6T dipole</a:t>
            </a:r>
            <a:endParaRPr lang="en-GB" sz="1400" b="1" dirty="0"/>
          </a:p>
        </p:txBody>
      </p:sp>
      <p:sp>
        <p:nvSpPr>
          <p:cNvPr id="21" name="Line 53"/>
          <p:cNvSpPr>
            <a:spLocks noChangeShapeType="1"/>
          </p:cNvSpPr>
          <p:nvPr/>
        </p:nvSpPr>
        <p:spPr bwMode="auto">
          <a:xfrm flipV="1">
            <a:off x="2123728" y="4437112"/>
            <a:ext cx="144016" cy="720080"/>
          </a:xfrm>
          <a:prstGeom prst="line">
            <a:avLst/>
          </a:prstGeom>
          <a:noFill/>
          <a:ln w="28575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827584" y="332656"/>
            <a:ext cx="5904656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CERN’s 3-cells polarized target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9E8F-4A75-4781-A1E4-0E168DD38B56}" type="datetime1">
              <a:rPr lang="en-US" smtClean="0"/>
              <a:pPr/>
              <a:t>9/18/2011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359B-AA5F-4138-9610-38EBE5DEA5AA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4" name="Group 29"/>
          <p:cNvGrpSpPr/>
          <p:nvPr/>
        </p:nvGrpSpPr>
        <p:grpSpPr>
          <a:xfrm>
            <a:off x="395536" y="908720"/>
            <a:ext cx="8164275" cy="3819544"/>
            <a:chOff x="395536" y="908720"/>
            <a:chExt cx="8164275" cy="3819544"/>
          </a:xfrm>
        </p:grpSpPr>
        <p:grpSp>
          <p:nvGrpSpPr>
            <p:cNvPr id="5" name="Group 20"/>
            <p:cNvGrpSpPr/>
            <p:nvPr/>
          </p:nvGrpSpPr>
          <p:grpSpPr>
            <a:xfrm>
              <a:off x="395536" y="908720"/>
              <a:ext cx="8164275" cy="3819544"/>
              <a:chOff x="395536" y="1052736"/>
              <a:chExt cx="8164275" cy="3819544"/>
            </a:xfrm>
          </p:grpSpPr>
          <p:grpSp>
            <p:nvGrpSpPr>
              <p:cNvPr id="6" name="Group 19"/>
              <p:cNvGrpSpPr/>
              <p:nvPr/>
            </p:nvGrpSpPr>
            <p:grpSpPr>
              <a:xfrm>
                <a:off x="395536" y="1052736"/>
                <a:ext cx="8164275" cy="3819544"/>
                <a:chOff x="395536" y="1052736"/>
                <a:chExt cx="8164275" cy="3819544"/>
              </a:xfrm>
            </p:grpSpPr>
            <p:grpSp>
              <p:nvGrpSpPr>
                <p:cNvPr id="8" name="Group 16"/>
                <p:cNvGrpSpPr/>
                <p:nvPr/>
              </p:nvGrpSpPr>
              <p:grpSpPr>
                <a:xfrm>
                  <a:off x="395536" y="1052736"/>
                  <a:ext cx="8164275" cy="3819544"/>
                  <a:chOff x="395536" y="1124744"/>
                  <a:chExt cx="8164275" cy="3819544"/>
                </a:xfrm>
              </p:grpSpPr>
              <p:grpSp>
                <p:nvGrpSpPr>
                  <p:cNvPr id="9" name="Group 15"/>
                  <p:cNvGrpSpPr/>
                  <p:nvPr/>
                </p:nvGrpSpPr>
                <p:grpSpPr>
                  <a:xfrm>
                    <a:off x="395536" y="1124744"/>
                    <a:ext cx="8164275" cy="3819544"/>
                    <a:chOff x="395536" y="1124744"/>
                    <a:chExt cx="8164275" cy="3819544"/>
                  </a:xfrm>
                </p:grpSpPr>
                <p:grpSp>
                  <p:nvGrpSpPr>
                    <p:cNvPr id="11" name="Group 12"/>
                    <p:cNvGrpSpPr/>
                    <p:nvPr/>
                  </p:nvGrpSpPr>
                  <p:grpSpPr>
                    <a:xfrm>
                      <a:off x="395536" y="1124744"/>
                      <a:ext cx="8164275" cy="3819544"/>
                      <a:chOff x="395536" y="1124744"/>
                      <a:chExt cx="8164275" cy="3819544"/>
                    </a:xfrm>
                  </p:grpSpPr>
                  <p:grpSp>
                    <p:nvGrpSpPr>
                      <p:cNvPr id="13" name="Group 10"/>
                      <p:cNvGrpSpPr/>
                      <p:nvPr/>
                    </p:nvGrpSpPr>
                    <p:grpSpPr>
                      <a:xfrm>
                        <a:off x="395536" y="1124744"/>
                        <a:ext cx="8164275" cy="3819544"/>
                        <a:chOff x="395536" y="1124744"/>
                        <a:chExt cx="8164275" cy="3819544"/>
                      </a:xfrm>
                    </p:grpSpPr>
                    <p:grpSp>
                      <p:nvGrpSpPr>
                        <p:cNvPr id="16" name="Group 8"/>
                        <p:cNvGrpSpPr/>
                        <p:nvPr/>
                      </p:nvGrpSpPr>
                      <p:grpSpPr>
                        <a:xfrm>
                          <a:off x="395536" y="1124744"/>
                          <a:ext cx="8164275" cy="3819544"/>
                          <a:chOff x="683568" y="764704"/>
                          <a:chExt cx="8164275" cy="3819544"/>
                        </a:xfrm>
                      </p:grpSpPr>
                      <p:pic>
                        <p:nvPicPr>
                          <p:cNvPr id="12493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3568" y="764704"/>
                            <a:ext cx="8164275" cy="381954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sp>
                        <p:nvSpPr>
                          <p:cNvPr id="7" name="TextBox 6"/>
                          <p:cNvSpPr txBox="1"/>
                          <p:nvPr/>
                        </p:nvSpPr>
                        <p:spPr>
                          <a:xfrm>
                            <a:off x="3275856" y="2780928"/>
                            <a:ext cx="936104" cy="46166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GB" sz="1200" b="1" dirty="0" smtClean="0">
                                <a:solidFill>
                                  <a:srgbClr val="0070C0"/>
                                </a:solidFill>
                              </a:rPr>
                              <a:t>Upstream </a:t>
                            </a:r>
                          </a:p>
                          <a:p>
                            <a:pPr algn="ctr"/>
                            <a:r>
                              <a:rPr lang="en-GB" sz="1200" b="1" dirty="0" smtClean="0">
                                <a:solidFill>
                                  <a:srgbClr val="0070C0"/>
                                </a:solidFill>
                              </a:rPr>
                              <a:t>cell </a:t>
                            </a:r>
                            <a:endParaRPr lang="en-GB" sz="1200" b="1" dirty="0">
                              <a:solidFill>
                                <a:srgbClr val="0070C0"/>
                              </a:solidFill>
                            </a:endParaRPr>
                          </a:p>
                        </p:txBody>
                      </p:sp>
                    </p:grpSp>
                    <p:sp>
                      <p:nvSpPr>
                        <p:cNvPr id="10" name="TextBox 9"/>
                        <p:cNvSpPr txBox="1"/>
                        <p:nvPr/>
                      </p:nvSpPr>
                      <p:spPr>
                        <a:xfrm>
                          <a:off x="6588224" y="3121223"/>
                          <a:ext cx="1224136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GB" sz="1200" b="1" dirty="0" smtClean="0">
                              <a:solidFill>
                                <a:srgbClr val="0070C0"/>
                              </a:solidFill>
                            </a:rPr>
                            <a:t>Downstream </a:t>
                          </a:r>
                        </a:p>
                        <a:p>
                          <a:pPr algn="ctr"/>
                          <a:r>
                            <a:rPr lang="en-GB" sz="1200" b="1" dirty="0" smtClean="0">
                              <a:solidFill>
                                <a:srgbClr val="0070C0"/>
                              </a:solidFill>
                            </a:rPr>
                            <a:t>cell</a:t>
                          </a:r>
                          <a:endParaRPr lang="en-GB" sz="1200" b="1" dirty="0">
                            <a:solidFill>
                              <a:srgbClr val="0070C0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12" name="TextBox 11"/>
                      <p:cNvSpPr txBox="1"/>
                      <p:nvPr/>
                    </p:nvSpPr>
                    <p:spPr>
                      <a:xfrm>
                        <a:off x="4860032" y="3140968"/>
                        <a:ext cx="1224136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GB" sz="1200" b="1" dirty="0" smtClean="0">
                            <a:solidFill>
                              <a:srgbClr val="0070C0"/>
                            </a:solidFill>
                          </a:rPr>
                          <a:t>Central cell</a:t>
                        </a:r>
                        <a:endParaRPr lang="en-GB" sz="1200" b="1" dirty="0">
                          <a:solidFill>
                            <a:srgbClr val="0070C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1547664" y="2780928"/>
                      <a:ext cx="93610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sz="1200" dirty="0" smtClean="0">
                          <a:solidFill>
                            <a:srgbClr val="0070C0"/>
                          </a:solidFill>
                        </a:rPr>
                        <a:t>3He Input</a:t>
                      </a:r>
                      <a:endParaRPr lang="en-GB" sz="1200" dirty="0">
                        <a:solidFill>
                          <a:srgbClr val="0070C0"/>
                        </a:solidFill>
                      </a:endParaRPr>
                    </a:p>
                  </p:txBody>
                </p:sp>
              </p:grp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331640" y="2492896"/>
                    <a:ext cx="108012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 smtClean="0">
                        <a:solidFill>
                          <a:srgbClr val="0070C0"/>
                        </a:solidFill>
                      </a:rPr>
                      <a:t>3He Output</a:t>
                    </a:r>
                    <a:endParaRPr lang="en-GB" sz="1200" dirty="0">
                      <a:solidFill>
                        <a:srgbClr val="0070C0"/>
                      </a:solidFill>
                    </a:endParaRPr>
                  </a:p>
                </p:txBody>
              </p:sp>
            </p:grpSp>
            <p:sp>
              <p:nvSpPr>
                <p:cNvPr id="18" name="TextBox 17"/>
                <p:cNvSpPr txBox="1"/>
                <p:nvPr/>
              </p:nvSpPr>
              <p:spPr>
                <a:xfrm>
                  <a:off x="2843808" y="1268760"/>
                  <a:ext cx="13681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 smtClean="0">
                      <a:solidFill>
                        <a:srgbClr val="7030A0"/>
                      </a:solidFill>
                    </a:rPr>
                    <a:t>MW-stopper 1, 2</a:t>
                  </a:r>
                  <a:endParaRPr lang="en-GB" sz="1200" dirty="0">
                    <a:solidFill>
                      <a:srgbClr val="7030A0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6660232" y="1268760"/>
                <a:ext cx="1152128" cy="288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7030A0"/>
                    </a:solidFill>
                  </a:rPr>
                  <a:t>MW-stopper 3</a:t>
                </a:r>
                <a:endParaRPr lang="en-GB" sz="1200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043608" y="1628800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C00000"/>
                  </a:solidFill>
                </a:rPr>
                <a:t>MW-waveguide</a:t>
              </a:r>
              <a:endParaRPr lang="en-GB" sz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051720" y="404664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3-cellsNH3- polarized target at CERN</a:t>
            </a:r>
            <a:endParaRPr lang="en-GB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475656" y="4350003"/>
            <a:ext cx="698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Target </a:t>
            </a:r>
            <a:r>
              <a:rPr lang="en-GB" b="1" dirty="0" smtClean="0"/>
              <a:t>volume</a:t>
            </a:r>
            <a:r>
              <a:rPr lang="en-GB" dirty="0" smtClean="0"/>
              <a:t> of bout: 400+800+400 cm^3, </a:t>
            </a:r>
            <a:r>
              <a:rPr lang="en-GB" b="1" dirty="0" smtClean="0"/>
              <a:t>Surface</a:t>
            </a:r>
            <a:r>
              <a:rPr lang="en-GB" dirty="0" smtClean="0">
                <a:sym typeface="Mathematica1"/>
              </a:rPr>
              <a:t>1.5 m^2</a:t>
            </a:r>
            <a:endParaRPr lang="en-GB" dirty="0" smtClean="0"/>
          </a:p>
          <a:p>
            <a:pPr marL="342900" indent="-342900">
              <a:buAutoNum type="arabicPeriod"/>
            </a:pPr>
            <a:r>
              <a:rPr lang="en-GB" b="1" dirty="0" smtClean="0"/>
              <a:t>H (</a:t>
            </a:r>
            <a:r>
              <a:rPr lang="en-GB" sz="1400" dirty="0" smtClean="0"/>
              <a:t>solenoid) </a:t>
            </a:r>
            <a:r>
              <a:rPr lang="en-GB" dirty="0" smtClean="0"/>
              <a:t>=2.5 T ±2·10^-5</a:t>
            </a:r>
          </a:p>
          <a:p>
            <a:pPr marL="342900" indent="-342900">
              <a:buAutoNum type="arabicPeriod"/>
            </a:pPr>
            <a:r>
              <a:rPr lang="en-GB" b="1" dirty="0" smtClean="0"/>
              <a:t>H (</a:t>
            </a:r>
            <a:r>
              <a:rPr lang="en-GB" dirty="0" smtClean="0"/>
              <a:t>dipole) </a:t>
            </a:r>
            <a:r>
              <a:rPr lang="en-GB" dirty="0" smtClean="0">
                <a:sym typeface="Mathematica1"/>
              </a:rPr>
              <a:t></a:t>
            </a:r>
            <a:r>
              <a:rPr lang="en-GB" dirty="0" smtClean="0"/>
              <a:t>0.6 T ±5·10^-2</a:t>
            </a:r>
          </a:p>
          <a:p>
            <a:pPr marL="342900" indent="-342900">
              <a:buAutoNum type="arabicPeriod"/>
            </a:pPr>
            <a:r>
              <a:rPr lang="en-GB" dirty="0" smtClean="0"/>
              <a:t>Microwave </a:t>
            </a:r>
            <a:r>
              <a:rPr lang="en-GB" b="1" dirty="0" smtClean="0"/>
              <a:t>frequency</a:t>
            </a:r>
            <a:r>
              <a:rPr lang="en-GB" dirty="0" smtClean="0"/>
              <a:t> 70 GHz</a:t>
            </a:r>
          </a:p>
          <a:p>
            <a:pPr marL="342900" indent="-342900">
              <a:buAutoNum type="arabicPeriod"/>
            </a:pPr>
            <a:r>
              <a:rPr lang="en-GB" dirty="0" smtClean="0"/>
              <a:t>3He-</a:t>
            </a:r>
            <a:r>
              <a:rPr lang="en-GB" b="1" dirty="0" smtClean="0"/>
              <a:t>inlet</a:t>
            </a:r>
            <a:r>
              <a:rPr lang="en-GB" dirty="0" smtClean="0"/>
              <a:t> and 3He-</a:t>
            </a:r>
            <a:r>
              <a:rPr lang="en-GB" b="1" dirty="0" smtClean="0"/>
              <a:t>Outlet</a:t>
            </a:r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MW-stoppers make the electrical isolation of cavities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31" name="Straight Arrow Connector 30"/>
          <p:cNvCxnSpPr/>
          <p:nvPr/>
        </p:nvCxnSpPr>
        <p:spPr>
          <a:xfrm rot="16200000" flipH="1">
            <a:off x="3419872" y="1772816"/>
            <a:ext cx="1008112" cy="288032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6336196" y="1736812"/>
            <a:ext cx="1008112" cy="36004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2663788" y="1736812"/>
            <a:ext cx="936104" cy="432048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4" descr="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2220" y="3227942"/>
            <a:ext cx="1242268" cy="221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79513" y="2204865"/>
            <a:ext cx="7200800" cy="364715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The target consists of granulated crystalline ammonia (NH3) loaded in three cylindrical  cells .</a:t>
            </a:r>
          </a:p>
          <a:p>
            <a:pPr algn="ctr">
              <a:lnSpc>
                <a:spcPct val="150000"/>
              </a:lnSpc>
            </a:pP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The material  is located in the mixing chamber of a 3He/4He dilution fridge and cools down at 100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mK.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en-GB" sz="1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b="1" dirty="0" smtClean="0">
                <a:solidFill>
                  <a:srgbClr val="0070C0"/>
                </a:solidFill>
              </a:rPr>
              <a:t>3He atoms move under osmotic pressure inside the mixture. They go through the target material  and are able to get contacts with polarized nuclei of ammonia.</a:t>
            </a:r>
          </a:p>
          <a:p>
            <a:pPr>
              <a:lnSpc>
                <a:spcPct val="150000"/>
              </a:lnSpc>
            </a:pPr>
            <a:endParaRPr lang="en-GB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Picture 4" descr="C:\My Documents\research\pt\ammon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916832"/>
            <a:ext cx="1178768" cy="117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107504" y="69269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</a:rPr>
              <a:t>3He ­ Out</a:t>
            </a:r>
            <a:endParaRPr lang="en-GB" sz="1400" dirty="0">
              <a:solidFill>
                <a:srgbClr val="0070C0"/>
              </a:solidFill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395536" y="539388"/>
            <a:ext cx="7632848" cy="1109157"/>
            <a:chOff x="395536" y="539388"/>
            <a:chExt cx="7632848" cy="1109157"/>
          </a:xfrm>
        </p:grpSpPr>
        <p:pic>
          <p:nvPicPr>
            <p:cNvPr id="308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7665" y="980729"/>
              <a:ext cx="6480719" cy="334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3085793" y="1158210"/>
              <a:ext cx="237699" cy="1588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475657" y="1337278"/>
              <a:ext cx="6408711" cy="3490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0800000" flipV="1">
              <a:off x="1115616" y="1340768"/>
              <a:ext cx="360040" cy="144016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0800000">
              <a:off x="971601" y="836712"/>
              <a:ext cx="360040" cy="144016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5400000" flipH="1" flipV="1">
              <a:off x="2365713" y="1170791"/>
              <a:ext cx="237699" cy="1588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5400000" flipH="1" flipV="1">
              <a:off x="6038121" y="1170791"/>
              <a:ext cx="237699" cy="1588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5400000" flipH="1" flipV="1">
              <a:off x="4381937" y="1170791"/>
              <a:ext cx="237699" cy="1588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5400000" flipH="1" flipV="1">
              <a:off x="5462057" y="1170791"/>
              <a:ext cx="237699" cy="1588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5400000" flipH="1" flipV="1">
              <a:off x="1573624" y="1170791"/>
              <a:ext cx="237699" cy="1588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5400000" flipH="1" flipV="1">
              <a:off x="6974225" y="1149116"/>
              <a:ext cx="237699" cy="1588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395536" y="1340768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rgbClr val="0070C0"/>
                  </a:solidFill>
                </a:rPr>
                <a:t>3He ­ In</a:t>
              </a:r>
              <a:endParaRPr lang="en-GB" sz="1400" dirty="0">
                <a:solidFill>
                  <a:srgbClr val="0070C0"/>
                </a:solidFill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5400000" flipH="1" flipV="1">
              <a:off x="7693511" y="1171585"/>
              <a:ext cx="381715" cy="1"/>
            </a:xfrm>
            <a:prstGeom prst="straightConnector1">
              <a:avLst/>
            </a:prstGeom>
            <a:ln w="1905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475656" y="836712"/>
              <a:ext cx="28803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10800000" flipV="1">
              <a:off x="1331642" y="980729"/>
              <a:ext cx="6552727" cy="3"/>
            </a:xfrm>
            <a:prstGeom prst="straightConnector1">
              <a:avLst/>
            </a:prstGeom>
            <a:ln w="190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1" name="Text Box 5"/>
            <p:cNvSpPr txBox="1">
              <a:spLocks noChangeArrowheads="1"/>
            </p:cNvSpPr>
            <p:nvPr/>
          </p:nvSpPr>
          <p:spPr bwMode="auto">
            <a:xfrm>
              <a:off x="1547664" y="548680"/>
              <a:ext cx="15841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>
                  <a:solidFill>
                    <a:srgbClr val="0070C0"/>
                  </a:solidFill>
                  <a:latin typeface="Calibri" pitchFamily="34" charset="0"/>
                </a:rPr>
                <a:t>Up-cell, 30 </a:t>
              </a:r>
              <a:r>
                <a:rPr lang="en-US" b="1" dirty="0">
                  <a:solidFill>
                    <a:srgbClr val="0070C0"/>
                  </a:solidFill>
                  <a:latin typeface="Calibri" pitchFamily="34" charset="0"/>
                </a:rPr>
                <a:t>cm</a:t>
              </a:r>
              <a:endParaRPr lang="ru-RU" b="1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3083" name="Text Box 7"/>
            <p:cNvSpPr txBox="1">
              <a:spLocks noChangeArrowheads="1"/>
            </p:cNvSpPr>
            <p:nvPr/>
          </p:nvSpPr>
          <p:spPr bwMode="auto">
            <a:xfrm>
              <a:off x="3419872" y="539388"/>
              <a:ext cx="20162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Middle-cell, 60 </a:t>
              </a:r>
              <a:r>
                <a:rPr lang="en-US" b="1" dirty="0">
                  <a:solidFill>
                    <a:srgbClr val="FF0000"/>
                  </a:solidFill>
                  <a:latin typeface="Calibri" pitchFamily="34" charset="0"/>
                </a:rPr>
                <a:t>cm</a:t>
              </a:r>
              <a:endParaRPr lang="ru-RU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3082" name="Text Box 6"/>
            <p:cNvSpPr txBox="1">
              <a:spLocks noChangeArrowheads="1"/>
            </p:cNvSpPr>
            <p:nvPr/>
          </p:nvSpPr>
          <p:spPr bwMode="auto">
            <a:xfrm>
              <a:off x="6156176" y="548680"/>
              <a:ext cx="18722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smtClean="0">
                  <a:solidFill>
                    <a:srgbClr val="002060"/>
                  </a:solidFill>
                  <a:latin typeface="Calibri" pitchFamily="34" charset="0"/>
                </a:rPr>
                <a:t>Down-cell, 30 </a:t>
              </a:r>
              <a:r>
                <a:rPr lang="en-US" b="1" dirty="0">
                  <a:solidFill>
                    <a:srgbClr val="002060"/>
                  </a:solidFill>
                  <a:latin typeface="Calibri" pitchFamily="34" charset="0"/>
                </a:rPr>
                <a:t>cm</a:t>
              </a:r>
              <a:endParaRPr lang="ru-RU" b="1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83568" y="1628800"/>
            <a:ext cx="8136904" cy="3993401"/>
            <a:chOff x="1078388" y="1970688"/>
            <a:chExt cx="7734969" cy="3993401"/>
          </a:xfrm>
        </p:grpSpPr>
        <p:sp>
          <p:nvSpPr>
            <p:cNvPr id="3" name="TextBox 2"/>
            <p:cNvSpPr txBox="1"/>
            <p:nvPr/>
          </p:nvSpPr>
          <p:spPr>
            <a:xfrm>
              <a:off x="1078388" y="1970688"/>
              <a:ext cx="7734969" cy="3993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GB" sz="1400" b="1" dirty="0" smtClean="0">
                <a:solidFill>
                  <a:srgbClr val="0070C0"/>
                </a:solidFill>
              </a:endParaRPr>
            </a:p>
            <a:p>
              <a:pPr marL="342900" indent="-342900">
                <a:lnSpc>
                  <a:spcPct val="150000"/>
                </a:lnSpc>
                <a:buAutoNum type="alphaLcPeriod"/>
              </a:pPr>
              <a:r>
                <a:rPr lang="en-GB" b="1" dirty="0" smtClean="0">
                  <a:solidFill>
                    <a:srgbClr val="0070C0"/>
                  </a:solidFill>
                </a:rPr>
                <a:t>*</a:t>
              </a:r>
              <a:r>
                <a:rPr lang="en-GB" b="1" dirty="0">
                  <a:solidFill>
                    <a:srgbClr val="0070C0"/>
                  </a:solidFill>
                </a:rPr>
                <a:t>D</a:t>
              </a:r>
              <a:r>
                <a:rPr lang="en-GB" b="1" dirty="0" smtClean="0">
                  <a:solidFill>
                    <a:srgbClr val="0070C0"/>
                  </a:solidFill>
                </a:rPr>
                <a:t>irect transport of angular moments from NH3 to 3He nuclei 	</a:t>
              </a:r>
              <a:endParaRPr lang="en-GB" b="1" dirty="0">
                <a:solidFill>
                  <a:srgbClr val="0070C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GB" b="1" dirty="0" smtClean="0">
                  <a:solidFill>
                    <a:srgbClr val="0070C0"/>
                  </a:solidFill>
                </a:rPr>
                <a:t>b</a:t>
              </a:r>
              <a:r>
                <a:rPr lang="en-GB" sz="1400" b="1" dirty="0" smtClean="0">
                  <a:solidFill>
                    <a:srgbClr val="0070C0"/>
                  </a:solidFill>
                </a:rPr>
                <a:t>.   </a:t>
              </a:r>
              <a:r>
                <a:rPr lang="en-GB" b="1" dirty="0" smtClean="0">
                  <a:solidFill>
                    <a:srgbClr val="0070C0"/>
                  </a:solidFill>
                </a:rPr>
                <a:t>By excitation of lattice vibrations and excitation of 3He/4He mixture:</a:t>
              </a:r>
            </a:p>
            <a:p>
              <a:pPr>
                <a:lnSpc>
                  <a:spcPct val="150000"/>
                </a:lnSpc>
              </a:pPr>
              <a:endParaRPr lang="en-GB" sz="1400" b="1" dirty="0" smtClean="0">
                <a:solidFill>
                  <a:srgbClr val="0070C0"/>
                </a:solidFill>
              </a:endParaRP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GB" sz="1400" b="1" dirty="0" smtClean="0">
                  <a:solidFill>
                    <a:srgbClr val="0070C0"/>
                  </a:solidFill>
                </a:rPr>
                <a:t>    **</a:t>
              </a:r>
              <a:r>
                <a:rPr lang="en-GB" b="1" dirty="0">
                  <a:solidFill>
                    <a:srgbClr val="0070C0"/>
                  </a:solidFill>
                </a:rPr>
                <a:t>T</a:t>
              </a:r>
              <a:r>
                <a:rPr lang="en-GB" b="1" dirty="0" smtClean="0">
                  <a:solidFill>
                    <a:srgbClr val="0070C0"/>
                  </a:solidFill>
                </a:rPr>
                <a:t>ranslation</a:t>
              </a:r>
              <a:r>
                <a:rPr lang="en-GB" sz="1400" b="1" dirty="0" smtClean="0">
                  <a:solidFill>
                    <a:srgbClr val="0070C0"/>
                  </a:solidFill>
                </a:rPr>
                <a:t>                ( </a:t>
              </a:r>
              <a:r>
                <a:rPr lang="en-GB" b="1" dirty="0" smtClean="0">
                  <a:solidFill>
                    <a:srgbClr val="0070C0"/>
                  </a:solidFill>
                </a:rPr>
                <a:t>from zero to  some MHz),</a:t>
              </a:r>
              <a:r>
                <a:rPr lang="en-GB" sz="1400" b="1" dirty="0" smtClean="0">
                  <a:solidFill>
                    <a:srgbClr val="0070C0"/>
                  </a:solidFill>
                </a:rPr>
                <a:t>     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GB" sz="1400" b="1" dirty="0" smtClean="0">
                  <a:solidFill>
                    <a:srgbClr val="0070C0"/>
                  </a:solidFill>
                </a:rPr>
                <a:t>    ***</a:t>
              </a:r>
              <a:r>
                <a:rPr lang="en-GB" b="1" dirty="0" smtClean="0">
                  <a:solidFill>
                    <a:srgbClr val="0070C0"/>
                  </a:solidFill>
                </a:rPr>
                <a:t>Torsion and Rotation degree of  freedom (10¹³ Hz)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GB" b="1" dirty="0">
                  <a:solidFill>
                    <a:srgbClr val="0070C0"/>
                  </a:solidFill>
                </a:rPr>
                <a:t> </a:t>
              </a:r>
              <a:r>
                <a:rPr lang="en-GB" b="1" dirty="0" smtClean="0">
                  <a:solidFill>
                    <a:srgbClr val="0070C0"/>
                  </a:solidFill>
                </a:rPr>
                <a:t>  *** Inversion degree of  freedom (3·10¹³ Hz)</a:t>
              </a:r>
            </a:p>
            <a:p>
              <a:pPr>
                <a:lnSpc>
                  <a:spcPct val="150000"/>
                </a:lnSpc>
              </a:pPr>
              <a:endParaRPr lang="en-GB" dirty="0" smtClean="0"/>
            </a:p>
            <a:p>
              <a:pPr>
                <a:lnSpc>
                  <a:spcPct val="150000"/>
                </a:lnSpc>
              </a:pPr>
              <a:r>
                <a:rPr lang="en-GB" sz="1100" dirty="0" smtClean="0"/>
                <a:t>*    Proposed by </a:t>
              </a:r>
              <a:r>
                <a:rPr lang="en-GB" sz="1100" dirty="0" smtClean="0">
                  <a:solidFill>
                    <a:srgbClr val="0070C0"/>
                  </a:solidFill>
                </a:rPr>
                <a:t>C.J. </a:t>
              </a:r>
              <a:r>
                <a:rPr lang="en-GB" sz="1100" dirty="0" err="1" smtClean="0">
                  <a:solidFill>
                    <a:srgbClr val="0070C0"/>
                  </a:solidFill>
                </a:rPr>
                <a:t>Gorter</a:t>
              </a:r>
              <a:r>
                <a:rPr lang="en-GB" sz="1100" dirty="0" smtClean="0">
                  <a:solidFill>
                    <a:srgbClr val="0070C0"/>
                  </a:solidFill>
                </a:rPr>
                <a:t> and B. Kahn </a:t>
              </a:r>
              <a:endParaRPr lang="en-GB" sz="1100" dirty="0" smtClean="0"/>
            </a:p>
            <a:p>
              <a:pPr>
                <a:lnSpc>
                  <a:spcPct val="150000"/>
                </a:lnSpc>
              </a:pPr>
              <a:r>
                <a:rPr lang="en-GB" sz="1100" dirty="0" smtClean="0"/>
                <a:t>**  F.P. </a:t>
              </a:r>
              <a:r>
                <a:rPr lang="en-GB" sz="1100" dirty="0" err="1" smtClean="0"/>
                <a:t>Reding</a:t>
              </a:r>
              <a:r>
                <a:rPr lang="en-GB" sz="1100" dirty="0" smtClean="0"/>
                <a:t> and D.F. Horning, J. Chem.. Phys. V 22, p.1926 (1954)</a:t>
              </a:r>
              <a:endParaRPr lang="en-GB" sz="1100" b="1" dirty="0" smtClean="0">
                <a:solidFill>
                  <a:srgbClr val="0070C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GB" sz="1100" dirty="0" smtClean="0"/>
                <a:t>*** Ref: see C.H. Townes, A.L. </a:t>
              </a:r>
              <a:r>
                <a:rPr lang="en-GB" sz="1100" dirty="0" err="1" smtClean="0"/>
                <a:t>Shawlow</a:t>
              </a:r>
              <a:r>
                <a:rPr lang="en-GB" sz="1100" dirty="0" smtClean="0"/>
                <a:t>, </a:t>
              </a:r>
              <a:r>
                <a:rPr lang="en-GB" sz="1100" dirty="0" err="1" smtClean="0"/>
                <a:t>Microvave</a:t>
              </a:r>
              <a:r>
                <a:rPr lang="en-GB" sz="1100" dirty="0" smtClean="0"/>
                <a:t> Spectroscopy 1955.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963794" y="4346952"/>
              <a:ext cx="878025" cy="503037"/>
              <a:chOff x="7683874" y="3896752"/>
              <a:chExt cx="878025" cy="503037"/>
            </a:xfrm>
          </p:grpSpPr>
          <p:cxnSp>
            <p:nvCxnSpPr>
              <p:cNvPr id="9" name="Straight Connector 8"/>
              <p:cNvCxnSpPr/>
              <p:nvPr/>
            </p:nvCxnSpPr>
            <p:spPr bwMode="auto">
              <a:xfrm rot="5400000">
                <a:off x="7908789" y="4184275"/>
                <a:ext cx="431029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2" descr="http://www.chemicals-technology.com/projects/pequivenammonia/images/2-ammonia-molecule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5400000">
                <a:off x="7641489" y="3939137"/>
                <a:ext cx="444810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2" descr="http://www.chemicals-technology.com/projects/pequivenammonia/images/2-ammonia-molecule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6004307">
                <a:off x="8159474" y="3949551"/>
                <a:ext cx="444810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2824012" y="3554864"/>
              <a:ext cx="444810" cy="424817"/>
              <a:chOff x="7085246" y="5859120"/>
              <a:chExt cx="444810" cy="424817"/>
            </a:xfrm>
          </p:grpSpPr>
          <p:sp>
            <p:nvSpPr>
              <p:cNvPr id="14" name="Left-Right Arrow 13"/>
              <p:cNvSpPr/>
              <p:nvPr/>
            </p:nvSpPr>
            <p:spPr>
              <a:xfrm>
                <a:off x="7087989" y="6237312"/>
                <a:ext cx="407964" cy="46625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8" name="Picture 2" descr="http://www.chemicals-technology.com/projects/pequivenammonia/images/2-ammonia-molecule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085246" y="5859120"/>
                <a:ext cx="444810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7024586" y="3842896"/>
              <a:ext cx="762005" cy="432048"/>
              <a:chOff x="7744666" y="3338840"/>
              <a:chExt cx="762005" cy="432048"/>
            </a:xfrm>
          </p:grpSpPr>
          <p:grpSp>
            <p:nvGrpSpPr>
              <p:cNvPr id="4" name="Group 16"/>
              <p:cNvGrpSpPr/>
              <p:nvPr/>
            </p:nvGrpSpPr>
            <p:grpSpPr>
              <a:xfrm>
                <a:off x="7744666" y="3338840"/>
                <a:ext cx="762005" cy="432048"/>
                <a:chOff x="7662911" y="2478410"/>
                <a:chExt cx="762005" cy="432048"/>
              </a:xfrm>
            </p:grpSpPr>
            <p:sp>
              <p:nvSpPr>
                <p:cNvPr id="11" name="Curved Right Arrow 10"/>
                <p:cNvSpPr/>
                <p:nvPr/>
              </p:nvSpPr>
              <p:spPr bwMode="auto">
                <a:xfrm>
                  <a:off x="7662911" y="2500965"/>
                  <a:ext cx="145946" cy="409493"/>
                </a:xfrm>
                <a:prstGeom prst="curved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Curved Left Arrow 11"/>
                <p:cNvSpPr/>
                <p:nvPr/>
              </p:nvSpPr>
              <p:spPr bwMode="auto">
                <a:xfrm>
                  <a:off x="8305585" y="2478410"/>
                  <a:ext cx="119331" cy="409493"/>
                </a:xfrm>
                <a:prstGeom prst="curvedLef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9" name="Picture 2" descr="http://www.chemicals-technology.com/projects/pequivenammonia/images/2-ammonia-molecule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856508" y="3410848"/>
                <a:ext cx="444810" cy="360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1" name="TextBox 20"/>
          <p:cNvSpPr txBox="1"/>
          <p:nvPr/>
        </p:nvSpPr>
        <p:spPr>
          <a:xfrm>
            <a:off x="251520" y="260648"/>
            <a:ext cx="8640960" cy="92333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What are the ways and means for coupling between ammonia and </a:t>
            </a:r>
          </a:p>
          <a:p>
            <a:pPr algn="ctr"/>
            <a:endParaRPr lang="en-GB" dirty="0" smtClean="0">
              <a:solidFill>
                <a:srgbClr val="C00000"/>
              </a:solidFill>
            </a:endParaRPr>
          </a:p>
          <a:p>
            <a:pPr algn="ctr"/>
            <a:r>
              <a:rPr lang="en-GB" dirty="0" smtClean="0">
                <a:solidFill>
                  <a:srgbClr val="C00000"/>
                </a:solidFill>
              </a:rPr>
              <a:t>3He/4He mixture :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09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3995936" y="1700163"/>
          <a:ext cx="4373563" cy="720725"/>
        </p:xfrm>
        <a:graphic>
          <a:graphicData uri="http://schemas.openxmlformats.org/presentationml/2006/ole">
            <p:oleObj spid="_x0000_s85130" name="Equation" r:id="rId3" imgW="3060700" imgH="508000" progId="Equation.3">
              <p:embed/>
            </p:oleObj>
          </a:graphicData>
        </a:graphic>
      </p:graphicFrame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4096841" y="2708920"/>
          <a:ext cx="4219575" cy="619125"/>
        </p:xfrm>
        <a:graphic>
          <a:graphicData uri="http://schemas.openxmlformats.org/presentationml/2006/ole">
            <p:oleObj spid="_x0000_s85131" name="Equation" r:id="rId4" imgW="4216400" imgH="622300" progId="Equation.3">
              <p:embed/>
            </p:oleObj>
          </a:graphicData>
        </a:graphic>
      </p:graphicFrame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6567" name="Object 7"/>
          <p:cNvGraphicFramePr>
            <a:graphicFrameLocks noChangeAspect="1"/>
          </p:cNvGraphicFramePr>
          <p:nvPr/>
        </p:nvGraphicFramePr>
        <p:xfrm>
          <a:off x="4211960" y="3573016"/>
          <a:ext cx="3673705" cy="830957"/>
        </p:xfrm>
        <a:graphic>
          <a:graphicData uri="http://schemas.openxmlformats.org/presentationml/2006/ole">
            <p:oleObj spid="_x0000_s85132" name="Equation" r:id="rId5" imgW="2400300" imgH="546100" progId="Equation.3">
              <p:embed/>
            </p:oleObj>
          </a:graphicData>
        </a:graphic>
      </p:graphicFrame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07504" y="260648"/>
            <a:ext cx="8928992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 smtClean="0"/>
              <a:t>We estimate the relaxation times for the average spin energy due to magnetic and  quadrupolar interactions during cross-relaxation between proton and nitrogen spins.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484784"/>
            <a:ext cx="41034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i="1" dirty="0" smtClean="0"/>
              <a:t>E</a:t>
            </a:r>
            <a:r>
              <a:rPr lang="en-GB" sz="1400" b="1" i="1" dirty="0" smtClean="0"/>
              <a:t>d-d</a:t>
            </a:r>
            <a:r>
              <a:rPr lang="en-GB" sz="1600" b="1" i="1" dirty="0" smtClean="0"/>
              <a:t> </a:t>
            </a:r>
            <a:r>
              <a:rPr lang="en-GB" b="1" dirty="0" smtClean="0">
                <a:solidFill>
                  <a:srgbClr val="C00000"/>
                </a:solidFill>
              </a:rPr>
              <a:t>- </a:t>
            </a:r>
            <a:r>
              <a:rPr lang="en-GB" sz="1600" b="1" dirty="0" smtClean="0">
                <a:solidFill>
                  <a:srgbClr val="C00000"/>
                </a:solidFill>
              </a:rPr>
              <a:t>dipolar interaction energy between proton and nitrogen </a:t>
            </a:r>
            <a:r>
              <a:rPr lang="en-GB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  <a:endParaRPr lang="en-GB" sz="1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04" y="2797478"/>
            <a:ext cx="37444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i="1" dirty="0" err="1" smtClean="0"/>
              <a:t>Wq</a:t>
            </a:r>
            <a:r>
              <a:rPr lang="en-GB" sz="1400" b="1" i="1" dirty="0" smtClean="0"/>
              <a:t>-q </a:t>
            </a:r>
            <a:r>
              <a:rPr lang="en-GB" sz="1400" b="1" dirty="0" smtClean="0">
                <a:solidFill>
                  <a:srgbClr val="C00000"/>
                </a:solidFill>
              </a:rPr>
              <a:t>- energy of quadrupolar interaction </a:t>
            </a:r>
            <a:r>
              <a:rPr lang="en-GB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  <a:endParaRPr lang="en-GB" sz="1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5085184"/>
            <a:ext cx="8208912" cy="1489831"/>
          </a:xfrm>
          <a:prstGeom prst="rect">
            <a:avLst/>
          </a:prstGeom>
          <a:noFill/>
          <a:ln>
            <a:solidFill>
              <a:srgbClr val="03129D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 smtClean="0"/>
              <a:t>So, if the relaxation time of magnetic energy is of about 1 hour, its relaxation over the quadrupolar interactions will lead to of about the </a:t>
            </a:r>
            <a:r>
              <a:rPr lang="en-GB" sz="2800" b="1" dirty="0" smtClean="0">
                <a:solidFill>
                  <a:srgbClr val="C00000"/>
                </a:solidFill>
              </a:rPr>
              <a:t>seconds!!!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9512" y="3800073"/>
            <a:ext cx="4460999" cy="1078379"/>
            <a:chOff x="179512" y="4077072"/>
            <a:chExt cx="4222018" cy="1078379"/>
          </a:xfrm>
        </p:grpSpPr>
        <p:grpSp>
          <p:nvGrpSpPr>
            <p:cNvPr id="18" name="Group 17"/>
            <p:cNvGrpSpPr/>
            <p:nvPr/>
          </p:nvGrpSpPr>
          <p:grpSpPr>
            <a:xfrm>
              <a:off x="179512" y="4077072"/>
              <a:ext cx="3816424" cy="376808"/>
              <a:chOff x="323528" y="4293096"/>
              <a:chExt cx="3816424" cy="376808"/>
            </a:xfrm>
          </p:grpSpPr>
          <p:graphicFrame>
            <p:nvGraphicFramePr>
              <p:cNvPr id="66571" name="Object 11"/>
              <p:cNvGraphicFramePr>
                <a:graphicFrameLocks noChangeAspect="1"/>
              </p:cNvGraphicFramePr>
              <p:nvPr/>
            </p:nvGraphicFramePr>
            <p:xfrm>
              <a:off x="1628800" y="4293096"/>
              <a:ext cx="1143000" cy="376808"/>
            </p:xfrm>
            <a:graphic>
              <a:graphicData uri="http://schemas.openxmlformats.org/presentationml/2006/ole">
                <p:oleObj spid="_x0000_s85133" name="Equation" r:id="rId6" imgW="1143000" imgH="304800" progId="Equation.3">
                  <p:embed/>
                </p:oleObj>
              </a:graphicData>
            </a:graphic>
          </p:graphicFrame>
          <p:sp>
            <p:nvSpPr>
              <p:cNvPr id="19" name="TextBox 18"/>
              <p:cNvSpPr txBox="1"/>
              <p:nvPr/>
            </p:nvSpPr>
            <p:spPr>
              <a:xfrm>
                <a:off x="323528" y="4293096"/>
                <a:ext cx="13316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C00000"/>
                    </a:solidFill>
                  </a:rPr>
                  <a:t>Assuming </a:t>
                </a:r>
                <a:endParaRPr lang="en-GB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843808" y="4293096"/>
                <a:ext cx="1296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C00000"/>
                    </a:solidFill>
                  </a:rPr>
                  <a:t>we have :</a:t>
                </a:r>
                <a:endParaRPr lang="en-GB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611561" y="4509120"/>
              <a:ext cx="378996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b="1" dirty="0" smtClean="0"/>
                <a:t>R.V. Pound</a:t>
              </a:r>
              <a:r>
                <a:rPr lang="en-GB" sz="1200" dirty="0" smtClean="0"/>
                <a:t>, Phys. Rev. </a:t>
              </a:r>
              <a:r>
                <a:rPr lang="en-GB" sz="1200" b="1" dirty="0" smtClean="0"/>
                <a:t>79,</a:t>
              </a:r>
              <a:r>
                <a:rPr lang="en-GB" sz="1200" dirty="0" smtClean="0"/>
                <a:t> 685 (1950) ;</a:t>
              </a:r>
            </a:p>
            <a:p>
              <a:r>
                <a:rPr lang="en-GB" sz="1200" b="1" dirty="0" smtClean="0"/>
                <a:t>C.P. </a:t>
              </a:r>
              <a:r>
                <a:rPr lang="en-GB" sz="1200" b="1" dirty="0" err="1" smtClean="0"/>
                <a:t>Slichter</a:t>
              </a:r>
              <a:r>
                <a:rPr lang="en-GB" sz="1200" dirty="0" smtClean="0"/>
                <a:t>, Principles of Magnetic Resonance, </a:t>
              </a:r>
            </a:p>
            <a:p>
              <a:r>
                <a:rPr lang="en-GB" sz="1200" dirty="0" smtClean="0"/>
                <a:t>Ch.5, Springer-</a:t>
              </a:r>
              <a:r>
                <a:rPr lang="en-GB" sz="1200" dirty="0" err="1" smtClean="0"/>
                <a:t>Verlag</a:t>
              </a:r>
              <a:r>
                <a:rPr lang="en-GB" sz="1200" dirty="0" smtClean="0"/>
                <a:t> Berlin Heidelberg New-York 1980.</a:t>
              </a:r>
              <a:endParaRPr lang="en-GB" sz="12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388424" y="1835532"/>
            <a:ext cx="756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3129D"/>
                </a:solidFill>
              </a:rPr>
              <a:t>(</a:t>
            </a:r>
            <a:r>
              <a:rPr lang="en-GB" sz="1600" dirty="0" err="1" smtClean="0">
                <a:solidFill>
                  <a:srgbClr val="03129D"/>
                </a:solidFill>
              </a:rPr>
              <a:t>c.g.s</a:t>
            </a:r>
            <a:r>
              <a:rPr lang="en-GB" sz="1600" dirty="0" smtClean="0">
                <a:solidFill>
                  <a:srgbClr val="03129D"/>
                </a:solidFill>
              </a:rPr>
              <a:t>)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1264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50338005"/>
              </p:ext>
            </p:extLst>
          </p:nvPr>
        </p:nvGraphicFramePr>
        <p:xfrm>
          <a:off x="1331640" y="2132856"/>
          <a:ext cx="5975350" cy="1222375"/>
        </p:xfrm>
        <a:graphic>
          <a:graphicData uri="http://schemas.openxmlformats.org/presentationml/2006/ole">
            <p:oleObj spid="_x0000_s112676" name="Equation" r:id="rId4" imgW="3924000" imgH="81252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620787"/>
            <a:ext cx="864096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rgbClr val="0070C0"/>
                </a:solidFill>
              </a:rPr>
              <a:t>At almost zero magnetic field the average quadrupole interaction energy </a:t>
            </a:r>
            <a:r>
              <a:rPr lang="en-GB" i="1" dirty="0" smtClean="0">
                <a:solidFill>
                  <a:srgbClr val="0070C0"/>
                </a:solidFill>
              </a:rPr>
              <a:t>&lt;</a:t>
            </a:r>
            <a:r>
              <a:rPr lang="en-GB" i="1" dirty="0" err="1" smtClean="0">
                <a:solidFill>
                  <a:srgbClr val="0070C0"/>
                </a:solidFill>
              </a:rPr>
              <a:t>Hq</a:t>
            </a:r>
            <a:r>
              <a:rPr lang="en-GB" i="1" dirty="0" smtClean="0">
                <a:solidFill>
                  <a:srgbClr val="0070C0"/>
                </a:solidFill>
              </a:rPr>
              <a:t>&gt;</a:t>
            </a:r>
            <a:r>
              <a:rPr lang="en-GB" dirty="0" smtClean="0">
                <a:solidFill>
                  <a:srgbClr val="0070C0"/>
                </a:solidFill>
              </a:rPr>
              <a:t> is proportional to the alignment </a:t>
            </a:r>
            <a:r>
              <a:rPr lang="en-GB" i="1" dirty="0" smtClean="0">
                <a:solidFill>
                  <a:srgbClr val="0070C0"/>
                </a:solidFill>
              </a:rPr>
              <a:t>A(N) </a:t>
            </a:r>
            <a:r>
              <a:rPr lang="en-GB" dirty="0" smtClean="0">
                <a:solidFill>
                  <a:srgbClr val="0070C0"/>
                </a:solidFill>
              </a:rPr>
              <a:t>of nitrogen spins: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4178404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Then, a change of alignment produces a transport of angular momentum from spin system to the lattice to conserve the total momentum. 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</a:rPr>
              <a:t>This process could be realized in the proton-nitrogen cross-relaxation.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</a:rPr>
              <a:t>Let us go to the experiment!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2" y="260648"/>
            <a:ext cx="8424936" cy="133882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rgbClr val="FF0000"/>
                </a:solidFill>
              </a:rPr>
              <a:t>At 0.2 K and 2.5 T homogeneous solenoid field the nuclear spins in ammonia were polarized by the DNP-method up to ±80 %. </a:t>
            </a:r>
          </a:p>
          <a:p>
            <a:pPr algn="ctr">
              <a:lnSpc>
                <a:spcPct val="150000"/>
              </a:lnSpc>
            </a:pPr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Then our experiments were performed without use of external alternating fields.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179512" y="1988840"/>
            <a:ext cx="8712968" cy="2520280"/>
            <a:chOff x="179512" y="2276872"/>
            <a:chExt cx="8712968" cy="2520280"/>
          </a:xfrm>
        </p:grpSpPr>
        <p:sp>
          <p:nvSpPr>
            <p:cNvPr id="10" name="Rectangle 9"/>
            <p:cNvSpPr/>
            <p:nvPr/>
          </p:nvSpPr>
          <p:spPr>
            <a:xfrm>
              <a:off x="467544" y="2348880"/>
              <a:ext cx="1944216" cy="12961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9512" y="2276872"/>
              <a:ext cx="2520280" cy="1615827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C00000"/>
                  </a:solidFill>
                </a:rPr>
                <a:t>At positive proton polarization:</a:t>
              </a:r>
              <a:endParaRPr lang="en-GB" sz="1200" dirty="0" smtClean="0"/>
            </a:p>
            <a:p>
              <a:pPr algn="ctr">
                <a:lnSpc>
                  <a:spcPct val="150000"/>
                </a:lnSpc>
              </a:pPr>
              <a:r>
                <a:rPr lang="en-GB" sz="1400" dirty="0" smtClean="0"/>
                <a:t>Slowly sweeping up and down of the static field does  not affect  sensors</a:t>
              </a:r>
              <a:endParaRPr lang="en-GB" sz="1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59832" y="2276872"/>
              <a:ext cx="2016224" cy="156966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C00000"/>
                  </a:solidFill>
                </a:rPr>
                <a:t>Observation:</a:t>
              </a:r>
            </a:p>
            <a:p>
              <a:pPr algn="ctr"/>
              <a:endParaRPr lang="en-GB" sz="1400" b="1" dirty="0" smtClean="0">
                <a:solidFill>
                  <a:srgbClr val="C00000"/>
                </a:solidFill>
              </a:endParaRPr>
            </a:p>
            <a:p>
              <a:pPr algn="ctr"/>
              <a:r>
                <a:rPr lang="en-GB" sz="1400" b="1" dirty="0" smtClean="0">
                  <a:solidFill>
                    <a:srgbClr val="C00000"/>
                  </a:solidFill>
                </a:rPr>
                <a:t>At 0.03T</a:t>
              </a:r>
            </a:p>
            <a:p>
              <a:pPr algn="ctr"/>
              <a:r>
                <a:rPr lang="en-GB" sz="1400" b="1" dirty="0" smtClean="0">
                  <a:solidFill>
                    <a:srgbClr val="C00000"/>
                  </a:solidFill>
                </a:rPr>
                <a:t>the proton –nitrogen cross-relaxation takes place </a:t>
              </a:r>
              <a:endParaRPr lang="en-GB" sz="1400" dirty="0" smtClean="0">
                <a:solidFill>
                  <a:srgbClr val="C00000"/>
                </a:solidFill>
              </a:endParaRPr>
            </a:p>
            <a:p>
              <a:pPr algn="ctr"/>
              <a:endParaRPr lang="en-GB" sz="1200" dirty="0" smtClean="0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699792" y="3212976"/>
              <a:ext cx="360040" cy="720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36096" y="2276872"/>
              <a:ext cx="2016224" cy="156966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C00000"/>
                  </a:solidFill>
                </a:rPr>
                <a:t>As a result :</a:t>
              </a:r>
            </a:p>
            <a:p>
              <a:pPr algn="ctr"/>
              <a:r>
                <a:rPr lang="en-GB" sz="1400" b="1" dirty="0" smtClean="0">
                  <a:solidFill>
                    <a:srgbClr val="C00000"/>
                  </a:solidFill>
                </a:rPr>
                <a:t>Partial exchange of polarizations  between</a:t>
              </a:r>
            </a:p>
            <a:p>
              <a:pPr algn="ctr"/>
              <a:r>
                <a:rPr lang="en-GB" sz="1400" b="1" dirty="0" smtClean="0">
                  <a:solidFill>
                    <a:srgbClr val="C00000"/>
                  </a:solidFill>
                </a:rPr>
                <a:t>Proton and Nitrogen</a:t>
              </a:r>
            </a:p>
            <a:p>
              <a:pPr algn="ctr"/>
              <a:r>
                <a:rPr lang="en-GB" sz="1400" b="1" dirty="0" smtClean="0">
                  <a:solidFill>
                    <a:srgbClr val="C00000"/>
                  </a:solidFill>
                </a:rPr>
                <a:t>spins </a:t>
              </a:r>
              <a:endParaRPr lang="en-GB" sz="1400" dirty="0" smtClean="0">
                <a:solidFill>
                  <a:srgbClr val="C00000"/>
                </a:solidFill>
              </a:endParaRPr>
            </a:p>
            <a:p>
              <a:pPr algn="ctr"/>
              <a:endParaRPr lang="en-GB" sz="1200" dirty="0" smtClean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59632" y="4243154"/>
              <a:ext cx="6120680" cy="553998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1000" dirty="0" smtClean="0">
                  <a:solidFill>
                    <a:srgbClr val="C00000"/>
                  </a:solidFill>
                </a:rPr>
                <a:t>See SMC experiments by </a:t>
              </a:r>
              <a:r>
                <a:rPr lang="en-GB" sz="1000" dirty="0" err="1" smtClean="0">
                  <a:solidFill>
                    <a:srgbClr val="C00000"/>
                  </a:solidFill>
                </a:rPr>
                <a:t>B.Adeva</a:t>
              </a:r>
              <a:r>
                <a:rPr lang="en-GB" sz="1000" dirty="0" smtClean="0">
                  <a:solidFill>
                    <a:srgbClr val="C00000"/>
                  </a:solidFill>
                </a:rPr>
                <a:t> et al. NIM in Phys. Res. A 419 (1998) 60-82; </a:t>
              </a:r>
            </a:p>
            <a:p>
              <a:pPr algn="ctr">
                <a:lnSpc>
                  <a:spcPct val="150000"/>
                </a:lnSpc>
              </a:pPr>
              <a:r>
                <a:rPr lang="en-GB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Review by </a:t>
              </a:r>
              <a:r>
                <a:rPr lang="en-GB" sz="10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D.Edmonds</a:t>
              </a:r>
              <a:r>
                <a:rPr lang="en-GB" sz="1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 Phys. Rep. (Sec. C of Phys. Let. 29,N4 (1977) 233-290)</a:t>
              </a:r>
              <a:endParaRPr lang="en-GB" sz="1200" dirty="0" smtClean="0">
                <a:solidFill>
                  <a:srgbClr val="C0000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6" idx="3"/>
              <a:endCxn id="8" idx="1"/>
            </p:cNvCxnSpPr>
            <p:nvPr/>
          </p:nvCxnSpPr>
          <p:spPr>
            <a:xfrm>
              <a:off x="5076056" y="3061702"/>
              <a:ext cx="36004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Down Arrow 16"/>
            <p:cNvSpPr/>
            <p:nvPr/>
          </p:nvSpPr>
          <p:spPr>
            <a:xfrm>
              <a:off x="6444208" y="3861048"/>
              <a:ext cx="45719" cy="36004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 </a:t>
              </a:r>
              <a:endParaRPr lang="en-GB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12360" y="2276872"/>
              <a:ext cx="1080120" cy="2308324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No any </a:t>
              </a:r>
            </a:p>
            <a:p>
              <a:pPr algn="ctr"/>
              <a:r>
                <a:rPr lang="en-GB" dirty="0" smtClean="0"/>
                <a:t>visible thermal effects </a:t>
              </a:r>
            </a:p>
            <a:p>
              <a:pPr algn="ctr"/>
              <a:r>
                <a:rPr lang="en-GB" dirty="0" smtClean="0"/>
                <a:t>coming </a:t>
              </a:r>
            </a:p>
            <a:p>
              <a:pPr algn="ctr"/>
              <a:r>
                <a:rPr lang="en-GB" dirty="0" smtClean="0"/>
                <a:t>from</a:t>
              </a:r>
            </a:p>
            <a:p>
              <a:pPr algn="ctr"/>
              <a:r>
                <a:rPr lang="en-GB" dirty="0" smtClean="0"/>
                <a:t>material</a:t>
              </a:r>
            </a:p>
            <a:p>
              <a:pPr algn="ctr"/>
              <a:r>
                <a:rPr lang="en-GB" dirty="0" smtClean="0"/>
                <a:t>! 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7452320" y="2708920"/>
              <a:ext cx="360040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79512" y="5221262"/>
            <a:ext cx="8640960" cy="87203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At positive polarization the cross-relaxation goes by adiabatic way without  visible thermal effects coming from ammonia.</a:t>
            </a:r>
            <a:endParaRPr lang="en-GB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83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7286</TotalTime>
  <Words>1096</Words>
  <Application>Microsoft Office PowerPoint</Application>
  <PresentationFormat>On-screen Show (4:3)</PresentationFormat>
  <Paragraphs>159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Photo Editor Photo</vt:lpstr>
      <vt:lpstr>Equation</vt:lpstr>
      <vt:lpstr>XIV Workshop on High Energy Spin Physics, DSPIN-11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kisselev</dc:creator>
  <cp:lastModifiedBy>kisselev</cp:lastModifiedBy>
  <cp:revision>528</cp:revision>
  <dcterms:created xsi:type="dcterms:W3CDTF">2011-07-17T12:04:00Z</dcterms:created>
  <dcterms:modified xsi:type="dcterms:W3CDTF">2011-09-18T14:59:08Z</dcterms:modified>
</cp:coreProperties>
</file>