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378" r:id="rId2"/>
    <p:sldId id="381" r:id="rId3"/>
    <p:sldId id="462" r:id="rId4"/>
    <p:sldId id="343" r:id="rId5"/>
    <p:sldId id="464" r:id="rId6"/>
    <p:sldId id="388" r:id="rId7"/>
    <p:sldId id="469" r:id="rId8"/>
    <p:sldId id="466" r:id="rId9"/>
    <p:sldId id="470" r:id="rId10"/>
    <p:sldId id="471" r:id="rId11"/>
    <p:sldId id="472" r:id="rId12"/>
    <p:sldId id="475" r:id="rId13"/>
    <p:sldId id="488" r:id="rId14"/>
    <p:sldId id="353" r:id="rId15"/>
    <p:sldId id="392" r:id="rId16"/>
    <p:sldId id="424" r:id="rId17"/>
    <p:sldId id="355" r:id="rId18"/>
    <p:sldId id="427" r:id="rId19"/>
    <p:sldId id="357" r:id="rId20"/>
    <p:sldId id="358" r:id="rId21"/>
    <p:sldId id="356" r:id="rId22"/>
    <p:sldId id="483" r:id="rId23"/>
    <p:sldId id="487" r:id="rId24"/>
    <p:sldId id="481" r:id="rId25"/>
    <p:sldId id="482" r:id="rId26"/>
    <p:sldId id="484" r:id="rId27"/>
    <p:sldId id="486" r:id="rId28"/>
    <p:sldId id="412" r:id="rId29"/>
    <p:sldId id="413" r:id="rId30"/>
    <p:sldId id="408" r:id="rId31"/>
    <p:sldId id="410" r:id="rId32"/>
    <p:sldId id="425" r:id="rId33"/>
    <p:sldId id="489" r:id="rId34"/>
    <p:sldId id="393" r:id="rId35"/>
    <p:sldId id="395" r:id="rId36"/>
    <p:sldId id="396" r:id="rId37"/>
    <p:sldId id="397" r:id="rId38"/>
    <p:sldId id="398" r:id="rId39"/>
    <p:sldId id="399" r:id="rId40"/>
    <p:sldId id="401" r:id="rId41"/>
    <p:sldId id="402" r:id="rId42"/>
    <p:sldId id="368" r:id="rId43"/>
    <p:sldId id="415" r:id="rId44"/>
    <p:sldId id="490" r:id="rId45"/>
  </p:sldIdLst>
  <p:sldSz cx="9144000" cy="6858000" type="screen4x3"/>
  <p:notesSz cx="6718300" cy="9867900"/>
  <p:embeddedFontLst>
    <p:embeddedFont>
      <p:font typeface="Verdana" pitchFamily="34" charset="0"/>
      <p:regular r:id="rId48"/>
      <p:bold r:id="rId49"/>
      <p:italic r:id="rId50"/>
      <p:boldItalic r:id="rId51"/>
    </p:embeddedFont>
    <p:embeddedFont>
      <p:font typeface="Comic Sans MS" pitchFamily="66" charset="0"/>
      <p:regular r:id="rId52"/>
      <p:bold r:id="rId53"/>
    </p:embeddedFont>
    <p:embeddedFont>
      <p:font typeface="Arial Unicode MS" pitchFamily="34" charset="-128"/>
      <p:regular r:id="rId54"/>
    </p:embeddedFont>
    <p:embeddedFont>
      <p:font typeface="Microsoft Sans Serif" pitchFamily="34" charset="0"/>
      <p:regular r:id="rId55"/>
    </p:embeddedFont>
  </p:embeddedFontLst>
  <p:custDataLst>
    <p:tags r:id="rId56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900"/>
    <a:srgbClr val="006600"/>
    <a:srgbClr val="EAEAEA"/>
    <a:srgbClr val="FF0000"/>
    <a:srgbClr val="DDDDDD"/>
    <a:srgbClr val="CC66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87404E5-1269-4F8D-93F1-39569B173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93F023-1441-4841-B28E-717668F11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4B3A-DE9B-4AFC-9677-FCC0571800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910F-03A0-4530-A6AA-F0B1A071E2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A132-42AB-40F1-905B-3383073560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A932-52AE-42A0-AF84-40E5F825C9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4A77B-E56F-4761-92BD-FDDEC35BA0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72B7-C45E-41F2-BB14-624AAF84B8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93142-4C64-490D-BD48-09A2D753F3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2DD8-9F80-401B-B5FC-41942C592A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524A-EB37-4101-A61F-CCBB8E38BB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43FD-AA12-4FF2-BDC8-AC230F5CCF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3DBCF-37D9-464C-9A86-3C22501D41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903C-A9F4-4CFA-8939-AB7F1F52F3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DDDDDD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US" smtClean="0"/>
              <a:t>G. Mallot</a:t>
            </a: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400800"/>
            <a:ext cx="3179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2666DB-25C8-435D-8B24-B495A292C9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1187450" y="2205038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fr-F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391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0" name="Picture 9" descr="shime-tr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" y="0"/>
            <a:ext cx="1447800" cy="115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8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5.png"/><Relationship Id="rId4" Type="http://schemas.openxmlformats.org/officeDocument/2006/relationships/tags" Target="../tags/tag9.xml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8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46" y="0"/>
            <a:ext cx="9153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57400"/>
            <a:ext cx="6248400" cy="990600"/>
          </a:xfrm>
        </p:spPr>
        <p:txBody>
          <a:bodyPr/>
          <a:lstStyle/>
          <a:p>
            <a:r>
              <a:rPr lang="en-US" dirty="0" smtClean="0"/>
              <a:t>Spin measurements in lepton scattering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3733800"/>
            <a:ext cx="2002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G. K. </a:t>
            </a:r>
            <a:r>
              <a:rPr lang="en-GB" dirty="0" err="1" smtClean="0">
                <a:latin typeface="+mj-lt"/>
              </a:rPr>
              <a:t>Mallot</a:t>
            </a:r>
            <a:endParaRPr lang="en-GB" dirty="0" smtClean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CERN/PH</a:t>
            </a:r>
          </a:p>
          <a:p>
            <a:endParaRPr lang="en-GB" sz="1800" dirty="0">
              <a:latin typeface="+mj-lt"/>
            </a:endParaRPr>
          </a:p>
        </p:txBody>
      </p:sp>
      <p:pic>
        <p:nvPicPr>
          <p:cNvPr id="12" name="Picture 5" descr="D:\talks\icons\experiments_labs\c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657600"/>
            <a:ext cx="8620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hime-t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219325" cy="1771650"/>
          </a:xfrm>
          <a:prstGeom prst="rect">
            <a:avLst/>
          </a:prstGeom>
        </p:spPr>
      </p:pic>
      <p:pic>
        <p:nvPicPr>
          <p:cNvPr id="15" name="Picture 14" descr="keklogo-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304800"/>
            <a:ext cx="1197736" cy="685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" y="4953000"/>
            <a:ext cx="76211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+mn-lt"/>
              </a:rPr>
              <a:t>Workshop on </a:t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High-energy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hadron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physics with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hadron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beams</a:t>
            </a:r>
          </a:p>
          <a:p>
            <a:pPr algn="l"/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+mn-lt"/>
              </a:rPr>
              <a:t>KEK, Tsukuba, January 2010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Mallot/CERN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Tübingen, 26 November 2009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HERMES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672348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 descr="hermes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28600"/>
            <a:ext cx="102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 smtClean="0"/>
              <a:t>COMPASS</a:t>
            </a:r>
          </a:p>
        </p:txBody>
      </p:sp>
      <p:sp>
        <p:nvSpPr>
          <p:cNvPr id="4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Mallot/CERN</a:t>
            </a:r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Tübingen, 26 November 2009</a:t>
            </a:r>
          </a:p>
        </p:txBody>
      </p:sp>
      <p:pic>
        <p:nvPicPr>
          <p:cNvPr id="40965" name="Picture 3" descr="set-up"/>
          <p:cNvPicPr>
            <a:picLocks noChangeAspect="1" noChangeArrowheads="1"/>
          </p:cNvPicPr>
          <p:nvPr/>
        </p:nvPicPr>
        <p:blipFill>
          <a:blip r:embed="rId2" cstate="print"/>
          <a:srcRect t="8202"/>
          <a:stretch>
            <a:fillRect/>
          </a:stretch>
        </p:blipFill>
        <p:spPr bwMode="auto">
          <a:xfrm>
            <a:off x="1600200" y="1676400"/>
            <a:ext cx="6781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1143000" y="35814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SM1</a:t>
            </a: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3886200" y="31242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SM2</a:t>
            </a:r>
          </a:p>
        </p:txBody>
      </p:sp>
      <p:sp>
        <p:nvSpPr>
          <p:cNvPr id="40968" name="Text Box 6"/>
          <p:cNvSpPr txBox="1">
            <a:spLocks noChangeArrowheads="1"/>
          </p:cNvSpPr>
          <p:nvPr/>
        </p:nvSpPr>
        <p:spPr bwMode="auto">
          <a:xfrm>
            <a:off x="2057400" y="3581400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RICH1</a:t>
            </a:r>
          </a:p>
        </p:txBody>
      </p:sp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185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  <a:latin typeface="Times New Roman" pitchFamily="18" charset="0"/>
              </a:rPr>
              <a:t>Polarised Target</a:t>
            </a:r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2514600" y="3276600"/>
            <a:ext cx="123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E/</a:t>
            </a:r>
            <a:r>
              <a:rPr lang="en-US" sz="2000" dirty="0">
                <a:solidFill>
                  <a:srgbClr val="33CCCC"/>
                </a:solidFill>
                <a:latin typeface="Times New Roman" pitchFamily="18" charset="0"/>
              </a:rPr>
              <a:t>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CAL1</a:t>
            </a:r>
            <a:endParaRPr lang="en-US" sz="2000" dirty="0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auto">
          <a:xfrm>
            <a:off x="1828800" y="4038600"/>
            <a:ext cx="914400" cy="6096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Text Box 10"/>
          <p:cNvSpPr txBox="1">
            <a:spLocks noChangeArrowheads="1"/>
          </p:cNvSpPr>
          <p:nvPr/>
        </p:nvSpPr>
        <p:spPr bwMode="auto">
          <a:xfrm>
            <a:off x="5562600" y="5181600"/>
            <a:ext cx="153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990000"/>
                </a:solidFill>
                <a:latin typeface="Times New Roman" pitchFamily="18" charset="0"/>
              </a:rPr>
              <a:t>Muon Wall 1</a:t>
            </a:r>
          </a:p>
        </p:txBody>
      </p:sp>
      <p:sp>
        <p:nvSpPr>
          <p:cNvPr id="40973" name="Text Box 11"/>
          <p:cNvSpPr txBox="1">
            <a:spLocks noChangeArrowheads="1"/>
          </p:cNvSpPr>
          <p:nvPr/>
        </p:nvSpPr>
        <p:spPr bwMode="auto">
          <a:xfrm>
            <a:off x="7733655" y="3276600"/>
            <a:ext cx="15252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990000"/>
                </a:solidFill>
                <a:latin typeface="Times New Roman" pitchFamily="18" charset="0"/>
              </a:rPr>
              <a:t>Muon</a:t>
            </a:r>
            <a:r>
              <a:rPr lang="en-US" sz="2000" dirty="0">
                <a:solidFill>
                  <a:srgbClr val="990000"/>
                </a:solidFill>
                <a:latin typeface="Times New Roman" pitchFamily="18" charset="0"/>
              </a:rPr>
              <a:t> Wall </a:t>
            </a:r>
            <a:r>
              <a:rPr lang="en-US" sz="2000" dirty="0" smtClean="0">
                <a:solidFill>
                  <a:srgbClr val="990000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rgbClr val="990000"/>
              </a:solidFill>
              <a:latin typeface="Times New Roman" pitchFamily="18" charset="0"/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</a:rPr>
              <a:t>MWPC</a:t>
            </a:r>
          </a:p>
        </p:txBody>
      </p:sp>
      <p:sp>
        <p:nvSpPr>
          <p:cNvPr id="40974" name="Line 12"/>
          <p:cNvSpPr>
            <a:spLocks noChangeShapeType="1"/>
          </p:cNvSpPr>
          <p:nvPr/>
        </p:nvSpPr>
        <p:spPr bwMode="auto">
          <a:xfrm flipH="1" flipV="1">
            <a:off x="5105400" y="4038600"/>
            <a:ext cx="914400" cy="2286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3"/>
          <p:cNvSpPr>
            <a:spLocks noChangeShapeType="1"/>
          </p:cNvSpPr>
          <p:nvPr/>
        </p:nvSpPr>
        <p:spPr bwMode="auto">
          <a:xfrm flipH="1" flipV="1">
            <a:off x="4495800" y="4800600"/>
            <a:ext cx="1035050" cy="422275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Line 14"/>
          <p:cNvSpPr>
            <a:spLocks noChangeShapeType="1"/>
          </p:cNvSpPr>
          <p:nvPr/>
        </p:nvSpPr>
        <p:spPr bwMode="auto">
          <a:xfrm>
            <a:off x="3276600" y="3733800"/>
            <a:ext cx="228600" cy="3810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Line 15"/>
          <p:cNvSpPr>
            <a:spLocks noChangeShapeType="1"/>
          </p:cNvSpPr>
          <p:nvPr/>
        </p:nvSpPr>
        <p:spPr bwMode="auto">
          <a:xfrm>
            <a:off x="1143000" y="4648200"/>
            <a:ext cx="1447800" cy="6858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16"/>
          <p:cNvSpPr>
            <a:spLocks noChangeShapeType="1"/>
          </p:cNvSpPr>
          <p:nvPr/>
        </p:nvSpPr>
        <p:spPr bwMode="auto">
          <a:xfrm flipH="1" flipV="1">
            <a:off x="3429000" y="5257800"/>
            <a:ext cx="914400" cy="4572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17"/>
          <p:cNvSpPr>
            <a:spLocks noChangeShapeType="1"/>
          </p:cNvSpPr>
          <p:nvPr/>
        </p:nvSpPr>
        <p:spPr bwMode="auto">
          <a:xfrm flipH="1" flipV="1">
            <a:off x="7010400" y="3657600"/>
            <a:ext cx="533400" cy="2286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18"/>
          <p:cNvSpPr>
            <a:spLocks noChangeShapeType="1"/>
          </p:cNvSpPr>
          <p:nvPr/>
        </p:nvSpPr>
        <p:spPr bwMode="auto">
          <a:xfrm flipH="1" flipV="1">
            <a:off x="7620000" y="29718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19"/>
          <p:cNvSpPr>
            <a:spLocks noChangeShapeType="1"/>
          </p:cNvSpPr>
          <p:nvPr/>
        </p:nvSpPr>
        <p:spPr bwMode="auto">
          <a:xfrm flipV="1">
            <a:off x="1082675" y="5437188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Text Box 20"/>
          <p:cNvSpPr txBox="1">
            <a:spLocks noChangeArrowheads="1"/>
          </p:cNvSpPr>
          <p:nvPr/>
        </p:nvSpPr>
        <p:spPr bwMode="auto">
          <a:xfrm>
            <a:off x="152400" y="4953000"/>
            <a:ext cx="174942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160 </a:t>
            </a:r>
            <a:r>
              <a:rPr lang="en-US" sz="2000" dirty="0" err="1">
                <a:latin typeface="+mn-lt"/>
              </a:rPr>
              <a:t>GeV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µ </a:t>
            </a:r>
            <a:r>
              <a:rPr lang="en-US" sz="2000" dirty="0">
                <a:latin typeface="+mn-lt"/>
              </a:rPr>
              <a:t>beam</a:t>
            </a:r>
          </a:p>
        </p:txBody>
      </p:sp>
      <p:sp>
        <p:nvSpPr>
          <p:cNvPr id="40983" name="Line 21"/>
          <p:cNvSpPr>
            <a:spLocks noChangeShapeType="1"/>
          </p:cNvSpPr>
          <p:nvPr/>
        </p:nvSpPr>
        <p:spPr bwMode="auto">
          <a:xfrm flipH="1" flipV="1">
            <a:off x="2895600" y="5181600"/>
            <a:ext cx="1219200" cy="10668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Text Box 22"/>
          <p:cNvSpPr txBox="1">
            <a:spLocks noChangeArrowheads="1"/>
          </p:cNvSpPr>
          <p:nvPr/>
        </p:nvSpPr>
        <p:spPr bwMode="auto">
          <a:xfrm>
            <a:off x="4267200" y="6096000"/>
            <a:ext cx="274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Times New Roman" pitchFamily="18" charset="0"/>
              </a:rPr>
              <a:t>Micromegas,  SDC, Scifi</a:t>
            </a:r>
          </a:p>
        </p:txBody>
      </p:sp>
      <p:sp>
        <p:nvSpPr>
          <p:cNvPr id="40985" name="Line 23"/>
          <p:cNvSpPr>
            <a:spLocks noChangeShapeType="1"/>
          </p:cNvSpPr>
          <p:nvPr/>
        </p:nvSpPr>
        <p:spPr bwMode="auto">
          <a:xfrm>
            <a:off x="2743200" y="3962400"/>
            <a:ext cx="304800" cy="3048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Text Box 24"/>
          <p:cNvSpPr txBox="1">
            <a:spLocks noChangeArrowheads="1"/>
          </p:cNvSpPr>
          <p:nvPr/>
        </p:nvSpPr>
        <p:spPr bwMode="auto">
          <a:xfrm>
            <a:off x="4419600" y="5562600"/>
            <a:ext cx="159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Times New Roman" pitchFamily="18" charset="0"/>
              </a:rPr>
              <a:t>Straws, Gems</a:t>
            </a:r>
          </a:p>
        </p:txBody>
      </p:sp>
      <p:sp>
        <p:nvSpPr>
          <p:cNvPr id="40987" name="Line 25"/>
          <p:cNvSpPr>
            <a:spLocks noChangeShapeType="1"/>
          </p:cNvSpPr>
          <p:nvPr/>
        </p:nvSpPr>
        <p:spPr bwMode="auto">
          <a:xfrm>
            <a:off x="4191000" y="3581400"/>
            <a:ext cx="152400" cy="2286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Text Box 26"/>
          <p:cNvSpPr txBox="1">
            <a:spLocks noChangeArrowheads="1"/>
          </p:cNvSpPr>
          <p:nvPr/>
        </p:nvSpPr>
        <p:spPr bwMode="auto">
          <a:xfrm>
            <a:off x="6342063" y="4267200"/>
            <a:ext cx="2411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Times New Roman" pitchFamily="18" charset="0"/>
              </a:rPr>
              <a:t>MWPC, Gems, Scifi, </a:t>
            </a:r>
          </a:p>
          <a:p>
            <a:pPr algn="ctr"/>
            <a:r>
              <a:rPr lang="en-US" sz="2000">
                <a:solidFill>
                  <a:schemeClr val="accent1"/>
                </a:solidFill>
                <a:latin typeface="Times New Roman" pitchFamily="18" charset="0"/>
              </a:rPr>
              <a:t>       W45 (not shown)</a:t>
            </a:r>
          </a:p>
        </p:txBody>
      </p:sp>
      <p:sp>
        <p:nvSpPr>
          <p:cNvPr id="40989" name="Line 27"/>
          <p:cNvSpPr>
            <a:spLocks noChangeShapeType="1"/>
          </p:cNvSpPr>
          <p:nvPr/>
        </p:nvSpPr>
        <p:spPr bwMode="auto">
          <a:xfrm flipH="1" flipV="1">
            <a:off x="6019800" y="3352800"/>
            <a:ext cx="152400" cy="8382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90" name="Line 28"/>
          <p:cNvSpPr>
            <a:spLocks noChangeShapeType="1"/>
          </p:cNvSpPr>
          <p:nvPr/>
        </p:nvSpPr>
        <p:spPr bwMode="auto">
          <a:xfrm flipH="1">
            <a:off x="4267200" y="4419600"/>
            <a:ext cx="1752600" cy="1524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91" name="Text Box 29"/>
          <p:cNvSpPr txBox="1">
            <a:spLocks noChangeArrowheads="1"/>
          </p:cNvSpPr>
          <p:nvPr/>
        </p:nvSpPr>
        <p:spPr bwMode="auto">
          <a:xfrm>
            <a:off x="7391400" y="3886200"/>
            <a:ext cx="123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E/</a:t>
            </a:r>
            <a:r>
              <a:rPr lang="en-US" sz="2000" dirty="0">
                <a:solidFill>
                  <a:srgbClr val="33CCCC"/>
                </a:solidFill>
                <a:latin typeface="Times New Roman" pitchFamily="18" charset="0"/>
              </a:rPr>
              <a:t>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CAL2</a:t>
            </a:r>
            <a:endParaRPr lang="en-US" sz="2000" dirty="0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40992" name="Text Box 30"/>
          <p:cNvSpPr txBox="1">
            <a:spLocks noChangeArrowheads="1"/>
          </p:cNvSpPr>
          <p:nvPr/>
        </p:nvSpPr>
        <p:spPr bwMode="auto">
          <a:xfrm>
            <a:off x="5394325" y="1538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40993" name="Text Box 31"/>
          <p:cNvSpPr txBox="1">
            <a:spLocks noChangeArrowheads="1"/>
          </p:cNvSpPr>
          <p:nvPr/>
        </p:nvSpPr>
        <p:spPr bwMode="auto">
          <a:xfrm>
            <a:off x="5029200" y="1752600"/>
            <a:ext cx="142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Hodoscopes</a:t>
            </a:r>
          </a:p>
        </p:txBody>
      </p:sp>
      <p:sp>
        <p:nvSpPr>
          <p:cNvPr id="40994" name="Line 32"/>
          <p:cNvSpPr>
            <a:spLocks noChangeShapeType="1"/>
          </p:cNvSpPr>
          <p:nvPr/>
        </p:nvSpPr>
        <p:spPr bwMode="auto">
          <a:xfrm flipV="1">
            <a:off x="6477000" y="1752600"/>
            <a:ext cx="838200" cy="1524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95" name="Line 33"/>
          <p:cNvSpPr>
            <a:spLocks noChangeShapeType="1"/>
          </p:cNvSpPr>
          <p:nvPr/>
        </p:nvSpPr>
        <p:spPr bwMode="auto">
          <a:xfrm flipH="1">
            <a:off x="4724400" y="2286000"/>
            <a:ext cx="685800" cy="14478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96" name="Line 34"/>
          <p:cNvSpPr>
            <a:spLocks noChangeShapeType="1"/>
          </p:cNvSpPr>
          <p:nvPr/>
        </p:nvSpPr>
        <p:spPr bwMode="auto">
          <a:xfrm>
            <a:off x="5562600" y="2209800"/>
            <a:ext cx="990600" cy="1524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97" name="Text Box 35"/>
          <p:cNvSpPr txBox="1">
            <a:spLocks noChangeArrowheads="1"/>
          </p:cNvSpPr>
          <p:nvPr/>
        </p:nvSpPr>
        <p:spPr bwMode="auto">
          <a:xfrm>
            <a:off x="1524000" y="6172200"/>
            <a:ext cx="1506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Times New Roman" pitchFamily="18" charset="0"/>
              </a:rPr>
              <a:t>Scifi, Silicon</a:t>
            </a:r>
          </a:p>
        </p:txBody>
      </p:sp>
      <p:sp>
        <p:nvSpPr>
          <p:cNvPr id="40998" name="Line 36"/>
          <p:cNvSpPr>
            <a:spLocks noChangeShapeType="1"/>
          </p:cNvSpPr>
          <p:nvPr/>
        </p:nvSpPr>
        <p:spPr bwMode="auto">
          <a:xfrm flipH="1" flipV="1">
            <a:off x="1866900" y="5943600"/>
            <a:ext cx="495300" cy="3048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99" name="AutoShape 37"/>
          <p:cNvSpPr>
            <a:spLocks noChangeArrowheads="1"/>
          </p:cNvSpPr>
          <p:nvPr/>
        </p:nvSpPr>
        <p:spPr bwMode="auto">
          <a:xfrm rot="5400000">
            <a:off x="1637507" y="5791993"/>
            <a:ext cx="209550" cy="74613"/>
          </a:xfrm>
          <a:prstGeom prst="parallelogram">
            <a:avLst>
              <a:gd name="adj" fmla="val 8333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AutoShape 38"/>
          <p:cNvSpPr>
            <a:spLocks noChangeArrowheads="1"/>
          </p:cNvSpPr>
          <p:nvPr/>
        </p:nvSpPr>
        <p:spPr bwMode="auto">
          <a:xfrm rot="5400000">
            <a:off x="2142332" y="5477668"/>
            <a:ext cx="209550" cy="74613"/>
          </a:xfrm>
          <a:prstGeom prst="parallelogram">
            <a:avLst>
              <a:gd name="adj" fmla="val 8333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AutoShape 39"/>
          <p:cNvSpPr>
            <a:spLocks noChangeArrowheads="1"/>
          </p:cNvSpPr>
          <p:nvPr/>
        </p:nvSpPr>
        <p:spPr bwMode="auto">
          <a:xfrm rot="5400000">
            <a:off x="1075532" y="6087268"/>
            <a:ext cx="209550" cy="74613"/>
          </a:xfrm>
          <a:prstGeom prst="parallelogram">
            <a:avLst>
              <a:gd name="adj" fmla="val 8333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2" name="Picture 40" descr="compass-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0"/>
            <a:ext cx="1143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38546" y="1295400"/>
            <a:ext cx="4419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tabLst>
                <a:tab pos="1081088" algn="l"/>
              </a:tabLst>
            </a:pPr>
            <a:r>
              <a:rPr lang="en-US" sz="2000" dirty="0" smtClean="0">
                <a:latin typeface="+mn-lt"/>
              </a:rPr>
              <a:t>Beam:	160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 µ</a:t>
            </a:r>
            <a:r>
              <a:rPr lang="en-US" sz="2000" baseline="30000" dirty="0" smtClean="0">
                <a:latin typeface="+mn-lt"/>
              </a:rPr>
              <a:t>+</a:t>
            </a:r>
            <a:r>
              <a:rPr lang="en-US" sz="2000" dirty="0" smtClean="0">
                <a:latin typeface="+mn-lt"/>
              </a:rPr>
              <a:t>, pol. 80%</a:t>
            </a:r>
          </a:p>
          <a:p>
            <a:pPr algn="l">
              <a:tabLst>
                <a:tab pos="1081088" algn="l"/>
              </a:tabLst>
            </a:pPr>
            <a:r>
              <a:rPr lang="en-US" sz="2000" dirty="0" smtClean="0">
                <a:latin typeface="+mn-lt"/>
              </a:rPr>
              <a:t>	from </a:t>
            </a:r>
            <a:r>
              <a:rPr lang="el-GR" dirty="0" smtClean="0"/>
              <a:t>π</a:t>
            </a:r>
            <a:r>
              <a:rPr lang="en-US" sz="2000" dirty="0" smtClean="0">
                <a:latin typeface="+mn-lt"/>
              </a:rPr>
              <a:t> decay</a:t>
            </a:r>
          </a:p>
          <a:p>
            <a:pPr algn="l">
              <a:tabLst>
                <a:tab pos="1081088" algn="l"/>
              </a:tabLst>
            </a:pPr>
            <a:r>
              <a:rPr lang="en-US" sz="2000" dirty="0" smtClean="0">
                <a:latin typeface="+mn-lt"/>
              </a:rPr>
              <a:t>Two-stage spectrometer</a:t>
            </a:r>
          </a:p>
          <a:p>
            <a:pPr algn="l">
              <a:tabLst>
                <a:tab pos="1081088" algn="l"/>
              </a:tabLst>
            </a:pPr>
            <a:r>
              <a:rPr lang="en-US" sz="2000" dirty="0" smtClean="0">
                <a:latin typeface="+mn-lt"/>
              </a:rPr>
              <a:t>	60 m long</a:t>
            </a:r>
            <a:endParaRPr lang="en-US" sz="2000" dirty="0">
              <a:latin typeface="+mn-lt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19778643">
            <a:off x="796131" y="5774678"/>
            <a:ext cx="1573888" cy="484632"/>
          </a:xfrm>
          <a:prstGeom prst="right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295400"/>
            <a:ext cx="7553325" cy="533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Mallot/CERN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Tübingen, 26 November 2009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COMPASS Target system</a:t>
            </a: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181600" y="1219200"/>
            <a:ext cx="37338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solenoid          2.5T</a:t>
            </a:r>
          </a:p>
          <a:p>
            <a:pPr algn="l"/>
            <a:r>
              <a:rPr lang="en-US" sz="2000" dirty="0">
                <a:latin typeface="+mn-lt"/>
              </a:rPr>
              <a:t>dipole magnet </a:t>
            </a:r>
            <a:r>
              <a:rPr lang="en-US" sz="2000" dirty="0" smtClean="0">
                <a:latin typeface="+mn-lt"/>
              </a:rPr>
              <a:t>0.5T</a:t>
            </a:r>
          </a:p>
          <a:p>
            <a:pPr algn="l"/>
            <a:r>
              <a:rPr lang="en-US" sz="2000" dirty="0" smtClean="0">
                <a:latin typeface="+mn-lt"/>
              </a:rPr>
              <a:t>acceptance      ± 180 </a:t>
            </a:r>
            <a:r>
              <a:rPr lang="en-US" sz="2000" dirty="0" err="1" smtClean="0">
                <a:latin typeface="+mn-lt"/>
              </a:rPr>
              <a:t>mrad</a:t>
            </a:r>
            <a:endParaRPr lang="en-US" sz="2000" dirty="0" smtClean="0">
              <a:latin typeface="+mn-lt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3121688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aseline="30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He – </a:t>
            </a:r>
            <a:r>
              <a:rPr lang="en-US" sz="2000" baseline="30000" dirty="0">
                <a:latin typeface="+mn-lt"/>
              </a:rPr>
              <a:t>4</a:t>
            </a:r>
            <a:r>
              <a:rPr lang="en-US" sz="2000" dirty="0">
                <a:latin typeface="+mn-lt"/>
              </a:rPr>
              <a:t>He dilution</a:t>
            </a:r>
          </a:p>
          <a:p>
            <a:pPr algn="l" eaLnBrk="0" hangingPunct="0"/>
            <a:r>
              <a:rPr lang="en-US" sz="2000" dirty="0">
                <a:latin typeface="+mn-lt"/>
              </a:rPr>
              <a:t>refrigerator (T~50mK</a:t>
            </a:r>
            <a:r>
              <a:rPr lang="en-US" dirty="0">
                <a:latin typeface="+mn-lt"/>
              </a:rPr>
              <a:t>)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62200" y="4648200"/>
            <a:ext cx="938212" cy="630237"/>
            <a:chOff x="147638" y="3340100"/>
            <a:chExt cx="938212" cy="630238"/>
          </a:xfrm>
        </p:grpSpPr>
        <p:sp>
          <p:nvSpPr>
            <p:cNvPr id="45073" name="AutoShape 8"/>
            <p:cNvSpPr>
              <a:spLocks noChangeArrowheads="1"/>
            </p:cNvSpPr>
            <p:nvPr/>
          </p:nvSpPr>
          <p:spPr bwMode="auto">
            <a:xfrm>
              <a:off x="147638" y="3700463"/>
              <a:ext cx="938212" cy="26987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Text Box 9"/>
            <p:cNvSpPr txBox="1">
              <a:spLocks noChangeArrowheads="1"/>
            </p:cNvSpPr>
            <p:nvPr/>
          </p:nvSpPr>
          <p:spPr bwMode="auto">
            <a:xfrm>
              <a:off x="215900" y="3340100"/>
              <a:ext cx="347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US" sz="2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23" name="AutoShape 11"/>
          <p:cNvSpPr>
            <a:spLocks noChangeArrowheads="1"/>
          </p:cNvSpPr>
          <p:nvPr/>
        </p:nvSpPr>
        <p:spPr bwMode="auto">
          <a:xfrm rot="10800000">
            <a:off x="7253288" y="5038725"/>
            <a:ext cx="512617" cy="318654"/>
          </a:xfrm>
          <a:prstGeom prst="rightArrow">
            <a:avLst>
              <a:gd name="adj1" fmla="val 50000"/>
              <a:gd name="adj2" fmla="val 6770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71" name="Picture 4" descr="D:\transparencies\compass-0.25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0"/>
            <a:ext cx="1143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11"/>
          <p:cNvSpPr>
            <a:spLocks noChangeArrowheads="1"/>
          </p:cNvSpPr>
          <p:nvPr/>
        </p:nvSpPr>
        <p:spPr bwMode="auto">
          <a:xfrm rot="10800000">
            <a:off x="5611091" y="5029200"/>
            <a:ext cx="512618" cy="325582"/>
          </a:xfrm>
          <a:prstGeom prst="rightArrow">
            <a:avLst>
              <a:gd name="adj1" fmla="val 50000"/>
              <a:gd name="adj2" fmla="val 6770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6172200" y="5029200"/>
            <a:ext cx="1032164" cy="339436"/>
          </a:xfrm>
          <a:prstGeom prst="rightArrow">
            <a:avLst>
              <a:gd name="adj1" fmla="val 50000"/>
              <a:gd name="adj2" fmla="val 67708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52400" y="2895600"/>
            <a:ext cx="297815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 algn="l"/>
            <a:r>
              <a:rPr lang="en-US" sz="2000" baseline="30000" dirty="0">
                <a:latin typeface="+mn-lt"/>
              </a:rPr>
              <a:t> </a:t>
            </a:r>
            <a:r>
              <a:rPr lang="en-US" sz="2000" baseline="30000" dirty="0" smtClean="0">
                <a:latin typeface="+mn-lt"/>
              </a:rPr>
              <a:t>6</a:t>
            </a:r>
            <a:r>
              <a:rPr lang="en-US" sz="2000" dirty="0" smtClean="0">
                <a:latin typeface="+mn-lt"/>
              </a:rPr>
              <a:t>LiD/NH</a:t>
            </a:r>
            <a:r>
              <a:rPr lang="en-US" sz="2000" baseline="-25000" dirty="0" smtClean="0">
                <a:latin typeface="+mn-lt"/>
              </a:rPr>
              <a:t>3</a:t>
            </a:r>
            <a:endParaRPr lang="en-US" sz="2000" baseline="-25000" dirty="0">
              <a:latin typeface="+mn-lt"/>
            </a:endParaRPr>
          </a:p>
          <a:p>
            <a:pPr marL="236538" indent="-236538" algn="l"/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50/90% pol.</a:t>
            </a:r>
            <a:endParaRPr lang="en-US" sz="2000" dirty="0">
              <a:latin typeface="+mn-lt"/>
            </a:endParaRPr>
          </a:p>
          <a:p>
            <a:pPr marL="236538" indent="-236538" algn="l"/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40/16% dil. f.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Helicity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 r="828"/>
          <a:stretch>
            <a:fillRect/>
          </a:stretch>
        </p:blipFill>
        <p:spPr bwMode="auto">
          <a:xfrm>
            <a:off x="1143000" y="1524000"/>
            <a:ext cx="6858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876800" y="1600200"/>
            <a:ext cx="3124200" cy="4495800"/>
          </a:xfrm>
          <a:prstGeom prst="rect">
            <a:avLst/>
          </a:prstGeom>
          <a:solidFill>
            <a:srgbClr val="DDDDDD">
              <a:alpha val="62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209800"/>
            <a:ext cx="7848600" cy="43640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086600" cy="792162"/>
          </a:xfrm>
        </p:spPr>
        <p:txBody>
          <a:bodyPr/>
          <a:lstStyle/>
          <a:p>
            <a:r>
              <a:rPr lang="en-GB" dirty="0" smtClean="0"/>
              <a:t>Proton </a:t>
            </a:r>
            <a:r>
              <a:rPr lang="en-GB" dirty="0" err="1" smtClean="0"/>
              <a:t>helicity</a:t>
            </a:r>
            <a:r>
              <a:rPr lang="en-GB" dirty="0" smtClean="0"/>
              <a:t> structure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182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dirty="0" smtClean="0"/>
              <a:t>incl. &amp; semi-incl.  asymmetries, </a:t>
            </a:r>
          </a:p>
          <a:p>
            <a:pPr>
              <a:buFontTx/>
              <a:buChar char="•"/>
            </a:pPr>
            <a:r>
              <a:rPr lang="en-GB" sz="2400" dirty="0" smtClean="0"/>
              <a:t>f</a:t>
            </a:r>
            <a:r>
              <a:rPr lang="en-GB" sz="2400" dirty="0" smtClean="0">
                <a:latin typeface="Arial" charset="0"/>
                <a:cs typeface="Arial" charset="0"/>
              </a:rPr>
              <a:t>irst measurement of A</a:t>
            </a:r>
            <a:r>
              <a:rPr lang="en-GB" sz="2400" baseline="30000" dirty="0" smtClean="0">
                <a:latin typeface="Arial" charset="0"/>
                <a:cs typeface="Arial" charset="0"/>
              </a:rPr>
              <a:t>K</a:t>
            </a:r>
            <a:endParaRPr lang="en-GB" sz="2400" dirty="0" smtClean="0">
              <a:latin typeface="Arial" charset="0"/>
              <a:cs typeface="Arial" charset="0"/>
            </a:endParaRP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sp>
        <p:nvSpPr>
          <p:cNvPr id="7" name="Rectangle 6"/>
          <p:cNvSpPr/>
          <p:nvPr/>
        </p:nvSpPr>
        <p:spPr bwMode="auto">
          <a:xfrm>
            <a:off x="7162800" y="2209800"/>
            <a:ext cx="571500" cy="457200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GB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315200" y="4114800"/>
            <a:ext cx="571500" cy="457200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GB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−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24400" y="2209800"/>
            <a:ext cx="571500" cy="457200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n-GB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76800" y="4114800"/>
            <a:ext cx="571500" cy="457200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bg1"/>
                </a:solidFill>
              </a:rPr>
              <a:t>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GB" baseline="30000" dirty="0" smtClean="0">
                <a:solidFill>
                  <a:schemeClr val="bg1"/>
                </a:solidFill>
              </a:rPr>
              <a:t>–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09800" y="2209800"/>
            <a:ext cx="838200" cy="457200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incl.</a:t>
            </a:r>
            <a:endParaRPr lang="en-GB" baseline="30000" dirty="0">
              <a:solidFill>
                <a:schemeClr val="bg1"/>
              </a:solidFill>
            </a:endParaRPr>
          </a:p>
        </p:txBody>
      </p:sp>
      <p:pic>
        <p:nvPicPr>
          <p:cNvPr id="12" name="Picture 4" descr="D:\transparencies\compass-0.25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676400"/>
            <a:ext cx="385482" cy="3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086600" cy="792162"/>
          </a:xfrm>
        </p:spPr>
        <p:txBody>
          <a:bodyPr/>
          <a:lstStyle/>
          <a:p>
            <a:r>
              <a:rPr lang="en-GB" dirty="0" smtClean="0"/>
              <a:t>Deuteron </a:t>
            </a:r>
            <a:r>
              <a:rPr lang="en-GB" dirty="0" err="1" smtClean="0"/>
              <a:t>helicity</a:t>
            </a:r>
            <a:r>
              <a:rPr lang="en-GB" dirty="0" smtClean="0"/>
              <a:t> structure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dirty="0" smtClean="0"/>
              <a:t>incl. &amp; semi-incl.  asymmetries</a:t>
            </a:r>
            <a:endParaRPr lang="en-GB" sz="2400" baseline="30000" dirty="0" smtClean="0">
              <a:latin typeface="Arial" charset="0"/>
              <a:cs typeface="Arial" charset="0"/>
            </a:endParaRP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grpSp>
        <p:nvGrpSpPr>
          <p:cNvPr id="15" name="Group 14"/>
          <p:cNvGrpSpPr/>
          <p:nvPr/>
        </p:nvGrpSpPr>
        <p:grpSpPr>
          <a:xfrm>
            <a:off x="152400" y="1752600"/>
            <a:ext cx="8582025" cy="4494861"/>
            <a:chOff x="0" y="1752600"/>
            <a:chExt cx="8582025" cy="4494861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752600"/>
              <a:ext cx="8582025" cy="4494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7162800" y="2209800"/>
              <a:ext cx="571500" cy="457200"/>
            </a:xfrm>
            <a:prstGeom prst="rect">
              <a:avLst/>
            </a:prstGeom>
            <a:solidFill>
              <a:schemeClr val="accent6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en-GB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315200" y="4191000"/>
              <a:ext cx="571500" cy="457200"/>
            </a:xfrm>
            <a:prstGeom prst="rect">
              <a:avLst/>
            </a:prstGeom>
            <a:solidFill>
              <a:schemeClr val="accent6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en-GB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724400" y="2209800"/>
              <a:ext cx="571500" cy="457200"/>
            </a:xfrm>
            <a:prstGeom prst="rect">
              <a:avLst/>
            </a:prstGeom>
            <a:solidFill>
              <a:schemeClr val="accent6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l-GR" dirty="0">
                  <a:solidFill>
                    <a:schemeClr val="bg1"/>
                  </a:solidFill>
                </a:rPr>
                <a:t>π</a:t>
              </a:r>
              <a:r>
                <a:rPr lang="en-GB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876800" y="4191000"/>
              <a:ext cx="571500" cy="457200"/>
            </a:xfrm>
            <a:prstGeom prst="rect">
              <a:avLst/>
            </a:prstGeom>
            <a:solidFill>
              <a:schemeClr val="accent6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l-GR" dirty="0" smtClean="0">
                  <a:solidFill>
                    <a:schemeClr val="bg1"/>
                  </a:solidFill>
                </a:rPr>
                <a:t>π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–</a:t>
              </a:r>
              <a:endParaRPr lang="en-GB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09800" y="2209800"/>
              <a:ext cx="838200" cy="457200"/>
            </a:xfrm>
            <a:prstGeom prst="rect">
              <a:avLst/>
            </a:prstGeom>
            <a:solidFill>
              <a:schemeClr val="accent6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</a:rPr>
                <a:t>incl.</a:t>
              </a:r>
              <a:endParaRPr lang="en-GB" baseline="30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Incl. deuteron asymmetry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most precise measurement for </a:t>
            </a:r>
            <a:r>
              <a:rPr lang="en-GB" sz="2800" i="1" dirty="0" smtClean="0"/>
              <a:t>x</a:t>
            </a:r>
            <a:r>
              <a:rPr lang="en-GB" sz="2800" dirty="0" smtClean="0"/>
              <a:t>&lt;0.03 and Q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 &gt; 1 GeV</a:t>
            </a:r>
            <a:r>
              <a:rPr lang="en-GB" sz="2800" baseline="30000" dirty="0" smtClean="0"/>
              <a:t>2</a:t>
            </a:r>
            <a:endParaRPr lang="en-GB" sz="2800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67000"/>
            <a:ext cx="6019801" cy="37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315190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transparencies\compass-0.25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2057400"/>
            <a:ext cx="385482" cy="3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52400" y="3733800"/>
            <a:ext cx="3733800" cy="1295400"/>
          </a:xfrm>
          <a:prstGeom prst="rect">
            <a:avLst/>
          </a:prstGeom>
          <a:solidFill>
            <a:srgbClr val="DDDDDD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 function g</a:t>
            </a:r>
            <a:r>
              <a:rPr lang="en-GB" baseline="-25000" smtClean="0"/>
              <a:t>1</a:t>
            </a:r>
            <a:r>
              <a:rPr lang="en-GB" smtClean="0"/>
              <a:t>(x,Q</a:t>
            </a:r>
            <a:r>
              <a:rPr lang="en-GB" baseline="30000" smtClean="0"/>
              <a:t>2</a:t>
            </a:r>
            <a:r>
              <a:rPr lang="en-GB" smtClean="0"/>
              <a:t>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dirty="0" smtClean="0">
                <a:cs typeface="Arial" charset="0"/>
              </a:rPr>
              <a:t>very precise data</a:t>
            </a:r>
          </a:p>
          <a:p>
            <a:pPr>
              <a:buFontTx/>
              <a:buChar char="•"/>
            </a:pPr>
            <a:r>
              <a:rPr lang="en-GB" sz="2400" dirty="0" smtClean="0">
                <a:cs typeface="Arial" charset="0"/>
              </a:rPr>
              <a:t>only data below </a:t>
            </a:r>
            <a:br>
              <a:rPr lang="en-GB" sz="2400" dirty="0" smtClean="0">
                <a:cs typeface="Arial" charset="0"/>
              </a:rPr>
            </a:br>
            <a:r>
              <a:rPr lang="en-GB" sz="2400" dirty="0" smtClean="0">
                <a:cs typeface="Arial" charset="0"/>
              </a:rPr>
              <a:t>x &lt; 0.01 (Q</a:t>
            </a:r>
            <a:r>
              <a:rPr lang="en-GB" sz="2400" baseline="30000" dirty="0" smtClean="0">
                <a:cs typeface="Arial" charset="0"/>
              </a:rPr>
              <a:t>2 </a:t>
            </a:r>
            <a:r>
              <a:rPr lang="en-GB" sz="2400" dirty="0" smtClean="0">
                <a:cs typeface="Arial" charset="0"/>
              </a:rPr>
              <a:t>&gt; 1)</a:t>
            </a:r>
          </a:p>
          <a:p>
            <a:pPr>
              <a:buFontTx/>
              <a:buChar char="•"/>
            </a:pPr>
            <a:endParaRPr lang="en-GB" sz="2400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en-GB" sz="2400" dirty="0" smtClean="0">
                <a:cs typeface="Arial" charset="0"/>
              </a:rPr>
              <a:t>deuteron data:</a:t>
            </a:r>
          </a:p>
          <a:p>
            <a:r>
              <a:rPr lang="en-US" sz="2400" dirty="0" smtClean="0">
                <a:cs typeface="Arial" charset="0"/>
              </a:rPr>
              <a:t>a</a:t>
            </a:r>
            <a:r>
              <a:rPr lang="en-US" sz="2400" baseline="-25000" dirty="0" smtClean="0">
                <a:cs typeface="Arial" charset="0"/>
              </a:rPr>
              <a:t>0</a:t>
            </a:r>
            <a:r>
              <a:rPr lang="en-US" sz="2400" dirty="0" smtClean="0">
                <a:cs typeface="Arial" charset="0"/>
              </a:rPr>
              <a:t> =  	0.33</a:t>
            </a:r>
            <a:r>
              <a:rPr lang="en-US" sz="2400" dirty="0" smtClean="0">
                <a:cs typeface="Times New Roman"/>
              </a:rPr>
              <a:t>±0.03±0.05</a:t>
            </a:r>
          </a:p>
          <a:p>
            <a:pPr marL="449263" indent="-449263"/>
            <a:r>
              <a:rPr lang="en-US" sz="2400" dirty="0" smtClean="0">
                <a:cs typeface="Times New Roman"/>
              </a:rPr>
              <a:t>Δs+ Δs   =−0.08±0.01±0.02</a:t>
            </a:r>
          </a:p>
          <a:p>
            <a:r>
              <a:rPr lang="en-GB" sz="2400" dirty="0" smtClean="0">
                <a:cs typeface="Arial" charset="0"/>
              </a:rPr>
              <a:t>(</a:t>
            </a:r>
            <a:r>
              <a:rPr lang="en-GB" sz="2400" dirty="0" err="1" smtClean="0">
                <a:cs typeface="Arial" charset="0"/>
              </a:rPr>
              <a:t>evol</a:t>
            </a:r>
            <a:r>
              <a:rPr lang="en-GB" sz="2400" dirty="0" smtClean="0">
                <a:cs typeface="Arial" charset="0"/>
              </a:rPr>
              <a:t>. to Q</a:t>
            </a:r>
            <a:r>
              <a:rPr lang="en-GB" sz="2400" baseline="30000" dirty="0" smtClean="0">
                <a:cs typeface="Arial" charset="0"/>
              </a:rPr>
              <a:t>2</a:t>
            </a:r>
            <a:r>
              <a:rPr lang="en-GB" sz="2400" dirty="0" smtClean="0">
                <a:cs typeface="Arial" charset="0"/>
              </a:rPr>
              <a:t>=∞)</a:t>
            </a:r>
          </a:p>
          <a:p>
            <a:endParaRPr lang="en-GB" sz="2400" dirty="0" smtClean="0">
              <a:cs typeface="Arial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grpSp>
        <p:nvGrpSpPr>
          <p:cNvPr id="15" name="Group 14"/>
          <p:cNvGrpSpPr/>
          <p:nvPr/>
        </p:nvGrpSpPr>
        <p:grpSpPr>
          <a:xfrm>
            <a:off x="3868738" y="1219200"/>
            <a:ext cx="5275262" cy="5421313"/>
            <a:chOff x="3592513" y="1203325"/>
            <a:chExt cx="5275262" cy="5421313"/>
          </a:xfrm>
        </p:grpSpPr>
        <p:pic>
          <p:nvPicPr>
            <p:cNvPr id="1844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7600" y="3633788"/>
              <a:ext cx="5210175" cy="299085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3592513" y="1203325"/>
              <a:ext cx="5248275" cy="3063875"/>
              <a:chOff x="3592513" y="1203325"/>
              <a:chExt cx="5248275" cy="3063875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6172200" y="1295400"/>
                <a:ext cx="571500" cy="457200"/>
              </a:xfrm>
              <a:prstGeom prst="rect">
                <a:avLst/>
              </a:prstGeom>
              <a:solidFill>
                <a:schemeClr val="accent6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endParaRPr lang="en-GB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172200" y="3810000"/>
                <a:ext cx="571500" cy="457200"/>
              </a:xfrm>
              <a:prstGeom prst="rect">
                <a:avLst/>
              </a:prstGeom>
              <a:solidFill>
                <a:schemeClr val="accent6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endParaRPr lang="en-GB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8440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92513" y="1203325"/>
                <a:ext cx="5248275" cy="302895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 bwMode="auto">
              <a:xfrm>
                <a:off x="5370285" y="1295399"/>
                <a:ext cx="849085" cy="460830"/>
              </a:xfrm>
              <a:prstGeom prst="rect">
                <a:avLst/>
              </a:prstGeom>
              <a:solidFill>
                <a:srgbClr val="DDDDDD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new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</a:t>
            </a:r>
            <a:r>
              <a:rPr lang="en-GB" baseline="-25000" dirty="0" smtClean="0"/>
              <a:t>1</a:t>
            </a:r>
            <a:r>
              <a:rPr lang="en-GB" dirty="0" smtClean="0"/>
              <a:t> proton and g</a:t>
            </a:r>
            <a:r>
              <a:rPr lang="en-GB" baseline="-25000" dirty="0" smtClean="0"/>
              <a:t>1</a:t>
            </a:r>
            <a:r>
              <a:rPr lang="en-GB" baseline="30000" dirty="0" smtClean="0"/>
              <a:t>NS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5388" y="6400800"/>
            <a:ext cx="3270612" cy="4572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371600"/>
            <a:ext cx="7175695" cy="2705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1443621" y="3429000"/>
            <a:ext cx="6015382" cy="3048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16322" y="3276600"/>
            <a:ext cx="7915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7147559" cy="2743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222621" y="5638800"/>
            <a:ext cx="2956503" cy="2286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65461" y="5715000"/>
            <a:ext cx="2198425" cy="1524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08813" y="5257800"/>
            <a:ext cx="227423" cy="6858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0" y="2057400"/>
            <a:ext cx="3048000" cy="3048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4191000"/>
            <a:ext cx="3047999" cy="381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848600" y="1447800"/>
            <a:ext cx="849085" cy="460830"/>
          </a:xfrm>
          <a:prstGeom prst="rect">
            <a:avLst/>
          </a:prstGeom>
          <a:solidFill>
            <a:srgbClr val="DDDDDD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new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524000" y="1447800"/>
            <a:ext cx="2819400" cy="4495800"/>
          </a:xfrm>
          <a:prstGeom prst="rect">
            <a:avLst/>
          </a:prstGeom>
          <a:solidFill>
            <a:srgbClr val="FF0000">
              <a:alpha val="17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4" descr="D:\transparencies\compass-0.25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057400"/>
            <a:ext cx="385482" cy="3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role of quark flavours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038600" y="1295400"/>
            <a:ext cx="5105400" cy="609600"/>
          </a:xfrm>
        </p:spPr>
        <p:txBody>
          <a:bodyPr/>
          <a:lstStyle/>
          <a:p>
            <a:r>
              <a:rPr lang="en-GB" sz="2400" dirty="0" smtClean="0">
                <a:latin typeface="Arial" charset="0"/>
                <a:cs typeface="Arial" charset="0"/>
              </a:rPr>
              <a:t>LO semi-inclusive data analysis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295775" cy="38195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grpSp>
        <p:nvGrpSpPr>
          <p:cNvPr id="20487" name="Group 15"/>
          <p:cNvGrpSpPr>
            <a:grpSpLocks/>
          </p:cNvGrpSpPr>
          <p:nvPr/>
        </p:nvGrpSpPr>
        <p:grpSpPr bwMode="auto">
          <a:xfrm>
            <a:off x="228600" y="3429000"/>
            <a:ext cx="4395788" cy="2628900"/>
            <a:chOff x="228600" y="3429000"/>
            <a:chExt cx="4396029" cy="2628479"/>
          </a:xfrm>
        </p:grpSpPr>
        <p:pic>
          <p:nvPicPr>
            <p:cNvPr id="20490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3429000"/>
              <a:ext cx="4305300" cy="240982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pic>
          <p:nvPicPr>
            <p:cNvPr id="2049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7954" y="5762204"/>
              <a:ext cx="3876675" cy="29527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</p:grpSp>
      <p:cxnSp>
        <p:nvCxnSpPr>
          <p:cNvPr id="20488" name="Straight Connector 17"/>
          <p:cNvCxnSpPr>
            <a:cxnSpLocks noChangeShapeType="1"/>
          </p:cNvCxnSpPr>
          <p:nvPr/>
        </p:nvCxnSpPr>
        <p:spPr bwMode="auto">
          <a:xfrm>
            <a:off x="5181600" y="2209800"/>
            <a:ext cx="3810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0489" name="Picture 10" descr="D:\talks\icons\sid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19200"/>
            <a:ext cx="26447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DIS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Experiments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err="1" smtClean="0"/>
              <a:t>Helicity</a:t>
            </a:r>
            <a:r>
              <a:rPr lang="en-GB" sz="2800" dirty="0" smtClean="0"/>
              <a:t> structure of the nucleon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Quarks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Gluons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Transverse spin-structure of the nucleon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Outlook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Flavour asymmetry?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considerable asymmetry in the </a:t>
            </a:r>
            <a:r>
              <a:rPr lang="en-GB" sz="2400" dirty="0" err="1" smtClean="0">
                <a:latin typeface="Arial" charset="0"/>
                <a:cs typeface="Arial" charset="0"/>
              </a:rPr>
              <a:t>unpolarised</a:t>
            </a:r>
            <a:r>
              <a:rPr lang="en-GB" sz="2400" dirty="0" smtClean="0">
                <a:latin typeface="Arial" charset="0"/>
                <a:cs typeface="Arial" charset="0"/>
              </a:rPr>
              <a:t> case </a:t>
            </a:r>
          </a:p>
          <a:p>
            <a:pPr>
              <a:buFontTx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model predicts naturally asymmetry for pol. case</a:t>
            </a:r>
          </a:p>
          <a:p>
            <a:pPr>
              <a:buFontTx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Rather small effect, u-bar &gt; d-bar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048000"/>
            <a:ext cx="6018531" cy="3200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186612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362200"/>
            <a:ext cx="4000500" cy="41529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QCD analyses</a:t>
            </a:r>
            <a:endParaRPr lang="en-GB" baseline="30000" dirty="0" smtClean="0"/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6021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i="1" dirty="0" smtClean="0">
                <a:cs typeface="Arial" charset="0"/>
              </a:rPr>
              <a:t>Q</a:t>
            </a:r>
            <a:r>
              <a:rPr lang="en-GB" sz="2400" i="1" baseline="30000" dirty="0" smtClean="0">
                <a:cs typeface="Arial" charset="0"/>
              </a:rPr>
              <a:t>2</a:t>
            </a:r>
            <a:r>
              <a:rPr lang="en-GB" sz="2400" i="1" dirty="0" smtClean="0">
                <a:latin typeface="Arial" charset="0"/>
                <a:cs typeface="Arial" charset="0"/>
              </a:rPr>
              <a:t> dependence g</a:t>
            </a:r>
            <a:r>
              <a:rPr lang="en-GB" sz="2400" baseline="-25000" dirty="0" smtClean="0">
                <a:latin typeface="Arial" charset="0"/>
                <a:cs typeface="Arial" charset="0"/>
              </a:rPr>
              <a:t>1 </a:t>
            </a:r>
            <a:r>
              <a:rPr lang="en-GB" sz="2400" dirty="0" smtClean="0">
                <a:latin typeface="Arial" charset="0"/>
                <a:cs typeface="Arial" charset="0"/>
              </a:rPr>
              <a:t>or </a:t>
            </a:r>
            <a:r>
              <a:rPr lang="en-GB" sz="2400" i="1" dirty="0" smtClean="0">
                <a:latin typeface="Arial" charset="0"/>
                <a:cs typeface="Arial" charset="0"/>
              </a:rPr>
              <a:t>A</a:t>
            </a:r>
            <a:r>
              <a:rPr lang="en-GB" sz="2400" baseline="-25000" dirty="0" smtClean="0">
                <a:latin typeface="Arial" charset="0"/>
                <a:cs typeface="Arial" charset="0"/>
              </a:rPr>
              <a:t>1 </a:t>
            </a:r>
            <a:r>
              <a:rPr lang="en-GB" sz="2400" dirty="0" smtClean="0">
                <a:latin typeface="Arial" charset="0"/>
                <a:cs typeface="Arial" charset="0"/>
              </a:rPr>
              <a:t>data described in QCD</a:t>
            </a:r>
          </a:p>
          <a:p>
            <a:pPr>
              <a:buFontTx/>
              <a:buChar char="•"/>
            </a:pPr>
            <a:r>
              <a:rPr lang="en-GB" sz="2400" dirty="0" smtClean="0">
                <a:latin typeface="Arial" charset="0"/>
                <a:cs typeface="Arial" charset="0"/>
              </a:rPr>
              <a:t>Nice data, but limited kinematic rages (c.f. </a:t>
            </a:r>
            <a:r>
              <a:rPr lang="en-GB" sz="2400" dirty="0" err="1" smtClean="0">
                <a:latin typeface="Arial" charset="0"/>
                <a:cs typeface="Arial" charset="0"/>
              </a:rPr>
              <a:t>unpol</a:t>
            </a:r>
            <a:r>
              <a:rPr lang="en-GB" sz="2400" dirty="0" smtClean="0">
                <a:latin typeface="Arial" charset="0"/>
                <a:cs typeface="Arial" charset="0"/>
              </a:rPr>
              <a:t>. HERA)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362200"/>
            <a:ext cx="3962400" cy="41433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9464" name="Right Triangle 8"/>
          <p:cNvSpPr>
            <a:spLocks noChangeArrowheads="1"/>
          </p:cNvSpPr>
          <p:nvPr/>
        </p:nvSpPr>
        <p:spPr bwMode="auto">
          <a:xfrm>
            <a:off x="990600" y="3886200"/>
            <a:ext cx="1490663" cy="2166938"/>
          </a:xfrm>
          <a:prstGeom prst="rtTriangle">
            <a:avLst/>
          </a:prstGeom>
          <a:solidFill>
            <a:srgbClr val="009900">
              <a:alpha val="18823"/>
            </a:srgbClr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GB" sz="1600">
                <a:latin typeface="Arial" charset="0"/>
                <a:cs typeface="Arial" charset="0"/>
              </a:rPr>
              <a:t>CLAS</a:t>
            </a:r>
          </a:p>
        </p:txBody>
      </p:sp>
      <p:sp>
        <p:nvSpPr>
          <p:cNvPr id="19465" name="Freeform 10"/>
          <p:cNvSpPr>
            <a:spLocks noChangeArrowheads="1"/>
          </p:cNvSpPr>
          <p:nvPr/>
        </p:nvSpPr>
        <p:spPr bwMode="auto">
          <a:xfrm>
            <a:off x="985838" y="3538538"/>
            <a:ext cx="4762" cy="352425"/>
          </a:xfrm>
          <a:custGeom>
            <a:avLst/>
            <a:gdLst>
              <a:gd name="T0" fmla="*/ 4762 w 4762"/>
              <a:gd name="T1" fmla="*/ 0 h 352425"/>
              <a:gd name="T2" fmla="*/ 0 w 4762"/>
              <a:gd name="T3" fmla="*/ 352425 h 352425"/>
              <a:gd name="T4" fmla="*/ 0 60000 65536"/>
              <a:gd name="T5" fmla="*/ 0 60000 65536"/>
              <a:gd name="T6" fmla="*/ 0 w 4762"/>
              <a:gd name="T7" fmla="*/ 0 h 352425"/>
              <a:gd name="T8" fmla="*/ 4762 w 4762"/>
              <a:gd name="T9" fmla="*/ 352425 h 3524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62" h="352425">
                <a:moveTo>
                  <a:pt x="4762" y="0"/>
                </a:moveTo>
                <a:cubicBezTo>
                  <a:pt x="3175" y="117475"/>
                  <a:pt x="1587" y="234950"/>
                  <a:pt x="0" y="352425"/>
                </a:cubicBezTo>
              </a:path>
            </a:pathLst>
          </a:custGeom>
          <a:solidFill>
            <a:srgbClr val="DDDDDD"/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66" name="Freeform 11"/>
          <p:cNvSpPr>
            <a:spLocks noChangeArrowheads="1"/>
          </p:cNvSpPr>
          <p:nvPr/>
        </p:nvSpPr>
        <p:spPr bwMode="auto">
          <a:xfrm>
            <a:off x="971550" y="3429000"/>
            <a:ext cx="1924050" cy="2619375"/>
          </a:xfrm>
          <a:custGeom>
            <a:avLst/>
            <a:gdLst>
              <a:gd name="T0" fmla="*/ 0 w 1847850"/>
              <a:gd name="T1" fmla="*/ 457200 h 2619375"/>
              <a:gd name="T2" fmla="*/ 1576928 w 1847850"/>
              <a:gd name="T3" fmla="*/ 2619375 h 2619375"/>
              <a:gd name="T4" fmla="*/ 1924050 w 1847850"/>
              <a:gd name="T5" fmla="*/ 2609851 h 2619375"/>
              <a:gd name="T6" fmla="*/ 198356 w 1847850"/>
              <a:gd name="T7" fmla="*/ 0 h 2619375"/>
              <a:gd name="T8" fmla="*/ 198356 w 1847850"/>
              <a:gd name="T9" fmla="*/ 695325 h 2619375"/>
              <a:gd name="T10" fmla="*/ 198356 w 1847850"/>
              <a:gd name="T11" fmla="*/ 704850 h 2619375"/>
              <a:gd name="T12" fmla="*/ 198356 w 1847850"/>
              <a:gd name="T13" fmla="*/ 723900 h 2619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47850"/>
              <a:gd name="T22" fmla="*/ 0 h 2619375"/>
              <a:gd name="T23" fmla="*/ 1847850 w 1847850"/>
              <a:gd name="T24" fmla="*/ 2619375 h 2619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47850" h="2619375">
                <a:moveTo>
                  <a:pt x="0" y="457200"/>
                </a:moveTo>
                <a:lnTo>
                  <a:pt x="1514475" y="2619375"/>
                </a:lnTo>
                <a:lnTo>
                  <a:pt x="1847850" y="2609850"/>
                </a:lnTo>
                <a:lnTo>
                  <a:pt x="190500" y="0"/>
                </a:lnTo>
                <a:lnTo>
                  <a:pt x="190500" y="695325"/>
                </a:lnTo>
                <a:lnTo>
                  <a:pt x="190500" y="704850"/>
                </a:lnTo>
                <a:lnTo>
                  <a:pt x="190500" y="723900"/>
                </a:lnTo>
              </a:path>
            </a:pathLst>
          </a:custGeom>
          <a:solidFill>
            <a:srgbClr val="FFC000">
              <a:alpha val="34117"/>
            </a:srgbClr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67" name="TextBox 12"/>
          <p:cNvSpPr txBox="1">
            <a:spLocks noChangeArrowheads="1"/>
          </p:cNvSpPr>
          <p:nvPr/>
        </p:nvSpPr>
        <p:spPr bwMode="auto">
          <a:xfrm rot="3265299">
            <a:off x="1429544" y="4758531"/>
            <a:ext cx="841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Arial" charset="0"/>
                <a:cs typeface="Arial" charset="0"/>
              </a:rPr>
              <a:t>HERMES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629400" y="2362200"/>
            <a:ext cx="571500" cy="457200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743200" y="2362200"/>
            <a:ext cx="571500" cy="457200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1371600"/>
            <a:ext cx="5791200" cy="1752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Gobal</a:t>
            </a:r>
            <a:r>
              <a:rPr lang="en-US" dirty="0" smtClean="0"/>
              <a:t> NLO QCD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610600" cy="2819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choose scheme  (MS, AB, jet) and Q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2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optionally fix ns moments from </a:t>
            </a:r>
            <a:r>
              <a:rPr lang="en-US" sz="2000" dirty="0" err="1" smtClean="0"/>
              <a:t>hyperon</a:t>
            </a:r>
            <a:r>
              <a:rPr lang="en-US" sz="2000" dirty="0" smtClean="0"/>
              <a:t> decays (a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8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fit PDFs for quark </a:t>
            </a:r>
            <a:r>
              <a:rPr lang="en-US" sz="2000" dirty="0" smtClean="0">
                <a:solidFill>
                  <a:schemeClr val="tx2"/>
                </a:solidFill>
              </a:rPr>
              <a:t>non-singlet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singlet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gluon</a:t>
            </a:r>
            <a:r>
              <a:rPr lang="en-US" sz="2000" dirty="0" smtClean="0"/>
              <a:t> to data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extra problems in polarized case</a:t>
            </a:r>
            <a:br>
              <a:rPr lang="en-US" sz="2000" dirty="0" smtClean="0"/>
            </a:br>
            <a:r>
              <a:rPr lang="en-US" sz="2000" dirty="0" smtClean="0"/>
              <a:t>	no positivity condition, no momentum sum rule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Recent analyses include semi-inclusive and RHIC data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tabLst>
                <a:tab pos="6110288" algn="l"/>
              </a:tabLst>
            </a:pPr>
            <a:r>
              <a:rPr lang="en-US" sz="2000" dirty="0" smtClean="0">
                <a:solidFill>
                  <a:schemeClr val="accent2"/>
                </a:solidFill>
              </a:rPr>
              <a:t>DSSV 2009</a:t>
            </a:r>
            <a:r>
              <a:rPr lang="en-US" sz="2000" dirty="0" smtClean="0"/>
              <a:t>	</a:t>
            </a:r>
            <a:r>
              <a:rPr lang="en-US" sz="1800" dirty="0" smtClean="0">
                <a:solidFill>
                  <a:srgbClr val="990000"/>
                </a:solidFill>
              </a:rPr>
              <a:t>arXiv:0904.3821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tabLst>
                <a:tab pos="6110288" algn="l"/>
              </a:tabLst>
            </a:pPr>
            <a:r>
              <a:rPr lang="en-US" sz="2000" dirty="0" smtClean="0">
                <a:solidFill>
                  <a:schemeClr val="accent2"/>
                </a:solidFill>
              </a:rPr>
              <a:t>Hirai, Kumano</a:t>
            </a:r>
            <a:r>
              <a:rPr lang="en-US" sz="2000" dirty="0" smtClean="0"/>
              <a:t>	</a:t>
            </a:r>
            <a:r>
              <a:rPr lang="en-US" sz="1800" dirty="0" smtClean="0">
                <a:solidFill>
                  <a:srgbClr val="990000"/>
                </a:solidFill>
              </a:rPr>
              <a:t>arXiv:0808.0413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JPS, 23 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G.K. Mallot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C3C-D7A2-4DA7-BC01-543D8D27B7F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14600" y="1447800"/>
            <a:ext cx="5562600" cy="14746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6200000">
            <a:off x="8208510" y="2002290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DGLAP</a:t>
            </a:r>
            <a:endParaRPr lang="en-US" sz="20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0" y="3429000"/>
            <a:ext cx="381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NLO QCD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Recent analyses of DIS and RHIC data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DSSV 2009</a:t>
            </a:r>
            <a:r>
              <a:rPr lang="en-US" sz="2400" dirty="0" smtClean="0"/>
              <a:t>			</a:t>
            </a:r>
            <a:r>
              <a:rPr lang="en-US" sz="1800" dirty="0" smtClean="0">
                <a:solidFill>
                  <a:srgbClr val="990000"/>
                </a:solidFill>
              </a:rPr>
              <a:t>arXiv:0904.3821</a:t>
            </a:r>
            <a:br>
              <a:rPr lang="en-US" sz="1800" dirty="0" smtClean="0">
                <a:solidFill>
                  <a:srgbClr val="990000"/>
                </a:solidFill>
              </a:rPr>
            </a:br>
            <a:r>
              <a:rPr lang="en-US" sz="1800" dirty="0" smtClean="0">
                <a:solidFill>
                  <a:srgbClr val="990000"/>
                </a:solidFill>
              </a:rPr>
              <a:t>	</a:t>
            </a:r>
            <a:r>
              <a:rPr lang="en-US" sz="2000" dirty="0" smtClean="0"/>
              <a:t>DIS and SIDIS data, </a:t>
            </a:r>
            <a:br>
              <a:rPr lang="en-US" sz="2000" dirty="0" smtClean="0"/>
            </a:br>
            <a:r>
              <a:rPr lang="en-US" sz="2000" dirty="0" smtClean="0"/>
              <a:t>	RHIC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and inclusive jets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Hirai, Kumano</a:t>
            </a:r>
            <a:r>
              <a:rPr lang="en-US" sz="2400" dirty="0" smtClean="0"/>
              <a:t>		</a:t>
            </a:r>
            <a:r>
              <a:rPr lang="en-US" sz="1800" dirty="0" smtClean="0">
                <a:solidFill>
                  <a:srgbClr val="990000"/>
                </a:solidFill>
              </a:rPr>
              <a:t>arXiv:0808.0413</a:t>
            </a:r>
            <a:br>
              <a:rPr lang="en-US" sz="1800" dirty="0" smtClean="0">
                <a:solidFill>
                  <a:srgbClr val="990000"/>
                </a:solidFill>
              </a:rPr>
            </a:br>
            <a:r>
              <a:rPr lang="en-US" sz="2000" dirty="0" smtClean="0"/>
              <a:t>	DIS data, </a:t>
            </a:r>
            <a:br>
              <a:rPr lang="en-US" sz="2000" dirty="0" smtClean="0"/>
            </a:br>
            <a:r>
              <a:rPr lang="en-US" sz="2000" dirty="0" smtClean="0"/>
              <a:t>	RHIC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data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990000"/>
              </a:solidFill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Pol. gluon PDFs with node allowed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Detailed studies of systematic uncertainties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SIDIS data very sensitive to used fragmentation functions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“PGF” </a:t>
            </a:r>
            <a:r>
              <a:rPr lang="en-US" sz="2400" dirty="0" err="1" smtClean="0"/>
              <a:t>hadron</a:t>
            </a:r>
            <a:r>
              <a:rPr lang="en-US" sz="2400" dirty="0" smtClean="0"/>
              <a:t> data not yet included (s. below)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DSSV fit to inclusive asymmetries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916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8572500" y="2057400"/>
            <a:ext cx="571500" cy="457200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572500" y="4953000"/>
            <a:ext cx="571500" cy="457200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72500" y="3505200"/>
            <a:ext cx="571500" cy="457200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" y="5791200"/>
            <a:ext cx="25908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0400" y="5791200"/>
            <a:ext cx="25908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SLAC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43600" y="5791200"/>
            <a:ext cx="1219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DESY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15200" y="5791200"/>
            <a:ext cx="12192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JLab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DSSV (semi-inclusive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6388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Most data from </a:t>
            </a:r>
            <a:br>
              <a:rPr lang="en-US" sz="1800" dirty="0" smtClean="0"/>
            </a:br>
            <a:r>
              <a:rPr lang="en-US" sz="1800" dirty="0" smtClean="0"/>
              <a:t>HERMES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COMPASS proton</a:t>
            </a:r>
            <a:br>
              <a:rPr lang="en-US" sz="1800" dirty="0" smtClean="0"/>
            </a:br>
            <a:r>
              <a:rPr lang="en-US" sz="1800" dirty="0" smtClean="0"/>
              <a:t>data not yet in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DSS </a:t>
            </a:r>
            <a:br>
              <a:rPr lang="en-US" sz="1800" dirty="0" smtClean="0"/>
            </a:br>
            <a:r>
              <a:rPr lang="en-US" sz="1800" dirty="0" smtClean="0"/>
              <a:t>fragmentation</a:t>
            </a:r>
            <a:br>
              <a:rPr lang="en-US" sz="1800" dirty="0" smtClean="0"/>
            </a:br>
            <a:r>
              <a:rPr lang="en-US" sz="1800" dirty="0" smtClean="0"/>
              <a:t>functions</a:t>
            </a:r>
            <a:br>
              <a:rPr lang="en-US" sz="1800" dirty="0" smtClean="0"/>
            </a:br>
            <a:r>
              <a:rPr lang="en-US" sz="1600" dirty="0" smtClean="0">
                <a:solidFill>
                  <a:srgbClr val="990000"/>
                </a:solidFill>
              </a:rPr>
              <a:t>PRD 75, 114010 </a:t>
            </a:r>
            <a:br>
              <a:rPr lang="en-US" sz="1600" dirty="0" smtClean="0">
                <a:solidFill>
                  <a:srgbClr val="990000"/>
                </a:solidFill>
              </a:rPr>
            </a:br>
            <a:r>
              <a:rPr lang="en-US" sz="1600" dirty="0" smtClean="0">
                <a:solidFill>
                  <a:srgbClr val="990000"/>
                </a:solidFill>
              </a:rPr>
              <a:t>PRD 76, 074033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6181724" cy="50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792162"/>
          </a:xfrm>
        </p:spPr>
        <p:txBody>
          <a:bodyPr/>
          <a:lstStyle/>
          <a:p>
            <a:r>
              <a:rPr lang="en-US" dirty="0" smtClean="0"/>
              <a:t>PDFs from global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69" y="1162050"/>
            <a:ext cx="4051056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066800"/>
            <a:ext cx="436107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990600" y="762000"/>
            <a:ext cx="1676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DSSV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38800" y="762000"/>
            <a:ext cx="2438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Hirai, Kumano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Gluon polarization still poorly known but much smaller than expected in axial anomaly scenario for solving the spin puzzle.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Gluons can still make a major contribution to the nucleon spin.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Many analyses indicate the possibility of a node around </a:t>
            </a:r>
            <a:r>
              <a:rPr lang="en-US" sz="2400" i="1" dirty="0" smtClean="0"/>
              <a:t>x</a:t>
            </a:r>
            <a:r>
              <a:rPr lang="en-US" sz="2400" dirty="0" smtClean="0"/>
              <a:t>=0.1 in </a:t>
            </a:r>
            <a:r>
              <a:rPr lang="el-GR" sz="2400" dirty="0" smtClean="0"/>
              <a:t>Δ</a:t>
            </a:r>
            <a:r>
              <a:rPr lang="en-US" sz="2400" i="1" dirty="0" smtClean="0"/>
              <a:t>g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Quark distributions well determined (apart from anti-quarks)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Strange quark distribution is indeed strange: </a:t>
            </a:r>
            <a:r>
              <a:rPr lang="en-US" sz="2000" dirty="0" smtClean="0"/>
              <a:t>SIDIS data prefer </a:t>
            </a:r>
            <a:r>
              <a:rPr lang="el-GR" sz="2000" dirty="0" smtClean="0"/>
              <a:t>Δ</a:t>
            </a:r>
            <a:r>
              <a:rPr lang="en-US" sz="2000" i="1" dirty="0" smtClean="0"/>
              <a:t>s&gt;</a:t>
            </a:r>
            <a:r>
              <a:rPr lang="en-US" sz="2000" dirty="0" smtClean="0"/>
              <a:t>0</a:t>
            </a:r>
            <a:r>
              <a:rPr lang="en-US" sz="2000" i="1" dirty="0" smtClean="0"/>
              <a:t> (x&gt;</a:t>
            </a:r>
            <a:r>
              <a:rPr lang="en-US" sz="2000" dirty="0" smtClean="0"/>
              <a:t>0.01</a:t>
            </a:r>
            <a:r>
              <a:rPr lang="en-US" sz="2000" i="1" dirty="0" smtClean="0"/>
              <a:t>) </a:t>
            </a:r>
            <a:r>
              <a:rPr lang="en-US" sz="2000" dirty="0" smtClean="0"/>
              <a:t>while </a:t>
            </a:r>
            <a:r>
              <a:rPr lang="en-US" sz="2000" dirty="0" err="1" smtClean="0"/>
              <a:t>incl</a:t>
            </a:r>
            <a:r>
              <a:rPr lang="en-US" sz="2000" dirty="0" smtClean="0"/>
              <a:t> data require with SU3 the first moment to be </a:t>
            </a:r>
            <a:r>
              <a:rPr lang="en-US" sz="2000" i="1" dirty="0" smtClean="0"/>
              <a:t>~ –</a:t>
            </a:r>
            <a:r>
              <a:rPr lang="en-US" sz="2000" dirty="0" smtClean="0"/>
              <a:t>0.1 =&gt; node in DSSV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Angular momentum of the nucleon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1398588" y="1898650"/>
            <a:ext cx="6345237" cy="12144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3402013" y="374332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>
            <a:off x="4876800" y="3733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6172200" y="3733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2590800" y="4953000"/>
            <a:ext cx="2045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small ~0.15</a:t>
            </a:r>
            <a:endParaRPr lang="en-US" dirty="0">
              <a:latin typeface="+mn-lt"/>
            </a:endParaRP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3733800" y="57150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Still poorly known</a:t>
            </a:r>
            <a:endParaRPr lang="en-US" dirty="0">
              <a:latin typeface="+mn-lt"/>
            </a:endParaRP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5867400" y="4953000"/>
            <a:ext cx="1588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unknown</a:t>
            </a:r>
            <a:endParaRPr lang="en-US" baseline="30000" dirty="0">
              <a:latin typeface="+mn-lt"/>
            </a:endParaRPr>
          </a:p>
        </p:txBody>
      </p:sp>
      <p:pic>
        <p:nvPicPr>
          <p:cNvPr id="16" name="Picture 1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47210" y="2177534"/>
            <a:ext cx="3977194" cy="61779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4600" y="3200400"/>
            <a:ext cx="515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quarks    gluons   orbital 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8"/>
          <p:cNvSpPr txBox="1">
            <a:spLocks noChangeArrowheads="1"/>
          </p:cNvSpPr>
          <p:nvPr/>
        </p:nvSpPr>
        <p:spPr bwMode="auto">
          <a:xfrm>
            <a:off x="3962400" y="4114800"/>
            <a:ext cx="46291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l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</a:rPr>
              <a:t>measure          </a:t>
            </a:r>
            <a:endParaRPr lang="en-US" sz="2800" dirty="0">
              <a:latin typeface="Times New Roman" pitchFamily="18" charset="0"/>
            </a:endParaRPr>
          </a:p>
          <a:p>
            <a:pPr marL="266700" indent="-266700" algn="l">
              <a:buFontTx/>
              <a:buChar char="•"/>
            </a:pPr>
            <a:endParaRPr lang="en-US" sz="2800" dirty="0">
              <a:latin typeface="Times New Roman" pitchFamily="18" charset="0"/>
            </a:endParaRPr>
          </a:p>
          <a:p>
            <a:pPr marL="266700" indent="-266700" algn="l"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calculate            </a:t>
            </a:r>
            <a:r>
              <a:rPr lang="en-US" sz="2800" dirty="0" smtClean="0">
                <a:latin typeface="Times New Roman" pitchFamily="18" charset="0"/>
              </a:rPr>
              <a:t>,             </a:t>
            </a:r>
            <a:r>
              <a:rPr lang="en-US" sz="2800" dirty="0">
                <a:latin typeface="Times New Roman" pitchFamily="18" charset="0"/>
              </a:rPr>
              <a:t>and</a:t>
            </a:r>
          </a:p>
          <a:p>
            <a:pPr marL="266700" indent="-266700" algn="l"/>
            <a:r>
              <a:rPr lang="en-US" sz="2800" dirty="0">
                <a:latin typeface="Times New Roman" pitchFamily="18" charset="0"/>
              </a:rPr>
              <a:t>   background by Monte Carlo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8012" cy="1101725"/>
          </a:xfrm>
        </p:spPr>
        <p:txBody>
          <a:bodyPr rtlCol="0">
            <a:noAutofit/>
          </a:bodyPr>
          <a:lstStyle/>
          <a:p>
            <a:pPr marL="1828800" indent="-18288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Principle: Gluon </a:t>
            </a:r>
            <a:r>
              <a:rPr lang="en-US" sz="2800" dirty="0" err="1" smtClean="0"/>
              <a:t>polarisation</a:t>
            </a:r>
            <a:r>
              <a:rPr lang="en-US" sz="2800" dirty="0" smtClean="0"/>
              <a:t> enters via  </a:t>
            </a:r>
            <a:r>
              <a:rPr lang="en-US" sz="2800" dirty="0" smtClean="0">
                <a:solidFill>
                  <a:srgbClr val="2B67AF"/>
                </a:solidFill>
              </a:rPr>
              <a:t>photon-gluon fusion </a:t>
            </a:r>
            <a:r>
              <a:rPr lang="en-US" sz="2800" dirty="0" smtClean="0"/>
              <a:t>(PGF)</a:t>
            </a:r>
            <a:endParaRPr lang="en-US" sz="2800" dirty="0"/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Mallot, KEK, Tsukuba, January 2010</a:t>
            </a: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Gluon polarization from PGF</a:t>
            </a:r>
            <a:endParaRPr lang="en-US" dirty="0"/>
          </a:p>
        </p:txBody>
      </p:sp>
      <p:pic>
        <p:nvPicPr>
          <p:cNvPr id="5120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038600"/>
            <a:ext cx="6175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953000"/>
            <a:ext cx="11223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81000" y="2667000"/>
            <a:ext cx="3095625" cy="3248025"/>
            <a:chOff x="381000" y="2438400"/>
            <a:chExt cx="3095625" cy="3248025"/>
          </a:xfrm>
        </p:grpSpPr>
        <p:pic>
          <p:nvPicPr>
            <p:cNvPr id="51216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r="54257"/>
            <a:stretch>
              <a:fillRect/>
            </a:stretch>
          </p:blipFill>
          <p:spPr bwMode="auto">
            <a:xfrm>
              <a:off x="381000" y="2514600"/>
              <a:ext cx="3095625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7" name="Picture 1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400" y="2438400"/>
              <a:ext cx="225425" cy="377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1218" name="Picture 1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19400" y="2438400"/>
              <a:ext cx="352425" cy="425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51211" name="Picture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590800"/>
            <a:ext cx="47863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029200"/>
            <a:ext cx="8382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3" name="TextBox 19"/>
          <p:cNvSpPr txBox="1">
            <a:spLocks noChangeArrowheads="1"/>
          </p:cNvSpPr>
          <p:nvPr/>
        </p:nvSpPr>
        <p:spPr bwMode="auto">
          <a:xfrm>
            <a:off x="2940050" y="3660775"/>
            <a:ext cx="344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6" charset="0"/>
              </a:rPr>
              <a:t>q</a:t>
            </a:r>
          </a:p>
        </p:txBody>
      </p:sp>
      <p:sp>
        <p:nvSpPr>
          <p:cNvPr id="51214" name="TextBox 20"/>
          <p:cNvSpPr txBox="1">
            <a:spLocks noChangeArrowheads="1"/>
          </p:cNvSpPr>
          <p:nvPr/>
        </p:nvSpPr>
        <p:spPr bwMode="auto">
          <a:xfrm>
            <a:off x="2971800" y="4724400"/>
            <a:ext cx="344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6" charset="0"/>
              </a:rPr>
              <a:t>q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86100" y="4857750"/>
            <a:ext cx="11906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Deep Inelastic Scattering</a:t>
            </a:r>
          </a:p>
        </p:txBody>
      </p:sp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49300" y="2325687"/>
            <a:ext cx="320357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36"/>
          <p:cNvSpPr>
            <a:spLocks noChangeArrowheads="1"/>
          </p:cNvSpPr>
          <p:nvPr/>
        </p:nvSpPr>
        <p:spPr bwMode="auto">
          <a:xfrm>
            <a:off x="4794250" y="3748087"/>
            <a:ext cx="1593850" cy="1600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40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1350" y="2130425"/>
            <a:ext cx="39528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733800"/>
            <a:ext cx="26289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Analysed</a:t>
            </a:r>
            <a:r>
              <a:rPr lang="en-US" dirty="0" smtClean="0"/>
              <a:t>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err="1" smtClean="0"/>
              <a:t>analysed</a:t>
            </a:r>
            <a:r>
              <a:rPr lang="en-US" sz="3000" dirty="0" smtClean="0"/>
              <a:t> data sets: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rgbClr val="7030A0"/>
                </a:solidFill>
              </a:rPr>
              <a:t>high-</a:t>
            </a:r>
            <a:r>
              <a:rPr lang="en-US" sz="2600" dirty="0" err="1" smtClean="0">
                <a:solidFill>
                  <a:srgbClr val="7030A0"/>
                </a:solidFill>
              </a:rPr>
              <a:t>p</a:t>
            </a:r>
            <a:r>
              <a:rPr lang="en-US" sz="2600" baseline="-25000" dirty="0" err="1" smtClean="0">
                <a:solidFill>
                  <a:srgbClr val="7030A0"/>
                </a:solidFill>
              </a:rPr>
              <a:t>T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2B67AF"/>
                </a:solidFill>
              </a:rPr>
              <a:t>hadron pairs </a:t>
            </a:r>
            <a:r>
              <a:rPr lang="en-US" sz="2600" dirty="0" smtClean="0"/>
              <a:t>(no ID, pions/kaons)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&gt; 1 GeV</a:t>
            </a:r>
            <a:r>
              <a:rPr lang="en-US" baseline="30000" dirty="0" smtClean="0"/>
              <a:t>2                                          </a:t>
            </a:r>
            <a:r>
              <a:rPr lang="en-US" dirty="0" smtClean="0"/>
              <a:t>   </a:t>
            </a:r>
            <a:r>
              <a:rPr lang="en-US" sz="1800" b="1" cap="small" dirty="0" err="1" smtClean="0">
                <a:solidFill>
                  <a:srgbClr val="A50021"/>
                </a:solidFill>
                <a:latin typeface="Microsoft Sans Serif" pitchFamily="34" charset="0"/>
                <a:cs typeface="Microsoft Sans Serif" pitchFamily="34" charset="0"/>
              </a:rPr>
              <a:t>Lepto</a:t>
            </a:r>
            <a:endParaRPr lang="en-US" sz="1800" b="1" cap="small" dirty="0" smtClean="0">
              <a:solidFill>
                <a:srgbClr val="A5002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&lt; 1 GeV</a:t>
            </a:r>
            <a:r>
              <a:rPr lang="en-US" baseline="30000" dirty="0" smtClean="0"/>
              <a:t>2</a:t>
            </a:r>
            <a:r>
              <a:rPr lang="en-US" dirty="0" smtClean="0"/>
              <a:t> / unmeasured          </a:t>
            </a:r>
            <a:r>
              <a:rPr lang="en-US" sz="1800" b="1" cap="small" dirty="0" err="1" smtClean="0">
                <a:solidFill>
                  <a:srgbClr val="A50021"/>
                </a:solidFill>
                <a:latin typeface="Microsoft Sans Serif" pitchFamily="34" charset="0"/>
                <a:cs typeface="Microsoft Sans Serif" pitchFamily="34" charset="0"/>
              </a:rPr>
              <a:t>Pythia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rgbClr val="7030A0"/>
                </a:solidFill>
              </a:rPr>
              <a:t>high-</a:t>
            </a:r>
            <a:r>
              <a:rPr lang="en-US" sz="2600" dirty="0" err="1" smtClean="0">
                <a:solidFill>
                  <a:srgbClr val="7030A0"/>
                </a:solidFill>
              </a:rPr>
              <a:t>p</a:t>
            </a:r>
            <a:r>
              <a:rPr lang="en-US" sz="2600" baseline="-25000" dirty="0" err="1" smtClean="0">
                <a:solidFill>
                  <a:srgbClr val="7030A0"/>
                </a:solidFill>
              </a:rPr>
              <a:t>T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2B67AF"/>
                </a:solidFill>
              </a:rPr>
              <a:t>single hadron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small Q</a:t>
            </a:r>
            <a:r>
              <a:rPr lang="en-US" baseline="30000" dirty="0" smtClean="0"/>
              <a:t>2</a:t>
            </a:r>
            <a:r>
              <a:rPr lang="en-US" dirty="0" smtClean="0"/>
              <a:t> / unmeasured               </a:t>
            </a:r>
            <a:r>
              <a:rPr lang="en-US" sz="1800" b="1" cap="small" dirty="0" err="1" smtClean="0">
                <a:solidFill>
                  <a:srgbClr val="A50021"/>
                </a:solidFill>
                <a:latin typeface="Microsoft Sans Serif" pitchFamily="34" charset="0"/>
                <a:cs typeface="Microsoft Sans Serif" pitchFamily="34" charset="0"/>
              </a:rPr>
              <a:t>Pythia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single </a:t>
            </a:r>
            <a:r>
              <a:rPr lang="en-US" sz="2600" dirty="0" smtClean="0">
                <a:solidFill>
                  <a:srgbClr val="2B67AF"/>
                </a:solidFill>
              </a:rPr>
              <a:t>charmed</a:t>
            </a:r>
            <a:r>
              <a:rPr lang="en-US" sz="2600" dirty="0" smtClean="0"/>
              <a:t> meson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quasi-real photons</a:t>
            </a:r>
            <a:r>
              <a:rPr lang="en-US" sz="1800" b="1" cap="small" dirty="0" smtClean="0">
                <a:solidFill>
                  <a:srgbClr val="A50021"/>
                </a:solidFill>
                <a:latin typeface="Microsoft Sans Serif" pitchFamily="34" charset="0"/>
                <a:cs typeface="Microsoft Sans Serif" pitchFamily="34" charset="0"/>
              </a:rPr>
              <a:t>                      Aroma, </a:t>
            </a:r>
            <a:r>
              <a:rPr lang="en-US" sz="1800" b="1" cap="small" dirty="0" err="1" smtClean="0">
                <a:solidFill>
                  <a:srgbClr val="A50021"/>
                </a:solidFill>
                <a:latin typeface="Microsoft Sans Serif" pitchFamily="34" charset="0"/>
                <a:cs typeface="Microsoft Sans Serif" pitchFamily="34" charset="0"/>
              </a:rPr>
              <a:t>Rapgap</a:t>
            </a:r>
            <a:endParaRPr lang="en-US" sz="1800" b="1" cap="small" dirty="0" smtClean="0">
              <a:solidFill>
                <a:srgbClr val="A5002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b="1" cap="small" dirty="0" smtClean="0">
              <a:solidFill>
                <a:srgbClr val="A5002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cs typeface="Microsoft Sans Serif" pitchFamily="34" charset="0"/>
              </a:rPr>
              <a:t>All analyses in LO till n</a:t>
            </a:r>
            <a:r>
              <a:rPr lang="en-US" dirty="0" smtClean="0">
                <a:cs typeface="Microsoft Sans Serif" pitchFamily="34" charset="0"/>
              </a:rPr>
              <a:t>ow </a:t>
            </a:r>
            <a:r>
              <a:rPr lang="en-US" sz="1800" dirty="0" smtClean="0">
                <a:cs typeface="Microsoft Sans Serif" pitchFamily="34" charset="0"/>
              </a:rPr>
              <a:t>(plus </a:t>
            </a:r>
            <a:r>
              <a:rPr lang="en-US" sz="1800" dirty="0" err="1" smtClean="0">
                <a:cs typeface="Microsoft Sans Serif" pitchFamily="34" charset="0"/>
              </a:rPr>
              <a:t>parton</a:t>
            </a:r>
            <a:r>
              <a:rPr lang="en-US" sz="1800" dirty="0" smtClean="0">
                <a:cs typeface="Microsoft Sans Serif" pitchFamily="34" charset="0"/>
              </a:rPr>
              <a:t> showers)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en-US"/>
          </a:p>
        </p:txBody>
      </p:sp>
      <p:pic>
        <p:nvPicPr>
          <p:cNvPr id="52231" name="Picture 4" descr="compass-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0292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7" descr="herme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2590800"/>
            <a:ext cx="5334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7" descr="herme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3733800"/>
            <a:ext cx="5334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4" descr="compass-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2098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4" descr="compass-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6670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4" descr="compass-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7848600" y="3810000"/>
            <a:ext cx="30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erme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4600"/>
            <a:ext cx="4214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erme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4214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Little physics background (LO, QCDC)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Statistics limited, </a:t>
            </a:r>
            <a:r>
              <a:rPr lang="en-US" sz="2400" i="1" dirty="0" smtClean="0"/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i="1" dirty="0" smtClean="0">
                <a:cs typeface="Times New Roman" pitchFamily="18" charset="0"/>
              </a:rPr>
              <a:t>K</a:t>
            </a:r>
            <a:r>
              <a:rPr lang="en-US" sz="2400" dirty="0" smtClean="0">
                <a:cs typeface="Times New Roman" pitchFamily="18" charset="0"/>
              </a:rPr>
              <a:t>  (BR ~ 4%)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Large combinatorial background, drastically reduced in </a:t>
            </a:r>
            <a:r>
              <a:rPr lang="en-US" sz="2400" i="1" dirty="0" smtClean="0">
                <a:cs typeface="Times New Roman" pitchFamily="18" charset="0"/>
              </a:rPr>
              <a:t>D</a:t>
            </a:r>
            <a:r>
              <a:rPr lang="en-US" sz="2400" dirty="0" smtClean="0">
                <a:cs typeface="Times New Roman" pitchFamily="18" charset="0"/>
              </a:rPr>
              <a:t>* channel with slow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All </a:t>
            </a:r>
            <a:r>
              <a:rPr lang="en-GB" sz="2400" dirty="0" smtClean="0">
                <a:solidFill>
                  <a:schemeClr val="accent6"/>
                </a:solidFill>
                <a:cs typeface="Arial" pitchFamily="34" charset="0"/>
              </a:rPr>
              <a:t>deuteron </a:t>
            </a:r>
            <a:r>
              <a:rPr lang="en-GB" sz="2400" dirty="0" smtClean="0">
                <a:cs typeface="Arial" pitchFamily="34" charset="0"/>
              </a:rPr>
              <a:t>data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>
                <a:cs typeface="Arial" pitchFamily="34" charset="0"/>
              </a:rPr>
              <a:t>new channels in </a:t>
            </a:r>
            <a:br>
              <a:rPr lang="en-GB" sz="2400" dirty="0" smtClean="0">
                <a:cs typeface="Arial" pitchFamily="34" charset="0"/>
              </a:rPr>
            </a:br>
            <a:r>
              <a:rPr lang="en-GB" sz="2400" i="1" dirty="0" smtClean="0">
                <a:cs typeface="Arial" pitchFamily="34" charset="0"/>
              </a:rPr>
              <a:t>D</a:t>
            </a:r>
            <a:r>
              <a:rPr lang="en-GB" sz="2400" dirty="0" smtClean="0">
                <a:cs typeface="Arial" pitchFamily="34" charset="0"/>
              </a:rPr>
              <a:t>* sample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sub-threshold </a:t>
            </a:r>
            <a:r>
              <a:rPr lang="en-GB" sz="2000" dirty="0" err="1" smtClean="0">
                <a:cs typeface="Arial" pitchFamily="34" charset="0"/>
              </a:rPr>
              <a:t>kaons</a:t>
            </a:r>
            <a:endParaRPr lang="en-GB" sz="2000" dirty="0" smtClean="0"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dirty="0" smtClean="0">
                <a:cs typeface="Arial" pitchFamily="34" charset="0"/>
              </a:rPr>
              <a:t>3-body decay with </a:t>
            </a:r>
            <a:br>
              <a:rPr lang="en-GB" sz="2000" dirty="0" smtClean="0">
                <a:cs typeface="Arial" pitchFamily="34" charset="0"/>
              </a:rPr>
            </a:br>
            <a:r>
              <a:rPr lang="en-GB" sz="2000" dirty="0" smtClean="0">
                <a:cs typeface="Arial" pitchFamily="34" charset="0"/>
              </a:rPr>
              <a:t>non-observed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sz="2000" baseline="30000" dirty="0" smtClean="0">
                <a:cs typeface="Arial" pitchFamily="34" charset="0"/>
              </a:rPr>
              <a:t>0 </a:t>
            </a:r>
            <a:r>
              <a:rPr lang="en-GB" sz="2000" dirty="0" smtClean="0">
                <a:cs typeface="Arial" pitchFamily="34" charset="0"/>
              </a:rPr>
              <a:t>(bump)</a:t>
            </a:r>
          </a:p>
          <a:p>
            <a:pPr lvl="1">
              <a:buFont typeface="Arial" pitchFamily="34" charset="0"/>
              <a:buChar char="•"/>
              <a:defRPr/>
            </a:pPr>
            <a:endParaRPr lang="en-GB" sz="2400" baseline="300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sz="2400" baseline="-25000" dirty="0" smtClean="0"/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  <a:p>
            <a:pPr lvl="1" eaLnBrk="1" hangingPunct="1"/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791200"/>
            <a:ext cx="37338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Δ</a:t>
            </a:r>
            <a:r>
              <a:rPr lang="en-US" dirty="0" smtClean="0"/>
              <a:t>g/g from open charm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en-US"/>
          </a:p>
        </p:txBody>
      </p:sp>
      <p:pic>
        <p:nvPicPr>
          <p:cNvPr id="5129" name="Picture 4" descr="compass-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0"/>
            <a:ext cx="1143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886200"/>
            <a:ext cx="4197679" cy="2743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715000"/>
            <a:ext cx="4038600" cy="5810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graphicFrame>
        <p:nvGraphicFramePr>
          <p:cNvPr id="5122" name="Object 5"/>
          <p:cNvGraphicFramePr>
            <a:graphicFrameLocks noGrp="1" noChangeAspect="1"/>
          </p:cNvGraphicFramePr>
          <p:nvPr/>
        </p:nvGraphicFramePr>
        <p:xfrm>
          <a:off x="5410200" y="3581400"/>
          <a:ext cx="3124201" cy="459965"/>
        </p:xfrm>
        <a:graphic>
          <a:graphicData uri="http://schemas.openxmlformats.org/presentationml/2006/ole">
            <p:oleObj spid="_x0000_s45058" name="Equation" r:id="rId6" imgW="2158920" imgH="3171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10200" y="5791200"/>
            <a:ext cx="1297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wrong charge </a:t>
            </a:r>
          </a:p>
          <a:p>
            <a:pPr algn="l"/>
            <a:r>
              <a:rPr lang="en-US" sz="1200" dirty="0" smtClean="0">
                <a:latin typeface="+mn-lt"/>
              </a:rPr>
              <a:t>combination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Gluon Polarization from LO PGF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3099249"/>
            <a:ext cx="3048000" cy="1066800"/>
          </a:xfrm>
        </p:spPr>
        <p:txBody>
          <a:bodyPr/>
          <a:lstStyle/>
          <a:p>
            <a:pPr marL="0" indent="0"/>
            <a:r>
              <a:rPr lang="en-GB" sz="2400" dirty="0" smtClean="0"/>
              <a:t>Comparison with </a:t>
            </a:r>
            <a:br>
              <a:rPr lang="en-GB" sz="2400" dirty="0" smtClean="0"/>
            </a:br>
            <a:r>
              <a:rPr lang="en-GB" sz="2400" dirty="0" smtClean="0"/>
              <a:t>NLO DSSV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53250" name="Picture 2" descr="D:\results\2009\april_deltag_charm\dGG_GRVS_newHER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5590529" cy="3886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99929" y="2057400"/>
            <a:ext cx="990600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+mn-lt"/>
              </a:rPr>
              <a:t>Δ</a:t>
            </a:r>
            <a:r>
              <a:rPr lang="en-US" sz="1000" dirty="0" smtClean="0">
                <a:latin typeface="+mn-lt"/>
              </a:rPr>
              <a:t>G = 2.5</a:t>
            </a:r>
            <a:endParaRPr lang="en-GB" sz="1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9929" y="3124200"/>
            <a:ext cx="990600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+mn-lt"/>
              </a:rPr>
              <a:t>Δ</a:t>
            </a:r>
            <a:r>
              <a:rPr lang="en-US" sz="1000" dirty="0" smtClean="0">
                <a:latin typeface="+mn-lt"/>
              </a:rPr>
              <a:t>G = 0.2</a:t>
            </a:r>
            <a:endParaRPr lang="en-GB" sz="1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9929" y="2590800"/>
            <a:ext cx="990600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+mn-lt"/>
              </a:rPr>
              <a:t>Δ</a:t>
            </a:r>
            <a:r>
              <a:rPr lang="en-US" sz="1000" dirty="0" smtClean="0">
                <a:latin typeface="+mn-lt"/>
              </a:rPr>
              <a:t>G = 0.6</a:t>
            </a:r>
            <a:endParaRPr lang="en-GB" sz="1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6104" y="1600200"/>
            <a:ext cx="1114425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GRSV</a:t>
            </a:r>
            <a:endParaRPr lang="en-GB" sz="1000" dirty="0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61249"/>
            <a:ext cx="3352800" cy="29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spin</a:t>
            </a:r>
            <a:r>
              <a:rPr lang="en-US" dirty="0" smtClean="0"/>
              <a:t>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 r="828"/>
          <a:stretch>
            <a:fillRect/>
          </a:stretch>
        </p:blipFill>
        <p:spPr bwMode="auto">
          <a:xfrm>
            <a:off x="1143000" y="1524000"/>
            <a:ext cx="6858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219200" y="1600200"/>
            <a:ext cx="3657600" cy="4495800"/>
          </a:xfrm>
          <a:prstGeom prst="rect">
            <a:avLst/>
          </a:prstGeom>
          <a:solidFill>
            <a:srgbClr val="DDDDDD">
              <a:alpha val="62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Arial" charset="0"/>
                <a:cs typeface="Arial" charset="0"/>
              </a:rPr>
              <a:t>Couple          to </a:t>
            </a:r>
            <a:r>
              <a:rPr lang="en-GB" sz="2800" dirty="0" err="1" smtClean="0">
                <a:latin typeface="Arial" charset="0"/>
                <a:cs typeface="Arial" charset="0"/>
              </a:rPr>
              <a:t>chiral</a:t>
            </a:r>
            <a:r>
              <a:rPr lang="en-GB" sz="2800" dirty="0" smtClean="0">
                <a:latin typeface="Arial" charset="0"/>
                <a:cs typeface="Arial" charset="0"/>
              </a:rPr>
              <a:t> odd Collins FF    </a:t>
            </a:r>
          </a:p>
        </p:txBody>
      </p:sp>
      <p:sp>
        <p:nvSpPr>
          <p:cNvPr id="8195" name="Rounded Rectangle 43"/>
          <p:cNvSpPr>
            <a:spLocks noChangeArrowheads="1"/>
          </p:cNvSpPr>
          <p:nvPr/>
        </p:nvSpPr>
        <p:spPr bwMode="auto">
          <a:xfrm>
            <a:off x="1676400" y="2286000"/>
            <a:ext cx="5791200" cy="1066800"/>
          </a:xfrm>
          <a:prstGeom prst="roundRect">
            <a:avLst>
              <a:gd name="adj" fmla="val 16667"/>
            </a:avLst>
          </a:prstGeom>
          <a:solidFill>
            <a:srgbClr val="DDDDDD">
              <a:alpha val="30196"/>
            </a:srgbClr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362200"/>
            <a:ext cx="4953000" cy="1085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81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Transversity PDF  </a:t>
            </a:r>
          </a:p>
        </p:txBody>
      </p:sp>
      <p:sp>
        <p:nvSpPr>
          <p:cNvPr id="81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sp>
        <p:nvSpPr>
          <p:cNvPr id="8201" name="TextBox 27"/>
          <p:cNvSpPr txBox="1">
            <a:spLocks noChangeArrowheads="1"/>
          </p:cNvSpPr>
          <p:nvPr/>
        </p:nvSpPr>
        <p:spPr bwMode="auto">
          <a:xfrm>
            <a:off x="228600" y="4267200"/>
            <a:ext cx="434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dirty="0" smtClean="0">
                <a:latin typeface="Arial" charset="0"/>
                <a:cs typeface="Arial" charset="0"/>
              </a:rPr>
              <a:t>Azimuthal cross-section </a:t>
            </a:r>
            <a:r>
              <a:rPr lang="en-GB" sz="1800" dirty="0">
                <a:latin typeface="Arial" charset="0"/>
                <a:cs typeface="Arial" charset="0"/>
              </a:rPr>
              <a:t>asymmetry: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00200"/>
            <a:ext cx="1057275" cy="576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724400"/>
            <a:ext cx="2362200" cy="781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820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556657"/>
            <a:ext cx="914400" cy="700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8205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86400"/>
            <a:ext cx="2343150" cy="419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820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276600"/>
            <a:ext cx="4019550" cy="32766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28600"/>
            <a:ext cx="2419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Collins_ah_2002_2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29" y="3747308"/>
            <a:ext cx="7868503" cy="292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5638800" y="3657600"/>
            <a:ext cx="2362200" cy="3048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endParaRPr lang="en-US" sz="16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Collins Asymmetries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8382000" y="2133600"/>
            <a:ext cx="571500" cy="457200"/>
          </a:xfrm>
          <a:prstGeom prst="rect">
            <a:avLst/>
          </a:prstGeom>
          <a:solidFill>
            <a:srgbClr val="DDDDDD"/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GB" b="1" dirty="0"/>
              <a:t>h</a:t>
            </a:r>
            <a:r>
              <a:rPr lang="en-GB" b="1" baseline="30000" dirty="0"/>
              <a:t>+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8382000" y="2743200"/>
            <a:ext cx="571500" cy="457200"/>
          </a:xfrm>
          <a:prstGeom prst="rect">
            <a:avLst/>
          </a:prstGeom>
          <a:solidFill>
            <a:srgbClr val="DDDDDD"/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baseline="30000" dirty="0">
                <a:solidFill>
                  <a:srgbClr val="FF0000"/>
                </a:solidFill>
              </a:rPr>
              <a:t>−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6858000" y="2057400"/>
            <a:ext cx="1219200" cy="457200"/>
          </a:xfrm>
          <a:prstGeom prst="rect">
            <a:avLst/>
          </a:prstGeom>
          <a:solidFill>
            <a:srgbClr val="DDDDDD"/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GB" dirty="0">
                <a:latin typeface="Arial" charset="0"/>
                <a:cs typeface="Arial" charset="0"/>
              </a:rPr>
              <a:t>new</a:t>
            </a:r>
            <a:endParaRPr lang="en-GB" baseline="30000" dirty="0">
              <a:latin typeface="Arial" charset="0"/>
              <a:cs typeface="Arial" charset="0"/>
            </a:endParaRP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0" y="1371600"/>
            <a:ext cx="8971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New from COMPASS: </a:t>
            </a:r>
            <a:r>
              <a:rPr lang="en-GB" dirty="0">
                <a:latin typeface="Arial" charset="0"/>
                <a:cs typeface="Arial" charset="0"/>
              </a:rPr>
              <a:t>full 2007 </a:t>
            </a:r>
            <a:r>
              <a:rPr lang="en-GB" dirty="0" smtClean="0">
                <a:latin typeface="Arial" charset="0"/>
                <a:cs typeface="Arial" charset="0"/>
              </a:rPr>
              <a:t>proton data </a:t>
            </a:r>
            <a:r>
              <a:rPr lang="en-GB" dirty="0">
                <a:latin typeface="Arial" charset="0"/>
                <a:cs typeface="Arial" charset="0"/>
              </a:rPr>
              <a:t>set (statistics tripled)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14400" y="4038600"/>
            <a:ext cx="2133600" cy="3048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305800" y="4038600"/>
            <a:ext cx="571500" cy="457200"/>
          </a:xfrm>
          <a:prstGeom prst="rect">
            <a:avLst/>
          </a:prstGeom>
          <a:solidFill>
            <a:srgbClr val="DDDDDD"/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8305800" y="4648200"/>
            <a:ext cx="571500" cy="457200"/>
          </a:xfrm>
          <a:prstGeom prst="rect">
            <a:avLst/>
          </a:prstGeom>
          <a:solidFill>
            <a:srgbClr val="DDDDDD"/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GB" b="1" dirty="0">
                <a:solidFill>
                  <a:schemeClr val="accent2"/>
                </a:solidFill>
              </a:rPr>
              <a:t>h</a:t>
            </a:r>
            <a:r>
              <a:rPr lang="en-GB" b="1" baseline="30000" dirty="0">
                <a:solidFill>
                  <a:schemeClr val="accent2"/>
                </a:solidFill>
              </a:rPr>
              <a:t>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200" y="2057400"/>
            <a:ext cx="987771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proton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4267200"/>
            <a:ext cx="1260281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deuteron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52600"/>
            <a:ext cx="8261734" cy="281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1447800" y="5486400"/>
            <a:ext cx="464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533400" y="4953000"/>
            <a:ext cx="7162800" cy="1219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>
                <a:latin typeface="Arial" charset="0"/>
                <a:cs typeface="Arial" charset="0"/>
              </a:rPr>
              <a:t>large asymmetry  ~10% </a:t>
            </a:r>
          </a:p>
          <a:p>
            <a:pPr>
              <a:buFontTx/>
              <a:buChar char="•"/>
            </a:pPr>
            <a:r>
              <a:rPr lang="en-GB" sz="2000" dirty="0" smtClean="0">
                <a:latin typeface="Arial" charset="0"/>
                <a:cs typeface="Arial" charset="0"/>
              </a:rPr>
              <a:t>good agreement in common </a:t>
            </a:r>
            <a:r>
              <a:rPr lang="en-GB" sz="2000" i="1" dirty="0" smtClean="0">
                <a:latin typeface="Arial" charset="0"/>
                <a:cs typeface="Arial" charset="0"/>
              </a:rPr>
              <a:t>x</a:t>
            </a:r>
            <a:r>
              <a:rPr lang="en-GB" sz="2000" dirty="0" smtClean="0">
                <a:latin typeface="Arial" charset="0"/>
                <a:cs typeface="Arial" charset="0"/>
              </a:rPr>
              <a:t> range</a:t>
            </a:r>
          </a:p>
          <a:p>
            <a:pPr>
              <a:buFontTx/>
              <a:buChar char="•"/>
            </a:pPr>
            <a:r>
              <a:rPr lang="en-GB" sz="2000" dirty="0" smtClean="0">
                <a:latin typeface="Arial" charset="0"/>
                <a:cs typeface="Arial" charset="0"/>
              </a:rPr>
              <a:t>zero deuteron result important </a:t>
            </a:r>
            <a:r>
              <a:rPr lang="en-GB" sz="2000" dirty="0" smtClean="0">
                <a:latin typeface="Arial" charset="0"/>
                <a:cs typeface="Arial" charset="0"/>
                <a:sym typeface="Symbol"/>
              </a:rPr>
              <a:t></a:t>
            </a:r>
            <a:r>
              <a:rPr lang="en-GB" sz="2000" dirty="0" smtClean="0">
                <a:latin typeface="Arial" charset="0"/>
                <a:cs typeface="Arial" charset="0"/>
              </a:rPr>
              <a:t> opposite sign of u and d quark transversity PDF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90600"/>
            <a:ext cx="6810375" cy="40687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1143000" y="1981200"/>
            <a:ext cx="571500" cy="457200"/>
          </a:xfrm>
          <a:prstGeom prst="rect">
            <a:avLst/>
          </a:prstGeom>
          <a:solidFill>
            <a:srgbClr val="DDDDDD"/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GB" dirty="0"/>
              <a:t>h</a:t>
            </a:r>
            <a:r>
              <a:rPr lang="en-GB" baseline="30000" dirty="0"/>
              <a:t>+</a:t>
            </a: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4191000" y="1905000"/>
            <a:ext cx="571500" cy="457200"/>
          </a:xfrm>
          <a:prstGeom prst="rect">
            <a:avLst/>
          </a:prstGeom>
          <a:solidFill>
            <a:srgbClr val="DDDDDD"/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GB" dirty="0"/>
              <a:t>h</a:t>
            </a:r>
            <a:r>
              <a:rPr lang="en-GB" baseline="30000" dirty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3505200"/>
            <a:ext cx="17859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COMPASS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HERMES</a:t>
            </a:r>
          </a:p>
        </p:txBody>
      </p:sp>
      <p:pic>
        <p:nvPicPr>
          <p:cNvPr id="10251" name="Picture 3" descr="D:\talks\icons\experiments_labs\herm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1000"/>
            <a:ext cx="6588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96200" y="990600"/>
            <a:ext cx="987771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proton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086600" y="1600200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sign change and</a:t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GB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</a:t>
            </a:r>
            <a:r>
              <a:rPr kumimoji="0" lang="en-GB" sz="16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nn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 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y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applied</a:t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HERMES data</a:t>
            </a:r>
          </a:p>
        </p:txBody>
      </p:sp>
      <p:pic>
        <p:nvPicPr>
          <p:cNvPr id="14" name="Picture 4" descr="compass-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04800"/>
            <a:ext cx="685800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Global Fit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GB" sz="2400" dirty="0" smtClean="0">
                <a:latin typeface="Arial" charset="0"/>
                <a:cs typeface="Arial" charset="0"/>
              </a:rPr>
              <a:t>Fit to COMPASS </a:t>
            </a:r>
            <a:r>
              <a:rPr lang="en-GB" sz="2400" i="1" dirty="0" smtClean="0">
                <a:latin typeface="Arial" charset="0"/>
                <a:cs typeface="Arial" charset="0"/>
              </a:rPr>
              <a:t>d</a:t>
            </a:r>
            <a:r>
              <a:rPr lang="en-GB" sz="2400" dirty="0" smtClean="0">
                <a:latin typeface="Arial" charset="0"/>
                <a:cs typeface="Arial" charset="0"/>
              </a:rPr>
              <a:t>, HERMES, BELLE (FF, </a:t>
            </a:r>
            <a:r>
              <a:rPr lang="en-GB" sz="2400" i="1" dirty="0" err="1" smtClean="0">
                <a:latin typeface="Arial" charset="0"/>
                <a:cs typeface="Arial" charset="0"/>
              </a:rPr>
              <a:t>e</a:t>
            </a:r>
            <a:r>
              <a:rPr lang="en-GB" sz="2400" baseline="30000" dirty="0" err="1" smtClean="0">
                <a:latin typeface="Arial" charset="0"/>
                <a:cs typeface="Arial" charset="0"/>
              </a:rPr>
              <a:t>+</a:t>
            </a:r>
            <a:r>
              <a:rPr lang="en-GB" sz="2400" i="1" dirty="0" err="1" smtClean="0">
                <a:latin typeface="Arial" charset="0"/>
                <a:cs typeface="Arial" charset="0"/>
              </a:rPr>
              <a:t>e</a:t>
            </a:r>
            <a:r>
              <a:rPr lang="en-GB" sz="2400" baseline="30000" dirty="0" smtClean="0">
                <a:latin typeface="Arial" charset="0"/>
                <a:cs typeface="Arial" charset="0"/>
              </a:rPr>
              <a:t>-</a:t>
            </a:r>
            <a:r>
              <a:rPr lang="en-GB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en-GB" sz="2400" dirty="0" smtClean="0">
                <a:latin typeface="Arial" charset="0"/>
                <a:cs typeface="Arial" charset="0"/>
              </a:rPr>
              <a:t>in good agreement with new proton data</a:t>
            </a: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505575" cy="41989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7225" y="2209800"/>
            <a:ext cx="2976775" cy="40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0" indent="0"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Alternative: couple          to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chiral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odd 2-hadron </a:t>
            </a:r>
            <a:r>
              <a:rPr lang="en-GB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interference FF  </a:t>
            </a:r>
            <a:r>
              <a:rPr lang="en-GB" sz="2800" dirty="0" smtClean="0">
                <a:solidFill>
                  <a:schemeClr val="accent6"/>
                </a:solidFill>
              </a:rPr>
              <a:t> </a:t>
            </a:r>
            <a:endParaRPr lang="en-GB" sz="2800" dirty="0">
              <a:solidFill>
                <a:schemeClr val="accent6"/>
              </a:solidFill>
            </a:endParaRPr>
          </a:p>
        </p:txBody>
      </p:sp>
      <p:sp>
        <p:nvSpPr>
          <p:cNvPr id="12291" name="Rounded Rectangle 43"/>
          <p:cNvSpPr>
            <a:spLocks noChangeArrowheads="1"/>
          </p:cNvSpPr>
          <p:nvPr/>
        </p:nvSpPr>
        <p:spPr bwMode="auto">
          <a:xfrm>
            <a:off x="1600200" y="2590800"/>
            <a:ext cx="5791200" cy="1066800"/>
          </a:xfrm>
          <a:prstGeom prst="roundRect">
            <a:avLst>
              <a:gd name="adj" fmla="val 16667"/>
            </a:avLst>
          </a:prstGeom>
          <a:solidFill>
            <a:srgbClr val="DDDDDD">
              <a:alpha val="30196"/>
            </a:srgbClr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Transversity PDF  </a:t>
            </a:r>
          </a:p>
        </p:txBody>
      </p:sp>
      <p:sp>
        <p:nvSpPr>
          <p:cNvPr id="122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81000"/>
            <a:ext cx="1743075" cy="7524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2296" name="TextBox 27"/>
          <p:cNvSpPr txBox="1">
            <a:spLocks noChangeArrowheads="1"/>
          </p:cNvSpPr>
          <p:nvPr/>
        </p:nvSpPr>
        <p:spPr bwMode="auto">
          <a:xfrm>
            <a:off x="533400" y="3810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800">
                <a:latin typeface="Arial" charset="0"/>
                <a:cs typeface="Arial" charset="0"/>
              </a:rPr>
              <a:t>cross-section </a:t>
            </a:r>
            <a:br>
              <a:rPr lang="en-GB" sz="1800">
                <a:latin typeface="Arial" charset="0"/>
                <a:cs typeface="Arial" charset="0"/>
              </a:rPr>
            </a:br>
            <a:r>
              <a:rPr lang="en-GB" sz="1800">
                <a:latin typeface="Arial" charset="0"/>
                <a:cs typeface="Arial" charset="0"/>
              </a:rPr>
              <a:t>asymmetry:</a:t>
            </a:r>
          </a:p>
        </p:txBody>
      </p:sp>
      <p:pic>
        <p:nvPicPr>
          <p:cNvPr id="1229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524000"/>
            <a:ext cx="914400" cy="700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71800"/>
            <a:ext cx="4133850" cy="3505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229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514600"/>
            <a:ext cx="4419600" cy="13049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230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572000"/>
            <a:ext cx="2819400" cy="704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2301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7850" y="1951038"/>
            <a:ext cx="685800" cy="5921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230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5410200"/>
            <a:ext cx="3686175" cy="3810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two-hadron asymmetry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smtClean="0">
                <a:latin typeface="Arial" charset="0"/>
                <a:cs typeface="Arial" charset="0"/>
              </a:rPr>
              <a:t>large asymmetries</a:t>
            </a:r>
          </a:p>
          <a:p>
            <a:pPr>
              <a:buFontTx/>
              <a:buChar char="•"/>
            </a:pPr>
            <a:r>
              <a:rPr lang="en-GB" sz="2400" smtClean="0">
                <a:latin typeface="Arial" charset="0"/>
                <a:cs typeface="Arial" charset="0"/>
              </a:rPr>
              <a:t>interference FF and transversity sizable</a:t>
            </a: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077200" cy="32702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305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Three twist-2 PDFs</a:t>
            </a:r>
            <a:endParaRPr lang="en-US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077200" cy="519113"/>
          </a:xfrm>
        </p:spPr>
        <p:txBody>
          <a:bodyPr/>
          <a:lstStyle/>
          <a:p>
            <a:pPr eaLnBrk="1" hangingPunct="1"/>
            <a:r>
              <a:rPr lang="en-US" smtClean="0"/>
              <a:t>Parton Distribution Functions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533400" y="3200400"/>
            <a:ext cx="37338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533400" y="2044700"/>
            <a:ext cx="37338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838200" y="2044700"/>
            <a:ext cx="1295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200" b="1">
                <a:solidFill>
                  <a:srgbClr val="006600"/>
                </a:solidFill>
                <a:latin typeface="Arial" charset="0"/>
              </a:rPr>
              <a:t> q(x)</a:t>
            </a:r>
          </a:p>
          <a:p>
            <a:pPr algn="l">
              <a:lnSpc>
                <a:spcPct val="110000"/>
              </a:lnSpc>
            </a:pPr>
            <a:r>
              <a:rPr lang="en-US" sz="2200">
                <a:solidFill>
                  <a:srgbClr val="006600"/>
                </a:solidFill>
                <a:latin typeface="Arial" charset="0"/>
              </a:rPr>
              <a:t>f</a:t>
            </a:r>
            <a:r>
              <a:rPr lang="en-US" sz="2200" baseline="-25000">
                <a:solidFill>
                  <a:srgbClr val="006600"/>
                </a:solidFill>
                <a:latin typeface="Arial" charset="0"/>
              </a:rPr>
              <a:t>1</a:t>
            </a:r>
            <a:r>
              <a:rPr lang="en-US" sz="2200" baseline="30000">
                <a:solidFill>
                  <a:srgbClr val="006600"/>
                </a:solidFill>
                <a:latin typeface="Arial" charset="0"/>
              </a:rPr>
              <a:t>q</a:t>
            </a:r>
            <a:r>
              <a:rPr lang="en-US" sz="2200">
                <a:solidFill>
                  <a:srgbClr val="006600"/>
                </a:solidFill>
                <a:latin typeface="Arial" charset="0"/>
              </a:rPr>
              <a:t> (x)</a:t>
            </a:r>
          </a:p>
        </p:txBody>
      </p: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762000" y="3316288"/>
            <a:ext cx="1295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200" b="1">
                <a:solidFill>
                  <a:srgbClr val="006600"/>
                </a:solidFill>
                <a:latin typeface="Symbol" pitchFamily="18" charset="2"/>
              </a:rPr>
              <a:t>D</a:t>
            </a:r>
            <a:r>
              <a:rPr lang="en-US" sz="2200" b="1">
                <a:solidFill>
                  <a:srgbClr val="006600"/>
                </a:solidFill>
                <a:latin typeface="Arial" charset="0"/>
              </a:rPr>
              <a:t>q(x)       </a:t>
            </a:r>
          </a:p>
          <a:p>
            <a:pPr algn="l">
              <a:lnSpc>
                <a:spcPct val="110000"/>
              </a:lnSpc>
            </a:pPr>
            <a:r>
              <a:rPr lang="en-US" sz="2200">
                <a:solidFill>
                  <a:srgbClr val="006600"/>
                </a:solidFill>
                <a:latin typeface="Arial" charset="0"/>
              </a:rPr>
              <a:t>g</a:t>
            </a:r>
            <a:r>
              <a:rPr lang="en-US" sz="2200" baseline="-25000">
                <a:solidFill>
                  <a:srgbClr val="006600"/>
                </a:solidFill>
                <a:latin typeface="Arial" charset="0"/>
              </a:rPr>
              <a:t>1</a:t>
            </a:r>
            <a:r>
              <a:rPr lang="en-US" sz="2200" baseline="30000">
                <a:solidFill>
                  <a:srgbClr val="006600"/>
                </a:solidFill>
                <a:latin typeface="Arial" charset="0"/>
              </a:rPr>
              <a:t>q</a:t>
            </a:r>
            <a:r>
              <a:rPr lang="en-US" sz="2200">
                <a:solidFill>
                  <a:srgbClr val="006600"/>
                </a:solidFill>
                <a:latin typeface="Arial" charset="0"/>
              </a:rPr>
              <a:t>(x)</a:t>
            </a: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533400" y="4724400"/>
            <a:ext cx="3733800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762000" y="4953000"/>
            <a:ext cx="1143000" cy="839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200" b="1">
                <a:solidFill>
                  <a:srgbClr val="006600"/>
                </a:solidFill>
                <a:latin typeface="Symbol" pitchFamily="18" charset="2"/>
              </a:rPr>
              <a:t>D</a:t>
            </a:r>
            <a:r>
              <a:rPr lang="en-US" sz="2200" b="1" baseline="-25000">
                <a:solidFill>
                  <a:srgbClr val="006600"/>
                </a:solidFill>
                <a:latin typeface="Arial" charset="0"/>
              </a:rPr>
              <a:t>T</a:t>
            </a:r>
            <a:r>
              <a:rPr lang="en-US" sz="2200" b="1">
                <a:solidFill>
                  <a:srgbClr val="006600"/>
                </a:solidFill>
                <a:latin typeface="Arial" charset="0"/>
              </a:rPr>
              <a:t>q(x)</a:t>
            </a:r>
          </a:p>
          <a:p>
            <a:pPr algn="l">
              <a:lnSpc>
                <a:spcPct val="110000"/>
              </a:lnSpc>
            </a:pPr>
            <a:r>
              <a:rPr lang="en-US" sz="2200">
                <a:solidFill>
                  <a:srgbClr val="006600"/>
                </a:solidFill>
                <a:latin typeface="Arial" charset="0"/>
              </a:rPr>
              <a:t>h</a:t>
            </a:r>
            <a:r>
              <a:rPr lang="en-US" sz="2200" baseline="-25000">
                <a:solidFill>
                  <a:srgbClr val="006600"/>
                </a:solidFill>
                <a:latin typeface="Arial" charset="0"/>
              </a:rPr>
              <a:t>1</a:t>
            </a:r>
            <a:r>
              <a:rPr lang="en-US" sz="2200" baseline="30000">
                <a:solidFill>
                  <a:srgbClr val="006600"/>
                </a:solidFill>
                <a:latin typeface="Arial" charset="0"/>
              </a:rPr>
              <a:t>q</a:t>
            </a:r>
            <a:r>
              <a:rPr lang="en-US" sz="2200">
                <a:solidFill>
                  <a:srgbClr val="006600"/>
                </a:solidFill>
                <a:latin typeface="Arial" charset="0"/>
              </a:rPr>
              <a:t>(x)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6324600" y="5638800"/>
            <a:ext cx="26114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176213" indent="-176213" algn="l"/>
            <a:r>
              <a:rPr lang="en-US" sz="1600" b="1" i="1">
                <a:solidFill>
                  <a:srgbClr val="006600"/>
                </a:solidFill>
                <a:latin typeface="Arial" charset="0"/>
              </a:rPr>
              <a:t>chiral odd, poorly known</a:t>
            </a:r>
          </a:p>
        </p:txBody>
      </p:sp>
      <p:pic>
        <p:nvPicPr>
          <p:cNvPr id="7181" name="Picture 12" descr="g_trans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876800"/>
            <a:ext cx="152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3" descr="g_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76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4" descr="g_n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120900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4572000" y="2133600"/>
            <a:ext cx="4191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2000" b="1" dirty="0" err="1">
                <a:solidFill>
                  <a:srgbClr val="006600"/>
                </a:solidFill>
                <a:latin typeface="Arial" charset="0"/>
              </a:rPr>
              <a:t>unpolarised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 PDF</a:t>
            </a:r>
          </a:p>
          <a:p>
            <a:pPr algn="l"/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quark with momentum</a:t>
            </a:r>
            <a:r>
              <a:rPr lang="en-US" sz="1600" b="1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Arial" charset="0"/>
              </a:rPr>
              <a:t>xP</a:t>
            </a:r>
            <a:r>
              <a:rPr lang="en-US" sz="1600" b="1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b="1" i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in </a:t>
            </a: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a nucleon</a:t>
            </a:r>
          </a:p>
          <a:p>
            <a:pPr algn="l"/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                  </a:t>
            </a:r>
            <a:r>
              <a:rPr lang="en-US" sz="1600" b="1" i="1" dirty="0">
                <a:solidFill>
                  <a:srgbClr val="006600"/>
                </a:solidFill>
                <a:latin typeface="Arial" charset="0"/>
              </a:rPr>
              <a:t>well known – </a:t>
            </a:r>
            <a:r>
              <a:rPr lang="en-US" sz="1600" b="1" i="1" dirty="0" err="1">
                <a:solidFill>
                  <a:srgbClr val="006600"/>
                </a:solidFill>
                <a:latin typeface="Arial" charset="0"/>
              </a:rPr>
              <a:t>unpolarised</a:t>
            </a:r>
            <a:r>
              <a:rPr lang="en-US" sz="1600" b="1" i="1" dirty="0">
                <a:solidFill>
                  <a:srgbClr val="006600"/>
                </a:solidFill>
                <a:latin typeface="Arial" charset="0"/>
              </a:rPr>
              <a:t> DIS</a:t>
            </a: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4572000" y="3200400"/>
            <a:ext cx="4343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2000" b="1">
                <a:solidFill>
                  <a:srgbClr val="006600"/>
                </a:solidFill>
                <a:latin typeface="Arial" charset="0"/>
              </a:rPr>
              <a:t>helicity PDF</a:t>
            </a:r>
          </a:p>
          <a:p>
            <a:pPr algn="l"/>
            <a:r>
              <a:rPr lang="en-US" sz="1600" b="1">
                <a:solidFill>
                  <a:srgbClr val="000099"/>
                </a:solidFill>
                <a:latin typeface="Arial" charset="0"/>
              </a:rPr>
              <a:t>quark with spin parallel to the nucleon spin</a:t>
            </a:r>
            <a:r>
              <a:rPr lang="en-US" sz="16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000099"/>
                </a:solidFill>
                <a:latin typeface="Arial" charset="0"/>
              </a:rPr>
              <a:t>in a longitudinally polarised nucleon</a:t>
            </a:r>
          </a:p>
          <a:p>
            <a:pPr algn="l"/>
            <a:r>
              <a:rPr lang="en-US" sz="1600" b="1" i="1">
                <a:solidFill>
                  <a:srgbClr val="006600"/>
                </a:solidFill>
                <a:latin typeface="Arial" charset="0"/>
              </a:rPr>
              <a:t>                                known – polarised DIS</a:t>
            </a:r>
            <a:endParaRPr lang="en-US" sz="16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4572000" y="4724400"/>
            <a:ext cx="4343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2000" b="1">
                <a:solidFill>
                  <a:srgbClr val="006600"/>
                </a:solidFill>
                <a:latin typeface="Arial" charset="0"/>
              </a:rPr>
              <a:t>transversity PDF </a:t>
            </a:r>
          </a:p>
          <a:p>
            <a:pPr algn="l"/>
            <a:r>
              <a:rPr lang="en-US" sz="1600" b="1">
                <a:solidFill>
                  <a:srgbClr val="000099"/>
                </a:solidFill>
                <a:latin typeface="Arial" charset="0"/>
              </a:rPr>
              <a:t>quark with spin parallel to the nucleon spin in a transversely polarised nucleon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to a recent Fit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400" dirty="0" smtClean="0">
                <a:cs typeface="Arial" charset="0"/>
              </a:rPr>
              <a:t>Recent fit </a:t>
            </a:r>
            <a:r>
              <a:rPr lang="en-GB" sz="2000" dirty="0" smtClean="0">
                <a:cs typeface="Arial" charset="0"/>
              </a:rPr>
              <a:t>(dominated by HERMES, COMPASS </a:t>
            </a:r>
            <a:r>
              <a:rPr lang="en-GB" sz="2000" i="1" dirty="0" smtClean="0">
                <a:cs typeface="Arial" charset="0"/>
              </a:rPr>
              <a:t>p</a:t>
            </a:r>
            <a:r>
              <a:rPr lang="en-GB" sz="2000" dirty="0" smtClean="0">
                <a:cs typeface="Arial" charset="0"/>
              </a:rPr>
              <a:t> no</a:t>
            </a:r>
            <a:r>
              <a:rPr lang="en-GB" sz="2000" dirty="0" smtClean="0">
                <a:latin typeface="Arial" charset="0"/>
                <a:cs typeface="Arial" charset="0"/>
              </a:rPr>
              <a:t>t yet in)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096250" cy="3686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>
                <a:latin typeface="Arial" charset="0"/>
                <a:cs typeface="Arial" charset="0"/>
              </a:rPr>
              <a:t>Sivers</a:t>
            </a:r>
            <a:r>
              <a:rPr lang="en-GB" sz="2800" dirty="0" smtClean="0">
                <a:latin typeface="Arial" charset="0"/>
                <a:cs typeface="Arial" charset="0"/>
              </a:rPr>
              <a:t> Asymmetry:</a:t>
            </a:r>
          </a:p>
          <a:p>
            <a:endParaRPr lang="en-GB" sz="2800" dirty="0" smtClean="0">
              <a:latin typeface="Arial" charset="0"/>
              <a:cs typeface="Arial" charset="0"/>
            </a:endParaRPr>
          </a:p>
          <a:p>
            <a:endParaRPr lang="en-GB" sz="2800" dirty="0" smtClean="0">
              <a:latin typeface="Arial" charset="0"/>
              <a:cs typeface="Arial" charset="0"/>
            </a:endParaRPr>
          </a:p>
          <a:p>
            <a:endParaRPr lang="en-GB" sz="2800" dirty="0" smtClean="0">
              <a:latin typeface="Arial" charset="0"/>
              <a:cs typeface="Arial" charset="0"/>
            </a:endParaRPr>
          </a:p>
          <a:p>
            <a:endParaRPr lang="en-GB" sz="1800" dirty="0" smtClean="0">
              <a:latin typeface="Arial" charset="0"/>
              <a:cs typeface="Arial" charset="0"/>
            </a:endParaRPr>
          </a:p>
          <a:p>
            <a:endParaRPr lang="en-GB" sz="1800" dirty="0" smtClean="0"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GB" sz="1800" dirty="0" smtClean="0">
                <a:cs typeface="Arial" charset="0"/>
              </a:rPr>
              <a:t>proposed (1990, </a:t>
            </a:r>
            <a:r>
              <a:rPr lang="en-GB" sz="1800" dirty="0" err="1" smtClean="0">
                <a:cs typeface="Arial" charset="0"/>
              </a:rPr>
              <a:t>Sivers</a:t>
            </a:r>
            <a:r>
              <a:rPr lang="en-GB" sz="1800" dirty="0" smtClean="0">
                <a:cs typeface="Arial" charset="0"/>
              </a:rPr>
              <a:t>)</a:t>
            </a:r>
          </a:p>
          <a:p>
            <a:pPr>
              <a:buFontTx/>
              <a:buChar char="•"/>
            </a:pPr>
            <a:r>
              <a:rPr lang="en-GB" sz="1800" dirty="0" smtClean="0">
                <a:cs typeface="Arial" charset="0"/>
              </a:rPr>
              <a:t>though to vanish (1993, Collins)</a:t>
            </a:r>
          </a:p>
          <a:p>
            <a:pPr>
              <a:buFontTx/>
              <a:buChar char="•"/>
            </a:pPr>
            <a:r>
              <a:rPr lang="en-GB" sz="1800" dirty="0" smtClean="0">
                <a:cs typeface="Arial" charset="0"/>
              </a:rPr>
              <a:t>resurrected (2002, Brodsky, </a:t>
            </a:r>
            <a:br>
              <a:rPr lang="en-GB" sz="1800" dirty="0" smtClean="0">
                <a:cs typeface="Arial" charset="0"/>
              </a:rPr>
            </a:br>
            <a:r>
              <a:rPr lang="en-GB" sz="1800" dirty="0" smtClean="0">
                <a:cs typeface="Arial" charset="0"/>
              </a:rPr>
              <a:t>Hwang, Schmitt)</a:t>
            </a:r>
          </a:p>
          <a:p>
            <a:pPr>
              <a:buFontTx/>
              <a:buChar char="•"/>
            </a:pPr>
            <a:r>
              <a:rPr lang="en-GB" sz="1800" dirty="0" smtClean="0">
                <a:cs typeface="Arial" charset="0"/>
              </a:rPr>
              <a:t>different sign in DY and SIDIS</a:t>
            </a: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Sivers function  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5000625" cy="12461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828800"/>
            <a:ext cx="2581275" cy="15144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048000"/>
            <a:ext cx="4019550" cy="32766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6606" y="-54591"/>
            <a:ext cx="2533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Proton </a:t>
            </a:r>
            <a:r>
              <a:rPr lang="en-GB" dirty="0" err="1" smtClean="0"/>
              <a:t>Sivers</a:t>
            </a:r>
            <a:r>
              <a:rPr lang="en-GB" dirty="0" smtClean="0"/>
              <a:t> Asymmetry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compatible with zero for the deuteron</a:t>
            </a:r>
          </a:p>
          <a:p>
            <a:pPr>
              <a:buFontTx/>
              <a:buChar char="•"/>
            </a:pPr>
            <a:r>
              <a:rPr lang="en-GB" sz="2000" dirty="0" smtClean="0"/>
              <a:t>large effect seen by HERMES, not confirmed by COMPASS</a:t>
            </a:r>
          </a:p>
          <a:p>
            <a:pPr>
              <a:buFontTx/>
              <a:buChar char="•"/>
            </a:pPr>
            <a:r>
              <a:rPr lang="en-GB" sz="2000" dirty="0" smtClean="0"/>
              <a:t>clarification needed</a:t>
            </a:r>
          </a:p>
          <a:p>
            <a:pPr>
              <a:buFontTx/>
              <a:buChar char="•"/>
            </a:pPr>
            <a:endParaRPr lang="en-GB" sz="2400" dirty="0" smtClean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514600"/>
            <a:ext cx="7524750" cy="3937000"/>
            <a:chOff x="609600" y="2514600"/>
            <a:chExt cx="7524750" cy="3937000"/>
          </a:xfrm>
        </p:grpSpPr>
        <p:pic>
          <p:nvPicPr>
            <p:cNvPr id="26630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2514600"/>
              <a:ext cx="7524750" cy="393700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3505200" y="2514600"/>
              <a:ext cx="1828800" cy="381000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934200" y="3048000"/>
              <a:ext cx="571500" cy="457200"/>
            </a:xfrm>
            <a:prstGeom prst="rect">
              <a:avLst/>
            </a:prstGeom>
            <a:solidFill>
              <a:schemeClr val="accent6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GB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505200" y="3048000"/>
              <a:ext cx="571500" cy="457200"/>
            </a:xfrm>
            <a:prstGeom prst="rect">
              <a:avLst/>
            </a:prstGeom>
            <a:solidFill>
              <a:schemeClr val="accent6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GB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05000" y="3581400"/>
              <a:ext cx="2590800" cy="4572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257800" y="3505200"/>
              <a:ext cx="2590800" cy="4572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91400" cy="792162"/>
          </a:xfrm>
        </p:spPr>
        <p:txBody>
          <a:bodyPr/>
          <a:lstStyle/>
          <a:p>
            <a:r>
              <a:rPr lang="en-GB" dirty="0" smtClean="0"/>
              <a:t>Longitudinal spin transfer to </a:t>
            </a:r>
            <a:r>
              <a:rPr lang="en-GB" dirty="0" smtClean="0">
                <a:sym typeface="Symbol"/>
              </a:rPr>
              <a:t> &amp; 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50604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229600" y="381000"/>
            <a:ext cx="228600" cy="0"/>
          </a:xfrm>
          <a:prstGeom prst="line">
            <a:avLst/>
          </a:prstGeom>
          <a:solidFill>
            <a:srgbClr val="DDDDDD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581400" y="1752600"/>
            <a:ext cx="571500" cy="609600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Λ</a:t>
            </a:r>
            <a:endParaRPr lang="en-GB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543800" y="1981200"/>
            <a:ext cx="571500" cy="609600"/>
            <a:chOff x="7467600" y="2057400"/>
            <a:chExt cx="571500" cy="6096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467600" y="2057400"/>
              <a:ext cx="571500" cy="609600"/>
            </a:xfrm>
            <a:prstGeom prst="rect">
              <a:avLst/>
            </a:prstGeom>
            <a:solidFill>
              <a:schemeClr val="accent6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l-GR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Λ</a:t>
              </a:r>
              <a:endParaRPr lang="en-GB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7667625" y="2205038"/>
              <a:ext cx="152400" cy="0"/>
            </a:xfrm>
            <a:prstGeom prst="line">
              <a:avLst/>
            </a:prstGeom>
            <a:solidFill>
              <a:srgbClr val="DDDDDD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06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non-zero </a:t>
            </a:r>
            <a:r>
              <a:rPr lang="en-GB" sz="2400" i="1" dirty="0" smtClean="0"/>
              <a:t>D</a:t>
            </a:r>
            <a:r>
              <a:rPr lang="en-GB" sz="2400" baseline="-25000" dirty="0" smtClean="0"/>
              <a:t>LL</a:t>
            </a:r>
            <a:r>
              <a:rPr lang="en-GB" sz="2400" dirty="0" smtClean="0"/>
              <a:t> </a:t>
            </a:r>
            <a:r>
              <a:rPr lang="en-GB" sz="2400" dirty="0" smtClean="0">
                <a:sym typeface="Symbol"/>
              </a:rPr>
              <a:t>related to polarisation of strange (anti) quarks  (?)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marL="0" indent="0">
              <a:tabLst>
                <a:tab pos="2063750" algn="l"/>
              </a:tabLst>
            </a:pPr>
            <a:r>
              <a:rPr lang="en-US" sz="2400" dirty="0" smtClean="0"/>
              <a:t>Goals: 	Precise determination of </a:t>
            </a:r>
            <a:r>
              <a:rPr lang="el-GR" sz="2400" dirty="0" smtClean="0"/>
              <a:t>Δ</a:t>
            </a:r>
            <a:r>
              <a:rPr lang="en-US" sz="2400" i="1" dirty="0" smtClean="0"/>
              <a:t>g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/>
              <a:t>Generalized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distributions (GPD)</a:t>
            </a:r>
            <a:br>
              <a:rPr lang="en-US" sz="2400" dirty="0" smtClean="0"/>
            </a:br>
            <a:r>
              <a:rPr lang="en-US" sz="2400" dirty="0" smtClean="0"/>
              <a:t>	Orbital angular momentum</a:t>
            </a:r>
            <a:endParaRPr lang="en-US" sz="2400" dirty="0" smtClean="0"/>
          </a:p>
          <a:p>
            <a:pPr marL="0" indent="0">
              <a:tabLst>
                <a:tab pos="2063750" algn="l"/>
              </a:tabLst>
            </a:pPr>
            <a:endParaRPr lang="en-US" sz="2400" dirty="0" smtClean="0"/>
          </a:p>
          <a:p>
            <a:pPr marL="0" indent="0">
              <a:tabLst>
                <a:tab pos="2063750" algn="l"/>
              </a:tabLst>
            </a:pPr>
            <a:r>
              <a:rPr lang="en-US" sz="2400" dirty="0" smtClean="0"/>
              <a:t>Experimental prospects:</a:t>
            </a:r>
          </a:p>
          <a:p>
            <a:pPr marL="0" indent="0">
              <a:tabLst>
                <a:tab pos="2063750" algn="l"/>
              </a:tabLst>
            </a:pPr>
            <a:r>
              <a:rPr lang="en-US" sz="2400" dirty="0" smtClean="0"/>
              <a:t>Short term:	More </a:t>
            </a:r>
            <a:r>
              <a:rPr lang="en-US" sz="2400" dirty="0" smtClean="0"/>
              <a:t>lepton data from COMPASS &amp; </a:t>
            </a:r>
            <a:r>
              <a:rPr lang="en-US" sz="2400" dirty="0" err="1" smtClean="0"/>
              <a:t>Jlab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/>
              <a:t>M</a:t>
            </a:r>
            <a:r>
              <a:rPr lang="en-US" sz="2400" dirty="0" smtClean="0"/>
              <a:t>ore </a:t>
            </a:r>
            <a:r>
              <a:rPr lang="en-US" sz="2400" dirty="0" err="1" smtClean="0"/>
              <a:t>hadron</a:t>
            </a:r>
            <a:r>
              <a:rPr lang="en-US" sz="2400" dirty="0" smtClean="0"/>
              <a:t> data from RHIC (500 </a:t>
            </a:r>
            <a:r>
              <a:rPr lang="en-US" sz="2400" dirty="0" err="1" smtClean="0"/>
              <a:t>GeV</a:t>
            </a:r>
            <a:r>
              <a:rPr lang="en-US" sz="2400" dirty="0" smtClean="0"/>
              <a:t>!)</a:t>
            </a:r>
          </a:p>
          <a:p>
            <a:pPr marL="0" indent="0">
              <a:tabLst>
                <a:tab pos="2063750" algn="l"/>
              </a:tabLst>
            </a:pPr>
            <a:r>
              <a:rPr lang="en-US" sz="2400" dirty="0" smtClean="0"/>
              <a:t>Longer </a:t>
            </a:r>
            <a:r>
              <a:rPr lang="en-US" sz="2400" dirty="0" smtClean="0"/>
              <a:t>term:	COMPASS </a:t>
            </a:r>
            <a:r>
              <a:rPr lang="en-US" sz="2400" dirty="0" smtClean="0"/>
              <a:t>GPD &amp; DY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/>
              <a:t>RHIC upgrade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err="1" smtClean="0"/>
              <a:t>JLab</a:t>
            </a:r>
            <a:r>
              <a:rPr lang="en-US" sz="2400" dirty="0" smtClean="0"/>
              <a:t> </a:t>
            </a:r>
            <a:r>
              <a:rPr lang="en-US" sz="2400" dirty="0" smtClean="0"/>
              <a:t>12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 marL="0" indent="0">
              <a:tabLst>
                <a:tab pos="2063750" algn="l"/>
              </a:tabLst>
            </a:pPr>
            <a:r>
              <a:rPr lang="en-US" sz="2400" dirty="0" smtClean="0"/>
              <a:t>Long </a:t>
            </a:r>
            <a:r>
              <a:rPr lang="en-US" sz="2400" dirty="0" smtClean="0"/>
              <a:t>term:	Electron-Ion </a:t>
            </a:r>
            <a:r>
              <a:rPr lang="en-US" sz="2400" dirty="0" smtClean="0"/>
              <a:t>Colliders: </a:t>
            </a:r>
            <a:r>
              <a:rPr lang="en-US" sz="2400" dirty="0" err="1" smtClean="0"/>
              <a:t>eRHIC</a:t>
            </a:r>
            <a:r>
              <a:rPr lang="en-US" sz="2400" dirty="0" smtClean="0"/>
              <a:t>, </a:t>
            </a:r>
            <a:r>
              <a:rPr lang="en-US" sz="2400" dirty="0" smtClean="0"/>
              <a:t>E</a:t>
            </a:r>
            <a:r>
              <a:rPr lang="en-US" sz="2400" dirty="0" smtClean="0"/>
              <a:t>LIC</a:t>
            </a:r>
            <a:r>
              <a:rPr lang="en-US" sz="2400" dirty="0" smtClean="0"/>
              <a:t>, ENC</a:t>
            </a:r>
          </a:p>
          <a:p>
            <a:pPr marL="0" indent="0">
              <a:tabLst>
                <a:tab pos="2063750" algn="l"/>
              </a:tabLst>
            </a:pPr>
            <a:endParaRPr lang="en-US" sz="2400" dirty="0" smtClean="0"/>
          </a:p>
          <a:p>
            <a:pPr marL="0" indent="0">
              <a:tabLst>
                <a:tab pos="2063750" algn="l"/>
              </a:tabLst>
            </a:pPr>
            <a:endParaRPr lang="en-US" sz="2400" dirty="0" smtClean="0"/>
          </a:p>
          <a:p>
            <a:pPr marL="0" indent="0">
              <a:tabLst>
                <a:tab pos="2063750" algn="l"/>
              </a:tabLst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8"/>
          <p:cNvSpPr>
            <a:spLocks noChangeArrowheads="1"/>
          </p:cNvSpPr>
          <p:nvPr/>
        </p:nvSpPr>
        <p:spPr bwMode="auto">
          <a:xfrm>
            <a:off x="381000" y="1524000"/>
            <a:ext cx="4768850" cy="5334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2" name="Picture 2" descr="D:\talks\icons\sidi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124200"/>
            <a:ext cx="3616053" cy="2819400"/>
          </a:xfrm>
          <a:prstGeom prst="rect">
            <a:avLst/>
          </a:prstGeom>
          <a:noFill/>
        </p:spPr>
      </p:pic>
      <p:sp>
        <p:nvSpPr>
          <p:cNvPr id="26" name="Rounded Rectangle 18"/>
          <p:cNvSpPr>
            <a:spLocks noChangeArrowheads="1"/>
          </p:cNvSpPr>
          <p:nvPr/>
        </p:nvSpPr>
        <p:spPr bwMode="auto">
          <a:xfrm>
            <a:off x="304800" y="3276600"/>
            <a:ext cx="4768850" cy="5334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Longitudinal asymmetries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GB" sz="2400" dirty="0" smtClean="0"/>
              <a:t>Inclusive scattering</a:t>
            </a:r>
          </a:p>
          <a:p>
            <a:endParaRPr lang="en-GB" dirty="0" smtClean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810000"/>
            <a:ext cx="48728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981200"/>
            <a:ext cx="3400424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905000"/>
            <a:ext cx="2347913" cy="5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2091" y="2322800"/>
            <a:ext cx="2062163" cy="74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04800" y="3276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Semi-inclusive scattering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5181600"/>
            <a:ext cx="838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with</a:t>
            </a:r>
            <a:endParaRPr lang="en-US" dirty="0">
              <a:latin typeface="+mn-lt"/>
            </a:endParaRPr>
          </a:p>
        </p:txBody>
      </p:sp>
      <p:pic>
        <p:nvPicPr>
          <p:cNvPr id="11675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5105400"/>
            <a:ext cx="1800225" cy="68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648200" y="2286000"/>
            <a:ext cx="838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with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792162"/>
          </a:xfrm>
        </p:spPr>
        <p:txBody>
          <a:bodyPr/>
          <a:lstStyle/>
          <a:p>
            <a:r>
              <a:rPr lang="en-GB" dirty="0" smtClean="0"/>
              <a:t>TMD </a:t>
            </a:r>
            <a:r>
              <a:rPr lang="en-GB" dirty="0" err="1" smtClean="0"/>
              <a:t>parton</a:t>
            </a:r>
            <a:r>
              <a:rPr lang="en-GB" dirty="0" smtClean="0"/>
              <a:t> distributions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>
                <a:cs typeface="Arial" charset="0"/>
              </a:rPr>
              <a:t>8 intrinsic transverse momentum dependent PDFs at LO</a:t>
            </a:r>
          </a:p>
          <a:p>
            <a:pPr>
              <a:buFontTx/>
              <a:buChar char="•"/>
            </a:pPr>
            <a:r>
              <a:rPr lang="en-GB" sz="2000" dirty="0" smtClean="0">
                <a:cs typeface="Arial" charset="0"/>
              </a:rPr>
              <a:t>Asymmetries with different angular dependences on hadron and spin azimuthal angles, </a:t>
            </a:r>
            <a:r>
              <a:rPr lang="el-GR" sz="2000" i="1" dirty="0" smtClean="0">
                <a:cs typeface="Arial" charset="0"/>
              </a:rPr>
              <a:t>Φ</a:t>
            </a:r>
            <a:r>
              <a:rPr lang="en-GB" sz="2000" i="1" baseline="-25000" dirty="0" smtClean="0">
                <a:cs typeface="Arial" charset="0"/>
              </a:rPr>
              <a:t>h</a:t>
            </a:r>
            <a:r>
              <a:rPr lang="en-GB" sz="2000" dirty="0" smtClean="0">
                <a:cs typeface="Arial" charset="0"/>
              </a:rPr>
              <a:t> and </a:t>
            </a:r>
            <a:r>
              <a:rPr lang="el-GR" sz="2000" i="1" dirty="0" smtClean="0">
                <a:cs typeface="Arial" charset="0"/>
              </a:rPr>
              <a:t>Φ</a:t>
            </a:r>
            <a:r>
              <a:rPr lang="en-GB" sz="2000" i="1" baseline="-25000" dirty="0" smtClean="0">
                <a:cs typeface="Arial" charset="0"/>
              </a:rPr>
              <a:t>s</a:t>
            </a: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G. Mallot, KEK, Tsukuba, January 2010</a:t>
            </a:r>
            <a:endParaRPr lang="fr-FR" sz="180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590800"/>
            <a:ext cx="6038850" cy="3848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34200" y="3505200"/>
            <a:ext cx="825500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 err="1">
                <a:latin typeface="Arial" pitchFamily="34" charset="0"/>
                <a:cs typeface="Arial" pitchFamily="34" charset="0"/>
              </a:rPr>
              <a:t>Sivers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486400"/>
            <a:ext cx="1004888" cy="646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Boer–</a:t>
            </a:r>
          </a:p>
          <a:p>
            <a:pPr algn="l">
              <a:defRPr/>
            </a:pPr>
            <a:r>
              <a:rPr lang="en-GB" sz="1800" dirty="0" err="1">
                <a:latin typeface="Arial" pitchFamily="34" charset="0"/>
                <a:cs typeface="Arial" pitchFamily="34" charset="0"/>
              </a:rPr>
              <a:t>Mulders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5257800"/>
            <a:ext cx="143282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Transversity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Laboratories</a:t>
            </a:r>
            <a:endParaRPr lang="en-US" dirty="0"/>
          </a:p>
        </p:txBody>
      </p:sp>
      <p:pic>
        <p:nvPicPr>
          <p:cNvPr id="5" name="Content Placeholder 4" descr="sl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47800"/>
            <a:ext cx="3539758" cy="2209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pic>
        <p:nvPicPr>
          <p:cNvPr id="6" name="Picture 5" descr="ce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834" y="1371600"/>
            <a:ext cx="3705337" cy="2514600"/>
          </a:xfrm>
          <a:prstGeom prst="rect">
            <a:avLst/>
          </a:prstGeom>
        </p:spPr>
      </p:pic>
      <p:pic>
        <p:nvPicPr>
          <p:cNvPr id="7" name="Picture 6" descr="2006-00-00_DESY_Luftbild_mit_HERA_PETRA_DORIS_FL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86200"/>
            <a:ext cx="3810000" cy="2413108"/>
          </a:xfrm>
          <a:prstGeom prst="rect">
            <a:avLst/>
          </a:prstGeom>
        </p:spPr>
      </p:pic>
      <p:pic>
        <p:nvPicPr>
          <p:cNvPr id="8" name="Picture 7" descr="jefferson_l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8091" y="4038600"/>
            <a:ext cx="2525568" cy="2381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600200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SLAC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7955" y="14478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CERN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178" y="3962400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DESY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2112" y="4114800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JLab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2209" y="3048000"/>
            <a:ext cx="1737975" cy="461665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49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GeV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e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–</a:t>
            </a:r>
            <a:endParaRPr lang="en-US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3429000"/>
            <a:ext cx="2821606" cy="461665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 160/280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GeV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µ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243" y="5715000"/>
            <a:ext cx="1776447" cy="461665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27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GeV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e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867400"/>
            <a:ext cx="1614546" cy="461665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6 </a:t>
            </a:r>
            <a:r>
              <a:rPr lang="en-US" dirty="0" err="1" smtClean="0">
                <a:latin typeface="+mn-lt"/>
              </a:rPr>
              <a:t>GeV</a:t>
            </a:r>
            <a:r>
              <a:rPr lang="en-US" dirty="0" smtClean="0">
                <a:latin typeface="+mn-lt"/>
              </a:rPr>
              <a:t> e</a:t>
            </a:r>
            <a:r>
              <a:rPr lang="en-US" baseline="30000" dirty="0" smtClean="0"/>
              <a:t> –</a:t>
            </a:r>
            <a:endParaRPr lang="en-US" dirty="0" smtClean="0">
              <a:latin typeface="+mn-lt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295400" y="2819400"/>
            <a:ext cx="152400" cy="166255"/>
          </a:xfrm>
          <a:prstGeom prst="ellipse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400800" y="2514600"/>
            <a:ext cx="152400" cy="166255"/>
          </a:xfrm>
          <a:prstGeom prst="ellipse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38400" y="4495800"/>
            <a:ext cx="152400" cy="166255"/>
          </a:xfrm>
          <a:prstGeom prst="ellipse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620000" y="5715000"/>
            <a:ext cx="152400" cy="166255"/>
          </a:xfrm>
          <a:prstGeom prst="ellipse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239000" y="5791200"/>
            <a:ext cx="152400" cy="166255"/>
          </a:xfrm>
          <a:prstGeom prst="ellipse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828800"/>
          <a:ext cx="7924800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426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SLAC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DESY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JLab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562600"/>
            <a:ext cx="8229600" cy="533400"/>
          </a:xfrm>
        </p:spPr>
        <p:txBody>
          <a:bodyPr/>
          <a:lstStyle/>
          <a:p>
            <a:r>
              <a:rPr lang="en-US" sz="2400" dirty="0" smtClean="0"/>
              <a:t>A worldwide effort since decades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Mallot, KEK, Tsukuba, January 2010</a:t>
            </a:r>
            <a:endParaRPr lang="fr-FR" sz="1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819400" y="2362200"/>
            <a:ext cx="4038600" cy="228600"/>
          </a:xfrm>
          <a:prstGeom prst="rect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3124200"/>
            <a:ext cx="4038600" cy="228600"/>
          </a:xfrm>
          <a:prstGeom prst="rect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19800" y="3962400"/>
            <a:ext cx="1905000" cy="228600"/>
          </a:xfrm>
          <a:prstGeom prst="rect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15200" y="4800600"/>
            <a:ext cx="1295400" cy="228600"/>
          </a:xfrm>
          <a:prstGeom prst="rect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2606" y="2667000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E80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7535" y="342900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EMC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4290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SMC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429000"/>
            <a:ext cx="145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COMPASS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2667000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E130</a:t>
            </a:r>
            <a:endParaRPr lang="en-US" sz="2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667000"/>
            <a:ext cx="214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E142/3 E154/5</a:t>
            </a:r>
            <a:endParaRPr lang="en-US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426720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HERMES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5105400"/>
            <a:ext cx="188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CLAS/HALL-A</a:t>
            </a:r>
            <a:endParaRPr lang="en-US" sz="2000" dirty="0">
              <a:latin typeface="+mn-lt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5400000">
            <a:off x="8686802" y="3047998"/>
            <a:ext cx="228595" cy="381000"/>
          </a:xfrm>
          <a:prstGeom prst="triangle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rot="5400000">
            <a:off x="8686802" y="4724398"/>
            <a:ext cx="228595" cy="381000"/>
          </a:xfrm>
          <a:prstGeom prst="triangle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Mallot/CERN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Tübingen, 26 November 2009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HERMES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038600" y="1447800"/>
            <a:ext cx="5105400" cy="2198688"/>
            <a:chOff x="272" y="1338"/>
            <a:chExt cx="2853" cy="1241"/>
          </a:xfrm>
        </p:grpSpPr>
        <p:pic>
          <p:nvPicPr>
            <p:cNvPr id="37899" name="Picture 3" descr="Poster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" y="1338"/>
              <a:ext cx="2268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Text Box 4"/>
            <p:cNvSpPr txBox="1">
              <a:spLocks noChangeArrowheads="1"/>
            </p:cNvSpPr>
            <p:nvPr/>
          </p:nvSpPr>
          <p:spPr bwMode="auto">
            <a:xfrm>
              <a:off x="1916" y="2330"/>
              <a:ext cx="519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100 mm</a:t>
              </a:r>
            </a:p>
          </p:txBody>
        </p:sp>
        <p:sp>
          <p:nvSpPr>
            <p:cNvPr id="37901" name="Line 5"/>
            <p:cNvSpPr>
              <a:spLocks noChangeShapeType="1"/>
            </p:cNvSpPr>
            <p:nvPr/>
          </p:nvSpPr>
          <p:spPr bwMode="auto">
            <a:xfrm>
              <a:off x="1934" y="2310"/>
              <a:ext cx="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8"/>
            <p:cNvSpPr>
              <a:spLocks noChangeShapeType="1"/>
            </p:cNvSpPr>
            <p:nvPr/>
          </p:nvSpPr>
          <p:spPr bwMode="auto">
            <a:xfrm>
              <a:off x="1932" y="2277"/>
              <a:ext cx="2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9"/>
            <p:cNvSpPr>
              <a:spLocks noChangeShapeType="1"/>
            </p:cNvSpPr>
            <p:nvPr/>
          </p:nvSpPr>
          <p:spPr bwMode="auto">
            <a:xfrm>
              <a:off x="2247" y="2278"/>
              <a:ext cx="2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Text Box 10"/>
            <p:cNvSpPr txBox="1">
              <a:spLocks noChangeArrowheads="1"/>
            </p:cNvSpPr>
            <p:nvPr/>
          </p:nvSpPr>
          <p:spPr bwMode="auto">
            <a:xfrm>
              <a:off x="2568" y="1848"/>
              <a:ext cx="55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Gas inlet</a:t>
              </a:r>
            </a:p>
          </p:txBody>
        </p:sp>
        <p:sp>
          <p:nvSpPr>
            <p:cNvPr id="37905" name="Text Box 11"/>
            <p:cNvSpPr txBox="1">
              <a:spLocks noChangeArrowheads="1"/>
            </p:cNvSpPr>
            <p:nvPr/>
          </p:nvSpPr>
          <p:spPr bwMode="auto">
            <a:xfrm>
              <a:off x="272" y="1338"/>
              <a:ext cx="176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Gas to polarisation measurement</a:t>
              </a:r>
            </a:p>
          </p:txBody>
        </p:sp>
        <p:sp>
          <p:nvSpPr>
            <p:cNvPr id="37906" name="Text Box 12"/>
            <p:cNvSpPr txBox="1">
              <a:spLocks noChangeArrowheads="1"/>
            </p:cNvSpPr>
            <p:nvPr/>
          </p:nvSpPr>
          <p:spPr bwMode="auto">
            <a:xfrm rot="-1318640">
              <a:off x="669" y="2387"/>
              <a:ext cx="39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beam</a:t>
              </a:r>
            </a:p>
          </p:txBody>
        </p:sp>
      </p:grpSp>
      <p:pic>
        <p:nvPicPr>
          <p:cNvPr id="3789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038600"/>
            <a:ext cx="39465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16"/>
          <p:cNvSpPr txBox="1">
            <a:spLocks noChangeArrowheads="1"/>
          </p:cNvSpPr>
          <p:nvPr/>
        </p:nvSpPr>
        <p:spPr bwMode="auto">
          <a:xfrm>
            <a:off x="304800" y="1981200"/>
            <a:ext cx="41248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tabLst>
                <a:tab pos="1025525" algn="l"/>
              </a:tabLst>
            </a:pPr>
            <a:r>
              <a:rPr lang="en-US" sz="2000" dirty="0" smtClean="0">
                <a:latin typeface="+mn-lt"/>
              </a:rPr>
              <a:t>Target:	atomic beam source +</a:t>
            </a:r>
          </a:p>
          <a:p>
            <a:pPr algn="l">
              <a:tabLst>
                <a:tab pos="1025525" algn="l"/>
              </a:tabLst>
            </a:pPr>
            <a:r>
              <a:rPr lang="en-US" sz="2000" dirty="0" smtClean="0">
                <a:latin typeface="+mn-lt"/>
              </a:rPr>
              <a:t>	internal storage cell</a:t>
            </a:r>
          </a:p>
          <a:p>
            <a:pPr algn="l">
              <a:tabLst>
                <a:tab pos="1025525" algn="l"/>
              </a:tabLst>
            </a:pPr>
            <a:r>
              <a:rPr lang="en-US" sz="2000" dirty="0" smtClean="0">
                <a:latin typeface="+mn-lt"/>
              </a:rPr>
              <a:t>	10</a:t>
            </a:r>
            <a:r>
              <a:rPr lang="en-US" sz="2000" baseline="30000" dirty="0" smtClean="0">
                <a:latin typeface="+mn-lt"/>
              </a:rPr>
              <a:t>14</a:t>
            </a:r>
            <a:r>
              <a:rPr lang="en-US" sz="2000" dirty="0" smtClean="0">
                <a:latin typeface="+mn-lt"/>
              </a:rPr>
              <a:t> atoms/cm</a:t>
            </a:r>
            <a:r>
              <a:rPr lang="en-US" sz="2000" baseline="30000" dirty="0" smtClean="0">
                <a:latin typeface="+mn-lt"/>
              </a:rPr>
              <a:t>2</a:t>
            </a:r>
          </a:p>
          <a:p>
            <a:pPr algn="l">
              <a:tabLst>
                <a:tab pos="1025525" algn="l"/>
              </a:tabLst>
            </a:pPr>
            <a:r>
              <a:rPr lang="en-US" sz="2000" baseline="30000" dirty="0" smtClean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p, d, </a:t>
            </a:r>
            <a:r>
              <a:rPr lang="en-US" sz="2000" baseline="30000" dirty="0" smtClean="0">
                <a:latin typeface="+mn-lt"/>
              </a:rPr>
              <a:t>3</a:t>
            </a:r>
            <a:r>
              <a:rPr lang="en-US" sz="2000" dirty="0" smtClean="0">
                <a:latin typeface="+mn-lt"/>
              </a:rPr>
              <a:t>He </a:t>
            </a:r>
            <a:r>
              <a:rPr lang="en-US" sz="2000" dirty="0" smtClean="0">
                <a:latin typeface="Verdana" pitchFamily="34" charset="0"/>
              </a:rPr>
              <a:t>(~90% pol.) 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37897" name="Text Box 17"/>
          <p:cNvSpPr txBox="1">
            <a:spLocks noChangeArrowheads="1"/>
          </p:cNvSpPr>
          <p:nvPr/>
        </p:nvSpPr>
        <p:spPr bwMode="auto">
          <a:xfrm>
            <a:off x="304800" y="4191000"/>
            <a:ext cx="441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tabLst>
                <a:tab pos="1081088" algn="l"/>
              </a:tabLst>
            </a:pPr>
            <a:r>
              <a:rPr lang="en-US" sz="2000" dirty="0" smtClean="0">
                <a:latin typeface="+mn-lt"/>
              </a:rPr>
              <a:t>Beam:	27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, electrons,</a:t>
            </a:r>
          </a:p>
          <a:p>
            <a:pPr algn="l">
              <a:tabLst>
                <a:tab pos="1081088" algn="l"/>
              </a:tabLst>
            </a:pPr>
            <a:r>
              <a:rPr lang="en-US" sz="2000" dirty="0" smtClean="0">
                <a:latin typeface="+mn-lt"/>
              </a:rPr>
              <a:t>	polarized by the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 smtClean="0">
                <a:latin typeface="+mn-lt"/>
              </a:rPr>
              <a:t>	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Sokolov-Ternov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effect +</a:t>
            </a:r>
          </a:p>
          <a:p>
            <a:pPr algn="l">
              <a:tabLst>
                <a:tab pos="1081088" algn="l"/>
              </a:tabLst>
            </a:pPr>
            <a:r>
              <a:rPr lang="en-US" sz="2000" dirty="0" smtClean="0">
                <a:latin typeface="+mn-lt"/>
              </a:rPr>
              <a:t>	spin rotators </a:t>
            </a:r>
            <a:endParaRPr lang="en-US" sz="2000" dirty="0">
              <a:latin typeface="+mn-lt"/>
            </a:endParaRPr>
          </a:p>
        </p:txBody>
      </p:sp>
      <p:pic>
        <p:nvPicPr>
          <p:cNvPr id="37898" name="Picture 5" descr="hermes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228600"/>
            <a:ext cx="102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257800" y="3886200"/>
            <a:ext cx="33425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Polarization built-up /  2h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334000" y="4267200"/>
            <a:ext cx="1676400" cy="381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5181600" y="4572000"/>
            <a:ext cx="3505200" cy="0"/>
          </a:xfrm>
          <a:prstGeom prst="line">
            <a:avLst/>
          </a:prstGeom>
          <a:solidFill>
            <a:srgbClr val="DDDDDD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257800" y="4343400"/>
            <a:ext cx="7873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60%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color}&#10;\begin{document}&#10;\input /home/gkm/tex/mycolors&#10;&#10;&#10;\end{document}"/>
  <p:tag name="TEX2PS" val="d:\cygwin\bin\bash -c &quot;/cygdrive/d/cygwin/bin/latex  $(base).tex; d:\cygwin\bin\dvips -D $(res) -E -o $(base).ps $(base).dvi&quot;"/>
  <p:tag name="EXTERNALEDITCOMMAND" val="c:\program files\vim\vim70\gvim %"/>
  <p:tag name="GHOSTSCRIPTCOMMAND" val=" d:\cygwin\bin\gs"/>
  <p:tag name="DEFAULTBITMAP" val="png256"/>
  <p:tag name="DEFAULTBLEND" val="False"/>
  <p:tag name="DEFAULTTRANSPARENT" val="True"/>
  <p:tag name="DEFAULTWORKAROUNDTRANSPARENCYBUG" val="False"/>
  <p:tag name="DEFAULTRESOLUTION" val="600"/>
  <p:tag name="DEFAULTMAGNIFICATION" val="2"/>
  <p:tag name="DEFAULTFONTSIZE" val="10"/>
  <p:tag name="DEFAULTWIDTH" val="710"/>
  <p:tag name="DEFAULTHEIGHT" val="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stricks}\begin{document}\input{commands.tex}&#10;\begin{eqnarray}{\blue Q^2}=&amp;-(k-k')^2&amp;\stackrel{lab}{=}4EE'\sin^2\frac{\blue\vartheta}{2}\nonumber\\&#10;P\cdot q \stackrel{lab}{=}&amp;M{\blue \nu}&amp;=M(E-E')\nonumber\\&#10;P\cdot k \stackrel{lab}{=}&amp;ME&amp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42"/>
  <p:tag name="PICTUREFILESIZE" val="100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stricks}\begin{document}&#10;\begin{eqnarray}&#10;\blue x&#10;\stackrel{lab}{=}&amp;\blue\frac{Q^2}{2M\nu}&#10;&amp;=\displaystyle\frac{-q^2}{2P\cdot q}&#10;\nonumber\\&#10;\nonumber\\&#10;\blue y&#10;\stackrel{lab}{=}&amp;\blue\frac{\nu}{E}&#10;&amp;=\displaystyle\frac{P\cdot q}{P\cdot k}&#10;\nonumber\\[2ex]&#10;0\le &amp; x,y&amp;\le 1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05"/>
  <p:tag name="BOXHEIGHT" val="361"/>
  <p:tag name="BOXFONT" val="10"/>
  <p:tag name="BOXWRAP" val="False"/>
  <p:tag name="WORKAROUNDTRANSPARENCYBUG" val="False"/>
  <p:tag name="ALLOWFONTSUBSTITUTION" val="False"/>
  <p:tag name="BITMAPFORMAT" val="png256"/>
  <p:tag name="ORIGWIDTH" val="193.9204"/>
  <p:tag name="PICTUREFILESIZE" val="8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beqa&#10;\frac{\id }{\id \ln Q^2}{\blue \Dqns}&amp;=&amp;\Delta\mathcal{P}_{qq}^{\rm ns}\otimes {\blue\Dqns}\nonumber\\&#10;\nonumber\\&#10;\frac{\id}{\id \ln Q^2}&#10;       \left(&#10;          \begin{array}{c}&#10;             {\ForestGreen\Dqs}\\&#10;             {\red\Delta g}\\&#10;            \end{array}&#10;          \right)&#10;       &amp;=&amp;&#10;       \left(&#10;          \begin{array}{cc}&#10;             \Delta \mathcal{P}^{\rm s}_{qq} &amp;  \Delta \mathcal{P}^{\rm s}_{qg}\\&#10;             \Delta \mathcal{P}^{\rm s}_{gq} &amp;  \Delta \mathcal{P}^{\rm s}_{gg}&#10;             \end{array}\ &#10;          \right)\otimes&#10;       \left(&#10;           \begin{array}{c}&#10;              {\ForestGreen\Dqs}\\&#10;              {\red \Delta g}&#10;              \end{array}&#10;           \right)\nonumber&#10;\eeqa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444.9609"/>
  <p:tag name="PICTUREFILESIZE" val="380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$\blue\frac{1}{2}=\frac{1}{2}\Delta\Sigma+\Delta G+ L_z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80.0004"/>
  <p:tag name="PICTUREFILESIZE" val="54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T1]{fontenc}&#10;\usepackage{amsfonts}&#10;\usepackage{cmbright}&#10;\usepackage{color}&#10;\include{mycolors}&#10;\begin{document}&#10;$$&#10;A_\parallel = R_{pgf}&#10;              {\blue\langle \hat a_{pdf} \rangle }&#10;             {\red\left\langle\frac{\Delta g}{g}\right\rangle}&#10;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4.0004"/>
  <p:tag name="PICTUREFILESIZE" val="101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T1]{fontenc}&#10;\usepackage{amsfonts}&#10;\usepackage{cmbright}&#10;\usepackage{color}&#10;\include{mycolors}&#10;\begin{document}&#10;$$ R_{pgf} $$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2.00008"/>
  <p:tag name="PICTUREFILESIZE" val="23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clude{mycolors}&#10;$\ell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.875"/>
  <p:tag name="PICTUREFILESIZE" val="11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clude{mycolors}&#10;$\ell'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3.875"/>
  <p:tag name="PICTUREFILESIZE" val="1174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6373</TotalTime>
  <Words>1406</Words>
  <Application>Microsoft Office PowerPoint</Application>
  <PresentationFormat>On-screen Show (4:3)</PresentationFormat>
  <Paragraphs>363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Verdana</vt:lpstr>
      <vt:lpstr>Times New Roman</vt:lpstr>
      <vt:lpstr>Comic Sans MS</vt:lpstr>
      <vt:lpstr>Symbol</vt:lpstr>
      <vt:lpstr>Arial Unicode MS</vt:lpstr>
      <vt:lpstr>Microsoft Sans Serif</vt:lpstr>
      <vt:lpstr>Modèle par défaut</vt:lpstr>
      <vt:lpstr>Equation</vt:lpstr>
      <vt:lpstr>Spin measurements in lepton scattering</vt:lpstr>
      <vt:lpstr>Plan</vt:lpstr>
      <vt:lpstr>Deep Inelastic Scattering</vt:lpstr>
      <vt:lpstr>Parton Distribution Functions</vt:lpstr>
      <vt:lpstr>Longitudinal asymmetries</vt:lpstr>
      <vt:lpstr>TMD parton distributions</vt:lpstr>
      <vt:lpstr>Laboratories</vt:lpstr>
      <vt:lpstr>Experiments</vt:lpstr>
      <vt:lpstr>HERMES</vt:lpstr>
      <vt:lpstr>HERMES</vt:lpstr>
      <vt:lpstr>COMPASS</vt:lpstr>
      <vt:lpstr>COMPASS Target system</vt:lpstr>
      <vt:lpstr>Helicity structure</vt:lpstr>
      <vt:lpstr>Proton helicity structure</vt:lpstr>
      <vt:lpstr>Deuteron helicity structure</vt:lpstr>
      <vt:lpstr>Incl. deuteron asymmetry</vt:lpstr>
      <vt:lpstr>Structure function g1(x,Q2)</vt:lpstr>
      <vt:lpstr>g1 proton and g1NS</vt:lpstr>
      <vt:lpstr>The role of quark flavours</vt:lpstr>
      <vt:lpstr>Flavour asymmetry?</vt:lpstr>
      <vt:lpstr>QCD analyses</vt:lpstr>
      <vt:lpstr>Gobal NLO QCD analysis</vt:lpstr>
      <vt:lpstr>Global NLO QCD analyses</vt:lpstr>
      <vt:lpstr>DSSV fit to inclusive asymmetries</vt:lpstr>
      <vt:lpstr>DSSV (semi-inclusive data)</vt:lpstr>
      <vt:lpstr>PDFs from global analyses</vt:lpstr>
      <vt:lpstr>Global analyses</vt:lpstr>
      <vt:lpstr>Angular momentum of the nucleon</vt:lpstr>
      <vt:lpstr>Gluon polarization from PGF</vt:lpstr>
      <vt:lpstr>Analysed channels</vt:lpstr>
      <vt:lpstr>Δg/g from open charm</vt:lpstr>
      <vt:lpstr>Gluon Polarization from LO PGF</vt:lpstr>
      <vt:lpstr>Transverse spin structure</vt:lpstr>
      <vt:lpstr>Transversity PDF  </vt:lpstr>
      <vt:lpstr>Collins Asymmetries</vt:lpstr>
      <vt:lpstr>Comparison </vt:lpstr>
      <vt:lpstr>Global Fit </vt:lpstr>
      <vt:lpstr>Transversity PDF  </vt:lpstr>
      <vt:lpstr>two-hadron asymmetry </vt:lpstr>
      <vt:lpstr>Comparison to a recent Fit</vt:lpstr>
      <vt:lpstr>Sivers function  </vt:lpstr>
      <vt:lpstr>Proton Sivers Asymmetry</vt:lpstr>
      <vt:lpstr>Longitudinal spin transfer to  &amp; </vt:lpstr>
      <vt:lpstr>Outlook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gkm</dc:creator>
  <cp:lastModifiedBy>gkm</cp:lastModifiedBy>
  <cp:revision>52</cp:revision>
  <dcterms:created xsi:type="dcterms:W3CDTF">2007-06-14T07:35:44Z</dcterms:created>
  <dcterms:modified xsi:type="dcterms:W3CDTF">2010-01-06T19:11:48Z</dcterms:modified>
</cp:coreProperties>
</file>