
<file path=[Content_Types].xml><?xml version="1.0" encoding="utf-8"?>
<Types xmlns="http://schemas.openxmlformats.org/package/2006/content-types">
  <Default Extension="gif" ContentType="image/gif"/>
  <Override PartName="/ppt/embeddings/Microsoft_Equation24.bin" ContentType="application/vnd.openxmlformats-officedocument.oleObject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embeddings/Microsoft_Equation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embeddings/Microsoft_Equation32.bin" ContentType="application/vnd.openxmlformats-officedocument.oleObject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embeddings/Microsoft_Equation22.bin" ContentType="application/vnd.openxmlformats-officedocument.oleObject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Microsoft_Equation31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embeddings/Microsoft_Equation30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2.bin" ContentType="application/vnd.openxmlformats-officedocument.oleObject"/>
  <Override PartName="/ppt/embeddings/Microsoft_Equation29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.bin" ContentType="application/vnd.openxmlformats-officedocument.oleObject"/>
  <Override PartName="/ppt/embeddings/Microsoft_Equation28.bin" ContentType="application/vnd.openxmlformats-officedocument.oleObject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27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17.bin" ContentType="application/vnd.openxmlformats-officedocument.oleObject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embeddings/Microsoft_Equation26.bin" ContentType="application/vnd.openxmlformats-officedocument.oleObject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3"/>
  </p:notesMasterIdLst>
  <p:sldIdLst>
    <p:sldId id="256" r:id="rId2"/>
    <p:sldId id="338" r:id="rId3"/>
    <p:sldId id="317" r:id="rId4"/>
    <p:sldId id="324" r:id="rId5"/>
    <p:sldId id="332" r:id="rId6"/>
    <p:sldId id="337" r:id="rId7"/>
    <p:sldId id="306" r:id="rId8"/>
    <p:sldId id="339" r:id="rId9"/>
    <p:sldId id="336" r:id="rId10"/>
    <p:sldId id="341" r:id="rId11"/>
    <p:sldId id="298" r:id="rId12"/>
    <p:sldId id="313" r:id="rId13"/>
    <p:sldId id="314" r:id="rId14"/>
    <p:sldId id="309" r:id="rId15"/>
    <p:sldId id="328" r:id="rId16"/>
    <p:sldId id="331" r:id="rId17"/>
    <p:sldId id="291" r:id="rId18"/>
    <p:sldId id="292" r:id="rId19"/>
    <p:sldId id="311" r:id="rId20"/>
    <p:sldId id="340" r:id="rId21"/>
    <p:sldId id="308" r:id="rId22"/>
    <p:sldId id="334" r:id="rId23"/>
    <p:sldId id="325" r:id="rId24"/>
    <p:sldId id="327" r:id="rId25"/>
    <p:sldId id="330" r:id="rId26"/>
    <p:sldId id="326" r:id="rId27"/>
    <p:sldId id="310" r:id="rId28"/>
    <p:sldId id="293" r:id="rId29"/>
    <p:sldId id="321" r:id="rId30"/>
    <p:sldId id="333" r:id="rId31"/>
    <p:sldId id="301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AD2FF"/>
    <a:srgbClr val="F4EA91"/>
    <a:srgbClr val="F4F4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6333" autoAdjust="0"/>
  </p:normalViewPr>
  <p:slideViewPr>
    <p:cSldViewPr snapToGrid="0">
      <p:cViewPr>
        <p:scale>
          <a:sx n="120" d="100"/>
          <a:sy n="120" d="100"/>
        </p:scale>
        <p:origin x="-55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pict"/><Relationship Id="rId3" Type="http://schemas.openxmlformats.org/officeDocument/2006/relationships/image" Target="../media/image60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ict"/><Relationship Id="rId4" Type="http://schemas.openxmlformats.org/officeDocument/2006/relationships/image" Target="../media/image17.pict"/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ict"/><Relationship Id="rId4" Type="http://schemas.openxmlformats.org/officeDocument/2006/relationships/image" Target="../media/image17.pict"/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17.pict"/><Relationship Id="rId3" Type="http://schemas.openxmlformats.org/officeDocument/2006/relationships/image" Target="../media/image1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17.pict"/><Relationship Id="rId3" Type="http://schemas.openxmlformats.org/officeDocument/2006/relationships/image" Target="../media/image15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BC65-4178-FA4A-A6A7-4F3B58A3CDB7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A38A-3210-9443-9B98-56C804E6304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11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13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23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25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5243B-F065-4743-8775-0E69B6324449}" type="slidenum">
              <a:rPr lang="en-US"/>
              <a:pPr/>
              <a:t>30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FC96-A1A4-CA40-BA94-6A3E5ADB30F9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1"/>
            <a:ext cx="5485135" cy="41133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dirty="0" err="1"/>
              <a:t>measure</a:t>
            </a:r>
            <a:r>
              <a:rPr lang="de-DE" dirty="0"/>
              <a:t> H(x,0,t) as </a:t>
            </a:r>
            <a:r>
              <a:rPr lang="de-DE" dirty="0" err="1"/>
              <a:t>function</a:t>
            </a:r>
            <a:r>
              <a:rPr lang="de-DE" dirty="0"/>
              <a:t> of 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8C4C9-B788-7C46-83B2-04453405B494}" type="slidenum">
              <a:rPr lang="en-US"/>
              <a:pPr/>
              <a:t>3</a:t>
            </a:fld>
            <a:endParaRPr lang="en-US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8C4C9-B788-7C46-83B2-04453405B494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631A-BAFD-DB49-A338-D891DF5C8B0A}" type="slidenum">
              <a:rPr lang="en-US"/>
              <a:pPr/>
              <a:t>5</a:t>
            </a:fld>
            <a:endParaRPr lang="en-US"/>
          </a:p>
        </p:txBody>
      </p:sp>
      <p:sp>
        <p:nvSpPr>
          <p:cNvPr id="2344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6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9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EFEC-1D09-A843-A274-CD7EC8CE3FCC}" type="slidenum">
              <a:rPr lang="en-US"/>
              <a:pPr/>
              <a:t>10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33" y="4343400"/>
            <a:ext cx="548513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770A-AD71-2A4A-B99A-917768B9AF1B}" type="datetimeFigureOut">
              <a:rPr lang="fr-FR" smtClean="0"/>
              <a:pPr/>
              <a:t>1/06/10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E170-48CC-AA48-A2FE-BDFF054EB1F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6" Type="http://schemas.openxmlformats.org/officeDocument/2006/relationships/oleObject" Target="../embeddings/Microsoft_Equation19.bin"/><Relationship Id="rId7" Type="http://schemas.openxmlformats.org/officeDocument/2006/relationships/image" Target="../media/image23.pdf"/><Relationship Id="rId8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7.pdf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oleObject" Target="../embeddings/Microsoft_Equation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4" Type="http://schemas.openxmlformats.org/officeDocument/2006/relationships/image" Target="../media/image39.pdf"/><Relationship Id="rId5" Type="http://schemas.openxmlformats.org/officeDocument/2006/relationships/image" Target="../media/image441.png"/><Relationship Id="rId6" Type="http://schemas.openxmlformats.org/officeDocument/2006/relationships/image" Target="../media/image40.pdf"/><Relationship Id="rId7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ERN.gif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3.bin"/><Relationship Id="rId7" Type="http://schemas.openxmlformats.org/officeDocument/2006/relationships/image" Target="../media/image4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Relationship Id="rId3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4" Type="http://schemas.openxmlformats.org/officeDocument/2006/relationships/image" Target="../media/image59.png"/><Relationship Id="rId5" Type="http://schemas.openxmlformats.org/officeDocument/2006/relationships/oleObject" Target="../embeddings/Microsoft_Equation24.bin"/><Relationship Id="rId6" Type="http://schemas.openxmlformats.org/officeDocument/2006/relationships/oleObject" Target="../embeddings/Microsoft_Equation25.bin"/><Relationship Id="rId7" Type="http://schemas.openxmlformats.org/officeDocument/2006/relationships/oleObject" Target="../embeddings/Microsoft_Equation26.bin"/><Relationship Id="rId8" Type="http://schemas.openxmlformats.org/officeDocument/2006/relationships/oleObject" Target="../embeddings/Microsoft_Equation27.bin"/><Relationship Id="rId9" Type="http://schemas.openxmlformats.org/officeDocument/2006/relationships/image" Target="../media/image54.pdf"/><Relationship Id="rId10" Type="http://schemas.openxmlformats.org/officeDocument/2006/relationships/image" Target="../media/image6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30.bin"/><Relationship Id="rId5" Type="http://schemas.openxmlformats.org/officeDocument/2006/relationships/oleObject" Target="../embeddings/Microsoft_Equation31.bin"/><Relationship Id="rId6" Type="http://schemas.openxmlformats.org/officeDocument/2006/relationships/oleObject" Target="../embeddings/Microsoft_Equation32.bin"/><Relationship Id="rId7" Type="http://schemas.openxmlformats.org/officeDocument/2006/relationships/image" Target="../media/image6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w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74" y="1008591"/>
            <a:ext cx="8247781" cy="1470025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Proposal</a:t>
            </a:r>
            <a:r>
              <a:rPr lang="fr-FR" sz="3600" dirty="0" smtClean="0"/>
              <a:t> </a:t>
            </a:r>
            <a:r>
              <a:rPr lang="fr-FR" sz="3600" dirty="0" smtClean="0"/>
              <a:t>for GPD </a:t>
            </a:r>
            <a:r>
              <a:rPr lang="fr-FR" sz="3600" dirty="0" err="1" smtClean="0"/>
              <a:t>studies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COMPASS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E. Burtin CEA-Saclay Irfu/SPhN</a:t>
            </a:r>
            <a:br>
              <a:rPr lang="fr-FR" sz="2000" dirty="0" smtClean="0"/>
            </a:br>
            <a:r>
              <a:rPr lang="fr-FR" sz="2000" dirty="0" smtClean="0"/>
              <a:t>On </a:t>
            </a:r>
            <a:r>
              <a:rPr lang="fr-FR" sz="2000" dirty="0" err="1" smtClean="0"/>
              <a:t>behalf</a:t>
            </a:r>
            <a:r>
              <a:rPr lang="fr-FR" sz="2000" dirty="0" smtClean="0"/>
              <a:t> of the COMPASS Collaboration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MENU 2010 – </a:t>
            </a:r>
            <a:r>
              <a:rPr lang="fr-FR" sz="2000" dirty="0" err="1" smtClean="0"/>
              <a:t>College</a:t>
            </a:r>
            <a:r>
              <a:rPr lang="fr-FR" sz="2000" dirty="0" smtClean="0"/>
              <a:t> of William &amp; Mary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Williamsburg -</a:t>
            </a:r>
            <a:r>
              <a:rPr lang="fr-FR" sz="2000" dirty="0" smtClean="0"/>
              <a:t> </a:t>
            </a:r>
            <a:r>
              <a:rPr lang="fr-FR" sz="2000" dirty="0" err="1" smtClean="0"/>
              <a:t>June</a:t>
            </a:r>
            <a:r>
              <a:rPr lang="fr-FR" sz="2000" dirty="0" smtClean="0"/>
              <a:t> 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,  2010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572879" y="6085416"/>
            <a:ext cx="5613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COMPASS II </a:t>
            </a:r>
            <a:r>
              <a:rPr lang="fr-FR" sz="1600" dirty="0" err="1" smtClean="0"/>
              <a:t>proposal</a:t>
            </a:r>
            <a:r>
              <a:rPr lang="fr-FR" sz="1600" dirty="0" smtClean="0"/>
              <a:t>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: </a:t>
            </a:r>
            <a:r>
              <a:rPr lang="fr-FR" sz="1600" dirty="0" smtClean="0"/>
              <a:t>CERN-SPSC-2010-014</a:t>
            </a:r>
            <a:r>
              <a:rPr lang="fr-FR" sz="1600" dirty="0" smtClean="0"/>
              <a:t> </a:t>
            </a:r>
            <a:r>
              <a:rPr lang="fr-FR" sz="1600" dirty="0" err="1" smtClean="0"/>
              <a:t>preprint</a:t>
            </a:r>
            <a:endParaRPr lang="fr-FR" sz="1600" dirty="0" smtClean="0"/>
          </a:p>
          <a:p>
            <a:r>
              <a:rPr lang="fr-FR" sz="1600" dirty="0" smtClean="0"/>
              <a:t>http://cdsweb.cern.ch/record/1265628/files/SPSC-P-340.</a:t>
            </a:r>
            <a:r>
              <a:rPr lang="fr-FR" sz="1600" dirty="0" smtClean="0"/>
              <a:t>pdf</a:t>
            </a:r>
            <a:endParaRPr lang="fr-FR" sz="1600" dirty="0" smtClean="0"/>
          </a:p>
        </p:txBody>
      </p:sp>
      <p:pic>
        <p:nvPicPr>
          <p:cNvPr id="5" name="Picture 6" descr="compass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61" y="714357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524000" y="3428999"/>
            <a:ext cx="64629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Comic Sans MS"/>
                <a:cs typeface="Comic Sans MS"/>
              </a:rPr>
              <a:t>Proposal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submitted</a:t>
            </a:r>
            <a:r>
              <a:rPr lang="fr-FR" b="1" dirty="0" smtClean="0">
                <a:latin typeface="Comic Sans MS"/>
                <a:cs typeface="Comic Sans MS"/>
              </a:rPr>
              <a:t> to the SPS </a:t>
            </a:r>
            <a:r>
              <a:rPr lang="fr-FR" b="1" dirty="0" err="1" smtClean="0">
                <a:latin typeface="Comic Sans MS"/>
                <a:cs typeface="Comic Sans MS"/>
              </a:rPr>
              <a:t>comittee</a:t>
            </a:r>
            <a:r>
              <a:rPr lang="fr-FR" b="1" dirty="0" smtClean="0">
                <a:latin typeface="Comic Sans MS"/>
                <a:cs typeface="Comic Sans MS"/>
              </a:rPr>
              <a:t> (May 17,2010)</a:t>
            </a:r>
          </a:p>
          <a:p>
            <a:endParaRPr lang="fr-FR" b="1" dirty="0" smtClean="0">
              <a:latin typeface="Comic Sans MS"/>
              <a:cs typeface="Comic Sans MS"/>
            </a:endParaRPr>
          </a:p>
          <a:p>
            <a:r>
              <a:rPr lang="fr-FR" b="1" dirty="0" err="1" smtClean="0">
                <a:latin typeface="Comic Sans MS"/>
                <a:cs typeface="Comic Sans MS"/>
              </a:rPr>
              <a:t>Physics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topics</a:t>
            </a:r>
            <a:r>
              <a:rPr lang="fr-FR" b="1" dirty="0" smtClean="0">
                <a:latin typeface="Comic Sans MS"/>
                <a:cs typeface="Comic Sans MS"/>
              </a:rPr>
              <a:t>: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Hard exclusive photon and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meson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production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Unpolarized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PDFs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TMD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effects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in SIDIS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Pion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induced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Drell-Yan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muon pair production (TMD)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Experimental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studies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of chiral perturbation </a:t>
            </a:r>
            <a:r>
              <a:rPr lang="fr-F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theory</a:t>
            </a:r>
            <a:endParaRPr lang="fr-FR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fr-FR" b="1" dirty="0" smtClean="0">
                <a:latin typeface="Comic Sans MS"/>
                <a:cs typeface="Comic Sans MS"/>
              </a:rPr>
              <a:t> </a:t>
            </a:r>
            <a:endParaRPr lang="fr-FR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sz="4000" b="1" dirty="0" smtClean="0">
                <a:solidFill>
                  <a:srgbClr val="FFFF00"/>
                </a:solidFill>
                <a:latin typeface="Monotype Corsiva" pitchFamily="26" charset="0"/>
              </a:rPr>
              <a:t>D</a:t>
            </a:r>
            <a:r>
              <a:rPr lang="fr-FR" sz="3200" b="1" i="1" baseline="-25000" dirty="0" smtClean="0">
                <a:solidFill>
                  <a:srgbClr val="FFFF00"/>
                </a:solidFill>
              </a:rPr>
              <a:t>U,CS</a:t>
            </a:r>
            <a:r>
              <a:rPr lang="en-GB" sz="3200" b="1" dirty="0" smtClean="0">
                <a:solidFill>
                  <a:srgbClr val="FFFF00"/>
                </a:solidFill>
              </a:rPr>
              <a:t> :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Beam Charge &amp; Spin Difference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610350" y="660400"/>
            <a:ext cx="2533650" cy="1252538"/>
            <a:chOff x="158" y="1797"/>
            <a:chExt cx="1912" cy="858"/>
          </a:xfrm>
        </p:grpSpPr>
        <p:sp>
          <p:nvSpPr>
            <p:cNvPr id="325667" name="AutoShape 35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/>
              <a:endParaRPr lang="fr-FR" b="1">
                <a:solidFill>
                  <a:schemeClr val="accent2"/>
                </a:solidFill>
                <a:latin typeface="Arial" pitchFamily="-112" charset="0"/>
              </a:endParaRPr>
            </a:p>
          </p:txBody>
        </p:sp>
        <p:sp>
          <p:nvSpPr>
            <p:cNvPr id="325668" name="AutoShape 36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9" name="Line 37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1" name="Line 39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2" name="Line 40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3" name="Line 41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4" name="Line 42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5" name="Arc 43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6" name="Text Box 44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solidFill>
                    <a:srgbClr val="A50021"/>
                  </a:solidFill>
                  <a:latin typeface="Lucida Grande" pitchFamily="-112" charset="0"/>
                </a:rPr>
                <a:t>φ</a:t>
              </a:r>
              <a:endParaRPr lang="fr-FR" sz="2400">
                <a:solidFill>
                  <a:srgbClr val="A50021"/>
                </a:solidFill>
              </a:endParaRPr>
            </a:p>
          </p:txBody>
        </p:sp>
        <p:sp>
          <p:nvSpPr>
            <p:cNvPr id="325677" name="Line 45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8" name="Text Box 46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latin typeface="Lucida Grande" pitchFamily="-112" charset="0"/>
                </a:rPr>
                <a:t>θ</a:t>
              </a:r>
              <a:endParaRPr lang="fr-FR" sz="2400"/>
            </a:p>
          </p:txBody>
        </p:sp>
        <p:sp>
          <p:nvSpPr>
            <p:cNvPr id="325679" name="Text Box 47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</a:rPr>
                <a:t>’</a:t>
              </a:r>
            </a:p>
          </p:txBody>
        </p:sp>
        <p:sp>
          <p:nvSpPr>
            <p:cNvPr id="325680" name="Text Box 48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</a:p>
          </p:txBody>
        </p:sp>
        <p:sp>
          <p:nvSpPr>
            <p:cNvPr id="325681" name="Text Box 49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 dirty="0" err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  <a:r>
                <a:rPr lang="fr-FR" sz="2400" b="1" dirty="0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*</a:t>
              </a:r>
            </a:p>
          </p:txBody>
        </p:sp>
        <p:sp>
          <p:nvSpPr>
            <p:cNvPr id="325682" name="Text Box 50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</a:p>
          </p:txBody>
        </p:sp>
        <p:sp>
          <p:nvSpPr>
            <p:cNvPr id="325683" name="Text Box 51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 dirty="0">
                  <a:solidFill>
                    <a:srgbClr val="6600CC"/>
                  </a:solidFill>
                </a:rPr>
                <a:t>p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24800" y="556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Comic Sans MS" pitchFamily="2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32415" y="2273299"/>
            <a:ext cx="2163423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2.5m LH</a:t>
            </a:r>
            <a:r>
              <a:rPr lang="en-US" baseline="-25000" dirty="0" smtClean="0"/>
              <a:t>2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smtClean="0"/>
              <a:t>L = 1222 pb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457017" y="4906433"/>
            <a:ext cx="13687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Monotype Corsiva" pitchFamily="26" charset="0"/>
              </a:rPr>
              <a:t>=&gt; </a:t>
            </a:r>
            <a:r>
              <a:rPr lang="fr-FR" sz="2000" dirty="0" err="1" smtClean="0">
                <a:latin typeface="Monotype Corsiva" pitchFamily="26" charset="0"/>
              </a:rPr>
              <a:t>Re</a:t>
            </a:r>
            <a:r>
              <a:rPr lang="fr-FR" sz="2000" dirty="0" smtClean="0">
                <a:latin typeface="Monotype Corsiva" pitchFamily="26" charset="0"/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ln>
                  <a:solidFill>
                    <a:srgbClr val="000000"/>
                  </a:solidFill>
                </a:ln>
              </a:rPr>
              <a:t>F</a:t>
            </a:r>
            <a:r>
              <a:rPr lang="en-US" sz="2000" baseline="-25000" dirty="0" smtClean="0">
                <a:ln>
                  <a:solidFill>
                    <a:srgbClr val="000000"/>
                  </a:solidFill>
                </a:ln>
              </a:rPr>
              <a:t>1</a:t>
            </a:r>
            <a:r>
              <a:rPr lang="fr-FR" sz="2000" dirty="0" smtClean="0">
                <a:ln>
                  <a:solidFill>
                    <a:srgbClr val="000000"/>
                  </a:solidFill>
                </a:ln>
                <a:latin typeface="Monotype Corsiva" pitchFamily="26" charset="0"/>
              </a:rPr>
              <a:t>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7694083" y="4574115"/>
            <a:ext cx="84667" cy="4212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32"/>
          <p:cNvGraphicFramePr>
            <a:graphicFrameLocks noChangeAspect="1"/>
          </p:cNvGraphicFramePr>
          <p:nvPr/>
        </p:nvGraphicFramePr>
        <p:xfrm>
          <a:off x="7101947" y="4183592"/>
          <a:ext cx="1895475" cy="365125"/>
        </p:xfrm>
        <a:graphic>
          <a:graphicData uri="http://schemas.openxmlformats.org/presentationml/2006/ole">
            <p:oleObj spid="_x0000_s250882" name="…quation" r:id="rId4" imgW="1016000" imgH="203200" progId="Equation.3">
              <p:embed/>
            </p:oleObj>
          </a:graphicData>
        </a:graphic>
      </p:graphicFrame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7800" y="933446"/>
            <a:ext cx="6510867" cy="369332"/>
          </a:xfrm>
          <a:prstGeom prst="rect">
            <a:avLst/>
          </a:prstGeom>
          <a:solidFill>
            <a:srgbClr val="FDA23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  <a:latin typeface="Monotype Corsiva" pitchFamily="26" charset="0"/>
              </a:rPr>
              <a:t>D</a:t>
            </a:r>
            <a:r>
              <a:rPr lang="fr-FR" b="1" i="1" baseline="-25000" dirty="0" smtClean="0">
                <a:solidFill>
                  <a:srgbClr val="660066"/>
                </a:solidFill>
              </a:rPr>
              <a:t>U,CS</a:t>
            </a:r>
            <a:r>
              <a:rPr lang="en-GB" b="1" dirty="0" smtClean="0">
                <a:solidFill>
                  <a:srgbClr val="660066"/>
                </a:solidFill>
              </a:rPr>
              <a:t> : </a:t>
            </a:r>
            <a:r>
              <a:rPr lang="fr-FR" b="1" dirty="0" smtClean="0">
                <a:solidFill>
                  <a:srgbClr val="6600CC"/>
                </a:solidFill>
              </a:rPr>
              <a:t>d</a:t>
            </a:r>
            <a:r>
              <a:rPr lang="el-GR" b="1" dirty="0" smtClean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el-GR" b="1" i="1" baseline="-16000" dirty="0" smtClean="0">
                <a:solidFill>
                  <a:srgbClr val="6600CC"/>
                </a:solidFill>
                <a:latin typeface="Lucida Grande" pitchFamily="-112" charset="0"/>
              </a:rPr>
              <a:t>μ</a:t>
            </a:r>
            <a:r>
              <a:rPr lang="el-GR" b="1" i="1" baseline="-16000" dirty="0">
                <a:solidFill>
                  <a:srgbClr val="6600CC"/>
                </a:solidFill>
                <a:latin typeface="Lucida Grande" pitchFamily="-112" charset="0"/>
              </a:rPr>
              <a:t>+</a:t>
            </a:r>
            <a:r>
              <a:rPr lang="fr-FR" b="1" dirty="0">
                <a:solidFill>
                  <a:srgbClr val="6600CC"/>
                </a:solidFill>
              </a:rPr>
              <a:t>- d</a:t>
            </a:r>
            <a:r>
              <a:rPr lang="el-GR" b="1" dirty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el-GR" b="1" i="1" baseline="-16000" dirty="0">
                <a:solidFill>
                  <a:srgbClr val="6600CC"/>
                </a:solidFill>
                <a:latin typeface="Lucida Grande" pitchFamily="-112" charset="0"/>
              </a:rPr>
              <a:t>μ</a:t>
            </a:r>
            <a:r>
              <a:rPr lang="fr-FR" b="1" i="1" baseline="-16000" dirty="0">
                <a:solidFill>
                  <a:srgbClr val="6600CC"/>
                </a:solidFill>
              </a:rPr>
              <a:t>-</a:t>
            </a:r>
            <a:r>
              <a:rPr lang="fr-FR" b="1" dirty="0">
                <a:solidFill>
                  <a:srgbClr val="6600CC"/>
                </a:solidFill>
              </a:rPr>
              <a:t>= 2 </a:t>
            </a:r>
            <a:r>
              <a:rPr lang="fr-FR" b="1" dirty="0">
                <a:solidFill>
                  <a:srgbClr val="CC3300"/>
                </a:solidFill>
              </a:rPr>
              <a:t>P</a:t>
            </a:r>
            <a:r>
              <a:rPr lang="el-GR" b="1" baseline="-25000" dirty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b="1" baseline="-25000" dirty="0">
                <a:solidFill>
                  <a:srgbClr val="6600CC"/>
                </a:solidFill>
              </a:rPr>
              <a:t> </a:t>
            </a:r>
            <a:r>
              <a:rPr lang="fr-FR" b="1" dirty="0">
                <a:solidFill>
                  <a:srgbClr val="6600CC"/>
                </a:solidFill>
              </a:rPr>
              <a:t>d</a:t>
            </a:r>
            <a:r>
              <a:rPr lang="el-GR" b="1" dirty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b="1" baseline="30000" dirty="0" err="1">
                <a:solidFill>
                  <a:srgbClr val="6600CC"/>
                </a:solidFill>
              </a:rPr>
              <a:t>DVCS</a:t>
            </a:r>
            <a:r>
              <a:rPr lang="fr-FR" b="1" i="1" baseline="-18000" dirty="0" err="1">
                <a:solidFill>
                  <a:srgbClr val="6600CC"/>
                </a:solidFill>
              </a:rPr>
              <a:t>pol</a:t>
            </a:r>
            <a:r>
              <a:rPr lang="fr-FR" b="1" i="1" baseline="-18000" dirty="0">
                <a:solidFill>
                  <a:srgbClr val="6600CC"/>
                </a:solidFill>
              </a:rPr>
              <a:t> </a:t>
            </a:r>
            <a:r>
              <a:rPr lang="fr-FR" b="1" i="1" baseline="30000" dirty="0">
                <a:solidFill>
                  <a:srgbClr val="6600CC"/>
                </a:solidFill>
              </a:rPr>
              <a:t>  </a:t>
            </a:r>
            <a:r>
              <a:rPr lang="fr-FR" b="1" dirty="0">
                <a:solidFill>
                  <a:srgbClr val="6600CC"/>
                </a:solidFill>
              </a:rPr>
              <a:t>+ </a:t>
            </a:r>
            <a:r>
              <a:rPr lang="fr-FR" b="1" dirty="0">
                <a:solidFill>
                  <a:srgbClr val="CC3300"/>
                </a:solidFill>
              </a:rPr>
              <a:t>e</a:t>
            </a:r>
            <a:r>
              <a:rPr lang="el-GR" b="1" baseline="-25000" dirty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b="1" dirty="0">
                <a:solidFill>
                  <a:srgbClr val="6600CC"/>
                </a:solidFill>
              </a:rPr>
              <a:t> </a:t>
            </a:r>
            <a:r>
              <a:rPr lang="fr-FR" b="1" dirty="0" err="1">
                <a:solidFill>
                  <a:srgbClr val="6600CC"/>
                </a:solidFill>
              </a:rPr>
              <a:t>a</a:t>
            </a:r>
            <a:r>
              <a:rPr lang="fr-FR" b="1" baseline="30000" dirty="0" err="1">
                <a:solidFill>
                  <a:srgbClr val="6600CC"/>
                </a:solidFill>
              </a:rPr>
              <a:t>BH</a:t>
            </a:r>
            <a:r>
              <a:rPr lang="fr-FR" b="1" dirty="0">
                <a:solidFill>
                  <a:srgbClr val="6600CC"/>
                </a:solidFill>
              </a:rPr>
              <a:t> </a:t>
            </a:r>
            <a:r>
              <a:rPr lang="fr-FR" b="1" i="1" dirty="0" err="1">
                <a:solidFill>
                  <a:srgbClr val="6600CC"/>
                </a:solidFill>
                <a:latin typeface="Monotype Corsiva" pitchFamily="-112" charset="0"/>
              </a:rPr>
              <a:t>Re</a:t>
            </a:r>
            <a:r>
              <a:rPr lang="fr-FR" b="1" dirty="0">
                <a:solidFill>
                  <a:srgbClr val="6600CC"/>
                </a:solidFill>
              </a:rPr>
              <a:t> A</a:t>
            </a:r>
            <a:r>
              <a:rPr lang="fr-FR" b="1" baseline="30000" dirty="0">
                <a:solidFill>
                  <a:srgbClr val="6600CC"/>
                </a:solidFill>
              </a:rPr>
              <a:t>DVCS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667486" y="1448335"/>
            <a:ext cx="855528" cy="303726"/>
            <a:chOff x="2112" y="2640"/>
            <a:chExt cx="665" cy="288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2112" y="2640"/>
              <a:ext cx="384" cy="288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3" name="Object 24"/>
            <p:cNvGraphicFramePr>
              <a:graphicFrameLocks noChangeAspect="1"/>
            </p:cNvGraphicFramePr>
            <p:nvPr/>
          </p:nvGraphicFramePr>
          <p:xfrm>
            <a:off x="2138" y="2676"/>
            <a:ext cx="639" cy="205"/>
          </p:xfrm>
          <a:graphic>
            <a:graphicData uri="http://schemas.openxmlformats.org/presentationml/2006/ole">
              <p:oleObj spid="_x0000_s250883" name="…quation" r:id="rId5" imgW="635000" imgH="203200" progId="Equation.3">
                <p:embed/>
              </p:oleObj>
            </a:graphicData>
          </a:graphic>
        </p:graphicFrame>
      </p:grp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2890228" y="1665282"/>
            <a:ext cx="500035" cy="312404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3452767" y="1665282"/>
            <a:ext cx="500035" cy="312404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4494505" y="1665282"/>
            <a:ext cx="500035" cy="312404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661253" y="1656604"/>
            <a:ext cx="500035" cy="312404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/>
        </p:nvGraphicFramePr>
        <p:xfrm>
          <a:off x="3012632" y="1679384"/>
          <a:ext cx="3634366" cy="249489"/>
        </p:xfrm>
        <a:graphic>
          <a:graphicData uri="http://schemas.openxmlformats.org/presentationml/2006/ole">
            <p:oleObj spid="_x0000_s250884" name="Équation" r:id="rId6" imgW="2374900" imgH="203200" progId="Equation.3">
              <p:embed/>
            </p:oleObj>
          </a:graphicData>
        </a:graphic>
      </p:graphicFrame>
      <p:sp>
        <p:nvSpPr>
          <p:cNvPr id="38" name="Line 56"/>
          <p:cNvSpPr>
            <a:spLocks noChangeShapeType="1"/>
          </p:cNvSpPr>
          <p:nvPr/>
        </p:nvSpPr>
        <p:spPr bwMode="auto">
          <a:xfrm flipH="1">
            <a:off x="2302947" y="1352878"/>
            <a:ext cx="395861" cy="130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 flipH="1">
            <a:off x="4251115" y="1333501"/>
            <a:ext cx="45719" cy="232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648203" y="6211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Systematic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errors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: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3%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charge-dependent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effect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between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  <a:sym typeface="Symbol"/>
              </a:rPr>
              <a:t>+ and -</a:t>
            </a:r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Image 43" descr="dvcs-bc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96850" y="2108199"/>
            <a:ext cx="6581584" cy="403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43" y="1171472"/>
            <a:ext cx="8658225" cy="558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sz="4000" b="1" dirty="0" smtClean="0">
                <a:solidFill>
                  <a:srgbClr val="FFFF00"/>
                </a:solidFill>
                <a:latin typeface="Monotype Corsiva" pitchFamily="26" charset="0"/>
              </a:rPr>
              <a:t>D</a:t>
            </a:r>
            <a:r>
              <a:rPr lang="fr-FR" sz="3200" b="1" i="1" baseline="-25000" dirty="0" smtClean="0">
                <a:solidFill>
                  <a:srgbClr val="FFFF00"/>
                </a:solidFill>
              </a:rPr>
              <a:t>U,CS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) over the kinematical domain  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8124825" y="2565400"/>
            <a:ext cx="100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dirty="0" err="1" smtClean="0">
                <a:latin typeface="Comic Sans MS" pitchFamily="26" charset="0"/>
                <a:sym typeface="Symbol" pitchFamily="26" charset="2"/>
              </a:rPr>
              <a:t></a:t>
            </a:r>
            <a:r>
              <a:rPr lang="fr-FR" sz="2000" dirty="0" smtClean="0">
                <a:latin typeface="Comic Sans MS" pitchFamily="26" charset="0"/>
                <a:sym typeface="Symbol" pitchFamily="26" charset="2"/>
              </a:rPr>
              <a:t> (</a:t>
            </a:r>
            <a:r>
              <a:rPr lang="fr-FR" sz="2000" dirty="0" err="1" smtClean="0">
                <a:latin typeface="Comic Sans MS" pitchFamily="26" charset="0"/>
                <a:sym typeface="Symbol" pitchFamily="26" charset="2"/>
              </a:rPr>
              <a:t>deg</a:t>
            </a:r>
            <a:r>
              <a:rPr lang="fr-FR" sz="2000" dirty="0" smtClean="0">
                <a:latin typeface="Comic Sans MS" pitchFamily="26" charset="0"/>
                <a:sym typeface="Symbol" pitchFamily="26" charset="2"/>
              </a:rPr>
              <a:t>)</a:t>
            </a:r>
            <a:endParaRPr lang="fr-FR" sz="2000" dirty="0">
              <a:latin typeface="Comic Sans MS" pitchFamily="26" charset="0"/>
              <a:sym typeface="Symbol" pitchFamily="26" charset="2"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-84664" y="2857500"/>
            <a:ext cx="232031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using</a:t>
            </a:r>
            <a:r>
              <a:rPr lang="fr-FR" dirty="0" smtClean="0">
                <a:solidFill>
                  <a:srgbClr val="0000FF"/>
                </a:solidFill>
              </a:rPr>
              <a:t> the VGG model</a:t>
            </a:r>
          </a:p>
          <a:p>
            <a:r>
              <a:rPr lang="fr-FR" sz="1400" dirty="0" smtClean="0"/>
              <a:t>Phys</a:t>
            </a:r>
            <a:r>
              <a:rPr lang="fr-FR" sz="1400" dirty="0" smtClean="0"/>
              <a:t>. </a:t>
            </a:r>
            <a:r>
              <a:rPr lang="fr-FR" sz="1400" dirty="0" err="1" smtClean="0"/>
              <a:t>Rev</a:t>
            </a:r>
            <a:r>
              <a:rPr lang="fr-FR" sz="1400" dirty="0" smtClean="0"/>
              <a:t>. D60:</a:t>
            </a:r>
            <a:r>
              <a:rPr lang="fr-FR" sz="1400" dirty="0" smtClean="0"/>
              <a:t>094017,1999</a:t>
            </a:r>
            <a:endParaRPr lang="fr-FR" sz="1400" dirty="0" smtClean="0"/>
          </a:p>
        </p:txBody>
      </p:sp>
      <p:sp>
        <p:nvSpPr>
          <p:cNvPr id="68" name="ZoneTexte 67"/>
          <p:cNvSpPr txBox="1"/>
          <p:nvPr/>
        </p:nvSpPr>
        <p:spPr>
          <a:xfrm>
            <a:off x="141820" y="986368"/>
            <a:ext cx="2239434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2.5m LH</a:t>
            </a:r>
            <a:r>
              <a:rPr lang="en-US" baseline="-25000" dirty="0" smtClean="0"/>
              <a:t>2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smtClean="0"/>
              <a:t>L = 1222 pb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  <a:p>
            <a:r>
              <a:rPr lang="en-US" dirty="0" smtClean="0"/>
              <a:t>Syst. </a:t>
            </a:r>
            <a:r>
              <a:rPr lang="en-US" dirty="0" smtClean="0"/>
              <a:t>: 3% </a:t>
            </a:r>
            <a:r>
              <a:rPr lang="el-GR" dirty="0" smtClean="0">
                <a:cs typeface="Comic Sans MS"/>
              </a:rPr>
              <a:t>μ</a:t>
            </a:r>
            <a:r>
              <a:rPr lang="fr-FR" baseline="30000" dirty="0" smtClean="0">
                <a:cs typeface="Comic Sans MS"/>
              </a:rPr>
              <a:t>+</a:t>
            </a:r>
            <a:r>
              <a:rPr lang="fr-FR" dirty="0" smtClean="0">
                <a:cs typeface="Comic Sans MS"/>
              </a:rPr>
              <a:t>/</a:t>
            </a:r>
            <a:r>
              <a:rPr lang="el-GR" dirty="0" smtClean="0">
                <a:cs typeface="Comic Sans MS"/>
              </a:rPr>
              <a:t>μ</a:t>
            </a:r>
            <a:r>
              <a:rPr lang="fr-FR" baseline="30000" dirty="0" smtClean="0">
                <a:cs typeface="Comic Sans MS"/>
              </a:rPr>
              <a:t>- </a:t>
            </a:r>
            <a:r>
              <a:rPr lang="fr-FR" dirty="0" err="1" smtClean="0">
                <a:cs typeface="Comic Sans MS"/>
              </a:rPr>
              <a:t>norm</a:t>
            </a:r>
            <a:r>
              <a:rPr lang="fr-FR" dirty="0" smtClean="0">
                <a:cs typeface="Comic Sans MS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Sensitivity of COMPASS: </a:t>
            </a:r>
            <a:r>
              <a:rPr lang="en-US" sz="2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cos</a:t>
            </a:r>
            <a:r>
              <a:rPr lang="en-US" sz="2800" dirty="0" err="1" smtClean="0">
                <a:solidFill>
                  <a:srgbClr val="FFFF00"/>
                </a:solidFill>
                <a:latin typeface="Comic Sans MS"/>
                <a:ea typeface="Lucida Grande"/>
                <a:cs typeface="Comic Sans MS"/>
              </a:rPr>
              <a:t>ϕ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mic Sans MS"/>
                <a:ea typeface="Lucida Grande"/>
                <a:cs typeface="Comic Sans MS"/>
              </a:rPr>
              <a:t>modulation</a:t>
            </a:r>
            <a:endParaRPr lang="en-US" sz="2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er 54"/>
          <p:cNvGrpSpPr/>
          <p:nvPr/>
        </p:nvGrpSpPr>
        <p:grpSpPr>
          <a:xfrm>
            <a:off x="787405" y="3324119"/>
            <a:ext cx="7292578" cy="2516923"/>
            <a:chOff x="825500" y="2794000"/>
            <a:chExt cx="7645400" cy="2603500"/>
          </a:xfrm>
        </p:grpSpPr>
        <p:sp>
          <p:nvSpPr>
            <p:cNvPr id="44" name="Rectangle 43"/>
            <p:cNvSpPr/>
            <p:nvPr/>
          </p:nvSpPr>
          <p:spPr>
            <a:xfrm>
              <a:off x="3556000" y="4394200"/>
              <a:ext cx="4914900" cy="100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39116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8000" y="40640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13100" y="41021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92500" y="42164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5500" y="27940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320000">
              <a:off x="1309684" y="2879884"/>
              <a:ext cx="542408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920000">
              <a:off x="2592287" y="3599419"/>
              <a:ext cx="649898" cy="127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920000">
              <a:off x="1979512" y="3215244"/>
              <a:ext cx="649898" cy="127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Image 15" descr="gpd_simul_BCS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46561" t="52607" r="15961" b="325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rcRect l="46561" t="52607" r="15961" b="32525"/>
              <a:stretch>
                <a:fillRect/>
              </a:stretch>
            </p:blipFill>
          </mc:Fallback>
        </mc:AlternateContent>
        <p:spPr>
          <a:xfrm>
            <a:off x="6096001" y="846666"/>
            <a:ext cx="2698750" cy="85725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32417" y="1841483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2180149"/>
            <a:ext cx="1206500" cy="116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714750" y="2163216"/>
            <a:ext cx="1295400" cy="154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56917" y="2188616"/>
            <a:ext cx="128905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015318" y="1845717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961717" y="1839367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071033" y="4309517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006849" y="4313750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963832" y="4307400"/>
            <a:ext cx="44449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-25000" dirty="0" smtClean="0"/>
              <a:t>B</a:t>
            </a:r>
            <a:endParaRPr lang="fr-FR" sz="1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340971" y="1028583"/>
            <a:ext cx="525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BCSA</a:t>
            </a:r>
            <a:r>
              <a:rPr lang="fr-FR" sz="2400" b="1" dirty="0" smtClean="0">
                <a:solidFill>
                  <a:srgbClr val="0000FF"/>
                </a:solidFill>
                <a:latin typeface="Monotype Corsiva" pitchFamily="26" charset="0"/>
              </a:rPr>
              <a:t> = D</a:t>
            </a:r>
            <a:r>
              <a:rPr lang="fr-FR" b="1" i="1" baseline="-25000" dirty="0" smtClean="0">
                <a:solidFill>
                  <a:srgbClr val="0000FF"/>
                </a:solidFill>
              </a:rPr>
              <a:t>U,CS</a:t>
            </a:r>
            <a:r>
              <a:rPr lang="en-GB" b="1" dirty="0" smtClean="0">
                <a:solidFill>
                  <a:srgbClr val="0000FF"/>
                </a:solidFill>
              </a:rPr>
              <a:t> /</a:t>
            </a:r>
            <a:r>
              <a:rPr lang="fr-FR" sz="2400" b="1" dirty="0" smtClean="0">
                <a:solidFill>
                  <a:srgbClr val="0000FF"/>
                </a:solidFill>
                <a:latin typeface="Monotype Corsiva" pitchFamily="26" charset="0"/>
              </a:rPr>
              <a:t>S</a:t>
            </a:r>
            <a:r>
              <a:rPr lang="fr-FR" b="1" i="1" baseline="-25000" dirty="0" smtClean="0">
                <a:solidFill>
                  <a:srgbClr val="0000FF"/>
                </a:solidFill>
              </a:rPr>
              <a:t>U,CS</a:t>
            </a:r>
            <a:r>
              <a:rPr lang="en-GB" b="1" dirty="0" smtClean="0">
                <a:solidFill>
                  <a:srgbClr val="0000FF"/>
                </a:solidFill>
              </a:rPr>
              <a:t> = A</a:t>
            </a:r>
            <a:r>
              <a:rPr lang="en-GB" b="1" baseline="-25000" dirty="0" smtClean="0">
                <a:solidFill>
                  <a:srgbClr val="0000FF"/>
                </a:solidFill>
              </a:rPr>
              <a:t>0</a:t>
            </a:r>
            <a:r>
              <a:rPr lang="en-GB" b="1" dirty="0" smtClean="0">
                <a:solidFill>
                  <a:srgbClr val="0000FF"/>
                </a:solidFill>
              </a:rPr>
              <a:t> +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baseline="-25000" dirty="0" smtClean="0">
                <a:solidFill>
                  <a:srgbClr val="FF0000"/>
                </a:solidFill>
              </a:rPr>
              <a:t>CS,U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</a:rPr>
              <a:t>cos</a:t>
            </a:r>
            <a:r>
              <a:rPr lang="en-GB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ϕ</a:t>
            </a:r>
            <a:r>
              <a:rPr lang="en-GB" b="1" dirty="0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 + A</a:t>
            </a:r>
            <a:r>
              <a:rPr lang="en-GB" b="1" baseline="-25000" dirty="0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2</a:t>
            </a:r>
            <a:r>
              <a:rPr lang="en-GB" b="1" dirty="0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 cos2ϕ</a:t>
            </a:r>
            <a:r>
              <a:rPr lang="en-GB" dirty="0" smtClean="0">
                <a:solidFill>
                  <a:srgbClr val="0000FF"/>
                </a:solidFill>
                <a:latin typeface="+mj-lt"/>
              </a:rPr>
              <a:t> 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350" y="1762147"/>
            <a:ext cx="8686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3430587" y="1489076"/>
          <a:ext cx="1278996" cy="387777"/>
        </p:xfrm>
        <a:graphic>
          <a:graphicData uri="http://schemas.openxmlformats.org/presentationml/2006/ole">
            <p:oleObj spid="_x0000_s220162" name="…quation" r:id="rId8" imgW="1016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05417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  <a:t>Continuation of the GPD program :</a:t>
            </a:r>
            <a:b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</a:br>
            <a: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  <a:t>constrain the GPD E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pic>
        <p:nvPicPr>
          <p:cNvPr id="11" name="Image 10" descr="AS_new_asywithher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744006"/>
            <a:ext cx="9006840" cy="3006090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0" y="1039277"/>
            <a:ext cx="9144000" cy="2300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79400" y="941374"/>
            <a:ext cx="8635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 pitchFamily="66" charset="0"/>
              </a:rPr>
              <a:t>with</a:t>
            </a:r>
            <a:r>
              <a:rPr lang="fr-FR" sz="2000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fr-FR" sz="2800" b="1" dirty="0" smtClean="0">
                <a:solidFill>
                  <a:srgbClr val="3366F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="1" baseline="30000" dirty="0" smtClean="0">
                <a:solidFill>
                  <a:srgbClr val="3366FF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000" b="1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fr-FR" sz="2800" b="1" dirty="0" smtClean="0">
                <a:solidFill>
                  <a:srgbClr val="3366F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="1" baseline="30000" dirty="0" smtClean="0">
                <a:solidFill>
                  <a:srgbClr val="3366FF"/>
                </a:solidFill>
                <a:latin typeface="Monotype Corsiva" pitchFamily="66" charset="0"/>
                <a:sym typeface="Symbol" pitchFamily="18" charset="2"/>
              </a:rPr>
              <a:t>-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2000" b="1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and </a:t>
            </a:r>
            <a:r>
              <a:rPr lang="fr-FR" sz="2000" b="1" dirty="0" err="1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transversely</a:t>
            </a:r>
            <a:r>
              <a:rPr lang="fr-FR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000" dirty="0" err="1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polarized</a:t>
            </a:r>
            <a:r>
              <a:rPr lang="fr-FR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 NH3 (proton) </a:t>
            </a:r>
            <a:r>
              <a:rPr lang="fr-FR" sz="2000" dirty="0" err="1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target</a:t>
            </a:r>
            <a:r>
              <a:rPr lang="fr-FR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  </a:t>
            </a:r>
            <a:endParaRPr lang="fr-FR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260725" y="2568562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Wingdings" pitchFamily="2" charset="2"/>
              </a:rPr>
              <a:t> </a:t>
            </a:r>
            <a:endParaRPr lang="fr-FR"/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03200" y="1587500"/>
            <a:ext cx="5932351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D</a:t>
            </a:r>
            <a:r>
              <a:rPr lang="fr-FR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T,CS </a:t>
            </a:r>
            <a:r>
              <a:rPr lang="fr-FR" sz="2200" b="1" dirty="0" err="1" smtClean="0">
                <a:latin typeface="Monotype Corsiva" pitchFamily="66" charset="0"/>
                <a:sym typeface="Symbol" pitchFamily="18" charset="2"/>
              </a:rPr>
              <a:t></a:t>
            </a:r>
            <a:r>
              <a:rPr lang="fr-FR" sz="2200" b="1" dirty="0" smtClean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 err="1" smtClean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800" b="1" i="1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 i="1" baseline="-25000" dirty="0" err="1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T</a:t>
            </a:r>
            <a:r>
              <a:rPr lang="fr-FR" sz="2800" b="1" i="1" baseline="-25000" dirty="0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i="1" baseline="30000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 i="1" baseline="30000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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2800" b="1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fr-FR" sz="2800" b="1" dirty="0" smtClean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2800" b="1" dirty="0" err="1" smtClean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800" b="1" i="1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 i="1" baseline="-25000" dirty="0" err="1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T</a:t>
            </a:r>
            <a:r>
              <a:rPr lang="fr-FR" sz="2800" b="1" i="1" baseline="-25000" dirty="0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i="1" baseline="30000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  </a:t>
            </a:r>
            <a:endParaRPr lang="fr-FR" sz="2800" b="1" dirty="0" smtClean="0">
              <a:solidFill>
                <a:srgbClr val="4D4D4D"/>
              </a:solidFill>
              <a:latin typeface="Monotype Corsiva" pitchFamily="66" charset="0"/>
              <a:sym typeface="Symbol" pitchFamily="18" charset="2"/>
            </a:endParaRPr>
          </a:p>
          <a:p>
            <a:r>
              <a:rPr lang="fr-FR" sz="2800" b="1" dirty="0">
                <a:latin typeface="Monotype Corsiva" pitchFamily="66" charset="0"/>
                <a:sym typeface="Symbol" pitchFamily="18" charset="2"/>
              </a:rPr>
              <a:t>            </a:t>
            </a:r>
            <a:r>
              <a:rPr lang="fr-FR" sz="36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36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</a:t>
            </a:r>
            <a:r>
              <a:rPr lang="fr-FR" sz="2400" b="1" i="1" dirty="0">
                <a:solidFill>
                  <a:srgbClr val="4D4D4D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– </a:t>
            </a:r>
            <a:r>
              <a:rPr lang="fr-FR" sz="2400" b="1" i="1" dirty="0">
                <a:solidFill>
                  <a:srgbClr val="4D4D4D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</a:rPr>
              <a:t>  </a:t>
            </a:r>
            <a:r>
              <a:rPr lang="fr-FR" sz="2400" b="1" dirty="0">
                <a:solidFill>
                  <a:srgbClr val="4D4D4D"/>
                </a:solidFill>
                <a:latin typeface="Times New Roman" pitchFamily="18" charset="0"/>
              </a:rPr>
              <a:t>sin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</a:rPr>
              <a:t>(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- </a:t>
            </a:r>
            <a:r>
              <a:rPr lang="fr-FR" sz="2800" b="1" i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S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) </a:t>
            </a:r>
            <a:r>
              <a:rPr lang="fr-FR" sz="2400" b="1" dirty="0">
                <a:solidFill>
                  <a:srgbClr val="4D4D4D"/>
                </a:solidFill>
                <a:latin typeface="Times New Roman" pitchFamily="18" charset="0"/>
                <a:sym typeface="Symbol" pitchFamily="18" charset="2"/>
              </a:rPr>
              <a:t>cos 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</a:t>
            </a:r>
          </a:p>
        </p:txBody>
      </p:sp>
      <p:pic>
        <p:nvPicPr>
          <p:cNvPr id="53" name="Picture 15" descr="kine_phi_phiS"/>
          <p:cNvPicPr>
            <a:picLocks noChangeAspect="1" noChangeArrowheads="1"/>
          </p:cNvPicPr>
          <p:nvPr/>
        </p:nvPicPr>
        <p:blipFill>
          <a:blip r:embed="rId4" cstate="print"/>
          <a:srcRect l="60597" t="28595" b="37173"/>
          <a:stretch>
            <a:fillRect/>
          </a:stretch>
        </p:blipFill>
        <p:spPr bwMode="auto">
          <a:xfrm>
            <a:off x="5881409" y="1562629"/>
            <a:ext cx="3262591" cy="17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964267" y="2741084"/>
            <a:ext cx="347556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160 GeV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1.2 </a:t>
            </a:r>
            <a:r>
              <a:rPr lang="en-US" dirty="0" err="1" smtClean="0"/>
              <a:t>m</a:t>
            </a:r>
            <a:r>
              <a:rPr lang="en-US" dirty="0" smtClean="0"/>
              <a:t> polarized NH3 target (</a:t>
            </a:r>
            <a:r>
              <a:rPr lang="en-US" dirty="0" err="1" smtClean="0"/>
              <a:t>f</a:t>
            </a:r>
            <a:r>
              <a:rPr lang="en-US" dirty="0" smtClean="0"/>
              <a:t>=0.26)</a:t>
            </a:r>
          </a:p>
          <a:p>
            <a:r>
              <a:rPr lang="en-US" dirty="0" smtClean="0"/>
              <a:t>2 years -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34" y="745265"/>
            <a:ext cx="8480930" cy="52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080578" y="221434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>
            <a:off x="3183812" y="1883536"/>
            <a:ext cx="319286" cy="57037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1803162" y="3677808"/>
            <a:ext cx="6315652" cy="51982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21370502" flipH="1" flipV="1">
            <a:off x="1835270" y="3568798"/>
            <a:ext cx="3827802" cy="3650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826458" y="3687749"/>
            <a:ext cx="69887" cy="82517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21370502">
            <a:off x="256208" y="3621393"/>
            <a:ext cx="1538111" cy="1003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rot="21370502" flipH="1">
            <a:off x="5609304" y="3169395"/>
            <a:ext cx="3202364" cy="20991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57749" y="4572984"/>
            <a:ext cx="82825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21388" y="4085940"/>
            <a:ext cx="3003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8442953" y="2478616"/>
            <a:ext cx="3708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2008  DVCS </a:t>
            </a:r>
            <a:r>
              <a:rPr lang="fr-FR" dirty="0" err="1" smtClean="0">
                <a:solidFill>
                  <a:srgbClr val="FFFF00"/>
                </a:solidFill>
              </a:rPr>
              <a:t>beam</a:t>
            </a:r>
            <a:r>
              <a:rPr lang="fr-FR" dirty="0" smtClean="0">
                <a:solidFill>
                  <a:srgbClr val="FFFF00"/>
                </a:solidFill>
              </a:rPr>
              <a:t> test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realisation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8084" y="1227666"/>
            <a:ext cx="23908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Compass</a:t>
            </a:r>
            <a:r>
              <a:rPr lang="fr-FR" dirty="0" smtClean="0"/>
              <a:t> hadron </a:t>
            </a:r>
            <a:r>
              <a:rPr lang="fr-FR" dirty="0" err="1" smtClean="0"/>
              <a:t>set-up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40833" y="5693833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New « </a:t>
            </a:r>
            <a:r>
              <a:rPr lang="fr-FR" dirty="0" err="1" smtClean="0"/>
              <a:t>superRPD</a:t>
            </a:r>
            <a:r>
              <a:rPr lang="fr-FR" dirty="0" smtClean="0"/>
              <a:t> » and H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Hermetic</a:t>
            </a:r>
            <a:r>
              <a:rPr lang="fr-FR" dirty="0" smtClean="0"/>
              <a:t> </a:t>
            </a:r>
            <a:r>
              <a:rPr lang="fr-FR" dirty="0" err="1" smtClean="0"/>
              <a:t>calorimetry</a:t>
            </a:r>
            <a:r>
              <a:rPr lang="fr-FR" dirty="0" smtClean="0"/>
              <a:t> : Move </a:t>
            </a:r>
            <a:r>
              <a:rPr lang="fr-FR" dirty="0" err="1" smtClean="0"/>
              <a:t>ECALs</a:t>
            </a:r>
            <a:r>
              <a:rPr lang="fr-FR" dirty="0" smtClean="0"/>
              <a:t> </a:t>
            </a:r>
            <a:r>
              <a:rPr lang="fr-FR" dirty="0" err="1" smtClean="0"/>
              <a:t>upstream</a:t>
            </a:r>
            <a:r>
              <a:rPr lang="fr-FR" dirty="0" smtClean="0"/>
              <a:t> and/or </a:t>
            </a:r>
            <a:r>
              <a:rPr lang="fr-FR" dirty="0" err="1" smtClean="0"/>
              <a:t>complete</a:t>
            </a:r>
            <a:r>
              <a:rPr lang="fr-FR" dirty="0" smtClean="0"/>
              <a:t> ECAL2</a:t>
            </a:r>
          </a:p>
          <a:p>
            <a:pPr>
              <a:buFont typeface="Arial"/>
              <a:buChar char="•"/>
            </a:pPr>
            <a:r>
              <a:rPr lang="fr-FR" dirty="0" smtClean="0"/>
              <a:t> New ECAL0 </a:t>
            </a:r>
            <a:r>
              <a:rPr lang="fr-FR" dirty="0" err="1" smtClean="0"/>
              <a:t>upstream</a:t>
            </a:r>
            <a:r>
              <a:rPr lang="fr-FR" dirty="0" smtClean="0"/>
              <a:t> of SM1</a:t>
            </a:r>
          </a:p>
          <a:p>
            <a:pPr>
              <a:buFont typeface="Arial"/>
              <a:buChar char="•"/>
            </a:pP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5252" y="1587501"/>
            <a:ext cx="17449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Talks</a:t>
            </a:r>
            <a:r>
              <a:rPr lang="fr-FR" sz="1600" dirty="0" smtClean="0"/>
              <a:t> of </a:t>
            </a:r>
          </a:p>
          <a:p>
            <a:r>
              <a:rPr lang="fr-FR" sz="1600" dirty="0" smtClean="0"/>
              <a:t>F. Haas, S. </a:t>
            </a:r>
            <a:r>
              <a:rPr lang="fr-FR" sz="1600" dirty="0" err="1" smtClean="0"/>
              <a:t>Neubert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333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fr-FR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Recoil</a:t>
            </a:r>
            <a:r>
              <a:rPr lang="fr-FR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Proton Detector</a:t>
            </a:r>
            <a:endParaRPr lang="fr-FR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1" name="Image 30" descr="upgrades_LH2-RPD_ensemble3.png"/>
          <p:cNvPicPr>
            <a:picLocks noChangeAspect="1"/>
          </p:cNvPicPr>
          <p:nvPr/>
        </p:nvPicPr>
        <p:blipFill>
          <a:blip r:embed="rId2"/>
          <a:srcRect l="4949" t="5737" r="6485" b="4285"/>
          <a:stretch>
            <a:fillRect/>
          </a:stretch>
        </p:blipFill>
        <p:spPr>
          <a:xfrm>
            <a:off x="190501" y="825500"/>
            <a:ext cx="5492750" cy="3810000"/>
          </a:xfrm>
          <a:prstGeom prst="rect">
            <a:avLst/>
          </a:prstGeom>
        </p:spPr>
      </p:pic>
      <p:pic>
        <p:nvPicPr>
          <p:cNvPr id="32" name="Image 31" descr="upgrades_LH2-RPD_GANDALF.png"/>
          <p:cNvPicPr>
            <a:picLocks noChangeAspect="1"/>
          </p:cNvPicPr>
          <p:nvPr/>
        </p:nvPicPr>
        <p:blipFill>
          <a:blip r:embed="rId3"/>
          <a:srcRect r="42245"/>
          <a:stretch>
            <a:fillRect/>
          </a:stretch>
        </p:blipFill>
        <p:spPr>
          <a:xfrm>
            <a:off x="3333751" y="4339161"/>
            <a:ext cx="3011328" cy="2487083"/>
          </a:xfrm>
          <a:prstGeom prst="rect">
            <a:avLst/>
          </a:prstGeom>
        </p:spPr>
      </p:pic>
      <p:pic>
        <p:nvPicPr>
          <p:cNvPr id="33" name="Image 32" descr="upgrades_LH2-RPD_GANDALF.png"/>
          <p:cNvPicPr>
            <a:picLocks noChangeAspect="1"/>
          </p:cNvPicPr>
          <p:nvPr/>
        </p:nvPicPr>
        <p:blipFill>
          <a:blip r:embed="rId3"/>
          <a:srcRect l="61528"/>
          <a:stretch>
            <a:fillRect/>
          </a:stretch>
        </p:blipFill>
        <p:spPr>
          <a:xfrm>
            <a:off x="6455830" y="3660930"/>
            <a:ext cx="2518833" cy="312299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57250" y="5048251"/>
            <a:ext cx="226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Gandalf</a:t>
            </a:r>
            <a:r>
              <a:rPr lang="fr-FR" sz="16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Project:</a:t>
            </a:r>
          </a:p>
          <a:p>
            <a:r>
              <a:rPr lang="fr-FR" sz="1600" b="1" dirty="0" smtClean="0">
                <a:latin typeface="Comic Sans MS"/>
                <a:cs typeface="Comic Sans MS"/>
              </a:rPr>
              <a:t>1 GHz digitalisation </a:t>
            </a:r>
          </a:p>
          <a:p>
            <a:r>
              <a:rPr lang="fr-FR" sz="1600" b="1" dirty="0" smtClean="0">
                <a:latin typeface="Comic Sans MS"/>
                <a:cs typeface="Comic Sans MS"/>
              </a:rPr>
              <a:t>of the PMT signal to</a:t>
            </a:r>
          </a:p>
          <a:p>
            <a:r>
              <a:rPr lang="fr-FR" sz="1600" b="1" dirty="0" err="1" smtClean="0">
                <a:latin typeface="Comic Sans MS"/>
                <a:cs typeface="Comic Sans MS"/>
              </a:rPr>
              <a:t>cope</a:t>
            </a:r>
            <a:r>
              <a:rPr lang="fr-FR" sz="1600" b="1" dirty="0" smtClean="0">
                <a:latin typeface="Comic Sans MS"/>
                <a:cs typeface="Comic Sans MS"/>
              </a:rPr>
              <a:t> for </a:t>
            </a:r>
            <a:r>
              <a:rPr lang="fr-FR" sz="1600" b="1" dirty="0" err="1" smtClean="0">
                <a:latin typeface="Comic Sans MS"/>
                <a:cs typeface="Comic Sans MS"/>
              </a:rPr>
              <a:t>high</a:t>
            </a:r>
            <a:r>
              <a:rPr lang="fr-FR" sz="1600" b="1" dirty="0" smtClean="0">
                <a:latin typeface="Comic Sans MS"/>
                <a:cs typeface="Comic Sans MS"/>
              </a:rPr>
              <a:t> rate</a:t>
            </a:r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894918" y="1587499"/>
            <a:ext cx="3070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1600" b="1" dirty="0" smtClean="0">
                <a:latin typeface="Comic Sans MS"/>
                <a:cs typeface="Comic Sans MS"/>
              </a:rPr>
              <a:t> 4 m long </a:t>
            </a:r>
            <a:r>
              <a:rPr lang="fr-FR" sz="1600" b="1" dirty="0" err="1" smtClean="0">
                <a:latin typeface="Comic Sans MS"/>
                <a:cs typeface="Comic Sans MS"/>
              </a:rPr>
              <a:t>scintillator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slabs</a:t>
            </a:r>
            <a:endParaRPr lang="fr-FR" sz="1600" b="1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fr-FR" sz="1600" b="1" dirty="0" smtClean="0">
                <a:latin typeface="Comic Sans MS"/>
                <a:cs typeface="Comic Sans MS"/>
              </a:rPr>
              <a:t> ~ 300ps timing </a:t>
            </a:r>
            <a:r>
              <a:rPr lang="fr-FR" sz="1600" b="1" dirty="0" err="1" smtClean="0">
                <a:latin typeface="Comic Sans MS"/>
                <a:cs typeface="Comic Sans MS"/>
              </a:rPr>
              <a:t>resolution</a:t>
            </a:r>
            <a:endParaRPr lang="fr-FR" sz="1600" b="1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fr-FR" sz="1600" b="1" dirty="0" smtClean="0">
                <a:latin typeface="Comic Sans MS"/>
                <a:cs typeface="Comic Sans MS"/>
              </a:rPr>
              <a:t> Full </a:t>
            </a:r>
            <a:r>
              <a:rPr lang="fr-FR" sz="1600" b="1" dirty="0" err="1" smtClean="0">
                <a:latin typeface="Comic Sans MS"/>
                <a:cs typeface="Comic Sans MS"/>
              </a:rPr>
              <a:t>scale</a:t>
            </a:r>
            <a:r>
              <a:rPr lang="fr-FR" sz="1600" b="1" dirty="0" smtClean="0">
                <a:latin typeface="Comic Sans MS"/>
                <a:cs typeface="Comic Sans MS"/>
              </a:rPr>
              <a:t> prototype </a:t>
            </a:r>
          </a:p>
          <a:p>
            <a:r>
              <a:rPr lang="fr-FR" sz="1600" b="1" dirty="0" smtClean="0">
                <a:latin typeface="Comic Sans MS"/>
                <a:cs typeface="Comic Sans MS"/>
              </a:rPr>
              <a:t>           </a:t>
            </a:r>
            <a:r>
              <a:rPr lang="fr-FR" sz="1600" b="1" dirty="0" err="1" smtClean="0">
                <a:latin typeface="Comic Sans MS"/>
                <a:cs typeface="Comic Sans MS"/>
              </a:rPr>
              <a:t>tested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successfully</a:t>
            </a:r>
            <a:endParaRPr lang="fr-FR" sz="1600" b="1" dirty="0" smtClean="0">
              <a:latin typeface="Comic Sans MS"/>
              <a:cs typeface="Comic Sans MS"/>
            </a:endParaRPr>
          </a:p>
          <a:p>
            <a:endParaRPr lang="fr-FR" sz="16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ECAL 0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4" y="5193771"/>
            <a:ext cx="33289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4556125"/>
            <a:ext cx="3111500" cy="2071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222243" y="1238251"/>
            <a:ext cx="85725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Requirements</a:t>
            </a: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Photon 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energy range 0.2-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 30 </a:t>
            </a:r>
            <a:r>
              <a:rPr lang="en-US" sz="1600" b="1" dirty="0" err="1" smtClean="0">
                <a:latin typeface="Comic Sans MS"/>
                <a:ea typeface="Times New Roman" charset="0"/>
                <a:cs typeface="Comic Sans MS"/>
              </a:rPr>
              <a:t>GeV</a:t>
            </a:r>
            <a:endParaRPr lang="en-US" sz="1600" b="1" dirty="0" smtClean="0">
              <a:latin typeface="Comic Sans MS"/>
              <a:ea typeface="Times New Roman" charset="0"/>
              <a:cs typeface="Comic Sans MS"/>
            </a:endParaRP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Size: 320cm </a:t>
            </a:r>
            <a:r>
              <a:rPr lang="en-US" sz="1600" b="1" dirty="0" err="1" smtClean="0">
                <a:latin typeface="Comic Sans MS"/>
                <a:ea typeface="Times New Roman" charset="0"/>
                <a:cs typeface="Comic Sans MS"/>
              </a:rPr>
              <a:t>x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 320cm ; </a:t>
            </a: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Granularity 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4x4 – 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6x6 cm</a:t>
            </a:r>
            <a:r>
              <a:rPr lang="en-US" sz="1600" b="1" baseline="30000" dirty="0" smtClean="0">
                <a:latin typeface="Comic Sans MS"/>
                <a:ea typeface="Times New Roman" charset="0"/>
                <a:cs typeface="Comic Sans MS"/>
              </a:rPr>
              <a:t>2</a:t>
            </a:r>
            <a:endParaRPr lang="en-US" sz="1600" b="1" dirty="0" smtClean="0">
              <a:latin typeface="Comic Sans MS"/>
              <a:ea typeface="Times New Roman" charset="0"/>
              <a:cs typeface="Comic Sans MS"/>
            </a:endParaRP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Energy 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resolution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 &lt; 10.0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%/√E (</a:t>
            </a:r>
            <a:r>
              <a:rPr lang="en-US" sz="1600" b="1" dirty="0" err="1">
                <a:latin typeface="Comic Sans MS"/>
                <a:ea typeface="Times New Roman" charset="0"/>
                <a:cs typeface="Comic Sans MS"/>
              </a:rPr>
              <a:t>GeV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)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  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 </a:t>
            </a:r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 </a:t>
            </a: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Thickness &lt; 50 cm, </a:t>
            </a:r>
          </a:p>
          <a:p>
            <a:pPr marL="457200" indent="-457200" algn="just" eaLnBrk="0" hangingPunct="0"/>
            <a:r>
              <a:rPr lang="en-US" sz="1600" b="1" dirty="0" smtClean="0">
                <a:latin typeface="Comic Sans MS"/>
                <a:ea typeface="Times New Roman" charset="0"/>
                <a:cs typeface="Comic Sans MS"/>
              </a:rPr>
              <a:t>- Insensitive to 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the magnetic field.</a:t>
            </a:r>
            <a:r>
              <a:rPr lang="en-US" sz="1600" b="1" dirty="0">
                <a:solidFill>
                  <a:srgbClr val="0070C0"/>
                </a:solidFill>
                <a:latin typeface="Comic Sans MS"/>
                <a:ea typeface="Times New Roman" charset="0"/>
                <a:cs typeface="Comic Sans MS"/>
              </a:rPr>
              <a:t> </a:t>
            </a:r>
            <a:r>
              <a:rPr lang="en-US" sz="1600" b="1" dirty="0">
                <a:latin typeface="Comic Sans MS"/>
                <a:ea typeface="Times New Roman" charset="0"/>
                <a:cs typeface="Comic Sans MS"/>
              </a:rPr>
              <a:t>     </a:t>
            </a:r>
            <a:endParaRPr lang="en-US" sz="1600" b="1" dirty="0" smtClean="0">
              <a:latin typeface="Comic Sans MS"/>
              <a:ea typeface="Times New Roman" charset="0"/>
              <a:cs typeface="Comic Sans MS"/>
            </a:endParaRPr>
          </a:p>
          <a:p>
            <a:pPr marL="457200" indent="-457200" eaLnBrk="0" hangingPunct="0">
              <a:buFontTx/>
              <a:buChar char="•"/>
            </a:pPr>
            <a:endParaRPr lang="en-US" sz="1600" b="1" dirty="0" smtClean="0">
              <a:latin typeface="Comic Sans MS"/>
              <a:cs typeface="Comic Sans MS"/>
            </a:endParaRPr>
          </a:p>
          <a:p>
            <a:pPr marL="457200" indent="-457200" eaLnBrk="0" hangingPunct="0">
              <a:buFontTx/>
              <a:buChar char="•"/>
            </a:pPr>
            <a:endParaRPr lang="en-US" sz="1600" b="1" dirty="0" smtClean="0">
              <a:latin typeface="Comic Sans MS"/>
              <a:cs typeface="Comic Sans MS"/>
            </a:endParaRPr>
          </a:p>
          <a:p>
            <a:pPr marL="457200" indent="-457200" eaLnBrk="0" hangingPunct="0"/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Prototype under studies </a:t>
            </a:r>
          </a:p>
          <a:p>
            <a:pPr marL="457200" indent="-457200" eaLnBrk="0" hangingPunct="0">
              <a:buFontTx/>
              <a:buChar char="•"/>
            </a:pPr>
            <a:r>
              <a:rPr lang="fr-FR" sz="1600" b="1" dirty="0" err="1" smtClean="0">
                <a:latin typeface="Comic Sans MS"/>
                <a:cs typeface="Comic Sans MS"/>
              </a:rPr>
              <a:t>Shaschlyk</a:t>
            </a:r>
            <a:r>
              <a:rPr lang="fr-FR" sz="1600" b="1" dirty="0" smtClean="0">
                <a:latin typeface="Comic Sans MS"/>
                <a:cs typeface="Comic Sans MS"/>
              </a:rPr>
              <a:t> module </a:t>
            </a:r>
            <a:r>
              <a:rPr lang="fr-FR" sz="1600" b="1" dirty="0" err="1" smtClean="0">
                <a:latin typeface="Comic Sans MS"/>
                <a:cs typeface="Comic Sans MS"/>
              </a:rPr>
              <a:t>with</a:t>
            </a:r>
            <a:r>
              <a:rPr lang="fr-FR" sz="1600" b="1" dirty="0" smtClean="0">
                <a:latin typeface="Comic Sans MS"/>
                <a:cs typeface="Comic Sans MS"/>
              </a:rPr>
              <a:t> AMPD </a:t>
            </a:r>
            <a:r>
              <a:rPr lang="fr-FR" sz="1600" b="1" dirty="0" err="1" smtClean="0">
                <a:latin typeface="Comic Sans MS"/>
                <a:cs typeface="Comic Sans MS"/>
              </a:rPr>
              <a:t>readout</a:t>
            </a:r>
            <a:endParaRPr lang="fr-FR" sz="1600" b="1" dirty="0" smtClean="0">
              <a:latin typeface="Comic Sans MS"/>
              <a:cs typeface="Comic Sans MS"/>
            </a:endParaRPr>
          </a:p>
          <a:p>
            <a:pPr marL="457200" indent="-457200" eaLnBrk="0" hangingPunct="0">
              <a:buFontTx/>
              <a:buChar char="•"/>
            </a:pPr>
            <a:r>
              <a:rPr lang="fr-FR" sz="1600" b="1" dirty="0" err="1" smtClean="0">
                <a:latin typeface="Comic Sans MS"/>
                <a:cs typeface="Comic Sans MS"/>
              </a:rPr>
              <a:t>Tested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endParaRPr lang="ru-RU" sz="1600" b="1" dirty="0" smtClean="0">
              <a:latin typeface="Comic Sans MS"/>
              <a:cs typeface="Comic Sans MS"/>
            </a:endParaRPr>
          </a:p>
          <a:p>
            <a:pPr marL="457200" indent="-457200" eaLnBrk="0" hangingPunct="0"/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</a:t>
            </a:r>
            <a:endParaRPr lang="en-US" sz="1600" b="1" dirty="0">
              <a:latin typeface="Comic Sans MS"/>
              <a:cs typeface="Comic Sans MS"/>
            </a:endParaRPr>
          </a:p>
        </p:txBody>
      </p:sp>
      <p:pic>
        <p:nvPicPr>
          <p:cNvPr id="8" name="Image 7" descr="gamma_angl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6318"/>
          <a:stretch>
            <a:fillRect/>
          </a:stretch>
        </p:blipFill>
        <p:spPr>
          <a:xfrm>
            <a:off x="5399978" y="1005417"/>
            <a:ext cx="3744022" cy="27305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34250" y="1354667"/>
            <a:ext cx="106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DVCS+BH</a:t>
            </a:r>
            <a:endParaRPr lang="fr-FR" dirty="0"/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 flipH="1" flipV="1">
            <a:off x="6497916" y="1121832"/>
            <a:ext cx="0" cy="23177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5814483" y="1369487"/>
            <a:ext cx="103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ECAL1&amp;2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2008-2009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DVCS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 tests </a:t>
            </a:r>
            <a:endParaRPr lang="en-US" sz="2800" b="1" dirty="0" smtClean="0">
              <a:solidFill>
                <a:srgbClr val="FFFF00"/>
              </a:solidFill>
              <a:latin typeface="Comic Sans MS" pitchFamily="29" charset="0"/>
              <a:ea typeface="Comic Sans MS" pitchFamily="29" charset="0"/>
              <a:cs typeface="Comic Sans MS" pitchFamily="29" charset="0"/>
            </a:endParaRPr>
          </a:p>
        </p:txBody>
      </p:sp>
      <p:grpSp>
        <p:nvGrpSpPr>
          <p:cNvPr id="35" name="Group 108"/>
          <p:cNvGrpSpPr>
            <a:grpSpLocks/>
          </p:cNvGrpSpPr>
          <p:nvPr/>
        </p:nvGrpSpPr>
        <p:grpSpPr bwMode="auto">
          <a:xfrm>
            <a:off x="1344083" y="1132420"/>
            <a:ext cx="6921500" cy="3884083"/>
            <a:chOff x="424" y="1063"/>
            <a:chExt cx="4864" cy="2552"/>
          </a:xfrm>
        </p:grpSpPr>
        <p:sp>
          <p:nvSpPr>
            <p:cNvPr id="37" name="Line 99"/>
            <p:cNvSpPr>
              <a:spLocks noChangeShapeType="1"/>
            </p:cNvSpPr>
            <p:nvPr/>
          </p:nvSpPr>
          <p:spPr bwMode="auto">
            <a:xfrm>
              <a:off x="4604" y="107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8" name="Picture 100" descr="Target_bi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7" y="1063"/>
              <a:ext cx="4513" cy="2552"/>
            </a:xfrm>
            <a:prstGeom prst="rect">
              <a:avLst/>
            </a:prstGeom>
            <a:noFill/>
          </p:spPr>
        </p:pic>
        <p:sp>
          <p:nvSpPr>
            <p:cNvPr id="39" name="Line 101"/>
            <p:cNvSpPr>
              <a:spLocks noChangeShapeType="1"/>
            </p:cNvSpPr>
            <p:nvPr/>
          </p:nvSpPr>
          <p:spPr bwMode="auto">
            <a:xfrm>
              <a:off x="2880" y="1616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0" name="Line 102"/>
            <p:cNvSpPr>
              <a:spLocks noChangeShapeType="1"/>
            </p:cNvSpPr>
            <p:nvPr/>
          </p:nvSpPr>
          <p:spPr bwMode="auto">
            <a:xfrm>
              <a:off x="2880" y="3113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1" name="Line 103"/>
            <p:cNvSpPr>
              <a:spLocks noChangeShapeType="1"/>
            </p:cNvSpPr>
            <p:nvPr/>
          </p:nvSpPr>
          <p:spPr bwMode="auto">
            <a:xfrm>
              <a:off x="3053" y="2251"/>
              <a:ext cx="49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2" name="Line 104"/>
            <p:cNvSpPr>
              <a:spLocks noChangeShapeType="1"/>
            </p:cNvSpPr>
            <p:nvPr/>
          </p:nvSpPr>
          <p:spPr bwMode="auto">
            <a:xfrm>
              <a:off x="3047" y="2487"/>
              <a:ext cx="49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3" name="Text Box 105"/>
            <p:cNvSpPr txBox="1">
              <a:spLocks noChangeArrowheads="1"/>
            </p:cNvSpPr>
            <p:nvPr/>
          </p:nvSpPr>
          <p:spPr bwMode="auto">
            <a:xfrm>
              <a:off x="2971" y="1979"/>
              <a:ext cx="635" cy="2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34950" indent="-234950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2733E3"/>
                  </a:solidFill>
                  <a:latin typeface="Comic Sans MS" pitchFamily="-112" charset="0"/>
                </a:rPr>
                <a:t>Ring A</a:t>
              </a:r>
              <a:endParaRPr lang="en-US" sz="1800">
                <a:solidFill>
                  <a:schemeClr val="accent2"/>
                </a:solidFill>
                <a:latin typeface="Comic Sans MS" pitchFamily="-112" charset="0"/>
              </a:endParaRPr>
            </a:p>
          </p:txBody>
        </p:sp>
        <p:sp>
          <p:nvSpPr>
            <p:cNvPr id="44" name="Text Box 106"/>
            <p:cNvSpPr txBox="1">
              <a:spLocks noChangeArrowheads="1"/>
            </p:cNvSpPr>
            <p:nvPr/>
          </p:nvSpPr>
          <p:spPr bwMode="auto">
            <a:xfrm>
              <a:off x="3019" y="1354"/>
              <a:ext cx="635" cy="2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34950" indent="-234950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2733E3"/>
                  </a:solidFill>
                  <a:latin typeface="Comic Sans MS" pitchFamily="-112" charset="0"/>
                </a:rPr>
                <a:t>Ring B</a:t>
              </a:r>
              <a:endParaRPr lang="en-US" sz="1800">
                <a:latin typeface="Comic Sans MS" pitchFamily="-112" charset="0"/>
              </a:endParaRPr>
            </a:p>
          </p:txBody>
        </p:sp>
        <p:sp>
          <p:nvSpPr>
            <p:cNvPr id="45" name="Line 107"/>
            <p:cNvSpPr>
              <a:spLocks noChangeShapeType="1"/>
            </p:cNvSpPr>
            <p:nvPr/>
          </p:nvSpPr>
          <p:spPr bwMode="auto">
            <a:xfrm>
              <a:off x="424" y="2360"/>
              <a:ext cx="486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328084" y="1217084"/>
            <a:ext cx="212656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Compass</a:t>
            </a:r>
            <a:r>
              <a:rPr lang="fr-FR" dirty="0" smtClean="0"/>
              <a:t> hadron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smtClean="0"/>
              <a:t>Target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80460" y="5085752"/>
            <a:ext cx="440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Selection  of events : </a:t>
            </a:r>
          </a:p>
          <a:p>
            <a:r>
              <a:rPr lang="en-US" sz="2000" dirty="0" smtClean="0"/>
              <a:t>   - one vertex with </a:t>
            </a:r>
            <a:r>
              <a:rPr lang="en-US" sz="2000" dirty="0" err="1" smtClean="0"/>
              <a:t>μ</a:t>
            </a:r>
            <a:r>
              <a:rPr lang="en-US" sz="2000" dirty="0" smtClean="0"/>
              <a:t> and </a:t>
            </a:r>
            <a:r>
              <a:rPr lang="en-US" sz="2000" dirty="0" err="1" smtClean="0"/>
              <a:t>μ</a:t>
            </a:r>
            <a:r>
              <a:rPr lang="en-US" sz="2000" dirty="0" smtClean="0"/>
              <a:t>’</a:t>
            </a:r>
          </a:p>
          <a:p>
            <a:r>
              <a:rPr lang="en-US" sz="2000" dirty="0" smtClean="0"/>
              <a:t>   - no other charged tracks </a:t>
            </a:r>
          </a:p>
          <a:p>
            <a:r>
              <a:rPr lang="en-US" sz="2000" dirty="0" smtClean="0"/>
              <a:t>   - only 1 high energy photon (</a:t>
            </a:r>
            <a:r>
              <a:rPr lang="en-US" sz="2000" dirty="0" err="1" smtClean="0"/>
              <a:t>Δt</a:t>
            </a:r>
            <a:r>
              <a:rPr lang="en-US" sz="2000" dirty="0" smtClean="0"/>
              <a:t>&lt;5ns)</a:t>
            </a:r>
          </a:p>
          <a:p>
            <a:r>
              <a:rPr lang="en-US" sz="2000" dirty="0" smtClean="0"/>
              <a:t>   - 1 proton in RPD with </a:t>
            </a:r>
            <a:r>
              <a:rPr lang="en-US" sz="2000" dirty="0" err="1" smtClean="0"/>
              <a:t>p</a:t>
            </a:r>
            <a:r>
              <a:rPr lang="en-US" sz="2000" dirty="0" smtClean="0"/>
              <a:t> &lt; 1. </a:t>
            </a:r>
            <a:r>
              <a:rPr lang="en-US" sz="2000" dirty="0" err="1" smtClean="0"/>
              <a:t>GeV/c</a:t>
            </a: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713344" y="5311237"/>
            <a:ext cx="1449388" cy="914400"/>
            <a:chOff x="1104" y="1584"/>
            <a:chExt cx="1104" cy="672"/>
          </a:xfrm>
        </p:grpSpPr>
        <p:sp>
          <p:nvSpPr>
            <p:cNvPr id="49" name="Freeform 15"/>
            <p:cNvSpPr>
              <a:spLocks/>
            </p:cNvSpPr>
            <p:nvPr/>
          </p:nvSpPr>
          <p:spPr bwMode="auto">
            <a:xfrm rot="-34070222">
              <a:off x="1632" y="1968"/>
              <a:ext cx="432" cy="8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1104" y="2160"/>
              <a:ext cx="110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1200" y="1632"/>
              <a:ext cx="432" cy="9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 flipV="1">
              <a:off x="1632" y="1584"/>
              <a:ext cx="432" cy="14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 rot="-37790826">
              <a:off x="1389" y="1923"/>
              <a:ext cx="477" cy="8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1536" y="20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2794557" y="5246149"/>
            <a:ext cx="1449387" cy="979488"/>
            <a:chOff x="2735298" y="1501775"/>
            <a:chExt cx="1449387" cy="979488"/>
          </a:xfrm>
        </p:grpSpPr>
        <p:sp>
          <p:nvSpPr>
            <p:cNvPr id="56" name="Freeform 21"/>
            <p:cNvSpPr>
              <a:spLocks/>
            </p:cNvSpPr>
            <p:nvPr/>
          </p:nvSpPr>
          <p:spPr bwMode="auto">
            <a:xfrm rot="9129778">
              <a:off x="3113123" y="1501775"/>
              <a:ext cx="566737" cy="11271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2735298" y="2351088"/>
              <a:ext cx="1449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2860710" y="1633538"/>
              <a:ext cx="568325" cy="13017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3429035" y="1566863"/>
              <a:ext cx="566738" cy="1968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 rot="5409174">
              <a:off x="3098041" y="2031207"/>
              <a:ext cx="649287" cy="114300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3302035" y="2220913"/>
              <a:ext cx="188913" cy="2603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1029257" y="6300249"/>
            <a:ext cx="633174" cy="3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1700" b="1" dirty="0" smtClean="0"/>
              <a:t>DVCS</a:t>
            </a:r>
            <a:endParaRPr lang="fr-FR" sz="1700" b="1" dirty="0"/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2946953" y="6335174"/>
            <a:ext cx="16208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1700" b="1" dirty="0"/>
              <a:t>Bethe-Heitler</a:t>
            </a:r>
            <a:endParaRPr lang="fr-F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phi-vs-phi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7080" r="778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7080" r="7788"/>
              <a:stretch>
                <a:fillRect/>
              </a:stretch>
            </p:blipFill>
          </mc:Fallback>
        </mc:AlternateContent>
        <p:spPr>
          <a:xfrm>
            <a:off x="1" y="3949700"/>
            <a:ext cx="4099317" cy="2908300"/>
          </a:xfrm>
          <a:prstGeom prst="rect">
            <a:avLst/>
          </a:prstGeom>
        </p:spPr>
      </p:pic>
      <p:pic>
        <p:nvPicPr>
          <p:cNvPr id="40" name="Image 39" descr="delta-pPerp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t="8791" r="88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t="8791" r="8818"/>
              <a:stretch>
                <a:fillRect/>
              </a:stretch>
            </p:blipFill>
          </mc:Fallback>
        </mc:AlternateContent>
        <p:spPr>
          <a:xfrm>
            <a:off x="4064000" y="863600"/>
            <a:ext cx="5079999" cy="2976762"/>
          </a:xfrm>
          <a:prstGeom prst="rect">
            <a:avLst/>
          </a:prstGeom>
        </p:spPr>
      </p:pic>
      <p:pic>
        <p:nvPicPr>
          <p:cNvPr id="41" name="Image 40" descr="delta-phi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rcRect t="9066" r="925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 t="9066" r="9259"/>
              <a:stretch>
                <a:fillRect/>
              </a:stretch>
            </p:blipFill>
          </mc:Fallback>
        </mc:AlternateContent>
        <p:spPr>
          <a:xfrm>
            <a:off x="4051300" y="3851271"/>
            <a:ext cx="5092700" cy="3006728"/>
          </a:xfrm>
          <a:prstGeom prst="rect">
            <a:avLst/>
          </a:prstGeom>
        </p:spPr>
      </p:pic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2008 beam test : exclusivity cuts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6774224" y="6194425"/>
            <a:ext cx="579078" cy="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6366308" y="6209852"/>
            <a:ext cx="579078" cy="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7005309" y="3199911"/>
            <a:ext cx="579078" cy="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6110796" y="3203134"/>
            <a:ext cx="579078" cy="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664283" y="1205376"/>
            <a:ext cx="216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26" charset="0"/>
              </a:rPr>
              <a:t>Δp</a:t>
            </a:r>
            <a:r>
              <a:rPr lang="en-US" baseline="-25000" dirty="0" err="1" smtClean="0">
                <a:latin typeface="Calibri" pitchFamily="26" charset="0"/>
                <a:sym typeface="Symbol" pitchFamily="26" charset="2"/>
              </a:rPr>
              <a:t></a:t>
            </a:r>
            <a:r>
              <a:rPr lang="en-US" dirty="0" smtClean="0">
                <a:latin typeface="Calibri" pitchFamily="26" charset="0"/>
              </a:rPr>
              <a:t> =|P</a:t>
            </a:r>
            <a:r>
              <a:rPr lang="en-US" baseline="30000" dirty="0" smtClean="0">
                <a:latin typeface="Calibri" pitchFamily="26" charset="0"/>
                <a:sym typeface="Symbol" pitchFamily="26" charset="2"/>
              </a:rPr>
              <a:t></a:t>
            </a:r>
            <a:r>
              <a:rPr lang="en-US" baseline="-25000" dirty="0" smtClean="0">
                <a:latin typeface="Calibri" pitchFamily="26" charset="0"/>
              </a:rPr>
              <a:t>μ’+γ</a:t>
            </a:r>
            <a:r>
              <a:rPr lang="en-US" dirty="0" smtClean="0">
                <a:latin typeface="Calibri" pitchFamily="26" charset="0"/>
              </a:rPr>
              <a:t>|-|P</a:t>
            </a:r>
            <a:r>
              <a:rPr lang="en-US" baseline="30000" dirty="0" smtClean="0">
                <a:latin typeface="Calibri" pitchFamily="26" charset="0"/>
                <a:sym typeface="Symbol" pitchFamily="26" charset="2"/>
              </a:rPr>
              <a:t></a:t>
            </a:r>
            <a:r>
              <a:rPr lang="en-US" baseline="-25000" dirty="0" smtClean="0">
                <a:latin typeface="Calibri" pitchFamily="26" charset="0"/>
              </a:rPr>
              <a:t>RPD</a:t>
            </a:r>
            <a:r>
              <a:rPr lang="en-US" dirty="0" smtClean="0">
                <a:latin typeface="Calibri" pitchFamily="26" charset="0"/>
              </a:rPr>
              <a:t>|</a:t>
            </a:r>
            <a:endParaRPr lang="en-US" dirty="0" smtClean="0"/>
          </a:p>
          <a:p>
            <a:r>
              <a:rPr lang="en-US" dirty="0" err="1" smtClean="0"/>
              <a:t>Δp</a:t>
            </a:r>
            <a:r>
              <a:rPr lang="en-US" baseline="-25000" dirty="0" err="1" smtClean="0"/>
              <a:t>perp</a:t>
            </a:r>
            <a:r>
              <a:rPr lang="en-US" dirty="0" smtClean="0"/>
              <a:t> &lt; 0.2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4703626" y="4167490"/>
            <a:ext cx="200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=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miss</a:t>
            </a:r>
            <a:r>
              <a:rPr lang="en-US" baseline="-25000" dirty="0" smtClean="0"/>
              <a:t>  </a:t>
            </a:r>
            <a:r>
              <a:rPr lang="en-US" dirty="0" smtClean="0"/>
              <a:t>-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RPD</a:t>
            </a:r>
          </a:p>
          <a:p>
            <a:endParaRPr lang="en-US" baseline="-25000" dirty="0" smtClean="0"/>
          </a:p>
          <a:p>
            <a:r>
              <a:rPr lang="en-US" dirty="0" err="1" smtClean="0"/>
              <a:t>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 &lt; 36 deg</a:t>
            </a:r>
          </a:p>
          <a:p>
            <a:endParaRPr lang="en-US" baseline="-250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7323" y="881869"/>
            <a:ext cx="3249816" cy="2988506"/>
          </a:xfrm>
          <a:prstGeom prst="rect">
            <a:avLst/>
          </a:prstGeom>
          <a:solidFill>
            <a:srgbClr val="62A2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 b="1" dirty="0"/>
          </a:p>
        </p:txBody>
      </p:sp>
      <p:sp>
        <p:nvSpPr>
          <p:cNvPr id="6" name="Multiplication 5"/>
          <p:cNvSpPr/>
          <p:nvPr/>
        </p:nvSpPr>
        <p:spPr>
          <a:xfrm>
            <a:off x="1929044" y="2057878"/>
            <a:ext cx="167748" cy="222121"/>
          </a:xfrm>
          <a:prstGeom prst="mathMultiply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Connecteur droit avec flèche 6"/>
          <p:cNvCxnSpPr/>
          <p:nvPr/>
        </p:nvCxnSpPr>
        <p:spPr>
          <a:xfrm rot="5400000" flipH="1" flipV="1">
            <a:off x="2211130" y="1719028"/>
            <a:ext cx="274567" cy="67770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V="1">
            <a:off x="1048145" y="1183961"/>
            <a:ext cx="498231" cy="1529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1158323" y="1438432"/>
            <a:ext cx="858709" cy="7574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1743498" y="2473315"/>
            <a:ext cx="1016073" cy="471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2580" y="3446901"/>
            <a:ext cx="1847997" cy="35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plane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566194" y="3035528"/>
            <a:ext cx="869117" cy="35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76652" y="1765111"/>
            <a:ext cx="303990" cy="35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γ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4680" y="1789310"/>
            <a:ext cx="390099" cy="35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474151" y="1027059"/>
            <a:ext cx="620437" cy="35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μ’+γ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9" name="Connecteur droit avec flèche 38"/>
          <p:cNvCxnSpPr>
            <a:stCxn id="6" idx="2"/>
          </p:cNvCxnSpPr>
          <p:nvPr/>
        </p:nvCxnSpPr>
        <p:spPr>
          <a:xfrm>
            <a:off x="2056503" y="2226651"/>
            <a:ext cx="875080" cy="75784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408252" y="2781445"/>
            <a:ext cx="520870" cy="35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endParaRPr lang="en-US" dirty="0"/>
          </a:p>
        </p:txBody>
      </p:sp>
      <p:sp>
        <p:nvSpPr>
          <p:cNvPr id="59" name="Forme libre 58"/>
          <p:cNvSpPr/>
          <p:nvPr/>
        </p:nvSpPr>
        <p:spPr>
          <a:xfrm>
            <a:off x="2316152" y="2745148"/>
            <a:ext cx="328929" cy="108893"/>
          </a:xfrm>
          <a:custGeom>
            <a:avLst/>
            <a:gdLst>
              <a:gd name="connsiteX0" fmla="*/ 0 w 311285"/>
              <a:gd name="connsiteY0" fmla="*/ 112069 h 112069"/>
              <a:gd name="connsiteX1" fmla="*/ 224126 w 311285"/>
              <a:gd name="connsiteY1" fmla="*/ 74713 h 112069"/>
              <a:gd name="connsiteX2" fmla="*/ 311285 w 311285"/>
              <a:gd name="connsiteY2" fmla="*/ 0 h 1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285" h="112069">
                <a:moveTo>
                  <a:pt x="0" y="112069"/>
                </a:moveTo>
                <a:cubicBezTo>
                  <a:pt x="86122" y="102730"/>
                  <a:pt x="172245" y="93391"/>
                  <a:pt x="224126" y="74713"/>
                </a:cubicBezTo>
                <a:cubicBezTo>
                  <a:pt x="276007" y="56035"/>
                  <a:pt x="293646" y="28017"/>
                  <a:pt x="311285" y="0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2643299" y="2425511"/>
            <a:ext cx="6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miss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phi-phys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068"/>
            <a:ext cx="6540500" cy="4221794"/>
          </a:xfrm>
          <a:prstGeom prst="rect">
            <a:avLst/>
          </a:prstGeom>
        </p:spPr>
      </p:pic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2008 beam test : Bethe-Heitler signal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21949" y="1234991"/>
            <a:ext cx="302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Monte-Carlo simulation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of BH (dominant) and DVCS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2847974" y="2466976"/>
            <a:ext cx="2108202" cy="908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259715" y="3429785"/>
            <a:ext cx="142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all cuts,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&gt;1GeV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 flipV="1">
            <a:off x="3683000" y="3835402"/>
            <a:ext cx="609600" cy="253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r 26"/>
          <p:cNvGrpSpPr/>
          <p:nvPr/>
        </p:nvGrpSpPr>
        <p:grpSpPr>
          <a:xfrm>
            <a:off x="346075" y="1019175"/>
            <a:ext cx="3248025" cy="1127125"/>
            <a:chOff x="561975" y="1082675"/>
            <a:chExt cx="3248025" cy="1127125"/>
          </a:xfrm>
        </p:grpSpPr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561975" y="1136908"/>
              <a:ext cx="1284896" cy="761997"/>
              <a:chOff x="1104" y="1584"/>
              <a:chExt cx="1104" cy="672"/>
            </a:xfrm>
          </p:grpSpPr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 rot="-34070222">
                <a:off x="1632" y="1968"/>
                <a:ext cx="432" cy="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248" y="475"/>
                  </a:cxn>
                  <a:cxn ang="0">
                    <a:pos x="510" y="38"/>
                  </a:cxn>
                  <a:cxn ang="0">
                    <a:pos x="758" y="490"/>
                  </a:cxn>
                  <a:cxn ang="0">
                    <a:pos x="1013" y="23"/>
                  </a:cxn>
                  <a:cxn ang="0">
                    <a:pos x="1276" y="490"/>
                  </a:cxn>
                  <a:cxn ang="0">
                    <a:pos x="1524" y="16"/>
                  </a:cxn>
                  <a:cxn ang="0">
                    <a:pos x="1742" y="504"/>
                  </a:cxn>
                  <a:cxn ang="0">
                    <a:pos x="2012" y="30"/>
                  </a:cxn>
                  <a:cxn ang="0">
                    <a:pos x="2231" y="490"/>
                  </a:cxn>
                  <a:cxn ang="0">
                    <a:pos x="2501" y="30"/>
                  </a:cxn>
                  <a:cxn ang="0">
                    <a:pos x="2698" y="307"/>
                  </a:cxn>
                  <a:cxn ang="0">
                    <a:pos x="2800" y="322"/>
                  </a:cxn>
                </a:cxnLst>
                <a:rect l="0" t="0" r="r" b="b"/>
                <a:pathLst>
                  <a:path w="2800" h="506">
                    <a:moveTo>
                      <a:pt x="0" y="183"/>
                    </a:moveTo>
                    <a:cubicBezTo>
                      <a:pt x="41" y="231"/>
                      <a:pt x="163" y="499"/>
                      <a:pt x="248" y="475"/>
                    </a:cubicBezTo>
                    <a:cubicBezTo>
                      <a:pt x="333" y="451"/>
                      <a:pt x="425" y="36"/>
                      <a:pt x="510" y="38"/>
                    </a:cubicBezTo>
                    <a:cubicBezTo>
                      <a:pt x="595" y="40"/>
                      <a:pt x="674" y="492"/>
                      <a:pt x="758" y="490"/>
                    </a:cubicBezTo>
                    <a:cubicBezTo>
                      <a:pt x="842" y="488"/>
                      <a:pt x="927" y="23"/>
                      <a:pt x="1013" y="23"/>
                    </a:cubicBezTo>
                    <a:cubicBezTo>
                      <a:pt x="1099" y="23"/>
                      <a:pt x="1191" y="491"/>
                      <a:pt x="1276" y="490"/>
                    </a:cubicBezTo>
                    <a:cubicBezTo>
                      <a:pt x="1361" y="489"/>
                      <a:pt x="1446" y="14"/>
                      <a:pt x="1524" y="16"/>
                    </a:cubicBezTo>
                    <a:cubicBezTo>
                      <a:pt x="1602" y="18"/>
                      <a:pt x="1661" y="502"/>
                      <a:pt x="1742" y="504"/>
                    </a:cubicBezTo>
                    <a:cubicBezTo>
                      <a:pt x="1823" y="506"/>
                      <a:pt x="1931" y="32"/>
                      <a:pt x="2012" y="30"/>
                    </a:cubicBezTo>
                    <a:cubicBezTo>
                      <a:pt x="2093" y="28"/>
                      <a:pt x="2150" y="490"/>
                      <a:pt x="2231" y="490"/>
                    </a:cubicBezTo>
                    <a:cubicBezTo>
                      <a:pt x="2312" y="490"/>
                      <a:pt x="2423" y="60"/>
                      <a:pt x="2501" y="30"/>
                    </a:cubicBezTo>
                    <a:cubicBezTo>
                      <a:pt x="2579" y="0"/>
                      <a:pt x="2648" y="258"/>
                      <a:pt x="2698" y="307"/>
                    </a:cubicBezTo>
                    <a:cubicBezTo>
                      <a:pt x="2748" y="356"/>
                      <a:pt x="2779" y="319"/>
                      <a:pt x="2800" y="32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1104" y="2160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1200" y="1632"/>
                <a:ext cx="432" cy="9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 flipV="1">
                <a:off x="1632" y="1584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 rot="-37790826">
                <a:off x="1389" y="1923"/>
                <a:ext cx="477" cy="8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248" y="475"/>
                  </a:cxn>
                  <a:cxn ang="0">
                    <a:pos x="510" y="38"/>
                  </a:cxn>
                  <a:cxn ang="0">
                    <a:pos x="758" y="490"/>
                  </a:cxn>
                  <a:cxn ang="0">
                    <a:pos x="1013" y="23"/>
                  </a:cxn>
                  <a:cxn ang="0">
                    <a:pos x="1276" y="490"/>
                  </a:cxn>
                  <a:cxn ang="0">
                    <a:pos x="1524" y="16"/>
                  </a:cxn>
                  <a:cxn ang="0">
                    <a:pos x="1742" y="504"/>
                  </a:cxn>
                  <a:cxn ang="0">
                    <a:pos x="2012" y="30"/>
                  </a:cxn>
                  <a:cxn ang="0">
                    <a:pos x="2231" y="490"/>
                  </a:cxn>
                  <a:cxn ang="0">
                    <a:pos x="2501" y="30"/>
                  </a:cxn>
                  <a:cxn ang="0">
                    <a:pos x="2698" y="307"/>
                  </a:cxn>
                  <a:cxn ang="0">
                    <a:pos x="2800" y="322"/>
                  </a:cxn>
                </a:cxnLst>
                <a:rect l="0" t="0" r="r" b="b"/>
                <a:pathLst>
                  <a:path w="2800" h="506">
                    <a:moveTo>
                      <a:pt x="0" y="183"/>
                    </a:moveTo>
                    <a:cubicBezTo>
                      <a:pt x="41" y="231"/>
                      <a:pt x="163" y="499"/>
                      <a:pt x="248" y="475"/>
                    </a:cubicBezTo>
                    <a:cubicBezTo>
                      <a:pt x="333" y="451"/>
                      <a:pt x="425" y="36"/>
                      <a:pt x="510" y="38"/>
                    </a:cubicBezTo>
                    <a:cubicBezTo>
                      <a:pt x="595" y="40"/>
                      <a:pt x="674" y="492"/>
                      <a:pt x="758" y="490"/>
                    </a:cubicBezTo>
                    <a:cubicBezTo>
                      <a:pt x="842" y="488"/>
                      <a:pt x="927" y="23"/>
                      <a:pt x="1013" y="23"/>
                    </a:cubicBezTo>
                    <a:cubicBezTo>
                      <a:pt x="1099" y="23"/>
                      <a:pt x="1191" y="491"/>
                      <a:pt x="1276" y="490"/>
                    </a:cubicBezTo>
                    <a:cubicBezTo>
                      <a:pt x="1361" y="489"/>
                      <a:pt x="1446" y="14"/>
                      <a:pt x="1524" y="16"/>
                    </a:cubicBezTo>
                    <a:cubicBezTo>
                      <a:pt x="1602" y="18"/>
                      <a:pt x="1661" y="502"/>
                      <a:pt x="1742" y="504"/>
                    </a:cubicBezTo>
                    <a:cubicBezTo>
                      <a:pt x="1823" y="506"/>
                      <a:pt x="1931" y="32"/>
                      <a:pt x="2012" y="30"/>
                    </a:cubicBezTo>
                    <a:cubicBezTo>
                      <a:pt x="2093" y="28"/>
                      <a:pt x="2150" y="490"/>
                      <a:pt x="2231" y="490"/>
                    </a:cubicBezTo>
                    <a:cubicBezTo>
                      <a:pt x="2312" y="490"/>
                      <a:pt x="2423" y="60"/>
                      <a:pt x="2501" y="30"/>
                    </a:cubicBezTo>
                    <a:cubicBezTo>
                      <a:pt x="2579" y="0"/>
                      <a:pt x="2648" y="258"/>
                      <a:pt x="2698" y="307"/>
                    </a:cubicBezTo>
                    <a:cubicBezTo>
                      <a:pt x="2748" y="356"/>
                      <a:pt x="2779" y="319"/>
                      <a:pt x="2800" y="32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Freeform 21"/>
            <p:cNvSpPr>
              <a:spLocks/>
            </p:cNvSpPr>
            <p:nvPr/>
          </p:nvSpPr>
          <p:spPr bwMode="auto">
            <a:xfrm rot="9129778">
              <a:off x="2741936" y="1082675"/>
              <a:ext cx="502418" cy="93928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2406990" y="1790436"/>
              <a:ext cx="128489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518169" y="1192478"/>
              <a:ext cx="503826" cy="10847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3021995" y="1136915"/>
              <a:ext cx="502419" cy="16404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 rot="5409174">
              <a:off x="2745829" y="1520829"/>
              <a:ext cx="541073" cy="101328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2909408" y="1681957"/>
              <a:ext cx="167473" cy="2169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673155" y="1893358"/>
              <a:ext cx="1052686" cy="31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1700" b="1"/>
                <a:t>Deep VCS</a:t>
              </a:r>
              <a:endParaRPr lang="fr-FR" sz="1700" b="1" dirty="0"/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2373112" y="1894946"/>
              <a:ext cx="1436888" cy="31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1700" b="1" dirty="0"/>
                <a:t>Bethe-Heitler</a:t>
              </a:r>
              <a:endParaRPr lang="fr-FR" sz="1700" b="1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157384" y="2595034"/>
            <a:ext cx="282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efficiency :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baseline="-25000" dirty="0" err="1" smtClean="0"/>
              <a:t>μ+p</a:t>
            </a:r>
            <a:r>
              <a:rPr lang="en-US" baseline="-25000" dirty="0" smtClean="0"/>
              <a:t>-&gt;</a:t>
            </a:r>
            <a:r>
              <a:rPr lang="en-US" baseline="-25000" dirty="0" err="1" smtClean="0"/>
              <a:t>μ+p+γ</a:t>
            </a:r>
            <a:r>
              <a:rPr lang="en-US" dirty="0" smtClean="0"/>
              <a:t> = 0.32 +/- 0.13 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6117167" y="3886200"/>
            <a:ext cx="28648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efficiency 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μ+p</a:t>
            </a:r>
            <a:r>
              <a:rPr lang="en-US" dirty="0" smtClean="0"/>
              <a:t>-&gt;</a:t>
            </a:r>
            <a:r>
              <a:rPr lang="en-US" dirty="0" err="1" smtClean="0"/>
              <a:t>μ+p+γ</a:t>
            </a:r>
            <a:r>
              <a:rPr lang="en-US" dirty="0" smtClean="0"/>
              <a:t> efficiency </a:t>
            </a:r>
          </a:p>
          <a:p>
            <a:pPr>
              <a:buFontTx/>
              <a:buChar char="-"/>
            </a:pPr>
            <a:r>
              <a:rPr lang="en-US" dirty="0" smtClean="0"/>
              <a:t> SPS &amp; COMPASS availability</a:t>
            </a:r>
          </a:p>
          <a:p>
            <a:pPr>
              <a:buFontTx/>
              <a:buChar char="-"/>
            </a:pPr>
            <a:r>
              <a:rPr lang="en-US" dirty="0" smtClean="0"/>
              <a:t> Dead time</a:t>
            </a:r>
          </a:p>
          <a:p>
            <a:pPr>
              <a:buFontTx/>
              <a:buChar char="-"/>
            </a:pPr>
            <a:r>
              <a:rPr lang="en-US" dirty="0" smtClean="0"/>
              <a:t> trigger efficiency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 typeface="Symbol" pitchFamily="26" charset="2"/>
              <a:buChar char=""/>
            </a:pP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0.13 +/- 0.05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832600" y="604520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Projections of errors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are realistic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13101" y="1926165"/>
            <a:ext cx="26472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=&gt; </a:t>
            </a:r>
            <a:r>
              <a:rPr lang="fr-FR" dirty="0" err="1" smtClean="0"/>
              <a:t>Bethe-Heitler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endParaRPr lang="fr-FR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582082" y="6255833"/>
            <a:ext cx="358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mic Sans MS"/>
                <a:cs typeface="Comic Sans MS"/>
              </a:rPr>
              <a:t>~ 10 times more data </a:t>
            </a:r>
            <a:r>
              <a:rPr lang="fr-FR" sz="1600" dirty="0" err="1" smtClean="0">
                <a:latin typeface="Comic Sans MS"/>
                <a:cs typeface="Comic Sans MS"/>
              </a:rPr>
              <a:t>taken</a:t>
            </a:r>
            <a:r>
              <a:rPr lang="fr-FR" sz="1600" dirty="0" smtClean="0">
                <a:latin typeface="Comic Sans MS"/>
                <a:cs typeface="Comic Sans MS"/>
              </a:rPr>
              <a:t> in 2009</a:t>
            </a:r>
            <a:endParaRPr lang="fr-FR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EF81B-6265-9341-B6B0-E9D3C9A79D83}" type="slidenum">
              <a:rPr lang="en-US"/>
              <a:pPr/>
              <a:t>2</a:t>
            </a:fld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hlinkClick r:id="rId3" action="ppaction://hlinkfile"/>
              </a:rPr>
              <a:t>CERN.gif</a:t>
            </a:r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44838" y="6480175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fr-FR" sz="900">
              <a:solidFill>
                <a:srgbClr val="5F5F5F"/>
              </a:solidFill>
            </a:endParaRPr>
          </a:p>
        </p:txBody>
      </p:sp>
      <p:sp>
        <p:nvSpPr>
          <p:cNvPr id="22532" name="Slide Number Placeholder 5"/>
          <p:cNvSpPr txBox="1">
            <a:spLocks noGrp="1"/>
          </p:cNvSpPr>
          <p:nvPr/>
        </p:nvSpPr>
        <p:spPr bwMode="auto">
          <a:xfrm>
            <a:off x="6505575" y="6480175"/>
            <a:ext cx="1905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4A6305-875E-AA4C-A41D-7F5AB7EE07B8}" type="slidenum">
              <a:rPr lang="en-US" sz="900">
                <a:solidFill>
                  <a:srgbClr val="5F5F5F"/>
                </a:solidFill>
              </a:rPr>
              <a:pPr algn="r"/>
              <a:t>2</a:t>
            </a:fld>
            <a:endParaRPr lang="en-US" sz="900">
              <a:solidFill>
                <a:srgbClr val="5F5F5F"/>
              </a:solidFill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5"/>
          <p:cNvSpPr>
            <a:spLocks noChangeShapeType="1"/>
          </p:cNvSpPr>
          <p:nvPr/>
        </p:nvSpPr>
        <p:spPr bwMode="auto">
          <a:xfrm flipH="1">
            <a:off x="608013" y="4114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517525" y="4125913"/>
            <a:ext cx="368300" cy="396875"/>
          </a:xfrm>
          <a:prstGeom prst="roundRect">
            <a:avLst>
              <a:gd name="adj" fmla="val 38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000000"/>
                </a:solidFill>
                <a:latin typeface="Times New Roman" charset="0"/>
              </a:rPr>
              <a:t>N</a:t>
            </a:r>
            <a:endParaRPr lang="en-GB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3100" y="3943350"/>
            <a:ext cx="7316788" cy="2225675"/>
            <a:chOff x="467" y="2738"/>
            <a:chExt cx="5081" cy="1546"/>
          </a:xfrm>
        </p:grpSpPr>
        <p:sp>
          <p:nvSpPr>
            <p:cNvPr id="22548" name="AutoShape 8"/>
            <p:cNvSpPr>
              <a:spLocks noChangeArrowheads="1"/>
            </p:cNvSpPr>
            <p:nvPr/>
          </p:nvSpPr>
          <p:spPr bwMode="auto">
            <a:xfrm>
              <a:off x="467" y="2738"/>
              <a:ext cx="5082" cy="1547"/>
            </a:xfrm>
            <a:prstGeom prst="roundRect">
              <a:avLst>
                <a:gd name="adj" fmla="val 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 sz="2800">
                <a:solidFill>
                  <a:schemeClr val="bg1"/>
                </a:solidFill>
              </a:endParaRPr>
            </a:p>
          </p:txBody>
        </p:sp>
        <p:sp>
          <p:nvSpPr>
            <p:cNvPr id="22549" name="Text Box 9"/>
            <p:cNvSpPr txBox="1">
              <a:spLocks noChangeArrowheads="1"/>
            </p:cNvSpPr>
            <p:nvPr/>
          </p:nvSpPr>
          <p:spPr bwMode="auto">
            <a:xfrm>
              <a:off x="467" y="2738"/>
              <a:ext cx="5082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661" tIns="48330" rIns="96661" bIns="4833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700"/>
                </a:spcBef>
              </a:pPr>
              <a:endParaRPr lang="en-GB" sz="2800">
                <a:solidFill>
                  <a:srgbClr val="000000"/>
                </a:solidFill>
                <a:latin typeface="Times New Roman" charset="0"/>
              </a:endParaRPr>
            </a:p>
            <a:p>
              <a:pPr algn="ctr"/>
              <a:endParaRPr lang="en-GB" sz="2400">
                <a:latin typeface="Times New Roman" charset="0"/>
              </a:endParaRPr>
            </a:p>
          </p:txBody>
        </p:sp>
      </p:grp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3886200" y="2590800"/>
            <a:ext cx="820738" cy="792163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0316" name="Text Box 12"/>
          <p:cNvSpPr txBox="1">
            <a:spLocks noChangeArrowheads="1"/>
          </p:cNvSpPr>
          <p:nvPr/>
        </p:nvSpPr>
        <p:spPr bwMode="auto">
          <a:xfrm>
            <a:off x="6781800" y="3567113"/>
            <a:ext cx="1023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Times New Roman" charset="0"/>
              </a:rPr>
              <a:t>SPS</a:t>
            </a:r>
          </a:p>
        </p:txBody>
      </p:sp>
      <p:sp>
        <p:nvSpPr>
          <p:cNvPr id="1250317" name="Text Box 13"/>
          <p:cNvSpPr txBox="1">
            <a:spLocks noChangeArrowheads="1"/>
          </p:cNvSpPr>
          <p:nvPr/>
        </p:nvSpPr>
        <p:spPr bwMode="auto">
          <a:xfrm>
            <a:off x="2776538" y="3705225"/>
            <a:ext cx="1150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Times New Roman" charset="0"/>
              </a:rPr>
              <a:t>LHC</a:t>
            </a:r>
            <a:endParaRPr lang="en-GB" sz="2400" b="1">
              <a:latin typeface="Times New Roman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H="1">
            <a:off x="2960688" y="4119563"/>
            <a:ext cx="276225" cy="1058862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6643688" y="3935413"/>
            <a:ext cx="644525" cy="368300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V="1">
            <a:off x="4427538" y="3429000"/>
            <a:ext cx="288925" cy="7921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43" name="TextBox 23"/>
          <p:cNvSpPr txBox="1">
            <a:spLocks noChangeArrowheads="1"/>
          </p:cNvSpPr>
          <p:nvPr/>
        </p:nvSpPr>
        <p:spPr bwMode="auto">
          <a:xfrm rot="-2606571">
            <a:off x="174625" y="754063"/>
            <a:ext cx="2571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Jura mountains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2544" name="TextBox 24"/>
          <p:cNvSpPr txBox="1">
            <a:spLocks noChangeArrowheads="1"/>
          </p:cNvSpPr>
          <p:nvPr/>
        </p:nvSpPr>
        <p:spPr bwMode="auto">
          <a:xfrm rot="2278906">
            <a:off x="6486525" y="736600"/>
            <a:ext cx="257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Lac Léman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2545" name="Rectangle 25"/>
          <p:cNvSpPr>
            <a:spLocks noChangeArrowheads="1"/>
          </p:cNvSpPr>
          <p:nvPr/>
        </p:nvSpPr>
        <p:spPr bwMode="auto">
          <a:xfrm rot="-3873470">
            <a:off x="4656138" y="3355975"/>
            <a:ext cx="158750" cy="73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800">
              <a:solidFill>
                <a:schemeClr val="bg1"/>
              </a:solidFill>
            </a:endParaRPr>
          </a:p>
        </p:txBody>
      </p:sp>
      <p:pic>
        <p:nvPicPr>
          <p:cNvPr id="22546" name="Picture 27" descr="Layout-3D-1L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</a:blip>
          <a:srcRect/>
          <a:stretch>
            <a:fillRect/>
          </a:stretch>
        </p:blipFill>
        <p:spPr bwMode="auto">
          <a:xfrm>
            <a:off x="3421063" y="1817688"/>
            <a:ext cx="1196975" cy="760412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2547" name="TextBox 29"/>
          <p:cNvSpPr txBox="1">
            <a:spLocks noChangeArrowheads="1"/>
          </p:cNvSpPr>
          <p:nvPr/>
        </p:nvSpPr>
        <p:spPr bwMode="auto">
          <a:xfrm>
            <a:off x="3421063" y="1495425"/>
            <a:ext cx="1196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COMPASS</a:t>
            </a:r>
          </a:p>
        </p:txBody>
      </p:sp>
      <p:pic>
        <p:nvPicPr>
          <p:cNvPr id="22551" name="Picture 23" descr="CER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4013" y="5688013"/>
            <a:ext cx="1169987" cy="1169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2009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beam test :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 DVCS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signal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79184" y="6011328"/>
            <a:ext cx="308289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fr-FR" dirty="0" err="1" smtClean="0"/>
              <a:t>Excess</a:t>
            </a:r>
            <a:r>
              <a:rPr lang="fr-FR" dirty="0" smtClean="0"/>
              <a:t> of </a:t>
            </a:r>
            <a:r>
              <a:rPr lang="fr-FR" dirty="0" err="1" smtClean="0"/>
              <a:t>event</a:t>
            </a:r>
            <a:r>
              <a:rPr lang="fr-FR" dirty="0" err="1" smtClean="0"/>
              <a:t>s</a:t>
            </a:r>
            <a:r>
              <a:rPr lang="fr-FR" dirty="0" smtClean="0"/>
              <a:t> for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bj</a:t>
            </a:r>
            <a:r>
              <a:rPr lang="fr-FR" dirty="0" smtClean="0"/>
              <a:t>&gt;0.03</a:t>
            </a:r>
          </a:p>
          <a:p>
            <a:r>
              <a:rPr lang="fr-FR" dirty="0" smtClean="0"/>
              <a:t>         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sign</a:t>
            </a:r>
            <a:r>
              <a:rPr lang="fr-FR" dirty="0" smtClean="0"/>
              <a:t> for DVCS</a:t>
            </a:r>
            <a:endParaRPr lang="fr-FR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539750" y="5991250"/>
            <a:ext cx="407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mic Sans MS"/>
                <a:cs typeface="Comic Sans MS"/>
              </a:rPr>
              <a:t>~ 10 times more data </a:t>
            </a:r>
            <a:r>
              <a:rPr lang="fr-FR" sz="1600" dirty="0" err="1" smtClean="0">
                <a:latin typeface="Comic Sans MS"/>
                <a:cs typeface="Comic Sans MS"/>
              </a:rPr>
              <a:t>taken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than</a:t>
            </a:r>
            <a:r>
              <a:rPr lang="fr-FR" sz="1600" dirty="0" smtClean="0">
                <a:latin typeface="Comic Sans MS"/>
                <a:cs typeface="Comic Sans MS"/>
              </a:rPr>
              <a:t> in</a:t>
            </a:r>
            <a:r>
              <a:rPr lang="fr-FR" sz="1600" dirty="0" smtClean="0">
                <a:latin typeface="Comic Sans MS"/>
                <a:cs typeface="Comic Sans MS"/>
              </a:rPr>
              <a:t> 2008</a:t>
            </a:r>
            <a:endParaRPr lang="fr-FR" sz="1600" dirty="0">
              <a:latin typeface="Comic Sans MS"/>
              <a:cs typeface="Comic Sans M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49" y="908686"/>
            <a:ext cx="8623935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Conclusions &amp; perspectives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3390596"/>
            <a:ext cx="91528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COMPASS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has a great potential in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GPDs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physics</a:t>
            </a:r>
          </a:p>
          <a:p>
            <a:endParaRPr lang="en-US" b="1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Study of the GPD H with a LH2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target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2013-</a:t>
            </a:r>
          </a:p>
          <a:p>
            <a:pPr lvl="1"/>
            <a:r>
              <a:rPr lang="en-US" b="1" dirty="0" smtClean="0">
                <a:latin typeface="Comic Sans MS"/>
                <a:cs typeface="Comic Sans MS"/>
              </a:rPr>
              <a:t>    measurement </a:t>
            </a:r>
            <a:r>
              <a:rPr lang="en-US" b="1" dirty="0" err="1" smtClean="0">
                <a:latin typeface="Comic Sans MS"/>
                <a:cs typeface="Comic Sans MS"/>
              </a:rPr>
              <a:t>ot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-slopes – transverse </a:t>
            </a:r>
            <a:r>
              <a:rPr lang="en-US" b="1" dirty="0" err="1" smtClean="0">
                <a:latin typeface="Comic Sans MS"/>
                <a:cs typeface="Comic Sans MS"/>
              </a:rPr>
              <a:t>partonic</a:t>
            </a:r>
            <a:r>
              <a:rPr lang="en-US" b="1" dirty="0" smtClean="0">
                <a:latin typeface="Comic Sans MS"/>
                <a:cs typeface="Comic Sans MS"/>
              </a:rPr>
              <a:t> structure of the nucleon</a:t>
            </a:r>
          </a:p>
          <a:p>
            <a:pPr lvl="1"/>
            <a:r>
              <a:rPr lang="en-US" b="1" dirty="0" smtClean="0">
                <a:latin typeface="Comic Sans MS"/>
                <a:cs typeface="Comic Sans MS"/>
              </a:rPr>
              <a:t>    measurement of Beam Charge and Spin differences &amp; asymmetries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Equipments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needed :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       4m long RPD, 2.5m LH2 target, Extended &amp; improved </a:t>
            </a:r>
            <a:r>
              <a:rPr lang="en-US" b="1" dirty="0" err="1" smtClean="0">
                <a:latin typeface="Comic Sans MS"/>
                <a:cs typeface="Comic Sans MS"/>
              </a:rPr>
              <a:t>calorimetry</a:t>
            </a:r>
            <a:endParaRPr lang="en-US" b="1" dirty="0" smtClean="0">
              <a:latin typeface="Comic Sans MS"/>
              <a:cs typeface="Comic Sans MS"/>
            </a:endParaRPr>
          </a:p>
          <a:p>
            <a:pPr lvl="1"/>
            <a:r>
              <a:rPr lang="en-US" b="1" dirty="0" smtClean="0">
                <a:latin typeface="Comic Sans MS"/>
                <a:cs typeface="Comic Sans MS"/>
              </a:rPr>
              <a:t>  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  at a later stage 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study of the GPD E with a transversely polarized target</a:t>
            </a:r>
            <a:r>
              <a:rPr lang="en-US" b="1" dirty="0" smtClean="0">
                <a:latin typeface="Comic Sans MS"/>
                <a:cs typeface="Comic Sans MS"/>
              </a:rPr>
              <a:t>    </a:t>
            </a:r>
          </a:p>
          <a:p>
            <a:pPr lvl="1"/>
            <a:r>
              <a:rPr lang="en-US" b="1" dirty="0" smtClean="0">
                <a:latin typeface="Comic Sans MS"/>
                <a:cs typeface="Comic Sans MS"/>
              </a:rPr>
              <a:t>     </a:t>
            </a:r>
          </a:p>
          <a:p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2250" y="1397425"/>
            <a:ext cx="76915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the COMPASS-II proposal has been submitted</a:t>
            </a:r>
          </a:p>
          <a:p>
            <a:endParaRPr lang="en-US" b="1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Wide physics case proposed 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GPDs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TMDs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Chiral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perturbation theory,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unpolarized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PDFs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SPS Committee meets at the end June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sz="4000" b="1" dirty="0" smtClean="0">
                <a:solidFill>
                  <a:srgbClr val="FFFF00"/>
                </a:solidFill>
                <a:latin typeface="Monotype Corsiva" pitchFamily="26" charset="0"/>
              </a:rPr>
              <a:t>D</a:t>
            </a:r>
            <a:r>
              <a:rPr lang="fr-FR" sz="3200" b="1" i="1" baseline="-25000" dirty="0" smtClean="0">
                <a:solidFill>
                  <a:srgbClr val="FFFF00"/>
                </a:solidFill>
              </a:rPr>
              <a:t>U,CS</a:t>
            </a:r>
            <a:r>
              <a:rPr lang="en-GB" sz="3200" b="1" dirty="0" smtClean="0">
                <a:solidFill>
                  <a:srgbClr val="FFFF00"/>
                </a:solidFill>
              </a:rPr>
              <a:t> :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Beam Charge &amp; Spin Difference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610350" y="660400"/>
            <a:ext cx="2533650" cy="1252538"/>
            <a:chOff x="158" y="1797"/>
            <a:chExt cx="1912" cy="858"/>
          </a:xfrm>
        </p:grpSpPr>
        <p:sp>
          <p:nvSpPr>
            <p:cNvPr id="325667" name="AutoShape 35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/>
              <a:endParaRPr lang="fr-FR" b="1">
                <a:solidFill>
                  <a:schemeClr val="accent2"/>
                </a:solidFill>
                <a:latin typeface="Arial" pitchFamily="-112" charset="0"/>
              </a:endParaRPr>
            </a:p>
          </p:txBody>
        </p:sp>
        <p:sp>
          <p:nvSpPr>
            <p:cNvPr id="325668" name="AutoShape 36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9" name="Line 37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1" name="Line 39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2" name="Line 40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3" name="Line 41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4" name="Line 42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5" name="Arc 43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6" name="Text Box 44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solidFill>
                    <a:srgbClr val="A50021"/>
                  </a:solidFill>
                  <a:latin typeface="Lucida Grande" pitchFamily="-112" charset="0"/>
                </a:rPr>
                <a:t>φ</a:t>
              </a:r>
              <a:endParaRPr lang="fr-FR" sz="2400">
                <a:solidFill>
                  <a:srgbClr val="A50021"/>
                </a:solidFill>
              </a:endParaRPr>
            </a:p>
          </p:txBody>
        </p:sp>
        <p:sp>
          <p:nvSpPr>
            <p:cNvPr id="325677" name="Line 45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8" name="Text Box 46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latin typeface="Lucida Grande" pitchFamily="-112" charset="0"/>
                </a:rPr>
                <a:t>θ</a:t>
              </a:r>
              <a:endParaRPr lang="fr-FR" sz="2400"/>
            </a:p>
          </p:txBody>
        </p:sp>
        <p:sp>
          <p:nvSpPr>
            <p:cNvPr id="325679" name="Text Box 47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</a:rPr>
                <a:t>’</a:t>
              </a:r>
            </a:p>
          </p:txBody>
        </p:sp>
        <p:sp>
          <p:nvSpPr>
            <p:cNvPr id="325680" name="Text Box 48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</a:p>
          </p:txBody>
        </p:sp>
        <p:sp>
          <p:nvSpPr>
            <p:cNvPr id="325681" name="Text Box 49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 dirty="0" err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  <a:r>
                <a:rPr lang="fr-FR" sz="2400" b="1" dirty="0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*</a:t>
              </a:r>
            </a:p>
          </p:txBody>
        </p:sp>
        <p:sp>
          <p:nvSpPr>
            <p:cNvPr id="325682" name="Text Box 50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</a:p>
          </p:txBody>
        </p:sp>
        <p:sp>
          <p:nvSpPr>
            <p:cNvPr id="325683" name="Text Box 51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 dirty="0">
                  <a:solidFill>
                    <a:srgbClr val="6600CC"/>
                  </a:solidFill>
                </a:rPr>
                <a:t>p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24800" y="556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Comic Sans MS" pitchFamily="2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32415" y="2273299"/>
            <a:ext cx="2163423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2.5m LH</a:t>
            </a:r>
            <a:r>
              <a:rPr lang="en-US" baseline="-25000" dirty="0" smtClean="0"/>
              <a:t>2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smtClean="0"/>
              <a:t>L = 1222 pb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457017" y="4906433"/>
            <a:ext cx="13687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Monotype Corsiva" pitchFamily="26" charset="0"/>
              </a:rPr>
              <a:t>=&gt; </a:t>
            </a:r>
            <a:r>
              <a:rPr lang="fr-FR" sz="2000" dirty="0" err="1" smtClean="0">
                <a:latin typeface="Monotype Corsiva" pitchFamily="26" charset="0"/>
              </a:rPr>
              <a:t>Re</a:t>
            </a:r>
            <a:r>
              <a:rPr lang="fr-FR" sz="2000" dirty="0" smtClean="0">
                <a:latin typeface="Monotype Corsiva" pitchFamily="26" charset="0"/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ln>
                  <a:solidFill>
                    <a:srgbClr val="000000"/>
                  </a:solidFill>
                </a:ln>
              </a:rPr>
              <a:t>F</a:t>
            </a:r>
            <a:r>
              <a:rPr lang="en-US" sz="2000" baseline="-25000" dirty="0" smtClean="0">
                <a:ln>
                  <a:solidFill>
                    <a:srgbClr val="000000"/>
                  </a:solidFill>
                </a:ln>
              </a:rPr>
              <a:t>1</a:t>
            </a:r>
            <a:r>
              <a:rPr lang="fr-FR" sz="2000" dirty="0" smtClean="0">
                <a:ln>
                  <a:solidFill>
                    <a:srgbClr val="000000"/>
                  </a:solidFill>
                </a:ln>
                <a:latin typeface="Monotype Corsiva" pitchFamily="26" charset="0"/>
              </a:rPr>
              <a:t>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7694083" y="4574115"/>
            <a:ext cx="84667" cy="4212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32"/>
          <p:cNvGraphicFramePr>
            <a:graphicFrameLocks noChangeAspect="1"/>
          </p:cNvGraphicFramePr>
          <p:nvPr/>
        </p:nvGraphicFramePr>
        <p:xfrm>
          <a:off x="7101947" y="4183592"/>
          <a:ext cx="1895475" cy="365125"/>
        </p:xfrm>
        <a:graphic>
          <a:graphicData uri="http://schemas.openxmlformats.org/presentationml/2006/ole">
            <p:oleObj spid="_x0000_s176130" name="…quation" r:id="rId4" imgW="1016000" imgH="203200" progId="Equation.3">
              <p:embed/>
            </p:oleObj>
          </a:graphicData>
        </a:graphic>
      </p:graphicFrame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7800" y="933446"/>
            <a:ext cx="6510867" cy="369332"/>
          </a:xfrm>
          <a:prstGeom prst="rect">
            <a:avLst/>
          </a:prstGeom>
          <a:solidFill>
            <a:srgbClr val="FDA23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  <a:latin typeface="Monotype Corsiva" pitchFamily="26" charset="0"/>
              </a:rPr>
              <a:t>D</a:t>
            </a:r>
            <a:r>
              <a:rPr lang="fr-FR" b="1" i="1" baseline="-25000" dirty="0" smtClean="0">
                <a:solidFill>
                  <a:srgbClr val="660066"/>
                </a:solidFill>
              </a:rPr>
              <a:t>U,CS</a:t>
            </a:r>
            <a:r>
              <a:rPr lang="en-GB" b="1" dirty="0" smtClean="0">
                <a:solidFill>
                  <a:srgbClr val="660066"/>
                </a:solidFill>
              </a:rPr>
              <a:t> : </a:t>
            </a:r>
            <a:r>
              <a:rPr lang="fr-FR" b="1" dirty="0" smtClean="0">
                <a:solidFill>
                  <a:srgbClr val="6600CC"/>
                </a:solidFill>
              </a:rPr>
              <a:t>d</a:t>
            </a:r>
            <a:r>
              <a:rPr lang="el-GR" b="1" dirty="0" smtClean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el-GR" b="1" i="1" baseline="-16000" dirty="0" smtClean="0">
                <a:solidFill>
                  <a:srgbClr val="6600CC"/>
                </a:solidFill>
                <a:latin typeface="Lucida Grande" pitchFamily="-112" charset="0"/>
              </a:rPr>
              <a:t>μ</a:t>
            </a:r>
            <a:r>
              <a:rPr lang="el-GR" b="1" i="1" baseline="-16000" dirty="0">
                <a:solidFill>
                  <a:srgbClr val="6600CC"/>
                </a:solidFill>
                <a:latin typeface="Lucida Grande" pitchFamily="-112" charset="0"/>
              </a:rPr>
              <a:t>+</a:t>
            </a:r>
            <a:r>
              <a:rPr lang="fr-FR" b="1" dirty="0">
                <a:solidFill>
                  <a:srgbClr val="6600CC"/>
                </a:solidFill>
              </a:rPr>
              <a:t>- d</a:t>
            </a:r>
            <a:r>
              <a:rPr lang="el-GR" b="1" dirty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el-GR" b="1" i="1" baseline="-16000" dirty="0">
                <a:solidFill>
                  <a:srgbClr val="6600CC"/>
                </a:solidFill>
                <a:latin typeface="Lucida Grande" pitchFamily="-112" charset="0"/>
              </a:rPr>
              <a:t>μ</a:t>
            </a:r>
            <a:r>
              <a:rPr lang="fr-FR" b="1" i="1" baseline="-16000" dirty="0">
                <a:solidFill>
                  <a:srgbClr val="6600CC"/>
                </a:solidFill>
              </a:rPr>
              <a:t>-</a:t>
            </a:r>
            <a:r>
              <a:rPr lang="fr-FR" b="1" dirty="0">
                <a:solidFill>
                  <a:srgbClr val="6600CC"/>
                </a:solidFill>
              </a:rPr>
              <a:t>= 2 </a:t>
            </a:r>
            <a:r>
              <a:rPr lang="fr-FR" b="1" dirty="0">
                <a:solidFill>
                  <a:srgbClr val="CC3300"/>
                </a:solidFill>
              </a:rPr>
              <a:t>P</a:t>
            </a:r>
            <a:r>
              <a:rPr lang="el-GR" b="1" baseline="-25000" dirty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b="1" baseline="-25000" dirty="0">
                <a:solidFill>
                  <a:srgbClr val="6600CC"/>
                </a:solidFill>
              </a:rPr>
              <a:t> </a:t>
            </a:r>
            <a:r>
              <a:rPr lang="fr-FR" b="1" dirty="0">
                <a:solidFill>
                  <a:srgbClr val="6600CC"/>
                </a:solidFill>
              </a:rPr>
              <a:t>d</a:t>
            </a:r>
            <a:r>
              <a:rPr lang="el-GR" b="1" dirty="0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b="1" baseline="30000" dirty="0" err="1">
                <a:solidFill>
                  <a:srgbClr val="6600CC"/>
                </a:solidFill>
              </a:rPr>
              <a:t>DVCS</a:t>
            </a:r>
            <a:r>
              <a:rPr lang="fr-FR" b="1" i="1" baseline="-18000" dirty="0" err="1">
                <a:solidFill>
                  <a:srgbClr val="6600CC"/>
                </a:solidFill>
              </a:rPr>
              <a:t>pol</a:t>
            </a:r>
            <a:r>
              <a:rPr lang="fr-FR" b="1" i="1" baseline="-18000" dirty="0">
                <a:solidFill>
                  <a:srgbClr val="6600CC"/>
                </a:solidFill>
              </a:rPr>
              <a:t> </a:t>
            </a:r>
            <a:r>
              <a:rPr lang="fr-FR" b="1" i="1" baseline="30000" dirty="0">
                <a:solidFill>
                  <a:srgbClr val="6600CC"/>
                </a:solidFill>
              </a:rPr>
              <a:t>  </a:t>
            </a:r>
            <a:r>
              <a:rPr lang="fr-FR" b="1" dirty="0">
                <a:solidFill>
                  <a:srgbClr val="6600CC"/>
                </a:solidFill>
              </a:rPr>
              <a:t>+ </a:t>
            </a:r>
            <a:r>
              <a:rPr lang="fr-FR" b="1" dirty="0">
                <a:solidFill>
                  <a:srgbClr val="CC3300"/>
                </a:solidFill>
              </a:rPr>
              <a:t>e</a:t>
            </a:r>
            <a:r>
              <a:rPr lang="el-GR" b="1" baseline="-25000" dirty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b="1" dirty="0">
                <a:solidFill>
                  <a:srgbClr val="6600CC"/>
                </a:solidFill>
              </a:rPr>
              <a:t> </a:t>
            </a:r>
            <a:r>
              <a:rPr lang="fr-FR" b="1" dirty="0" err="1">
                <a:solidFill>
                  <a:srgbClr val="6600CC"/>
                </a:solidFill>
              </a:rPr>
              <a:t>a</a:t>
            </a:r>
            <a:r>
              <a:rPr lang="fr-FR" b="1" baseline="30000" dirty="0" err="1">
                <a:solidFill>
                  <a:srgbClr val="6600CC"/>
                </a:solidFill>
              </a:rPr>
              <a:t>BH</a:t>
            </a:r>
            <a:r>
              <a:rPr lang="fr-FR" b="1" dirty="0">
                <a:solidFill>
                  <a:srgbClr val="6600CC"/>
                </a:solidFill>
              </a:rPr>
              <a:t> </a:t>
            </a:r>
            <a:r>
              <a:rPr lang="fr-FR" b="1" i="1" dirty="0" err="1">
                <a:solidFill>
                  <a:srgbClr val="6600CC"/>
                </a:solidFill>
                <a:latin typeface="Monotype Corsiva" pitchFamily="-112" charset="0"/>
              </a:rPr>
              <a:t>Re</a:t>
            </a:r>
            <a:r>
              <a:rPr lang="fr-FR" b="1" dirty="0">
                <a:solidFill>
                  <a:srgbClr val="6600CC"/>
                </a:solidFill>
              </a:rPr>
              <a:t> A</a:t>
            </a:r>
            <a:r>
              <a:rPr lang="fr-FR" b="1" baseline="30000" dirty="0">
                <a:solidFill>
                  <a:srgbClr val="6600CC"/>
                </a:solidFill>
              </a:rPr>
              <a:t>DVCS</a:t>
            </a:r>
          </a:p>
        </p:txBody>
      </p:sp>
      <p:grpSp>
        <p:nvGrpSpPr>
          <p:cNvPr id="31" name="Group 52"/>
          <p:cNvGrpSpPr>
            <a:grpSpLocks/>
          </p:cNvGrpSpPr>
          <p:nvPr/>
        </p:nvGrpSpPr>
        <p:grpSpPr bwMode="auto">
          <a:xfrm>
            <a:off x="1667486" y="1448335"/>
            <a:ext cx="855528" cy="303726"/>
            <a:chOff x="2112" y="2640"/>
            <a:chExt cx="665" cy="288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2112" y="2640"/>
              <a:ext cx="384" cy="288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3" name="Object 24"/>
            <p:cNvGraphicFramePr>
              <a:graphicFrameLocks noChangeAspect="1"/>
            </p:cNvGraphicFramePr>
            <p:nvPr/>
          </p:nvGraphicFramePr>
          <p:xfrm>
            <a:off x="2138" y="2676"/>
            <a:ext cx="639" cy="205"/>
          </p:xfrm>
          <a:graphic>
            <a:graphicData uri="http://schemas.openxmlformats.org/presentationml/2006/ole">
              <p:oleObj spid="_x0000_s176131" name="…quation" r:id="rId5" imgW="635000" imgH="203200" progId="Equation.3">
                <p:embed/>
              </p:oleObj>
            </a:graphicData>
          </a:graphic>
        </p:graphicFrame>
      </p:grp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2890228" y="1665282"/>
            <a:ext cx="500035" cy="312404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3452767" y="1665282"/>
            <a:ext cx="500035" cy="312404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4494505" y="1665282"/>
            <a:ext cx="500035" cy="312404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661253" y="1656604"/>
            <a:ext cx="500035" cy="312404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/>
        </p:nvGraphicFramePr>
        <p:xfrm>
          <a:off x="3012632" y="1679384"/>
          <a:ext cx="3634366" cy="249489"/>
        </p:xfrm>
        <a:graphic>
          <a:graphicData uri="http://schemas.openxmlformats.org/presentationml/2006/ole">
            <p:oleObj spid="_x0000_s176132" name="Équation" r:id="rId6" imgW="2374900" imgH="203200" progId="Equation.3">
              <p:embed/>
            </p:oleObj>
          </a:graphicData>
        </a:graphic>
      </p:graphicFrame>
      <p:sp>
        <p:nvSpPr>
          <p:cNvPr id="38" name="Line 56"/>
          <p:cNvSpPr>
            <a:spLocks noChangeShapeType="1"/>
          </p:cNvSpPr>
          <p:nvPr/>
        </p:nvSpPr>
        <p:spPr bwMode="auto">
          <a:xfrm flipH="1">
            <a:off x="2302947" y="1352878"/>
            <a:ext cx="395861" cy="130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4296834" y="1333501"/>
            <a:ext cx="1905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666" y="2069589"/>
            <a:ext cx="6053667" cy="42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648203" y="6211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Systematic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errors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: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3%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charge-dependent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effect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between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  <a:sym typeface="Symbol"/>
              </a:rPr>
              <a:t>+ and -</a:t>
            </a:r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geo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4248"/>
            <a:ext cx="9144000" cy="470950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54083" y="1662567"/>
            <a:ext cx="82825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84221" y="2138607"/>
            <a:ext cx="3003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321120" y="3007783"/>
            <a:ext cx="3708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2008  DVCS </a:t>
            </a:r>
            <a:r>
              <a:rPr lang="fr-FR" dirty="0" err="1" smtClean="0">
                <a:solidFill>
                  <a:srgbClr val="FFFF00"/>
                </a:solidFill>
              </a:rPr>
              <a:t>beam</a:t>
            </a:r>
            <a:r>
              <a:rPr lang="fr-FR" dirty="0" smtClean="0">
                <a:solidFill>
                  <a:srgbClr val="FFFF00"/>
                </a:solidFill>
              </a:rPr>
              <a:t> test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ECAL0 and ECAL1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84601" y="4768851"/>
            <a:ext cx="88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4624915" y="1568451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2808815" y="5848351"/>
            <a:ext cx="76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ECAL0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1377949" y="4519085"/>
            <a:ext cx="128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superRPD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3685115" y="4641851"/>
            <a:ext cx="60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SM1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872815" y="5848351"/>
            <a:ext cx="76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ECAL1</a:t>
            </a:r>
            <a:endParaRPr lang="en-US" dirty="0"/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 flipH="1" flipV="1">
            <a:off x="7119196" y="4832351"/>
            <a:ext cx="45719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V="1">
            <a:off x="3126315" y="5060951"/>
            <a:ext cx="2921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8431561" y="5873751"/>
            <a:ext cx="76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ECAL2</a:t>
            </a:r>
            <a:endParaRPr lang="en-US" dirty="0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8561913" y="6338143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Meson</a:t>
            </a:r>
            <a:r>
              <a:rPr lang="fr-FR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production : </a:t>
            </a:r>
            <a:r>
              <a:rPr lang="fr-FR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filter</a:t>
            </a:r>
            <a:r>
              <a:rPr lang="fr-FR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</a:t>
            </a:r>
            <a:r>
              <a:rPr lang="fr-FR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GPDs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pic>
        <p:nvPicPr>
          <p:cNvPr id="9" name="Image 8" descr="graphs_rho_2handbag.png"/>
          <p:cNvPicPr>
            <a:picLocks noChangeAspect="1"/>
          </p:cNvPicPr>
          <p:nvPr/>
        </p:nvPicPr>
        <p:blipFill>
          <a:blip r:embed="rId3" cstate="print"/>
          <a:srcRect l="3857" t="6432" r="4852" b="13260"/>
          <a:stretch>
            <a:fillRect/>
          </a:stretch>
        </p:blipFill>
        <p:spPr>
          <a:xfrm>
            <a:off x="0" y="846673"/>
            <a:ext cx="5080000" cy="2221635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05997" y="3835869"/>
            <a:ext cx="478478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H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ρ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0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= 1/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2 (2/3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u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+ 1/3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d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+ 3/8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g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ω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= 1/2 (2/3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 – 1/3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d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 + 1/8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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=               -1/3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s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- 1/8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H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g</a:t>
            </a:r>
            <a:endParaRPr kumimoji="0" lang="el-GR" b="1" i="0" u="none" strike="noStrike" kern="0" cap="none" spc="0" normalizeH="0" baseline="30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8323" y="5844074"/>
            <a:ext cx="7780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Transversely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target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asymmetry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on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vector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meson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: </a:t>
            </a:r>
          </a:p>
          <a:p>
            <a:r>
              <a:rPr lang="fr-FR" sz="2000" b="1" kern="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         </a:t>
            </a:r>
            <a:r>
              <a:rPr lang="fr-FR" sz="2000" b="1" kern="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fr-FR" sz="2000" b="1" kern="0" dirty="0" smtClean="0">
                <a:solidFill>
                  <a:srgbClr val="0000FF"/>
                </a:solidFill>
                <a:latin typeface="Comic Sans MS" pitchFamily="66" charset="0"/>
              </a:rPr>
              <a:t>  E/H   </a:t>
            </a:r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</a:rPr>
              <a:t>( </a:t>
            </a:r>
            <a:r>
              <a:rPr lang="fr-FR" b="1" kern="0" dirty="0" err="1" smtClean="0">
                <a:solidFill>
                  <a:srgbClr val="0000FF"/>
                </a:solidFill>
                <a:latin typeface="Comic Sans MS" pitchFamily="66" charset="0"/>
              </a:rPr>
              <a:t>studied</a:t>
            </a:r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b="1" kern="0" dirty="0" err="1" smtClean="0">
                <a:solidFill>
                  <a:srgbClr val="0000FF"/>
                </a:solidFill>
                <a:latin typeface="Comic Sans MS" pitchFamily="66" charset="0"/>
              </a:rPr>
              <a:t>at</a:t>
            </a:r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</a:rPr>
              <a:t> COMPASS </a:t>
            </a:r>
            <a:r>
              <a:rPr lang="fr-FR" b="1" kern="0" dirty="0" err="1" smtClean="0">
                <a:solidFill>
                  <a:srgbClr val="0000FF"/>
                </a:solidFill>
                <a:latin typeface="Comic Sans MS" pitchFamily="66" charset="0"/>
              </a:rPr>
              <a:t>without</a:t>
            </a:r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</a:rPr>
              <a:t> RPD )</a:t>
            </a:r>
            <a:endParaRPr lang="fr-FR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5352" y="5329806"/>
            <a:ext cx="408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   </a:t>
            </a:r>
            <a:r>
              <a:rPr lang="el-GR" b="1" kern="0" dirty="0" smtClean="0">
                <a:solidFill>
                  <a:srgbClr val="0000FF"/>
                </a:solidFill>
              </a:rPr>
              <a:t>ρ</a:t>
            </a:r>
            <a:r>
              <a:rPr lang="fr-FR" b="1" kern="0" dirty="0" smtClean="0">
                <a:solidFill>
                  <a:srgbClr val="0000FF"/>
                </a:solidFill>
              </a:rPr>
              <a:t> </a:t>
            </a:r>
            <a:r>
              <a:rPr lang="fr-FR" b="1" kern="0" dirty="0" smtClean="0">
                <a:solidFill>
                  <a:srgbClr val="0000FF"/>
                </a:solidFill>
                <a:sym typeface="Symbol"/>
              </a:rPr>
              <a:t>: </a:t>
            </a:r>
            <a:r>
              <a:rPr lang="el-GR" b="1" kern="0" dirty="0" smtClean="0">
                <a:solidFill>
                  <a:srgbClr val="0000FF"/>
                </a:solidFill>
              </a:rPr>
              <a:t>ω</a:t>
            </a:r>
            <a:r>
              <a:rPr lang="fr-FR" b="1" kern="0" dirty="0" smtClean="0">
                <a:solidFill>
                  <a:srgbClr val="0000FF"/>
                </a:solidFill>
                <a:sym typeface="Symbol"/>
              </a:rPr>
              <a:t> :  </a:t>
            </a:r>
            <a:r>
              <a:rPr lang="el-GR" b="1" kern="0" dirty="0" smtClean="0">
                <a:solidFill>
                  <a:srgbClr val="0000FF"/>
                </a:solidFill>
                <a:sym typeface="Symbol" pitchFamily="18" charset="2"/>
              </a:rPr>
              <a:t></a:t>
            </a:r>
            <a:r>
              <a:rPr lang="fr-FR" b="1" kern="0" dirty="0" smtClean="0">
                <a:solidFill>
                  <a:srgbClr val="0000FF"/>
                </a:solidFill>
                <a:sym typeface="Symbol" pitchFamily="18" charset="2"/>
              </a:rPr>
              <a:t>      9 :  1 : 2  </a:t>
            </a:r>
            <a:r>
              <a:rPr lang="fr-FR" b="1" kern="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at</a:t>
            </a:r>
            <a:r>
              <a:rPr lang="fr-FR" b="1" kern="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large Q</a:t>
            </a:r>
            <a:r>
              <a:rPr lang="fr-FR" b="1" kern="0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2</a:t>
            </a:r>
            <a:endParaRPr lang="fr-FR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4866003" y="1662586"/>
            <a:ext cx="4277997" cy="923330"/>
            <a:chOff x="3499908" y="1482669"/>
            <a:chExt cx="4277997" cy="923330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499908" y="1482669"/>
              <a:ext cx="427799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fr-FR" b="1" kern="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Cross section </a:t>
              </a:r>
              <a:r>
                <a:rPr lang="fr-FR" b="1" kern="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measurement</a:t>
              </a:r>
              <a:r>
                <a:rPr lang="fr-FR" b="1" kern="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: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cs typeface="Comic Sans MS"/>
              </a:endParaRPr>
            </a:p>
            <a:p>
              <a:pPr lvl="0">
                <a:defRPr/>
              </a:pPr>
              <a:r>
                <a:rPr kumimoji="0" lang="fr-FR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Vector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fr-FR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meson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 : 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ρ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ω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itchFamily="18" charset="2"/>
                </a:rPr>
                <a:t>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itchFamily="18" charset="2"/>
                </a:rPr>
                <a:t>…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   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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  </a:t>
              </a:r>
              <a:r>
                <a:rPr lang="fr-FR" b="1" kern="0" dirty="0" smtClean="0">
                  <a:solidFill>
                    <a:srgbClr val="0000FF"/>
                  </a:solidFill>
                  <a:latin typeface="Comic Sans MS" pitchFamily="66" charset="0"/>
                </a:rPr>
                <a:t>H  &amp;  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E</a:t>
              </a:r>
              <a:endPara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lvl="0">
                <a:defRPr/>
              </a:pPr>
              <a:r>
                <a:rPr kumimoji="0" lang="fr-FR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Pseudo-scalar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 : 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π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  <a:r>
                <a:rPr kumimoji="0" lang="el-G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η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…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itchFamily="18" charset="2"/>
                </a:rPr>
                <a:t> </a:t>
              </a:r>
              <a:r>
                <a:rPr lang="fr-FR" b="1" kern="0" dirty="0" smtClean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   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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itchFamily="66" charset="0"/>
                </a:rPr>
                <a:t>   H  &amp;  </a:t>
              </a:r>
              <a:r>
                <a:rPr lang="fr-FR" b="1" kern="0" dirty="0" smtClean="0">
                  <a:solidFill>
                    <a:srgbClr val="0000FF"/>
                  </a:solidFill>
                  <a:latin typeface="Comic Sans MS" pitchFamily="66" charset="0"/>
                </a:rPr>
                <a:t>E</a:t>
              </a:r>
              <a:endPara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670163" y="1921646"/>
              <a:ext cx="3518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fr-F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~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7372879" y="1925884"/>
              <a:ext cx="3518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fr-F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~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730249" y="3354916"/>
            <a:ext cx="415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Would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allow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flavor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separation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: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GPD program : new </a:t>
            </a:r>
            <a:r>
              <a:rPr lang="fr-FR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equipments</a:t>
            </a:r>
            <a:endParaRPr lang="fr-FR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3" descr="compass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753" y="951756"/>
            <a:ext cx="4765675" cy="3573463"/>
          </a:xfrm>
          <a:prstGeom prst="rect">
            <a:avLst/>
          </a:prstGeom>
          <a:noFill/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3548649" y="3793377"/>
            <a:ext cx="1133845" cy="62712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694949" y="1909261"/>
            <a:ext cx="4032250" cy="1871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21370502" flipH="1">
            <a:off x="4634376" y="1668458"/>
            <a:ext cx="3671888" cy="19891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4595338" y="3805829"/>
            <a:ext cx="758766" cy="502601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425703" y="2056656"/>
            <a:ext cx="4254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>
                <a:solidFill>
                  <a:srgbClr val="009900"/>
                </a:solidFill>
                <a:latin typeface="Times New Roman" pitchFamily="-112" charset="0"/>
              </a:rPr>
              <a:t>μ</a:t>
            </a:r>
            <a:r>
              <a:rPr lang="fr-FR" sz="2400" b="1">
                <a:solidFill>
                  <a:srgbClr val="009900"/>
                </a:solidFill>
                <a:latin typeface="Comic Sans MS" pitchFamily="-112" charset="0"/>
              </a:rPr>
              <a:t>’</a:t>
            </a:r>
            <a:endParaRPr lang="el-GR" sz="2400" b="1">
              <a:solidFill>
                <a:srgbClr val="009900"/>
              </a:solidFill>
              <a:latin typeface="Comic Sans MS" pitchFamily="-112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936476" y="4407490"/>
            <a:ext cx="4159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dirty="0">
                <a:solidFill>
                  <a:srgbClr val="A50021"/>
                </a:solidFill>
                <a:latin typeface="Comic Sans MS" pitchFamily="-112" charset="0"/>
              </a:rPr>
              <a:t>p’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393508" y="3782701"/>
            <a:ext cx="3571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 dirty="0">
                <a:solidFill>
                  <a:srgbClr val="009900"/>
                </a:solidFill>
                <a:latin typeface="Comic Sans MS" pitchFamily="-112" charset="0"/>
                <a:ea typeface="Times New Roman" pitchFamily="-112" charset="0"/>
                <a:cs typeface="Times New Roman" pitchFamily="-112" charset="0"/>
              </a:rPr>
              <a:t>μ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rot="14488005" flipH="1">
            <a:off x="4518756" y="3658962"/>
            <a:ext cx="79863" cy="380218"/>
          </a:xfrm>
          <a:prstGeom prst="can">
            <a:avLst>
              <a:gd name="adj" fmla="val 87707"/>
            </a:avLst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rot="14564185" flipH="1">
            <a:off x="4442969" y="3518251"/>
            <a:ext cx="377825" cy="615495"/>
          </a:xfrm>
          <a:prstGeom prst="can">
            <a:avLst>
              <a:gd name="adj" fmla="val 27463"/>
            </a:avLst>
          </a:prstGeom>
          <a:solidFill>
            <a:srgbClr val="CCFF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749576" y="1135384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omic Sans MS" pitchFamily="-112" charset="0"/>
              </a:rPr>
              <a:t>  </a:t>
            </a:r>
            <a:endParaRPr lang="el-GR">
              <a:solidFill>
                <a:srgbClr val="008000"/>
              </a:solidFill>
              <a:latin typeface="Comic Sans MS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075801" y="47028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2000">
              <a:latin typeface="Comic Sans MS" pitchFamily="-112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030810" y="1778007"/>
            <a:ext cx="261021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omic Sans MS" pitchFamily="-112" charset="0"/>
              </a:rPr>
              <a:t>DVCS</a:t>
            </a:r>
            <a:r>
              <a:rPr lang="fr-FR" sz="2400" dirty="0">
                <a:latin typeface="Comic Sans MS" pitchFamily="-112" charset="0"/>
              </a:rPr>
              <a:t>  </a:t>
            </a:r>
            <a:r>
              <a:rPr lang="el-GR" sz="2400" b="1" dirty="0">
                <a:solidFill>
                  <a:srgbClr val="008000"/>
                </a:solidFill>
                <a:latin typeface="Times New Roman" pitchFamily="-112" charset="0"/>
              </a:rPr>
              <a:t>μ</a:t>
            </a:r>
            <a:r>
              <a:rPr lang="fr-FR" sz="2400" b="1" dirty="0">
                <a:solidFill>
                  <a:srgbClr val="CC0000"/>
                </a:solidFill>
                <a:latin typeface="Times New Roman" pitchFamily="-112" charset="0"/>
              </a:rPr>
              <a:t>p </a:t>
            </a:r>
            <a:r>
              <a:rPr lang="fr-FR" sz="2400" b="1" dirty="0" err="1">
                <a:latin typeface="Times New Roman" pitchFamily="-112" charset="0"/>
                <a:sym typeface="Symbol" pitchFamily="-112" charset="2"/>
              </a:rPr>
              <a:t></a:t>
            </a:r>
            <a:r>
              <a:rPr lang="fr-FR" sz="2400" b="1" dirty="0">
                <a:solidFill>
                  <a:srgbClr val="CC0000"/>
                </a:solidFill>
                <a:latin typeface="Times New Roman" pitchFamily="-112" charset="0"/>
              </a:rPr>
              <a:t> </a:t>
            </a:r>
            <a:r>
              <a:rPr lang="el-GR" sz="2400" b="1" dirty="0">
                <a:solidFill>
                  <a:srgbClr val="008000"/>
                </a:solidFill>
                <a:latin typeface="Times New Roman" pitchFamily="-112" charset="0"/>
              </a:rPr>
              <a:t>μ</a:t>
            </a:r>
            <a:r>
              <a:rPr lang="fr-FR" sz="2400" b="1" dirty="0">
                <a:solidFill>
                  <a:srgbClr val="008000"/>
                </a:solidFill>
                <a:latin typeface="Comic Sans MS" pitchFamily="-112" charset="0"/>
              </a:rPr>
              <a:t>’</a:t>
            </a:r>
            <a:r>
              <a:rPr lang="fr-FR" sz="2400" b="1" dirty="0" err="1">
                <a:solidFill>
                  <a:srgbClr val="CC0000"/>
                </a:solidFill>
                <a:latin typeface="Comic Sans MS" pitchFamily="-112" charset="0"/>
              </a:rPr>
              <a:t>p’</a:t>
            </a:r>
            <a:r>
              <a:rPr lang="fr-FR" sz="2400" b="1" dirty="0" err="1">
                <a:solidFill>
                  <a:schemeClr val="accent2"/>
                </a:solidFill>
                <a:latin typeface="Comic Sans MS" pitchFamily="-112" charset="0"/>
                <a:sym typeface="Symbol" pitchFamily="-112" charset="2"/>
              </a:rPr>
              <a:t></a:t>
            </a:r>
            <a:endParaRPr lang="fr-FR" sz="2400" dirty="0">
              <a:solidFill>
                <a:schemeClr val="accent2"/>
              </a:solidFill>
              <a:latin typeface="Comic Sans MS" pitchFamily="-112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6211888" y="2895600"/>
            <a:ext cx="2786062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         </a:t>
            </a:r>
            <a:r>
              <a:rPr lang="el-G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</a:t>
            </a:r>
            <a:r>
              <a:rPr lang="fr-F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mic Sans MS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ECal1 + ECal2</a:t>
            </a:r>
            <a:endParaRPr lang="el-GR" b="1" dirty="0">
              <a:solidFill>
                <a:schemeClr val="accent2"/>
              </a:solidFill>
              <a:latin typeface="Comic Sans MS" pitchFamily="-112" charset="0"/>
              <a:ea typeface="Times New Roman" pitchFamily="-112" charset="0"/>
              <a:cs typeface="Times New Roman" pitchFamily="-112" charset="0"/>
              <a:sym typeface="Symbol" pitchFamily="-112" charset="2"/>
            </a:endParaRPr>
          </a:p>
          <a:p>
            <a:r>
              <a:rPr lang="fr-F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              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</a:t>
            </a:r>
            <a:r>
              <a:rPr lang="fr-FR" sz="2400" b="1" baseline="-25000" dirty="0" err="1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</a:t>
            </a:r>
            <a:r>
              <a:rPr lang="fr-F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</a:t>
            </a:r>
            <a:r>
              <a:rPr lang="fr-FR" sz="2400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10°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47567" y="3449004"/>
            <a:ext cx="2794079" cy="369332"/>
          </a:xfrm>
          <a:prstGeom prst="rect">
            <a:avLst/>
          </a:prstGeom>
          <a:solidFill>
            <a:srgbClr val="CCFFCC"/>
          </a:solidFill>
          <a:ln w="349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Comic Sans MS" pitchFamily="-112" charset="0"/>
              </a:rPr>
              <a:t> 2.5 m </a:t>
            </a:r>
            <a:r>
              <a:rPr lang="fr-FR" b="1" dirty="0" err="1" smtClean="0">
                <a:solidFill>
                  <a:srgbClr val="008000"/>
                </a:solidFill>
                <a:latin typeface="Comic Sans MS" pitchFamily="-112" charset="0"/>
              </a:rPr>
              <a:t>liquid</a:t>
            </a:r>
            <a:r>
              <a:rPr lang="fr-FR" b="1" dirty="0" smtClean="0">
                <a:solidFill>
                  <a:srgbClr val="008000"/>
                </a:solidFill>
                <a:latin typeface="Comic Sans MS" pitchFamily="-112" charset="0"/>
              </a:rPr>
              <a:t> H</a:t>
            </a:r>
            <a:r>
              <a:rPr lang="fr-FR" b="1" baseline="-25000" dirty="0" smtClean="0">
                <a:solidFill>
                  <a:srgbClr val="008000"/>
                </a:solidFill>
                <a:latin typeface="Comic Sans MS" pitchFamily="-112" charset="0"/>
              </a:rPr>
              <a:t>2</a:t>
            </a:r>
            <a:r>
              <a:rPr lang="fr-FR" b="1" dirty="0" smtClean="0">
                <a:solidFill>
                  <a:srgbClr val="008000"/>
                </a:solidFill>
                <a:latin typeface="Comic Sans MS" pitchFamily="-112" charset="0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latin typeface="Comic Sans MS" pitchFamily="-112" charset="0"/>
              </a:rPr>
              <a:t>target</a:t>
            </a:r>
            <a:endParaRPr lang="fr-FR" b="1" dirty="0" smtClean="0">
              <a:solidFill>
                <a:srgbClr val="008000"/>
              </a:solidFill>
              <a:latin typeface="Comic Sans MS" pitchFamily="-112" charset="0"/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008000"/>
              </a:solidFill>
              <a:latin typeface="Comic Sans MS" pitchFamily="-112" charset="0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84836" y="4572363"/>
            <a:ext cx="4267200" cy="400110"/>
          </a:xfrm>
          <a:prstGeom prst="rect">
            <a:avLst/>
          </a:prstGeom>
          <a:solidFill>
            <a:srgbClr val="F4EA9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A50021"/>
                </a:solidFill>
                <a:latin typeface="Comic Sans MS" pitchFamily="-112" charset="0"/>
              </a:rPr>
              <a:t>4m long </a:t>
            </a:r>
            <a:r>
              <a:rPr lang="fr-FR" sz="2000" b="1" dirty="0" err="1">
                <a:solidFill>
                  <a:srgbClr val="A50021"/>
                </a:solidFill>
                <a:latin typeface="Comic Sans MS" pitchFamily="-112" charset="0"/>
              </a:rPr>
              <a:t>Recoil</a:t>
            </a:r>
            <a:r>
              <a:rPr lang="fr-FR" sz="2000" b="1" dirty="0" smtClean="0">
                <a:solidFill>
                  <a:srgbClr val="A50021"/>
                </a:solidFill>
                <a:latin typeface="Comic Sans MS" pitchFamily="-112" charset="0"/>
              </a:rPr>
              <a:t> Proton </a:t>
            </a:r>
            <a:r>
              <a:rPr lang="fr-FR" sz="2000" b="1" dirty="0">
                <a:solidFill>
                  <a:srgbClr val="A50021"/>
                </a:solidFill>
                <a:latin typeface="Comic Sans MS" pitchFamily="-112" charset="0"/>
              </a:rPr>
              <a:t>D</a:t>
            </a:r>
            <a:r>
              <a:rPr lang="fr-FR" sz="2000" b="1" dirty="0" smtClean="0">
                <a:solidFill>
                  <a:srgbClr val="A50021"/>
                </a:solidFill>
                <a:latin typeface="Comic Sans MS" pitchFamily="-112" charset="0"/>
              </a:rPr>
              <a:t>etector </a:t>
            </a:r>
            <a:endParaRPr lang="fr-FR" sz="2000" b="1" dirty="0">
              <a:solidFill>
                <a:srgbClr val="A50021"/>
              </a:solidFill>
              <a:latin typeface="Comic Sans MS" pitchFamily="-112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6064255" y="4034729"/>
            <a:ext cx="2931583" cy="707886"/>
          </a:xfrm>
          <a:prstGeom prst="rect">
            <a:avLst/>
          </a:prstGeom>
          <a:solidFill>
            <a:srgbClr val="F4EA9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b="1" dirty="0" err="1" smtClean="0">
                <a:solidFill>
                  <a:srgbClr val="A50021"/>
                </a:solidFill>
                <a:latin typeface="Comic Sans MS" pitchFamily="-112" charset="0"/>
              </a:rPr>
              <a:t>Hermetic</a:t>
            </a:r>
            <a:r>
              <a:rPr lang="fr-FR" sz="2000" b="1" dirty="0" smtClean="0">
                <a:solidFill>
                  <a:srgbClr val="A50021"/>
                </a:solidFill>
                <a:latin typeface="Comic Sans MS" pitchFamily="-112" charset="0"/>
              </a:rPr>
              <a:t> </a:t>
            </a:r>
            <a:r>
              <a:rPr lang="fr-FR" sz="2000" b="1" dirty="0" err="1" smtClean="0">
                <a:solidFill>
                  <a:srgbClr val="A50021"/>
                </a:solidFill>
                <a:latin typeface="Comic Sans MS" pitchFamily="-112" charset="0"/>
              </a:rPr>
              <a:t>calorimetry</a:t>
            </a:r>
            <a:endParaRPr lang="fr-FR" sz="2000" b="1" dirty="0" smtClean="0">
              <a:solidFill>
                <a:srgbClr val="A50021"/>
              </a:solidFill>
              <a:latin typeface="Comic Sans MS" pitchFamily="-112" charset="0"/>
            </a:endParaRPr>
          </a:p>
          <a:p>
            <a:r>
              <a:rPr lang="fr-FR" sz="2000" b="1" dirty="0" smtClean="0">
                <a:solidFill>
                  <a:srgbClr val="A50021"/>
                </a:solidFill>
                <a:latin typeface="Comic Sans MS" pitchFamily="-112" charset="0"/>
              </a:rPr>
              <a:t>new ECAL0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469966" y="5703669"/>
            <a:ext cx="3511335" cy="923330"/>
          </a:xfrm>
          <a:prstGeom prst="rect">
            <a:avLst/>
          </a:prstGeom>
          <a:solidFill>
            <a:srgbClr val="BAD2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 err="1" smtClean="0">
                <a:solidFill>
                  <a:srgbClr val="3366FF"/>
                </a:solidFill>
                <a:latin typeface="Comic Sans MS" pitchFamily="-112" charset="0"/>
              </a:rPr>
              <a:t>Later</a:t>
            </a:r>
            <a:r>
              <a:rPr lang="fr-FR" b="1" dirty="0" smtClean="0">
                <a:solidFill>
                  <a:srgbClr val="3366FF"/>
                </a:solidFill>
                <a:latin typeface="Comic Sans MS" pitchFamily="-112" charset="0"/>
              </a:rPr>
              <a:t> stage… </a:t>
            </a:r>
          </a:p>
          <a:p>
            <a:r>
              <a:rPr lang="fr-FR" b="1" dirty="0" err="1" smtClean="0">
                <a:solidFill>
                  <a:srgbClr val="3366FF"/>
                </a:solidFill>
                <a:latin typeface="Comic Sans MS" pitchFamily="-112" charset="0"/>
              </a:rPr>
              <a:t>Transversely</a:t>
            </a:r>
            <a:r>
              <a:rPr lang="fr-FR" b="1" dirty="0" smtClean="0">
                <a:solidFill>
                  <a:srgbClr val="3366FF"/>
                </a:solidFill>
                <a:latin typeface="Comic Sans MS" pitchFamily="-112" charset="0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latin typeface="Comic Sans MS" pitchFamily="-112" charset="0"/>
              </a:rPr>
              <a:t>polarized</a:t>
            </a:r>
            <a:r>
              <a:rPr lang="fr-FR" b="1" dirty="0" smtClean="0">
                <a:solidFill>
                  <a:srgbClr val="3366FF"/>
                </a:solidFill>
                <a:latin typeface="Comic Sans MS" pitchFamily="-112" charset="0"/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  <a:latin typeface="Comic Sans MS" pitchFamily="-112" charset="0"/>
              </a:rPr>
              <a:t>target</a:t>
            </a:r>
            <a:endParaRPr lang="fr-FR" b="1" dirty="0" smtClean="0">
              <a:solidFill>
                <a:srgbClr val="3366FF"/>
              </a:solidFill>
              <a:latin typeface="Comic Sans MS" pitchFamily="-112" charset="0"/>
            </a:endParaRPr>
          </a:p>
          <a:p>
            <a:r>
              <a:rPr lang="fr-FR" b="1" dirty="0" err="1" smtClean="0">
                <a:solidFill>
                  <a:srgbClr val="3366FF"/>
                </a:solidFill>
                <a:latin typeface="Comic Sans MS" pitchFamily="-112" charset="0"/>
              </a:rPr>
              <a:t>Associated</a:t>
            </a:r>
            <a:r>
              <a:rPr lang="fr-FR" b="1" dirty="0" smtClean="0">
                <a:solidFill>
                  <a:srgbClr val="3366FF"/>
                </a:solidFill>
                <a:latin typeface="Comic Sans MS" pitchFamily="-112" charset="0"/>
              </a:rPr>
              <a:t> RPD</a:t>
            </a:r>
            <a:endParaRPr lang="fr-FR" b="1" dirty="0">
              <a:solidFill>
                <a:srgbClr val="3366FF"/>
              </a:solidFill>
              <a:latin typeface="Comic Sans M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Hadron program RPD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0" name="Image 19" descr="DevsBe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982942"/>
            <a:ext cx="3937000" cy="334631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493180" y="5576106"/>
            <a:ext cx="3282520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Proton identification in RPD</a:t>
            </a:r>
          </a:p>
          <a:p>
            <a:r>
              <a:rPr lang="fr-FR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Elastic</a:t>
            </a:r>
            <a:r>
              <a:rPr lang="fr-FR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scattering</a:t>
            </a:r>
            <a:r>
              <a:rPr lang="fr-FR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(hadron </a:t>
            </a:r>
            <a:r>
              <a:rPr lang="fr-FR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beam</a:t>
            </a:r>
            <a:r>
              <a:rPr lang="fr-FR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31" name="Picture 2" descr="R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197100"/>
            <a:ext cx="4804815" cy="3606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delta-theta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t="7143" r="608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t="7143" r="6085"/>
              <a:stretch>
                <a:fillRect/>
              </a:stretch>
            </p:blipFill>
          </mc:Fallback>
        </mc:AlternateContent>
        <p:spPr>
          <a:xfrm>
            <a:off x="3975100" y="3276600"/>
            <a:ext cx="5168899" cy="3581400"/>
          </a:xfrm>
          <a:prstGeom prst="rect">
            <a:avLst/>
          </a:prstGeom>
        </p:spPr>
      </p:pic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9" charset="0"/>
                <a:ea typeface="Comic Sans MS" pitchFamily="29" charset="0"/>
                <a:cs typeface="Comic Sans MS" pitchFamily="29" charset="0"/>
              </a:rPr>
              <a:t>Kinematical consistency : </a:t>
            </a:r>
            <a:r>
              <a:rPr lang="en-US" sz="2800" b="1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ϑ</a:t>
            </a:r>
            <a:r>
              <a:rPr lang="en-US" sz="2800" b="1" baseline="-25000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sz="2800" b="1" baseline="-25000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*</a:t>
            </a:r>
            <a:r>
              <a:rPr lang="en-US" sz="2800" b="1" baseline="-25000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sz="2800" b="1" baseline="-25000" dirty="0" smtClean="0">
              <a:solidFill>
                <a:srgbClr val="FFFF00"/>
              </a:solidFill>
              <a:latin typeface="Comic Sans MS" pitchFamily="29" charset="0"/>
              <a:ea typeface="Comic Sans MS" pitchFamily="29" charset="0"/>
              <a:cs typeface="Comic Sans MS" pitchFamily="29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6718269" y="5439836"/>
            <a:ext cx="809341" cy="7844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16963" y="5066770"/>
            <a:ext cx="161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rejected</a:t>
            </a:r>
            <a:endParaRPr lang="en-US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4084638" y="2239963"/>
          <a:ext cx="4075112" cy="695325"/>
        </p:xfrm>
        <a:graphic>
          <a:graphicData uri="http://schemas.openxmlformats.org/presentationml/2006/ole">
            <p:oleObj spid="_x0000_s63490" name="…quation" r:id="rId5" imgW="2997200" imgH="482600" progId="Equation.3">
              <p:embed/>
            </p:oleObj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>
            <a:off x="2187689" y="2185891"/>
            <a:ext cx="1186642" cy="29207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639825" y="1253432"/>
            <a:ext cx="1081458" cy="574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1480" y="1793107"/>
            <a:ext cx="1382106" cy="24901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1761071" y="2501116"/>
            <a:ext cx="754317" cy="110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23383" y="2831397"/>
            <a:ext cx="82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74720" y="2029694"/>
            <a:ext cx="28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γ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166546" y="1008620"/>
            <a:ext cx="36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51235" y="1385158"/>
            <a:ext cx="31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1920500" y="1708913"/>
            <a:ext cx="40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γ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1646570" y="1820987"/>
            <a:ext cx="1540990" cy="1018094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859933" y="1095786"/>
            <a:ext cx="17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μ</a:t>
            </a:r>
            <a:r>
              <a:rPr lang="en-US" dirty="0" smtClean="0"/>
              <a:t>, </a:t>
            </a:r>
            <a:r>
              <a:rPr lang="en-US" dirty="0" err="1" smtClean="0"/>
              <a:t>μ</a:t>
            </a:r>
            <a:r>
              <a:rPr lang="en-US" dirty="0" smtClean="0"/>
              <a:t>’ and </a:t>
            </a:r>
            <a:r>
              <a:rPr lang="en-US" dirty="0" err="1" smtClean="0"/>
              <a:t>γ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3925172" y="1895696"/>
            <a:ext cx="23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μ</a:t>
            </a:r>
            <a:r>
              <a:rPr lang="en-US" dirty="0" smtClean="0"/>
              <a:t>, </a:t>
            </a:r>
            <a:r>
              <a:rPr lang="en-US" dirty="0" err="1" smtClean="0"/>
              <a:t>μ</a:t>
            </a:r>
            <a:r>
              <a:rPr lang="en-US" dirty="0" smtClean="0"/>
              <a:t>’ and proton :</a:t>
            </a:r>
            <a:endParaRPr lang="en-US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019351" y="2403257"/>
          <a:ext cx="328612" cy="352032"/>
        </p:xfrm>
        <a:graphic>
          <a:graphicData uri="http://schemas.openxmlformats.org/presentationml/2006/ole">
            <p:oleObj spid="_x0000_s63491" name="…quation" r:id="rId6" imgW="241300" imgH="228600" progId="Equation.3">
              <p:embed/>
            </p:oleObj>
          </a:graphicData>
        </a:graphic>
      </p:graphicFrame>
      <p:sp>
        <p:nvSpPr>
          <p:cNvPr id="50" name="ZoneTexte 49"/>
          <p:cNvSpPr txBox="1"/>
          <p:nvPr/>
        </p:nvSpPr>
        <p:spPr>
          <a:xfrm>
            <a:off x="4596784" y="3588686"/>
            <a:ext cx="137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μ+p</a:t>
            </a:r>
            <a:r>
              <a:rPr lang="en-US" dirty="0" smtClean="0"/>
              <a:t>-&gt;</a:t>
            </a:r>
            <a:r>
              <a:rPr lang="en-US" dirty="0" err="1" smtClean="0"/>
              <a:t>μ’+γ+p</a:t>
            </a:r>
            <a:endParaRPr lang="en-US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970845" y="3948063"/>
            <a:ext cx="1232689" cy="473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701054" y="1133141"/>
          <a:ext cx="499745" cy="439709"/>
        </p:xfrm>
        <a:graphic>
          <a:graphicData uri="http://schemas.openxmlformats.org/presentationml/2006/ole">
            <p:oleObj spid="_x0000_s63492" name="…quation" r:id="rId7" imgW="292100" imgH="25400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7368813" y="3882329"/>
          <a:ext cx="1331913" cy="496888"/>
        </p:xfrm>
        <a:graphic>
          <a:graphicData uri="http://schemas.openxmlformats.org/presentationml/2006/ole">
            <p:oleObj spid="_x0000_s63493" name="…quation" r:id="rId8" imgW="723900" imgH="254000" progId="Equation.3">
              <p:embed/>
            </p:oleObj>
          </a:graphicData>
        </a:graphic>
      </p:graphicFrame>
      <p:pic>
        <p:nvPicPr>
          <p:cNvPr id="29" name="Image 28" descr="dEB-vs-Beta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rcRect t="7143" r="80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rcRect t="7143" r="8025"/>
              <a:stretch>
                <a:fillRect/>
              </a:stretch>
            </p:blipFill>
          </mc:Fallback>
        </mc:AlternateContent>
        <p:spPr>
          <a:xfrm>
            <a:off x="-1" y="3390900"/>
            <a:ext cx="4013411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01" name="Picture 3" descr="Resol_proton_2008_2012"/>
          <p:cNvPicPr>
            <a:picLocks noChangeAspect="1" noChangeArrowheads="1"/>
          </p:cNvPicPr>
          <p:nvPr/>
        </p:nvPicPr>
        <p:blipFill>
          <a:blip r:embed="rId3" cstate="print"/>
          <a:srcRect b="50201"/>
          <a:stretch>
            <a:fillRect/>
          </a:stretch>
        </p:blipFill>
        <p:spPr bwMode="auto">
          <a:xfrm>
            <a:off x="2974975" y="3746500"/>
            <a:ext cx="58642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4" name="Group 4"/>
          <p:cNvGraphicFramePr>
            <a:graphicFrameLocks noGrp="1"/>
          </p:cNvGraphicFramePr>
          <p:nvPr/>
        </p:nvGraphicFramePr>
        <p:xfrm>
          <a:off x="3276600" y="1524000"/>
          <a:ext cx="5334000" cy="2535178"/>
        </p:xfrm>
        <a:graphic>
          <a:graphicData uri="http://schemas.openxmlformats.org/drawingml/2006/table">
            <a:tbl>
              <a:tblPr/>
              <a:tblGrid>
                <a:gridCol w="609600"/>
                <a:gridCol w="2286000"/>
                <a:gridCol w="2438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RPD(2008)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MuRex (2006)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L=1m; th=1cm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Atten length = 0.7m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300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L=4m; th=5cm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Atten length = 4m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200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ps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L=50cm; th=5mm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L=2.83m; th=4mm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270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ps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ToF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ToF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350 ps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-R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= 85-12 = 63 cm                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ToF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310 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-R</a:t>
                      </a:r>
                      <a:r>
                        <a:rPr kumimoji="0" lang="fr-F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= 110-25 = 85cm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304800" y="738188"/>
          <a:ext cx="6858000" cy="925512"/>
        </p:xfrm>
        <a:graphic>
          <a:graphicData uri="http://schemas.openxmlformats.org/presentationml/2006/ole">
            <p:oleObj spid="_x0000_s106498" name="Equation" r:id="rId4" imgW="7315200" imgH="990600" progId="Equation.3">
              <p:embed/>
            </p:oleObj>
          </a:graphicData>
        </a:graphic>
      </p:graphicFrame>
      <p:graphicFrame>
        <p:nvGraphicFramePr>
          <p:cNvPr id="4099" name="Object 27"/>
          <p:cNvGraphicFramePr>
            <a:graphicFrameLocks noChangeAspect="1"/>
          </p:cNvGraphicFramePr>
          <p:nvPr/>
        </p:nvGraphicFramePr>
        <p:xfrm>
          <a:off x="609600" y="2209800"/>
          <a:ext cx="1406525" cy="808038"/>
        </p:xfrm>
        <a:graphic>
          <a:graphicData uri="http://schemas.openxmlformats.org/presentationml/2006/ole">
            <p:oleObj spid="_x0000_s106499" name="…quation" r:id="rId5" imgW="7315200" imgH="4203700" progId="Equation.3">
              <p:embed/>
            </p:oleObj>
          </a:graphicData>
        </a:graphic>
      </p:graphicFrame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571472" y="90488"/>
            <a:ext cx="7974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Measurements and Estimations for resolution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76200" y="3594463"/>
            <a:ext cx="29193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fr-F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fr-FR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min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=-0.06 GeV</a:t>
            </a:r>
            <a:r>
              <a:rPr lang="fr-FR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</a:p>
          <a:p>
            <a:pPr>
              <a:defRPr/>
            </a:pPr>
            <a:endParaRPr lang="fr-FR" sz="20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fr-FR" sz="20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Good </a:t>
            </a:r>
            <a:r>
              <a:rPr lang="fr-F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resolution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t</a:t>
            </a:r>
          </a:p>
          <a:p>
            <a:pPr>
              <a:defRPr/>
            </a:pPr>
            <a:endParaRPr lang="fr-FR" sz="2000" baseline="30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Importance for the</a:t>
            </a:r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transverse </a:t>
            </a:r>
            <a:r>
              <a:rPr lang="fr-F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imaging</a:t>
            </a: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4886323" y="5092698"/>
            <a:ext cx="101601" cy="10160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4448173" y="5559423"/>
            <a:ext cx="101601" cy="10160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4232273" y="5705473"/>
            <a:ext cx="101601" cy="10160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4667248" y="5318123"/>
            <a:ext cx="101601" cy="10160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5500"/>
          </a:xfrm>
          <a:solidFill>
            <a:srgbClr val="0000FF"/>
          </a:solidFill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Comic Sans MS" pitchFamily="26" charset="0"/>
              </a:rPr>
              <a:t>What makes Compass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26" charset="0"/>
              </a:rPr>
              <a:t> unique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703" name="Text Box 615"/>
          <p:cNvSpPr txBox="1">
            <a:spLocks noChangeArrowheads="1"/>
          </p:cNvSpPr>
          <p:nvPr/>
        </p:nvSpPr>
        <p:spPr bwMode="auto">
          <a:xfrm>
            <a:off x="5485341" y="1253067"/>
            <a:ext cx="3381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Comic Sans MS"/>
                <a:cs typeface="Comic Sans MS"/>
              </a:rPr>
              <a:t>CERN High </a:t>
            </a:r>
            <a:r>
              <a:rPr lang="fr-FR" sz="1600" b="1" dirty="0" err="1">
                <a:latin typeface="Comic Sans MS"/>
                <a:cs typeface="Comic Sans MS"/>
              </a:rPr>
              <a:t>energy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>
                <a:solidFill>
                  <a:srgbClr val="E01E1E"/>
                </a:solidFill>
                <a:latin typeface="Comic Sans MS"/>
                <a:cs typeface="Comic Sans MS"/>
              </a:rPr>
              <a:t>muon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beam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</a:p>
          <a:p>
            <a:pPr>
              <a:buFont typeface="Times" pitchFamily="26" charset="0"/>
              <a:buChar char="•"/>
            </a:pPr>
            <a:r>
              <a:rPr lang="fr-FR" sz="1600" b="1" dirty="0">
                <a:solidFill>
                  <a:srgbClr val="009900"/>
                </a:solidFill>
                <a:latin typeface="Comic Sans MS"/>
                <a:cs typeface="Comic Sans MS"/>
              </a:rPr>
              <a:t> 100</a:t>
            </a: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 - </a:t>
            </a:r>
            <a:r>
              <a:rPr lang="fr-FR" sz="1600" b="1" dirty="0">
                <a:solidFill>
                  <a:srgbClr val="009900"/>
                </a:solidFill>
                <a:latin typeface="Comic Sans MS"/>
                <a:cs typeface="Comic Sans MS"/>
              </a:rPr>
              <a:t>190 GeV</a:t>
            </a:r>
          </a:p>
          <a:p>
            <a:pPr>
              <a:buFont typeface="Times" pitchFamily="26" charset="0"/>
              <a:buChar char="•"/>
            </a:pPr>
            <a:r>
              <a:rPr lang="fr-FR" sz="1600" b="1" dirty="0">
                <a:solidFill>
                  <a:srgbClr val="009900"/>
                </a:solidFill>
                <a:latin typeface="Comic Sans MS"/>
                <a:cs typeface="Comic Sans MS"/>
              </a:rPr>
              <a:t> 80% Polarisation</a:t>
            </a:r>
          </a:p>
          <a:p>
            <a:pPr>
              <a:buFont typeface="Times" pitchFamily="26" charset="0"/>
              <a:buChar char="•"/>
            </a:pP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 </a:t>
            </a:r>
            <a:r>
              <a:rPr lang="el-GR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μ</a:t>
            </a:r>
            <a:r>
              <a:rPr lang="fr-FR" sz="1600" b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+</a:t>
            </a: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>
                <a:solidFill>
                  <a:srgbClr val="009900"/>
                </a:solidFill>
                <a:latin typeface="Comic Sans MS"/>
                <a:cs typeface="Comic Sans MS"/>
              </a:rPr>
              <a:t>and</a:t>
            </a: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 </a:t>
            </a:r>
            <a:r>
              <a:rPr lang="el-GR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μ</a:t>
            </a:r>
            <a:r>
              <a:rPr lang="fr-FR" sz="1600" b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009900"/>
                </a:solidFill>
                <a:latin typeface="Comic Sans MS"/>
                <a:cs typeface="Comic Sans MS"/>
              </a:rPr>
              <a:t>available</a:t>
            </a:r>
            <a:endParaRPr lang="fr-FR" sz="1600" b="1" dirty="0" smtClean="0">
              <a:solidFill>
                <a:srgbClr val="009900"/>
              </a:solidFill>
              <a:latin typeface="Comic Sans MS"/>
              <a:cs typeface="Comic Sans MS"/>
            </a:endParaRPr>
          </a:p>
          <a:p>
            <a:pPr lvl="1">
              <a:buFont typeface="Wingdings" pitchFamily="26" charset="2"/>
              <a:buChar char="ü"/>
            </a:pPr>
            <a:r>
              <a:rPr lang="fr-FR" sz="1600" b="1" dirty="0" smtClean="0">
                <a:solidFill>
                  <a:srgbClr val="009900"/>
                </a:solidFill>
                <a:latin typeface="Comic Sans MS"/>
                <a:cs typeface="Comic Sans MS"/>
              </a:rPr>
              <a:t>Opposite </a:t>
            </a:r>
            <a:r>
              <a:rPr lang="fr-FR" sz="1600" b="1" dirty="0" err="1">
                <a:solidFill>
                  <a:srgbClr val="009900"/>
                </a:solidFill>
                <a:latin typeface="Comic Sans MS"/>
                <a:cs typeface="Comic Sans MS"/>
              </a:rPr>
              <a:t>polarization</a:t>
            </a:r>
            <a:endParaRPr lang="fr-FR" sz="1600" b="1" dirty="0">
              <a:solidFill>
                <a:srgbClr val="009900"/>
              </a:solidFill>
              <a:latin typeface="Comic Sans MS"/>
              <a:cs typeface="Comic Sans MS"/>
            </a:endParaRPr>
          </a:p>
        </p:txBody>
      </p:sp>
      <p:pic>
        <p:nvPicPr>
          <p:cNvPr id="27" name="Image 26" descr="gpd_observables_kinplan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100"/>
            <a:ext cx="5410200" cy="54102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511476" y="4445000"/>
            <a:ext cx="3484358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fr-FR" sz="1600" b="1" dirty="0" smtClean="0">
                <a:latin typeface="Comic Sans MS"/>
                <a:cs typeface="Comic Sans MS"/>
              </a:rPr>
              <a:t> Will explore the </a:t>
            </a:r>
            <a:r>
              <a:rPr lang="fr-FR" sz="1600" b="1" dirty="0" err="1" smtClean="0">
                <a:latin typeface="Comic Sans MS"/>
                <a:cs typeface="Comic Sans MS"/>
              </a:rPr>
              <a:t>intermediate</a:t>
            </a:r>
            <a:endParaRPr lang="fr-FR" sz="1600" b="1" dirty="0" smtClean="0">
              <a:latin typeface="Comic Sans MS"/>
              <a:cs typeface="Comic Sans MS"/>
            </a:endParaRPr>
          </a:p>
          <a:p>
            <a:r>
              <a:rPr lang="fr-FR" sz="1600" b="1" dirty="0" smtClean="0">
                <a:latin typeface="Comic Sans MS"/>
                <a:cs typeface="Comic Sans MS"/>
              </a:rPr>
              <a:t>      </a:t>
            </a:r>
            <a:r>
              <a:rPr lang="fr-FR" sz="1600" b="1" dirty="0" err="1" smtClean="0">
                <a:latin typeface="Comic Sans MS"/>
                <a:cs typeface="Comic Sans MS"/>
              </a:rPr>
              <a:t>x</a:t>
            </a:r>
            <a:r>
              <a:rPr lang="fr-FR" sz="1600" b="1" baseline="-25000" dirty="0" err="1" smtClean="0">
                <a:latin typeface="Comic Sans MS"/>
                <a:cs typeface="Comic Sans MS"/>
              </a:rPr>
              <a:t>Bj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region</a:t>
            </a:r>
            <a:endParaRPr lang="fr-FR" sz="1600" b="1" dirty="0" smtClean="0">
              <a:latin typeface="Comic Sans MS"/>
              <a:cs typeface="Comic Sans MS"/>
            </a:endParaRPr>
          </a:p>
          <a:p>
            <a:pPr>
              <a:buFont typeface="Symbol" charset="2"/>
              <a:buChar char=""/>
            </a:pPr>
            <a:endParaRPr lang="fr-FR" sz="1600" b="1" dirty="0" smtClean="0">
              <a:latin typeface="Comic Sans MS"/>
              <a:cs typeface="Comic Sans MS"/>
            </a:endParaRPr>
          </a:p>
          <a:p>
            <a:pPr>
              <a:buFont typeface="Symbol" charset="2"/>
              <a:buChar char=""/>
            </a:pP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Uncovered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region</a:t>
            </a:r>
            <a:r>
              <a:rPr lang="fr-FR" sz="1600" b="1" dirty="0" smtClean="0"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latin typeface="Comic Sans MS"/>
                <a:cs typeface="Comic Sans MS"/>
              </a:rPr>
              <a:t>between</a:t>
            </a:r>
            <a:endParaRPr lang="fr-FR" sz="1600" b="1" dirty="0" smtClean="0">
              <a:latin typeface="Comic Sans MS"/>
              <a:cs typeface="Comic Sans MS"/>
            </a:endParaRPr>
          </a:p>
          <a:p>
            <a:r>
              <a:rPr lang="fr-FR" sz="1600" b="1" dirty="0" smtClean="0">
                <a:latin typeface="Comic Sans MS"/>
                <a:cs typeface="Comic Sans MS"/>
              </a:rPr>
              <a:t>    ZEUS+H1 and </a:t>
            </a:r>
            <a:r>
              <a:rPr lang="fr-FR" sz="1600" b="1" dirty="0" err="1" smtClean="0">
                <a:latin typeface="Comic Sans MS"/>
                <a:cs typeface="Comic Sans MS"/>
              </a:rPr>
              <a:t>HERMES+Jlab</a:t>
            </a:r>
            <a:endParaRPr lang="fr-FR" sz="1600" b="1" dirty="0" smtClean="0">
              <a:latin typeface="Comic Sans MS"/>
              <a:cs typeface="Comic Sans MS"/>
            </a:endParaRPr>
          </a:p>
          <a:p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839788" y="6273800"/>
            <a:ext cx="3300412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Comic Sans MS" charset="0"/>
              </a:rPr>
              <a:t>Gluon, </a:t>
            </a:r>
            <a:r>
              <a:rPr lang="fr-FR" dirty="0" err="1">
                <a:latin typeface="Comic Sans MS" charset="0"/>
              </a:rPr>
              <a:t>sea</a:t>
            </a:r>
            <a:r>
              <a:rPr lang="fr-FR" dirty="0">
                <a:latin typeface="Comic Sans MS" charset="0"/>
              </a:rPr>
              <a:t> and valence quarks</a:t>
            </a: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2889249" y="2201333"/>
            <a:ext cx="1947333" cy="1587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 rot="271599">
            <a:off x="2950154" y="1855009"/>
            <a:ext cx="1912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  <a:latin typeface="Comic Sans MS" charset="0"/>
              </a:rPr>
              <a:t>Luminosity</a:t>
            </a:r>
            <a:r>
              <a:rPr lang="fr-FR" b="1" i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latin typeface="Comic Sans MS" charset="0"/>
              </a:rPr>
              <a:t>limit</a:t>
            </a:r>
            <a:endParaRPr lang="fr-FR" b="1" i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8442" y="2973918"/>
            <a:ext cx="3362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Comic Sans MS"/>
                <a:cs typeface="Comic Sans MS"/>
              </a:rPr>
              <a:t>Foreseen</a:t>
            </a:r>
            <a:r>
              <a:rPr lang="fr-FR" sz="1600" b="1" dirty="0" smtClean="0">
                <a:latin typeface="Comic Sans MS"/>
                <a:cs typeface="Comic Sans MS"/>
              </a:rPr>
              <a:t> program :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DVCS and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meson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production off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liquid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H2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target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unpolarized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48253" y="6074833"/>
            <a:ext cx="444497" cy="369332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Bj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9313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Comic Sans MS" pitchFamily="26" charset="0"/>
              </a:rPr>
              <a:t>Generalized  Parton  Distributions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637213" y="2854325"/>
            <a:ext cx="2230247" cy="10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2000" b="1" dirty="0">
                <a:solidFill>
                  <a:srgbClr val="FF0000"/>
                </a:solidFill>
              </a:rPr>
              <a:t>contains </a:t>
            </a:r>
            <a:r>
              <a:rPr lang="en-GB" sz="2000" b="1" dirty="0" err="1">
                <a:solidFill>
                  <a:srgbClr val="FF0000"/>
                </a:solidFill>
              </a:rPr>
              <a:t>pdf</a:t>
            </a:r>
            <a:endParaRPr lang="en-GB" sz="2000" b="1" dirty="0">
              <a:solidFill>
                <a:srgbClr val="FF0000"/>
              </a:solidFill>
            </a:endParaRPr>
          </a:p>
          <a:p>
            <a:pPr defTabSz="768350"/>
            <a:r>
              <a:rPr lang="en-GB" sz="2000" b="1" dirty="0">
                <a:solidFill>
                  <a:srgbClr val="FF0000"/>
                </a:solidFill>
              </a:rPr>
              <a:t>H(x,0,0) = </a:t>
            </a:r>
            <a:r>
              <a:rPr lang="en-GB" sz="2000" b="1" dirty="0" err="1">
                <a:solidFill>
                  <a:srgbClr val="FF0000"/>
                </a:solidFill>
              </a:rPr>
              <a:t>q(x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r>
              <a:rPr lang="en-GB" sz="2000" b="1" dirty="0">
                <a:solidFill>
                  <a:srgbClr val="3366FF"/>
                </a:solidFill>
              </a:rPr>
              <a:t> </a:t>
            </a:r>
          </a:p>
          <a:p>
            <a:pPr defTabSz="768350"/>
            <a:r>
              <a:rPr lang="en-GB" sz="2000" b="1" dirty="0">
                <a:solidFill>
                  <a:srgbClr val="0000FF"/>
                </a:solidFill>
              </a:rPr>
              <a:t>      measured in DIS</a:t>
            </a:r>
            <a:endParaRPr lang="fr-FR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6408738" y="5294313"/>
          <a:ext cx="254000" cy="403225"/>
        </p:xfrm>
        <a:graphic>
          <a:graphicData uri="http://schemas.openxmlformats.org/presentationml/2006/ole">
            <p:oleObj spid="_x0000_s161794" name="Équation" r:id="rId4" imgW="3657600" imgH="6908800" progId="Equation.3">
              <p:embed/>
            </p:oleObj>
          </a:graphicData>
        </a:graphic>
      </p:graphicFrame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10188" y="4122738"/>
            <a:ext cx="3313026" cy="10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2000" b="1" dirty="0">
                <a:solidFill>
                  <a:srgbClr val="FF0000"/>
                </a:solidFill>
              </a:rPr>
              <a:t> contains form </a:t>
            </a:r>
            <a:r>
              <a:rPr lang="en-GB" sz="2000" b="1" dirty="0" smtClean="0">
                <a:solidFill>
                  <a:srgbClr val="FF0000"/>
                </a:solidFill>
              </a:rPr>
              <a:t>factors</a:t>
            </a:r>
          </a:p>
          <a:p>
            <a:pPr defTabSz="768350"/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endParaRPr lang="en-GB" sz="2000" b="1" dirty="0">
              <a:solidFill>
                <a:srgbClr val="FF0000"/>
              </a:solidFill>
            </a:endParaRPr>
          </a:p>
          <a:p>
            <a:pPr defTabSz="768350"/>
            <a:r>
              <a:rPr lang="en-GB" sz="2000" b="1" dirty="0">
                <a:solidFill>
                  <a:srgbClr val="0000FF"/>
                </a:solidFill>
              </a:rPr>
              <a:t>measured in elastic scattering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5067300" y="1614488"/>
            <a:ext cx="26971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2000" b="1" dirty="0">
                <a:solidFill>
                  <a:srgbClr val="FF0000"/>
                </a:solidFill>
              </a:rPr>
              <a:t>Factorisation:</a:t>
            </a:r>
          </a:p>
          <a:p>
            <a:pPr defTabSz="768350"/>
            <a:r>
              <a:rPr lang="en-GB" sz="2000" b="1" dirty="0">
                <a:solidFill>
                  <a:srgbClr val="00CC00"/>
                </a:solidFill>
              </a:rPr>
              <a:t>Q</a:t>
            </a:r>
            <a:r>
              <a:rPr lang="en-GB" sz="2000" b="1" baseline="30000" dirty="0">
                <a:solidFill>
                  <a:srgbClr val="00CC00"/>
                </a:solidFill>
              </a:rPr>
              <a:t>2</a:t>
            </a:r>
            <a:r>
              <a:rPr lang="en-GB" sz="2000" b="1" dirty="0">
                <a:solidFill>
                  <a:srgbClr val="00CC00"/>
                </a:solidFill>
              </a:rPr>
              <a:t> large, -</a:t>
            </a:r>
            <a:r>
              <a:rPr lang="en-GB" sz="2000" b="1" dirty="0" err="1">
                <a:solidFill>
                  <a:srgbClr val="00CC00"/>
                </a:solidFill>
              </a:rPr>
              <a:t>t</a:t>
            </a:r>
            <a:r>
              <a:rPr lang="en-GB" sz="2000" b="1" dirty="0">
                <a:solidFill>
                  <a:srgbClr val="00CC00"/>
                </a:solidFill>
              </a:rPr>
              <a:t>&lt;1 GeV</a:t>
            </a:r>
            <a:r>
              <a:rPr lang="en-GB" sz="2000" b="1" baseline="30000" dirty="0">
                <a:solidFill>
                  <a:srgbClr val="00CC00"/>
                </a:solidFill>
              </a:rPr>
              <a:t>2</a:t>
            </a:r>
            <a:endParaRPr lang="fr-FR" sz="2000" b="1" baseline="30000" dirty="0">
              <a:solidFill>
                <a:srgbClr val="00CC00"/>
              </a:solidFill>
            </a:endParaRP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358775" y="3527425"/>
            <a:ext cx="3617596" cy="3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2000" b="1" dirty="0">
                <a:solidFill>
                  <a:srgbClr val="0000FF"/>
                </a:solidFill>
              </a:rPr>
              <a:t>Generalized Parton Distributions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4414838" y="3476625"/>
            <a:ext cx="1085850" cy="811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4403725" y="4481513"/>
            <a:ext cx="78105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63550" y="947738"/>
            <a:ext cx="4219575" cy="2595562"/>
            <a:chOff x="468" y="1029"/>
            <a:chExt cx="2658" cy="1635"/>
          </a:xfrm>
        </p:grpSpPr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 flipV="1">
              <a:off x="1152" y="2139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>
              <a:off x="2344" y="209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 flipV="1">
              <a:off x="1629" y="1509"/>
              <a:ext cx="129" cy="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1" name="Line 9"/>
            <p:cNvSpPr>
              <a:spLocks noChangeShapeType="1"/>
            </p:cNvSpPr>
            <p:nvPr/>
          </p:nvSpPr>
          <p:spPr bwMode="auto">
            <a:xfrm flipH="1" flipV="1">
              <a:off x="2094" y="1509"/>
              <a:ext cx="131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auto">
            <a:xfrm rot="-20044691">
              <a:off x="1230" y="1317"/>
              <a:ext cx="574" cy="11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8575" cmpd="sng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auto">
            <a:xfrm rot="-34070222">
              <a:off x="2066" y="1317"/>
              <a:ext cx="574" cy="11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8575" cmpd="sng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1470" y="1975"/>
              <a:ext cx="912" cy="24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805" tIns="38402" rIns="76805" bIns="38402" anchor="ctr">
              <a:prstTxWarp prst="textNoShape">
                <a:avLst/>
              </a:prstTxWarp>
            </a:bodyPr>
            <a:lstStyle/>
            <a:p>
              <a:pPr algn="ctr" defTabSz="768350"/>
              <a:r>
                <a:rPr lang="en-GB" sz="2000">
                  <a:latin typeface="Times New Roman" pitchFamily="26" charset="0"/>
                </a:rPr>
                <a:t>GPDs</a:t>
              </a:r>
              <a:endParaRPr lang="fr-FR" sz="2000">
                <a:latin typeface="Times New Roman" pitchFamily="26" charset="0"/>
              </a:endParaRPr>
            </a:p>
          </p:txBody>
        </p:sp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>
              <a:off x="1758" y="150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1231" y="1728"/>
              <a:ext cx="34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>
                  <a:latin typeface="Times New Roman" pitchFamily="26" charset="0"/>
                </a:rPr>
                <a:t>x+</a:t>
              </a:r>
              <a:r>
                <a:rPr lang="en-GB" sz="2000">
                  <a:latin typeface="Symbol" pitchFamily="26" charset="2"/>
                  <a:sym typeface="Symbol" pitchFamily="26" charset="2"/>
                </a:rPr>
                <a:t></a:t>
              </a:r>
              <a:endParaRPr lang="fr-FR" sz="2000">
                <a:latin typeface="Symbol" pitchFamily="26" charset="2"/>
              </a:endParaRPr>
            </a:p>
          </p:txBody>
        </p:sp>
        <p:sp>
          <p:nvSpPr>
            <p:cNvPr id="90127" name="Text Box 15"/>
            <p:cNvSpPr txBox="1">
              <a:spLocks noChangeArrowheads="1"/>
            </p:cNvSpPr>
            <p:nvPr/>
          </p:nvSpPr>
          <p:spPr bwMode="auto">
            <a:xfrm>
              <a:off x="2304" y="1728"/>
              <a:ext cx="3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>
                  <a:latin typeface="Times New Roman" pitchFamily="26" charset="0"/>
                </a:rPr>
                <a:t>x-</a:t>
              </a:r>
              <a:r>
                <a:rPr lang="en-GB" sz="2000">
                  <a:latin typeface="Symbol" pitchFamily="26" charset="2"/>
                  <a:sym typeface="Symbol" pitchFamily="26" charset="2"/>
                </a:rPr>
                <a:t></a:t>
              </a:r>
              <a:endParaRPr lang="fr-FR" sz="2000">
                <a:latin typeface="Symbol" pitchFamily="26" charset="2"/>
              </a:endParaRPr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993" y="2181"/>
              <a:ext cx="18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>
                  <a:latin typeface="Times New Roman" pitchFamily="26" charset="0"/>
                </a:rPr>
                <a:t>P</a:t>
              </a:r>
              <a:endParaRPr lang="fr-FR" sz="2000">
                <a:latin typeface="Times New Roman" pitchFamily="26" charset="0"/>
              </a:endParaRPr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2741" y="2222"/>
              <a:ext cx="23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dirty="0">
                  <a:latin typeface="Times New Roman" pitchFamily="26" charset="0"/>
                </a:rPr>
                <a:t>P’</a:t>
              </a:r>
              <a:endParaRPr lang="fr-FR" sz="2000" dirty="0">
                <a:latin typeface="Times New Roman" pitchFamily="26" charset="0"/>
              </a:endParaRPr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477" y="1687"/>
              <a:ext cx="25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468" y="1341"/>
              <a:ext cx="4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b="1">
                  <a:solidFill>
                    <a:srgbClr val="FF0000"/>
                  </a:solidFill>
                </a:rPr>
                <a:t>hard</a:t>
              </a:r>
              <a:endParaRPr lang="fr-FR" sz="2000" b="1">
                <a:solidFill>
                  <a:srgbClr val="FF0000"/>
                </a:solidFill>
              </a:endParaRPr>
            </a:p>
          </p:txBody>
        </p:sp>
        <p:sp>
          <p:nvSpPr>
            <p:cNvPr id="90132" name="Text Box 20"/>
            <p:cNvSpPr txBox="1">
              <a:spLocks noChangeArrowheads="1"/>
            </p:cNvSpPr>
            <p:nvPr/>
          </p:nvSpPr>
          <p:spPr bwMode="auto">
            <a:xfrm>
              <a:off x="477" y="1769"/>
              <a:ext cx="4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b="1">
                  <a:solidFill>
                    <a:srgbClr val="FF0000"/>
                  </a:solidFill>
                </a:rPr>
                <a:t>soft</a:t>
              </a:r>
              <a:endParaRPr lang="fr-FR" sz="2000" b="1">
                <a:solidFill>
                  <a:srgbClr val="FF0000"/>
                </a:solidFill>
              </a:endParaRPr>
            </a:p>
          </p:txBody>
        </p:sp>
        <p:sp>
          <p:nvSpPr>
            <p:cNvPr id="90133" name="Text Box 21"/>
            <p:cNvSpPr txBox="1">
              <a:spLocks noChangeArrowheads="1"/>
            </p:cNvSpPr>
            <p:nvPr/>
          </p:nvSpPr>
          <p:spPr bwMode="auto">
            <a:xfrm>
              <a:off x="1430" y="1029"/>
              <a:ext cx="2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b="1">
                  <a:solidFill>
                    <a:srgbClr val="3366FF"/>
                  </a:solidFill>
                  <a:latin typeface="Symbol" pitchFamily="26" charset="2"/>
                </a:rPr>
                <a:t>g</a:t>
              </a:r>
              <a:r>
                <a:rPr lang="en-GB" sz="2000" b="1">
                  <a:solidFill>
                    <a:srgbClr val="3366FF"/>
                  </a:solidFill>
                  <a:latin typeface="Times New Roman" pitchFamily="26" charset="0"/>
                </a:rPr>
                <a:t>*</a:t>
              </a:r>
              <a:endParaRPr lang="fr-FR" sz="2000" b="1">
                <a:solidFill>
                  <a:srgbClr val="3366FF"/>
                </a:solidFill>
                <a:latin typeface="Times New Roman" pitchFamily="26" charset="0"/>
              </a:endParaRPr>
            </a:p>
          </p:txBody>
        </p: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>
              <a:off x="2662" y="1029"/>
              <a:ext cx="4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b="1">
                  <a:solidFill>
                    <a:srgbClr val="3366FF"/>
                  </a:solidFill>
                  <a:latin typeface="Symbol" pitchFamily="26" charset="2"/>
                </a:rPr>
                <a:t>g</a:t>
              </a:r>
              <a:r>
                <a:rPr lang="en-GB" sz="2000" b="1">
                  <a:solidFill>
                    <a:srgbClr val="3366FF"/>
                  </a:solidFill>
                  <a:latin typeface="Times New Roman" pitchFamily="26" charset="0"/>
                </a:rPr>
                <a:t>,</a:t>
              </a:r>
              <a:r>
                <a:rPr lang="en-GB" sz="2000" b="1">
                  <a:solidFill>
                    <a:srgbClr val="3366FF"/>
                  </a:solidFill>
                  <a:latin typeface="Symbol" pitchFamily="26" charset="2"/>
                </a:rPr>
                <a:t>p,r</a:t>
              </a:r>
              <a:endParaRPr lang="fr-FR" sz="2000" b="1">
                <a:solidFill>
                  <a:srgbClr val="3366FF"/>
                </a:solidFill>
                <a:latin typeface="Symbol" pitchFamily="26" charset="2"/>
              </a:endParaRPr>
            </a:p>
          </p:txBody>
        </p:sp>
        <p:sp>
          <p:nvSpPr>
            <p:cNvPr id="90140" name="Text Box 28"/>
            <p:cNvSpPr txBox="1">
              <a:spLocks noChangeArrowheads="1"/>
            </p:cNvSpPr>
            <p:nvPr/>
          </p:nvSpPr>
          <p:spPr bwMode="auto">
            <a:xfrm>
              <a:off x="1829" y="2393"/>
              <a:ext cx="1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fr-FR" sz="2000"/>
                <a:t>t</a:t>
              </a:r>
            </a:p>
          </p:txBody>
        </p:sp>
      </p:grpSp>
      <p:sp>
        <p:nvSpPr>
          <p:cNvPr id="90141" name="Arc 29"/>
          <p:cNvSpPr>
            <a:spLocks/>
          </p:cNvSpPr>
          <p:nvPr/>
        </p:nvSpPr>
        <p:spPr bwMode="auto">
          <a:xfrm rot="-3100567">
            <a:off x="2436813" y="2806700"/>
            <a:ext cx="739775" cy="1012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5440363" y="4406900"/>
          <a:ext cx="2333625" cy="476250"/>
        </p:xfrm>
        <a:graphic>
          <a:graphicData uri="http://schemas.openxmlformats.org/presentationml/2006/ole">
            <p:oleObj spid="_x0000_s161795" name="…quation" r:id="rId5" imgW="1244600" imgH="254000" progId="Equation.3">
              <p:embed/>
            </p:oleObj>
          </a:graphicData>
        </a:graphic>
      </p:graphicFrame>
      <p:graphicFrame>
        <p:nvGraphicFramePr>
          <p:cNvPr id="90144" name="Object 32"/>
          <p:cNvGraphicFramePr>
            <a:graphicFrameLocks noChangeAspect="1"/>
          </p:cNvGraphicFramePr>
          <p:nvPr/>
        </p:nvGraphicFramePr>
        <p:xfrm>
          <a:off x="3465513" y="5878513"/>
          <a:ext cx="4738687" cy="452437"/>
        </p:xfrm>
        <a:graphic>
          <a:graphicData uri="http://schemas.openxmlformats.org/presentationml/2006/ole">
            <p:oleObj spid="_x0000_s161796" name="…quation" r:id="rId6" imgW="2527300" imgH="241300" progId="Equation.3">
              <p:embed/>
            </p:oleObj>
          </a:graphicData>
        </a:graphic>
      </p:graphicFrame>
      <p:pic>
        <p:nvPicPr>
          <p:cNvPr id="90146" name="Picture 34" descr="nucle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0" y="5384800"/>
            <a:ext cx="1038225" cy="1123950"/>
          </a:xfrm>
          <a:prstGeom prst="rect">
            <a:avLst/>
          </a:prstGeom>
          <a:noFill/>
        </p:spPr>
      </p:pic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1916113" y="5402263"/>
            <a:ext cx="4656793" cy="6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2000" b="1" dirty="0">
                <a:solidFill>
                  <a:srgbClr val="FF0000"/>
                </a:solidFill>
              </a:rPr>
              <a:t>contains information on the nucleon spin :</a:t>
            </a:r>
          </a:p>
          <a:p>
            <a:pPr defTabSz="768350"/>
            <a:r>
              <a:rPr lang="en-GB" sz="2000" b="1" dirty="0" err="1">
                <a:solidFill>
                  <a:srgbClr val="FF0000"/>
                </a:solidFill>
              </a:rPr>
              <a:t>Ji’s</a:t>
            </a:r>
            <a:r>
              <a:rPr lang="en-GB" sz="2000" b="1" dirty="0">
                <a:solidFill>
                  <a:srgbClr val="FF0000"/>
                </a:solidFill>
              </a:rPr>
              <a:t> sum rule </a:t>
            </a:r>
            <a:r>
              <a:rPr lang="en-GB" sz="2000" b="1" dirty="0" smtClean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>
            <a:off x="4454525" y="4710113"/>
            <a:ext cx="501650" cy="669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90538" y="3894138"/>
            <a:ext cx="3913187" cy="784225"/>
            <a:chOff x="309" y="2453"/>
            <a:chExt cx="2465" cy="494"/>
          </a:xfrm>
        </p:grpSpPr>
        <p:sp>
          <p:nvSpPr>
            <p:cNvPr id="90137" name="Text Box 25"/>
            <p:cNvSpPr txBox="1">
              <a:spLocks noChangeArrowheads="1"/>
            </p:cNvSpPr>
            <p:nvPr/>
          </p:nvSpPr>
          <p:spPr bwMode="auto">
            <a:xfrm>
              <a:off x="309" y="2453"/>
              <a:ext cx="246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sz="2000" b="1">
                  <a:solidFill>
                    <a:srgbClr val="00CC00"/>
                  </a:solidFill>
                </a:rPr>
                <a:t>for quarks :         </a:t>
              </a:r>
            </a:p>
            <a:p>
              <a:pPr defTabSz="768350"/>
              <a:r>
                <a:rPr lang="en-GB" sz="2000" b="1">
                  <a:solidFill>
                    <a:srgbClr val="FF0000"/>
                  </a:solidFill>
                </a:rPr>
                <a:t>    4 functions H,E,H,E(x,</a:t>
              </a:r>
              <a:r>
                <a:rPr lang="en-GB" sz="2000" b="1">
                  <a:solidFill>
                    <a:srgbClr val="FF0000"/>
                  </a:solidFill>
                  <a:latin typeface="Symbol" pitchFamily="26" charset="2"/>
                  <a:sym typeface="Symbol" pitchFamily="26" charset="2"/>
                </a:rPr>
                <a:t></a:t>
              </a:r>
              <a:r>
                <a:rPr lang="en-GB" sz="2000" b="1">
                  <a:solidFill>
                    <a:srgbClr val="FF0000"/>
                  </a:solidFill>
                </a:rPr>
                <a:t>,t)</a:t>
              </a:r>
              <a:endParaRPr lang="fr-FR" sz="2000" b="1">
                <a:solidFill>
                  <a:srgbClr val="FF0000"/>
                </a:solidFill>
              </a:endParaRPr>
            </a:p>
          </p:txBody>
        </p:sp>
        <p:sp>
          <p:nvSpPr>
            <p:cNvPr id="90149" name="Text Box 37"/>
            <p:cNvSpPr txBox="1">
              <a:spLocks noChangeArrowheads="1"/>
            </p:cNvSpPr>
            <p:nvPr/>
          </p:nvSpPr>
          <p:spPr bwMode="auto">
            <a:xfrm>
              <a:off x="1461" y="2551"/>
              <a:ext cx="3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805" tIns="38402" rIns="76805" bIns="38402">
              <a:prstTxWarp prst="textNoShape">
                <a:avLst/>
              </a:prstTxWarp>
              <a:spAutoFit/>
            </a:bodyPr>
            <a:lstStyle/>
            <a:p>
              <a:pPr defTabSz="768350"/>
              <a:r>
                <a:rPr lang="en-GB" altLang="ja-JP" sz="2000" b="1" dirty="0">
                  <a:solidFill>
                    <a:srgbClr val="FF0000"/>
                  </a:solidFill>
                  <a:latin typeface="Symbol" pitchFamily="26" charset="2"/>
                  <a:ea typeface="ＭＳ Ｐゴシック" pitchFamily="26" charset="-128"/>
                  <a:cs typeface="ＭＳ Ｐゴシック" pitchFamily="26" charset="-128"/>
                  <a:sym typeface="Symbol" pitchFamily="26" charset="2"/>
                </a:rPr>
                <a:t>~</a:t>
              </a:r>
              <a:r>
                <a:rPr lang="en-GB" altLang="ja-JP" sz="2000" b="1" dirty="0" err="1">
                  <a:solidFill>
                    <a:srgbClr val="FF0000"/>
                  </a:solidFill>
                  <a:latin typeface="Symbol" pitchFamily="26" charset="2"/>
                  <a:ea typeface="ＭＳ Ｐゴシック" pitchFamily="26" charset="-128"/>
                  <a:cs typeface="ＭＳ Ｐゴシック" pitchFamily="26" charset="-128"/>
                  <a:sym typeface="Symbol" pitchFamily="26" charset="2"/>
                </a:rPr>
                <a:t></a:t>
              </a:r>
              <a:r>
                <a:rPr lang="en-GB" altLang="ja-JP" sz="2000" b="1" dirty="0">
                  <a:solidFill>
                    <a:srgbClr val="FF0000"/>
                  </a:solidFill>
                  <a:latin typeface="Symbol" pitchFamily="26" charset="2"/>
                  <a:ea typeface="ＭＳ Ｐゴシック" pitchFamily="26" charset="-128"/>
                  <a:cs typeface="ＭＳ Ｐゴシック" pitchFamily="26" charset="-128"/>
                  <a:sym typeface="Symbol" pitchFamily="26" charset="2"/>
                </a:rPr>
                <a:t>~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18" name="Rectangle 8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26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Comic Sans MS" pitchFamily="26" charset="0"/>
              </a:rPr>
              <a:t>-D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26" charset="0"/>
              </a:rPr>
              <a:t>partonic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26" charset="0"/>
              </a:rPr>
              <a:t> structure of the nucleon (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26" charset="0"/>
              </a:rPr>
              <a:t>P</a:t>
            </a:r>
            <a:r>
              <a:rPr lang="en-US" sz="2800" b="1" baseline="-25000" dirty="0" err="1">
                <a:solidFill>
                  <a:srgbClr val="FFFF00"/>
                </a:solidFill>
                <a:latin typeface="Comic Sans MS" pitchFamily="26" charset="0"/>
              </a:rPr>
              <a:t>z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26" charset="0"/>
              </a:rPr>
              <a:t>,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26" charset="0"/>
              </a:rPr>
              <a:t>r</a:t>
            </a:r>
            <a:r>
              <a:rPr lang="en-US" sz="2800" b="1" baseline="-25000" dirty="0" err="1">
                <a:solidFill>
                  <a:srgbClr val="FFFF00"/>
                </a:solidFill>
                <a:latin typeface="Comic Sans MS" pitchFamily="26" charset="0"/>
              </a:rPr>
              <a:t>y,z</a:t>
            </a:r>
            <a:r>
              <a:rPr lang="en-US" sz="2800" b="1" dirty="0">
                <a:solidFill>
                  <a:srgbClr val="FFFF00"/>
                </a:solidFill>
                <a:latin typeface="Comic Sans MS" pitchFamily="26" charset="0"/>
                <a:sym typeface="Symbol" pitchFamily="26" charset="2"/>
              </a:rPr>
              <a:t>)</a:t>
            </a:r>
            <a:endParaRPr lang="en-US" sz="2800" b="1" dirty="0">
              <a:solidFill>
                <a:srgbClr val="FFFF00"/>
              </a:solidFill>
              <a:sym typeface="Symbol" pitchFamily="26" charset="2"/>
            </a:endParaRPr>
          </a:p>
        </p:txBody>
      </p:sp>
      <p:sp>
        <p:nvSpPr>
          <p:cNvPr id="244826" name="Rectangle 90"/>
          <p:cNvSpPr>
            <a:spLocks noChangeArrowheads="1"/>
          </p:cNvSpPr>
          <p:nvPr/>
        </p:nvSpPr>
        <p:spPr bwMode="auto">
          <a:xfrm>
            <a:off x="385763" y="769938"/>
            <a:ext cx="3735387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latin typeface="Arial" pitchFamily="26" charset="0"/>
              </a:rPr>
              <a:t>        </a:t>
            </a:r>
            <a:r>
              <a:rPr lang="en-US" sz="1600" b="1">
                <a:solidFill>
                  <a:srgbClr val="008000"/>
                </a:solidFill>
                <a:latin typeface="Arial" pitchFamily="26" charset="0"/>
              </a:rPr>
              <a:t>Hard Exclusive Scattering</a:t>
            </a:r>
          </a:p>
          <a:p>
            <a:r>
              <a:rPr lang="en-US" sz="1600" b="1">
                <a:solidFill>
                  <a:srgbClr val="008000"/>
                </a:solidFill>
                <a:latin typeface="Arial" pitchFamily="26" charset="0"/>
              </a:rPr>
              <a:t>  Deeply Virtual Compton Scattering</a:t>
            </a:r>
          </a:p>
        </p:txBody>
      </p:sp>
      <p:sp>
        <p:nvSpPr>
          <p:cNvPr id="244827" name="Text Box 91"/>
          <p:cNvSpPr txBox="1">
            <a:spLocks noChangeArrowheads="1"/>
          </p:cNvSpPr>
          <p:nvPr/>
        </p:nvSpPr>
        <p:spPr bwMode="auto">
          <a:xfrm>
            <a:off x="657225" y="6256338"/>
            <a:ext cx="346392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808080"/>
                </a:solidFill>
                <a:latin typeface="Arial" pitchFamily="26" charset="0"/>
              </a:rPr>
              <a:t>Burkardt,Belitsky,Müller,Ralston,Pire </a:t>
            </a:r>
            <a:endParaRPr lang="en-GB" sz="1400" b="1">
              <a:solidFill>
                <a:srgbClr val="808080"/>
              </a:solidFill>
              <a:latin typeface="Arial" pitchFamily="26" charset="0"/>
            </a:endParaRPr>
          </a:p>
        </p:txBody>
      </p:sp>
      <p:sp>
        <p:nvSpPr>
          <p:cNvPr id="244828" name="Text Box 92"/>
          <p:cNvSpPr txBox="1">
            <a:spLocks noChangeArrowheads="1"/>
          </p:cNvSpPr>
          <p:nvPr/>
        </p:nvSpPr>
        <p:spPr bwMode="auto">
          <a:xfrm>
            <a:off x="644525" y="5049838"/>
            <a:ext cx="3108325" cy="3667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err="1">
                <a:solidFill>
                  <a:srgbClr val="008000"/>
                </a:solidFill>
                <a:latin typeface="Arial" pitchFamily="26" charset="0"/>
              </a:rPr>
              <a:t>GPDs</a:t>
            </a:r>
            <a:r>
              <a:rPr lang="fr-FR" b="1" dirty="0">
                <a:solidFill>
                  <a:srgbClr val="008000"/>
                </a:solidFill>
                <a:latin typeface="Arial" pitchFamily="26" charset="0"/>
              </a:rPr>
              <a:t> :</a:t>
            </a:r>
            <a:r>
              <a:rPr lang="fr-FR" b="1" dirty="0">
                <a:latin typeface="Arial" pitchFamily="26" charset="0"/>
              </a:rPr>
              <a:t> H( </a:t>
            </a:r>
            <a:r>
              <a:rPr lang="fr-FR" b="1" dirty="0" err="1">
                <a:solidFill>
                  <a:schemeClr val="accent2"/>
                </a:solidFill>
                <a:latin typeface="Arial" pitchFamily="26" charset="0"/>
              </a:rPr>
              <a:t>x</a:t>
            </a:r>
            <a:r>
              <a:rPr lang="fr-FR" b="1" dirty="0" err="1">
                <a:latin typeface="Arial" pitchFamily="26" charset="0"/>
              </a:rPr>
              <a:t>,</a:t>
            </a:r>
            <a:r>
              <a:rPr lang="fr-FR" b="1" dirty="0" err="1">
                <a:solidFill>
                  <a:schemeClr val="accent2"/>
                </a:solidFill>
                <a:latin typeface="Arial" pitchFamily="26" charset="0"/>
                <a:sym typeface="Symbol" pitchFamily="26" charset="2"/>
              </a:rPr>
              <a:t>,</a:t>
            </a:r>
            <a:r>
              <a:rPr lang="fr-FR" b="1" dirty="0" err="1">
                <a:solidFill>
                  <a:srgbClr val="A50021"/>
                </a:solidFill>
                <a:latin typeface="Arial" pitchFamily="26" charset="0"/>
                <a:sym typeface="Symbol" pitchFamily="26" charset="2"/>
              </a:rPr>
              <a:t>t</a:t>
            </a:r>
            <a:r>
              <a:rPr lang="fr-FR" b="1" dirty="0">
                <a:latin typeface="Arial" pitchFamily="26" charset="0"/>
                <a:sym typeface="Symbol" pitchFamily="26" charset="2"/>
              </a:rPr>
              <a:t> )</a:t>
            </a:r>
            <a:endParaRPr lang="en-GB" b="1" dirty="0">
              <a:latin typeface="Arial" pitchFamily="26" charset="0"/>
            </a:endParaRPr>
          </a:p>
        </p:txBody>
      </p:sp>
      <p:sp>
        <p:nvSpPr>
          <p:cNvPr id="244829" name="Text Box 93"/>
          <p:cNvSpPr txBox="1">
            <a:spLocks noChangeArrowheads="1"/>
          </p:cNvSpPr>
          <p:nvPr/>
        </p:nvSpPr>
        <p:spPr bwMode="auto">
          <a:xfrm>
            <a:off x="944563" y="1446213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>
                <a:latin typeface="Arial" pitchFamily="26" charset="0"/>
              </a:rPr>
              <a:t>ep</a:t>
            </a:r>
            <a:r>
              <a:rPr lang="fr-FR" sz="2000" b="1">
                <a:latin typeface="Arial" pitchFamily="26" charset="0"/>
                <a:sym typeface="Symbol" pitchFamily="26" charset="2"/>
              </a:rPr>
              <a:t> ep</a:t>
            </a:r>
            <a:r>
              <a:rPr lang="fr-FR" sz="2000" b="1" i="1">
                <a:latin typeface="Arial" pitchFamily="26" charset="0"/>
                <a:sym typeface="Symbol" pitchFamily="26" charset="2"/>
              </a:rPr>
              <a:t>  </a:t>
            </a:r>
            <a:endParaRPr lang="en-GB" sz="2000" b="1" i="1">
              <a:latin typeface="Arial" pitchFamily="26" charset="0"/>
              <a:sym typeface="Symbol" pitchFamily="26" charset="2"/>
            </a:endParaRPr>
          </a:p>
        </p:txBody>
      </p:sp>
      <p:sp>
        <p:nvSpPr>
          <p:cNvPr id="244830" name="Text Box 94"/>
          <p:cNvSpPr txBox="1">
            <a:spLocks noChangeArrowheads="1"/>
          </p:cNvSpPr>
          <p:nvPr/>
        </p:nvSpPr>
        <p:spPr bwMode="auto">
          <a:xfrm>
            <a:off x="2454275" y="2593975"/>
            <a:ext cx="307975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latin typeface="Arial" pitchFamily="26" charset="0"/>
              </a:rPr>
              <a:t>p</a:t>
            </a:r>
            <a:endParaRPr lang="en-GB" sz="1600" b="1">
              <a:latin typeface="Arial" pitchFamily="26" charset="0"/>
            </a:endParaRPr>
          </a:p>
          <a:p>
            <a:pPr algn="ctr"/>
            <a:endParaRPr lang="en-GB" sz="2400" b="1">
              <a:latin typeface="Arial" pitchFamily="26" charset="0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573088" y="1828800"/>
            <a:ext cx="1908175" cy="1489075"/>
            <a:chOff x="3759" y="601"/>
            <a:chExt cx="1217" cy="938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3915" y="682"/>
              <a:ext cx="1061" cy="624"/>
              <a:chOff x="3888" y="768"/>
              <a:chExt cx="1061" cy="624"/>
            </a:xfrm>
          </p:grpSpPr>
          <p:sp>
            <p:nvSpPr>
              <p:cNvPr id="244833" name="Freeform 97"/>
              <p:cNvSpPr>
                <a:spLocks/>
              </p:cNvSpPr>
              <p:nvPr/>
            </p:nvSpPr>
            <p:spPr bwMode="auto">
              <a:xfrm rot="-1846026">
                <a:off x="4099" y="768"/>
                <a:ext cx="159" cy="2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4" name="Line 98"/>
              <p:cNvSpPr>
                <a:spLocks noChangeShapeType="1"/>
              </p:cNvSpPr>
              <p:nvPr/>
            </p:nvSpPr>
            <p:spPr bwMode="auto">
              <a:xfrm flipV="1">
                <a:off x="4152" y="950"/>
                <a:ext cx="132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5" name="Line 99"/>
              <p:cNvSpPr>
                <a:spLocks noChangeShapeType="1"/>
              </p:cNvSpPr>
              <p:nvPr/>
            </p:nvSpPr>
            <p:spPr bwMode="auto">
              <a:xfrm>
                <a:off x="4284" y="950"/>
                <a:ext cx="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6" name="Line 100"/>
              <p:cNvSpPr>
                <a:spLocks noChangeShapeType="1"/>
              </p:cNvSpPr>
              <p:nvPr/>
            </p:nvSpPr>
            <p:spPr bwMode="auto">
              <a:xfrm flipV="1">
                <a:off x="3888" y="1236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7" name="Line 101"/>
              <p:cNvSpPr>
                <a:spLocks noChangeShapeType="1"/>
              </p:cNvSpPr>
              <p:nvPr/>
            </p:nvSpPr>
            <p:spPr bwMode="auto">
              <a:xfrm flipV="1">
                <a:off x="3888" y="1262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8" name="Line 102"/>
              <p:cNvSpPr>
                <a:spLocks noChangeShapeType="1"/>
              </p:cNvSpPr>
              <p:nvPr/>
            </p:nvSpPr>
            <p:spPr bwMode="auto">
              <a:xfrm rot="20558759" flipV="1">
                <a:off x="4016" y="1262"/>
                <a:ext cx="30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39" name="Line 103"/>
              <p:cNvSpPr>
                <a:spLocks noChangeShapeType="1"/>
              </p:cNvSpPr>
              <p:nvPr/>
            </p:nvSpPr>
            <p:spPr bwMode="auto">
              <a:xfrm rot="18300005" flipV="1">
                <a:off x="4549" y="948"/>
                <a:ext cx="130" cy="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40" name="Oval 104"/>
              <p:cNvSpPr>
                <a:spLocks noChangeArrowheads="1"/>
              </p:cNvSpPr>
              <p:nvPr/>
            </p:nvSpPr>
            <p:spPr bwMode="auto">
              <a:xfrm>
                <a:off x="4099" y="1132"/>
                <a:ext cx="634" cy="260"/>
              </a:xfrm>
              <a:prstGeom prst="ellipse">
                <a:avLst/>
              </a:prstGeom>
              <a:gradFill rotWithShape="1">
                <a:gsLst>
                  <a:gs pos="0">
                    <a:srgbClr val="FFFF66">
                      <a:gamma/>
                      <a:tint val="0"/>
                      <a:invGamma/>
                    </a:srgbClr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FFFF66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600" b="1">
                    <a:latin typeface="Arial" pitchFamily="26" charset="0"/>
                  </a:rPr>
                  <a:t>GPDs</a:t>
                </a:r>
              </a:p>
            </p:txBody>
          </p:sp>
          <p:sp>
            <p:nvSpPr>
              <p:cNvPr id="244841" name="Freeform 105"/>
              <p:cNvSpPr>
                <a:spLocks/>
              </p:cNvSpPr>
              <p:nvPr/>
            </p:nvSpPr>
            <p:spPr bwMode="auto">
              <a:xfrm rot="4468450">
                <a:off x="4532" y="731"/>
                <a:ext cx="156" cy="2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42" name="Line 106"/>
              <p:cNvSpPr>
                <a:spLocks noChangeShapeType="1"/>
              </p:cNvSpPr>
              <p:nvPr/>
            </p:nvSpPr>
            <p:spPr bwMode="auto">
              <a:xfrm rot="1557413" flipV="1">
                <a:off x="4738" y="1237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43" name="Line 107"/>
              <p:cNvSpPr>
                <a:spLocks noChangeShapeType="1"/>
              </p:cNvSpPr>
              <p:nvPr/>
            </p:nvSpPr>
            <p:spPr bwMode="auto">
              <a:xfrm rot="1557413" flipV="1">
                <a:off x="4727" y="1260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44" name="Line 108"/>
              <p:cNvSpPr>
                <a:spLocks noChangeShapeType="1"/>
              </p:cNvSpPr>
              <p:nvPr/>
            </p:nvSpPr>
            <p:spPr bwMode="auto">
              <a:xfrm rot="516172" flipV="1">
                <a:off x="4862" y="1279"/>
                <a:ext cx="30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4845" name="Text Box 109"/>
            <p:cNvSpPr txBox="1">
              <a:spLocks noChangeArrowheads="1"/>
            </p:cNvSpPr>
            <p:nvPr/>
          </p:nvSpPr>
          <p:spPr bwMode="auto">
            <a:xfrm>
              <a:off x="3846" y="601"/>
              <a:ext cx="2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latin typeface="Arial" pitchFamily="26" charset="0"/>
                  <a:sym typeface="Symbol" pitchFamily="26" charset="2"/>
                </a:rPr>
                <a:t>*</a:t>
              </a:r>
              <a:endParaRPr lang="en-GB" sz="1600" b="1">
                <a:latin typeface="Arial" pitchFamily="26" charset="0"/>
                <a:sym typeface="Symbol" pitchFamily="26" charset="2"/>
              </a:endParaRPr>
            </a:p>
          </p:txBody>
        </p:sp>
        <p:sp>
          <p:nvSpPr>
            <p:cNvPr id="244846" name="Text Box 110"/>
            <p:cNvSpPr txBox="1">
              <a:spLocks noChangeArrowheads="1"/>
            </p:cNvSpPr>
            <p:nvPr/>
          </p:nvSpPr>
          <p:spPr bwMode="auto">
            <a:xfrm>
              <a:off x="4150" y="618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</a:rPr>
                <a:t>Q</a:t>
              </a:r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  <a:ea typeface="Arial" pitchFamily="26" charset="0"/>
                  <a:cs typeface="Arial" pitchFamily="26" charset="0"/>
                </a:rPr>
                <a:t>²</a:t>
              </a:r>
              <a:endParaRPr lang="en-GB" sz="1600" b="1">
                <a:solidFill>
                  <a:schemeClr val="accent2"/>
                </a:solidFill>
                <a:latin typeface="Arial" pitchFamily="26" charset="0"/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44847" name="Text Box 111"/>
            <p:cNvSpPr txBox="1">
              <a:spLocks noChangeArrowheads="1"/>
            </p:cNvSpPr>
            <p:nvPr/>
          </p:nvSpPr>
          <p:spPr bwMode="auto">
            <a:xfrm>
              <a:off x="3925" y="885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</a:rPr>
                <a:t>x+</a:t>
              </a:r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  <a:sym typeface="Symbol" pitchFamily="26" charset="2"/>
                </a:rPr>
                <a:t></a:t>
              </a:r>
              <a:endParaRPr lang="en-GB" sz="1600" b="1">
                <a:solidFill>
                  <a:schemeClr val="accent2"/>
                </a:solidFill>
                <a:latin typeface="Arial" pitchFamily="26" charset="0"/>
              </a:endParaRPr>
            </a:p>
          </p:txBody>
        </p:sp>
        <p:sp>
          <p:nvSpPr>
            <p:cNvPr id="244848" name="Text Box 112"/>
            <p:cNvSpPr txBox="1">
              <a:spLocks noChangeArrowheads="1"/>
            </p:cNvSpPr>
            <p:nvPr/>
          </p:nvSpPr>
          <p:spPr bwMode="auto">
            <a:xfrm>
              <a:off x="4623" y="885"/>
              <a:ext cx="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</a:rPr>
                <a:t>x-</a:t>
              </a:r>
              <a:r>
                <a:rPr lang="fr-FR" sz="1600" b="1">
                  <a:solidFill>
                    <a:schemeClr val="accent2"/>
                  </a:solidFill>
                  <a:latin typeface="Arial" pitchFamily="26" charset="0"/>
                  <a:sym typeface="Symbol" pitchFamily="26" charset="2"/>
                </a:rPr>
                <a:t></a:t>
              </a:r>
              <a:endParaRPr lang="en-GB" sz="1600" b="1">
                <a:solidFill>
                  <a:schemeClr val="accent2"/>
                </a:solidFill>
                <a:latin typeface="Arial" pitchFamily="26" charset="0"/>
                <a:sym typeface="Symbol" pitchFamily="26" charset="2"/>
              </a:endParaRPr>
            </a:p>
          </p:txBody>
        </p:sp>
        <p:sp>
          <p:nvSpPr>
            <p:cNvPr id="244849" name="Text Box 113"/>
            <p:cNvSpPr txBox="1">
              <a:spLocks noChangeArrowheads="1"/>
            </p:cNvSpPr>
            <p:nvPr/>
          </p:nvSpPr>
          <p:spPr bwMode="auto">
            <a:xfrm>
              <a:off x="3759" y="1097"/>
              <a:ext cx="1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latin typeface="Arial" pitchFamily="26" charset="0"/>
                </a:rPr>
                <a:t>p</a:t>
              </a:r>
              <a:endParaRPr lang="en-GB" sz="1600" b="1">
                <a:latin typeface="Arial" pitchFamily="26" charset="0"/>
              </a:endParaRPr>
            </a:p>
            <a:p>
              <a:pPr algn="ctr"/>
              <a:endParaRPr lang="en-GB" sz="2400" b="1">
                <a:latin typeface="Arial" pitchFamily="26" charset="0"/>
              </a:endParaRPr>
            </a:p>
          </p:txBody>
        </p:sp>
        <p:sp>
          <p:nvSpPr>
            <p:cNvPr id="244850" name="Text Box 114"/>
            <p:cNvSpPr txBox="1">
              <a:spLocks noChangeArrowheads="1"/>
            </p:cNvSpPr>
            <p:nvPr/>
          </p:nvSpPr>
          <p:spPr bwMode="auto">
            <a:xfrm>
              <a:off x="4726" y="617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latin typeface="Arial" pitchFamily="26" charset="0"/>
                  <a:sym typeface="Symbol" pitchFamily="26" charset="2"/>
                </a:rPr>
                <a:t></a:t>
              </a:r>
              <a:r>
                <a:rPr lang="fr-FR" sz="1400" b="1" i="1">
                  <a:latin typeface="Arial" pitchFamily="26" charset="0"/>
                  <a:sym typeface="Symbol" pitchFamily="26" charset="2"/>
                </a:rPr>
                <a:t> </a:t>
              </a:r>
              <a:endParaRPr lang="en-GB" sz="1400" b="1" i="1">
                <a:latin typeface="Arial" pitchFamily="26" charset="0"/>
                <a:sym typeface="Symbol" pitchFamily="26" charset="2"/>
              </a:endParaRPr>
            </a:p>
          </p:txBody>
        </p:sp>
        <p:sp>
          <p:nvSpPr>
            <p:cNvPr id="244851" name="Text Box 115"/>
            <p:cNvSpPr txBox="1">
              <a:spLocks noChangeArrowheads="1"/>
            </p:cNvSpPr>
            <p:nvPr/>
          </p:nvSpPr>
          <p:spPr bwMode="auto">
            <a:xfrm>
              <a:off x="4391" y="1257"/>
              <a:ext cx="1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>
                  <a:solidFill>
                    <a:srgbClr val="A50021"/>
                  </a:solidFill>
                  <a:latin typeface="Arial" pitchFamily="26" charset="0"/>
                </a:rPr>
                <a:t>t</a:t>
              </a:r>
              <a:endParaRPr lang="en-GB" sz="1600" b="1">
                <a:solidFill>
                  <a:srgbClr val="A50021"/>
                </a:solidFill>
                <a:latin typeface="Arial" pitchFamily="26" charset="0"/>
              </a:endParaRPr>
            </a:p>
          </p:txBody>
        </p:sp>
        <p:sp>
          <p:nvSpPr>
            <p:cNvPr id="244852" name="Freeform 116"/>
            <p:cNvSpPr>
              <a:spLocks/>
            </p:cNvSpPr>
            <p:nvPr/>
          </p:nvSpPr>
          <p:spPr bwMode="auto">
            <a:xfrm>
              <a:off x="4059" y="1306"/>
              <a:ext cx="289" cy="96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289" h="71">
                  <a:moveTo>
                    <a:pt x="289" y="71"/>
                  </a:moveTo>
                  <a:cubicBezTo>
                    <a:pt x="266" y="67"/>
                    <a:pt x="192" y="60"/>
                    <a:pt x="144" y="48"/>
                  </a:cubicBezTo>
                  <a:cubicBezTo>
                    <a:pt x="96" y="36"/>
                    <a:pt x="52" y="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853" name="Freeform 117"/>
            <p:cNvSpPr>
              <a:spLocks/>
            </p:cNvSpPr>
            <p:nvPr/>
          </p:nvSpPr>
          <p:spPr bwMode="auto">
            <a:xfrm flipH="1">
              <a:off x="4587" y="1306"/>
              <a:ext cx="289" cy="71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289" h="71">
                  <a:moveTo>
                    <a:pt x="289" y="71"/>
                  </a:moveTo>
                  <a:cubicBezTo>
                    <a:pt x="266" y="67"/>
                    <a:pt x="192" y="60"/>
                    <a:pt x="144" y="48"/>
                  </a:cubicBezTo>
                  <a:cubicBezTo>
                    <a:pt x="96" y="36"/>
                    <a:pt x="52" y="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4854" name="Text Box 118"/>
          <p:cNvSpPr txBox="1">
            <a:spLocks noChangeArrowheads="1"/>
          </p:cNvSpPr>
          <p:nvPr/>
        </p:nvSpPr>
        <p:spPr bwMode="auto">
          <a:xfrm>
            <a:off x="1619250" y="3665538"/>
            <a:ext cx="638175" cy="3667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chemeClr val="accent2"/>
                </a:solidFill>
                <a:latin typeface="Arial" pitchFamily="26" charset="0"/>
              </a:rPr>
              <a:t>x P</a:t>
            </a:r>
            <a:endParaRPr lang="en-GB" b="1">
              <a:solidFill>
                <a:schemeClr val="accent2"/>
              </a:solidFill>
              <a:latin typeface="Arial" pitchFamily="26" charset="0"/>
            </a:endParaRPr>
          </a:p>
        </p:txBody>
      </p:sp>
      <p:sp>
        <p:nvSpPr>
          <p:cNvPr id="244855" name="Oval 119"/>
          <p:cNvSpPr>
            <a:spLocks noChangeArrowheads="1"/>
          </p:cNvSpPr>
          <p:nvPr/>
        </p:nvSpPr>
        <p:spPr bwMode="auto">
          <a:xfrm>
            <a:off x="2425700" y="3284538"/>
            <a:ext cx="1111250" cy="1611312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FFFF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56" name="Oval 120"/>
          <p:cNvSpPr>
            <a:spLocks noChangeArrowheads="1"/>
          </p:cNvSpPr>
          <p:nvPr/>
        </p:nvSpPr>
        <p:spPr bwMode="auto">
          <a:xfrm>
            <a:off x="2447925" y="4046538"/>
            <a:ext cx="177800" cy="174625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57" name="Oval 121"/>
          <p:cNvSpPr>
            <a:spLocks noChangeArrowheads="1"/>
          </p:cNvSpPr>
          <p:nvPr/>
        </p:nvSpPr>
        <p:spPr bwMode="auto">
          <a:xfrm>
            <a:off x="2679700" y="4406900"/>
            <a:ext cx="177800" cy="174625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A50021">
                  <a:gamma/>
                  <a:tint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58" name="Oval 122"/>
          <p:cNvSpPr>
            <a:spLocks noChangeArrowheads="1"/>
          </p:cNvSpPr>
          <p:nvPr/>
        </p:nvSpPr>
        <p:spPr bwMode="auto">
          <a:xfrm>
            <a:off x="3035300" y="4406900"/>
            <a:ext cx="177800" cy="17462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59" name="Line 123"/>
          <p:cNvSpPr>
            <a:spLocks noChangeShapeType="1"/>
          </p:cNvSpPr>
          <p:nvPr/>
        </p:nvSpPr>
        <p:spPr bwMode="auto">
          <a:xfrm rot="-10800000">
            <a:off x="2952750" y="2827338"/>
            <a:ext cx="0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0" name="Line 124"/>
          <p:cNvSpPr>
            <a:spLocks noChangeShapeType="1"/>
          </p:cNvSpPr>
          <p:nvPr/>
        </p:nvSpPr>
        <p:spPr bwMode="auto">
          <a:xfrm rot="-4525299">
            <a:off x="3419475" y="3732213"/>
            <a:ext cx="1587" cy="93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1" name="Line 125"/>
          <p:cNvSpPr>
            <a:spLocks noChangeShapeType="1"/>
          </p:cNvSpPr>
          <p:nvPr/>
        </p:nvSpPr>
        <p:spPr bwMode="auto">
          <a:xfrm rot="-17623704">
            <a:off x="2538413" y="3808413"/>
            <a:ext cx="0" cy="933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2" name="Oval 126"/>
          <p:cNvSpPr>
            <a:spLocks noChangeArrowheads="1"/>
          </p:cNvSpPr>
          <p:nvPr/>
        </p:nvSpPr>
        <p:spPr bwMode="auto">
          <a:xfrm>
            <a:off x="3124200" y="3927475"/>
            <a:ext cx="177800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3" name="Oval 127"/>
          <p:cNvSpPr>
            <a:spLocks noChangeArrowheads="1"/>
          </p:cNvSpPr>
          <p:nvPr/>
        </p:nvSpPr>
        <p:spPr bwMode="auto">
          <a:xfrm>
            <a:off x="3079750" y="3622675"/>
            <a:ext cx="179388" cy="174625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4" name="Oval 128"/>
          <p:cNvSpPr>
            <a:spLocks noChangeArrowheads="1"/>
          </p:cNvSpPr>
          <p:nvPr/>
        </p:nvSpPr>
        <p:spPr bwMode="auto">
          <a:xfrm>
            <a:off x="2901950" y="4232275"/>
            <a:ext cx="177800" cy="17462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5" name="Text Box 129"/>
          <p:cNvSpPr txBox="1">
            <a:spLocks noChangeArrowheads="1"/>
          </p:cNvSpPr>
          <p:nvPr/>
        </p:nvSpPr>
        <p:spPr bwMode="auto">
          <a:xfrm>
            <a:off x="3825875" y="43513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latin typeface="Arial" pitchFamily="26" charset="0"/>
              </a:rPr>
              <a:t>y</a:t>
            </a:r>
            <a:endParaRPr lang="en-GB" sz="1600" b="1">
              <a:latin typeface="Arial" pitchFamily="26" charset="0"/>
            </a:endParaRPr>
          </a:p>
        </p:txBody>
      </p:sp>
      <p:sp>
        <p:nvSpPr>
          <p:cNvPr id="244866" name="Text Box 130"/>
          <p:cNvSpPr txBox="1">
            <a:spLocks noChangeArrowheads="1"/>
          </p:cNvSpPr>
          <p:nvPr/>
        </p:nvSpPr>
        <p:spPr bwMode="auto">
          <a:xfrm>
            <a:off x="2935288" y="2911475"/>
            <a:ext cx="334962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latin typeface="Arial" pitchFamily="26" charset="0"/>
              </a:rPr>
              <a:t> </a:t>
            </a:r>
            <a:r>
              <a:rPr lang="fr-FR" sz="1600" b="1">
                <a:latin typeface="Arial" pitchFamily="26" charset="0"/>
              </a:rPr>
              <a:t>z</a:t>
            </a:r>
            <a:endParaRPr lang="en-GB" sz="1600" b="1">
              <a:latin typeface="Arial" pitchFamily="26" charset="0"/>
            </a:endParaRPr>
          </a:p>
        </p:txBody>
      </p:sp>
      <p:sp>
        <p:nvSpPr>
          <p:cNvPr id="244867" name="Oval 131"/>
          <p:cNvSpPr>
            <a:spLocks noChangeArrowheads="1"/>
          </p:cNvSpPr>
          <p:nvPr/>
        </p:nvSpPr>
        <p:spPr bwMode="auto">
          <a:xfrm rot="2120436">
            <a:off x="2598738" y="3513138"/>
            <a:ext cx="300037" cy="3333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8" name="Line 132"/>
          <p:cNvSpPr>
            <a:spLocks noChangeShapeType="1"/>
          </p:cNvSpPr>
          <p:nvPr/>
        </p:nvSpPr>
        <p:spPr bwMode="auto">
          <a:xfrm flipH="1">
            <a:off x="2146300" y="3665538"/>
            <a:ext cx="571500" cy="2428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69" name="Line 133"/>
          <p:cNvSpPr>
            <a:spLocks noChangeShapeType="1"/>
          </p:cNvSpPr>
          <p:nvPr/>
        </p:nvSpPr>
        <p:spPr bwMode="auto">
          <a:xfrm rot="251992" flipH="1" flipV="1">
            <a:off x="2747963" y="3741738"/>
            <a:ext cx="223837" cy="34925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70" name="Text Box 134"/>
          <p:cNvSpPr txBox="1">
            <a:spLocks noChangeArrowheads="1"/>
          </p:cNvSpPr>
          <p:nvPr/>
        </p:nvSpPr>
        <p:spPr bwMode="auto">
          <a:xfrm>
            <a:off x="2614613" y="3806825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A50021"/>
                </a:solidFill>
                <a:latin typeface="Arial" pitchFamily="26" charset="0"/>
              </a:rPr>
              <a:t>r</a:t>
            </a:r>
            <a:r>
              <a:rPr lang="fr-FR" sz="1400" b="1" baseline="-25000">
                <a:solidFill>
                  <a:srgbClr val="A50021"/>
                </a:solidFill>
                <a:latin typeface="Arial" pitchFamily="26" charset="0"/>
                <a:sym typeface="Symbol" pitchFamily="26" charset="2"/>
              </a:rPr>
              <a:t></a:t>
            </a:r>
          </a:p>
        </p:txBody>
      </p:sp>
      <p:sp>
        <p:nvSpPr>
          <p:cNvPr id="244871" name="Text Box 135"/>
          <p:cNvSpPr txBox="1">
            <a:spLocks noChangeArrowheads="1"/>
          </p:cNvSpPr>
          <p:nvPr/>
        </p:nvSpPr>
        <p:spPr bwMode="auto">
          <a:xfrm>
            <a:off x="2765425" y="3960813"/>
            <a:ext cx="182563" cy="244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1000" b="1">
              <a:solidFill>
                <a:srgbClr val="A50021"/>
              </a:solidFill>
              <a:latin typeface="Arial" pitchFamily="26" charset="0"/>
              <a:sym typeface="Symbol" pitchFamily="26" charset="2"/>
            </a:endParaRPr>
          </a:p>
        </p:txBody>
      </p:sp>
      <p:sp>
        <p:nvSpPr>
          <p:cNvPr id="244872" name="Text Box 136"/>
          <p:cNvSpPr txBox="1">
            <a:spLocks noChangeArrowheads="1"/>
          </p:cNvSpPr>
          <p:nvPr/>
        </p:nvSpPr>
        <p:spPr bwMode="auto">
          <a:xfrm>
            <a:off x="2243138" y="3359150"/>
            <a:ext cx="182562" cy="228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GB" sz="1400" b="1" baseline="-25000">
              <a:latin typeface="Arial" pitchFamily="26" charset="0"/>
              <a:sym typeface="Symbol" pitchFamily="26" charset="2"/>
            </a:endParaRPr>
          </a:p>
        </p:txBody>
      </p:sp>
      <p:sp>
        <p:nvSpPr>
          <p:cNvPr id="244873" name="Text Box 137"/>
          <p:cNvSpPr txBox="1">
            <a:spLocks noChangeArrowheads="1"/>
          </p:cNvSpPr>
          <p:nvPr/>
        </p:nvSpPr>
        <p:spPr bwMode="auto">
          <a:xfrm>
            <a:off x="1587500" y="4514850"/>
            <a:ext cx="8159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latin typeface="Arial" pitchFamily="26" charset="0"/>
              </a:rPr>
              <a:t>x boost</a:t>
            </a:r>
            <a:endParaRPr lang="en-GB" sz="1400" b="1">
              <a:latin typeface="Arial" pitchFamily="26" charset="0"/>
            </a:endParaRPr>
          </a:p>
        </p:txBody>
      </p:sp>
      <p:sp>
        <p:nvSpPr>
          <p:cNvPr id="244874" name="Text Box 138"/>
          <p:cNvSpPr txBox="1">
            <a:spLocks noChangeArrowheads="1"/>
          </p:cNvSpPr>
          <p:nvPr/>
        </p:nvSpPr>
        <p:spPr bwMode="auto">
          <a:xfrm>
            <a:off x="2700338" y="3876675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b="1">
              <a:latin typeface="Arial" pitchFamily="26" charset="0"/>
              <a:sym typeface="Symbol" pitchFamily="26" charset="2"/>
            </a:endParaRPr>
          </a:p>
        </p:txBody>
      </p:sp>
      <p:sp>
        <p:nvSpPr>
          <p:cNvPr id="244875" name="Text Box 139"/>
          <p:cNvSpPr txBox="1">
            <a:spLocks noChangeArrowheads="1"/>
          </p:cNvSpPr>
          <p:nvPr/>
        </p:nvSpPr>
        <p:spPr bwMode="auto">
          <a:xfrm>
            <a:off x="663575" y="5548313"/>
            <a:ext cx="31623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009900"/>
                </a:solidFill>
                <a:latin typeface="Arial" pitchFamily="26" charset="0"/>
                <a:sym typeface="Wingdings 3" pitchFamily="26" charset="2"/>
              </a:rPr>
              <a:t>  access to correlations :</a:t>
            </a:r>
          </a:p>
          <a:p>
            <a:r>
              <a:rPr lang="fr-FR" sz="2000" b="1">
                <a:solidFill>
                  <a:srgbClr val="009900"/>
                </a:solidFill>
                <a:latin typeface="Arial" pitchFamily="26" charset="0"/>
                <a:sym typeface="Wingdings 3" pitchFamily="26" charset="2"/>
              </a:rPr>
              <a:t>             </a:t>
            </a:r>
            <a:r>
              <a:rPr lang="fr-FR" sz="2000">
                <a:latin typeface="Arial" pitchFamily="26" charset="0"/>
              </a:rPr>
              <a:t>( </a:t>
            </a:r>
            <a:r>
              <a:rPr lang="fr-FR" sz="2000" b="1">
                <a:solidFill>
                  <a:schemeClr val="accent2"/>
                </a:solidFill>
                <a:latin typeface="Arial" pitchFamily="26" charset="0"/>
              </a:rPr>
              <a:t>P</a:t>
            </a:r>
            <a:r>
              <a:rPr lang="fr-FR" sz="2000" b="1" baseline="-25000">
                <a:solidFill>
                  <a:schemeClr val="accent2"/>
                </a:solidFill>
                <a:latin typeface="Arial" pitchFamily="26" charset="0"/>
              </a:rPr>
              <a:t>x, </a:t>
            </a:r>
            <a:r>
              <a:rPr lang="fr-FR" sz="2000" b="1">
                <a:solidFill>
                  <a:srgbClr val="A50021"/>
                </a:solidFill>
                <a:latin typeface="Arial" pitchFamily="26" charset="0"/>
              </a:rPr>
              <a:t>r</a:t>
            </a:r>
            <a:r>
              <a:rPr lang="fr-FR" sz="2000" b="1" baseline="-25000">
                <a:solidFill>
                  <a:srgbClr val="A50021"/>
                </a:solidFill>
                <a:latin typeface="Arial" pitchFamily="26" charset="0"/>
              </a:rPr>
              <a:t>y,z</a:t>
            </a:r>
            <a:r>
              <a:rPr lang="fr-FR" sz="2000" b="1" baseline="-25000">
                <a:latin typeface="Arial" pitchFamily="26" charset="0"/>
                <a:sym typeface="Symbol" pitchFamily="26" charset="2"/>
              </a:rPr>
              <a:t> </a:t>
            </a:r>
            <a:r>
              <a:rPr lang="fr-FR" sz="2000" b="1">
                <a:latin typeface="Arial" pitchFamily="26" charset="0"/>
                <a:sym typeface="Symbol" pitchFamily="26" charset="2"/>
              </a:rPr>
              <a:t> </a:t>
            </a:r>
            <a:r>
              <a:rPr lang="fr-FR" sz="2000">
                <a:latin typeface="Arial" pitchFamily="26" charset="0"/>
                <a:sym typeface="Symbol" pitchFamily="26" charset="2"/>
              </a:rPr>
              <a:t>)</a:t>
            </a:r>
          </a:p>
          <a:p>
            <a:endParaRPr lang="fr-FR" sz="2000" b="1" baseline="-25000">
              <a:solidFill>
                <a:schemeClr val="accent2"/>
              </a:solidFill>
              <a:latin typeface="Arial" pitchFamily="26" charset="0"/>
            </a:endParaRPr>
          </a:p>
        </p:txBody>
      </p:sp>
      <p:sp>
        <p:nvSpPr>
          <p:cNvPr id="244876" name="Rectangle 140"/>
          <p:cNvSpPr>
            <a:spLocks noChangeArrowheads="1"/>
          </p:cNvSpPr>
          <p:nvPr/>
        </p:nvSpPr>
        <p:spPr bwMode="auto">
          <a:xfrm>
            <a:off x="304800" y="693738"/>
            <a:ext cx="3889375" cy="6049962"/>
          </a:xfrm>
          <a:prstGeom prst="rect">
            <a:avLst/>
          </a:prstGeom>
          <a:noFill/>
          <a:ln w="76200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78" name="Line 142"/>
          <p:cNvSpPr>
            <a:spLocks noChangeShapeType="1"/>
          </p:cNvSpPr>
          <p:nvPr/>
        </p:nvSpPr>
        <p:spPr bwMode="auto">
          <a:xfrm flipV="1">
            <a:off x="2425700" y="5397500"/>
            <a:ext cx="4699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879" name="Text Box 143"/>
          <p:cNvSpPr txBox="1">
            <a:spLocks noChangeArrowheads="1"/>
          </p:cNvSpPr>
          <p:nvPr/>
        </p:nvSpPr>
        <p:spPr bwMode="auto">
          <a:xfrm>
            <a:off x="2867025" y="5289550"/>
            <a:ext cx="139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Fourier (</a:t>
            </a:r>
            <a:r>
              <a:rPr lang="fr-FR" b="1" dirty="0" err="1" smtClean="0">
                <a:latin typeface="Arial" pitchFamily="26" charset="0"/>
                <a:sym typeface="Symbol" pitchFamily="26" charset="2"/>
              </a:rPr>
              <a:t></a:t>
            </a:r>
            <a:r>
              <a:rPr lang="fr-FR" dirty="0" smtClean="0"/>
              <a:t>=0)</a:t>
            </a:r>
            <a:endParaRPr lang="fr-FR" dirty="0"/>
          </a:p>
        </p:txBody>
      </p:sp>
      <p:pic>
        <p:nvPicPr>
          <p:cNvPr id="62" name="Image 61" descr="gpd_intro_strik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84879" y="3323299"/>
            <a:ext cx="3046045" cy="3959859"/>
          </a:xfrm>
          <a:prstGeom prst="rect">
            <a:avLst/>
          </a:prstGeom>
        </p:spPr>
      </p:pic>
      <p:pic>
        <p:nvPicPr>
          <p:cNvPr id="61" name="Image 60" descr="gpd_intro_Jlab_tomograph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97" t="9060" b="8483"/>
          <a:stretch>
            <a:fillRect/>
          </a:stretch>
        </p:blipFill>
        <p:spPr>
          <a:xfrm>
            <a:off x="4675717" y="685798"/>
            <a:ext cx="43307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5500"/>
          </a:xfrm>
          <a:solidFill>
            <a:srgbClr val="0000FF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26" charset="0"/>
              </a:rPr>
              <a:t>Comparison of BH and DVCS at 160 </a:t>
            </a:r>
            <a:r>
              <a:rPr lang="en-US" sz="3200" dirty="0" err="1" smtClean="0">
                <a:solidFill>
                  <a:srgbClr val="FFFF00"/>
                </a:solidFill>
                <a:latin typeface="Comic Sans MS" pitchFamily="26" charset="0"/>
              </a:rPr>
              <a:t>GeV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9925" y="5514975"/>
            <a:ext cx="816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Comic Sans MS" charset="0"/>
              </a:rPr>
              <a:t>BH </a:t>
            </a:r>
            <a:r>
              <a:rPr lang="fr-FR" dirty="0" err="1">
                <a:solidFill>
                  <a:srgbClr val="0000FF"/>
                </a:solidFill>
                <a:latin typeface="Comic Sans MS" charset="0"/>
              </a:rPr>
              <a:t>dominates</a:t>
            </a:r>
            <a:r>
              <a:rPr lang="fr-FR" dirty="0">
                <a:latin typeface="Comic Sans MS" charset="0"/>
              </a:rPr>
              <a:t>             BH and DVCS </a:t>
            </a:r>
            <a:r>
              <a:rPr lang="fr-FR" dirty="0" err="1">
                <a:latin typeface="Comic Sans MS" charset="0"/>
              </a:rPr>
              <a:t>at</a:t>
            </a:r>
            <a:r>
              <a:rPr lang="fr-FR" dirty="0">
                <a:latin typeface="Comic Sans MS" charset="0"/>
              </a:rPr>
              <a:t> the </a:t>
            </a:r>
            <a:r>
              <a:rPr lang="fr-FR" dirty="0" err="1">
                <a:latin typeface="Comic Sans MS" charset="0"/>
              </a:rPr>
              <a:t>same</a:t>
            </a:r>
            <a:r>
              <a:rPr lang="fr-FR" dirty="0">
                <a:latin typeface="Comic Sans MS" charset="0"/>
              </a:rPr>
              <a:t> </a:t>
            </a:r>
            <a:r>
              <a:rPr lang="fr-FR" dirty="0" err="1">
                <a:latin typeface="Comic Sans MS" charset="0"/>
              </a:rPr>
              <a:t>level</a:t>
            </a:r>
            <a:r>
              <a:rPr lang="fr-FR" dirty="0">
                <a:latin typeface="Comic Sans MS" charset="0"/>
              </a:rPr>
              <a:t>        </a:t>
            </a:r>
            <a:r>
              <a:rPr lang="fr-FR" dirty="0">
                <a:solidFill>
                  <a:srgbClr val="FF0000"/>
                </a:solidFill>
                <a:latin typeface="Comic Sans MS" charset="0"/>
              </a:rPr>
              <a:t>DVCS </a:t>
            </a:r>
            <a:r>
              <a:rPr lang="fr-FR" dirty="0" err="1">
                <a:solidFill>
                  <a:srgbClr val="FF0000"/>
                </a:solidFill>
                <a:latin typeface="Comic Sans MS" charset="0"/>
              </a:rPr>
              <a:t>dominates</a:t>
            </a:r>
            <a:endParaRPr lang="fr-FR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9460" y="5918200"/>
            <a:ext cx="8791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r>
              <a:rPr lang="fr-FR" b="1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excellent</a:t>
            </a:r>
            <a:r>
              <a:rPr lang="fr-FR" i="1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      </a:t>
            </a:r>
            <a:r>
              <a:rPr lang="fr-FR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      </a:t>
            </a:r>
            <a:r>
              <a:rPr lang="fr-FR" dirty="0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        </a:t>
            </a:r>
            <a:r>
              <a:rPr lang="fr-FR" dirty="0" err="1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access</a:t>
            </a:r>
            <a:r>
              <a:rPr lang="fr-FR" dirty="0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 </a:t>
            </a:r>
            <a:r>
              <a:rPr lang="fr-FR" dirty="0" smtClean="0">
                <a:latin typeface="Comic Sans MS" charset="0"/>
              </a:rPr>
              <a:t>DVCS </a:t>
            </a:r>
            <a:r>
              <a:rPr lang="fr-FR" i="1" dirty="0" smtClean="0">
                <a:latin typeface="Comic Sans MS" charset="0"/>
              </a:rPr>
              <a:t>amplitude          </a:t>
            </a:r>
            <a:r>
              <a:rPr lang="fr-FR" i="1" dirty="0" err="1" smtClean="0">
                <a:solidFill>
                  <a:srgbClr val="FF0000"/>
                </a:solidFill>
                <a:latin typeface="Comic Sans MS" charset="0"/>
              </a:rPr>
              <a:t>study</a:t>
            </a:r>
            <a:r>
              <a:rPr lang="fr-FR" i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i="1" dirty="0">
                <a:solidFill>
                  <a:srgbClr val="FF0000"/>
                </a:solidFill>
                <a:latin typeface="Comic Sans MS" charset="0"/>
              </a:rPr>
              <a:t>of</a:t>
            </a:r>
            <a:r>
              <a:rPr lang="fr-FR" dirty="0">
                <a:latin typeface="Comic Sans MS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d</a:t>
            </a:r>
            <a:r>
              <a:rPr lang="fr-FR" dirty="0" err="1">
                <a:solidFill>
                  <a:srgbClr val="FF0000"/>
                </a:solidFill>
                <a:latin typeface="Comic Sans MS" charset="0"/>
                <a:sym typeface="Symbol" charset="2"/>
              </a:rPr>
              <a:t></a:t>
            </a:r>
            <a:r>
              <a:rPr lang="fr-FR" baseline="30000" dirty="0" err="1">
                <a:solidFill>
                  <a:srgbClr val="FF0000"/>
                </a:solidFill>
                <a:latin typeface="Comic Sans MS" charset="0"/>
                <a:sym typeface="Symbol" charset="2"/>
              </a:rPr>
              <a:t>DVCS</a:t>
            </a:r>
            <a:r>
              <a:rPr lang="fr-FR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/dt</a:t>
            </a:r>
            <a:r>
              <a:rPr lang="fr-FR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</a:t>
            </a:r>
          </a:p>
          <a:p>
            <a:pPr>
              <a:buFont typeface="Wingdings" charset="2"/>
              <a:buNone/>
            </a:pPr>
            <a:r>
              <a:rPr lang="fr-FR" i="1" dirty="0" err="1">
                <a:solidFill>
                  <a:srgbClr val="0000FF"/>
                </a:solidFill>
                <a:latin typeface="Comic Sans MS" charset="0"/>
                <a:sym typeface="Wingdings" charset="2"/>
              </a:rPr>
              <a:t>reference</a:t>
            </a:r>
            <a:r>
              <a:rPr lang="fr-FR" i="1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</a:t>
            </a:r>
            <a:r>
              <a:rPr lang="fr-FR" i="1" dirty="0" err="1">
                <a:solidFill>
                  <a:srgbClr val="0000FF"/>
                </a:solidFill>
                <a:latin typeface="Comic Sans MS" charset="0"/>
                <a:sym typeface="Wingdings" charset="2"/>
              </a:rPr>
              <a:t>yield</a:t>
            </a:r>
            <a:r>
              <a:rPr lang="fr-FR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    </a:t>
            </a:r>
            <a:r>
              <a:rPr lang="fr-FR" dirty="0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        </a:t>
            </a:r>
            <a:r>
              <a:rPr lang="fr-FR" dirty="0" err="1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through</a:t>
            </a:r>
            <a:r>
              <a:rPr lang="fr-FR" dirty="0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 the </a:t>
            </a:r>
            <a:r>
              <a:rPr lang="fr-FR" dirty="0" err="1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interference</a:t>
            </a:r>
            <a:r>
              <a:rPr lang="fr-FR" dirty="0" smtClean="0">
                <a:solidFill>
                  <a:srgbClr val="0000FF"/>
                </a:solidFill>
                <a:latin typeface="Comic Sans MS" charset="0"/>
                <a:sym typeface="Wingdings" charset="2"/>
              </a:rPr>
              <a:t> </a:t>
            </a:r>
            <a:endParaRPr lang="fr-FR" i="1" u="sng" dirty="0">
              <a:solidFill>
                <a:srgbClr val="5F5F5F"/>
              </a:solidFill>
              <a:latin typeface="Comic Sans MS" charset="0"/>
              <a:sym typeface="Wingdings" charset="2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3187700" y="5029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6083300" y="53340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8978900" y="53340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5943600" y="5105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8915400" y="5105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3060700" y="4978400"/>
            <a:ext cx="34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</a:t>
            </a:r>
            <a:endParaRPr lang="fr-FR" b="1" dirty="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905500" y="4991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</a:t>
            </a:r>
            <a:endParaRPr lang="fr-FR" b="1" dirty="0">
              <a:solidFill>
                <a:srgbClr val="FF0000"/>
              </a:solidFill>
              <a:sym typeface="Symbol" charset="2"/>
            </a:endParaRPr>
          </a:p>
        </p:txBody>
      </p:sp>
      <p:grpSp>
        <p:nvGrpSpPr>
          <p:cNvPr id="25" name="Group 1059"/>
          <p:cNvGrpSpPr>
            <a:grpSpLocks/>
          </p:cNvGrpSpPr>
          <p:nvPr/>
        </p:nvGrpSpPr>
        <p:grpSpPr bwMode="auto">
          <a:xfrm>
            <a:off x="6242050" y="944563"/>
            <a:ext cx="2533650" cy="1252537"/>
            <a:chOff x="158" y="1797"/>
            <a:chExt cx="1912" cy="858"/>
          </a:xfrm>
        </p:grpSpPr>
        <p:sp>
          <p:nvSpPr>
            <p:cNvPr id="26" name="AutoShape 1060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 defTabSz="457200"/>
              <a:endParaRPr lang="fr-FR" b="1">
                <a:solidFill>
                  <a:schemeClr val="accent2"/>
                </a:solidFill>
              </a:endParaRPr>
            </a:p>
          </p:txBody>
        </p:sp>
        <p:sp>
          <p:nvSpPr>
            <p:cNvPr id="28" name="AutoShape 1061"/>
            <p:cNvSpPr>
              <a:spLocks noChangeArrowheads="1"/>
            </p:cNvSpPr>
            <p:nvPr/>
          </p:nvSpPr>
          <p:spPr bwMode="auto">
            <a:xfrm>
              <a:off x="1205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30" name="Line 1062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none" w="lg" len="lg"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063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 cap="flat" cmpd="sng" algn="ctr">
              <a:solidFill>
                <a:srgbClr val="6600CC"/>
              </a:solidFill>
              <a:prstDash val="sysDash"/>
              <a:round/>
              <a:headEnd type="none" w="med" len="med"/>
              <a:tailEnd type="none" w="lg" len="lg"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1064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1065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1066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1067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Arc 1068"/>
            <p:cNvSpPr>
              <a:spLocks/>
            </p:cNvSpPr>
            <p:nvPr/>
          </p:nvSpPr>
          <p:spPr bwMode="auto">
            <a:xfrm rot="-8628797">
              <a:off x="1163" y="2138"/>
              <a:ext cx="185" cy="412"/>
            </a:xfrm>
            <a:custGeom>
              <a:avLst/>
              <a:gdLst>
                <a:gd name="T0" fmla="*/ 35 w 14024"/>
                <a:gd name="T1" fmla="*/ 0 h 21433"/>
                <a:gd name="T2" fmla="*/ 185 w 14024"/>
                <a:gd name="T3" fmla="*/ 96 h 21433"/>
                <a:gd name="T4" fmla="*/ 0 w 14024"/>
                <a:gd name="T5" fmla="*/ 412 h 21433"/>
                <a:gd name="T6" fmla="*/ 0 60000 65536"/>
                <a:gd name="T7" fmla="*/ 0 60000 65536"/>
                <a:gd name="T8" fmla="*/ 0 60000 65536"/>
                <a:gd name="T9" fmla="*/ 0 w 14024"/>
                <a:gd name="T10" fmla="*/ 0 h 21433"/>
                <a:gd name="T11" fmla="*/ 14024 w 14024"/>
                <a:gd name="T12" fmla="*/ 21433 h 21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rot="10800000"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latin typeface="Calibri" charset="0"/>
              </a:endParaRPr>
            </a:p>
          </p:txBody>
        </p:sp>
        <p:sp>
          <p:nvSpPr>
            <p:cNvPr id="37" name="Text Box 1069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el-GR" sz="2400" b="1">
                  <a:solidFill>
                    <a:srgbClr val="FF0000"/>
                  </a:solidFill>
                  <a:latin typeface="Times New Roman" charset="0"/>
                  <a:sym typeface="Symbol" charset="2"/>
                </a:rPr>
                <a:t></a:t>
              </a:r>
            </a:p>
          </p:txBody>
        </p:sp>
        <p:sp>
          <p:nvSpPr>
            <p:cNvPr id="38" name="Line 1070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Text Box 1071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el-GR" sz="2400">
                  <a:latin typeface="Lucida Grande" charset="0"/>
                </a:rPr>
                <a:t>θ</a:t>
              </a:r>
              <a:endParaRPr lang="fr-FR" sz="2400">
                <a:latin typeface="Calibri" charset="0"/>
              </a:endParaRPr>
            </a:p>
          </p:txBody>
        </p:sp>
        <p:sp>
          <p:nvSpPr>
            <p:cNvPr id="40" name="Text Box 1072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el-GR" sz="2400" b="1">
                  <a:solidFill>
                    <a:srgbClr val="6600CC"/>
                  </a:solidFill>
                  <a:latin typeface="Times New Roman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alibri" charset="0"/>
                </a:rPr>
                <a:t>’</a:t>
              </a:r>
            </a:p>
          </p:txBody>
        </p:sp>
        <p:sp>
          <p:nvSpPr>
            <p:cNvPr id="41" name="Text Box 1073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el-GR" sz="2400" b="1">
                  <a:solidFill>
                    <a:srgbClr val="6600CC"/>
                  </a:solidFill>
                  <a:latin typeface="Times New Roman" charset="0"/>
                </a:rPr>
                <a:t>μ</a:t>
              </a:r>
            </a:p>
          </p:txBody>
        </p:sp>
        <p:sp>
          <p:nvSpPr>
            <p:cNvPr id="42" name="Text Box 1074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fr-FR" sz="2400" b="1" dirty="0" err="1">
                  <a:solidFill>
                    <a:srgbClr val="6600CC"/>
                  </a:solidFill>
                  <a:latin typeface="Times New Roman" charset="0"/>
                  <a:sym typeface="Symbol" charset="2"/>
                </a:rPr>
                <a:t></a:t>
              </a:r>
              <a:r>
                <a:rPr lang="fr-FR" sz="2400" b="1" dirty="0">
                  <a:solidFill>
                    <a:srgbClr val="6600CC"/>
                  </a:solidFill>
                  <a:latin typeface="Times New Roman" charset="0"/>
                  <a:sym typeface="Symbol" charset="2"/>
                </a:rPr>
                <a:t>*</a:t>
              </a:r>
            </a:p>
          </p:txBody>
        </p:sp>
        <p:sp>
          <p:nvSpPr>
            <p:cNvPr id="43" name="Text Box 1075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fr-FR" sz="2400" b="1">
                  <a:solidFill>
                    <a:srgbClr val="6600CC"/>
                  </a:solidFill>
                  <a:latin typeface="Times New Roman" charset="0"/>
                  <a:sym typeface="Symbol" charset="2"/>
                </a:rPr>
                <a:t></a:t>
              </a:r>
            </a:p>
          </p:txBody>
        </p:sp>
        <p:sp>
          <p:nvSpPr>
            <p:cNvPr id="44" name="Text Box 1076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defTabSz="457200"/>
              <a:r>
                <a:rPr lang="fr-FR" sz="2400" b="1">
                  <a:solidFill>
                    <a:srgbClr val="6600CC"/>
                  </a:solidFill>
                  <a:latin typeface="Calibri" charset="0"/>
                </a:rPr>
                <a:t>p</a:t>
              </a:r>
            </a:p>
          </p:txBody>
        </p:sp>
      </p:grpSp>
      <p:grpSp>
        <p:nvGrpSpPr>
          <p:cNvPr id="45" name="Group 14"/>
          <p:cNvGrpSpPr>
            <a:grpSpLocks/>
          </p:cNvGrpSpPr>
          <p:nvPr/>
        </p:nvGrpSpPr>
        <p:grpSpPr bwMode="auto">
          <a:xfrm>
            <a:off x="996985" y="1096963"/>
            <a:ext cx="1449388" cy="914400"/>
            <a:chOff x="1104" y="1584"/>
            <a:chExt cx="1104" cy="672"/>
          </a:xfrm>
        </p:grpSpPr>
        <p:sp>
          <p:nvSpPr>
            <p:cNvPr id="46" name="Freeform 15"/>
            <p:cNvSpPr>
              <a:spLocks/>
            </p:cNvSpPr>
            <p:nvPr/>
          </p:nvSpPr>
          <p:spPr bwMode="auto">
            <a:xfrm rot="-34070222">
              <a:off x="1632" y="1968"/>
              <a:ext cx="432" cy="8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1104" y="2160"/>
              <a:ext cx="110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1200" y="1632"/>
              <a:ext cx="432" cy="9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V="1">
              <a:off x="1632" y="1584"/>
              <a:ext cx="432" cy="14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 rot="-37790826">
              <a:off x="1389" y="1923"/>
              <a:ext cx="477" cy="8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1536" y="20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471898" y="1120775"/>
            <a:ext cx="1449387" cy="979488"/>
            <a:chOff x="2735298" y="1501775"/>
            <a:chExt cx="1449387" cy="979488"/>
          </a:xfrm>
        </p:grpSpPr>
        <p:sp>
          <p:nvSpPr>
            <p:cNvPr id="53" name="Freeform 21"/>
            <p:cNvSpPr>
              <a:spLocks/>
            </p:cNvSpPr>
            <p:nvPr/>
          </p:nvSpPr>
          <p:spPr bwMode="auto">
            <a:xfrm rot="9129778">
              <a:off x="3113123" y="1501775"/>
              <a:ext cx="566737" cy="11271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>
              <a:off x="2735298" y="2351088"/>
              <a:ext cx="1449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2860710" y="1633538"/>
              <a:ext cx="568325" cy="13017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V="1">
              <a:off x="3429035" y="1566863"/>
              <a:ext cx="566738" cy="1968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 rot="5409174">
              <a:off x="3098041" y="2031207"/>
              <a:ext cx="649287" cy="114300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248" y="475"/>
                </a:cxn>
                <a:cxn ang="0">
                  <a:pos x="510" y="38"/>
                </a:cxn>
                <a:cxn ang="0">
                  <a:pos x="758" y="490"/>
                </a:cxn>
                <a:cxn ang="0">
                  <a:pos x="1013" y="23"/>
                </a:cxn>
                <a:cxn ang="0">
                  <a:pos x="1276" y="490"/>
                </a:cxn>
                <a:cxn ang="0">
                  <a:pos x="1524" y="16"/>
                </a:cxn>
                <a:cxn ang="0">
                  <a:pos x="1742" y="504"/>
                </a:cxn>
                <a:cxn ang="0">
                  <a:pos x="2012" y="30"/>
                </a:cxn>
                <a:cxn ang="0">
                  <a:pos x="2231" y="490"/>
                </a:cxn>
                <a:cxn ang="0">
                  <a:pos x="2501" y="30"/>
                </a:cxn>
                <a:cxn ang="0">
                  <a:pos x="2698" y="307"/>
                </a:cxn>
                <a:cxn ang="0">
                  <a:pos x="2800" y="322"/>
                </a:cxn>
              </a:cxnLst>
              <a:rect l="0" t="0" r="r" b="b"/>
              <a:pathLst>
                <a:path w="2800" h="506">
                  <a:moveTo>
                    <a:pt x="0" y="183"/>
                  </a:moveTo>
                  <a:cubicBezTo>
                    <a:pt x="41" y="231"/>
                    <a:pt x="163" y="499"/>
                    <a:pt x="248" y="475"/>
                  </a:cubicBezTo>
                  <a:cubicBezTo>
                    <a:pt x="333" y="451"/>
                    <a:pt x="425" y="36"/>
                    <a:pt x="510" y="38"/>
                  </a:cubicBezTo>
                  <a:cubicBezTo>
                    <a:pt x="595" y="40"/>
                    <a:pt x="674" y="492"/>
                    <a:pt x="758" y="490"/>
                  </a:cubicBezTo>
                  <a:cubicBezTo>
                    <a:pt x="842" y="488"/>
                    <a:pt x="927" y="23"/>
                    <a:pt x="1013" y="23"/>
                  </a:cubicBezTo>
                  <a:cubicBezTo>
                    <a:pt x="1099" y="23"/>
                    <a:pt x="1191" y="491"/>
                    <a:pt x="1276" y="490"/>
                  </a:cubicBezTo>
                  <a:cubicBezTo>
                    <a:pt x="1361" y="489"/>
                    <a:pt x="1446" y="14"/>
                    <a:pt x="1524" y="16"/>
                  </a:cubicBezTo>
                  <a:cubicBezTo>
                    <a:pt x="1602" y="18"/>
                    <a:pt x="1661" y="502"/>
                    <a:pt x="1742" y="504"/>
                  </a:cubicBezTo>
                  <a:cubicBezTo>
                    <a:pt x="1823" y="506"/>
                    <a:pt x="1931" y="32"/>
                    <a:pt x="2012" y="30"/>
                  </a:cubicBezTo>
                  <a:cubicBezTo>
                    <a:pt x="2093" y="28"/>
                    <a:pt x="2150" y="490"/>
                    <a:pt x="2231" y="490"/>
                  </a:cubicBezTo>
                  <a:cubicBezTo>
                    <a:pt x="2312" y="490"/>
                    <a:pt x="2423" y="60"/>
                    <a:pt x="2501" y="30"/>
                  </a:cubicBezTo>
                  <a:cubicBezTo>
                    <a:pt x="2579" y="0"/>
                    <a:pt x="2648" y="258"/>
                    <a:pt x="2698" y="307"/>
                  </a:cubicBezTo>
                  <a:cubicBezTo>
                    <a:pt x="2748" y="356"/>
                    <a:pt x="2779" y="319"/>
                    <a:pt x="2800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6"/>
            <p:cNvSpPr>
              <a:spLocks noChangeArrowheads="1"/>
            </p:cNvSpPr>
            <p:nvPr/>
          </p:nvSpPr>
          <p:spPr bwMode="auto">
            <a:xfrm>
              <a:off x="3302035" y="2220913"/>
              <a:ext cx="188913" cy="2603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508000" y="854075"/>
            <a:ext cx="742604" cy="3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1700" b="1" dirty="0" smtClean="0"/>
              <a:t>DVCS :</a:t>
            </a:r>
            <a:endParaRPr lang="fr-FR" sz="1700" b="1" dirty="0"/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2443194" y="863600"/>
            <a:ext cx="1481257" cy="3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805" tIns="38402" rIns="76805" bIns="38402">
            <a:prstTxWarp prst="textNoShape">
              <a:avLst/>
            </a:prstTxWarp>
            <a:spAutoFit/>
          </a:bodyPr>
          <a:lstStyle/>
          <a:p>
            <a:pPr defTabSz="768350"/>
            <a:r>
              <a:rPr lang="en-GB" sz="1700" b="1" dirty="0"/>
              <a:t>Bethe-</a:t>
            </a:r>
            <a:r>
              <a:rPr lang="en-GB" sz="1700" b="1" dirty="0" err="1" smtClean="0"/>
              <a:t>Heitler</a:t>
            </a:r>
            <a:r>
              <a:rPr lang="en-GB" sz="1700" b="1" dirty="0" smtClean="0"/>
              <a:t> :</a:t>
            </a:r>
            <a:endParaRPr lang="fr-FR" sz="1700" b="1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36" y="2162710"/>
            <a:ext cx="8667749" cy="341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Oval 1029"/>
          <p:cNvSpPr>
            <a:spLocks noChangeArrowheads="1"/>
          </p:cNvSpPr>
          <p:nvPr/>
        </p:nvSpPr>
        <p:spPr bwMode="auto">
          <a:xfrm>
            <a:off x="3045883" y="4169833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3497" name="Object 1049"/>
          <p:cNvGraphicFramePr>
            <a:graphicFrameLocks noChangeAspect="1"/>
          </p:cNvGraphicFramePr>
          <p:nvPr/>
        </p:nvGraphicFramePr>
        <p:xfrm>
          <a:off x="1282700" y="4022725"/>
          <a:ext cx="3003550" cy="701675"/>
        </p:xfrm>
        <a:graphic>
          <a:graphicData uri="http://schemas.openxmlformats.org/presentationml/2006/ole">
            <p:oleObj spid="_x0000_s159748" name="…quation" r:id="rId4" imgW="7315200" imgH="1701800" progId="Equation.3">
              <p:embed/>
            </p:oleObj>
          </a:graphicData>
        </a:graphic>
      </p:graphicFrame>
      <p:sp>
        <p:nvSpPr>
          <p:cNvPr id="233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12" charset="0"/>
              </a:rPr>
              <a:t>Azimuthal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12" charset="0"/>
              </a:rPr>
              <a:t> angular dependence analysis</a:t>
            </a:r>
            <a:endParaRPr lang="en-US" sz="28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233476" name="Rectangle 1028"/>
          <p:cNvSpPr>
            <a:spLocks noChangeArrowheads="1"/>
          </p:cNvSpPr>
          <p:nvPr/>
        </p:nvSpPr>
        <p:spPr bwMode="auto">
          <a:xfrm>
            <a:off x="609600" y="1765300"/>
            <a:ext cx="8077200" cy="942975"/>
          </a:xfrm>
          <a:prstGeom prst="rect">
            <a:avLst/>
          </a:prstGeom>
          <a:solidFill>
            <a:srgbClr val="FDA23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6600CC"/>
                </a:solidFill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sz="2400" b="1" i="1" baseline="-16000">
                <a:solidFill>
                  <a:srgbClr val="6600CC"/>
                </a:solidFill>
              </a:rPr>
              <a:t>(</a:t>
            </a:r>
            <a:r>
              <a:rPr lang="el-GR" sz="2400" b="1" i="1" baseline="-16000">
                <a:solidFill>
                  <a:srgbClr val="6600CC"/>
                </a:solidFill>
                <a:latin typeface="Lucida Grande" pitchFamily="-112" charset="0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sym typeface="Symbol" pitchFamily="-112" charset="2"/>
              </a:rPr>
              <a:t></a:t>
            </a:r>
            <a:r>
              <a:rPr lang="el-GR" sz="2400" b="1" i="1" baseline="-16000">
                <a:solidFill>
                  <a:srgbClr val="6600CC"/>
                </a:solidFill>
                <a:latin typeface="Lucida Grande" pitchFamily="-112" charset="0"/>
                <a:sym typeface="Symbol" pitchFamily="-112" charset="2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  <a:sym typeface="Symbol" pitchFamily="-112" charset="2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sym typeface="Symbol" pitchFamily="-112" charset="2"/>
              </a:rPr>
              <a:t></a:t>
            </a:r>
            <a:r>
              <a:rPr lang="fr-FR" sz="2400" b="1" i="1" baseline="-16000">
                <a:solidFill>
                  <a:srgbClr val="6600CC"/>
                </a:solidFill>
                <a:sym typeface="Symbol" pitchFamily="-112" charset="2"/>
              </a:rPr>
              <a:t>)</a:t>
            </a:r>
            <a:r>
              <a:rPr lang="fr-FR" sz="2400" b="1">
                <a:solidFill>
                  <a:srgbClr val="6600CC"/>
                </a:solidFill>
              </a:rPr>
              <a:t> = d</a:t>
            </a:r>
            <a:r>
              <a:rPr lang="el-GR" sz="2400" b="1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</a:rPr>
              <a:t>BH </a:t>
            </a:r>
            <a:r>
              <a:rPr lang="fr-FR" sz="2400" b="1" i="1" baseline="30000">
                <a:solidFill>
                  <a:srgbClr val="6600CC"/>
                </a:solidFill>
              </a:rPr>
              <a:t>  </a:t>
            </a:r>
            <a:r>
              <a:rPr lang="fr-FR" sz="2400" b="1">
                <a:solidFill>
                  <a:srgbClr val="6600CC"/>
                </a:solidFill>
              </a:rPr>
              <a:t>+ d</a:t>
            </a:r>
            <a:r>
              <a:rPr lang="el-GR" sz="2400" b="1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</a:rPr>
              <a:t>unpol </a:t>
            </a:r>
            <a:r>
              <a:rPr lang="fr-FR" sz="2400" b="1" i="1" baseline="30000">
                <a:solidFill>
                  <a:srgbClr val="6600CC"/>
                </a:solidFill>
              </a:rPr>
              <a:t>   </a:t>
            </a:r>
            <a:r>
              <a:rPr lang="fr-FR" sz="2400" b="1">
                <a:solidFill>
                  <a:srgbClr val="6600CC"/>
                </a:solidFill>
              </a:rPr>
              <a:t>+ </a:t>
            </a:r>
            <a:r>
              <a:rPr lang="fr-FR" sz="2400" b="1">
                <a:solidFill>
                  <a:srgbClr val="CC3300"/>
                </a:solidFill>
              </a:rPr>
              <a:t>P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</a:rPr>
              <a:t> </a:t>
            </a:r>
            <a:r>
              <a:rPr lang="fr-FR" sz="2400" b="1">
                <a:solidFill>
                  <a:srgbClr val="6600CC"/>
                </a:solidFill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Lucida Grande" pitchFamily="-112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</a:rPr>
              <a:t>pol </a:t>
            </a:r>
            <a:r>
              <a:rPr lang="fr-FR" sz="2400" b="1" i="1" baseline="30000">
                <a:solidFill>
                  <a:srgbClr val="6600CC"/>
                </a:solidFill>
              </a:rPr>
              <a:t> </a:t>
            </a:r>
          </a:p>
          <a:p>
            <a:r>
              <a:rPr lang="fr-FR" sz="2400" b="1" i="1" baseline="30000">
                <a:solidFill>
                  <a:srgbClr val="6600CC"/>
                </a:solidFill>
              </a:rPr>
              <a:t>                </a:t>
            </a:r>
            <a:r>
              <a:rPr lang="fr-FR" sz="2400" b="1">
                <a:solidFill>
                  <a:srgbClr val="6600CC"/>
                </a:solidFill>
              </a:rPr>
              <a:t>+ </a:t>
            </a:r>
            <a:r>
              <a:rPr lang="fr-FR" sz="2400" b="1">
                <a:solidFill>
                  <a:srgbClr val="CC3300"/>
                </a:solidFill>
              </a:rPr>
              <a:t>e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>
                <a:solidFill>
                  <a:srgbClr val="6600CC"/>
                </a:solidFill>
              </a:rPr>
              <a:t> a</a:t>
            </a:r>
            <a:r>
              <a:rPr lang="fr-FR" sz="2400" b="1" baseline="30000">
                <a:solidFill>
                  <a:srgbClr val="6600CC"/>
                </a:solidFill>
              </a:rPr>
              <a:t>BH</a:t>
            </a:r>
            <a:r>
              <a:rPr lang="fr-FR" sz="2400" b="1">
                <a:solidFill>
                  <a:srgbClr val="6600CC"/>
                </a:solidFill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-112" charset="0"/>
              </a:rPr>
              <a:t>Re</a:t>
            </a:r>
            <a:r>
              <a:rPr lang="fr-FR" sz="2400" b="1">
                <a:solidFill>
                  <a:srgbClr val="6600CC"/>
                </a:solidFill>
              </a:rPr>
              <a:t> A</a:t>
            </a:r>
            <a:r>
              <a:rPr lang="fr-FR" sz="2400" b="1" baseline="30000">
                <a:solidFill>
                  <a:srgbClr val="6600CC"/>
                </a:solidFill>
              </a:rPr>
              <a:t>DVCS  </a:t>
            </a:r>
            <a:r>
              <a:rPr lang="fr-FR" sz="2400" b="1">
                <a:solidFill>
                  <a:srgbClr val="6600CC"/>
                </a:solidFill>
              </a:rPr>
              <a:t>    + </a:t>
            </a:r>
            <a:r>
              <a:rPr lang="fr-FR" sz="2400" b="1">
                <a:solidFill>
                  <a:srgbClr val="CC3300"/>
                </a:solidFill>
              </a:rPr>
              <a:t>e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>
                <a:solidFill>
                  <a:srgbClr val="CC3300"/>
                </a:solidFill>
              </a:rPr>
              <a:t> P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</a:rPr>
              <a:t> </a:t>
            </a:r>
            <a:r>
              <a:rPr lang="fr-FR" sz="2400" b="1">
                <a:solidFill>
                  <a:srgbClr val="6600CC"/>
                </a:solidFill>
              </a:rPr>
              <a:t>a</a:t>
            </a:r>
            <a:r>
              <a:rPr lang="fr-FR" sz="2400" b="1" baseline="30000">
                <a:solidFill>
                  <a:srgbClr val="6600CC"/>
                </a:solidFill>
              </a:rPr>
              <a:t>BH</a:t>
            </a:r>
            <a:r>
              <a:rPr lang="fr-FR" sz="2400" b="1">
                <a:solidFill>
                  <a:srgbClr val="6600CC"/>
                </a:solidFill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-112" charset="0"/>
              </a:rPr>
              <a:t>Im </a:t>
            </a:r>
            <a:r>
              <a:rPr lang="fr-FR" sz="2400" b="1">
                <a:solidFill>
                  <a:srgbClr val="6600CC"/>
                </a:solidFill>
              </a:rPr>
              <a:t>A</a:t>
            </a:r>
            <a:r>
              <a:rPr lang="fr-FR" sz="2400" b="1" baseline="30000">
                <a:solidFill>
                  <a:srgbClr val="6600CC"/>
                </a:solidFill>
              </a:rPr>
              <a:t>DVCS</a:t>
            </a:r>
          </a:p>
        </p:txBody>
      </p:sp>
      <p:sp>
        <p:nvSpPr>
          <p:cNvPr id="233478" name="Rectangle 1030"/>
          <p:cNvSpPr>
            <a:spLocks noChangeArrowheads="1"/>
          </p:cNvSpPr>
          <p:nvPr/>
        </p:nvSpPr>
        <p:spPr bwMode="auto">
          <a:xfrm>
            <a:off x="4343400" y="62484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9" name="Rectangle 1031"/>
          <p:cNvSpPr>
            <a:spLocks noChangeArrowheads="1"/>
          </p:cNvSpPr>
          <p:nvPr/>
        </p:nvSpPr>
        <p:spPr bwMode="auto">
          <a:xfrm>
            <a:off x="5867400" y="6248400"/>
            <a:ext cx="19812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0" name="Text Box 1032"/>
          <p:cNvSpPr txBox="1">
            <a:spLocks noChangeArrowheads="1"/>
          </p:cNvSpPr>
          <p:nvPr/>
        </p:nvSpPr>
        <p:spPr bwMode="auto">
          <a:xfrm>
            <a:off x="4267200" y="6248400"/>
            <a:ext cx="134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pitchFamily="-112" charset="0"/>
              </a:rPr>
              <a:t>Twist-3 M</a:t>
            </a:r>
            <a:r>
              <a:rPr lang="fr-FR" baseline="30000">
                <a:latin typeface="Arial" pitchFamily="-112" charset="0"/>
              </a:rPr>
              <a:t>01</a:t>
            </a:r>
            <a:endParaRPr lang="fr-FR">
              <a:latin typeface="Arial" pitchFamily="-112" charset="0"/>
            </a:endParaRPr>
          </a:p>
        </p:txBody>
      </p:sp>
      <p:sp>
        <p:nvSpPr>
          <p:cNvPr id="233481" name="Rectangle 1033"/>
          <p:cNvSpPr>
            <a:spLocks noChangeArrowheads="1"/>
          </p:cNvSpPr>
          <p:nvPr/>
        </p:nvSpPr>
        <p:spPr bwMode="auto">
          <a:xfrm>
            <a:off x="2133600" y="6248400"/>
            <a:ext cx="12192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2" name="Oval 1034"/>
          <p:cNvSpPr>
            <a:spLocks noChangeArrowheads="1"/>
          </p:cNvSpPr>
          <p:nvPr/>
        </p:nvSpPr>
        <p:spPr bwMode="auto">
          <a:xfrm>
            <a:off x="3962400" y="47244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3" name="Text Box 1035"/>
          <p:cNvSpPr txBox="1">
            <a:spLocks noChangeArrowheads="1"/>
          </p:cNvSpPr>
          <p:nvPr/>
        </p:nvSpPr>
        <p:spPr bwMode="auto">
          <a:xfrm>
            <a:off x="254000" y="965200"/>
            <a:ext cx="4864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01E1E"/>
                </a:solidFill>
              </a:rPr>
              <a:t>from Belitsky, Kirchner, M</a:t>
            </a:r>
            <a:r>
              <a:rPr lang="en-US" altLang="ja-JP">
                <a:solidFill>
                  <a:srgbClr val="E01E1E"/>
                </a:solidFill>
                <a:ea typeface="ＭＳ Ｐゴシック" pitchFamily="-112" charset="-128"/>
                <a:cs typeface="ＭＳ Ｐゴシック" pitchFamily="-112" charset="-128"/>
              </a:rPr>
              <a:t>üller</a:t>
            </a:r>
            <a:r>
              <a:rPr lang="fr-FR">
                <a:solidFill>
                  <a:srgbClr val="CC0000"/>
                </a:solidFill>
              </a:rPr>
              <a:t> :</a:t>
            </a:r>
          </a:p>
          <a:p>
            <a:r>
              <a:rPr lang="fr-FR">
                <a:solidFill>
                  <a:srgbClr val="CC0000"/>
                </a:solidFill>
              </a:rPr>
              <a:t>         polarized beam off unpolarized target</a:t>
            </a:r>
          </a:p>
        </p:txBody>
      </p:sp>
      <p:sp>
        <p:nvSpPr>
          <p:cNvPr id="233484" name="Text Box 1036"/>
          <p:cNvSpPr txBox="1">
            <a:spLocks noChangeArrowheads="1"/>
          </p:cNvSpPr>
          <p:nvPr/>
        </p:nvSpPr>
        <p:spPr bwMode="auto">
          <a:xfrm>
            <a:off x="2133600" y="6248400"/>
            <a:ext cx="134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pitchFamily="-112" charset="0"/>
              </a:rPr>
              <a:t>Twist-2 M</a:t>
            </a:r>
            <a:r>
              <a:rPr lang="fr-FR" baseline="30000">
                <a:latin typeface="Arial" pitchFamily="-112" charset="0"/>
              </a:rPr>
              <a:t>11</a:t>
            </a:r>
          </a:p>
        </p:txBody>
      </p:sp>
      <p:sp>
        <p:nvSpPr>
          <p:cNvPr id="233485" name="Text Box 1037"/>
          <p:cNvSpPr txBox="1">
            <a:spLocks noChangeArrowheads="1"/>
          </p:cNvSpPr>
          <p:nvPr/>
        </p:nvSpPr>
        <p:spPr bwMode="auto">
          <a:xfrm>
            <a:off x="5791200" y="624840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pitchFamily="-112" charset="0"/>
              </a:rPr>
              <a:t>Twist-2 gluon M</a:t>
            </a:r>
            <a:r>
              <a:rPr lang="fr-FR" baseline="30000">
                <a:latin typeface="Arial" pitchFamily="-112" charset="0"/>
              </a:rPr>
              <a:t>-11</a:t>
            </a:r>
            <a:endParaRPr lang="fr-FR">
              <a:latin typeface="Arial" pitchFamily="-112" charset="0"/>
            </a:endParaRPr>
          </a:p>
        </p:txBody>
      </p:sp>
      <p:sp>
        <p:nvSpPr>
          <p:cNvPr id="233486" name="Oval 1038"/>
          <p:cNvSpPr>
            <a:spLocks noChangeArrowheads="1"/>
          </p:cNvSpPr>
          <p:nvPr/>
        </p:nvSpPr>
        <p:spPr bwMode="auto">
          <a:xfrm>
            <a:off x="4648200" y="47244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7" name="Oval 1039"/>
          <p:cNvSpPr>
            <a:spLocks noChangeArrowheads="1"/>
          </p:cNvSpPr>
          <p:nvPr/>
        </p:nvSpPr>
        <p:spPr bwMode="auto">
          <a:xfrm>
            <a:off x="4051300" y="54102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8" name="Oval 1040"/>
          <p:cNvSpPr>
            <a:spLocks noChangeArrowheads="1"/>
          </p:cNvSpPr>
          <p:nvPr/>
        </p:nvSpPr>
        <p:spPr bwMode="auto">
          <a:xfrm>
            <a:off x="6096000" y="47244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9" name="Oval 1041"/>
          <p:cNvSpPr>
            <a:spLocks noChangeArrowheads="1"/>
          </p:cNvSpPr>
          <p:nvPr/>
        </p:nvSpPr>
        <p:spPr bwMode="auto">
          <a:xfrm>
            <a:off x="5321300" y="54229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3490" name="Object 1042"/>
          <p:cNvGraphicFramePr>
            <a:graphicFrameLocks noChangeAspect="1"/>
          </p:cNvGraphicFramePr>
          <p:nvPr/>
        </p:nvGraphicFramePr>
        <p:xfrm>
          <a:off x="977900" y="5486400"/>
          <a:ext cx="1604963" cy="252413"/>
        </p:xfrm>
        <a:graphic>
          <a:graphicData uri="http://schemas.openxmlformats.org/presentationml/2006/ole">
            <p:oleObj spid="_x0000_s159746" name="…quation" r:id="rId5" imgW="7315200" imgH="1155700" progId="Equation.3">
              <p:embed/>
            </p:oleObj>
          </a:graphicData>
        </a:graphic>
      </p:graphicFrame>
      <p:sp>
        <p:nvSpPr>
          <p:cNvPr id="233491" name="Oval 1043"/>
          <p:cNvSpPr>
            <a:spLocks noChangeArrowheads="1"/>
          </p:cNvSpPr>
          <p:nvPr/>
        </p:nvSpPr>
        <p:spPr bwMode="auto">
          <a:xfrm>
            <a:off x="7543800" y="4724400"/>
            <a:ext cx="609600" cy="457200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3492" name="Object 1044"/>
          <p:cNvGraphicFramePr>
            <a:graphicFrameLocks noChangeAspect="1"/>
          </p:cNvGraphicFramePr>
          <p:nvPr/>
        </p:nvGraphicFramePr>
        <p:xfrm>
          <a:off x="685800" y="4800600"/>
          <a:ext cx="1558925" cy="252413"/>
        </p:xfrm>
        <a:graphic>
          <a:graphicData uri="http://schemas.openxmlformats.org/presentationml/2006/ole">
            <p:oleObj spid="_x0000_s159747" name="Équation" r:id="rId6" imgW="7315200" imgH="1181100" progId="Equation.3">
              <p:embed/>
            </p:oleObj>
          </a:graphicData>
        </a:graphic>
      </p:graphicFrame>
      <p:sp>
        <p:nvSpPr>
          <p:cNvPr id="233493" name="Text Box 1045"/>
          <p:cNvSpPr txBox="1">
            <a:spLocks noChangeArrowheads="1"/>
          </p:cNvSpPr>
          <p:nvPr/>
        </p:nvSpPr>
        <p:spPr bwMode="auto">
          <a:xfrm>
            <a:off x="0" y="5397500"/>
            <a:ext cx="1003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rgbClr val="CC3300"/>
                </a:solidFill>
              </a:rPr>
              <a:t>e</a:t>
            </a:r>
            <a:r>
              <a:rPr lang="el-GR" sz="2400" b="1" baseline="-25000" dirty="0" smtClean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dirty="0" smtClean="0">
                <a:solidFill>
                  <a:srgbClr val="CC3300"/>
                </a:solidFill>
              </a:rPr>
              <a:t>P</a:t>
            </a:r>
            <a:r>
              <a:rPr lang="el-GR" sz="2400" b="1" baseline="-25000" dirty="0" smtClean="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baseline="-25000" dirty="0" smtClean="0">
                <a:solidFill>
                  <a:srgbClr val="CC3300"/>
                </a:solidFill>
              </a:rPr>
              <a:t> </a:t>
            </a:r>
            <a:r>
              <a:rPr lang="fr-FR" sz="2400" b="1" dirty="0" err="1">
                <a:solidFill>
                  <a:srgbClr val="CC3300"/>
                </a:solidFill>
                <a:sym typeface="Symbol" pitchFamily="-112" charset="2"/>
              </a:rPr>
              <a:t></a:t>
            </a:r>
            <a:endParaRPr lang="fr-FR" sz="2400" b="1" dirty="0">
              <a:solidFill>
                <a:srgbClr val="CC3300"/>
              </a:solidFill>
              <a:sym typeface="Symbol" pitchFamily="-112" charset="2"/>
            </a:endParaRPr>
          </a:p>
          <a:p>
            <a:endParaRPr lang="fr-FR" sz="2400" b="1" dirty="0">
              <a:solidFill>
                <a:srgbClr val="CC3300"/>
              </a:solidFill>
            </a:endParaRPr>
          </a:p>
        </p:txBody>
      </p:sp>
      <p:sp>
        <p:nvSpPr>
          <p:cNvPr id="233494" name="Text Box 1046"/>
          <p:cNvSpPr txBox="1">
            <a:spLocks noChangeArrowheads="1"/>
          </p:cNvSpPr>
          <p:nvPr/>
        </p:nvSpPr>
        <p:spPr bwMode="auto">
          <a:xfrm>
            <a:off x="0" y="4724400"/>
            <a:ext cx="750888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CC3300"/>
                </a:solidFill>
              </a:rPr>
              <a:t>e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baseline="-25000">
                <a:solidFill>
                  <a:srgbClr val="CC3300"/>
                </a:solidFill>
              </a:rPr>
              <a:t> </a:t>
            </a:r>
            <a:r>
              <a:rPr lang="fr-FR" sz="2400" b="1">
                <a:solidFill>
                  <a:srgbClr val="CC3300"/>
                </a:solidFill>
                <a:sym typeface="Symbol" pitchFamily="-112" charset="2"/>
              </a:rPr>
              <a:t></a:t>
            </a:r>
          </a:p>
          <a:p>
            <a:endParaRPr lang="fr-FR" sz="2400" b="1">
              <a:solidFill>
                <a:srgbClr val="CC3300"/>
              </a:solidFill>
            </a:endParaRPr>
          </a:p>
          <a:p>
            <a:endParaRPr lang="fr-FR">
              <a:latin typeface="Arial" pitchFamily="-112" charset="0"/>
            </a:endParaRPr>
          </a:p>
        </p:txBody>
      </p:sp>
      <p:sp>
        <p:nvSpPr>
          <p:cNvPr id="233495" name="Text Box 1047"/>
          <p:cNvSpPr txBox="1">
            <a:spLocks noChangeArrowheads="1"/>
          </p:cNvSpPr>
          <p:nvPr/>
        </p:nvSpPr>
        <p:spPr bwMode="auto">
          <a:xfrm>
            <a:off x="444500" y="4144963"/>
            <a:ext cx="742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CC3300"/>
                </a:solidFill>
              </a:rPr>
              <a:t>P</a:t>
            </a:r>
            <a:r>
              <a:rPr lang="el-GR" sz="2400" b="1" baseline="-25000">
                <a:solidFill>
                  <a:srgbClr val="CC3300"/>
                </a:solidFill>
                <a:latin typeface="Lucida Grande" pitchFamily="-112" charset="0"/>
              </a:rPr>
              <a:t>μ</a:t>
            </a:r>
            <a:r>
              <a:rPr lang="fr-FR" sz="2400" b="1" baseline="-25000">
                <a:solidFill>
                  <a:srgbClr val="CC3300"/>
                </a:solidFill>
              </a:rPr>
              <a:t> </a:t>
            </a:r>
            <a:r>
              <a:rPr lang="fr-FR" sz="2400" b="1">
                <a:solidFill>
                  <a:srgbClr val="CC3300"/>
                </a:solidFill>
                <a:sym typeface="Symbol" pitchFamily="-112" charset="2"/>
              </a:rPr>
              <a:t></a:t>
            </a:r>
            <a:endParaRPr lang="fr-FR" sz="2400" b="1">
              <a:solidFill>
                <a:srgbClr val="CC3300"/>
              </a:solidFill>
            </a:endParaRPr>
          </a:p>
          <a:p>
            <a:endParaRPr lang="fr-FR">
              <a:latin typeface="Arial" pitchFamily="-112" charset="0"/>
            </a:endParaRPr>
          </a:p>
        </p:txBody>
      </p:sp>
      <p:sp>
        <p:nvSpPr>
          <p:cNvPr id="233496" name="Text Box 1048"/>
          <p:cNvSpPr txBox="1">
            <a:spLocks noChangeArrowheads="1"/>
          </p:cNvSpPr>
          <p:nvPr/>
        </p:nvSpPr>
        <p:spPr bwMode="auto">
          <a:xfrm>
            <a:off x="3663950" y="62484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pitchFamily="-112" charset="0"/>
              </a:rPr>
              <a:t>&gt;&gt;</a:t>
            </a:r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1295400" y="2768600"/>
            <a:ext cx="7402513" cy="1295400"/>
            <a:chOff x="0" y="1776"/>
            <a:chExt cx="4663" cy="816"/>
          </a:xfrm>
        </p:grpSpPr>
        <p:graphicFrame>
          <p:nvGraphicFramePr>
            <p:cNvPr id="233499" name="Object 1051"/>
            <p:cNvGraphicFramePr>
              <a:graphicFrameLocks noChangeAspect="1"/>
            </p:cNvGraphicFramePr>
            <p:nvPr/>
          </p:nvGraphicFramePr>
          <p:xfrm>
            <a:off x="0" y="1776"/>
            <a:ext cx="3441" cy="440"/>
          </p:xfrm>
          <a:graphic>
            <a:graphicData uri="http://schemas.openxmlformats.org/presentationml/2006/ole">
              <p:oleObj spid="_x0000_s159751" name="Équation" r:id="rId7" imgW="7315200" imgH="939800" progId="Equation.3">
                <p:embed/>
              </p:oleObj>
            </a:graphicData>
          </a:graphic>
        </p:graphicFrame>
        <p:sp>
          <p:nvSpPr>
            <p:cNvPr id="233500" name="Text Box 1052"/>
            <p:cNvSpPr txBox="1">
              <a:spLocks noChangeArrowheads="1"/>
            </p:cNvSpPr>
            <p:nvPr/>
          </p:nvSpPr>
          <p:spPr bwMode="auto">
            <a:xfrm>
              <a:off x="3408" y="1872"/>
              <a:ext cx="12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 err="1">
                  <a:solidFill>
                    <a:schemeClr val="bg2">
                      <a:lumMod val="75000"/>
                    </a:schemeClr>
                  </a:solidFill>
                  <a:sym typeface="Symbol" pitchFamily="-112" charset="2"/>
                </a:rPr>
                <a:t></a:t>
              </a:r>
              <a:r>
                <a:rPr lang="fr-FR" sz="1600" b="1" dirty="0">
                  <a:solidFill>
                    <a:schemeClr val="bg2">
                      <a:lumMod val="75000"/>
                    </a:schemeClr>
                  </a:solidFill>
                  <a:sym typeface="Symbol" pitchFamily="-112" charset="2"/>
                </a:rPr>
                <a:t> </a:t>
              </a:r>
              <a:r>
                <a:rPr lang="fr-FR" sz="1600" b="1" dirty="0" err="1">
                  <a:solidFill>
                    <a:schemeClr val="bg2">
                      <a:lumMod val="75000"/>
                    </a:schemeClr>
                  </a:solidFill>
                </a:rPr>
                <a:t>Known</a:t>
              </a:r>
              <a:r>
                <a:rPr lang="fr-FR" sz="1600" b="1" dirty="0">
                  <a:solidFill>
                    <a:schemeClr val="bg2">
                      <a:lumMod val="75000"/>
                    </a:schemeClr>
                  </a:solidFill>
                </a:rPr>
                <a:t> expression</a:t>
              </a:r>
            </a:p>
          </p:txBody>
        </p:sp>
        <p:sp>
          <p:nvSpPr>
            <p:cNvPr id="233501" name="Oval 1053"/>
            <p:cNvSpPr>
              <a:spLocks noChangeArrowheads="1"/>
            </p:cNvSpPr>
            <p:nvPr/>
          </p:nvSpPr>
          <p:spPr bwMode="auto">
            <a:xfrm>
              <a:off x="1104" y="2256"/>
              <a:ext cx="384" cy="288"/>
            </a:xfrm>
            <a:prstGeom prst="ellipse">
              <a:avLst/>
            </a:prstGeom>
            <a:solidFill>
              <a:srgbClr val="FFFF66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02" name="Oval 1054"/>
            <p:cNvSpPr>
              <a:spLocks noChangeArrowheads="1"/>
            </p:cNvSpPr>
            <p:nvPr/>
          </p:nvSpPr>
          <p:spPr bwMode="auto">
            <a:xfrm>
              <a:off x="1680" y="2256"/>
              <a:ext cx="384" cy="288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03" name="Oval 1055"/>
            <p:cNvSpPr>
              <a:spLocks noChangeArrowheads="1"/>
            </p:cNvSpPr>
            <p:nvPr/>
          </p:nvSpPr>
          <p:spPr bwMode="auto">
            <a:xfrm>
              <a:off x="2640" y="2256"/>
              <a:ext cx="384" cy="288"/>
            </a:xfrm>
            <a:prstGeom prst="ellipse">
              <a:avLst/>
            </a:prstGeom>
            <a:solidFill>
              <a:srgbClr val="99FF99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33504" name="Object 1056"/>
            <p:cNvGraphicFramePr>
              <a:graphicFrameLocks noChangeAspect="1"/>
            </p:cNvGraphicFramePr>
            <p:nvPr/>
          </p:nvGraphicFramePr>
          <p:xfrm>
            <a:off x="0" y="2213"/>
            <a:ext cx="3503" cy="379"/>
          </p:xfrm>
          <a:graphic>
            <a:graphicData uri="http://schemas.openxmlformats.org/presentationml/2006/ole">
              <p:oleObj spid="_x0000_s159752" name="…quation" r:id="rId8" imgW="7315200" imgH="787400" progId="Equation.3">
                <p:embed/>
              </p:oleObj>
            </a:graphicData>
          </a:graphic>
        </p:graphicFrame>
      </p:grpSp>
      <p:graphicFrame>
        <p:nvGraphicFramePr>
          <p:cNvPr id="233505" name="Object 1057"/>
          <p:cNvGraphicFramePr>
            <a:graphicFrameLocks noChangeAspect="1"/>
          </p:cNvGraphicFramePr>
          <p:nvPr/>
        </p:nvGraphicFramePr>
        <p:xfrm>
          <a:off x="2509838" y="4622800"/>
          <a:ext cx="6405562" cy="647700"/>
        </p:xfrm>
        <a:graphic>
          <a:graphicData uri="http://schemas.openxmlformats.org/presentationml/2006/ole">
            <p:oleObj spid="_x0000_s159749" name="Équation" r:id="rId9" imgW="7315200" imgH="774700" progId="Equation.3">
              <p:embed/>
            </p:oleObj>
          </a:graphicData>
        </a:graphic>
      </p:graphicFrame>
      <p:graphicFrame>
        <p:nvGraphicFramePr>
          <p:cNvPr id="233506" name="Object 1058"/>
          <p:cNvGraphicFramePr>
            <a:graphicFrameLocks noChangeAspect="1"/>
          </p:cNvGraphicFramePr>
          <p:nvPr/>
        </p:nvGraphicFramePr>
        <p:xfrm>
          <a:off x="2654300" y="5359400"/>
          <a:ext cx="3943350" cy="647700"/>
        </p:xfrm>
        <a:graphic>
          <a:graphicData uri="http://schemas.openxmlformats.org/presentationml/2006/ole">
            <p:oleObj spid="_x0000_s159750" name="Équation" r:id="rId10" imgW="7315200" imgH="1206500" progId="Equation.3">
              <p:embed/>
            </p:oleObj>
          </a:graphicData>
        </a:graphic>
      </p:graphicFrame>
      <p:grpSp>
        <p:nvGrpSpPr>
          <p:cNvPr id="3" name="Group 1059"/>
          <p:cNvGrpSpPr>
            <a:grpSpLocks/>
          </p:cNvGrpSpPr>
          <p:nvPr/>
        </p:nvGrpSpPr>
        <p:grpSpPr bwMode="auto">
          <a:xfrm>
            <a:off x="6610350" y="571500"/>
            <a:ext cx="2533650" cy="1252538"/>
            <a:chOff x="158" y="1797"/>
            <a:chExt cx="1912" cy="858"/>
          </a:xfrm>
        </p:grpSpPr>
        <p:sp>
          <p:nvSpPr>
            <p:cNvPr id="233508" name="AutoShape 1060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/>
              <a:endParaRPr lang="fr-FR" b="1">
                <a:solidFill>
                  <a:schemeClr val="accent2"/>
                </a:solidFill>
                <a:latin typeface="Arial" pitchFamily="-112" charset="0"/>
              </a:endParaRPr>
            </a:p>
          </p:txBody>
        </p:sp>
        <p:sp>
          <p:nvSpPr>
            <p:cNvPr id="233509" name="AutoShape 1061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0" name="Line 1062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1" name="Line 1063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2" name="Line 1064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3" name="Line 1065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4" name="Line 1066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5" name="Line 1067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6" name="Arc 1068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7" name="Text Box 1069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solidFill>
                    <a:srgbClr val="A50021"/>
                  </a:solidFill>
                  <a:latin typeface="Lucida Grande" pitchFamily="-112" charset="0"/>
                </a:rPr>
                <a:t>φ</a:t>
              </a:r>
              <a:endParaRPr lang="fr-FR" sz="2400">
                <a:solidFill>
                  <a:srgbClr val="A50021"/>
                </a:solidFill>
              </a:endParaRPr>
            </a:p>
          </p:txBody>
        </p:sp>
        <p:sp>
          <p:nvSpPr>
            <p:cNvPr id="233518" name="Line 1070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519" name="Text Box 1071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latin typeface="Lucida Grande" pitchFamily="-112" charset="0"/>
                </a:rPr>
                <a:t>θ</a:t>
              </a:r>
              <a:endParaRPr lang="fr-FR" sz="2400"/>
            </a:p>
          </p:txBody>
        </p:sp>
        <p:sp>
          <p:nvSpPr>
            <p:cNvPr id="233520" name="Text Box 1072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</a:rPr>
                <a:t>’</a:t>
              </a:r>
            </a:p>
          </p:txBody>
        </p:sp>
        <p:sp>
          <p:nvSpPr>
            <p:cNvPr id="233521" name="Text Box 1073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</a:p>
          </p:txBody>
        </p:sp>
        <p:sp>
          <p:nvSpPr>
            <p:cNvPr id="233522" name="Text Box 1074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*</a:t>
              </a:r>
            </a:p>
          </p:txBody>
        </p:sp>
        <p:sp>
          <p:nvSpPr>
            <p:cNvPr id="233523" name="Text Box 1075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</a:p>
          </p:txBody>
        </p:sp>
        <p:sp>
          <p:nvSpPr>
            <p:cNvPr id="233524" name="Text Box 1076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12" charset="0"/>
              </a:rPr>
              <a:t>Angular dependence analysis</a:t>
            </a:r>
            <a:endParaRPr lang="en-US" sz="28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285753" y="1185867"/>
            <a:ext cx="5462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CC0000"/>
                </a:solidFill>
              </a:rPr>
              <a:t>Case of COMPASS :</a:t>
            </a:r>
            <a:r>
              <a:rPr lang="fr-FR" dirty="0">
                <a:solidFill>
                  <a:srgbClr val="CC0000"/>
                </a:solidFill>
              </a:rPr>
              <a:t> </a:t>
            </a:r>
            <a:r>
              <a:rPr lang="el-GR" b="1" i="1" dirty="0">
                <a:solidFill>
                  <a:srgbClr val="6600CC"/>
                </a:solidFill>
                <a:latin typeface="Lucida Grande" pitchFamily="-112" charset="0"/>
              </a:rPr>
              <a:t>μ+(P=-0.8)  and μ-(P=+0.8</a:t>
            </a:r>
            <a:r>
              <a:rPr lang="el-GR" b="1" i="1" dirty="0" smtClean="0">
                <a:solidFill>
                  <a:srgbClr val="6600CC"/>
                </a:solidFill>
                <a:latin typeface="Lucida Grande" pitchFamily="-112" charset="0"/>
              </a:rPr>
              <a:t>)</a:t>
            </a:r>
            <a:endParaRPr lang="fr-FR" b="1" i="1" dirty="0" smtClean="0">
              <a:solidFill>
                <a:srgbClr val="6600CC"/>
              </a:solidFill>
              <a:latin typeface="Lucida Grande" pitchFamily="-112" charset="0"/>
            </a:endParaRPr>
          </a:p>
          <a:p>
            <a:r>
              <a:rPr lang="fr-FR" sz="2400" b="1" i="1" dirty="0" smtClean="0">
                <a:solidFill>
                  <a:srgbClr val="6600CC"/>
                </a:solidFill>
                <a:latin typeface="Lucida Grande" pitchFamily="-112" charset="0"/>
              </a:rPr>
              <a:t>                  </a:t>
            </a:r>
            <a:r>
              <a:rPr lang="fr-FR" b="1" i="1" dirty="0" err="1" smtClean="0">
                <a:solidFill>
                  <a:srgbClr val="6600CC"/>
                </a:solidFill>
                <a:latin typeface="Lucida Grande" pitchFamily="-112" charset="0"/>
              </a:rPr>
              <a:t>unpolarized</a:t>
            </a:r>
            <a:r>
              <a:rPr lang="fr-FR" b="1" i="1" dirty="0" smtClean="0">
                <a:solidFill>
                  <a:srgbClr val="6600CC"/>
                </a:solidFill>
                <a:latin typeface="Lucida Grande" pitchFamily="-112" charset="0"/>
              </a:rPr>
              <a:t> H</a:t>
            </a:r>
            <a:r>
              <a:rPr lang="fr-FR" b="1" i="1" baseline="-25000" dirty="0" smtClean="0">
                <a:solidFill>
                  <a:srgbClr val="6600CC"/>
                </a:solidFill>
                <a:latin typeface="Lucida Grande" pitchFamily="-112" charset="0"/>
              </a:rPr>
              <a:t>2</a:t>
            </a:r>
            <a:r>
              <a:rPr lang="fr-FR" b="1" i="1" dirty="0" smtClean="0">
                <a:solidFill>
                  <a:srgbClr val="6600CC"/>
                </a:solidFill>
                <a:latin typeface="Lucida Grande" pitchFamily="-112" charset="0"/>
              </a:rPr>
              <a:t> </a:t>
            </a:r>
            <a:r>
              <a:rPr lang="fr-FR" b="1" i="1" dirty="0" err="1" smtClean="0">
                <a:solidFill>
                  <a:srgbClr val="6600CC"/>
                </a:solidFill>
                <a:latin typeface="Lucida Grande" pitchFamily="-112" charset="0"/>
              </a:rPr>
              <a:t>target</a:t>
            </a:r>
            <a:r>
              <a:rPr lang="el-GR" b="1" i="1" dirty="0" smtClean="0">
                <a:solidFill>
                  <a:srgbClr val="6600CC"/>
                </a:solidFill>
                <a:latin typeface="Lucida Grande" pitchFamily="-112" charset="0"/>
              </a:rPr>
              <a:t> </a:t>
            </a:r>
            <a:endParaRPr lang="fr-FR" dirty="0">
              <a:solidFill>
                <a:srgbClr val="CC0000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445250" y="876300"/>
            <a:ext cx="2533650" cy="1252538"/>
            <a:chOff x="158" y="1797"/>
            <a:chExt cx="1912" cy="858"/>
          </a:xfrm>
        </p:grpSpPr>
        <p:sp>
          <p:nvSpPr>
            <p:cNvPr id="325667" name="AutoShape 35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/>
              <a:endParaRPr lang="fr-FR" b="1">
                <a:solidFill>
                  <a:schemeClr val="accent2"/>
                </a:solidFill>
                <a:latin typeface="Arial" pitchFamily="-112" charset="0"/>
              </a:endParaRPr>
            </a:p>
          </p:txBody>
        </p:sp>
        <p:sp>
          <p:nvSpPr>
            <p:cNvPr id="325668" name="AutoShape 36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9" name="Line 37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1" name="Line 39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2" name="Line 40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3" name="Line 41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4" name="Line 42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5" name="Arc 43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6" name="Text Box 44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solidFill>
                    <a:srgbClr val="A50021"/>
                  </a:solidFill>
                  <a:latin typeface="Lucida Grande" pitchFamily="-112" charset="0"/>
                </a:rPr>
                <a:t>φ</a:t>
              </a:r>
              <a:endParaRPr lang="fr-FR" sz="2400">
                <a:solidFill>
                  <a:srgbClr val="A50021"/>
                </a:solidFill>
              </a:endParaRPr>
            </a:p>
          </p:txBody>
        </p:sp>
        <p:sp>
          <p:nvSpPr>
            <p:cNvPr id="325677" name="Line 45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8" name="Text Box 46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latin typeface="Lucida Grande" pitchFamily="-112" charset="0"/>
                </a:rPr>
                <a:t>θ</a:t>
              </a:r>
              <a:endParaRPr lang="fr-FR" sz="2400"/>
            </a:p>
          </p:txBody>
        </p:sp>
        <p:sp>
          <p:nvSpPr>
            <p:cNvPr id="325679" name="Text Box 47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</a:rPr>
                <a:t>’</a:t>
              </a:r>
            </a:p>
          </p:txBody>
        </p:sp>
        <p:sp>
          <p:nvSpPr>
            <p:cNvPr id="325680" name="Text Box 48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</a:p>
          </p:txBody>
        </p:sp>
        <p:sp>
          <p:nvSpPr>
            <p:cNvPr id="325681" name="Text Box 49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*</a:t>
              </a:r>
            </a:p>
          </p:txBody>
        </p:sp>
        <p:sp>
          <p:nvSpPr>
            <p:cNvPr id="325682" name="Text Box 50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</a:p>
          </p:txBody>
        </p:sp>
        <p:sp>
          <p:nvSpPr>
            <p:cNvPr id="325683" name="Text Box 51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</a:rPr>
                <a:t>p</a:t>
              </a:r>
            </a:p>
          </p:txBody>
        </p:sp>
      </p:grpSp>
      <p:grpSp>
        <p:nvGrpSpPr>
          <p:cNvPr id="3" name="Grouper 50"/>
          <p:cNvGrpSpPr/>
          <p:nvPr/>
        </p:nvGrpSpPr>
        <p:grpSpPr>
          <a:xfrm>
            <a:off x="833967" y="4648197"/>
            <a:ext cx="7937500" cy="2118844"/>
            <a:chOff x="495300" y="2192866"/>
            <a:chExt cx="7937500" cy="2118844"/>
          </a:xfrm>
          <a:solidFill>
            <a:srgbClr val="BAD2FF">
              <a:alpha val="43000"/>
            </a:srgbClr>
          </a:solidFill>
        </p:grpSpPr>
        <p:sp>
          <p:nvSpPr>
            <p:cNvPr id="325635" name="Rectangle 3"/>
            <p:cNvSpPr>
              <a:spLocks noChangeArrowheads="1"/>
            </p:cNvSpPr>
            <p:nvPr/>
          </p:nvSpPr>
          <p:spPr bwMode="auto">
            <a:xfrm>
              <a:off x="495300" y="2192866"/>
              <a:ext cx="7937500" cy="5847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200" b="1" dirty="0" smtClean="0">
                  <a:solidFill>
                    <a:srgbClr val="660066"/>
                  </a:solidFill>
                  <a:latin typeface="Monotype Corsiva" pitchFamily="26" charset="0"/>
                </a:rPr>
                <a:t>D</a:t>
              </a:r>
              <a:r>
                <a:rPr lang="fr-FR" sz="2400" b="1" i="1" baseline="-25000" dirty="0" smtClean="0">
                  <a:solidFill>
                    <a:srgbClr val="660066"/>
                  </a:solidFill>
                </a:rPr>
                <a:t>U,CS</a:t>
              </a:r>
              <a:r>
                <a:rPr lang="en-GB" sz="2400" b="1" dirty="0" smtClean="0">
                  <a:solidFill>
                    <a:srgbClr val="660066"/>
                  </a:solidFill>
                </a:rPr>
                <a:t> : </a:t>
              </a:r>
              <a:r>
                <a:rPr lang="fr-FR" sz="2400" b="1" dirty="0" smtClean="0">
                  <a:solidFill>
                    <a:srgbClr val="6600CC"/>
                  </a:solidFill>
                </a:rPr>
                <a:t>d</a:t>
              </a:r>
              <a:r>
                <a:rPr lang="el-GR" sz="2400" b="1" dirty="0" smtClean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 smtClean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+</a:t>
              </a:r>
              <a:r>
                <a:rPr lang="fr-FR" sz="2400" b="1" dirty="0">
                  <a:solidFill>
                    <a:srgbClr val="6600CC"/>
                  </a:solidFill>
                </a:rPr>
                <a:t>- 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fr-FR" sz="2400" b="1" i="1" baseline="-16000" dirty="0">
                  <a:solidFill>
                    <a:srgbClr val="6600CC"/>
                  </a:solidFill>
                </a:rPr>
                <a:t>-</a:t>
              </a:r>
              <a:r>
                <a:rPr lang="fr-FR" sz="2400" b="1" dirty="0">
                  <a:solidFill>
                    <a:srgbClr val="6600CC"/>
                  </a:solidFill>
                </a:rPr>
                <a:t>= 2 </a:t>
              </a:r>
              <a:r>
                <a:rPr lang="fr-FR" sz="2400" b="1" dirty="0">
                  <a:solidFill>
                    <a:srgbClr val="CC3300"/>
                  </a:solidFill>
                </a:rPr>
                <a:t>P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baseline="-25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6600CC"/>
                  </a:solidFill>
                </a:rPr>
                <a:t>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DVCS</a:t>
              </a:r>
              <a:r>
                <a:rPr lang="fr-FR" sz="2400" b="1" i="1" baseline="-18000" dirty="0" err="1">
                  <a:solidFill>
                    <a:srgbClr val="6600CC"/>
                  </a:solidFill>
                </a:rPr>
                <a:t>pol</a:t>
              </a:r>
              <a:r>
                <a:rPr lang="fr-FR" sz="2400" b="1" i="1" baseline="-18000" dirty="0">
                  <a:solidFill>
                    <a:srgbClr val="6600CC"/>
                  </a:solidFill>
                </a:rPr>
                <a:t> </a:t>
              </a:r>
              <a:r>
                <a:rPr lang="fr-FR" sz="2400" b="1" i="1" baseline="30000" dirty="0">
                  <a:solidFill>
                    <a:srgbClr val="6600CC"/>
                  </a:solidFill>
                </a:rPr>
                <a:t>  </a:t>
              </a:r>
              <a:r>
                <a:rPr lang="fr-FR" sz="2400" b="1" dirty="0">
                  <a:solidFill>
                    <a:srgbClr val="6600CC"/>
                  </a:solidFill>
                </a:rPr>
                <a:t>+ </a:t>
              </a:r>
              <a:r>
                <a:rPr lang="fr-FR" sz="2400" b="1" dirty="0">
                  <a:solidFill>
                    <a:srgbClr val="CC3300"/>
                  </a:solidFill>
                </a:rPr>
                <a:t>e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 err="1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i="1" dirty="0" err="1">
                  <a:solidFill>
                    <a:srgbClr val="6600CC"/>
                  </a:solidFill>
                  <a:latin typeface="Monotype Corsiva" pitchFamily="-112" charset="0"/>
                </a:rPr>
                <a:t>Re</a:t>
              </a:r>
              <a:r>
                <a:rPr lang="fr-FR" sz="2400" b="1" dirty="0">
                  <a:solidFill>
                    <a:srgbClr val="6600CC"/>
                  </a:solidFill>
                </a:rPr>
                <a:t> A</a:t>
              </a:r>
              <a:r>
                <a:rPr lang="fr-FR" sz="2400" b="1" baseline="30000" dirty="0">
                  <a:solidFill>
                    <a:srgbClr val="6600CC"/>
                  </a:solidFill>
                </a:rPr>
                <a:t>DVCS</a:t>
              </a: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311400" y="2946400"/>
              <a:ext cx="1042988" cy="444500"/>
              <a:chOff x="2112" y="2640"/>
              <a:chExt cx="665" cy="288"/>
            </a:xfrm>
            <a:grpFill/>
          </p:grpSpPr>
          <p:sp>
            <p:nvSpPr>
              <p:cNvPr id="325636" name="Oval 4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384" cy="288"/>
              </a:xfrm>
              <a:prstGeom prst="ellipse">
                <a:avLst/>
              </a:prstGeom>
              <a:grpFill/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25656" name="Object 24"/>
              <p:cNvGraphicFramePr>
                <a:graphicFrameLocks noChangeAspect="1"/>
              </p:cNvGraphicFramePr>
              <p:nvPr/>
            </p:nvGraphicFramePr>
            <p:xfrm>
              <a:off x="2138" y="2676"/>
              <a:ext cx="639" cy="205"/>
            </p:xfrm>
            <a:graphic>
              <a:graphicData uri="http://schemas.openxmlformats.org/presentationml/2006/ole">
                <p:oleObj spid="_x0000_s209925" name="…quation" r:id="rId4" imgW="635000" imgH="203200" progId="Equation.3">
                  <p:embed/>
                </p:oleObj>
              </a:graphicData>
            </a:graphic>
          </p:graphicFrame>
        </p:grpSp>
        <p:sp>
          <p:nvSpPr>
            <p:cNvPr id="325641" name="Oval 9"/>
            <p:cNvSpPr>
              <a:spLocks noChangeArrowheads="1"/>
            </p:cNvSpPr>
            <p:nvPr/>
          </p:nvSpPr>
          <p:spPr bwMode="auto">
            <a:xfrm>
              <a:off x="3802063" y="32639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5" name="Oval 13"/>
            <p:cNvSpPr>
              <a:spLocks noChangeArrowheads="1"/>
            </p:cNvSpPr>
            <p:nvPr/>
          </p:nvSpPr>
          <p:spPr bwMode="auto">
            <a:xfrm>
              <a:off x="4487863" y="32639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7" name="Oval 15"/>
            <p:cNvSpPr>
              <a:spLocks noChangeArrowheads="1"/>
            </p:cNvSpPr>
            <p:nvPr/>
          </p:nvSpPr>
          <p:spPr bwMode="auto">
            <a:xfrm>
              <a:off x="5757863" y="32639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50" name="Oval 18"/>
            <p:cNvSpPr>
              <a:spLocks noChangeArrowheads="1"/>
            </p:cNvSpPr>
            <p:nvPr/>
          </p:nvSpPr>
          <p:spPr bwMode="auto">
            <a:xfrm>
              <a:off x="7180263" y="32512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4" name="Object 32"/>
            <p:cNvGraphicFramePr>
              <a:graphicFrameLocks noChangeAspect="1"/>
            </p:cNvGraphicFramePr>
            <p:nvPr/>
          </p:nvGraphicFramePr>
          <p:xfrm>
            <a:off x="3951288" y="3284538"/>
            <a:ext cx="4430712" cy="365125"/>
          </p:xfrm>
          <a:graphic>
            <a:graphicData uri="http://schemas.openxmlformats.org/presentationml/2006/ole">
              <p:oleObj spid="_x0000_s209923" name="Équation" r:id="rId5" imgW="2374900" imgH="203200" progId="Equation.3">
                <p:embed/>
              </p:oleObj>
            </a:graphicData>
          </a:graphic>
        </p:graphicFrame>
        <p:sp>
          <p:nvSpPr>
            <p:cNvPr id="325688" name="Line 56"/>
            <p:cNvSpPr>
              <a:spLocks noChangeShapeType="1"/>
            </p:cNvSpPr>
            <p:nvPr/>
          </p:nvSpPr>
          <p:spPr bwMode="auto">
            <a:xfrm flipH="1">
              <a:off x="3086100" y="2806700"/>
              <a:ext cx="482600" cy="1905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89" name="Line 57"/>
            <p:cNvSpPr>
              <a:spLocks noChangeShapeType="1"/>
            </p:cNvSpPr>
            <p:nvPr/>
          </p:nvSpPr>
          <p:spPr bwMode="auto">
            <a:xfrm flipH="1">
              <a:off x="6502400" y="2819400"/>
              <a:ext cx="114300" cy="3683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118100" y="3911600"/>
              <a:ext cx="1368704" cy="40011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Monotype Corsiva" pitchFamily="26" charset="0"/>
                </a:rPr>
                <a:t>=&gt; </a:t>
              </a:r>
              <a:r>
                <a:rPr lang="fr-FR" sz="2000" dirty="0" err="1" smtClean="0">
                  <a:latin typeface="Monotype Corsiva" pitchFamily="26" charset="0"/>
                </a:rPr>
                <a:t>Re</a:t>
              </a:r>
              <a:r>
                <a:rPr lang="fr-FR" sz="2000" dirty="0" smtClean="0">
                  <a:latin typeface="Monotype Corsiva" pitchFamily="26" charset="0"/>
                </a:rPr>
                <a:t> 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ln>
                    <a:solidFill>
                      <a:srgbClr val="000000"/>
                    </a:solidFill>
                  </a:ln>
                </a:rPr>
                <a:t>F</a:t>
              </a:r>
              <a:r>
                <a:rPr lang="en-US" sz="2000" baseline="-25000" dirty="0" smtClean="0">
                  <a:ln>
                    <a:solidFill>
                      <a:srgbClr val="000000"/>
                    </a:solidFill>
                  </a:ln>
                </a:rPr>
                <a:t>1</a:t>
              </a:r>
              <a:r>
                <a:rPr lang="fr-FR" sz="2000" dirty="0" smtClean="0">
                  <a:ln>
                    <a:solidFill>
                      <a:srgbClr val="000000"/>
                    </a:solidFill>
                  </a:ln>
                  <a:latin typeface="Monotype Corsiva" pitchFamily="26" charset="0"/>
                </a:rPr>
                <a:t>H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4889500" y="3695700"/>
              <a:ext cx="330200" cy="279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er 49"/>
          <p:cNvGrpSpPr/>
          <p:nvPr/>
        </p:nvGrpSpPr>
        <p:grpSpPr>
          <a:xfrm>
            <a:off x="215900" y="2211912"/>
            <a:ext cx="8648700" cy="2260600"/>
            <a:chOff x="279400" y="4445000"/>
            <a:chExt cx="8648700" cy="2260600"/>
          </a:xfrm>
        </p:grpSpPr>
        <p:sp>
          <p:nvSpPr>
            <p:cNvPr id="325660" name="Oval 28"/>
            <p:cNvSpPr>
              <a:spLocks noChangeArrowheads="1"/>
            </p:cNvSpPr>
            <p:nvPr/>
          </p:nvSpPr>
          <p:spPr bwMode="auto">
            <a:xfrm>
              <a:off x="939800" y="5194300"/>
              <a:ext cx="914400" cy="457200"/>
            </a:xfrm>
            <a:prstGeom prst="ellipse">
              <a:avLst/>
            </a:prstGeom>
            <a:solidFill>
              <a:srgbClr val="FFFF66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1" name="Oval 29"/>
            <p:cNvSpPr>
              <a:spLocks noChangeArrowheads="1"/>
            </p:cNvSpPr>
            <p:nvPr/>
          </p:nvSpPr>
          <p:spPr bwMode="auto">
            <a:xfrm>
              <a:off x="2019300" y="5232400"/>
              <a:ext cx="927100" cy="45720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2" name="Oval 30"/>
            <p:cNvSpPr>
              <a:spLocks noChangeArrowheads="1"/>
            </p:cNvSpPr>
            <p:nvPr/>
          </p:nvSpPr>
          <p:spPr bwMode="auto">
            <a:xfrm>
              <a:off x="3683000" y="5207000"/>
              <a:ext cx="863600" cy="457200"/>
            </a:xfrm>
            <a:prstGeom prst="ellipse">
              <a:avLst/>
            </a:prstGeom>
            <a:solidFill>
              <a:srgbClr val="99FF99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3" name="Object 31"/>
            <p:cNvGraphicFramePr>
              <a:graphicFrameLocks noChangeAspect="1"/>
            </p:cNvGraphicFramePr>
            <p:nvPr/>
          </p:nvGraphicFramePr>
          <p:xfrm>
            <a:off x="1036638" y="5264150"/>
            <a:ext cx="4144962" cy="328613"/>
          </p:xfrm>
          <a:graphic>
            <a:graphicData uri="http://schemas.openxmlformats.org/presentationml/2006/ole">
              <p:oleObj spid="_x0000_s209922" name="Équation" r:id="rId6" imgW="2578100" imgH="203200" progId="Equation.3">
                <p:embed/>
              </p:oleObj>
            </a:graphicData>
          </a:graphic>
        </p:graphicFrame>
        <p:sp>
          <p:nvSpPr>
            <p:cNvPr id="325646" name="Oval 14"/>
            <p:cNvSpPr>
              <a:spLocks noChangeArrowheads="1"/>
            </p:cNvSpPr>
            <p:nvPr/>
          </p:nvSpPr>
          <p:spPr bwMode="auto">
            <a:xfrm>
              <a:off x="5829300" y="5689600"/>
              <a:ext cx="609600" cy="457200"/>
            </a:xfrm>
            <a:prstGeom prst="ellipse">
              <a:avLst/>
            </a:prstGeom>
            <a:solidFill>
              <a:srgbClr val="FFFF66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8" name="Oval 16"/>
            <p:cNvSpPr>
              <a:spLocks noChangeArrowheads="1"/>
            </p:cNvSpPr>
            <p:nvPr/>
          </p:nvSpPr>
          <p:spPr bwMode="auto">
            <a:xfrm>
              <a:off x="7048500" y="5689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5" name="Object 33"/>
            <p:cNvGraphicFramePr>
              <a:graphicFrameLocks noChangeAspect="1"/>
            </p:cNvGraphicFramePr>
            <p:nvPr/>
          </p:nvGraphicFramePr>
          <p:xfrm>
            <a:off x="5961063" y="5697538"/>
            <a:ext cx="2265362" cy="377825"/>
          </p:xfrm>
          <a:graphic>
            <a:graphicData uri="http://schemas.openxmlformats.org/presentationml/2006/ole">
              <p:oleObj spid="_x0000_s209924" name="Équation" r:id="rId7" imgW="1219200" imgH="203200" progId="Equation.3">
                <p:embed/>
              </p:oleObj>
            </a:graphicData>
          </a:graphic>
        </p:graphicFrame>
        <p:sp>
          <p:nvSpPr>
            <p:cNvPr id="325686" name="Rectangle 54"/>
            <p:cNvSpPr>
              <a:spLocks noChangeArrowheads="1"/>
            </p:cNvSpPr>
            <p:nvPr/>
          </p:nvSpPr>
          <p:spPr bwMode="auto">
            <a:xfrm>
              <a:off x="279400" y="4445000"/>
              <a:ext cx="8648700" cy="584776"/>
            </a:xfrm>
            <a:prstGeom prst="rect">
              <a:avLst/>
            </a:prstGeom>
            <a:solidFill>
              <a:srgbClr val="FDA2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3200" b="1" dirty="0" smtClean="0">
                  <a:solidFill>
                    <a:srgbClr val="660066"/>
                  </a:solidFill>
                  <a:latin typeface="Monotype Corsiva" pitchFamily="26" charset="0"/>
                </a:rPr>
                <a:t>S</a:t>
              </a:r>
              <a:r>
                <a:rPr lang="fr-FR" sz="2400" b="1" i="1" baseline="-25000" dirty="0" smtClean="0">
                  <a:solidFill>
                    <a:srgbClr val="660066"/>
                  </a:solidFill>
                </a:rPr>
                <a:t>U,CS</a:t>
              </a:r>
              <a:r>
                <a:rPr lang="en-GB" sz="2400" b="1" dirty="0" smtClean="0">
                  <a:solidFill>
                    <a:srgbClr val="660066"/>
                  </a:solidFill>
                </a:rPr>
                <a:t> :</a:t>
              </a:r>
              <a:r>
                <a:rPr lang="en-GB" sz="2400" dirty="0" smtClean="0">
                  <a:solidFill>
                    <a:srgbClr val="660066"/>
                  </a:solidFill>
                </a:rPr>
                <a:t> </a:t>
              </a:r>
              <a:r>
                <a:rPr lang="fr-FR" sz="2400" b="1" dirty="0" smtClean="0">
                  <a:solidFill>
                    <a:srgbClr val="6600CC"/>
                  </a:solidFill>
                </a:rPr>
                <a:t>d</a:t>
              </a:r>
              <a:r>
                <a:rPr lang="el-GR" sz="2400" b="1" dirty="0" smtClean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 smtClean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+</a:t>
              </a:r>
              <a:r>
                <a:rPr lang="fr-FR" sz="2400" b="1" dirty="0">
                  <a:solidFill>
                    <a:srgbClr val="6600CC"/>
                  </a:solidFill>
                </a:rPr>
                <a:t>+ 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μ-</a:t>
              </a:r>
              <a:r>
                <a:rPr lang="fr-FR" sz="2400" b="1" dirty="0">
                  <a:solidFill>
                    <a:srgbClr val="6600CC"/>
                  </a:solidFill>
                </a:rPr>
                <a:t>= 2(d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 err="1">
                  <a:solidFill>
                    <a:srgbClr val="6600CC"/>
                  </a:solidFill>
                </a:rPr>
                <a:t>+d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DVCS</a:t>
              </a:r>
              <a:r>
                <a:rPr lang="fr-FR" sz="2400" b="1" i="1" baseline="-18000" dirty="0" err="1">
                  <a:solidFill>
                    <a:srgbClr val="6600CC"/>
                  </a:solidFill>
                </a:rPr>
                <a:t>unpol</a:t>
              </a:r>
              <a:r>
                <a:rPr lang="fr-FR" sz="2400" b="1" i="1" baseline="-18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6600CC"/>
                  </a:solidFill>
                </a:rPr>
                <a:t>) + </a:t>
              </a:r>
              <a:r>
                <a:rPr lang="fr-FR" sz="2400" b="1" dirty="0">
                  <a:solidFill>
                    <a:srgbClr val="CC3300"/>
                  </a:solidFill>
                </a:rPr>
                <a:t>2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CC3300"/>
                  </a:solidFill>
                </a:rPr>
                <a:t>e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dirty="0">
                  <a:solidFill>
                    <a:srgbClr val="CC3300"/>
                  </a:solidFill>
                </a:rPr>
                <a:t> P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baseline="-25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 err="1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i="1" dirty="0">
                  <a:solidFill>
                    <a:srgbClr val="6600CC"/>
                  </a:solidFill>
                  <a:latin typeface="Monotype Corsiva" pitchFamily="-112" charset="0"/>
                </a:rPr>
                <a:t>Im </a:t>
              </a:r>
              <a:r>
                <a:rPr lang="fr-FR" sz="2400" b="1" dirty="0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>
                  <a:solidFill>
                    <a:srgbClr val="6600CC"/>
                  </a:solidFill>
                </a:rPr>
                <a:t>DVCS</a:t>
              </a:r>
            </a:p>
          </p:txBody>
        </p:sp>
        <p:sp>
          <p:nvSpPr>
            <p:cNvPr id="325690" name="Line 58"/>
            <p:cNvSpPr>
              <a:spLocks noChangeShapeType="1"/>
            </p:cNvSpPr>
            <p:nvPr/>
          </p:nvSpPr>
          <p:spPr bwMode="auto">
            <a:xfrm flipH="1">
              <a:off x="2908300" y="5003800"/>
              <a:ext cx="4826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91" name="Line 59"/>
            <p:cNvSpPr>
              <a:spLocks noChangeShapeType="1"/>
            </p:cNvSpPr>
            <p:nvPr/>
          </p:nvSpPr>
          <p:spPr bwMode="auto">
            <a:xfrm flipH="1">
              <a:off x="6997700" y="5029200"/>
              <a:ext cx="254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654800" y="6305490"/>
              <a:ext cx="1384107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  <a:latin typeface="Monotype Corsiva" pitchFamily="26" charset="0"/>
                </a:rPr>
                <a:t>=&gt; </a:t>
              </a:r>
              <a:r>
                <a:rPr lang="fr-FR" sz="2000" b="1" dirty="0" smtClean="0">
                  <a:solidFill>
                    <a:srgbClr val="000000"/>
                  </a:solidFill>
                  <a:latin typeface="Monotype Corsiva" pitchFamily="26" charset="0"/>
                </a:rPr>
                <a:t>Im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(F</a:t>
              </a:r>
              <a:r>
                <a:rPr lang="en-US" sz="2000" b="1" baseline="-25000" dirty="0" smtClean="0">
                  <a:solidFill>
                    <a:srgbClr val="000000"/>
                  </a:solidFill>
                </a:rPr>
                <a:t>1</a:t>
              </a:r>
              <a:r>
                <a:rPr lang="fr-FR" sz="2000" b="1" dirty="0" smtClean="0">
                  <a:solidFill>
                    <a:srgbClr val="000000"/>
                  </a:solidFill>
                  <a:latin typeface="Monotype Corsiva" pitchFamily="26" charset="0"/>
                </a:rPr>
                <a:t>H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587500" y="6108700"/>
              <a:ext cx="1088985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</a:rPr>
                <a:t>=&gt; d</a:t>
              </a:r>
              <a:r>
                <a:rPr lang="el-GR" sz="2000" dirty="0" smtClean="0">
                  <a:solidFill>
                    <a:srgbClr val="000000"/>
                  </a:solidFill>
                </a:rPr>
                <a:t>σ</a:t>
              </a:r>
              <a:r>
                <a:rPr lang="fr-FR" sz="2000" dirty="0" smtClean="0">
                  <a:solidFill>
                    <a:srgbClr val="000000"/>
                  </a:solidFill>
                </a:rPr>
                <a:t>/</a:t>
              </a:r>
              <a:r>
                <a:rPr lang="fr-FR" sz="2000" dirty="0" err="1" smtClean="0">
                  <a:solidFill>
                    <a:srgbClr val="000000"/>
                  </a:solidFill>
                </a:rPr>
                <a:t>dt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6235700" y="6108700"/>
              <a:ext cx="457200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1384300" y="5651500"/>
              <a:ext cx="3683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r 46"/>
          <p:cNvGrpSpPr/>
          <p:nvPr/>
        </p:nvGrpSpPr>
        <p:grpSpPr>
          <a:xfrm>
            <a:off x="1001183" y="4836583"/>
            <a:ext cx="4713817" cy="2042583"/>
            <a:chOff x="1285852" y="4429132"/>
            <a:chExt cx="5557838" cy="2571768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4508525"/>
              <a:ext cx="5486400" cy="249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Rectangle 48"/>
            <p:cNvSpPr/>
            <p:nvPr/>
          </p:nvSpPr>
          <p:spPr>
            <a:xfrm>
              <a:off x="3000364" y="4437087"/>
              <a:ext cx="3357586" cy="17859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16" descr="Diagonales larges vers le haut"/>
            <p:cNvSpPr>
              <a:spLocks noChangeArrowheads="1"/>
            </p:cNvSpPr>
            <p:nvPr/>
          </p:nvSpPr>
          <p:spPr bwMode="auto">
            <a:xfrm>
              <a:off x="2857488" y="5322922"/>
              <a:ext cx="1571636" cy="114297"/>
            </a:xfrm>
            <a:prstGeom prst="rect">
              <a:avLst/>
            </a:prstGeom>
            <a:pattFill prst="wdUpDiag">
              <a:fgClr>
                <a:srgbClr val="FF0066"/>
              </a:fgClr>
              <a:bgClr>
                <a:sysClr val="window" lastClr="FFFFFF"/>
              </a:bgClr>
            </a:patt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2643174" y="4972165"/>
              <a:ext cx="2141504" cy="98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 </a:t>
              </a:r>
              <a:r>
                <a:rPr kumimoji="0" 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  0.65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0.02 </a:t>
              </a:r>
              <a:r>
                <a:rPr kumimoji="0" lang="fr-FR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fm</a:t>
              </a:r>
              <a:endPara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   H1 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sym typeface="Symbol" pitchFamily="18" charset="2"/>
                </a:rPr>
                <a:t>PLB659(2008)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                                                           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14480" y="4865715"/>
              <a:ext cx="428628" cy="13573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14546" y="4794277"/>
              <a:ext cx="428628" cy="1143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85984" y="4747969"/>
              <a:ext cx="47641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1.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0.5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5" name="Object 7"/>
            <p:cNvGraphicFramePr>
              <a:graphicFrameLocks noChangeAspect="1"/>
            </p:cNvGraphicFramePr>
            <p:nvPr/>
          </p:nvGraphicFramePr>
          <p:xfrm>
            <a:off x="1285852" y="4722839"/>
            <a:ext cx="1062037" cy="555625"/>
          </p:xfrm>
          <a:graphic>
            <a:graphicData uri="http://schemas.openxmlformats.org/presentationml/2006/ole">
              <p:oleObj spid="_x0000_s211972" name="Equation" r:id="rId5" imgW="7315200" imgH="3835400" progId="Equation.3">
                <p:embed/>
              </p:oleObj>
            </a:graphicData>
          </a:graphic>
        </p:graphicFrame>
        <p:sp>
          <p:nvSpPr>
            <p:cNvPr id="56" name="Flèche droite 31"/>
            <p:cNvSpPr/>
            <p:nvPr/>
          </p:nvSpPr>
          <p:spPr>
            <a:xfrm rot="1677366">
              <a:off x="4421318" y="5494736"/>
              <a:ext cx="902561" cy="191362"/>
            </a:xfrm>
            <a:prstGeom prst="rightArrow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572000" y="4429132"/>
              <a:ext cx="7072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rPr>
                <a:t>?</a:t>
              </a:r>
              <a:endParaRPr kumimoji="0" lang="fr-FR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86248" y="6715148"/>
              <a:ext cx="285752" cy="2142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6215074" y="6215082"/>
              <a:ext cx="470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  <a:r>
                <a:rPr kumimoji="0" lang="fr-FR" sz="2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endPara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286248" y="5853705"/>
              <a:ext cx="1127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COMPASS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From</a:t>
            </a:r>
            <a: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Monotype Corsiva"/>
                <a:cs typeface="Monotype Corsiva"/>
              </a:rPr>
              <a:t>S</a:t>
            </a:r>
            <a:r>
              <a:rPr lang="en-US" i="1" baseline="-25000" dirty="0" smtClean="0">
                <a:solidFill>
                  <a:srgbClr val="FFFF00"/>
                </a:solidFill>
                <a:cs typeface="Monotype Corsiva"/>
              </a:rPr>
              <a:t>U,CS </a:t>
            </a:r>
            <a: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  <a:t>:</a:t>
            </a:r>
            <a:r>
              <a:rPr lang="en-US" sz="3200" i="1" dirty="0" smtClean="0">
                <a:solidFill>
                  <a:srgbClr val="FFFF00"/>
                </a:solidFill>
                <a:latin typeface="Comic Sans MS" pitchFamily="-11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transverse imaging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70600" y="898525"/>
            <a:ext cx="307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 err="1">
                <a:latin typeface="Comic Sans MS" pitchFamily="26" charset="0"/>
              </a:rPr>
              <a:t>Using</a:t>
            </a:r>
            <a:r>
              <a:rPr lang="fr-FR" dirty="0">
                <a:latin typeface="Monotype Corsiva" pitchFamily="26" charset="0"/>
              </a:rPr>
              <a:t> S</a:t>
            </a:r>
            <a:r>
              <a:rPr lang="fr-FR" i="1" baseline="-25000" dirty="0"/>
              <a:t>U,CS</a:t>
            </a:r>
            <a:r>
              <a:rPr lang="en-GB" dirty="0"/>
              <a:t> :   </a:t>
            </a:r>
            <a:r>
              <a:rPr lang="en-GB" dirty="0" smtClean="0"/>
              <a:t> </a:t>
            </a:r>
          </a:p>
          <a:p>
            <a:r>
              <a:rPr lang="pl-PL" dirty="0" smtClean="0">
                <a:latin typeface="Comic Sans MS" pitchFamily="26" charset="0"/>
              </a:rPr>
              <a:t>   d</a:t>
            </a:r>
            <a:r>
              <a:rPr lang="pl-PL" dirty="0">
                <a:latin typeface="Comic Sans MS" pitchFamily="26" charset="0"/>
                <a:sym typeface="Symbol" pitchFamily="26" charset="2"/>
              </a:rPr>
              <a:t></a:t>
            </a:r>
            <a:r>
              <a:rPr lang="fr-FR" baseline="-25000" dirty="0">
                <a:latin typeface="Comic Sans MS" pitchFamily="26" charset="0"/>
                <a:sym typeface="Symbol" pitchFamily="26" charset="2"/>
              </a:rPr>
              <a:t>DVCS</a:t>
            </a:r>
            <a:r>
              <a:rPr lang="pl-PL" dirty="0">
                <a:latin typeface="Comic Sans MS" pitchFamily="26" charset="0"/>
              </a:rPr>
              <a:t> / dt  </a:t>
            </a:r>
            <a:r>
              <a:rPr lang="en-US" dirty="0">
                <a:latin typeface="Comic Sans MS" pitchFamily="26" charset="0"/>
              </a:rPr>
              <a:t>~</a:t>
            </a:r>
            <a:r>
              <a:rPr lang="pl-PL" dirty="0">
                <a:latin typeface="Comic Sans MS" pitchFamily="26" charset="0"/>
              </a:rPr>
              <a:t>  exp</a:t>
            </a:r>
            <a:r>
              <a:rPr lang="pl-PL" dirty="0" smtClean="0">
                <a:latin typeface="Comic Sans MS" pitchFamily="26" charset="0"/>
              </a:rPr>
              <a:t>(-Bt)</a:t>
            </a:r>
          </a:p>
          <a:p>
            <a:r>
              <a:rPr lang="pl-PL" dirty="0" smtClean="0">
                <a:latin typeface="Comic Sans MS" pitchFamily="26" charset="0"/>
              </a:rPr>
              <a:t>                  B ~ ½ &lt;r</a:t>
            </a:r>
            <a:r>
              <a:rPr lang="pl-PL" baseline="30000" dirty="0" smtClean="0">
                <a:latin typeface="Comic Sans MS" pitchFamily="26" charset="0"/>
              </a:rPr>
              <a:t>2</a:t>
            </a:r>
            <a:r>
              <a:rPr lang="pl-PL" dirty="0" smtClean="0">
                <a:latin typeface="Comic Sans MS" pitchFamily="26" charset="0"/>
              </a:rPr>
              <a:t>&gt;</a:t>
            </a:r>
            <a:endParaRPr lang="en-GB" dirty="0" smtClean="0"/>
          </a:p>
          <a:p>
            <a:endParaRPr lang="en-GB" b="1" dirty="0" smtClean="0">
              <a:solidFill>
                <a:srgbClr val="FF0066"/>
              </a:solidFill>
              <a:latin typeface="Comic Sans MS" pitchFamily="26" charset="0"/>
            </a:endParaRPr>
          </a:p>
          <a:p>
            <a:r>
              <a:rPr lang="fr-FR" dirty="0" smtClean="0">
                <a:latin typeface="Comic Sans MS" pitchFamily="26" charset="0"/>
              </a:rPr>
              <a:t>          </a:t>
            </a:r>
            <a:endParaRPr lang="fr-FR" dirty="0">
              <a:latin typeface="Comic Sans MS" pitchFamily="26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105976" y="1980140"/>
            <a:ext cx="290044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u="sng" dirty="0" err="1" smtClean="0">
                <a:latin typeface="Comic Sans MS" pitchFamily="26" charset="0"/>
              </a:rPr>
              <a:t>Ansatz</a:t>
            </a:r>
            <a:r>
              <a:rPr lang="fr-FR" sz="1600" u="sng" dirty="0" smtClean="0">
                <a:latin typeface="Comic Sans MS" pitchFamily="26" charset="0"/>
              </a:rPr>
              <a:t> </a:t>
            </a:r>
            <a:r>
              <a:rPr lang="fr-FR" sz="1600" u="sng" dirty="0" err="1" smtClean="0">
                <a:latin typeface="Comic Sans MS" pitchFamily="26" charset="0"/>
              </a:rPr>
              <a:t>at</a:t>
            </a:r>
            <a:r>
              <a:rPr lang="fr-FR" sz="1600" u="sng" dirty="0" smtClean="0">
                <a:latin typeface="Comic Sans MS" pitchFamily="26" charset="0"/>
              </a:rPr>
              <a:t> </a:t>
            </a:r>
            <a:r>
              <a:rPr lang="fr-FR" sz="1600" u="sng" dirty="0" err="1" smtClean="0">
                <a:latin typeface="Comic Sans MS" pitchFamily="26" charset="0"/>
              </a:rPr>
              <a:t>small</a:t>
            </a:r>
            <a:r>
              <a:rPr lang="fr-FR" sz="1600" u="sng" dirty="0" smtClean="0">
                <a:latin typeface="Comic Sans MS" pitchFamily="26" charset="0"/>
              </a:rPr>
              <a:t> x :</a:t>
            </a:r>
            <a:r>
              <a:rPr lang="fr-FR" sz="1600" dirty="0" smtClean="0">
                <a:latin typeface="Comic Sans MS" pitchFamily="26" charset="0"/>
              </a:rPr>
              <a:t/>
            </a:r>
            <a:br>
              <a:rPr lang="fr-FR" sz="1600" dirty="0" smtClean="0">
                <a:latin typeface="Comic Sans MS" pitchFamily="26" charset="0"/>
              </a:rPr>
            </a:br>
            <a:r>
              <a:rPr lang="fr-FR" sz="1600" dirty="0" smtClean="0">
                <a:latin typeface="Comic Sans MS" pitchFamily="26" charset="0"/>
              </a:rPr>
              <a:t>B</a:t>
            </a:r>
            <a:r>
              <a:rPr lang="pl-PL" sz="1600" dirty="0">
                <a:latin typeface="Comic Sans MS" pitchFamily="26" charset="0"/>
              </a:rPr>
              <a:t>(x) = b</a:t>
            </a:r>
            <a:r>
              <a:rPr lang="pl-PL" sz="1600" baseline="-25000" dirty="0">
                <a:latin typeface="Comic Sans MS" pitchFamily="26" charset="0"/>
              </a:rPr>
              <a:t>0</a:t>
            </a:r>
            <a:r>
              <a:rPr lang="pl-PL" sz="1600" dirty="0">
                <a:latin typeface="Comic Sans MS" pitchFamily="26" charset="0"/>
              </a:rPr>
              <a:t> + 2 </a:t>
            </a:r>
            <a:r>
              <a:rPr lang="el-GR" sz="1600" dirty="0">
                <a:latin typeface="Times New Roman" pitchFamily="26" charset="0"/>
              </a:rPr>
              <a:t>α</a:t>
            </a:r>
            <a:r>
              <a:rPr lang="pl-PL" sz="1600" dirty="0">
                <a:latin typeface="Comic Sans MS" pitchFamily="26" charset="0"/>
              </a:rPr>
              <a:t>’ ln(x</a:t>
            </a:r>
            <a:r>
              <a:rPr lang="pl-PL" sz="1600" baseline="-25000" dirty="0">
                <a:latin typeface="Comic Sans MS" pitchFamily="26" charset="0"/>
              </a:rPr>
              <a:t>0</a:t>
            </a:r>
            <a:r>
              <a:rPr lang="pl-PL" sz="1600" dirty="0">
                <a:latin typeface="Comic Sans MS" pitchFamily="26" charset="0"/>
              </a:rPr>
              <a:t>/x</a:t>
            </a:r>
            <a:r>
              <a:rPr lang="pl-PL" sz="1600" dirty="0" smtClean="0"/>
              <a:t>)</a:t>
            </a:r>
            <a:br>
              <a:rPr lang="pl-PL" sz="1600" dirty="0" smtClean="0"/>
            </a:br>
            <a:r>
              <a:rPr lang="el-GR" sz="1600" dirty="0" smtClean="0">
                <a:latin typeface="Times New Roman" pitchFamily="26" charset="0"/>
              </a:rPr>
              <a:t>α</a:t>
            </a:r>
            <a:r>
              <a:rPr lang="pl-PL" sz="1600" dirty="0" smtClean="0">
                <a:latin typeface="Comic Sans MS" pitchFamily="26" charset="0"/>
                <a:ea typeface="Times New Roman" pitchFamily="26" charset="0"/>
                <a:cs typeface="Times New Roman" pitchFamily="26" charset="0"/>
              </a:rPr>
              <a:t>’</a:t>
            </a:r>
            <a:r>
              <a:rPr lang="pl-PL" sz="1600" dirty="0" smtClean="0">
                <a:latin typeface="Comic Sans MS" pitchFamily="26" charset="0"/>
              </a:rPr>
              <a:t> =0.</a:t>
            </a:r>
            <a:r>
              <a:rPr lang="fr-FR" sz="1600" dirty="0" smtClean="0">
                <a:latin typeface="Comic Sans MS" pitchFamily="26" charset="0"/>
              </a:rPr>
              <a:t>125 </a:t>
            </a:r>
            <a:r>
              <a:rPr lang="fr-FR" sz="1600" dirty="0" smtClean="0">
                <a:latin typeface="Comic Sans MS" pitchFamily="26" charset="0"/>
                <a:sym typeface="Symbol" pitchFamily="26" charset="2"/>
              </a:rPr>
              <a:t>GeV</a:t>
            </a:r>
            <a:r>
              <a:rPr lang="fr-FR" sz="1600" baseline="30000" dirty="0" smtClean="0">
                <a:latin typeface="Comic Sans MS" pitchFamily="26" charset="0"/>
                <a:sym typeface="Symbol" pitchFamily="26" charset="2"/>
              </a:rPr>
              <a:t>-2</a:t>
            </a:r>
            <a:r>
              <a:rPr lang="fr-FR" sz="1600" dirty="0" smtClean="0">
                <a:latin typeface="Comic Sans MS" pitchFamily="26" charset="0"/>
              </a:rPr>
              <a:t> (FFS)   </a:t>
            </a:r>
            <a:endParaRPr lang="fr-FR" sz="1600" dirty="0" smtClean="0">
              <a:latin typeface="Comic Sans MS" pitchFamily="26" charset="0"/>
              <a:sym typeface="Symbol" pitchFamily="26" charset="2"/>
            </a:endParaRPr>
          </a:p>
          <a:p>
            <a:pPr>
              <a:spcBef>
                <a:spcPct val="50000"/>
              </a:spcBef>
            </a:pPr>
            <a:endParaRPr lang="pl-PL" dirty="0" smtClean="0"/>
          </a:p>
        </p:txBody>
      </p:sp>
      <p:sp>
        <p:nvSpPr>
          <p:cNvPr id="28" name="ZoneTexte 27"/>
          <p:cNvSpPr txBox="1"/>
          <p:nvPr/>
        </p:nvSpPr>
        <p:spPr>
          <a:xfrm>
            <a:off x="6637867" y="2967568"/>
            <a:ext cx="2163423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2.5m LH</a:t>
            </a:r>
            <a:r>
              <a:rPr lang="en-US" baseline="-25000" dirty="0" smtClean="0"/>
              <a:t>2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smtClean="0"/>
              <a:t>L = 1222 pb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50000" y="5657671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2.5 </a:t>
            </a:r>
            <a:r>
              <a:rPr lang="en-US" b="1" dirty="0" err="1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slope </a:t>
            </a:r>
            <a:r>
              <a:rPr lang="en-US" dirty="0" smtClean="0">
                <a:solidFill>
                  <a:srgbClr val="FF0000"/>
                </a:solidFill>
              </a:rPr>
              <a:t>meas. </a:t>
            </a: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/>
            <a:r>
              <a:rPr lang="el-GR" dirty="0" smtClean="0">
                <a:solidFill>
                  <a:srgbClr val="FF0000"/>
                </a:solidFill>
                <a:latin typeface="Times New Roman" pitchFamily="26" charset="0"/>
              </a:rPr>
              <a:t>α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  <a:ea typeface="Times New Roman" pitchFamily="26" charset="0"/>
                <a:cs typeface="Times New Roman" pitchFamily="26" charset="0"/>
              </a:rPr>
              <a:t>’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</a:rPr>
              <a:t> &gt; 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</a:rPr>
              <a:t>0.</a:t>
            </a:r>
            <a:r>
              <a:rPr lang="fr-FR" dirty="0" smtClean="0">
                <a:solidFill>
                  <a:srgbClr val="FF0000"/>
                </a:solidFill>
                <a:latin typeface="Comic Sans MS" pitchFamily="26" charset="0"/>
              </a:rPr>
              <a:t>26 </a:t>
            </a:r>
            <a:r>
              <a:rPr lang="fr-FR" dirty="0" smtClean="0">
                <a:solidFill>
                  <a:srgbClr val="FF0000"/>
                </a:solidFill>
                <a:latin typeface="Comic Sans MS" pitchFamily="26" charset="0"/>
              </a:rPr>
              <a:t>(ECAL 1+2 ) </a:t>
            </a:r>
          </a:p>
          <a:p>
            <a:pPr marL="342900" indent="-342900"/>
            <a:r>
              <a:rPr lang="el-GR" dirty="0" smtClean="0">
                <a:solidFill>
                  <a:srgbClr val="FF0000"/>
                </a:solidFill>
                <a:latin typeface="Times New Roman" pitchFamily="26" charset="0"/>
              </a:rPr>
              <a:t>α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  <a:ea typeface="Times New Roman" pitchFamily="26" charset="0"/>
                <a:cs typeface="Times New Roman" pitchFamily="26" charset="0"/>
              </a:rPr>
              <a:t>’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</a:rPr>
              <a:t> &gt; </a:t>
            </a:r>
            <a:r>
              <a:rPr lang="pl-PL" dirty="0" smtClean="0">
                <a:solidFill>
                  <a:srgbClr val="FF0000"/>
                </a:solidFill>
                <a:latin typeface="Comic Sans MS" pitchFamily="26" charset="0"/>
              </a:rPr>
              <a:t>0.</a:t>
            </a:r>
            <a:r>
              <a:rPr lang="fr-FR" dirty="0" smtClean="0">
                <a:solidFill>
                  <a:srgbClr val="FF0000"/>
                </a:solidFill>
                <a:latin typeface="Comic Sans MS" pitchFamily="26" charset="0"/>
              </a:rPr>
              <a:t>125 </a:t>
            </a:r>
            <a:r>
              <a:rPr lang="fr-FR" dirty="0" smtClean="0">
                <a:solidFill>
                  <a:srgbClr val="FF0000"/>
                </a:solidFill>
                <a:latin typeface="Comic Sans MS" pitchFamily="26" charset="0"/>
                <a:sym typeface="Symbol" pitchFamily="26" charset="2"/>
              </a:rPr>
              <a:t>(ECAL 0+1+2)</a:t>
            </a:r>
            <a:r>
              <a:rPr lang="fr-FR" dirty="0" smtClean="0">
                <a:solidFill>
                  <a:srgbClr val="FF0000"/>
                </a:solidFill>
                <a:latin typeface="Comic Sans MS" pitchFamily="2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265333" y="4868336"/>
            <a:ext cx="2583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omic Sans MS"/>
                <a:cs typeface="Comic Sans MS"/>
              </a:rPr>
              <a:t>Assuming</a:t>
            </a:r>
            <a:r>
              <a:rPr lang="fr-FR" sz="1600" dirty="0" smtClean="0">
                <a:latin typeface="Comic Sans MS"/>
                <a:cs typeface="Comic Sans MS"/>
              </a:rPr>
              <a:t>  3</a:t>
            </a:r>
            <a:r>
              <a:rPr lang="fr-FR" sz="1600" dirty="0" smtClean="0">
                <a:latin typeface="Comic Sans MS"/>
                <a:cs typeface="Comic Sans MS"/>
              </a:rPr>
              <a:t>% </a:t>
            </a:r>
            <a:r>
              <a:rPr lang="fr-FR" sz="1600" dirty="0" err="1" smtClean="0">
                <a:latin typeface="Comic Sans MS"/>
                <a:cs typeface="Comic Sans MS"/>
              </a:rPr>
              <a:t>syst</a:t>
            </a:r>
            <a:r>
              <a:rPr lang="fr-FR" sz="1600" dirty="0" smtClean="0">
                <a:latin typeface="Comic Sans MS"/>
                <a:cs typeface="Comic Sans MS"/>
              </a:rPr>
              <a:t>. </a:t>
            </a:r>
            <a:r>
              <a:rPr lang="fr-FR" sz="1600" dirty="0" err="1" smtClean="0">
                <a:latin typeface="Comic Sans MS"/>
                <a:cs typeface="Comic Sans MS"/>
              </a:rPr>
              <a:t>error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</a:p>
          <a:p>
            <a:r>
              <a:rPr lang="fr-FR" sz="1600" dirty="0" smtClean="0">
                <a:latin typeface="Comic Sans MS"/>
                <a:cs typeface="Comic Sans MS"/>
              </a:rPr>
              <a:t>on BH </a:t>
            </a:r>
            <a:r>
              <a:rPr lang="fr-FR" sz="1600" dirty="0" err="1" smtClean="0">
                <a:latin typeface="Comic Sans MS"/>
                <a:cs typeface="Comic Sans MS"/>
              </a:rPr>
              <a:t>subtractio</a:t>
            </a:r>
            <a:r>
              <a:rPr lang="fr-FR" sz="1600" dirty="0" err="1" smtClean="0">
                <a:latin typeface="Comic Sans MS"/>
                <a:cs typeface="Comic Sans MS"/>
              </a:rPr>
              <a:t>n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endParaRPr lang="fr-FR" sz="1600" dirty="0">
              <a:latin typeface="Comic Sans MS"/>
              <a:cs typeface="Comic Sans M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58"/>
            <a:ext cx="6085417" cy="42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Exclusive production of </a:t>
            </a:r>
            <a:r>
              <a:rPr lang="en-US" sz="3200" dirty="0" err="1" smtClean="0">
                <a:solidFill>
                  <a:srgbClr val="FFFF00"/>
                </a:solidFill>
                <a:latin typeface="Comic Sans MS" pitchFamily="-112" charset="0"/>
              </a:rPr>
              <a:t>rho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-112" charset="0"/>
              </a:rPr>
              <a:t> mesons</a:t>
            </a:r>
            <a:endParaRPr lang="en-US" sz="32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155264" y="1173692"/>
            <a:ext cx="307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latin typeface="Comic Sans MS" pitchFamily="26" charset="0"/>
              </a:rPr>
              <a:t>d</a:t>
            </a:r>
            <a:r>
              <a:rPr lang="pl-PL" dirty="0" smtClean="0">
                <a:latin typeface="Comic Sans MS" pitchFamily="26" charset="0"/>
                <a:sym typeface="Symbol" pitchFamily="26" charset="2"/>
              </a:rPr>
              <a:t></a:t>
            </a:r>
            <a:r>
              <a:rPr lang="fr-FR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  <a:sym typeface="Symbol" pitchFamily="18" charset="2"/>
              </a:rPr>
              <a:t></a:t>
            </a:r>
            <a:r>
              <a:rPr lang="fr-FR" b="1" baseline="-25000" dirty="0" smtClean="0">
                <a:latin typeface="Comic Sans MS"/>
                <a:cs typeface="Comic Sans MS"/>
              </a:rPr>
              <a:t>VMP </a:t>
            </a:r>
            <a:r>
              <a:rPr lang="pl-PL" baseline="-25000" dirty="0" smtClean="0">
                <a:latin typeface="Comic Sans MS" pitchFamily="26" charset="0"/>
              </a:rPr>
              <a:t> </a:t>
            </a:r>
            <a:r>
              <a:rPr lang="pl-PL" dirty="0">
                <a:latin typeface="Comic Sans MS" pitchFamily="26" charset="0"/>
              </a:rPr>
              <a:t>/ dt  </a:t>
            </a:r>
            <a:r>
              <a:rPr lang="en-US" dirty="0">
                <a:latin typeface="Comic Sans MS" pitchFamily="26" charset="0"/>
              </a:rPr>
              <a:t>~</a:t>
            </a:r>
            <a:r>
              <a:rPr lang="pl-PL" dirty="0">
                <a:latin typeface="Comic Sans MS" pitchFamily="26" charset="0"/>
              </a:rPr>
              <a:t>  exp</a:t>
            </a:r>
            <a:r>
              <a:rPr lang="pl-PL" dirty="0" smtClean="0">
                <a:latin typeface="Comic Sans MS" pitchFamily="26" charset="0"/>
              </a:rPr>
              <a:t>(-Bt)</a:t>
            </a:r>
          </a:p>
          <a:p>
            <a:r>
              <a:rPr lang="pl-PL" dirty="0" smtClean="0">
                <a:latin typeface="Comic Sans MS" pitchFamily="26" charset="0"/>
              </a:rPr>
              <a:t>               </a:t>
            </a:r>
            <a:r>
              <a:rPr lang="pl-PL" dirty="0" smtClean="0">
                <a:latin typeface="Comic Sans MS" pitchFamily="26" charset="0"/>
              </a:rPr>
              <a:t> </a:t>
            </a:r>
            <a:endParaRPr lang="en-GB" dirty="0" smtClean="0"/>
          </a:p>
          <a:p>
            <a:endParaRPr lang="en-GB" b="1" dirty="0" smtClean="0">
              <a:solidFill>
                <a:srgbClr val="FF0066"/>
              </a:solidFill>
              <a:latin typeface="Comic Sans MS" pitchFamily="26" charset="0"/>
            </a:endParaRPr>
          </a:p>
          <a:p>
            <a:r>
              <a:rPr lang="fr-FR" dirty="0" smtClean="0">
                <a:latin typeface="Comic Sans MS" pitchFamily="26" charset="0"/>
              </a:rPr>
              <a:t>        </a:t>
            </a:r>
            <a:endParaRPr lang="fr-FR" dirty="0">
              <a:latin typeface="Comic Sans MS" pitchFamily="2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89700" y="3369734"/>
            <a:ext cx="2163423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2.5m LH</a:t>
            </a:r>
            <a:r>
              <a:rPr lang="en-US" baseline="-25000" dirty="0" smtClean="0"/>
              <a:t>2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smtClean="0"/>
              <a:t>L = 1222 pb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 = 10 %</a:t>
            </a:r>
            <a:endParaRPr lang="en-US" baseline="30000" dirty="0" smtClean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002" t="2493" r="2748"/>
          <a:stretch>
            <a:fillRect/>
          </a:stretch>
        </p:blipFill>
        <p:spPr bwMode="auto">
          <a:xfrm>
            <a:off x="127000" y="1238249"/>
            <a:ext cx="6043083" cy="394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270636" y="1959616"/>
            <a:ext cx="2620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</a:t>
            </a:r>
            <a:r>
              <a:rPr lang="fr-FR" dirty="0" smtClean="0">
                <a:latin typeface="Comic Sans MS" pitchFamily="66" charset="0"/>
              </a:rPr>
              <a:t>VMP model </a:t>
            </a:r>
            <a:r>
              <a:rPr lang="fr-FR" dirty="0" err="1" smtClean="0">
                <a:latin typeface="Comic Sans MS" pitchFamily="66" charset="0"/>
              </a:rPr>
              <a:t>developed</a:t>
            </a:r>
            <a:r>
              <a:rPr lang="fr-FR" dirty="0" smtClean="0">
                <a:latin typeface="Comic Sans MS" pitchFamily="66" charset="0"/>
              </a:rPr>
              <a:t> </a:t>
            </a:r>
          </a:p>
          <a:p>
            <a:r>
              <a:rPr lang="fr-FR" dirty="0" smtClean="0">
                <a:latin typeface="Comic Sans MS" pitchFamily="66" charset="0"/>
              </a:rPr>
              <a:t>by </a:t>
            </a:r>
            <a:r>
              <a:rPr lang="fr-FR" dirty="0" err="1" smtClean="0">
                <a:latin typeface="Comic Sans MS" pitchFamily="66" charset="0"/>
              </a:rPr>
              <a:t>Sandacz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err="1" smtClean="0">
                <a:latin typeface="Comic Sans MS" pitchFamily="66" charset="0"/>
              </a:rPr>
              <a:t>N</a:t>
            </a:r>
            <a:r>
              <a:rPr lang="fr-FR" dirty="0" err="1" smtClean="0">
                <a:latin typeface="Comic Sans MS" pitchFamily="66" charset="0"/>
              </a:rPr>
              <a:t>ormalised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according</a:t>
            </a:r>
            <a:r>
              <a:rPr lang="fr-FR" dirty="0" smtClean="0">
                <a:latin typeface="Comic Sans MS" pitchFamily="66" charset="0"/>
              </a:rPr>
              <a:t> </a:t>
            </a:r>
          </a:p>
          <a:p>
            <a:r>
              <a:rPr lang="fr-FR" dirty="0" err="1" smtClean="0">
                <a:latin typeface="Comic Sans MS" pitchFamily="66" charset="0"/>
              </a:rPr>
              <a:t>Goloskokov</a:t>
            </a:r>
            <a:r>
              <a:rPr lang="fr-FR" dirty="0" smtClean="0">
                <a:latin typeface="Comic Sans MS" pitchFamily="66" charset="0"/>
              </a:rPr>
              <a:t> and </a:t>
            </a:r>
            <a:r>
              <a:rPr lang="fr-FR" dirty="0" err="1" smtClean="0">
                <a:latin typeface="Comic Sans MS" pitchFamily="66" charset="0"/>
              </a:rPr>
              <a:t>Kroll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fr-FR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282" y="5286388"/>
            <a:ext cx="5075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Sensitive 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to the </a:t>
            </a:r>
            <a:r>
              <a:rPr lang="fr-FR" b="1" dirty="0" err="1" smtClean="0">
                <a:solidFill>
                  <a:srgbClr val="0033CC"/>
                </a:solidFill>
                <a:latin typeface="Comic Sans MS" pitchFamily="66" charset="0"/>
              </a:rPr>
              <a:t>nucleon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size </a:t>
            </a:r>
            <a:endParaRPr lang="fr-FR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        + the transverse size of the </a:t>
            </a:r>
            <a:r>
              <a:rPr lang="fr-FR" b="1" dirty="0" err="1" smtClean="0">
                <a:solidFill>
                  <a:srgbClr val="0033CC"/>
                </a:solidFill>
                <a:latin typeface="Comic Sans MS" pitchFamily="66" charset="0"/>
              </a:rPr>
              <a:t>meson</a:t>
            </a:r>
            <a:endParaRPr lang="fr-FR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       Q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=1  GeV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2 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  B ~ 8 </a:t>
            </a:r>
            <a:r>
              <a:rPr lang="fr-FR" b="1" dirty="0" err="1" smtClean="0">
                <a:solidFill>
                  <a:srgbClr val="0033CC"/>
                </a:solidFill>
                <a:latin typeface="Comic Sans MS" pitchFamily="66" charset="0"/>
              </a:rPr>
              <a:t>GeV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-2</a:t>
            </a:r>
          </a:p>
          <a:p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       Q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=10 GeV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fr-FR" b="1" dirty="0" smtClean="0">
                <a:solidFill>
                  <a:srgbClr val="0033CC"/>
                </a:solidFill>
                <a:latin typeface="Comic Sans MS" pitchFamily="66" charset="0"/>
              </a:rPr>
              <a:t>   B ~ 5.5 </a:t>
            </a:r>
            <a:r>
              <a:rPr lang="fr-FR" b="1" dirty="0" err="1" smtClean="0">
                <a:solidFill>
                  <a:srgbClr val="0033CC"/>
                </a:solidFill>
                <a:latin typeface="Comic Sans MS" pitchFamily="66" charset="0"/>
              </a:rPr>
              <a:t>GeV</a:t>
            </a:r>
            <a:r>
              <a:rPr lang="fr-FR" b="1" baseline="30000" dirty="0" smtClean="0">
                <a:solidFill>
                  <a:srgbClr val="0033CC"/>
                </a:solidFill>
                <a:latin typeface="Comic Sans MS" pitchFamily="66" charset="0"/>
              </a:rPr>
              <a:t>-2</a:t>
            </a:r>
            <a:endParaRPr lang="fr-FR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20751" y="1365250"/>
            <a:ext cx="189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Exclusive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  <a:sym typeface="Symbol" pitchFamily="18" charset="2"/>
              </a:rPr>
              <a:t></a:t>
            </a:r>
            <a:r>
              <a:rPr lang="fr-FR" b="1" dirty="0" smtClean="0">
                <a:latin typeface="Comic Sans MS"/>
                <a:cs typeface="Comic Sans MS"/>
              </a:rPr>
              <a:t>VMP 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endParaRPr lang="fr-FR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12" charset="0"/>
              </a:rPr>
              <a:t>Angular dependence analysis</a:t>
            </a:r>
            <a:endParaRPr lang="en-US" sz="2800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285753" y="1185867"/>
            <a:ext cx="5462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CC0000"/>
                </a:solidFill>
              </a:rPr>
              <a:t>Case of COMPASS :</a:t>
            </a:r>
            <a:r>
              <a:rPr lang="fr-FR" dirty="0">
                <a:solidFill>
                  <a:srgbClr val="CC0000"/>
                </a:solidFill>
              </a:rPr>
              <a:t> </a:t>
            </a:r>
            <a:r>
              <a:rPr lang="el-GR" b="1" i="1" dirty="0">
                <a:solidFill>
                  <a:srgbClr val="6600CC"/>
                </a:solidFill>
                <a:latin typeface="Lucida Grande" pitchFamily="-112" charset="0"/>
              </a:rPr>
              <a:t>μ+(P=-0.8)  and μ-(P=+0.8</a:t>
            </a:r>
            <a:r>
              <a:rPr lang="el-GR" b="1" i="1" dirty="0" smtClean="0">
                <a:solidFill>
                  <a:srgbClr val="6600CC"/>
                </a:solidFill>
                <a:latin typeface="Lucida Grande" pitchFamily="-112" charset="0"/>
              </a:rPr>
              <a:t>)</a:t>
            </a:r>
            <a:endParaRPr lang="fr-FR" b="1" i="1" dirty="0" smtClean="0">
              <a:solidFill>
                <a:srgbClr val="6600CC"/>
              </a:solidFill>
              <a:latin typeface="Lucida Grande" pitchFamily="-112" charset="0"/>
            </a:endParaRPr>
          </a:p>
          <a:p>
            <a:r>
              <a:rPr lang="fr-FR" sz="2400" b="1" i="1" dirty="0" smtClean="0">
                <a:solidFill>
                  <a:srgbClr val="6600CC"/>
                </a:solidFill>
                <a:latin typeface="Lucida Grande" pitchFamily="-112" charset="0"/>
              </a:rPr>
              <a:t>                  </a:t>
            </a:r>
            <a:r>
              <a:rPr lang="fr-FR" b="1" i="1" dirty="0" err="1" smtClean="0">
                <a:solidFill>
                  <a:srgbClr val="6600CC"/>
                </a:solidFill>
                <a:latin typeface="Lucida Grande" pitchFamily="-112" charset="0"/>
              </a:rPr>
              <a:t>unpolarized</a:t>
            </a:r>
            <a:r>
              <a:rPr lang="fr-FR" b="1" i="1" dirty="0" smtClean="0">
                <a:solidFill>
                  <a:srgbClr val="6600CC"/>
                </a:solidFill>
                <a:latin typeface="Lucida Grande" pitchFamily="-112" charset="0"/>
              </a:rPr>
              <a:t> H</a:t>
            </a:r>
            <a:r>
              <a:rPr lang="fr-FR" b="1" i="1" baseline="-25000" dirty="0" smtClean="0">
                <a:solidFill>
                  <a:srgbClr val="6600CC"/>
                </a:solidFill>
                <a:latin typeface="Lucida Grande" pitchFamily="-112" charset="0"/>
              </a:rPr>
              <a:t>2</a:t>
            </a:r>
            <a:r>
              <a:rPr lang="fr-FR" b="1" i="1" dirty="0" smtClean="0">
                <a:solidFill>
                  <a:srgbClr val="6600CC"/>
                </a:solidFill>
                <a:latin typeface="Lucida Grande" pitchFamily="-112" charset="0"/>
              </a:rPr>
              <a:t> </a:t>
            </a:r>
            <a:r>
              <a:rPr lang="fr-FR" b="1" i="1" dirty="0" err="1" smtClean="0">
                <a:solidFill>
                  <a:srgbClr val="6600CC"/>
                </a:solidFill>
                <a:latin typeface="Lucida Grande" pitchFamily="-112" charset="0"/>
              </a:rPr>
              <a:t>target</a:t>
            </a:r>
            <a:r>
              <a:rPr lang="el-GR" b="1" i="1" dirty="0" smtClean="0">
                <a:solidFill>
                  <a:srgbClr val="6600CC"/>
                </a:solidFill>
                <a:latin typeface="Lucida Grande" pitchFamily="-112" charset="0"/>
              </a:rPr>
              <a:t> </a:t>
            </a:r>
            <a:endParaRPr lang="fr-FR" dirty="0">
              <a:solidFill>
                <a:srgbClr val="CC0000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445250" y="876300"/>
            <a:ext cx="2533650" cy="1252538"/>
            <a:chOff x="158" y="1797"/>
            <a:chExt cx="1912" cy="858"/>
          </a:xfrm>
        </p:grpSpPr>
        <p:sp>
          <p:nvSpPr>
            <p:cNvPr id="325667" name="AutoShape 35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pPr algn="ctr"/>
              <a:endParaRPr lang="fr-FR" b="1">
                <a:solidFill>
                  <a:schemeClr val="accent2"/>
                </a:solidFill>
                <a:latin typeface="Arial" pitchFamily="-112" charset="0"/>
              </a:endParaRPr>
            </a:p>
          </p:txBody>
        </p:sp>
        <p:sp>
          <p:nvSpPr>
            <p:cNvPr id="325668" name="AutoShape 36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9" name="Line 37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1" name="Line 39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2" name="Line 40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3" name="Line 41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4" name="Line 42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5" name="Arc 43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6" name="Text Box 44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solidFill>
                    <a:srgbClr val="A50021"/>
                  </a:solidFill>
                  <a:latin typeface="Lucida Grande" pitchFamily="-112" charset="0"/>
                </a:rPr>
                <a:t>φ</a:t>
              </a:r>
              <a:endParaRPr lang="fr-FR" sz="2400">
                <a:solidFill>
                  <a:srgbClr val="A50021"/>
                </a:solidFill>
              </a:endParaRPr>
            </a:p>
          </p:txBody>
        </p:sp>
        <p:sp>
          <p:nvSpPr>
            <p:cNvPr id="325677" name="Line 45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78" name="Text Box 46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>
                  <a:latin typeface="Lucida Grande" pitchFamily="-112" charset="0"/>
                </a:rPr>
                <a:t>θ</a:t>
              </a:r>
              <a:endParaRPr lang="fr-FR" sz="2400"/>
            </a:p>
          </p:txBody>
        </p:sp>
        <p:sp>
          <p:nvSpPr>
            <p:cNvPr id="325679" name="Text Box 47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</a:rPr>
                <a:t>’</a:t>
              </a:r>
            </a:p>
          </p:txBody>
        </p:sp>
        <p:sp>
          <p:nvSpPr>
            <p:cNvPr id="325680" name="Text Box 48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-112" charset="0"/>
                </a:rPr>
                <a:t>μ</a:t>
              </a:r>
            </a:p>
          </p:txBody>
        </p:sp>
        <p:sp>
          <p:nvSpPr>
            <p:cNvPr id="325681" name="Text Box 49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*</a:t>
              </a:r>
            </a:p>
          </p:txBody>
        </p:sp>
        <p:sp>
          <p:nvSpPr>
            <p:cNvPr id="325682" name="Text Box 50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-112" charset="0"/>
                  <a:sym typeface="Symbol" pitchFamily="-112" charset="2"/>
                </a:rPr>
                <a:t></a:t>
              </a:r>
            </a:p>
          </p:txBody>
        </p:sp>
        <p:sp>
          <p:nvSpPr>
            <p:cNvPr id="325683" name="Text Box 51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6980" tIns="13490" rIns="26980" bIns="13490" anchor="ctr">
              <a:prstTxWarp prst="textNoShape">
                <a:avLst/>
              </a:prstTxWarp>
            </a:bodyPr>
            <a:lstStyle/>
            <a:p>
              <a:r>
                <a:rPr lang="fr-FR" sz="2400" b="1">
                  <a:solidFill>
                    <a:srgbClr val="6600CC"/>
                  </a:solidFill>
                </a:rPr>
                <a:t>p</a:t>
              </a: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833967" y="4648197"/>
            <a:ext cx="7937500" cy="2118844"/>
            <a:chOff x="495300" y="2192866"/>
            <a:chExt cx="7937500" cy="2118844"/>
          </a:xfrm>
        </p:grpSpPr>
        <p:sp>
          <p:nvSpPr>
            <p:cNvPr id="325635" name="Rectangle 3"/>
            <p:cNvSpPr>
              <a:spLocks noChangeArrowheads="1"/>
            </p:cNvSpPr>
            <p:nvPr/>
          </p:nvSpPr>
          <p:spPr bwMode="auto">
            <a:xfrm>
              <a:off x="495300" y="2192866"/>
              <a:ext cx="7937500" cy="584776"/>
            </a:xfrm>
            <a:prstGeom prst="rect">
              <a:avLst/>
            </a:prstGeom>
            <a:solidFill>
              <a:srgbClr val="FDA2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200" b="1" dirty="0" smtClean="0">
                  <a:solidFill>
                    <a:srgbClr val="660066"/>
                  </a:solidFill>
                  <a:latin typeface="Monotype Corsiva" pitchFamily="26" charset="0"/>
                </a:rPr>
                <a:t>D</a:t>
              </a:r>
              <a:r>
                <a:rPr lang="fr-FR" sz="2400" b="1" i="1" baseline="-25000" dirty="0" smtClean="0">
                  <a:solidFill>
                    <a:srgbClr val="660066"/>
                  </a:solidFill>
                </a:rPr>
                <a:t>U,CS</a:t>
              </a:r>
              <a:r>
                <a:rPr lang="en-GB" sz="2400" b="1" dirty="0" smtClean="0">
                  <a:solidFill>
                    <a:srgbClr val="660066"/>
                  </a:solidFill>
                </a:rPr>
                <a:t> : </a:t>
              </a:r>
              <a:r>
                <a:rPr lang="fr-FR" sz="2400" b="1" dirty="0" smtClean="0">
                  <a:solidFill>
                    <a:srgbClr val="6600CC"/>
                  </a:solidFill>
                </a:rPr>
                <a:t>d</a:t>
              </a:r>
              <a:r>
                <a:rPr lang="el-GR" sz="2400" b="1" dirty="0" smtClean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 smtClean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+</a:t>
              </a:r>
              <a:r>
                <a:rPr lang="fr-FR" sz="2400" b="1" dirty="0">
                  <a:solidFill>
                    <a:srgbClr val="6600CC"/>
                  </a:solidFill>
                </a:rPr>
                <a:t>- 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fr-FR" sz="2400" b="1" i="1" baseline="-16000" dirty="0">
                  <a:solidFill>
                    <a:srgbClr val="6600CC"/>
                  </a:solidFill>
                </a:rPr>
                <a:t>-</a:t>
              </a:r>
              <a:r>
                <a:rPr lang="fr-FR" sz="2400" b="1" dirty="0">
                  <a:solidFill>
                    <a:srgbClr val="6600CC"/>
                  </a:solidFill>
                </a:rPr>
                <a:t>= 2 </a:t>
              </a:r>
              <a:r>
                <a:rPr lang="fr-FR" sz="2400" b="1" dirty="0">
                  <a:solidFill>
                    <a:srgbClr val="CC3300"/>
                  </a:solidFill>
                </a:rPr>
                <a:t>P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baseline="-25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6600CC"/>
                  </a:solidFill>
                </a:rPr>
                <a:t>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DVCS</a:t>
              </a:r>
              <a:r>
                <a:rPr lang="fr-FR" sz="2400" b="1" i="1" baseline="-18000" dirty="0" err="1">
                  <a:solidFill>
                    <a:srgbClr val="6600CC"/>
                  </a:solidFill>
                </a:rPr>
                <a:t>pol</a:t>
              </a:r>
              <a:r>
                <a:rPr lang="fr-FR" sz="2400" b="1" i="1" baseline="-18000" dirty="0">
                  <a:solidFill>
                    <a:srgbClr val="6600CC"/>
                  </a:solidFill>
                </a:rPr>
                <a:t> </a:t>
              </a:r>
              <a:r>
                <a:rPr lang="fr-FR" sz="2400" b="1" i="1" baseline="30000" dirty="0">
                  <a:solidFill>
                    <a:srgbClr val="6600CC"/>
                  </a:solidFill>
                </a:rPr>
                <a:t>  </a:t>
              </a:r>
              <a:r>
                <a:rPr lang="fr-FR" sz="2400" b="1" dirty="0">
                  <a:solidFill>
                    <a:srgbClr val="6600CC"/>
                  </a:solidFill>
                </a:rPr>
                <a:t>+ </a:t>
              </a:r>
              <a:r>
                <a:rPr lang="fr-FR" sz="2400" b="1" dirty="0">
                  <a:solidFill>
                    <a:srgbClr val="CC3300"/>
                  </a:solidFill>
                </a:rPr>
                <a:t>e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 err="1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i="1" dirty="0" err="1">
                  <a:solidFill>
                    <a:srgbClr val="6600CC"/>
                  </a:solidFill>
                  <a:latin typeface="Monotype Corsiva" pitchFamily="-112" charset="0"/>
                </a:rPr>
                <a:t>Re</a:t>
              </a:r>
              <a:r>
                <a:rPr lang="fr-FR" sz="2400" b="1" dirty="0">
                  <a:solidFill>
                    <a:srgbClr val="6600CC"/>
                  </a:solidFill>
                </a:rPr>
                <a:t> A</a:t>
              </a:r>
              <a:r>
                <a:rPr lang="fr-FR" sz="2400" b="1" baseline="30000" dirty="0">
                  <a:solidFill>
                    <a:srgbClr val="6600CC"/>
                  </a:solidFill>
                </a:rPr>
                <a:t>DVCS</a:t>
              </a:r>
            </a:p>
          </p:txBody>
        </p:sp>
        <p:grpSp>
          <p:nvGrpSpPr>
            <p:cNvPr id="2" name="Group 52"/>
            <p:cNvGrpSpPr>
              <a:grpSpLocks/>
            </p:cNvGrpSpPr>
            <p:nvPr/>
          </p:nvGrpSpPr>
          <p:grpSpPr bwMode="auto">
            <a:xfrm>
              <a:off x="2311400" y="2946400"/>
              <a:ext cx="1042988" cy="444500"/>
              <a:chOff x="2112" y="2640"/>
              <a:chExt cx="665" cy="288"/>
            </a:xfrm>
          </p:grpSpPr>
          <p:sp>
            <p:nvSpPr>
              <p:cNvPr id="325636" name="Oval 4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384" cy="288"/>
              </a:xfrm>
              <a:prstGeom prst="ellipse">
                <a:avLst/>
              </a:prstGeom>
              <a:solidFill>
                <a:schemeClr val="accent1"/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25656" name="Object 24"/>
              <p:cNvGraphicFramePr>
                <a:graphicFrameLocks noChangeAspect="1"/>
              </p:cNvGraphicFramePr>
              <p:nvPr/>
            </p:nvGraphicFramePr>
            <p:xfrm>
              <a:off x="2138" y="2676"/>
              <a:ext cx="639" cy="205"/>
            </p:xfrm>
            <a:graphic>
              <a:graphicData uri="http://schemas.openxmlformats.org/presentationml/2006/ole">
                <p:oleObj spid="_x0000_s207877" name="…quation" r:id="rId4" imgW="635000" imgH="203200" progId="Equation.3">
                  <p:embed/>
                </p:oleObj>
              </a:graphicData>
            </a:graphic>
          </p:graphicFrame>
        </p:grpSp>
        <p:sp>
          <p:nvSpPr>
            <p:cNvPr id="325641" name="Oval 9"/>
            <p:cNvSpPr>
              <a:spLocks noChangeArrowheads="1"/>
            </p:cNvSpPr>
            <p:nvPr/>
          </p:nvSpPr>
          <p:spPr bwMode="auto">
            <a:xfrm>
              <a:off x="3802063" y="3263900"/>
              <a:ext cx="609600" cy="457200"/>
            </a:xfrm>
            <a:prstGeom prst="ellipse">
              <a:avLst/>
            </a:prstGeom>
            <a:solidFill>
              <a:srgbClr val="FFFF66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5" name="Oval 13"/>
            <p:cNvSpPr>
              <a:spLocks noChangeArrowheads="1"/>
            </p:cNvSpPr>
            <p:nvPr/>
          </p:nvSpPr>
          <p:spPr bwMode="auto">
            <a:xfrm>
              <a:off x="4487863" y="3263900"/>
              <a:ext cx="609600" cy="457200"/>
            </a:xfrm>
            <a:prstGeom prst="ellipse">
              <a:avLst/>
            </a:prstGeom>
            <a:solidFill>
              <a:srgbClr val="FFFF66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7" name="Oval 15"/>
            <p:cNvSpPr>
              <a:spLocks noChangeArrowheads="1"/>
            </p:cNvSpPr>
            <p:nvPr/>
          </p:nvSpPr>
          <p:spPr bwMode="auto">
            <a:xfrm>
              <a:off x="5757863" y="32639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50" name="Oval 18"/>
            <p:cNvSpPr>
              <a:spLocks noChangeArrowheads="1"/>
            </p:cNvSpPr>
            <p:nvPr/>
          </p:nvSpPr>
          <p:spPr bwMode="auto">
            <a:xfrm>
              <a:off x="7180263" y="3251200"/>
              <a:ext cx="609600" cy="457200"/>
            </a:xfrm>
            <a:prstGeom prst="ellipse">
              <a:avLst/>
            </a:prstGeom>
            <a:solidFill>
              <a:srgbClr val="99FF99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4" name="Object 32"/>
            <p:cNvGraphicFramePr>
              <a:graphicFrameLocks noChangeAspect="1"/>
            </p:cNvGraphicFramePr>
            <p:nvPr/>
          </p:nvGraphicFramePr>
          <p:xfrm>
            <a:off x="3951288" y="3284538"/>
            <a:ext cx="4430712" cy="365125"/>
          </p:xfrm>
          <a:graphic>
            <a:graphicData uri="http://schemas.openxmlformats.org/presentationml/2006/ole">
              <p:oleObj spid="_x0000_s207875" name="Équation" r:id="rId5" imgW="2374900" imgH="203200" progId="Equation.3">
                <p:embed/>
              </p:oleObj>
            </a:graphicData>
          </a:graphic>
        </p:graphicFrame>
        <p:sp>
          <p:nvSpPr>
            <p:cNvPr id="325688" name="Line 56"/>
            <p:cNvSpPr>
              <a:spLocks noChangeShapeType="1"/>
            </p:cNvSpPr>
            <p:nvPr/>
          </p:nvSpPr>
          <p:spPr bwMode="auto">
            <a:xfrm flipH="1">
              <a:off x="3086100" y="2806700"/>
              <a:ext cx="4826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89" name="Line 57"/>
            <p:cNvSpPr>
              <a:spLocks noChangeShapeType="1"/>
            </p:cNvSpPr>
            <p:nvPr/>
          </p:nvSpPr>
          <p:spPr bwMode="auto">
            <a:xfrm flipH="1">
              <a:off x="6502400" y="2819400"/>
              <a:ext cx="1143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118100" y="3911600"/>
              <a:ext cx="1368704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Monotype Corsiva" pitchFamily="26" charset="0"/>
                </a:rPr>
                <a:t>=&gt; </a:t>
              </a:r>
              <a:r>
                <a:rPr lang="fr-FR" sz="2000" dirty="0" err="1" smtClean="0">
                  <a:latin typeface="Monotype Corsiva" pitchFamily="26" charset="0"/>
                </a:rPr>
                <a:t>Re</a:t>
              </a:r>
              <a:r>
                <a:rPr lang="fr-FR" sz="2000" dirty="0" smtClean="0">
                  <a:latin typeface="Monotype Corsiva" pitchFamily="26" charset="0"/>
                </a:rPr>
                <a:t> 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ln>
                    <a:solidFill>
                      <a:srgbClr val="000000"/>
                    </a:solidFill>
                  </a:ln>
                </a:rPr>
                <a:t>F</a:t>
              </a:r>
              <a:r>
                <a:rPr lang="en-US" sz="2000" baseline="-25000" dirty="0" smtClean="0">
                  <a:ln>
                    <a:solidFill>
                      <a:srgbClr val="000000"/>
                    </a:solidFill>
                  </a:ln>
                </a:rPr>
                <a:t>1</a:t>
              </a:r>
              <a:r>
                <a:rPr lang="fr-FR" sz="2000" dirty="0" smtClean="0">
                  <a:ln>
                    <a:solidFill>
                      <a:srgbClr val="000000"/>
                    </a:solidFill>
                  </a:ln>
                  <a:latin typeface="Monotype Corsiva" pitchFamily="26" charset="0"/>
                </a:rPr>
                <a:t>H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4889500" y="3695700"/>
              <a:ext cx="3302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215900" y="2211912"/>
            <a:ext cx="8648700" cy="2260600"/>
            <a:chOff x="279400" y="4445000"/>
            <a:chExt cx="8648700" cy="2260600"/>
          </a:xfrm>
          <a:solidFill>
            <a:srgbClr val="BAD2FF">
              <a:alpha val="41000"/>
            </a:srgbClr>
          </a:solidFill>
        </p:grpSpPr>
        <p:sp>
          <p:nvSpPr>
            <p:cNvPr id="325660" name="Oval 28"/>
            <p:cNvSpPr>
              <a:spLocks noChangeArrowheads="1"/>
            </p:cNvSpPr>
            <p:nvPr/>
          </p:nvSpPr>
          <p:spPr bwMode="auto">
            <a:xfrm>
              <a:off x="939800" y="5194300"/>
              <a:ext cx="9144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1" name="Oval 29"/>
            <p:cNvSpPr>
              <a:spLocks noChangeArrowheads="1"/>
            </p:cNvSpPr>
            <p:nvPr/>
          </p:nvSpPr>
          <p:spPr bwMode="auto">
            <a:xfrm>
              <a:off x="2019300" y="5232400"/>
              <a:ext cx="9271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62" name="Oval 30"/>
            <p:cNvSpPr>
              <a:spLocks noChangeArrowheads="1"/>
            </p:cNvSpPr>
            <p:nvPr/>
          </p:nvSpPr>
          <p:spPr bwMode="auto">
            <a:xfrm>
              <a:off x="3683000" y="5207000"/>
              <a:ext cx="863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3" name="Object 31"/>
            <p:cNvGraphicFramePr>
              <a:graphicFrameLocks noChangeAspect="1"/>
            </p:cNvGraphicFramePr>
            <p:nvPr/>
          </p:nvGraphicFramePr>
          <p:xfrm>
            <a:off x="1036638" y="5264150"/>
            <a:ext cx="4144962" cy="328613"/>
          </p:xfrm>
          <a:graphic>
            <a:graphicData uri="http://schemas.openxmlformats.org/presentationml/2006/ole">
              <p:oleObj spid="_x0000_s207874" name="Équation" r:id="rId6" imgW="2578100" imgH="203200" progId="Equation.3">
                <p:embed/>
              </p:oleObj>
            </a:graphicData>
          </a:graphic>
        </p:graphicFrame>
        <p:sp>
          <p:nvSpPr>
            <p:cNvPr id="325646" name="Oval 14"/>
            <p:cNvSpPr>
              <a:spLocks noChangeArrowheads="1"/>
            </p:cNvSpPr>
            <p:nvPr/>
          </p:nvSpPr>
          <p:spPr bwMode="auto">
            <a:xfrm>
              <a:off x="5829300" y="56896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48" name="Oval 16"/>
            <p:cNvSpPr>
              <a:spLocks noChangeArrowheads="1"/>
            </p:cNvSpPr>
            <p:nvPr/>
          </p:nvSpPr>
          <p:spPr bwMode="auto">
            <a:xfrm>
              <a:off x="7048500" y="5689600"/>
              <a:ext cx="609600" cy="457200"/>
            </a:xfrm>
            <a:prstGeom prst="ellips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5665" name="Object 33"/>
            <p:cNvGraphicFramePr>
              <a:graphicFrameLocks noChangeAspect="1"/>
            </p:cNvGraphicFramePr>
            <p:nvPr/>
          </p:nvGraphicFramePr>
          <p:xfrm>
            <a:off x="5961063" y="5697538"/>
            <a:ext cx="2265362" cy="377825"/>
          </p:xfrm>
          <a:graphic>
            <a:graphicData uri="http://schemas.openxmlformats.org/presentationml/2006/ole">
              <p:oleObj spid="_x0000_s207876" name="Équation" r:id="rId7" imgW="1219200" imgH="203200" progId="Equation.3">
                <p:embed/>
              </p:oleObj>
            </a:graphicData>
          </a:graphic>
        </p:graphicFrame>
        <p:sp>
          <p:nvSpPr>
            <p:cNvPr id="325686" name="Rectangle 54"/>
            <p:cNvSpPr>
              <a:spLocks noChangeArrowheads="1"/>
            </p:cNvSpPr>
            <p:nvPr/>
          </p:nvSpPr>
          <p:spPr bwMode="auto">
            <a:xfrm>
              <a:off x="279400" y="4445000"/>
              <a:ext cx="8648700" cy="5847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3200" b="1" dirty="0" smtClean="0">
                  <a:solidFill>
                    <a:srgbClr val="660066"/>
                  </a:solidFill>
                  <a:latin typeface="Monotype Corsiva" pitchFamily="26" charset="0"/>
                </a:rPr>
                <a:t>S</a:t>
              </a:r>
              <a:r>
                <a:rPr lang="fr-FR" sz="2400" b="1" i="1" baseline="-25000" dirty="0" smtClean="0">
                  <a:solidFill>
                    <a:srgbClr val="660066"/>
                  </a:solidFill>
                </a:rPr>
                <a:t>U,CS</a:t>
              </a:r>
              <a:r>
                <a:rPr lang="en-GB" sz="2400" b="1" dirty="0" smtClean="0">
                  <a:solidFill>
                    <a:srgbClr val="660066"/>
                  </a:solidFill>
                </a:rPr>
                <a:t> :</a:t>
              </a:r>
              <a:r>
                <a:rPr lang="en-GB" sz="2400" dirty="0" smtClean="0">
                  <a:solidFill>
                    <a:srgbClr val="660066"/>
                  </a:solidFill>
                </a:rPr>
                <a:t> </a:t>
              </a:r>
              <a:r>
                <a:rPr lang="fr-FR" sz="2400" b="1" dirty="0" smtClean="0">
                  <a:solidFill>
                    <a:srgbClr val="6600CC"/>
                  </a:solidFill>
                </a:rPr>
                <a:t>d</a:t>
              </a:r>
              <a:r>
                <a:rPr lang="el-GR" sz="2400" b="1" dirty="0" smtClean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 smtClean="0">
                  <a:solidFill>
                    <a:srgbClr val="6600CC"/>
                  </a:solidFill>
                  <a:latin typeface="Lucida Grande" pitchFamily="-112" charset="0"/>
                </a:rPr>
                <a:t>μ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+</a:t>
              </a:r>
              <a:r>
                <a:rPr lang="fr-FR" sz="2400" b="1" dirty="0">
                  <a:solidFill>
                    <a:srgbClr val="6600CC"/>
                  </a:solidFill>
                </a:rPr>
                <a:t>+ 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el-GR" sz="2400" b="1" i="1" baseline="-16000" dirty="0">
                  <a:solidFill>
                    <a:srgbClr val="6600CC"/>
                  </a:solidFill>
                  <a:latin typeface="Lucida Grande" pitchFamily="-112" charset="0"/>
                </a:rPr>
                <a:t>μ-</a:t>
              </a:r>
              <a:r>
                <a:rPr lang="fr-FR" sz="2400" b="1" dirty="0">
                  <a:solidFill>
                    <a:srgbClr val="6600CC"/>
                  </a:solidFill>
                </a:rPr>
                <a:t>= 2(d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 err="1">
                  <a:solidFill>
                    <a:srgbClr val="6600CC"/>
                  </a:solidFill>
                </a:rPr>
                <a:t>+d</a:t>
              </a:r>
              <a:r>
                <a:rPr lang="el-GR" sz="2400" b="1" dirty="0">
                  <a:solidFill>
                    <a:srgbClr val="6600CC"/>
                  </a:solidFill>
                  <a:latin typeface="Lucida Grande" pitchFamily="-112" charset="0"/>
                </a:rPr>
                <a:t>σ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DVCS</a:t>
              </a:r>
              <a:r>
                <a:rPr lang="fr-FR" sz="2400" b="1" i="1" baseline="-18000" dirty="0" err="1">
                  <a:solidFill>
                    <a:srgbClr val="6600CC"/>
                  </a:solidFill>
                </a:rPr>
                <a:t>unpol</a:t>
              </a:r>
              <a:r>
                <a:rPr lang="fr-FR" sz="2400" b="1" i="1" baseline="-18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6600CC"/>
                  </a:solidFill>
                </a:rPr>
                <a:t>) + </a:t>
              </a:r>
              <a:r>
                <a:rPr lang="fr-FR" sz="2400" b="1" dirty="0">
                  <a:solidFill>
                    <a:srgbClr val="CC3300"/>
                  </a:solidFill>
                </a:rPr>
                <a:t>2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>
                  <a:solidFill>
                    <a:srgbClr val="CC3300"/>
                  </a:solidFill>
                </a:rPr>
                <a:t>e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dirty="0">
                  <a:solidFill>
                    <a:srgbClr val="CC3300"/>
                  </a:solidFill>
                </a:rPr>
                <a:t> P</a:t>
              </a:r>
              <a:r>
                <a:rPr lang="el-GR" sz="2400" b="1" baseline="-25000" dirty="0">
                  <a:solidFill>
                    <a:srgbClr val="CC3300"/>
                  </a:solidFill>
                  <a:latin typeface="Lucida Grande" pitchFamily="-112" charset="0"/>
                </a:rPr>
                <a:t>μ</a:t>
              </a:r>
              <a:r>
                <a:rPr lang="fr-FR" sz="2400" b="1" baseline="-25000" dirty="0">
                  <a:solidFill>
                    <a:srgbClr val="6600CC"/>
                  </a:solidFill>
                </a:rPr>
                <a:t> </a:t>
              </a:r>
              <a:r>
                <a:rPr lang="fr-FR" sz="2400" b="1" dirty="0" err="1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 err="1">
                  <a:solidFill>
                    <a:srgbClr val="6600CC"/>
                  </a:solidFill>
                </a:rPr>
                <a:t>BH</a:t>
              </a:r>
              <a:r>
                <a:rPr lang="fr-FR" sz="2400" b="1" dirty="0">
                  <a:solidFill>
                    <a:srgbClr val="6600CC"/>
                  </a:solidFill>
                </a:rPr>
                <a:t> </a:t>
              </a:r>
              <a:r>
                <a:rPr lang="fr-FR" sz="2400" b="1" i="1" dirty="0">
                  <a:solidFill>
                    <a:srgbClr val="6600CC"/>
                  </a:solidFill>
                  <a:latin typeface="Monotype Corsiva" pitchFamily="-112" charset="0"/>
                </a:rPr>
                <a:t>Im </a:t>
              </a:r>
              <a:r>
                <a:rPr lang="fr-FR" sz="2400" b="1" dirty="0">
                  <a:solidFill>
                    <a:srgbClr val="6600CC"/>
                  </a:solidFill>
                </a:rPr>
                <a:t>A</a:t>
              </a:r>
              <a:r>
                <a:rPr lang="fr-FR" sz="2400" b="1" baseline="30000" dirty="0">
                  <a:solidFill>
                    <a:srgbClr val="6600CC"/>
                  </a:solidFill>
                </a:rPr>
                <a:t>DVCS</a:t>
              </a:r>
            </a:p>
          </p:txBody>
        </p:sp>
        <p:sp>
          <p:nvSpPr>
            <p:cNvPr id="325690" name="Line 58"/>
            <p:cNvSpPr>
              <a:spLocks noChangeShapeType="1"/>
            </p:cNvSpPr>
            <p:nvPr/>
          </p:nvSpPr>
          <p:spPr bwMode="auto">
            <a:xfrm flipH="1">
              <a:off x="2908300" y="5003800"/>
              <a:ext cx="482600" cy="1905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91" name="Line 59"/>
            <p:cNvSpPr>
              <a:spLocks noChangeShapeType="1"/>
            </p:cNvSpPr>
            <p:nvPr/>
          </p:nvSpPr>
          <p:spPr bwMode="auto">
            <a:xfrm flipH="1">
              <a:off x="6997700" y="5029200"/>
              <a:ext cx="254000" cy="609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654800" y="6305490"/>
              <a:ext cx="1384107" cy="40011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  <a:latin typeface="Monotype Corsiva" pitchFamily="26" charset="0"/>
                </a:rPr>
                <a:t>=&gt; </a:t>
              </a:r>
              <a:r>
                <a:rPr lang="fr-FR" sz="2000" b="1" dirty="0" smtClean="0">
                  <a:solidFill>
                    <a:srgbClr val="000000"/>
                  </a:solidFill>
                  <a:latin typeface="Monotype Corsiva" pitchFamily="26" charset="0"/>
                </a:rPr>
                <a:t>Im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(F</a:t>
              </a:r>
              <a:r>
                <a:rPr lang="en-US" sz="2000" b="1" baseline="-25000" dirty="0" smtClean="0">
                  <a:solidFill>
                    <a:srgbClr val="000000"/>
                  </a:solidFill>
                </a:rPr>
                <a:t>1</a:t>
              </a:r>
              <a:r>
                <a:rPr lang="fr-FR" sz="2000" b="1" dirty="0" smtClean="0">
                  <a:solidFill>
                    <a:srgbClr val="000000"/>
                  </a:solidFill>
                  <a:latin typeface="Monotype Corsiva" pitchFamily="26" charset="0"/>
                </a:rPr>
                <a:t>H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587500" y="6108700"/>
              <a:ext cx="1088985" cy="40011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</a:rPr>
                <a:t>=&gt; d</a:t>
              </a:r>
              <a:r>
                <a:rPr lang="el-GR" sz="2000" dirty="0" smtClean="0">
                  <a:solidFill>
                    <a:srgbClr val="000000"/>
                  </a:solidFill>
                </a:rPr>
                <a:t>σ</a:t>
              </a:r>
              <a:r>
                <a:rPr lang="fr-FR" sz="2000" dirty="0" smtClean="0">
                  <a:solidFill>
                    <a:srgbClr val="000000"/>
                  </a:solidFill>
                </a:rPr>
                <a:t>/</a:t>
              </a:r>
              <a:r>
                <a:rPr lang="fr-FR" sz="2000" dirty="0" err="1" smtClean="0">
                  <a:solidFill>
                    <a:srgbClr val="000000"/>
                  </a:solidFill>
                </a:rPr>
                <a:t>dt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6235700" y="6108700"/>
              <a:ext cx="457200" cy="2921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1384300" y="5651500"/>
              <a:ext cx="368300" cy="431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21550</TotalTime>
  <Words>2200</Words>
  <Application>Microsoft Macintosh PowerPoint</Application>
  <PresentationFormat>Présentation à l'écran (4:3)</PresentationFormat>
  <Paragraphs>463</Paragraphs>
  <Slides>31</Slides>
  <Notes>16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Thème Office</vt:lpstr>
      <vt:lpstr>Équation</vt:lpstr>
      <vt:lpstr>…quation</vt:lpstr>
      <vt:lpstr>Equation</vt:lpstr>
      <vt:lpstr>Microsoft Equation</vt:lpstr>
      <vt:lpstr>Proposal for GPD studies at COMPASS E. Burtin CEA-Saclay Irfu/SPhN On behalf of the COMPASS Collaboration MENU 2010 – College of William &amp; Mary Williamsburg - June 2nd,  2010</vt:lpstr>
      <vt:lpstr>CERN.gif</vt:lpstr>
      <vt:lpstr>What makes Compass unique ?</vt:lpstr>
      <vt:lpstr>Comparison of BH and DVCS at 160 GeV</vt:lpstr>
      <vt:lpstr>Azimuthal angular dependence analysis</vt:lpstr>
      <vt:lpstr>Angular dependence analysis</vt:lpstr>
      <vt:lpstr>From SU,CS : transverse imaging</vt:lpstr>
      <vt:lpstr>Exclusive production of rho mesons</vt:lpstr>
      <vt:lpstr>Angular dependence analysis</vt:lpstr>
      <vt:lpstr>DU,CS : Beam Charge &amp; Spin Difference</vt:lpstr>
      <vt:lpstr>DU,CS () over the kinematical domain  </vt:lpstr>
      <vt:lpstr>Sensitivity of COMPASS: cosϕ modulation</vt:lpstr>
      <vt:lpstr>Continuation of the GPD program : constrain the GPD E</vt:lpstr>
      <vt:lpstr>2008  DVCS beam test</vt:lpstr>
      <vt:lpstr>Recoil Proton Detector</vt:lpstr>
      <vt:lpstr>ECAL 0</vt:lpstr>
      <vt:lpstr>2008-2009 DVCS tests </vt:lpstr>
      <vt:lpstr>2008 beam test : exclusivity cuts</vt:lpstr>
      <vt:lpstr>2008 beam test : Bethe-Heitler signal</vt:lpstr>
      <vt:lpstr>2009 beam test : DVCS signal</vt:lpstr>
      <vt:lpstr>Conclusions &amp; perspectives</vt:lpstr>
      <vt:lpstr>Diapositive 22</vt:lpstr>
      <vt:lpstr>DU,CS : Beam Charge &amp; Spin Difference</vt:lpstr>
      <vt:lpstr>2008  DVCS beam test</vt:lpstr>
      <vt:lpstr>Meson production : filter of GPDs</vt:lpstr>
      <vt:lpstr>GPD program : new equipments</vt:lpstr>
      <vt:lpstr>Hadron program RPD</vt:lpstr>
      <vt:lpstr>Kinematical consistency : ϑγ*γ</vt:lpstr>
      <vt:lpstr>Diapositive 29</vt:lpstr>
      <vt:lpstr>Generalized  Parton  Distributions</vt:lpstr>
      <vt:lpstr>3-D partonic structure of the nucleon (Pz,ry,z)</vt:lpstr>
    </vt:vector>
  </TitlesOfParts>
  <Company>CEA-Saclay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Future Plans</dc:title>
  <dc:creator>Etienne Burtin</dc:creator>
  <cp:lastModifiedBy>etienne burtin</cp:lastModifiedBy>
  <cp:revision>466</cp:revision>
  <cp:lastPrinted>2010-03-04T11:27:43Z</cp:lastPrinted>
  <dcterms:created xsi:type="dcterms:W3CDTF">2010-06-01T12:32:50Z</dcterms:created>
  <dcterms:modified xsi:type="dcterms:W3CDTF">2010-06-02T11:33:06Z</dcterms:modified>
</cp:coreProperties>
</file>