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5"/>
  </p:notesMasterIdLst>
  <p:sldIdLst>
    <p:sldId id="330" r:id="rId2"/>
    <p:sldId id="337" r:id="rId3"/>
    <p:sldId id="384" r:id="rId4"/>
    <p:sldId id="391" r:id="rId5"/>
    <p:sldId id="392" r:id="rId6"/>
    <p:sldId id="400" r:id="rId7"/>
    <p:sldId id="402" r:id="rId8"/>
    <p:sldId id="403" r:id="rId9"/>
    <p:sldId id="449" r:id="rId10"/>
    <p:sldId id="385" r:id="rId11"/>
    <p:sldId id="397" r:id="rId12"/>
    <p:sldId id="387" r:id="rId13"/>
    <p:sldId id="394" r:id="rId14"/>
    <p:sldId id="393" r:id="rId15"/>
    <p:sldId id="396" r:id="rId16"/>
    <p:sldId id="404" r:id="rId17"/>
    <p:sldId id="398" r:id="rId18"/>
    <p:sldId id="444" r:id="rId19"/>
    <p:sldId id="445" r:id="rId20"/>
    <p:sldId id="436" r:id="rId21"/>
    <p:sldId id="437" r:id="rId22"/>
    <p:sldId id="423" r:id="rId23"/>
    <p:sldId id="424" r:id="rId24"/>
    <p:sldId id="428" r:id="rId25"/>
    <p:sldId id="429" r:id="rId26"/>
    <p:sldId id="431" r:id="rId27"/>
    <p:sldId id="432" r:id="rId28"/>
    <p:sldId id="433" r:id="rId29"/>
    <p:sldId id="434" r:id="rId30"/>
    <p:sldId id="435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323" r:id="rId42"/>
    <p:sldId id="326" r:id="rId43"/>
    <p:sldId id="439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2AF"/>
    <a:srgbClr val="FFFF7D"/>
    <a:srgbClr val="FFFF66"/>
    <a:srgbClr val="CC3300"/>
    <a:srgbClr val="C0FD83"/>
    <a:srgbClr val="B2FD67"/>
    <a:srgbClr val="99CCFF"/>
    <a:srgbClr val="33CC33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91" autoAdjust="0"/>
    <p:restoredTop sz="87461" autoAdjust="0"/>
  </p:normalViewPr>
  <p:slideViewPr>
    <p:cSldViewPr>
      <p:cViewPr varScale="1">
        <p:scale>
          <a:sx n="61" d="100"/>
          <a:sy n="61" d="100"/>
        </p:scale>
        <p:origin x="-654" y="-78"/>
      </p:cViewPr>
      <p:guideLst>
        <p:guide orient="horz" pos="3237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794" y="-108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39A6136-50F9-4CCA-83D5-7C28161FB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8F818-39D4-4B6A-92DF-E9A8CBC16D4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F8826-74BC-455F-802B-3760184B0294}" type="slidenum">
              <a:rPr lang="en-GB"/>
              <a:pPr/>
              <a:t>32</a:t>
            </a:fld>
            <a:endParaRPr lang="en-GB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90" y="4343989"/>
            <a:ext cx="5026823" cy="411303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1A2B9-F604-4F7E-8441-A9A01036DB10}" type="slidenum">
              <a:rPr lang="en-GB"/>
              <a:pPr/>
              <a:t>33</a:t>
            </a:fld>
            <a:endParaRPr lang="en-GB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0E2B5-E867-4156-A3D5-88033D8295D7}" type="slidenum">
              <a:rPr lang="en-GB"/>
              <a:pPr/>
              <a:t>34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49FDF-102D-47D4-85B4-5210F9A40DF7}" type="slidenum">
              <a:rPr lang="en-GB"/>
              <a:pPr/>
              <a:t>35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5B652-D5DD-4E1B-A81F-60BE84BEBE42}" type="slidenum">
              <a:rPr lang="en-GB"/>
              <a:pPr/>
              <a:t>36</a:t>
            </a:fld>
            <a:endParaRPr lang="en-GB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90" y="4343989"/>
            <a:ext cx="5026823" cy="411303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15ED5-A3DA-4D90-9DEA-68268913EF65}" type="slidenum">
              <a:rPr lang="en-GB"/>
              <a:pPr/>
              <a:t>37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90" y="4343989"/>
            <a:ext cx="5026823" cy="411303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AE945-C6CE-44C6-BD64-0EC968FFA3A6}" type="slidenum">
              <a:rPr lang="en-GB"/>
              <a:pPr/>
              <a:t>38</a:t>
            </a:fld>
            <a:endParaRPr lang="en-GB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90" y="4343989"/>
            <a:ext cx="5026823" cy="411303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1C8E6-D22D-4BD3-9EB4-F5B1EBE47E96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ja-JP"/>
              <a:t>Show layout &amp; point of polarimeters and experimental locations</a:t>
            </a:r>
          </a:p>
          <a:p>
            <a:pPr lvl="1"/>
            <a:r>
              <a:rPr lang="en-US" altLang="ja-JP"/>
              <a:t>Emphasize bunch polarizations prepared at source going through AGS etc. to RHIC</a:t>
            </a:r>
          </a:p>
          <a:p>
            <a:pPr lvl="1"/>
            <a:r>
              <a:rPr lang="en-US" altLang="ja-JP"/>
              <a:t>Time spacing between them ~100 ns</a:t>
            </a:r>
          </a:p>
          <a:p>
            <a:pPr lvl="1"/>
            <a:r>
              <a:rPr lang="en-US" altLang="ja-JP"/>
              <a:t>Transverse polarization in ring, longitudinal at experiments (optional) using spin rotators</a:t>
            </a:r>
          </a:p>
          <a:p>
            <a:pPr lvl="1"/>
            <a:r>
              <a:rPr lang="en-US" altLang="ja-JP"/>
              <a:t>Emphasize none of these techniques existed just 4-5 years ago, all developed here at RHIC with international collaborations led by US and Japanese teams.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32EFA-B6F0-4C94-B8BF-404F77C1FD97}" type="slidenum">
              <a:rPr lang="en-US"/>
              <a:pPr/>
              <a:t>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suggested in 1974 by Russian theorists </a:t>
            </a:r>
            <a:r>
              <a:rPr lang="en-US" dirty="0" err="1" smtClean="0"/>
              <a:t>Yaroslav</a:t>
            </a:r>
            <a:r>
              <a:rPr lang="en-US" dirty="0" smtClean="0"/>
              <a:t> S. </a:t>
            </a:r>
            <a:r>
              <a:rPr lang="en-US" dirty="0" err="1" smtClean="0"/>
              <a:t>Derbenev</a:t>
            </a:r>
            <a:r>
              <a:rPr lang="en-US" dirty="0" smtClean="0"/>
              <a:t> and Anatoly M. </a:t>
            </a:r>
            <a:r>
              <a:rPr lang="en-US" dirty="0" err="1" smtClean="0"/>
              <a:t>Kondratenko</a:t>
            </a:r>
            <a:r>
              <a:rPr lang="en-US" dirty="0" smtClean="0"/>
              <a:t> of the Novosibirsk Laboratory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ACFE8-54A7-4207-B7E2-BCADBBFF1BCD}" type="slidenum">
              <a:rPr lang="en-US"/>
              <a:pPr/>
              <a:t>21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267FE-D446-4645-8683-EF0F74EA4EC5}" type="slidenum">
              <a:rPr lang="it-IT"/>
              <a:pPr/>
              <a:t>26</a:t>
            </a:fld>
            <a:endParaRPr lang="it-IT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37DCA-8811-4EDC-BFBB-51252F55735D}" type="slidenum">
              <a:rPr lang="it-IT"/>
              <a:pPr/>
              <a:t>27</a:t>
            </a:fld>
            <a:endParaRPr lang="it-IT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CB8D3-C860-4DC5-8C37-ECE1423AD4A7}" type="slidenum">
              <a:rPr lang="it-IT"/>
              <a:pPr/>
              <a:t>28</a:t>
            </a:fld>
            <a:endParaRPr lang="it-IT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56006-0208-40CE-AA2B-68AC45794092}" type="slidenum">
              <a:rPr lang="it-IT"/>
              <a:pPr/>
              <a:t>29</a:t>
            </a:fld>
            <a:endParaRPr lang="it-IT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23114-F6C1-469C-8CA9-AB2D599A7DE5}" type="slidenum">
              <a:rPr lang="it-IT"/>
              <a:pPr/>
              <a:t>30</a:t>
            </a:fld>
            <a:endParaRPr lang="it-IT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Mallot/CERN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Obergurgl, October 2007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42CD4D-230B-40E6-81DD-36A81BF78C9E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A02B03-04B6-4523-ABE8-DA73753A3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2288" y="6489700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67413" y="653415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 err="1" smtClean="0"/>
              <a:t>Obergurgl</a:t>
            </a:r>
            <a:r>
              <a:rPr lang="en-US" dirty="0" smtClean="0"/>
              <a:t>, October 2007</a:t>
            </a:r>
            <a:endParaRPr lang="en-US" dirty="0"/>
          </a:p>
        </p:txBody>
      </p:sp>
      <p:sp>
        <p:nvSpPr>
          <p:cNvPr id="33799" name="AutoShape 7"/>
          <p:cNvSpPr>
            <a:spLocks noChangeArrowheads="1"/>
          </p:cNvSpPr>
          <p:nvPr userDrawn="1"/>
        </p:nvSpPr>
        <p:spPr bwMode="auto">
          <a:xfrm>
            <a:off x="457200" y="381000"/>
            <a:ext cx="853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66FF">
                  <a:gamma/>
                  <a:shade val="66275"/>
                  <a:invGamma/>
                </a:srgbClr>
              </a:gs>
              <a:gs pos="100000">
                <a:srgbClr val="6666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3800" name="AutoShape 8"/>
          <p:cNvSpPr>
            <a:spLocks noChangeArrowheads="1"/>
          </p:cNvSpPr>
          <p:nvPr userDrawn="1"/>
        </p:nvSpPr>
        <p:spPr bwMode="auto">
          <a:xfrm>
            <a:off x="266700" y="279400"/>
            <a:ext cx="8610600" cy="8207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Comic Sans MS" pitchFamily="66" charset="0"/>
            </a:endParaRPr>
          </a:p>
        </p:txBody>
      </p:sp>
      <p:pic>
        <p:nvPicPr>
          <p:cNvPr id="11272" name="Picture 10" descr="Cern Logo Small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3" r:id="rId3"/>
    <p:sldLayoutId id="2147483654" r:id="rId4"/>
    <p:sldLayoutId id="2147483658" r:id="rId5"/>
    <p:sldLayoutId id="2147483659" r:id="rId6"/>
    <p:sldLayoutId id="2147483660" r:id="rId7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8.png"/><Relationship Id="rId5" Type="http://schemas.openxmlformats.org/officeDocument/2006/relationships/tags" Target="../tags/tag9.xml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tags" Target="../tags/tag8.xml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jpe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74.png"/><Relationship Id="rId5" Type="http://schemas.openxmlformats.org/officeDocument/2006/relationships/image" Target="../media/image26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png"/><Relationship Id="rId4" Type="http://schemas.openxmlformats.org/officeDocument/2006/relationships/image" Target="../media/image7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8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82.png"/><Relationship Id="rId5" Type="http://schemas.openxmlformats.org/officeDocument/2006/relationships/tags" Target="../tags/tag17.xml"/><Relationship Id="rId10" Type="http://schemas.openxmlformats.org/officeDocument/2006/relationships/image" Target="../media/image81.png"/><Relationship Id="rId4" Type="http://schemas.openxmlformats.org/officeDocument/2006/relationships/tags" Target="../tags/tag16.xml"/><Relationship Id="rId9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8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87.png"/><Relationship Id="rId5" Type="http://schemas.openxmlformats.org/officeDocument/2006/relationships/tags" Target="../tags/tag22.xml"/><Relationship Id="rId10" Type="http://schemas.openxmlformats.org/officeDocument/2006/relationships/image" Target="../media/image86.png"/><Relationship Id="rId4" Type="http://schemas.openxmlformats.org/officeDocument/2006/relationships/tags" Target="../tags/tag21.xml"/><Relationship Id="rId9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image" Target="../media/image101.png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9350" y="0"/>
            <a:ext cx="7994650" cy="1028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Nucleon Spin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140200"/>
            <a:ext cx="5292725" cy="81121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Gerhard </a:t>
            </a:r>
            <a:r>
              <a:rPr lang="en-US" dirty="0" err="1" smtClean="0">
                <a:solidFill>
                  <a:schemeClr val="accent2"/>
                </a:solidFill>
              </a:rPr>
              <a:t>Mallot</a:t>
            </a:r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7172" name="Picture 7" descr="Cern50_color_400x2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6600" y="5118100"/>
            <a:ext cx="13096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nucleon_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B6B94"/>
              </a:clrFrom>
              <a:clrTo>
                <a:srgbClr val="4B6B94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793750" y="1473200"/>
            <a:ext cx="26098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79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transparencies\compass-0.25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7900" y="5073650"/>
            <a:ext cx="1143000" cy="1133475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890370" y="2273300"/>
            <a:ext cx="2253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dirty="0" err="1">
                <a:solidFill>
                  <a:srgbClr val="800000"/>
                </a:solidFill>
              </a:rPr>
              <a:t>Jäger,Schäfer</a:t>
            </a:r>
            <a:r>
              <a:rPr lang="en-US" sz="1400" dirty="0">
                <a:solidFill>
                  <a:srgbClr val="800000"/>
                </a:solidFill>
              </a:rPr>
              <a:t>, </a:t>
            </a:r>
            <a:r>
              <a:rPr lang="en-US" sz="1400" dirty="0" err="1">
                <a:solidFill>
                  <a:srgbClr val="800000"/>
                </a:solidFill>
              </a:rPr>
              <a:t>Stratmann</a:t>
            </a:r>
            <a:r>
              <a:rPr lang="en-US" sz="1400" dirty="0">
                <a:solidFill>
                  <a:srgbClr val="800000"/>
                </a:solidFill>
              </a:rPr>
              <a:t>,</a:t>
            </a:r>
          </a:p>
          <a:p>
            <a:pPr algn="l" eaLnBrk="0" hangingPunct="0"/>
            <a:r>
              <a:rPr lang="en-US" sz="1400" dirty="0" err="1">
                <a:solidFill>
                  <a:srgbClr val="800000"/>
                </a:solidFill>
              </a:rPr>
              <a:t>Vogelsang</a:t>
            </a:r>
            <a:r>
              <a:rPr lang="en-US" sz="1400" dirty="0">
                <a:solidFill>
                  <a:srgbClr val="800000"/>
                </a:solidFill>
              </a:rPr>
              <a:t>; de </a:t>
            </a:r>
            <a:r>
              <a:rPr lang="en-US" sz="1400" dirty="0" err="1">
                <a:solidFill>
                  <a:srgbClr val="800000"/>
                </a:solidFill>
              </a:rPr>
              <a:t>Florian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927850" y="2895600"/>
            <a:ext cx="15678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dirty="0" err="1">
                <a:solidFill>
                  <a:srgbClr val="800000"/>
                </a:solidFill>
              </a:rPr>
              <a:t>Jäger,Stratmann</a:t>
            </a:r>
            <a:r>
              <a:rPr lang="en-US" sz="1400" dirty="0" smtClean="0">
                <a:solidFill>
                  <a:srgbClr val="800000"/>
                </a:solidFill>
              </a:rPr>
              <a:t>,</a:t>
            </a:r>
          </a:p>
          <a:p>
            <a:pPr algn="l" eaLnBrk="0" hangingPunct="0"/>
            <a:r>
              <a:rPr lang="en-US" sz="1400" dirty="0" smtClean="0">
                <a:solidFill>
                  <a:srgbClr val="800000"/>
                </a:solidFill>
              </a:rPr>
              <a:t>          </a:t>
            </a:r>
            <a:r>
              <a:rPr lang="en-US" sz="1400" dirty="0" err="1" smtClean="0">
                <a:solidFill>
                  <a:srgbClr val="800000"/>
                </a:solidFill>
              </a:rPr>
              <a:t>Vogelsang</a:t>
            </a:r>
            <a:r>
              <a:rPr lang="en-US" sz="1400" dirty="0">
                <a:solidFill>
                  <a:srgbClr val="800000"/>
                </a:solidFill>
              </a:rPr>
              <a:t>;</a:t>
            </a:r>
          </a:p>
          <a:p>
            <a:pPr algn="l" eaLnBrk="0" hangingPunct="0"/>
            <a:r>
              <a:rPr lang="en-US" sz="1400" dirty="0">
                <a:solidFill>
                  <a:srgbClr val="800000"/>
                </a:solidFill>
              </a:rPr>
              <a:t>Signer et al.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927850" y="3740150"/>
            <a:ext cx="17168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dirty="0" err="1">
                <a:solidFill>
                  <a:srgbClr val="800000"/>
                </a:solidFill>
              </a:rPr>
              <a:t>Gordon,Vogelsang</a:t>
            </a:r>
            <a:r>
              <a:rPr lang="en-US" sz="1400" dirty="0">
                <a:solidFill>
                  <a:srgbClr val="800000"/>
                </a:solidFill>
              </a:rPr>
              <a:t>;</a:t>
            </a:r>
          </a:p>
          <a:p>
            <a:pPr algn="l" eaLnBrk="0" hangingPunct="0"/>
            <a:r>
              <a:rPr lang="en-US" sz="1400" dirty="0" err="1">
                <a:solidFill>
                  <a:srgbClr val="800000"/>
                </a:solidFill>
              </a:rPr>
              <a:t>Contogouris</a:t>
            </a:r>
            <a:r>
              <a:rPr lang="en-US" sz="1400" dirty="0">
                <a:solidFill>
                  <a:srgbClr val="800000"/>
                </a:solidFill>
              </a:rPr>
              <a:t> et al.;</a:t>
            </a:r>
          </a:p>
          <a:p>
            <a:pPr algn="l" eaLnBrk="0" hangingPunct="0"/>
            <a:r>
              <a:rPr lang="en-US" sz="1400" dirty="0">
                <a:solidFill>
                  <a:srgbClr val="800000"/>
                </a:solidFill>
              </a:rPr>
              <a:t>Gordon, </a:t>
            </a:r>
            <a:r>
              <a:rPr lang="en-US" sz="1400" dirty="0" err="1">
                <a:solidFill>
                  <a:srgbClr val="800000"/>
                </a:solidFill>
              </a:rPr>
              <a:t>Coriano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7016750" y="4673600"/>
            <a:ext cx="1558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dirty="0" err="1">
                <a:solidFill>
                  <a:srgbClr val="800000"/>
                </a:solidFill>
              </a:rPr>
              <a:t>Bojak</a:t>
            </a:r>
            <a:r>
              <a:rPr lang="en-US" sz="1400" dirty="0">
                <a:solidFill>
                  <a:srgbClr val="800000"/>
                </a:solidFill>
              </a:rPr>
              <a:t>, </a:t>
            </a:r>
            <a:r>
              <a:rPr lang="en-US" sz="1400" dirty="0" err="1">
                <a:solidFill>
                  <a:srgbClr val="800000"/>
                </a:solidFill>
              </a:rPr>
              <a:t>Stratmann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1460500" y="0"/>
            <a:ext cx="73279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400" dirty="0">
                <a:latin typeface="Comic Sans MS" pitchFamily="66" charset="0"/>
              </a:rPr>
              <a:t>pp: NLO Calculations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410200" y="5943600"/>
            <a:ext cx="3422650" cy="3365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solidFill>
                  <a:srgbClr val="800000"/>
                </a:solidFill>
              </a:rPr>
              <a:t>Summary by Stratmann, DIS2006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20725" y="1376363"/>
            <a:ext cx="56268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In better shape than semi-inclusive DIS: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6939" y="1820863"/>
            <a:ext cx="6528661" cy="3360737"/>
            <a:chOff x="176939" y="1820863"/>
            <a:chExt cx="6528661" cy="336073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91704" y="3135393"/>
              <a:ext cx="5423115" cy="488950"/>
            </a:xfrm>
            <a:prstGeom prst="rect">
              <a:avLst/>
            </a:prstGeom>
            <a:solidFill>
              <a:srgbClr val="C0FD8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93750" y="2273300"/>
              <a:ext cx="5422900" cy="84455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9034"/>
            <a:stretch>
              <a:fillRect/>
            </a:stretch>
          </p:blipFill>
          <p:spPr bwMode="auto">
            <a:xfrm>
              <a:off x="457200" y="1820863"/>
              <a:ext cx="6248400" cy="336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215900" y="2451100"/>
              <a:ext cx="365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latin typeface="+mn-lt"/>
                </a:rPr>
                <a:t>π</a:t>
              </a:r>
              <a:endParaRPr lang="en-US" sz="2800" dirty="0" smtClean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939" y="3134209"/>
              <a:ext cx="5421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jet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5900" y="38735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1250950"/>
            <a:ext cx="4294902" cy="51876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460500" y="0"/>
            <a:ext cx="73279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400" dirty="0" smtClean="0">
                <a:latin typeface="Comic Sans MS" pitchFamily="66" charset="0"/>
              </a:rPr>
              <a:t>NLO </a:t>
            </a:r>
            <a:r>
              <a:rPr lang="en-US" sz="4400" dirty="0" err="1" smtClean="0">
                <a:latin typeface="Comic Sans MS" pitchFamily="66" charset="0"/>
              </a:rPr>
              <a:t>vs</a:t>
            </a:r>
            <a:r>
              <a:rPr lang="en-US" sz="4400" dirty="0" smtClean="0">
                <a:latin typeface="Comic Sans MS" pitchFamily="66" charset="0"/>
              </a:rPr>
              <a:t>  data (</a:t>
            </a:r>
            <a:r>
              <a:rPr lang="en-US" sz="4400" dirty="0" err="1" smtClean="0">
                <a:latin typeface="Comic Sans MS" pitchFamily="66" charset="0"/>
              </a:rPr>
              <a:t>unpol</a:t>
            </a:r>
            <a:r>
              <a:rPr lang="en-US" sz="4400" dirty="0" smtClean="0">
                <a:latin typeface="Comic Sans MS" pitchFamily="66" charset="0"/>
              </a:rPr>
              <a:t>)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1100" y="3162300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+mn-lt"/>
              </a:rPr>
              <a:t>π</a:t>
            </a:r>
            <a:r>
              <a:rPr lang="en-US" sz="2800" baseline="30000" dirty="0" smtClean="0">
                <a:latin typeface="+mn-lt"/>
              </a:rPr>
              <a:t>0</a:t>
            </a:r>
            <a:r>
              <a:rPr lang="en-US" sz="2800" dirty="0" smtClean="0">
                <a:latin typeface="+mn-lt"/>
              </a:rPr>
              <a:t> production</a:t>
            </a: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6407150" y="550545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PRL </a:t>
            </a:r>
            <a:r>
              <a:rPr lang="en-US" b="1"/>
              <a:t>97</a:t>
            </a:r>
            <a:r>
              <a:rPr lang="en-US"/>
              <a:t> (2006) 252001</a:t>
            </a:r>
          </a:p>
        </p:txBody>
      </p:sp>
      <p:pic>
        <p:nvPicPr>
          <p:cNvPr id="22" name="Picture 22" descr="Figure_2_PRL_97_2006_252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550" y="1384300"/>
            <a:ext cx="4413014" cy="4832350"/>
          </a:xfrm>
          <a:prstGeom prst="rect">
            <a:avLst/>
          </a:prstGeom>
          <a:noFill/>
        </p:spPr>
      </p:pic>
      <p:pic>
        <p:nvPicPr>
          <p:cNvPr id="24" name="Picture 45" descr="starLogoMen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4400" y="1695450"/>
            <a:ext cx="712788" cy="52863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638550" y="2317750"/>
            <a:ext cx="4860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+mn-lt"/>
              </a:rPr>
              <a:t>π</a:t>
            </a:r>
            <a:r>
              <a:rPr lang="en-US" sz="2800" baseline="30000" dirty="0" smtClean="0">
                <a:latin typeface="+mn-lt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94450" y="2273300"/>
            <a:ext cx="68159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jets</a:t>
            </a:r>
          </a:p>
        </p:txBody>
      </p:sp>
      <p:pic>
        <p:nvPicPr>
          <p:cNvPr id="28" name="Picture 13" descr="phenix_75_72dp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2850" y="2362200"/>
            <a:ext cx="869950" cy="28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smtClean="0"/>
              <a:t>photons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05200"/>
            <a:ext cx="8229600" cy="2667000"/>
          </a:xfrm>
        </p:spPr>
        <p:txBody>
          <a:bodyPr/>
          <a:lstStyle/>
          <a:p>
            <a:r>
              <a:rPr lang="en-US"/>
              <a:t>good agreement of</a:t>
            </a:r>
            <a:br>
              <a:rPr lang="en-US"/>
            </a:br>
            <a:r>
              <a:rPr lang="en-US"/>
              <a:t>calc. and data at </a:t>
            </a:r>
            <a:br>
              <a:rPr lang="en-US"/>
            </a:br>
            <a:r>
              <a:rPr lang="en-US"/>
              <a:t>collider energies</a:t>
            </a:r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762000" y="1447800"/>
          <a:ext cx="2238375" cy="1905000"/>
        </p:xfrm>
        <a:graphic>
          <a:graphicData uri="http://schemas.openxmlformats.org/presentationml/2006/ole">
            <p:oleObj spid="_x0000_s74754" name="ビットマップ イメージ" r:id="rId3" imgW="5210902" imgH="4847619" progId="PBrush">
              <p:embed/>
            </p:oleObj>
          </a:graphicData>
        </a:graphic>
      </p:graphicFrame>
      <p:pic>
        <p:nvPicPr>
          <p:cNvPr id="8" name="Picture 23" descr="ppg60_spectra_PRL_98_2007_012002"/>
          <p:cNvPicPr>
            <a:picLocks noChangeAspect="1" noChangeArrowheads="1"/>
          </p:cNvPicPr>
          <p:nvPr/>
        </p:nvPicPr>
        <p:blipFill>
          <a:blip r:embed="rId4"/>
          <a:srcRect r="8824"/>
          <a:stretch>
            <a:fillRect/>
          </a:stretch>
        </p:blipFill>
        <p:spPr bwMode="auto">
          <a:xfrm>
            <a:off x="3816350" y="1339850"/>
            <a:ext cx="47244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4660900" y="442595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PRL </a:t>
            </a:r>
            <a:r>
              <a:rPr lang="en-US" b="1" dirty="0"/>
              <a:t>98</a:t>
            </a:r>
            <a:r>
              <a:rPr lang="en-US" dirty="0"/>
              <a:t> (2007) 012002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4" name="Picture 2" descr="PRELIM_GRS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1917700"/>
            <a:ext cx="4800600" cy="41227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27150" y="228600"/>
            <a:ext cx="5607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Phenix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l-GR" sz="4000" dirty="0" smtClean="0">
                <a:latin typeface="Comic Sans MS" pitchFamily="66" charset="0"/>
              </a:rPr>
              <a:t>π</a:t>
            </a:r>
            <a:r>
              <a:rPr lang="en-US" sz="4000" baseline="30000" dirty="0" smtClean="0">
                <a:latin typeface="Comic Sans MS" pitchFamily="66" charset="0"/>
              </a:rPr>
              <a:t>0</a:t>
            </a:r>
            <a:r>
              <a:rPr lang="en-US" sz="4000" dirty="0" smtClean="0">
                <a:latin typeface="Comic Sans MS" pitchFamily="66" charset="0"/>
              </a:rPr>
              <a:t> asymmetries</a:t>
            </a:r>
          </a:p>
        </p:txBody>
      </p:sp>
      <p:pic>
        <p:nvPicPr>
          <p:cNvPr id="6" name="Picture 13" descr="phenix_75_72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1050" y="133985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hi2_run56_prelim_me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9850" y="2006600"/>
            <a:ext cx="3778250" cy="4357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ina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606550"/>
            <a:ext cx="4572000" cy="3288448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15950" y="1384300"/>
            <a:ext cx="3213100" cy="13542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sym typeface="Symbol" pitchFamily="18" charset="2"/>
              </a:rPr>
              <a:t>GRSV Models: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</a:rPr>
              <a:t>G =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</a:rPr>
              <a:t>  G:   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</a:rPr>
              <a:t>G(Q</a:t>
            </a:r>
            <a:r>
              <a:rPr lang="en-US" sz="1600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</a:rPr>
              <a:t>=1GeV</a:t>
            </a:r>
            <a:r>
              <a:rPr lang="en-US" sz="1600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</a:rPr>
              <a:t>) =   1.9</a:t>
            </a:r>
            <a:endParaRPr lang="en-US" sz="1600" dirty="0">
              <a:latin typeface="Times New Roman" pitchFamily="18" charset="0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1600" dirty="0">
                <a:solidFill>
                  <a:srgbClr val="008000"/>
                </a:solidFill>
                <a:latin typeface="Times New Roman" pitchFamily="18" charset="0"/>
              </a:rPr>
              <a:t>G = </a:t>
            </a:r>
            <a:r>
              <a:rPr lang="en-US" sz="1600" dirty="0" smtClean="0">
                <a:solidFill>
                  <a:srgbClr val="008000"/>
                </a:solidFill>
                <a:latin typeface="Times New Roman" pitchFamily="18" charset="0"/>
              </a:rPr>
              <a:t>−G:    </a:t>
            </a:r>
            <a:r>
              <a:rPr lang="en-US" sz="1600" dirty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1600" dirty="0">
                <a:solidFill>
                  <a:srgbClr val="008000"/>
                </a:solidFill>
                <a:latin typeface="Times New Roman" pitchFamily="18" charset="0"/>
              </a:rPr>
              <a:t>G(Q</a:t>
            </a:r>
            <a:r>
              <a:rPr lang="en-US" sz="1600" baseline="30000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lang="en-US" sz="1600" dirty="0">
                <a:solidFill>
                  <a:srgbClr val="008000"/>
                </a:solidFill>
                <a:latin typeface="Times New Roman" pitchFamily="18" charset="0"/>
              </a:rPr>
              <a:t>=1GeV</a:t>
            </a:r>
            <a:r>
              <a:rPr lang="en-US" sz="1600" baseline="30000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8000"/>
                </a:solidFill>
                <a:latin typeface="Times New Roman" pitchFamily="18" charset="0"/>
              </a:rPr>
              <a:t>) = −1.8</a:t>
            </a:r>
            <a:endParaRPr lang="en-US" sz="1600" dirty="0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G =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   0:   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G(Q</a:t>
            </a:r>
            <a:r>
              <a:rPr lang="en-US" sz="1600" baseline="30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=1GeV</a:t>
            </a:r>
            <a:r>
              <a:rPr lang="en-US" sz="1600" baseline="30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) =   0.1</a:t>
            </a:r>
            <a:endParaRPr lang="en-US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1600" dirty="0">
                <a:latin typeface="Times New Roman" pitchFamily="18" charset="0"/>
              </a:rPr>
              <a:t>G = </a:t>
            </a:r>
            <a:r>
              <a:rPr lang="en-US" sz="1600" dirty="0" smtClean="0">
                <a:latin typeface="Times New Roman" pitchFamily="18" charset="0"/>
              </a:rPr>
              <a:t>std:    </a:t>
            </a:r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1600" dirty="0">
                <a:latin typeface="Times New Roman" pitchFamily="18" charset="0"/>
              </a:rPr>
              <a:t>G(Q</a:t>
            </a:r>
            <a:r>
              <a:rPr lang="en-US" sz="1600" baseline="30000" dirty="0">
                <a:latin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</a:rPr>
              <a:t>=1GeV</a:t>
            </a:r>
            <a:r>
              <a:rPr lang="en-US" sz="1600" baseline="30000" dirty="0">
                <a:latin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</a:rPr>
              <a:t>) =   0.4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28600"/>
            <a:ext cx="5647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STAR jet asymmetries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5727700" y="1295400"/>
            <a:ext cx="3200400" cy="3733800"/>
            <a:chOff x="2880" y="144"/>
            <a:chExt cx="2880" cy="2970"/>
          </a:xfrm>
        </p:grpSpPr>
        <p:pic>
          <p:nvPicPr>
            <p:cNvPr id="8" name="Picture 17" descr="cl_new"/>
            <p:cNvPicPr>
              <a:picLocks noChangeAspect="1" noChangeArrowheads="1"/>
            </p:cNvPicPr>
            <p:nvPr/>
          </p:nvPicPr>
          <p:blipFill>
            <a:blip r:embed="rId3"/>
            <a:srcRect r="7692"/>
            <a:stretch>
              <a:fillRect/>
            </a:stretch>
          </p:blipFill>
          <p:spPr bwMode="auto">
            <a:xfrm>
              <a:off x="2880" y="144"/>
              <a:ext cx="2880" cy="2970"/>
            </a:xfrm>
            <a:prstGeom prst="rect">
              <a:avLst/>
            </a:prstGeom>
            <a:noFill/>
          </p:spPr>
        </p:pic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195" y="960"/>
              <a:ext cx="6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GRSV DIS</a:t>
              </a:r>
              <a:r>
                <a:rPr lang="en-US" sz="140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4059" y="1038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5028" y="99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4080" y="115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45" descr="starLogoMen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4600" y="406400"/>
            <a:ext cx="712788" cy="5286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2600" y="5251450"/>
            <a:ext cx="817236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403225" indent="-403225">
              <a:buFont typeface="Arial" pitchFamily="34" charset="0"/>
              <a:buChar char="•"/>
            </a:pPr>
            <a:r>
              <a:rPr lang="en-US" sz="2800" dirty="0" err="1" smtClean="0">
                <a:latin typeface="+mn-lt"/>
              </a:rPr>
              <a:t>Phenix</a:t>
            </a:r>
            <a:r>
              <a:rPr lang="en-US" sz="2800" dirty="0" smtClean="0">
                <a:latin typeface="+mn-lt"/>
              </a:rPr>
              <a:t>/Star </a:t>
            </a:r>
            <a:r>
              <a:rPr lang="el-GR" sz="2800" dirty="0" smtClean="0">
                <a:latin typeface="+mn-lt"/>
              </a:rPr>
              <a:t>χ</a:t>
            </a:r>
            <a:r>
              <a:rPr lang="en-US" sz="2800" baseline="30000" dirty="0" smtClean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-tests for fixed GRSV shape, not (yet)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conclusive for ∆</a:t>
            </a:r>
            <a:r>
              <a:rPr lang="en-US" sz="2800" i="1" dirty="0" smtClean="0">
                <a:latin typeface="+mn-lt"/>
              </a:rPr>
              <a:t>G; </a:t>
            </a:r>
            <a:r>
              <a:rPr lang="en-US" sz="2800" dirty="0" smtClean="0">
                <a:latin typeface="+mn-lt"/>
              </a:rPr>
              <a:t>no refit of the PDF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0400" y="2228850"/>
            <a:ext cx="3778250" cy="3243263"/>
            <a:chOff x="533400" y="1066800"/>
            <a:chExt cx="3886200" cy="417671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514600" y="4724400"/>
              <a:ext cx="1824038" cy="519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latin typeface="Times New Roman" pitchFamily="18" charset="0"/>
                </a:rPr>
                <a:t>log</a:t>
              </a:r>
              <a:r>
                <a:rPr lang="en-US" sz="2800" baseline="-25000">
                  <a:latin typeface="Times New Roman" pitchFamily="18" charset="0"/>
                </a:rPr>
                <a:t>10</a:t>
              </a:r>
              <a:r>
                <a:rPr lang="en-US" sz="2800">
                  <a:latin typeface="Times New Roman" pitchFamily="18" charset="0"/>
                </a:rPr>
                <a:t>(</a:t>
              </a:r>
              <a:r>
                <a:rPr lang="en-US" sz="2800" i="1">
                  <a:latin typeface="Times New Roman" pitchFamily="18" charset="0"/>
                </a:rPr>
                <a:t>x</a:t>
              </a:r>
              <a:r>
                <a:rPr lang="en-US" sz="2800" baseline="-25000">
                  <a:latin typeface="Times New Roman" pitchFamily="18" charset="0"/>
                </a:rPr>
                <a:t>gluon</a:t>
              </a:r>
              <a:r>
                <a:rPr lang="en-US" sz="2800">
                  <a:latin typeface="Times New Roman" pitchFamily="18" charset="0"/>
                </a:rPr>
                <a:t>)</a:t>
              </a: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1066800"/>
              <a:ext cx="3886200" cy="3802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793750" y="273050"/>
            <a:ext cx="5884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Probed x-</a:t>
            </a:r>
            <a:r>
              <a:rPr lang="en-US" sz="4000" dirty="0" err="1" smtClean="0">
                <a:latin typeface="Comic Sans MS" pitchFamily="66" charset="0"/>
              </a:rPr>
              <a:t>Bjorken</a:t>
            </a:r>
            <a:r>
              <a:rPr lang="en-US" sz="4000" dirty="0" smtClean="0">
                <a:latin typeface="Comic Sans MS" pitchFamily="66" charset="0"/>
              </a:rPr>
              <a:t> range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7200" y="1606550"/>
            <a:ext cx="185178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π</a:t>
            </a:r>
            <a:r>
              <a:rPr lang="en-US" sz="2400" baseline="30000" dirty="0" smtClean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 production</a:t>
            </a:r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2228850"/>
            <a:ext cx="3733800" cy="333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149850" y="1606550"/>
            <a:ext cx="349807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detector upgrades (</a:t>
            </a:r>
            <a:r>
              <a:rPr lang="en-US" sz="2400" dirty="0" err="1" smtClean="0">
                <a:latin typeface="+mn-lt"/>
              </a:rPr>
              <a:t>Phenix</a:t>
            </a:r>
            <a:r>
              <a:rPr lang="en-US" sz="2400" dirty="0" smtClean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16100" y="2051050"/>
            <a:ext cx="5803900" cy="3949700"/>
            <a:chOff x="1728" y="576"/>
            <a:chExt cx="3656" cy="2619"/>
          </a:xfrm>
        </p:grpSpPr>
        <p:pic>
          <p:nvPicPr>
            <p:cNvPr id="5" name="Picture 14" descr="new_ALL_JPonly_ETA-1-RANGE_10pb-1_pbeam_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576"/>
              <a:ext cx="3656" cy="2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5"/>
            <p:cNvSpPr>
              <a:spLocks noChangeAspect="1" noChangeArrowheads="1"/>
            </p:cNvSpPr>
            <p:nvPr/>
          </p:nvSpPr>
          <p:spPr bwMode="auto">
            <a:xfrm>
              <a:off x="2190" y="912"/>
              <a:ext cx="1052" cy="2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16"/>
            <p:cNvSpPr txBox="1">
              <a:spLocks noChangeAspect="1" noChangeArrowheads="1"/>
            </p:cNvSpPr>
            <p:nvPr/>
          </p:nvSpPr>
          <p:spPr bwMode="auto">
            <a:xfrm>
              <a:off x="3120" y="2592"/>
              <a:ext cx="1520" cy="2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     L = 6 pb</a:t>
              </a:r>
              <a:r>
                <a:rPr lang="en-US" sz="2000" baseline="30000"/>
                <a:t>-1</a:t>
              </a:r>
              <a:r>
                <a:rPr lang="en-US" sz="2000"/>
                <a:t>  P=0.6</a:t>
              </a:r>
            </a:p>
          </p:txBody>
        </p:sp>
        <p:sp>
          <p:nvSpPr>
            <p:cNvPr id="8" name="Rectangle 17"/>
            <p:cNvSpPr>
              <a:spLocks noChangeAspect="1" noChangeArrowheads="1"/>
            </p:cNvSpPr>
            <p:nvPr/>
          </p:nvSpPr>
          <p:spPr bwMode="auto">
            <a:xfrm>
              <a:off x="2334" y="2154"/>
              <a:ext cx="41" cy="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8"/>
            <p:cNvSpPr>
              <a:spLocks noChangeAspect="1" noChangeArrowheads="1"/>
            </p:cNvSpPr>
            <p:nvPr/>
          </p:nvSpPr>
          <p:spPr bwMode="auto">
            <a:xfrm>
              <a:off x="2158" y="2154"/>
              <a:ext cx="42" cy="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9"/>
            <p:cNvSpPr>
              <a:spLocks noChangeAspect="1" noChangeArrowheads="1"/>
            </p:cNvSpPr>
            <p:nvPr/>
          </p:nvSpPr>
          <p:spPr bwMode="auto">
            <a:xfrm>
              <a:off x="2329" y="2117"/>
              <a:ext cx="43" cy="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20"/>
            <p:cNvSpPr>
              <a:spLocks noChangeAspect="1" noChangeArrowheads="1"/>
            </p:cNvSpPr>
            <p:nvPr/>
          </p:nvSpPr>
          <p:spPr bwMode="auto">
            <a:xfrm>
              <a:off x="2148" y="2097"/>
              <a:ext cx="42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1"/>
            <p:cNvSpPr txBox="1">
              <a:spLocks noChangeAspect="1" noChangeArrowheads="1"/>
            </p:cNvSpPr>
            <p:nvPr/>
          </p:nvSpPr>
          <p:spPr bwMode="auto">
            <a:xfrm>
              <a:off x="2868" y="996"/>
              <a:ext cx="555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UniversalMath1 BT" pitchFamily="18" charset="2"/>
                </a:rPr>
                <a:t>D</a:t>
              </a:r>
              <a:r>
                <a:rPr lang="en-US" sz="2000">
                  <a:solidFill>
                    <a:srgbClr val="FF0000"/>
                  </a:solidFill>
                </a:rPr>
                <a:t>G=G</a:t>
              </a:r>
            </a:p>
          </p:txBody>
        </p:sp>
        <p:sp>
          <p:nvSpPr>
            <p:cNvPr id="13" name="Text Box 22"/>
            <p:cNvSpPr txBox="1">
              <a:spLocks noChangeAspect="1" noChangeArrowheads="1"/>
            </p:cNvSpPr>
            <p:nvPr/>
          </p:nvSpPr>
          <p:spPr bwMode="auto">
            <a:xfrm>
              <a:off x="3888" y="1476"/>
              <a:ext cx="83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GRSV-std</a:t>
              </a:r>
            </a:p>
          </p:txBody>
        </p:sp>
        <p:sp>
          <p:nvSpPr>
            <p:cNvPr id="14" name="Text Box 23"/>
            <p:cNvSpPr txBox="1">
              <a:spLocks noChangeAspect="1" noChangeArrowheads="1"/>
            </p:cNvSpPr>
            <p:nvPr/>
          </p:nvSpPr>
          <p:spPr bwMode="auto">
            <a:xfrm>
              <a:off x="2628" y="1656"/>
              <a:ext cx="60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9900"/>
                  </a:solidFill>
                  <a:latin typeface="UniversalMath1 BT" pitchFamily="18" charset="2"/>
                </a:rPr>
                <a:t>D</a:t>
              </a:r>
              <a:r>
                <a:rPr lang="en-US" sz="2000">
                  <a:solidFill>
                    <a:srgbClr val="009900"/>
                  </a:solidFill>
                </a:rPr>
                <a:t>G=-G</a:t>
              </a:r>
            </a:p>
          </p:txBody>
        </p:sp>
        <p:sp>
          <p:nvSpPr>
            <p:cNvPr id="15" name="Text Box 24"/>
            <p:cNvSpPr txBox="1">
              <a:spLocks noChangeAspect="1" noChangeArrowheads="1"/>
            </p:cNvSpPr>
            <p:nvPr/>
          </p:nvSpPr>
          <p:spPr bwMode="auto">
            <a:xfrm>
              <a:off x="4068" y="1799"/>
              <a:ext cx="52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FF"/>
                  </a:solidFill>
                  <a:latin typeface="UniversalMath1 BT" pitchFamily="18" charset="2"/>
                </a:rPr>
                <a:t>D</a:t>
              </a:r>
              <a:r>
                <a:rPr lang="en-US" sz="2000">
                  <a:solidFill>
                    <a:srgbClr val="3333FF"/>
                  </a:solidFill>
                </a:rPr>
                <a:t>G=0</a:t>
              </a:r>
            </a:p>
          </p:txBody>
        </p:sp>
        <p:sp>
          <p:nvSpPr>
            <p:cNvPr id="16" name="Rectangle 25"/>
            <p:cNvSpPr>
              <a:spLocks noChangeAspect="1" noChangeArrowheads="1"/>
            </p:cNvSpPr>
            <p:nvPr/>
          </p:nvSpPr>
          <p:spPr bwMode="auto">
            <a:xfrm>
              <a:off x="2190" y="1165"/>
              <a:ext cx="547" cy="4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6"/>
            <p:cNvSpPr txBox="1">
              <a:spLocks noChangeAspect="1" noChangeArrowheads="1"/>
            </p:cNvSpPr>
            <p:nvPr/>
          </p:nvSpPr>
          <p:spPr bwMode="auto">
            <a:xfrm>
              <a:off x="2160" y="2352"/>
              <a:ext cx="971" cy="5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2006</a:t>
              </a:r>
            </a:p>
            <a:p>
              <a:r>
                <a:rPr lang="en-US" sz="2400">
                  <a:solidFill>
                    <a:srgbClr val="FF0000"/>
                  </a:solidFill>
                </a:rPr>
                <a:t>Projection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71600" y="228600"/>
            <a:ext cx="7051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STAR jet asymmetries 2006</a:t>
            </a:r>
          </a:p>
        </p:txBody>
      </p:sp>
      <p:pic>
        <p:nvPicPr>
          <p:cNvPr id="19" name="Picture 45" descr="starLogoMen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7950" y="1873250"/>
            <a:ext cx="712788" cy="52863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04900" y="1473200"/>
            <a:ext cx="304282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projected precision!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228600"/>
            <a:ext cx="365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Global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750" y="1517650"/>
            <a:ext cx="80861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41313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need global analysis of all data relevant for ∆g:</a:t>
            </a:r>
          </a:p>
          <a:p>
            <a:pPr indent="341313"/>
            <a:r>
              <a:rPr lang="en-US" sz="2800" dirty="0" smtClean="0">
                <a:latin typeface="+mn-lt"/>
              </a:rPr>
              <a:t>DIS, hadron pairs, charm, pp </a:t>
            </a:r>
            <a:r>
              <a:rPr lang="el-GR" sz="2800" dirty="0" smtClean="0">
                <a:latin typeface="+mn-lt"/>
              </a:rPr>
              <a:t>π</a:t>
            </a:r>
            <a:r>
              <a:rPr lang="en-US" sz="2800" dirty="0" smtClean="0">
                <a:latin typeface="+mn-lt"/>
              </a:rPr>
              <a:t> and jets (direct </a:t>
            </a:r>
            <a:r>
              <a:rPr lang="el-GR" sz="2800" dirty="0" smtClean="0">
                <a:latin typeface="+mn-lt"/>
              </a:rPr>
              <a:t>γ</a:t>
            </a:r>
            <a:r>
              <a:rPr lang="en-US" sz="2800" dirty="0" smtClean="0">
                <a:latin typeface="+mn-lt"/>
              </a:rPr>
              <a:t>, …)</a:t>
            </a:r>
          </a:p>
          <a:p>
            <a:pPr indent="341313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first attempt AAC2006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94000" y="2984500"/>
            <a:ext cx="4876030" cy="3556000"/>
            <a:chOff x="3149600" y="2895600"/>
            <a:chExt cx="4876030" cy="3556000"/>
          </a:xfrm>
        </p:grpSpPr>
        <p:pic>
          <p:nvPicPr>
            <p:cNvPr id="788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9600" y="2895600"/>
              <a:ext cx="4876030" cy="355600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517289" y="3124739"/>
              <a:ext cx="877161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Δ</a:t>
              </a:r>
              <a:r>
                <a:rPr lang="en-US" dirty="0" smtClean="0">
                  <a:latin typeface="+mn-lt"/>
                </a:rPr>
                <a:t>G &gt; 0</a:t>
              </a:r>
            </a:p>
            <a:p>
              <a:endParaRPr lang="en-US" dirty="0" smtClean="0">
                <a:latin typeface="+mn-lt"/>
              </a:endParaRPr>
            </a:p>
            <a:p>
              <a:r>
                <a:rPr lang="el-GR" dirty="0" smtClean="0">
                  <a:solidFill>
                    <a:srgbClr val="000000"/>
                  </a:solidFill>
                  <a:latin typeface="Times New Roman"/>
                </a:rPr>
                <a:t>Δ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</a:rPr>
                <a:t>G &lt; 0</a:t>
              </a:r>
              <a:endParaRPr lang="en-US" dirty="0" smtClean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8350" y="2628900"/>
            <a:ext cx="5792788" cy="381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 bwMode="auto">
          <a:xfrm>
            <a:off x="2705100" y="3651250"/>
            <a:ext cx="355600" cy="914400"/>
          </a:xfrm>
          <a:prstGeom prst="ellipse">
            <a:avLst/>
          </a:prstGeom>
          <a:noFill/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71500" y="1384300"/>
            <a:ext cx="7200900" cy="66675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Lattice results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6344035" y="3845712"/>
            <a:ext cx="5261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Ph. </a:t>
            </a:r>
            <a:r>
              <a:rPr lang="en-US" sz="1600" dirty="0" err="1" smtClean="0">
                <a:solidFill>
                  <a:srgbClr val="C00000"/>
                </a:solidFill>
              </a:rPr>
              <a:t>Hägler</a:t>
            </a:r>
            <a:r>
              <a:rPr lang="en-US" sz="1600" dirty="0" smtClean="0">
                <a:solidFill>
                  <a:srgbClr val="C00000"/>
                </a:solidFill>
              </a:rPr>
              <a:t> et al., LHPC/MILC </a:t>
            </a:r>
            <a:r>
              <a:rPr lang="en-US" sz="1600" b="1" dirty="0" smtClean="0">
                <a:solidFill>
                  <a:srgbClr val="C00000"/>
                </a:solidFill>
              </a:rPr>
              <a:t>arXiv:0705.4295</a:t>
            </a:r>
            <a:r>
              <a:rPr lang="en-US" sz="1600" dirty="0" smtClean="0">
                <a:solidFill>
                  <a:srgbClr val="C00000"/>
                </a:solidFill>
              </a:rPr>
              <a:t> [</a:t>
            </a:r>
            <a:r>
              <a:rPr lang="en-US" sz="1600" dirty="0" err="1" smtClean="0">
                <a:solidFill>
                  <a:srgbClr val="C00000"/>
                </a:solidFill>
              </a:rPr>
              <a:t>hep</a:t>
            </a:r>
            <a:r>
              <a:rPr lang="en-US" sz="1600" dirty="0" smtClean="0">
                <a:solidFill>
                  <a:srgbClr val="C00000"/>
                </a:solidFill>
              </a:rPr>
              <a:t>-lat]</a:t>
            </a:r>
            <a:endParaRPr lang="en-US" sz="16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" y="2139950"/>
            <a:ext cx="715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chiral</a:t>
            </a:r>
            <a:r>
              <a:rPr lang="en-US" sz="2400" dirty="0" smtClean="0">
                <a:latin typeface="+mn-lt"/>
              </a:rPr>
              <a:t> extrapolation to physical </a:t>
            </a:r>
            <a:r>
              <a:rPr lang="en-US" sz="2400" dirty="0" err="1" smtClean="0">
                <a:latin typeface="+mn-lt"/>
              </a:rPr>
              <a:t>pion</a:t>
            </a:r>
            <a:r>
              <a:rPr lang="en-US" sz="2400" dirty="0" smtClean="0">
                <a:latin typeface="+mn-lt"/>
              </a:rPr>
              <a:t> mass m</a:t>
            </a:r>
            <a:r>
              <a:rPr lang="en-US" sz="2400" baseline="-25000" dirty="0" smtClean="0">
                <a:latin typeface="+mn-lt"/>
                <a:sym typeface="Symbol"/>
              </a:rPr>
              <a:t>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  <a:r>
              <a:rPr lang="en-US" sz="2400" dirty="0" smtClean="0">
                <a:latin typeface="+mn-lt"/>
                <a:sym typeface="Symbol"/>
              </a:rPr>
              <a:t> </a:t>
            </a:r>
            <a:endParaRPr lang="en-US" sz="2400" dirty="0" smtClean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38450" y="4362450"/>
            <a:ext cx="912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solidFill>
                  <a:srgbClr val="009900"/>
                </a:solidFill>
                <a:latin typeface="Times New Roman"/>
              </a:rPr>
              <a:t>HERMES</a:t>
            </a:r>
            <a:endParaRPr lang="en-US" sz="2400" dirty="0" smtClean="0">
              <a:solidFill>
                <a:srgbClr val="009900"/>
              </a:solidFill>
              <a:latin typeface="Times New Roman"/>
            </a:endParaRPr>
          </a:p>
        </p:txBody>
      </p:sp>
      <p:pic>
        <p:nvPicPr>
          <p:cNvPr id="16" name="Picture 1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71550" y="1562100"/>
            <a:ext cx="6040357" cy="39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3505200" y="1339850"/>
            <a:ext cx="5334000" cy="102235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650" y="2451100"/>
            <a:ext cx="6442075" cy="410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6200000">
            <a:off x="6344035" y="3845712"/>
            <a:ext cx="5261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Ph. </a:t>
            </a:r>
            <a:r>
              <a:rPr lang="en-US" sz="1600" dirty="0" err="1" smtClean="0">
                <a:solidFill>
                  <a:srgbClr val="C00000"/>
                </a:solidFill>
              </a:rPr>
              <a:t>Hägler</a:t>
            </a:r>
            <a:r>
              <a:rPr lang="en-US" sz="1600" dirty="0" smtClean="0">
                <a:solidFill>
                  <a:srgbClr val="C00000"/>
                </a:solidFill>
              </a:rPr>
              <a:t> et al., LHPC/MILC </a:t>
            </a:r>
            <a:r>
              <a:rPr lang="en-US" sz="1600" b="1" dirty="0" smtClean="0">
                <a:solidFill>
                  <a:srgbClr val="C00000"/>
                </a:solidFill>
              </a:rPr>
              <a:t>arXiv:0705.4295</a:t>
            </a:r>
            <a:r>
              <a:rPr lang="en-US" sz="1600" dirty="0" smtClean="0">
                <a:solidFill>
                  <a:srgbClr val="C00000"/>
                </a:solidFill>
              </a:rPr>
              <a:t> [</a:t>
            </a:r>
            <a:r>
              <a:rPr lang="en-US" sz="1600" dirty="0" err="1" smtClean="0">
                <a:solidFill>
                  <a:srgbClr val="C00000"/>
                </a:solidFill>
              </a:rPr>
              <a:t>hep</a:t>
            </a:r>
            <a:r>
              <a:rPr lang="en-US" sz="1600" dirty="0" smtClean="0">
                <a:solidFill>
                  <a:srgbClr val="C00000"/>
                </a:solidFill>
              </a:rPr>
              <a:t>-lat]</a:t>
            </a:r>
            <a:endParaRPr lang="en-US" sz="16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71650" y="2895600"/>
            <a:ext cx="355600" cy="914400"/>
          </a:xfrm>
          <a:prstGeom prst="ellipse">
            <a:avLst/>
          </a:prstGeom>
          <a:noFill/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1908" y="4155699"/>
            <a:ext cx="912429" cy="307777"/>
          </a:xfrm>
          <a:prstGeom prst="rect">
            <a:avLst/>
          </a:prstGeom>
          <a:solidFill>
            <a:schemeClr val="bg1"/>
          </a:solidFill>
          <a:ln w="3175">
            <a:solidFill>
              <a:srgbClr val="0099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solidFill>
                  <a:srgbClr val="009900"/>
                </a:solidFill>
                <a:latin typeface="Times New Roman"/>
              </a:rPr>
              <a:t>HERMES</a:t>
            </a:r>
            <a:endParaRPr lang="en-US" sz="2400" dirty="0" smtClean="0">
              <a:solidFill>
                <a:srgbClr val="009900"/>
              </a:solidFill>
              <a:latin typeface="Times New Roman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71650" y="4895850"/>
            <a:ext cx="355600" cy="914400"/>
          </a:xfrm>
          <a:prstGeom prst="ellipse">
            <a:avLst/>
          </a:prstGeom>
          <a:noFill/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>
            <a:stCxn id="7" idx="4"/>
            <a:endCxn id="8" idx="0"/>
          </p:cNvCxnSpPr>
          <p:nvPr/>
        </p:nvCxnSpPr>
        <p:spPr bwMode="auto">
          <a:xfrm rot="5400000">
            <a:off x="1765938" y="3972186"/>
            <a:ext cx="345699" cy="21327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9" idx="0"/>
            <a:endCxn id="8" idx="2"/>
          </p:cNvCxnSpPr>
          <p:nvPr/>
        </p:nvCxnSpPr>
        <p:spPr bwMode="auto">
          <a:xfrm rot="16200000" flipV="1">
            <a:off x="1722600" y="4668999"/>
            <a:ext cx="432374" cy="21327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305050" y="317500"/>
            <a:ext cx="40847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Lattice results</a:t>
            </a:r>
            <a:endParaRPr lang="en-US" sz="2400" dirty="0" smtClean="0">
              <a:solidFill>
                <a:srgbClr val="009900"/>
              </a:solidFill>
              <a:latin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787" y="1363851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extrapolated to phys. </a:t>
            </a:r>
          </a:p>
        </p:txBody>
      </p:sp>
      <p:pic>
        <p:nvPicPr>
          <p:cNvPr id="35" name="Picture 3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927350" y="1384300"/>
            <a:ext cx="5784845" cy="90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status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RHIC pp data </a:t>
            </a:r>
          </a:p>
          <a:p>
            <a:pPr lvl="1"/>
            <a:r>
              <a:rPr lang="en-US" dirty="0" smtClean="0"/>
              <a:t>transverse asymmetries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Excursion: </a:t>
            </a:r>
            <a:r>
              <a:rPr lang="en-US" dirty="0" err="1" smtClean="0"/>
              <a:t>pion</a:t>
            </a:r>
            <a:r>
              <a:rPr lang="en-US" dirty="0" smtClean="0"/>
              <a:t> </a:t>
            </a:r>
            <a:r>
              <a:rPr lang="en-US" dirty="0" err="1" smtClean="0"/>
              <a:t>polarisability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spin effects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0" y="2273300"/>
            <a:ext cx="5600700" cy="373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7100" y="1339850"/>
            <a:ext cx="604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400" dirty="0">
                <a:latin typeface="+mn-lt"/>
                <a:ea typeface="ＭＳ Ｐゴシック" charset="-128"/>
              </a:rPr>
              <a:t>SPIRES-HEP: search title including:                              “Transverse spin, Transversity, single spin”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82900" y="2984500"/>
            <a:ext cx="25908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b="1" dirty="0">
                <a:latin typeface="Times New Roman" pitchFamily="18" charset="0"/>
                <a:ea typeface="ＭＳ Ｐゴシック" charset="-128"/>
              </a:rPr>
              <a:t>Total number: 625 (1968~2006)</a:t>
            </a:r>
          </a:p>
          <a:p>
            <a:pPr>
              <a:spcBef>
                <a:spcPct val="50000"/>
              </a:spcBef>
            </a:pPr>
            <a:r>
              <a:rPr kumimoji="1" lang="en-US" altLang="ja-JP" sz="1600" b="1" dirty="0">
                <a:latin typeface="Times New Roman" pitchFamily="18" charset="0"/>
                <a:ea typeface="ＭＳ Ｐゴシック" charset="-128"/>
              </a:rPr>
              <a:t>Experimental results ~14%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5700" y="1384300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from L. Bland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025" y="123986"/>
            <a:ext cx="8229600" cy="901700"/>
          </a:xfrm>
        </p:spPr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Origin of single-spin asymmetries</a:t>
            </a:r>
            <a:endParaRPr lang="en-US" sz="3600" baseline="-25000" dirty="0">
              <a:latin typeface="Comic Sans MS" pitchFamily="66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15900" y="1428750"/>
            <a:ext cx="331893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Collins/</a:t>
            </a:r>
            <a:r>
              <a:rPr lang="en-US" b="1" dirty="0" err="1"/>
              <a:t>Heppelmann</a:t>
            </a:r>
            <a:r>
              <a:rPr lang="en-US" b="1" dirty="0"/>
              <a:t> mechanism</a:t>
            </a:r>
            <a:r>
              <a:rPr lang="en-US" dirty="0"/>
              <a:t> requires </a:t>
            </a:r>
            <a:r>
              <a:rPr lang="en-US" i="1" dirty="0">
                <a:solidFill>
                  <a:schemeClr val="accent2"/>
                </a:solidFill>
              </a:rPr>
              <a:t>transverse quark polarization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/>
              <a:t>spin-dependent fragmentation</a:t>
            </a:r>
          </a:p>
        </p:txBody>
      </p:sp>
      <p:pic>
        <p:nvPicPr>
          <p:cNvPr id="65542" name="Picture 6" descr="Coll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3117850"/>
            <a:ext cx="3397956" cy="3213982"/>
          </a:xfrm>
          <a:prstGeom prst="rect">
            <a:avLst/>
          </a:prstGeom>
          <a:noFill/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372100" y="1493838"/>
            <a:ext cx="36819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 err="1"/>
              <a:t>Sivers</a:t>
            </a:r>
            <a:r>
              <a:rPr lang="en-US" b="1" dirty="0"/>
              <a:t> mechanism  </a:t>
            </a:r>
          </a:p>
          <a:p>
            <a:pPr algn="ctr"/>
            <a:r>
              <a:rPr lang="en-US" dirty="0"/>
              <a:t>requires </a:t>
            </a:r>
            <a:r>
              <a:rPr lang="en-US" i="1" dirty="0">
                <a:solidFill>
                  <a:schemeClr val="accent2"/>
                </a:solidFill>
              </a:rPr>
              <a:t>spin-correlated transverse momentum </a:t>
            </a:r>
            <a:r>
              <a:rPr lang="en-US" i="1" dirty="0" smtClean="0">
                <a:solidFill>
                  <a:schemeClr val="accent2"/>
                </a:solidFill>
              </a:rPr>
              <a:t>k</a:t>
            </a:r>
            <a:r>
              <a:rPr lang="en-US" baseline="-25000" dirty="0" smtClean="0">
                <a:solidFill>
                  <a:schemeClr val="accent2"/>
                </a:solidFill>
              </a:rPr>
              <a:t>T </a:t>
            </a:r>
            <a:r>
              <a:rPr lang="en-US" dirty="0" smtClean="0"/>
              <a:t>in </a:t>
            </a:r>
            <a:r>
              <a:rPr lang="en-US" dirty="0"/>
              <a:t>the proton (orbital motion).  </a:t>
            </a:r>
            <a:endParaRPr lang="en-US" dirty="0">
              <a:latin typeface="Symbol" pitchFamily="18" charset="2"/>
            </a:endParaRPr>
          </a:p>
        </p:txBody>
      </p:sp>
      <p:pic>
        <p:nvPicPr>
          <p:cNvPr id="65545" name="Picture 9" descr="Siv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5536" y="3028950"/>
            <a:ext cx="3517182" cy="3270076"/>
          </a:xfrm>
          <a:prstGeom prst="rect">
            <a:avLst/>
          </a:prstGeom>
          <a:noFill/>
        </p:spPr>
      </p:pic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990600" y="4953000"/>
            <a:ext cx="2057400" cy="838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6781800" y="3048000"/>
            <a:ext cx="2057400" cy="838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04800" y="5029200"/>
            <a:ext cx="762000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final state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019800" y="3124200"/>
            <a:ext cx="762000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initial state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2350" y="806450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from L. Bland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21" name="Picture 20" descr="odd.png"/>
          <p:cNvPicPr>
            <a:picLocks noChangeAspect="1"/>
          </p:cNvPicPr>
          <p:nvPr/>
        </p:nvPicPr>
        <p:blipFill>
          <a:blip r:embed="rId8"/>
          <a:srcRect b="39619"/>
          <a:stretch>
            <a:fillRect/>
          </a:stretch>
        </p:blipFill>
        <p:spPr>
          <a:xfrm>
            <a:off x="4572000" y="4318000"/>
            <a:ext cx="4854638" cy="20447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8401" y="3749457"/>
            <a:ext cx="618310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9400" indent="-2794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3 fundamental twist-2 PDFs, new transversity </a:t>
            </a:r>
          </a:p>
          <a:p>
            <a:pPr marL="279400" indent="-2794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non-</a:t>
            </a:r>
            <a:r>
              <a:rPr lang="en-US" sz="2400" dirty="0" err="1" smtClean="0">
                <a:latin typeface="+mn-lt"/>
              </a:rPr>
              <a:t>relativisic</a:t>
            </a:r>
            <a:r>
              <a:rPr lang="en-US" sz="2400" dirty="0" smtClean="0">
                <a:latin typeface="+mn-lt"/>
              </a:rPr>
              <a:t>  </a:t>
            </a:r>
          </a:p>
          <a:p>
            <a:pPr marL="279400" indent="-2794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accent2"/>
                </a:solidFill>
                <a:latin typeface="+mn-lt"/>
              </a:rPr>
              <a:t>chiral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-odd  </a:t>
            </a:r>
            <a:r>
              <a:rPr lang="en-US" sz="2400" dirty="0" smtClean="0">
                <a:latin typeface="+mn-lt"/>
              </a:rPr>
              <a:t>PDF →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not seen in DIS</a:t>
            </a:r>
          </a:p>
          <a:p>
            <a:pPr marL="279400" indent="-2794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semi-inclusive DIS allowed if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coupled to a </a:t>
            </a:r>
            <a:r>
              <a:rPr lang="en-US" sz="2400" dirty="0" err="1" smtClean="0">
                <a:solidFill>
                  <a:schemeClr val="accent2"/>
                </a:solidFill>
                <a:latin typeface="+mn-lt"/>
              </a:rPr>
              <a:t>chiral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-odd</a:t>
            </a:r>
            <a:r>
              <a:rPr lang="en-US" sz="2400" dirty="0" smtClean="0">
                <a:latin typeface="+mn-lt"/>
              </a:rPr>
              <a:t> FF</a:t>
            </a:r>
            <a:r>
              <a:rPr lang="en-US" sz="2800" dirty="0" smtClean="0">
                <a:latin typeface="+mn-lt"/>
              </a:rPr>
              <a:t>	</a:t>
            </a:r>
          </a:p>
          <a:p>
            <a:pPr marL="279400" indent="-2794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Soffer</a:t>
            </a:r>
            <a:r>
              <a:rPr lang="en-US" sz="2400" dirty="0" smtClean="0">
                <a:latin typeface="+mn-lt"/>
              </a:rPr>
              <a:t> bound: 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  <a:p>
            <a:pPr marL="279400" indent="-279400"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</p:txBody>
      </p:sp>
      <p:pic>
        <p:nvPicPr>
          <p:cNvPr id="23" name="Picture 2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280688" y="3829050"/>
            <a:ext cx="1093492" cy="353718"/>
          </a:xfrm>
          <a:prstGeom prst="rect">
            <a:avLst/>
          </a:prstGeom>
          <a:noFill/>
        </p:spPr>
      </p:pic>
      <p:grpSp>
        <p:nvGrpSpPr>
          <p:cNvPr id="2" name="Group 24"/>
          <p:cNvGrpSpPr/>
          <p:nvPr/>
        </p:nvGrpSpPr>
        <p:grpSpPr>
          <a:xfrm>
            <a:off x="660400" y="1428750"/>
            <a:ext cx="6311900" cy="2310272"/>
            <a:chOff x="882650" y="1651000"/>
            <a:chExt cx="6311900" cy="2310272"/>
          </a:xfrm>
        </p:grpSpPr>
        <p:grpSp>
          <p:nvGrpSpPr>
            <p:cNvPr id="3" name="Group 19"/>
            <p:cNvGrpSpPr/>
            <p:nvPr/>
          </p:nvGrpSpPr>
          <p:grpSpPr>
            <a:xfrm>
              <a:off x="882650" y="1651000"/>
              <a:ext cx="6311900" cy="2310272"/>
              <a:chOff x="793750" y="1962150"/>
              <a:chExt cx="7325551" cy="2681287"/>
            </a:xfrm>
          </p:grpSpPr>
          <p:pic>
            <p:nvPicPr>
              <p:cNvPr id="138242" name="Picture 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238500" y="1962150"/>
                <a:ext cx="2057041" cy="2681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2" descr="txp_fig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838200" y="2139950"/>
                <a:ext cx="786386" cy="381000"/>
              </a:xfrm>
              <a:prstGeom prst="rect">
                <a:avLst/>
              </a:prstGeom>
              <a:noFill/>
            </p:spPr>
          </p:pic>
          <p:pic>
            <p:nvPicPr>
              <p:cNvPr id="16" name="Picture 15" descr="txp_fig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793750" y="3028950"/>
                <a:ext cx="1524003" cy="481584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261100" y="2051050"/>
                <a:ext cx="18181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momentum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61100" y="2895600"/>
                <a:ext cx="12586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+mn-lt"/>
                  </a:rPr>
                  <a:t>helicity</a:t>
                </a:r>
                <a:endParaRPr lang="en-US" sz="2800" dirty="0" smtClean="0">
                  <a:latin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61100" y="3740150"/>
                <a:ext cx="1858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transversity</a:t>
                </a:r>
              </a:p>
            </p:txBody>
          </p:sp>
        </p:grpSp>
        <p:pic>
          <p:nvPicPr>
            <p:cNvPr id="24" name="Picture 23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971550" y="3295650"/>
              <a:ext cx="829893" cy="435957"/>
            </a:xfrm>
            <a:prstGeom prst="rect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7461250" y="3017541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(alias </a:t>
            </a:r>
            <a:r>
              <a:rPr lang="en-US" sz="2400" dirty="0" smtClean="0">
                <a:cs typeface="Arial" pitchFamily="34" charset="0"/>
              </a:rPr>
              <a:t>h</a:t>
            </a:r>
            <a:r>
              <a:rPr lang="en-US" sz="2400" baseline="-25000" dirty="0" smtClean="0">
                <a:cs typeface="Arial" pitchFamily="34" charset="0"/>
              </a:rPr>
              <a:t>1</a:t>
            </a:r>
            <a:r>
              <a:rPr lang="en-US" sz="2400" dirty="0" smtClean="0">
                <a:latin typeface="+mn-lt"/>
              </a:rPr>
              <a:t>)</a:t>
            </a:r>
          </a:p>
        </p:txBody>
      </p:sp>
      <p:pic>
        <p:nvPicPr>
          <p:cNvPr id="25" name="Picture 2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442920" y="4238625"/>
            <a:ext cx="1180468" cy="291783"/>
          </a:xfrm>
          <a:prstGeom prst="rect">
            <a:avLst/>
          </a:prstGeom>
          <a:noFill/>
        </p:spPr>
      </p:pic>
      <p:pic>
        <p:nvPicPr>
          <p:cNvPr id="27" name="Picture 2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426453" y="5736418"/>
            <a:ext cx="2146226" cy="312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527050" y="2095500"/>
            <a:ext cx="8178800" cy="106680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9D9F5"/>
              </a:clrFrom>
              <a:clrTo>
                <a:srgbClr val="D9D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004" y="2127307"/>
            <a:ext cx="7879569" cy="90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93750" y="1428750"/>
            <a:ext cx="3510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single-spin asymmetry:</a:t>
            </a:r>
          </a:p>
          <a:p>
            <a:endParaRPr lang="en-US" sz="28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9850" y="3429000"/>
            <a:ext cx="2986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Chiral</a:t>
            </a:r>
            <a:r>
              <a:rPr lang="en-US" sz="2400" dirty="0" smtClean="0">
                <a:latin typeface="+mn-lt"/>
              </a:rPr>
              <a:t>-odd Collins FF:</a:t>
            </a:r>
          </a:p>
        </p:txBody>
      </p:sp>
      <p:pic>
        <p:nvPicPr>
          <p:cNvPr id="10" name="Picture 7" descr="azimuthal_angles_ul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3517900"/>
            <a:ext cx="4445000" cy="284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594350" y="4006850"/>
            <a:ext cx="2452389" cy="575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 bwMode="auto">
          <a:xfrm>
            <a:off x="5238750" y="2362200"/>
            <a:ext cx="2622550" cy="35560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228600"/>
            <a:ext cx="7772400" cy="762000"/>
          </a:xfrm>
        </p:spPr>
        <p:txBody>
          <a:bodyPr/>
          <a:lstStyle/>
          <a:p>
            <a:pPr algn="l"/>
            <a:r>
              <a:rPr lang="en-US" dirty="0" smtClean="0"/>
              <a:t>Fragmentation functions from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393700" y="1562100"/>
            <a:ext cx="4800600" cy="2419350"/>
            <a:chOff x="0" y="2593"/>
            <a:chExt cx="2523" cy="1456"/>
          </a:xfrm>
        </p:grpSpPr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0" y="2593"/>
              <a:ext cx="2400" cy="1456"/>
              <a:chOff x="0" y="2593"/>
              <a:chExt cx="2400" cy="1456"/>
            </a:xfrm>
          </p:grpSpPr>
          <p:grpSp>
            <p:nvGrpSpPr>
              <p:cNvPr id="16" name="Group 7"/>
              <p:cNvGrpSpPr>
                <a:grpSpLocks/>
              </p:cNvGrpSpPr>
              <p:nvPr/>
            </p:nvGrpSpPr>
            <p:grpSpPr bwMode="auto">
              <a:xfrm>
                <a:off x="0" y="2593"/>
                <a:ext cx="2400" cy="1456"/>
                <a:chOff x="0" y="2593"/>
                <a:chExt cx="2400" cy="1456"/>
              </a:xfrm>
            </p:grpSpPr>
            <p:pic>
              <p:nvPicPr>
                <p:cNvPr id="18" name="Picture 8" descr="KEKphoto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2593"/>
                  <a:ext cx="2400" cy="14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Oval 9"/>
                <p:cNvSpPr>
                  <a:spLocks noChangeArrowheads="1"/>
                </p:cNvSpPr>
                <p:nvPr/>
              </p:nvSpPr>
              <p:spPr bwMode="auto">
                <a:xfrm rot="-120573">
                  <a:off x="410" y="3083"/>
                  <a:ext cx="1098" cy="279"/>
                </a:xfrm>
                <a:prstGeom prst="ellips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 flipH="1">
                <a:off x="1232" y="2872"/>
                <a:ext cx="152" cy="21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384" y="2746"/>
              <a:ext cx="1139" cy="2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ja-JP" sz="2400">
                  <a:solidFill>
                    <a:srgbClr val="FFFF00"/>
                  </a:solidFill>
                  <a:latin typeface="Times New Roman" pitchFamily="18" charset="0"/>
                  <a:ea typeface="ＭＳ Ｐゴシック" charset="-128"/>
                </a:rPr>
                <a:t>Belle detector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10" y="2833"/>
              <a:ext cx="660" cy="2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ja-JP" sz="2400">
                  <a:solidFill>
                    <a:srgbClr val="FFFF00"/>
                  </a:solidFill>
                  <a:latin typeface="Times New Roman" pitchFamily="18" charset="0"/>
                  <a:ea typeface="ＭＳ Ｐゴシック" charset="-128"/>
                </a:rPr>
                <a:t>KEKB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9300" y="4095750"/>
            <a:ext cx="3422930" cy="2350954"/>
            <a:chOff x="0" y="1073150"/>
            <a:chExt cx="5880100" cy="4038600"/>
          </a:xfrm>
        </p:grpSpPr>
        <p:pic>
          <p:nvPicPr>
            <p:cNvPr id="22" name="Picture 3" descr="belle_cangles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073150"/>
              <a:ext cx="5715000" cy="4038600"/>
            </a:xfrm>
            <a:prstGeom prst="rect">
              <a:avLst/>
            </a:prstGeom>
            <a:noFill/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410200" y="3124200"/>
              <a:ext cx="4699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b="0">
                  <a:latin typeface="Symbol" pitchFamily="18" charset="2"/>
                </a:rPr>
                <a:t>j</a:t>
              </a:r>
              <a:r>
                <a:rPr lang="en-US" sz="2400" b="0" baseline="-25000">
                  <a:latin typeface="Symbol" pitchFamily="18" charset="2"/>
                </a:rPr>
                <a:t>1</a:t>
              </a:r>
              <a:endParaRPr lang="en-US" sz="2400" b="0">
                <a:latin typeface="Symbol" pitchFamily="18" charset="2"/>
              </a:endParaRPr>
            </a:p>
          </p:txBody>
        </p:sp>
        <p:graphicFrame>
          <p:nvGraphicFramePr>
            <p:cNvPr id="24" name="Object 7"/>
            <p:cNvGraphicFramePr>
              <a:graphicFrameLocks noChangeAspect="1"/>
            </p:cNvGraphicFramePr>
            <p:nvPr/>
          </p:nvGraphicFramePr>
          <p:xfrm>
            <a:off x="4800600" y="2584450"/>
            <a:ext cx="492125" cy="615950"/>
          </p:xfrm>
          <a:graphic>
            <a:graphicData uri="http://schemas.openxmlformats.org/presentationml/2006/ole">
              <p:oleObj spid="_x0000_s143364" name="Equation" r:id="rId5" imgW="203040" imgH="253800" progId="Equation.3">
                <p:embed/>
              </p:oleObj>
            </a:graphicData>
          </a:graphic>
        </p:graphicFrame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76200" y="2362200"/>
            <a:ext cx="547688" cy="609600"/>
          </p:xfrm>
          <a:graphic>
            <a:graphicData uri="http://schemas.openxmlformats.org/presentationml/2006/ole">
              <p:oleObj spid="_x0000_s143365" name="Equation" r:id="rId6" imgW="228600" imgH="253800" progId="Equation.3">
                <p:embed/>
              </p:oleObj>
            </a:graphicData>
          </a:graphic>
        </p:graphicFrame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187325" y="1600200"/>
              <a:ext cx="803275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b="0">
                  <a:latin typeface="Symbol" pitchFamily="18" charset="2"/>
                </a:rPr>
                <a:t>j</a:t>
              </a:r>
              <a:r>
                <a:rPr lang="en-US" sz="2400" b="0" baseline="-25000">
                  <a:latin typeface="Symbol" pitchFamily="18" charset="2"/>
                </a:rPr>
                <a:t>2</a:t>
              </a:r>
              <a:r>
                <a:rPr lang="en-US" sz="2400" b="0">
                  <a:latin typeface="Symbol" pitchFamily="18" charset="2"/>
                </a:rPr>
                <a:t>-p</a:t>
              </a:r>
              <a:endParaRPr lang="en-US" sz="1400" b="0">
                <a:latin typeface="Arial" pitchFamily="34" charset="0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2362200" y="2071688"/>
              <a:ext cx="3540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Symbol" pitchFamily="18" charset="2"/>
                </a:rPr>
                <a:t>Q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2971800" y="1752600"/>
              <a:ext cx="393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>
                  <a:latin typeface="Times New Roman" pitchFamily="18" charset="0"/>
                </a:rPr>
                <a:t>e</a:t>
              </a:r>
              <a:r>
                <a:rPr lang="en-US" sz="1800" b="0" baseline="30000">
                  <a:latin typeface="Times New Roman" pitchFamily="18" charset="0"/>
                </a:rPr>
                <a:t>-</a:t>
              </a:r>
              <a:r>
                <a:rPr lang="en-US" sz="1800" b="0">
                  <a:latin typeface="Times New Roman" pitchFamily="18" charset="0"/>
                </a:rPr>
                <a:t> </a:t>
              </a:r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1905000" y="3900488"/>
              <a:ext cx="428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>
                  <a:latin typeface="Times New Roman" pitchFamily="18" charset="0"/>
                </a:rPr>
                <a:t>e</a:t>
              </a:r>
              <a:r>
                <a:rPr lang="en-US" sz="1800" b="0" baseline="30000">
                  <a:latin typeface="Times New Roman" pitchFamily="18" charset="0"/>
                </a:rPr>
                <a:t>+</a:t>
              </a:r>
              <a:r>
                <a:rPr lang="en-US" sz="1800" b="0">
                  <a:latin typeface="Times New Roman" pitchFamily="18" charset="0"/>
                </a:rPr>
                <a:t> </a:t>
              </a:r>
              <a:endParaRPr lang="en-US" sz="1800" b="0">
                <a:latin typeface="Arial" pitchFamily="34" charset="0"/>
              </a:endParaRPr>
            </a:p>
          </p:txBody>
        </p:sp>
      </p:grpSp>
      <p:pic>
        <p:nvPicPr>
          <p:cNvPr id="30" name="Picture 2" descr="belle_cangles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38" t="23810" r="19048" b="31746"/>
          <a:stretch>
            <a:fillRect/>
          </a:stretch>
        </p:blipFill>
        <p:spPr bwMode="auto">
          <a:xfrm>
            <a:off x="5149850" y="4495800"/>
            <a:ext cx="3238500" cy="1778000"/>
          </a:xfrm>
          <a:prstGeom prst="rect">
            <a:avLst/>
          </a:prstGeom>
          <a:noFill/>
        </p:spPr>
      </p:pic>
      <p:pic>
        <p:nvPicPr>
          <p:cNvPr id="32" name="Picture 17" descr="B-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5700" y="0"/>
            <a:ext cx="13985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194300" y="1917700"/>
            <a:ext cx="369524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KEKB  e</a:t>
            </a:r>
            <a:r>
              <a:rPr lang="en-US" sz="2400" baseline="30000" dirty="0" smtClean="0">
                <a:latin typeface="+mn-lt"/>
              </a:rPr>
              <a:t>+</a:t>
            </a:r>
            <a:r>
              <a:rPr lang="en-US" sz="2400" dirty="0" smtClean="0">
                <a:latin typeface="+mn-lt"/>
              </a:rPr>
              <a:t>e</a:t>
            </a:r>
            <a:r>
              <a:rPr lang="en-US" sz="2400" baseline="30000" dirty="0" smtClean="0">
                <a:latin typeface="+mn-lt"/>
              </a:rPr>
              <a:t>-</a:t>
            </a:r>
            <a:r>
              <a:rPr lang="en-US" sz="2400" dirty="0" smtClean="0">
                <a:latin typeface="+mn-lt"/>
              </a:rPr>
              <a:t> coll. 3.5+8 </a:t>
            </a:r>
            <a:r>
              <a:rPr lang="en-US" sz="2400" dirty="0" err="1" smtClean="0">
                <a:latin typeface="+mn-lt"/>
              </a:rPr>
              <a:t>GeV</a:t>
            </a:r>
            <a:endParaRPr lang="en-US" sz="2400" dirty="0" smtClean="0">
              <a:latin typeface="+mn-lt"/>
            </a:endParaRPr>
          </a:p>
          <a:p>
            <a:r>
              <a:rPr lang="en-US" altLang="ja-JP" sz="2400" i="1" dirty="0" smtClean="0">
                <a:latin typeface="+mn-lt"/>
                <a:ea typeface="ＭＳ Ｐゴシック" charset="-128"/>
              </a:rPr>
              <a:t>L</a:t>
            </a:r>
            <a:r>
              <a:rPr lang="en-US" altLang="ja-JP" sz="2400" dirty="0" smtClean="0">
                <a:latin typeface="+mn-lt"/>
                <a:ea typeface="ＭＳ Ｐゴシック" charset="-128"/>
              </a:rPr>
              <a:t> &gt; 1.6 x 10</a:t>
            </a:r>
            <a:r>
              <a:rPr lang="en-US" altLang="ja-JP" sz="2400" baseline="30000" dirty="0" smtClean="0">
                <a:latin typeface="+mn-lt"/>
                <a:ea typeface="ＭＳ Ｐゴシック" charset="-128"/>
              </a:rPr>
              <a:t>34</a:t>
            </a:r>
            <a:r>
              <a:rPr lang="en-US" altLang="ja-JP" sz="2400" dirty="0" smtClean="0">
                <a:latin typeface="+mn-lt"/>
                <a:ea typeface="ＭＳ Ｐゴシック" charset="-128"/>
              </a:rPr>
              <a:t>cm</a:t>
            </a:r>
            <a:r>
              <a:rPr lang="en-US" altLang="ja-JP" sz="2400" baseline="30000" dirty="0" smtClean="0">
                <a:latin typeface="+mn-lt"/>
                <a:ea typeface="ＭＳ Ｐゴシック" charset="-128"/>
              </a:rPr>
              <a:t>−2</a:t>
            </a:r>
            <a:r>
              <a:rPr lang="en-US" altLang="ja-JP" sz="2400" dirty="0" smtClean="0">
                <a:latin typeface="+mn-lt"/>
                <a:ea typeface="ＭＳ Ｐゴシック" charset="-128"/>
              </a:rPr>
              <a:t>s</a:t>
            </a:r>
            <a:r>
              <a:rPr lang="en-US" altLang="ja-JP" sz="2400" baseline="30000" dirty="0" smtClean="0">
                <a:latin typeface="+mn-lt"/>
                <a:ea typeface="ＭＳ Ｐゴシック" charset="-128"/>
              </a:rPr>
              <a:t>−1  </a:t>
            </a:r>
            <a:r>
              <a:rPr lang="en-US" altLang="ja-JP" sz="2400" dirty="0" smtClean="0">
                <a:latin typeface="+mn-lt"/>
                <a:ea typeface="ＭＳ Ｐゴシック" charset="-128"/>
              </a:rPr>
              <a:t>!</a:t>
            </a:r>
          </a:p>
          <a:p>
            <a:endParaRPr lang="en-US" sz="2400" dirty="0" smtClean="0">
              <a:latin typeface="+mn-lt"/>
              <a:ea typeface="ＭＳ Ｐゴシック" charset="-128"/>
            </a:endParaRPr>
          </a:p>
          <a:p>
            <a:r>
              <a:rPr lang="en-US" sz="2400" dirty="0" smtClean="0">
                <a:latin typeface="+mn-lt"/>
              </a:rPr>
              <a:t>correlation of hadron </a:t>
            </a:r>
          </a:p>
          <a:p>
            <a:r>
              <a:rPr lang="en-US" sz="2400" dirty="0" err="1" smtClean="0">
                <a:latin typeface="+mn-lt"/>
              </a:rPr>
              <a:t>azimuthal</a:t>
            </a:r>
            <a:r>
              <a:rPr lang="en-US" sz="2400" dirty="0" smtClean="0">
                <a:latin typeface="+mn-lt"/>
              </a:rPr>
              <a:t> angles</a:t>
            </a:r>
          </a:p>
          <a:p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8128000" y="4940300"/>
            <a:ext cx="4699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b="0" dirty="0">
                <a:latin typeface="Symbol" pitchFamily="18" charset="2"/>
              </a:rPr>
              <a:t>j</a:t>
            </a:r>
            <a:r>
              <a:rPr lang="en-US" sz="2400" b="0" baseline="-25000" dirty="0">
                <a:latin typeface="Symbol" pitchFamily="18" charset="2"/>
              </a:rPr>
              <a:t>1</a:t>
            </a:r>
            <a:endParaRPr lang="en-US" sz="1400" b="0" dirty="0">
              <a:latin typeface="Arial" pitchFamily="34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4972050" y="5607050"/>
            <a:ext cx="4699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400" b="0" dirty="0">
                <a:latin typeface="Symbol" pitchFamily="18" charset="2"/>
              </a:rPr>
              <a:t>j</a:t>
            </a:r>
            <a:r>
              <a:rPr lang="en-US" sz="2400" b="0" baseline="-25000" dirty="0">
                <a:latin typeface="Symbol" pitchFamily="18" charset="2"/>
              </a:rPr>
              <a:t>2</a:t>
            </a:r>
            <a:endParaRPr lang="en-US" sz="1400" b="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5254141" y="1363528"/>
            <a:ext cx="3816350" cy="75565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Collins asymmetries from e</a:t>
            </a:r>
            <a:r>
              <a:rPr lang="en-US" baseline="30000" dirty="0" smtClean="0"/>
              <a:t>+</a:t>
            </a:r>
            <a:r>
              <a:rPr lang="en-US" dirty="0" smtClean="0"/>
              <a:t>e</a:t>
            </a:r>
            <a:r>
              <a:rPr lang="en-US" baseline="30000" dirty="0" smtClean="0"/>
              <a:t>−</a:t>
            </a:r>
            <a:endParaRPr lang="en-US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164810" y="2495550"/>
            <a:ext cx="3886200" cy="3289300"/>
          </a:xfrm>
          <a:prstGeom prst="rect">
            <a:avLst/>
          </a:prstGeom>
          <a:solidFill>
            <a:srgbClr val="FFFF7D"/>
          </a:solidFill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direct measurement of the Collins function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r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kern="0" dirty="0" smtClean="0">
                <a:solidFill>
                  <a:srgbClr val="006600"/>
                </a:solidFill>
                <a:latin typeface="Times New Roman"/>
                <a:ea typeface="Arial Unicode MS" pitchFamily="34" charset="-128"/>
                <a:cs typeface="Arial Unicode MS" pitchFamily="34" charset="-128"/>
              </a:rPr>
              <a:t>UC </a:t>
            </a:r>
            <a:r>
              <a:rPr lang="en-US" altLang="ja-JP" sz="2000" kern="0" dirty="0" smtClean="0">
                <a:latin typeface="Times New Roman"/>
                <a:ea typeface="Arial Unicode MS" pitchFamily="34" charset="-128"/>
                <a:cs typeface="Arial Unicode MS" pitchFamily="34" charset="-128"/>
              </a:rPr>
              <a:t>unlike sign/all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altLang="ja-JP" sz="2000" kern="0" dirty="0" smtClean="0">
                <a:solidFill>
                  <a:srgbClr val="FF0000"/>
                </a:solidFill>
                <a:latin typeface="Times New Roman"/>
                <a:ea typeface="Arial Unicode MS" pitchFamily="34" charset="-128"/>
                <a:cs typeface="Arial Unicode MS" pitchFamily="34" charset="-128"/>
              </a:rPr>
              <a:t>UL </a:t>
            </a:r>
            <a:r>
              <a:rPr lang="en-US" altLang="ja-JP" sz="2000" kern="0" dirty="0" smtClean="0">
                <a:latin typeface="Times New Roman"/>
                <a:ea typeface="Arial Unicode MS" pitchFamily="34" charset="-128"/>
                <a:cs typeface="Arial Unicode MS" pitchFamily="34" charset="-128"/>
              </a:rPr>
              <a:t>unlike sign/like sign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Times New Roman"/>
                <a:ea typeface="Arial Unicode MS" pitchFamily="34" charset="-128"/>
                <a:cs typeface="Arial Unicode MS" pitchFamily="34" charset="-128"/>
              </a:rPr>
              <a:t>different mix of </a:t>
            </a:r>
            <a:r>
              <a:rPr lang="en-US" altLang="ja-JP" sz="2000" kern="0" dirty="0" err="1" smtClean="0">
                <a:solidFill>
                  <a:srgbClr val="000000"/>
                </a:solidFill>
                <a:latin typeface="Times New Roman"/>
                <a:ea typeface="Arial Unicode MS" pitchFamily="34" charset="-128"/>
                <a:cs typeface="Arial Unicode MS" pitchFamily="34" charset="-128"/>
              </a:rPr>
              <a:t>favoured</a:t>
            </a:r>
            <a:r>
              <a:rPr lang="en-US" altLang="ja-JP" sz="2000" kern="0" dirty="0" smtClean="0">
                <a:solidFill>
                  <a:srgbClr val="000000"/>
                </a:solidFill>
                <a:latin typeface="Times New Roman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altLang="ja-JP" sz="2000" kern="0" dirty="0" err="1" smtClean="0">
                <a:solidFill>
                  <a:srgbClr val="000000"/>
                </a:solidFill>
                <a:latin typeface="Times New Roman"/>
                <a:ea typeface="Arial Unicode MS" pitchFamily="34" charset="-128"/>
                <a:cs typeface="Arial Unicode MS" pitchFamily="34" charset="-128"/>
              </a:rPr>
              <a:t>unfavoured</a:t>
            </a:r>
            <a:r>
              <a:rPr lang="en-US" altLang="ja-JP" sz="2000" kern="0" dirty="0" smtClean="0">
                <a:solidFill>
                  <a:srgbClr val="000000"/>
                </a:solidFill>
                <a:latin typeface="Times New Roman"/>
                <a:ea typeface="Arial Unicode MS" pitchFamily="34" charset="-128"/>
                <a:cs typeface="Arial Unicode MS" pitchFamily="34" charset="-128"/>
              </a:rPr>
              <a:t> FF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UC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asymmetries about 40−50% of 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UL</a:t>
            </a:r>
            <a:r>
              <a:rPr lang="en-US" altLang="ja-JP" sz="2000" kern="0" dirty="0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asymmetries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6550" y="1428750"/>
            <a:ext cx="372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e</a:t>
            </a:r>
            <a:r>
              <a:rPr lang="en-US" sz="2800" baseline="30000" dirty="0" smtClean="0">
                <a:latin typeface="+mn-lt"/>
              </a:rPr>
              <a:t>+</a:t>
            </a:r>
            <a:r>
              <a:rPr lang="en-US" sz="2800" dirty="0" smtClean="0">
                <a:latin typeface="+mn-lt"/>
              </a:rPr>
              <a:t> e</a:t>
            </a:r>
            <a:r>
              <a:rPr lang="en-US" sz="2800" baseline="30000" dirty="0" smtClean="0">
                <a:latin typeface="+mn-lt"/>
              </a:rPr>
              <a:t>−</a:t>
            </a:r>
            <a:r>
              <a:rPr lang="en-US" sz="2800" dirty="0" smtClean="0">
                <a:latin typeface="+mn-lt"/>
              </a:rPr>
              <a:t>→ </a:t>
            </a:r>
            <a:r>
              <a:rPr lang="el-GR" sz="2800" dirty="0" smtClean="0">
                <a:latin typeface="+mn-lt"/>
              </a:rPr>
              <a:t>ππ </a:t>
            </a:r>
            <a:r>
              <a:rPr lang="en-US" sz="2800" dirty="0" smtClean="0">
                <a:latin typeface="+mn-lt"/>
              </a:rPr>
              <a:t>X (547 fb</a:t>
            </a:r>
            <a:r>
              <a:rPr lang="en-US" sz="2800" baseline="30000" dirty="0" smtClean="0">
                <a:latin typeface="+mn-lt"/>
              </a:rPr>
              <a:t>−1</a:t>
            </a:r>
            <a:r>
              <a:rPr lang="en-US" sz="2800" dirty="0" smtClean="0">
                <a:latin typeface="+mn-lt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0350" y="1473200"/>
            <a:ext cx="4667586" cy="4800600"/>
            <a:chOff x="571500" y="1473200"/>
            <a:chExt cx="4667586" cy="4800600"/>
          </a:xfrm>
        </p:grpSpPr>
        <p:pic>
          <p:nvPicPr>
            <p:cNvPr id="14438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500" y="1473200"/>
              <a:ext cx="4667586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 bwMode="auto">
            <a:xfrm>
              <a:off x="2838450" y="1962150"/>
              <a:ext cx="222250" cy="2222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79430" y="162326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cs typeface="Arial" pitchFamily="34" charset="0"/>
                </a:rPr>
                <a:t>Y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83350" y="6140450"/>
            <a:ext cx="2468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M. Grosse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</a:rPr>
              <a:t>Perdekamp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 smtClean="0">
                <a:latin typeface="Comic Sans MS" pitchFamily="66" charset="0"/>
              </a:rPr>
              <a:t>Collins asymmetries</a:t>
            </a:r>
            <a:endParaRPr lang="en-GB" sz="4000" baseline="-25000" dirty="0">
              <a:latin typeface="Comic Sans MS" pitchFamily="66" charset="0"/>
            </a:endParaRPr>
          </a:p>
        </p:txBody>
      </p:sp>
      <p:pic>
        <p:nvPicPr>
          <p:cNvPr id="92166" name="Picture 6" descr="compas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88913"/>
            <a:ext cx="1008063" cy="998537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0" y="2451100"/>
            <a:ext cx="3911600" cy="3467100"/>
            <a:chOff x="215900" y="1962150"/>
            <a:chExt cx="4119996" cy="4125912"/>
          </a:xfrm>
        </p:grpSpPr>
        <p:pic>
          <p:nvPicPr>
            <p:cNvPr id="92169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5900" y="1962150"/>
              <a:ext cx="4119996" cy="41259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92170" name="Text Box 10"/>
            <p:cNvSpPr txBox="1">
              <a:spLocks noChangeArrowheads="1"/>
            </p:cNvSpPr>
            <p:nvPr/>
          </p:nvSpPr>
          <p:spPr bwMode="auto">
            <a:xfrm>
              <a:off x="1060450" y="2362200"/>
              <a:ext cx="652462" cy="701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sz="4000" baseline="30000" dirty="0">
                  <a:solidFill>
                    <a:srgbClr val="FF0000"/>
                  </a:solidFill>
                  <a:latin typeface="Symbol" pitchFamily="18" charset="2"/>
                </a:rPr>
                <a:t>+</a:t>
              </a:r>
              <a:endParaRPr lang="it-IT" sz="4000" baseline="300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92171" name="Text Box 11"/>
            <p:cNvSpPr txBox="1">
              <a:spLocks noChangeArrowheads="1"/>
            </p:cNvSpPr>
            <p:nvPr/>
          </p:nvSpPr>
          <p:spPr bwMode="auto">
            <a:xfrm>
              <a:off x="927100" y="4895850"/>
              <a:ext cx="652462" cy="701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accent2"/>
                  </a:solidFill>
                  <a:latin typeface="Symbol" pitchFamily="18" charset="2"/>
                </a:rPr>
                <a:t>p</a:t>
              </a:r>
              <a:r>
                <a:rPr lang="en-US" sz="4000" baseline="30000" dirty="0">
                  <a:solidFill>
                    <a:schemeClr val="accent2"/>
                  </a:solidFill>
                  <a:latin typeface="Symbol" pitchFamily="18" charset="2"/>
                </a:rPr>
                <a:t>-</a:t>
              </a:r>
              <a:endParaRPr lang="it-IT" sz="4000" baseline="30000" dirty="0">
                <a:solidFill>
                  <a:schemeClr val="accent2"/>
                </a:solidFill>
                <a:latin typeface="Symbol" pitchFamily="18" charset="2"/>
              </a:endParaRPr>
            </a:p>
          </p:txBody>
        </p:sp>
      </p:grpSp>
      <p:pic>
        <p:nvPicPr>
          <p:cNvPr id="92174" name="Picture 14" descr="CollKaonsPions_ah_2003_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0" y="2495550"/>
            <a:ext cx="4795104" cy="3289300"/>
          </a:xfrm>
          <a:prstGeom prst="rect">
            <a:avLst/>
          </a:prstGeom>
          <a:noFill/>
        </p:spPr>
      </p:pic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8039100" y="2451100"/>
            <a:ext cx="8524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sz="3600" baseline="30000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3600" baseline="30000" dirty="0">
                <a:latin typeface="Symbol" pitchFamily="18" charset="2"/>
              </a:rPr>
              <a:t>/-</a:t>
            </a:r>
            <a:endParaRPr lang="it-IT" sz="3600" baseline="30000" dirty="0">
              <a:latin typeface="Symbol" pitchFamily="18" charset="2"/>
            </a:endParaRP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8083550" y="4006850"/>
            <a:ext cx="8588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ymbol" pitchFamily="18" charset="2"/>
              </a:rPr>
              <a:t>K</a:t>
            </a:r>
            <a:r>
              <a:rPr lang="en-US" sz="3600" baseline="30000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3600" baseline="30000" dirty="0">
                <a:latin typeface="Symbol" pitchFamily="18" charset="2"/>
              </a:rPr>
              <a:t>/-</a:t>
            </a:r>
            <a:endParaRPr lang="it-IT" sz="3600" baseline="30000" dirty="0"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400" y="1606550"/>
            <a:ext cx="242726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Hermes: proton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8650" y="1606550"/>
            <a:ext cx="327435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COMPASS: deuteron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438150" y="6381750"/>
            <a:ext cx="2133600" cy="476250"/>
          </a:xfrm>
        </p:spPr>
        <p:txBody>
          <a:bodyPr/>
          <a:lstStyle/>
          <a:p>
            <a:r>
              <a:rPr lang="en-US" smtClean="0"/>
              <a:t>G. Mallot/CERN</a:t>
            </a:r>
            <a:endParaRPr lang="it-IT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6248400" y="6381750"/>
            <a:ext cx="2895600" cy="476250"/>
          </a:xfrm>
        </p:spPr>
        <p:txBody>
          <a:bodyPr/>
          <a:lstStyle/>
          <a:p>
            <a:r>
              <a:rPr lang="it-IT" dirty="0" smtClean="0"/>
              <a:t>Obergurgl, October 2007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 err="1" smtClean="0">
                <a:latin typeface="Comic Sans MS" pitchFamily="66" charset="0"/>
              </a:rPr>
              <a:t>Sivers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dirty="0" smtClean="0">
                <a:latin typeface="Comic Sans MS" pitchFamily="66" charset="0"/>
              </a:rPr>
              <a:t>asymmetries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GB" sz="4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3300"/>
            <a:ext cx="3879850" cy="38798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6279" name="Picture 23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3413" y="2924175"/>
            <a:ext cx="3251200" cy="2089150"/>
          </a:xfrm>
        </p:spPr>
      </p:pic>
      <p:pic>
        <p:nvPicPr>
          <p:cNvPr id="96283" name="Picture 27" descr="SivKaonsPions_ah_2003_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9152" y="2230141"/>
            <a:ext cx="5136978" cy="3378200"/>
          </a:xfrm>
          <a:prstGeom prst="rect">
            <a:avLst/>
          </a:prstGeom>
          <a:noFill/>
        </p:spPr>
      </p:pic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8259520" y="2393735"/>
            <a:ext cx="71045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sz="2800" baseline="30000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800" baseline="30000" dirty="0">
                <a:latin typeface="Symbol" pitchFamily="18" charset="2"/>
              </a:rPr>
              <a:t>/</a:t>
            </a:r>
            <a:r>
              <a:rPr lang="en-US" sz="2800" baseline="30000" dirty="0">
                <a:solidFill>
                  <a:schemeClr val="accent2"/>
                </a:solidFill>
                <a:latin typeface="Symbol" pitchFamily="18" charset="2"/>
              </a:rPr>
              <a:t>-</a:t>
            </a:r>
            <a:endParaRPr lang="it-IT" sz="2800" baseline="30000" dirty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8261350" y="3873500"/>
            <a:ext cx="70083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ymbol" pitchFamily="18" charset="2"/>
              </a:rPr>
              <a:t>K</a:t>
            </a:r>
            <a:r>
              <a:rPr lang="en-US" sz="2400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400" baseline="30000" dirty="0" smtClean="0">
                <a:latin typeface="Symbol" pitchFamily="18" charset="2"/>
              </a:rPr>
              <a:t>/</a:t>
            </a:r>
            <a:r>
              <a:rPr lang="en-US" sz="2400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−</a:t>
            </a:r>
            <a:endParaRPr lang="it-IT" sz="2400" baseline="30000" dirty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517650"/>
            <a:ext cx="242726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Hermes: proton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3150" y="1562100"/>
            <a:ext cx="327435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COMPASS: deuteron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38150" y="6381750"/>
            <a:ext cx="2133600" cy="476250"/>
          </a:xfrm>
        </p:spPr>
        <p:txBody>
          <a:bodyPr/>
          <a:lstStyle/>
          <a:p>
            <a:r>
              <a:rPr lang="en-US" smtClean="0"/>
              <a:t>G. Mallot/CERN</a:t>
            </a:r>
            <a:endParaRPr lang="it-IT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6248400" y="6381750"/>
            <a:ext cx="2895600" cy="476250"/>
          </a:xfrm>
        </p:spPr>
        <p:txBody>
          <a:bodyPr/>
          <a:lstStyle/>
          <a:p>
            <a:r>
              <a:rPr lang="it-IT" dirty="0" smtClean="0"/>
              <a:t>Obergurgl, October 2007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61994" y="1635501"/>
            <a:ext cx="42608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+mn-lt"/>
              </a:rPr>
              <a:t>global fit</a:t>
            </a:r>
            <a:r>
              <a:rPr lang="en-US" sz="2400" dirty="0">
                <a:latin typeface="+mn-lt"/>
              </a:rPr>
              <a:t> of data </a:t>
            </a:r>
            <a:r>
              <a:rPr lang="en-US" sz="2400" dirty="0" smtClean="0">
                <a:latin typeface="+mn-lt"/>
              </a:rPr>
              <a:t>to </a:t>
            </a:r>
            <a:r>
              <a:rPr lang="en-US" sz="2000" dirty="0" smtClean="0">
                <a:latin typeface="+mn-lt"/>
              </a:rPr>
              <a:t>BELLE (</a:t>
            </a:r>
            <a:r>
              <a:rPr lang="en-US" sz="2000" i="1" dirty="0" smtClean="0">
                <a:latin typeface="+mn-lt"/>
              </a:rPr>
              <a:t>FF </a:t>
            </a:r>
            <a:r>
              <a:rPr lang="en-US" sz="2000" dirty="0">
                <a:latin typeface="+mn-lt"/>
              </a:rPr>
              <a:t>),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HERMES, COMPASS (</a:t>
            </a:r>
            <a:r>
              <a:rPr lang="en-US" sz="2000" i="1" dirty="0" err="1">
                <a:latin typeface="+mn-lt"/>
              </a:rPr>
              <a:t>DFxFF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)</a:t>
            </a:r>
            <a:endParaRPr lang="it-IT" sz="2000" dirty="0">
              <a:solidFill>
                <a:srgbClr val="006600"/>
              </a:solidFill>
            </a:endParaRP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06700"/>
            <a:ext cx="3339947" cy="3294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4"/>
          <a:srcRect l="51528"/>
          <a:stretch>
            <a:fillRect/>
          </a:stretch>
        </p:blipFill>
        <p:spPr bwMode="auto">
          <a:xfrm>
            <a:off x="4349750" y="1384300"/>
            <a:ext cx="4432300" cy="291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0" y="11588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 smtClean="0">
                <a:latin typeface="Comic Sans MS" pitchFamily="66" charset="0"/>
              </a:rPr>
              <a:t>towards transversity </a:t>
            </a:r>
            <a:endParaRPr lang="en-GB" sz="4000" baseline="-25000" dirty="0">
              <a:latin typeface="Comic Sans MS" pitchFamily="66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 r="50625"/>
          <a:stretch>
            <a:fillRect/>
          </a:stretch>
        </p:blipFill>
        <p:spPr bwMode="auto">
          <a:xfrm>
            <a:off x="4394200" y="3943350"/>
            <a:ext cx="4514850" cy="291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82600" y="6381750"/>
            <a:ext cx="2133600" cy="476250"/>
          </a:xfrm>
        </p:spPr>
        <p:txBody>
          <a:bodyPr/>
          <a:lstStyle/>
          <a:p>
            <a:r>
              <a:rPr lang="en-US" smtClean="0"/>
              <a:t>G. Mallot/CERN</a:t>
            </a:r>
            <a:endParaRPr lang="it-IT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171700" y="6381750"/>
            <a:ext cx="2895600" cy="476250"/>
          </a:xfrm>
        </p:spPr>
        <p:txBody>
          <a:bodyPr/>
          <a:lstStyle/>
          <a:p>
            <a:r>
              <a:rPr lang="it-IT" dirty="0" smtClean="0"/>
              <a:t>Obergurgl, October 2007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215900" y="11588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first 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glimpse of transversity </a:t>
            </a:r>
            <a:endParaRPr lang="en-GB" sz="4400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6386087" y="3699616"/>
            <a:ext cx="4756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  <a:latin typeface="+mn-lt"/>
              </a:rPr>
              <a:t>Anselmino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  <a:latin typeface="+mn-lt"/>
              </a:rPr>
              <a:t>et al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., Phys. Rev. D75 (2007) 054032</a:t>
            </a:r>
            <a:endParaRPr lang="en-US" sz="16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482600" y="6381750"/>
            <a:ext cx="2133600" cy="476250"/>
          </a:xfrm>
        </p:spPr>
        <p:txBody>
          <a:bodyPr/>
          <a:lstStyle/>
          <a:p>
            <a:r>
              <a:rPr lang="en-US" smtClean="0"/>
              <a:t>G. Mallot/CERN</a:t>
            </a:r>
            <a:endParaRPr lang="it-IT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6248400" y="6381750"/>
            <a:ext cx="2895600" cy="476250"/>
          </a:xfrm>
        </p:spPr>
        <p:txBody>
          <a:bodyPr/>
          <a:lstStyle/>
          <a:p>
            <a:r>
              <a:rPr lang="it-IT" dirty="0" smtClean="0"/>
              <a:t>Obergurgl, October 2007</a:t>
            </a:r>
            <a:endParaRPr lang="it-IT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670" y="1428750"/>
            <a:ext cx="3495756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348688"/>
            <a:ext cx="3611678" cy="50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3327400" y="1828800"/>
            <a:ext cx="686406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q+∆q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rot="5400000">
            <a:off x="3082925" y="2206625"/>
            <a:ext cx="222250" cy="177800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pp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384300"/>
            <a:ext cx="8126191" cy="50482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 bwMode="auto">
          <a:xfrm rot="5400000" flipH="1" flipV="1">
            <a:off x="5105400" y="406400"/>
            <a:ext cx="178594" cy="794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5327650" y="406400"/>
            <a:ext cx="178594" cy="794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-335958" y="9578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Transverse spin effects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@ 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RHIC </a:t>
            </a:r>
            <a:endParaRPr lang="en-GB" sz="4400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9579" name="Picture 11" descr="an-xfrun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950" y="2451100"/>
            <a:ext cx="3874616" cy="3867150"/>
          </a:xfrm>
          <a:prstGeom prst="rect">
            <a:avLst/>
          </a:prstGeom>
          <a:noFill/>
        </p:spPr>
      </p:pic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5816600" y="4095750"/>
            <a:ext cx="46679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sz="2400" baseline="30000" dirty="0">
                <a:solidFill>
                  <a:schemeClr val="tx2"/>
                </a:solidFill>
              </a:rPr>
              <a:t>0</a:t>
            </a:r>
            <a:endParaRPr lang="it-IT" sz="2400" baseline="30000" dirty="0">
              <a:solidFill>
                <a:schemeClr val="tx2"/>
              </a:solidFill>
            </a:endParaRPr>
          </a:p>
        </p:txBody>
      </p:sp>
      <p:pic>
        <p:nvPicPr>
          <p:cNvPr id="109580" name="Picture 12" descr="starLogoMen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6900" y="2673350"/>
            <a:ext cx="633412" cy="469194"/>
          </a:xfrm>
          <a:prstGeom prst="rect">
            <a:avLst/>
          </a:prstGeom>
          <a:noFill/>
        </p:spPr>
      </p:pic>
      <p:pic>
        <p:nvPicPr>
          <p:cNvPr id="23" name="Picture 2" descr="jhlee_dis0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58" t="23248" r="18056" b="36228"/>
          <a:stretch>
            <a:fillRect/>
          </a:stretch>
        </p:blipFill>
        <p:spPr bwMode="auto">
          <a:xfrm>
            <a:off x="0" y="1250950"/>
            <a:ext cx="5505450" cy="275272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882650" y="4406900"/>
            <a:ext cx="3014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huge effects up to 40%</a:t>
            </a:r>
          </a:p>
        </p:txBody>
      </p:sp>
      <p:pic>
        <p:nvPicPr>
          <p:cNvPr id="26" name="Picture 2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068440" y="1609225"/>
            <a:ext cx="1514619" cy="248648"/>
          </a:xfrm>
          <a:prstGeom prst="rect">
            <a:avLst/>
          </a:prstGeom>
          <a:noFill/>
        </p:spPr>
      </p:pic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>
          <a:xfrm>
            <a:off x="482600" y="6381750"/>
            <a:ext cx="2133600" cy="476250"/>
          </a:xfrm>
        </p:spPr>
        <p:txBody>
          <a:bodyPr/>
          <a:lstStyle/>
          <a:p>
            <a:r>
              <a:rPr lang="en-US" smtClean="0"/>
              <a:t>G. Mallot/CERN</a:t>
            </a:r>
            <a:endParaRPr lang="it-IT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6248400" y="6381750"/>
            <a:ext cx="2895600" cy="476250"/>
          </a:xfrm>
        </p:spPr>
        <p:txBody>
          <a:bodyPr/>
          <a:lstStyle/>
          <a:p>
            <a:r>
              <a:rPr lang="it-IT" dirty="0" smtClean="0"/>
              <a:t>Obergurgl, October 2007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Pion</a:t>
            </a:r>
            <a:r>
              <a:rPr lang="en-US" dirty="0" smtClean="0"/>
              <a:t> </a:t>
            </a:r>
            <a:r>
              <a:rPr lang="en-US" dirty="0" err="1" smtClean="0"/>
              <a:t>Polarisability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fr-F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Obergurgl, October 2007</a:t>
            </a:r>
            <a:endParaRPr lang="fr-FR" sz="180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Polarizabilities</a:t>
            </a:r>
          </a:p>
        </p:txBody>
      </p:sp>
      <p:pic>
        <p:nvPicPr>
          <p:cNvPr id="146436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4950" y="2012950"/>
            <a:ext cx="2635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8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0350" y="1600200"/>
            <a:ext cx="22447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654050" y="1600200"/>
            <a:ext cx="354103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 sz="2400" dirty="0">
                <a:solidFill>
                  <a:srgbClr val="618FFD"/>
                </a:solidFill>
              </a:rPr>
              <a:t> </a:t>
            </a:r>
            <a:r>
              <a:rPr lang="en-US" sz="2400" dirty="0">
                <a:solidFill>
                  <a:srgbClr val="618FFD"/>
                </a:solidFill>
                <a:latin typeface="Arial Unicode MS" pitchFamily="34" charset="-128"/>
              </a:rPr>
              <a:t>electric</a:t>
            </a:r>
            <a:r>
              <a:rPr lang="en-US" sz="2400" dirty="0">
                <a:latin typeface="Arial Unicode MS" pitchFamily="34" charset="-128"/>
              </a:rPr>
              <a:t>   </a:t>
            </a:r>
            <a:r>
              <a:rPr lang="en-US" sz="2400" dirty="0" err="1" smtClean="0">
                <a:latin typeface="Arial Unicode MS" pitchFamily="34" charset="-128"/>
              </a:rPr>
              <a:t>polarisability</a:t>
            </a:r>
            <a:r>
              <a:rPr lang="en-US" sz="2400" dirty="0" smtClean="0"/>
              <a:t> </a:t>
            </a:r>
            <a:r>
              <a:rPr lang="en-US" dirty="0"/>
              <a:t>: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630238" y="1997075"/>
            <a:ext cx="35121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 dirty="0">
                <a:solidFill>
                  <a:srgbClr val="438E00"/>
                </a:solidFill>
              </a:rPr>
              <a:t> </a:t>
            </a:r>
            <a:r>
              <a:rPr lang="en-US" sz="2400" dirty="0">
                <a:solidFill>
                  <a:srgbClr val="438E00"/>
                </a:solidFill>
                <a:latin typeface="Arial Unicode MS" pitchFamily="34" charset="-128"/>
              </a:rPr>
              <a:t>magnetic </a:t>
            </a:r>
            <a:r>
              <a:rPr lang="en-US" sz="2400" dirty="0" err="1">
                <a:latin typeface="Arial Unicode MS" pitchFamily="34" charset="-128"/>
              </a:rPr>
              <a:t>polarisability</a:t>
            </a:r>
            <a:r>
              <a:rPr lang="en-US" sz="2400" dirty="0"/>
              <a:t> </a:t>
            </a:r>
            <a:r>
              <a:rPr lang="en-US" dirty="0"/>
              <a:t>: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3276601"/>
            <a:ext cx="6919913" cy="2036763"/>
            <a:chOff x="1056" y="2064"/>
            <a:chExt cx="4359" cy="1283"/>
          </a:xfrm>
        </p:grpSpPr>
        <p:sp>
          <p:nvSpPr>
            <p:cNvPr id="146442" name="Rectangle 10"/>
            <p:cNvSpPr>
              <a:spLocks noChangeArrowheads="1"/>
            </p:cNvSpPr>
            <p:nvPr/>
          </p:nvSpPr>
          <p:spPr bwMode="auto">
            <a:xfrm>
              <a:off x="2404" y="3056"/>
              <a:ext cx="30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2400" dirty="0">
                  <a:latin typeface="Arial Unicode MS" pitchFamily="34" charset="-128"/>
                </a:rPr>
                <a:t>Charges oscillate ~ 0.1% </a:t>
              </a:r>
              <a:r>
                <a:rPr lang="en-US" sz="2400" b="1" dirty="0">
                  <a:solidFill>
                    <a:schemeClr val="accent2"/>
                  </a:solidFill>
                  <a:latin typeface="Symbol" pitchFamily="18" charset="2"/>
                </a:rPr>
                <a:t>p</a:t>
              </a:r>
              <a:r>
                <a:rPr lang="en-US" sz="2400" dirty="0">
                  <a:latin typeface="Arial Unicode MS" pitchFamily="34" charset="-128"/>
                </a:rPr>
                <a:t> radius</a:t>
              </a:r>
            </a:p>
          </p:txBody>
        </p:sp>
        <p:pic>
          <p:nvPicPr>
            <p:cNvPr id="146443" name="Picture 11" descr="Polarisaility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56" y="2064"/>
              <a:ext cx="3231" cy="882"/>
            </a:xfrm>
            <a:prstGeom prst="rect">
              <a:avLst/>
            </a:prstGeom>
            <a:noFill/>
          </p:spPr>
        </p:pic>
      </p:grpSp>
      <p:sp>
        <p:nvSpPr>
          <p:cNvPr id="146444" name="Text Box 12"/>
          <p:cNvSpPr txBox="1">
            <a:spLocks noChangeArrowheads="1"/>
          </p:cNvSpPr>
          <p:nvPr/>
        </p:nvSpPr>
        <p:spPr bwMode="auto">
          <a:xfrm rot="16200000">
            <a:off x="8087820" y="5694155"/>
            <a:ext cx="1382110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</a:rPr>
              <a:t>From S. Paul</a:t>
            </a:r>
            <a:endParaRPr lang="en-GB" sz="16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62100"/>
            <a:ext cx="77724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2000" dirty="0"/>
              <a:t>        </a:t>
            </a:r>
            <a:r>
              <a:rPr lang="en-US" sz="2400" dirty="0"/>
              <a:t>electrical ,</a:t>
            </a:r>
            <a:r>
              <a:rPr lang="en-US" sz="2000" dirty="0"/>
              <a:t>           </a:t>
            </a:r>
            <a:r>
              <a:rPr lang="en-US" sz="2400" dirty="0"/>
              <a:t>magnetic </a:t>
            </a:r>
            <a:r>
              <a:rPr lang="en-US" sz="2400" dirty="0" err="1"/>
              <a:t>polarisability</a:t>
            </a:r>
            <a:endParaRPr lang="en-US" sz="2400" dirty="0"/>
          </a:p>
          <a:p>
            <a:endParaRPr lang="en-US" sz="2400" dirty="0"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sz="2400" dirty="0">
                <a:sym typeface="Symbol" pitchFamily="18" charset="2"/>
              </a:rPr>
              <a:t></a:t>
            </a:r>
            <a:r>
              <a:rPr lang="en-US" sz="2400" dirty="0"/>
              <a:t>PT: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                           </a:t>
            </a:r>
            <a:r>
              <a:rPr lang="en-US" sz="2400" dirty="0" smtClean="0"/>
              <a:t> Low </a:t>
            </a:r>
            <a:r>
              <a:rPr lang="en-US" sz="2400" dirty="0"/>
              <a:t>Energy Constant (LEC)</a:t>
            </a:r>
            <a:endParaRPr lang="en-US" sz="2400" dirty="0">
              <a:sym typeface="Symbol" pitchFamily="18" charset="2"/>
            </a:endParaRPr>
          </a:p>
          <a:p>
            <a:pPr>
              <a:buFontTx/>
              <a:buChar char="•"/>
            </a:pPr>
            <a:endParaRPr lang="en-US" sz="2400" dirty="0"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sz="2400" dirty="0">
                <a:sym typeface="Symbol" pitchFamily="18" charset="2"/>
              </a:rPr>
              <a:t></a:t>
            </a:r>
            <a:r>
              <a:rPr lang="en-US" sz="2400" dirty="0"/>
              <a:t>PT: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  <a:p>
            <a:endParaRPr lang="en-US" sz="2400" dirty="0"/>
          </a:p>
          <a:p>
            <a:pPr>
              <a:buFontTx/>
              <a:buChar char="•"/>
            </a:pPr>
            <a:endParaRPr lang="en-US" sz="2400" b="1" dirty="0"/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fr-FR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Obergurgl, October 2007</a:t>
            </a:r>
            <a:endParaRPr lang="fr-FR" sz="1800"/>
          </a:p>
        </p:txBody>
      </p:sp>
      <p:sp>
        <p:nvSpPr>
          <p:cNvPr id="63520" name="AutoShape 32"/>
          <p:cNvSpPr>
            <a:spLocks noChangeArrowheads="1"/>
          </p:cNvSpPr>
          <p:nvPr/>
        </p:nvSpPr>
        <p:spPr bwMode="auto">
          <a:xfrm>
            <a:off x="7246211" y="5103032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7273199" y="5236382"/>
            <a:ext cx="172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 0 at 1 loop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3518" name="AutoShape 30"/>
          <p:cNvSpPr>
            <a:spLocks noChangeArrowheads="1"/>
          </p:cNvSpPr>
          <p:nvPr/>
        </p:nvSpPr>
        <p:spPr bwMode="auto">
          <a:xfrm>
            <a:off x="1682750" y="5118100"/>
            <a:ext cx="5562600" cy="990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304800"/>
            <a:ext cx="7348538" cy="549275"/>
          </a:xfrm>
          <a:noFill/>
          <a:ln/>
        </p:spPr>
        <p:txBody>
          <a:bodyPr/>
          <a:lstStyle/>
          <a:p>
            <a:r>
              <a:rPr lang="en-US" dirty="0" err="1"/>
              <a:t>Polarisability</a:t>
            </a:r>
            <a:r>
              <a:rPr lang="en-US" dirty="0"/>
              <a:t>: a test of </a:t>
            </a:r>
            <a:r>
              <a:rPr lang="en-US" dirty="0">
                <a:sym typeface="Symbol" pitchFamily="18" charset="2"/>
              </a:rPr>
              <a:t></a:t>
            </a:r>
            <a:r>
              <a:rPr lang="en-US" dirty="0"/>
              <a:t>PT</a:t>
            </a:r>
            <a:endParaRPr lang="en-GB" dirty="0"/>
          </a:p>
        </p:txBody>
      </p:sp>
      <p:pic>
        <p:nvPicPr>
          <p:cNvPr id="6349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2900" y="1562100"/>
            <a:ext cx="457200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49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676400"/>
            <a:ext cx="457200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828800" y="2133600"/>
            <a:ext cx="6477000" cy="1981200"/>
            <a:chOff x="864" y="1392"/>
            <a:chExt cx="4080" cy="1248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auto">
            <a:xfrm>
              <a:off x="864" y="1392"/>
              <a:ext cx="4080" cy="672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2" name="AutoShape 14"/>
            <p:cNvSpPr>
              <a:spLocks noChangeArrowheads="1"/>
            </p:cNvSpPr>
            <p:nvPr/>
          </p:nvSpPr>
          <p:spPr bwMode="auto">
            <a:xfrm>
              <a:off x="2544" y="2256"/>
              <a:ext cx="720" cy="384"/>
            </a:xfrm>
            <a:prstGeom prst="wedgeRoundRectCallout">
              <a:avLst>
                <a:gd name="adj1" fmla="val 30417"/>
                <a:gd name="adj2" fmla="val -153125"/>
                <a:gd name="adj3" fmla="val 16667"/>
              </a:avLst>
            </a:prstGeom>
            <a:solidFill>
              <a:srgbClr val="FF66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1 loop</a:t>
              </a:r>
              <a:endParaRPr lang="en-GB"/>
            </a:p>
          </p:txBody>
        </p:sp>
        <p:sp>
          <p:nvSpPr>
            <p:cNvPr id="63503" name="AutoShape 15"/>
            <p:cNvSpPr>
              <a:spLocks noChangeArrowheads="1"/>
            </p:cNvSpPr>
            <p:nvPr/>
          </p:nvSpPr>
          <p:spPr bwMode="auto">
            <a:xfrm>
              <a:off x="3648" y="2256"/>
              <a:ext cx="720" cy="384"/>
            </a:xfrm>
            <a:prstGeom prst="wedgeRoundRectCallout">
              <a:avLst>
                <a:gd name="adj1" fmla="val -52361"/>
                <a:gd name="adj2" fmla="val -156773"/>
                <a:gd name="adj3" fmla="val 16667"/>
              </a:avLst>
            </a:prstGeom>
            <a:solidFill>
              <a:srgbClr val="FF99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2 loop</a:t>
              </a:r>
              <a:endParaRPr lang="en-GB"/>
            </a:p>
          </p:txBody>
        </p:sp>
        <p:pic>
          <p:nvPicPr>
            <p:cNvPr id="63506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8" y="1528"/>
              <a:ext cx="3696" cy="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3511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3" y="4281488"/>
            <a:ext cx="2338387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516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6100" y="5207000"/>
            <a:ext cx="5324475" cy="839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Obergurgl, October 2007</a:t>
            </a:r>
            <a:endParaRPr lang="fr-FR" sz="1800"/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762000" y="5867400"/>
            <a:ext cx="80502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/>
              <a:t>where                                       </a:t>
            </a:r>
            <a:r>
              <a:rPr lang="en-US" sz="2000" dirty="0" smtClean="0"/>
              <a:t>,            depends </a:t>
            </a:r>
            <a:r>
              <a:rPr lang="en-US" sz="2000" dirty="0"/>
              <a:t>on analysis cuts</a:t>
            </a:r>
            <a:endParaRPr lang="en-GB" sz="2000" dirty="0"/>
          </a:p>
        </p:txBody>
      </p:sp>
      <p:sp>
        <p:nvSpPr>
          <p:cNvPr id="59432" name="AutoShape 40"/>
          <p:cNvSpPr>
            <a:spLocks noChangeArrowheads="1"/>
          </p:cNvSpPr>
          <p:nvPr/>
        </p:nvSpPr>
        <p:spPr bwMode="auto">
          <a:xfrm>
            <a:off x="609600" y="3810000"/>
            <a:ext cx="8153400" cy="1905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5907088" cy="549275"/>
          </a:xfrm>
          <a:noFill/>
          <a:ln/>
        </p:spPr>
        <p:txBody>
          <a:bodyPr/>
          <a:lstStyle/>
          <a:p>
            <a:r>
              <a:rPr lang="en-US"/>
              <a:t>Polarisability: Primakoff</a:t>
            </a:r>
            <a:endParaRPr lang="en-GB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562100"/>
            <a:ext cx="77724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measurable in Compton </a:t>
            </a:r>
            <a:r>
              <a:rPr lang="en-US" sz="2400" dirty="0" err="1"/>
              <a:t>scatt</a:t>
            </a:r>
            <a:r>
              <a:rPr lang="en-US" sz="2400" dirty="0"/>
              <a:t>.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                               </a:t>
            </a:r>
            <a:r>
              <a:rPr lang="en-US" sz="2400" dirty="0" err="1">
                <a:latin typeface="Symbol" pitchFamily="18" charset="2"/>
              </a:rPr>
              <a:t>gp</a:t>
            </a:r>
            <a:r>
              <a:rPr lang="en-US" sz="2400" dirty="0">
                <a:latin typeface="Symbol" pitchFamily="18" charset="2"/>
                <a:sym typeface="Wingdings 3" pitchFamily="18" charset="2"/>
              </a:rPr>
              <a:t></a:t>
            </a:r>
            <a:r>
              <a:rPr lang="en-US" sz="2400" dirty="0">
                <a:latin typeface="Symbol" pitchFamily="18" charset="2"/>
                <a:sym typeface="ZapfDingbats BT" pitchFamily="2" charset="2"/>
              </a:rPr>
              <a:t> </a:t>
            </a:r>
            <a:r>
              <a:rPr lang="en-US" sz="2400" dirty="0" err="1">
                <a:latin typeface="Symbol" pitchFamily="18" charset="2"/>
              </a:rPr>
              <a:t>gp</a:t>
            </a:r>
            <a:r>
              <a:rPr lang="en-US" sz="2400" dirty="0">
                <a:latin typeface="Symbol" pitchFamily="18" charset="2"/>
              </a:rPr>
              <a:t> 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 err="1"/>
              <a:t>Primakoff</a:t>
            </a:r>
            <a:r>
              <a:rPr lang="en-US" sz="2400" dirty="0"/>
              <a:t>:   inverse kinematics</a:t>
            </a:r>
          </a:p>
          <a:p>
            <a:pPr>
              <a:buFontTx/>
              <a:buChar char="•"/>
            </a:pPr>
            <a:r>
              <a:rPr lang="en-US" sz="2400" dirty="0"/>
              <a:t>with                            </a:t>
            </a:r>
            <a:r>
              <a:rPr lang="en-US" sz="2400" dirty="0" smtClean="0"/>
              <a:t>     and</a:t>
            </a: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  <a:p>
            <a:endParaRPr lang="en-US" sz="2000" dirty="0"/>
          </a:p>
          <a:p>
            <a:endParaRPr lang="en-GB" sz="2000" dirty="0"/>
          </a:p>
        </p:txBody>
      </p:sp>
      <p:pic>
        <p:nvPicPr>
          <p:cNvPr id="59403" name="Picture 11" descr="Primakoff Product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447800"/>
            <a:ext cx="2590800" cy="1957388"/>
          </a:xfrm>
          <a:prstGeom prst="rect">
            <a:avLst/>
          </a:prstGeom>
          <a:noFill/>
        </p:spPr>
      </p:pic>
      <p:pic>
        <p:nvPicPr>
          <p:cNvPr id="59424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8739" y="3367653"/>
            <a:ext cx="17526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9433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8650" y="5962650"/>
            <a:ext cx="609600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9443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6500" y="4000500"/>
            <a:ext cx="6753225" cy="149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9446" name="Picture 5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4289" y="2927916"/>
            <a:ext cx="2152650" cy="319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9448" name="Picture 5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6588" y="5873750"/>
            <a:ext cx="2232025" cy="46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Obergurgl, October 2007</a:t>
            </a:r>
            <a:endParaRPr lang="fr-FR" sz="1800"/>
          </a:p>
        </p:txBody>
      </p:sp>
      <p:sp>
        <p:nvSpPr>
          <p:cNvPr id="99331" name="AutoShape 3"/>
          <p:cNvSpPr>
            <a:spLocks noChangeArrowheads="1"/>
          </p:cNvSpPr>
          <p:nvPr/>
        </p:nvSpPr>
        <p:spPr bwMode="auto">
          <a:xfrm>
            <a:off x="609600" y="3048000"/>
            <a:ext cx="7924800" cy="1219200"/>
          </a:xfrm>
          <a:prstGeom prst="roundRect">
            <a:avLst>
              <a:gd name="adj" fmla="val 15495"/>
            </a:avLst>
          </a:prstGeom>
          <a:solidFill>
            <a:srgbClr val="DDDDDD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49400" y="361950"/>
            <a:ext cx="5907088" cy="549275"/>
          </a:xfrm>
          <a:noFill/>
          <a:ln/>
        </p:spPr>
        <p:txBody>
          <a:bodyPr/>
          <a:lstStyle/>
          <a:p>
            <a:r>
              <a:rPr lang="en-US" dirty="0" err="1"/>
              <a:t>Polarisability</a:t>
            </a:r>
            <a:r>
              <a:rPr lang="en-US" dirty="0"/>
              <a:t>: </a:t>
            </a:r>
            <a:r>
              <a:rPr lang="en-US" dirty="0" err="1"/>
              <a:t>Primakoff</a:t>
            </a:r>
            <a:endParaRPr lang="en-GB" dirty="0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60400" y="1739900"/>
            <a:ext cx="77724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Finally compare the </a:t>
            </a:r>
            <a:r>
              <a:rPr lang="en-US" sz="2400" dirty="0">
                <a:solidFill>
                  <a:schemeClr val="accent2"/>
                </a:solidFill>
              </a:rPr>
              <a:t>shape</a:t>
            </a:r>
            <a:r>
              <a:rPr lang="en-US" sz="2400" dirty="0"/>
              <a:t> of the measured </a:t>
            </a:r>
            <a:r>
              <a:rPr lang="en-US" sz="2400" dirty="0" err="1"/>
              <a:t>Primakoff</a:t>
            </a:r>
            <a:r>
              <a:rPr lang="en-US" sz="2400" dirty="0"/>
              <a:t> cross-section to a Monte Carlo simulation for the point-like case.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Note COMPASS also measured the point-like </a:t>
            </a:r>
            <a:r>
              <a:rPr lang="en-US" sz="2400" dirty="0" err="1"/>
              <a:t>muon</a:t>
            </a: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</p:txBody>
      </p:sp>
      <p:pic>
        <p:nvPicPr>
          <p:cNvPr id="993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276600"/>
            <a:ext cx="5956300" cy="820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Obergurgl, October 2007</a:t>
            </a:r>
            <a:endParaRPr lang="fr-FR" sz="180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418388" cy="390525"/>
          </a:xfrm>
          <a:noFill/>
          <a:ln/>
        </p:spPr>
        <p:txBody>
          <a:bodyPr/>
          <a:lstStyle/>
          <a:p>
            <a:r>
              <a:rPr lang="de-DE" dirty="0"/>
              <a:t>Pilot hadron-beam run 2004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798513" y="4419600"/>
            <a:ext cx="69660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7663" indent="-347663" algn="l">
              <a:buFontTx/>
              <a:buChar char="•"/>
            </a:pPr>
            <a:r>
              <a:rPr lang="en-GB" sz="2400" dirty="0">
                <a:latin typeface="+mn-lt"/>
              </a:rPr>
              <a:t>190 </a:t>
            </a:r>
            <a:r>
              <a:rPr lang="en-GB" sz="2400" dirty="0" err="1">
                <a:latin typeface="+mn-lt"/>
              </a:rPr>
              <a:t>GeV</a:t>
            </a:r>
            <a:r>
              <a:rPr lang="en-GB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π</a:t>
            </a:r>
            <a:r>
              <a:rPr lang="en-US" sz="2400" dirty="0">
                <a:latin typeface="+mn-lt"/>
              </a:rPr>
              <a:t> beam, </a:t>
            </a:r>
            <a:r>
              <a:rPr lang="en-GB" sz="2400" dirty="0">
                <a:latin typeface="+mn-lt"/>
              </a:rPr>
              <a:t>low intensity: 2 </a:t>
            </a:r>
            <a:r>
              <a:rPr lang="en-GB" sz="2400" dirty="0">
                <a:latin typeface="+mn-lt"/>
                <a:ea typeface="Arial Unicode MS" pitchFamily="34" charset="-128"/>
                <a:cs typeface="Arial Unicode MS" pitchFamily="34" charset="-128"/>
              </a:rPr>
              <a:t>·</a:t>
            </a:r>
            <a:r>
              <a:rPr lang="en-GB" sz="2400" dirty="0">
                <a:latin typeface="+mn-lt"/>
              </a:rPr>
              <a:t>10</a:t>
            </a:r>
            <a:r>
              <a:rPr lang="en-GB" sz="2400" baseline="30000" dirty="0">
                <a:latin typeface="+mn-lt"/>
              </a:rPr>
              <a:t>6</a:t>
            </a:r>
            <a:r>
              <a:rPr lang="en-GB" sz="2400" dirty="0">
                <a:latin typeface="+mn-lt"/>
              </a:rPr>
              <a:t>/spill</a:t>
            </a:r>
          </a:p>
          <a:p>
            <a:pPr marL="347663" indent="-347663" algn="l">
              <a:buFontTx/>
              <a:buChar char="•"/>
            </a:pPr>
            <a:r>
              <a:rPr lang="en-GB" sz="2400" dirty="0">
                <a:latin typeface="+mn-lt"/>
              </a:rPr>
              <a:t>Beam time: 7 days</a:t>
            </a:r>
          </a:p>
          <a:p>
            <a:pPr marL="347663" indent="-347663" algn="l">
              <a:buFontTx/>
              <a:buChar char="•"/>
            </a:pPr>
            <a:r>
              <a:rPr lang="en-US" sz="2400" dirty="0">
                <a:latin typeface="+mn-lt"/>
              </a:rPr>
              <a:t>Trigger: beam, </a:t>
            </a:r>
            <a:r>
              <a:rPr lang="en-US" sz="2400" dirty="0" err="1">
                <a:latin typeface="+mn-lt"/>
              </a:rPr>
              <a:t>pion</a:t>
            </a:r>
            <a:r>
              <a:rPr lang="en-US" sz="2400" dirty="0">
                <a:latin typeface="+mn-lt"/>
              </a:rPr>
              <a:t> in </a:t>
            </a:r>
            <a:r>
              <a:rPr lang="en-US" sz="2400" dirty="0" err="1">
                <a:latin typeface="+mn-lt"/>
              </a:rPr>
              <a:t>hodoscope</a:t>
            </a:r>
            <a:r>
              <a:rPr lang="en-US" sz="2400" dirty="0">
                <a:latin typeface="+mn-lt"/>
              </a:rPr>
              <a:t>, and E</a:t>
            </a:r>
            <a:r>
              <a:rPr lang="en-US" sz="2400" baseline="-25000" dirty="0">
                <a:latin typeface="+mn-lt"/>
                <a:sym typeface="Symbol" pitchFamily="18" charset="2"/>
              </a:rPr>
              <a:t></a:t>
            </a:r>
            <a:r>
              <a:rPr lang="en-US" sz="2400" dirty="0">
                <a:latin typeface="+mn-lt"/>
                <a:sym typeface="Symbol" pitchFamily="18" charset="2"/>
              </a:rPr>
              <a:t> &gt; 90 </a:t>
            </a:r>
            <a:r>
              <a:rPr lang="en-US" sz="2400" dirty="0" err="1">
                <a:latin typeface="+mn-lt"/>
                <a:sym typeface="Symbol" pitchFamily="18" charset="2"/>
              </a:rPr>
              <a:t>GeV</a:t>
            </a:r>
            <a:endParaRPr lang="en-US" sz="2400" dirty="0">
              <a:latin typeface="+mn-lt"/>
              <a:sym typeface="Symbol" pitchFamily="18" charset="2"/>
            </a:endParaRPr>
          </a:p>
          <a:p>
            <a:pPr marL="347663" indent="-347663" algn="l">
              <a:buFontTx/>
              <a:buChar char="•"/>
            </a:pPr>
            <a:r>
              <a:rPr lang="en-GB" sz="2400" dirty="0">
                <a:latin typeface="+mn-lt"/>
              </a:rPr>
              <a:t>Trigger rate (</a:t>
            </a:r>
            <a:r>
              <a:rPr lang="en-GB" sz="2400" dirty="0" smtClean="0">
                <a:latin typeface="+mn-lt"/>
              </a:rPr>
              <a:t>40</a:t>
            </a:r>
            <a:r>
              <a:rPr lang="en-GB" sz="2400" dirty="0" smtClean="0">
                <a:latin typeface="Times New Roman"/>
                <a:cs typeface="Times New Roman"/>
              </a:rPr>
              <a:t>−</a:t>
            </a:r>
            <a:r>
              <a:rPr lang="en-GB" sz="2400" dirty="0" smtClean="0">
                <a:latin typeface="+mn-lt"/>
              </a:rPr>
              <a:t>50k/spill</a:t>
            </a:r>
            <a:r>
              <a:rPr lang="en-GB" sz="2400" dirty="0">
                <a:latin typeface="+mn-lt"/>
              </a:rPr>
              <a:t>)</a:t>
            </a:r>
          </a:p>
          <a:p>
            <a:pPr marL="347663" indent="-347663" algn="l">
              <a:buFontTx/>
              <a:buChar char="•"/>
            </a:pPr>
            <a:r>
              <a:rPr lang="en-GB" sz="2400" dirty="0">
                <a:latin typeface="+mn-lt"/>
              </a:rPr>
              <a:t>Different targets (</a:t>
            </a:r>
            <a:r>
              <a:rPr lang="en-GB" sz="2400" dirty="0" err="1">
                <a:latin typeface="+mn-lt"/>
              </a:rPr>
              <a:t>Pb</a:t>
            </a:r>
            <a:r>
              <a:rPr lang="en-GB" sz="2400" dirty="0">
                <a:latin typeface="+mn-lt"/>
              </a:rPr>
              <a:t>, C, Cu)</a:t>
            </a:r>
            <a:endParaRPr lang="en-GB" sz="2400" baseline="30000" dirty="0">
              <a:latin typeface="+mn-lt"/>
            </a:endParaRPr>
          </a:p>
        </p:txBody>
      </p:sp>
      <p:pic>
        <p:nvPicPr>
          <p:cNvPr id="105476" name="Picture 4" descr="primakoff_trig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0"/>
            <a:ext cx="7740650" cy="2489200"/>
          </a:xfrm>
          <a:prstGeom prst="rect">
            <a:avLst/>
          </a:prstGeo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600200" y="1524000"/>
            <a:ext cx="1260475" cy="4572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Trigger</a:t>
            </a:r>
            <a:endParaRPr lang="en-GB">
              <a:latin typeface="Comic Sans MS" pitchFamily="66" charset="0"/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791200" y="2209800"/>
            <a:ext cx="3381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cs typeface="Times New Roman" pitchFamily="18" charset="0"/>
              </a:rPr>
              <a:t>π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5505450" y="2690813"/>
            <a:ext cx="119063" cy="119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5500688" y="3181350"/>
            <a:ext cx="119062" cy="119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943600" y="3200400"/>
            <a:ext cx="309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Comic Sans MS" pitchFamily="66" charset="0"/>
                <a:sym typeface="Symbol" pitchFamily="18" charset="2"/>
              </a:rPr>
              <a:t>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fr-F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Obergurgl, October 2007</a:t>
            </a:r>
            <a:endParaRPr lang="fr-FR" sz="180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81000"/>
            <a:ext cx="5521325" cy="390525"/>
          </a:xfrm>
          <a:noFill/>
          <a:ln/>
        </p:spPr>
        <p:txBody>
          <a:bodyPr/>
          <a:lstStyle/>
          <a:p>
            <a:r>
              <a:rPr lang="de-DE"/>
              <a:t>Event selection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85800" y="1752600"/>
            <a:ext cx="3024188" cy="2100263"/>
            <a:chOff x="432" y="1200"/>
            <a:chExt cx="1905" cy="1323"/>
          </a:xfrm>
        </p:grpSpPr>
        <p:pic>
          <p:nvPicPr>
            <p:cNvPr id="107530" name="Picture 10"/>
            <p:cNvPicPr>
              <a:picLocks noChangeAspect="1" noChangeArrowheads="1"/>
            </p:cNvPicPr>
            <p:nvPr/>
          </p:nvPicPr>
          <p:blipFill>
            <a:blip r:embed="rId3"/>
            <a:srcRect l="3044" b="3844"/>
            <a:stretch>
              <a:fillRect/>
            </a:stretch>
          </p:blipFill>
          <p:spPr bwMode="auto">
            <a:xfrm>
              <a:off x="432" y="1200"/>
              <a:ext cx="1905" cy="1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07532" name="Rectangle 12"/>
            <p:cNvSpPr>
              <a:spLocks noChangeArrowheads="1"/>
            </p:cNvSpPr>
            <p:nvPr/>
          </p:nvSpPr>
          <p:spPr bwMode="auto">
            <a:xfrm>
              <a:off x="1551" y="1282"/>
              <a:ext cx="464" cy="1111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648200" y="2133600"/>
            <a:ext cx="2830513" cy="4213225"/>
            <a:chOff x="3168" y="1344"/>
            <a:chExt cx="1783" cy="2654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3168" y="2688"/>
              <a:ext cx="1783" cy="1310"/>
              <a:chOff x="2496" y="2252"/>
              <a:chExt cx="1842" cy="1353"/>
            </a:xfrm>
          </p:grpSpPr>
          <p:pic>
            <p:nvPicPr>
              <p:cNvPr id="107534" name="Picture 14"/>
              <p:cNvPicPr>
                <a:picLocks noChangeAspect="1" noChangeArrowheads="1"/>
              </p:cNvPicPr>
              <p:nvPr/>
            </p:nvPicPr>
            <p:blipFill>
              <a:blip r:embed="rId4"/>
              <a:srcRect l="9204" t="6195" r="2493" b="2693"/>
              <a:stretch>
                <a:fillRect/>
              </a:stretch>
            </p:blipFill>
            <p:spPr bwMode="auto">
              <a:xfrm>
                <a:off x="2496" y="2252"/>
                <a:ext cx="1842" cy="13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7535" name="Rectangle 15"/>
              <p:cNvSpPr>
                <a:spLocks noChangeArrowheads="1"/>
              </p:cNvSpPr>
              <p:nvPr/>
            </p:nvSpPr>
            <p:spPr bwMode="auto">
              <a:xfrm>
                <a:off x="2616" y="2264"/>
                <a:ext cx="432" cy="1200"/>
              </a:xfrm>
              <a:prstGeom prst="rect">
                <a:avLst/>
              </a:prstGeom>
              <a:solidFill>
                <a:schemeClr val="bg2">
                  <a:alpha val="39999"/>
                </a:scheme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168" y="1344"/>
              <a:ext cx="1752" cy="1296"/>
              <a:chOff x="432" y="2256"/>
              <a:chExt cx="1752" cy="1296"/>
            </a:xfrm>
          </p:grpSpPr>
          <p:pic>
            <p:nvPicPr>
              <p:cNvPr id="107531" name="Picture 11"/>
              <p:cNvPicPr>
                <a:picLocks noChangeAspect="1" noChangeArrowheads="1"/>
              </p:cNvPicPr>
              <p:nvPr/>
            </p:nvPicPr>
            <p:blipFill>
              <a:blip r:embed="rId5"/>
              <a:srcRect l="2609" t="3464" r="2174" b="3030"/>
              <a:stretch>
                <a:fillRect/>
              </a:stretch>
            </p:blipFill>
            <p:spPr bwMode="auto">
              <a:xfrm>
                <a:off x="432" y="2256"/>
                <a:ext cx="1752" cy="1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7536" name="Rectangle 16"/>
              <p:cNvSpPr>
                <a:spLocks noChangeArrowheads="1"/>
              </p:cNvSpPr>
              <p:nvPr/>
            </p:nvSpPr>
            <p:spPr bwMode="auto">
              <a:xfrm>
                <a:off x="536" y="2280"/>
                <a:ext cx="404" cy="1148"/>
              </a:xfrm>
              <a:prstGeom prst="rect">
                <a:avLst/>
              </a:prstGeom>
              <a:solidFill>
                <a:schemeClr val="bg2">
                  <a:alpha val="39999"/>
                </a:scheme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4495800" y="1447800"/>
            <a:ext cx="32151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sz="2400" dirty="0">
                <a:latin typeface="+mn-lt"/>
              </a:rPr>
              <a:t>Diffractive background</a:t>
            </a:r>
            <a:endParaRPr lang="en-GB" sz="2400" dirty="0">
              <a:latin typeface="+mn-lt"/>
            </a:endParaRPr>
          </a:p>
        </p:txBody>
      </p:sp>
      <p:pic>
        <p:nvPicPr>
          <p:cNvPr id="107542" name="Picture 22"/>
          <p:cNvPicPr>
            <a:picLocks noChangeAspect="1" noChangeArrowheads="1"/>
          </p:cNvPicPr>
          <p:nvPr/>
        </p:nvPicPr>
        <p:blipFill>
          <a:blip r:embed="rId6"/>
          <a:srcRect t="3629" r="3506" b="4582"/>
          <a:stretch>
            <a:fillRect/>
          </a:stretch>
        </p:blipFill>
        <p:spPr bwMode="auto">
          <a:xfrm>
            <a:off x="762000" y="4187825"/>
            <a:ext cx="2895600" cy="2078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7497763" y="2317750"/>
            <a:ext cx="1524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Coulomb peaks of </a:t>
            </a:r>
            <a:r>
              <a:rPr lang="el-GR" dirty="0">
                <a:latin typeface="+mn-lt"/>
                <a:cs typeface="Times New Roman" pitchFamily="18" charset="0"/>
              </a:rPr>
              <a:t>π</a:t>
            </a:r>
            <a:r>
              <a:rPr lang="en-US" dirty="0">
                <a:latin typeface="+mn-lt"/>
                <a:cs typeface="Times New Roman" pitchFamily="18" charset="0"/>
              </a:rPr>
              <a:t> and µ agree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7467600" y="4572000"/>
            <a:ext cx="16764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Extrapolate </a:t>
            </a:r>
            <a:r>
              <a:rPr lang="en-US" dirty="0" err="1" smtClean="0">
                <a:latin typeface="+mn-lt"/>
              </a:rPr>
              <a:t>diffr.active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background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1014413" y="4233863"/>
            <a:ext cx="1331912" cy="1830387"/>
          </a:xfrm>
          <a:prstGeom prst="rect">
            <a:avLst/>
          </a:prstGeom>
          <a:solidFill>
            <a:schemeClr val="bg2">
              <a:alpha val="3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762000" y="38100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 algn="l">
              <a:buFontTx/>
              <a:buChar char="•"/>
            </a:pPr>
            <a:r>
              <a:rPr lang="en-US" sz="2400" dirty="0">
                <a:latin typeface="+mn-lt"/>
              </a:rPr>
              <a:t>Interference</a:t>
            </a:r>
            <a:endParaRPr lang="en-GB" sz="2400" dirty="0">
              <a:latin typeface="+mn-lt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 algn="l">
              <a:buFontTx/>
              <a:buChar char="•"/>
            </a:pPr>
            <a:r>
              <a:rPr lang="en-GB" sz="2400" dirty="0">
                <a:latin typeface="+mn-lt"/>
              </a:rPr>
              <a:t>Exclusivity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fr-FR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Obergurgl, October 2007</a:t>
            </a:r>
            <a:endParaRPr lang="fr-FR" sz="180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400" y="361950"/>
            <a:ext cx="5521325" cy="390525"/>
          </a:xfrm>
          <a:noFill/>
          <a:ln/>
        </p:spPr>
        <p:txBody>
          <a:bodyPr/>
          <a:lstStyle/>
          <a:p>
            <a:r>
              <a:rPr lang="de-DE" dirty="0"/>
              <a:t>Cross checks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 algn="l">
              <a:buFontTx/>
              <a:buChar char="•"/>
            </a:pPr>
            <a:r>
              <a:rPr lang="en-GB" sz="2400" dirty="0">
                <a:latin typeface="Comic Sans MS" pitchFamily="66" charset="0"/>
              </a:rPr>
              <a:t>Cross section ratios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762000" y="4876800"/>
            <a:ext cx="37338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 algn="l"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Abs. </a:t>
            </a:r>
            <a:r>
              <a:rPr lang="en-US" sz="2400" dirty="0" err="1">
                <a:latin typeface="Comic Sans MS" pitchFamily="66" charset="0"/>
              </a:rPr>
              <a:t>Pb</a:t>
            </a:r>
            <a:r>
              <a:rPr lang="en-US" sz="2400" dirty="0">
                <a:latin typeface="Comic Sans MS" pitchFamily="66" charset="0"/>
              </a:rPr>
              <a:t> cross-section: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estimate  ~ 100 µb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theory     ~ 140 µb</a:t>
            </a:r>
          </a:p>
          <a:p>
            <a:pPr marL="231775" indent="-231775" algn="l"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Not needed in analysis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4953000" y="14478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indent="-347663" algn="l">
              <a:buFontTx/>
              <a:buChar char="•"/>
            </a:pPr>
            <a:r>
              <a:rPr lang="de-DE" sz="2400" dirty="0">
                <a:latin typeface="Comic Sans MS" pitchFamily="66" charset="0"/>
              </a:rPr>
              <a:t>Empty target </a:t>
            </a:r>
            <a:r>
              <a:rPr lang="de-DE" sz="2400" dirty="0" smtClean="0">
                <a:latin typeface="Comic Sans MS" pitchFamily="66" charset="0"/>
              </a:rPr>
              <a:t>background</a:t>
            </a:r>
            <a:endParaRPr lang="en-GB" sz="2400" dirty="0">
              <a:latin typeface="Comic Sans MS" pitchFamily="66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076825" y="2006600"/>
            <a:ext cx="3789363" cy="4591050"/>
            <a:chOff x="3226" y="1344"/>
            <a:chExt cx="2387" cy="2892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226" y="1344"/>
              <a:ext cx="2208" cy="2712"/>
              <a:chOff x="3226" y="1344"/>
              <a:chExt cx="2208" cy="2712"/>
            </a:xfrm>
          </p:grpSpPr>
          <p:pic>
            <p:nvPicPr>
              <p:cNvPr id="109592" name="Picture 24"/>
              <p:cNvPicPr>
                <a:picLocks noChangeAspect="1" noChangeArrowheads="1"/>
              </p:cNvPicPr>
              <p:nvPr/>
            </p:nvPicPr>
            <p:blipFill>
              <a:blip r:embed="rId3"/>
              <a:srcRect l="729" r="51793" b="5635"/>
              <a:stretch>
                <a:fillRect/>
              </a:stretch>
            </p:blipFill>
            <p:spPr bwMode="auto">
              <a:xfrm>
                <a:off x="3284" y="1344"/>
                <a:ext cx="211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9590" name="Picture 22"/>
              <p:cNvPicPr>
                <a:picLocks noChangeAspect="1" noChangeArrowheads="1"/>
              </p:cNvPicPr>
              <p:nvPr/>
            </p:nvPicPr>
            <p:blipFill>
              <a:blip r:embed="rId3"/>
              <a:srcRect l="50365" t="3932" b="4063"/>
              <a:stretch>
                <a:fillRect/>
              </a:stretch>
            </p:blipFill>
            <p:spPr bwMode="auto">
              <a:xfrm>
                <a:off x="3226" y="2652"/>
                <a:ext cx="2208" cy="1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9594" name="Text Box 26"/>
              <p:cNvSpPr txBox="1">
                <a:spLocks noChangeArrowheads="1"/>
              </p:cNvSpPr>
              <p:nvPr/>
            </p:nvSpPr>
            <p:spPr bwMode="auto">
              <a:xfrm>
                <a:off x="3524" y="1440"/>
                <a:ext cx="60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/>
                  <a:t>before</a:t>
                </a:r>
                <a:endParaRPr lang="en-GB"/>
              </a:p>
            </p:txBody>
          </p:sp>
          <p:sp>
            <p:nvSpPr>
              <p:cNvPr id="109595" name="Text Box 27"/>
              <p:cNvSpPr txBox="1">
                <a:spLocks noChangeArrowheads="1"/>
              </p:cNvSpPr>
              <p:nvPr/>
            </p:nvSpPr>
            <p:spPr bwMode="auto">
              <a:xfrm>
                <a:off x="3504" y="2784"/>
                <a:ext cx="816" cy="5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de-DE" dirty="0"/>
                  <a:t>after subtract.</a:t>
                </a:r>
                <a:endParaRPr lang="en-GB" dirty="0"/>
              </a:p>
            </p:txBody>
          </p:sp>
        </p:grpSp>
        <p:sp>
          <p:nvSpPr>
            <p:cNvPr id="109600" name="Rectangle 32"/>
            <p:cNvSpPr>
              <a:spLocks noChangeArrowheads="1"/>
            </p:cNvSpPr>
            <p:nvPr/>
          </p:nvSpPr>
          <p:spPr bwMode="auto">
            <a:xfrm>
              <a:off x="5080" y="4016"/>
              <a:ext cx="288" cy="9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9" name="Text Box 31"/>
            <p:cNvSpPr txBox="1">
              <a:spLocks noChangeArrowheads="1"/>
            </p:cNvSpPr>
            <p:nvPr/>
          </p:nvSpPr>
          <p:spPr bwMode="auto">
            <a:xfrm>
              <a:off x="4664" y="3948"/>
              <a:ext cx="94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M</a:t>
              </a:r>
              <a:r>
                <a:rPr lang="el-GR" baseline="-25000">
                  <a:cs typeface="Times New Roman" pitchFamily="18" charset="0"/>
                </a:rPr>
                <a:t>π</a:t>
              </a:r>
              <a:r>
                <a:rPr lang="el-GR" baseline="-25000">
                  <a:cs typeface="Times New Roman" pitchFamily="18" charset="0"/>
                  <a:sym typeface="Symbol" pitchFamily="18" charset="2"/>
                </a:rPr>
                <a:t></a:t>
              </a:r>
              <a:r>
                <a:rPr lang="en-US" baseline="-2500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>
                  <a:cs typeface="Times New Roman" pitchFamily="18" charset="0"/>
                  <a:sym typeface="Symbol" pitchFamily="18" charset="2"/>
                </a:rPr>
                <a:t>(MeV)</a:t>
              </a:r>
              <a:endParaRPr lang="el-GR"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52400" y="2057400"/>
            <a:ext cx="4267200" cy="2713038"/>
            <a:chOff x="96" y="1296"/>
            <a:chExt cx="2688" cy="1709"/>
          </a:xfrm>
        </p:grpSpPr>
        <p:pic>
          <p:nvPicPr>
            <p:cNvPr id="109588" name="Picture 20"/>
            <p:cNvPicPr>
              <a:picLocks noChangeAspect="1" noChangeArrowheads="1"/>
            </p:cNvPicPr>
            <p:nvPr/>
          </p:nvPicPr>
          <p:blipFill>
            <a:blip r:embed="rId4"/>
            <a:srcRect l="2415" t="3503" r="3372"/>
            <a:stretch>
              <a:fillRect/>
            </a:stretch>
          </p:blipFill>
          <p:spPr bwMode="auto">
            <a:xfrm>
              <a:off x="432" y="1344"/>
              <a:ext cx="2352" cy="16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09601" name="Text Box 33"/>
            <p:cNvSpPr txBox="1">
              <a:spLocks noChangeArrowheads="1"/>
            </p:cNvSpPr>
            <p:nvPr/>
          </p:nvSpPr>
          <p:spPr bwMode="auto">
            <a:xfrm>
              <a:off x="96" y="1296"/>
              <a:ext cx="512" cy="28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>
                  <a:cs typeface="Times New Roman" pitchFamily="18" charset="0"/>
                </a:rPr>
                <a:t>σ</a:t>
              </a:r>
              <a:r>
                <a:rPr lang="en-US">
                  <a:cs typeface="Times New Roman" pitchFamily="18" charset="0"/>
                </a:rPr>
                <a:t>/</a:t>
              </a:r>
              <a:r>
                <a:rPr lang="el-GR">
                  <a:cs typeface="Times New Roman" pitchFamily="18" charset="0"/>
                </a:rPr>
                <a:t>σ</a:t>
              </a:r>
              <a:r>
                <a:rPr lang="en-US" baseline="-25000">
                  <a:cs typeface="Times New Roman" pitchFamily="18" charset="0"/>
                </a:rPr>
                <a:t>Pb</a:t>
              </a:r>
              <a:endParaRPr lang="el-GR" baseline="-250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fr-FR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Obergurgl, October 2007</a:t>
            </a:r>
            <a:endParaRPr lang="fr-FR" sz="1800"/>
          </a:p>
        </p:txBody>
      </p:sp>
      <p:pic>
        <p:nvPicPr>
          <p:cNvPr id="111649" name="Picture 33" descr="r_mu"/>
          <p:cNvPicPr>
            <a:picLocks noChangeAspect="1" noChangeArrowheads="1"/>
          </p:cNvPicPr>
          <p:nvPr/>
        </p:nvPicPr>
        <p:blipFill>
          <a:blip r:embed="rId3"/>
          <a:srcRect l="3073" t="3003" r="14246" b="22745"/>
          <a:stretch>
            <a:fillRect/>
          </a:stretch>
        </p:blipFill>
        <p:spPr bwMode="auto">
          <a:xfrm>
            <a:off x="704850" y="3810000"/>
            <a:ext cx="3352800" cy="2095500"/>
          </a:xfrm>
          <a:prstGeom prst="rect">
            <a:avLst/>
          </a:prstGeom>
          <a:noFill/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/>
          <a:srcRect l="8333" t="3099" r="4167" b="12653"/>
          <a:stretch>
            <a:fillRect/>
          </a:stretch>
        </p:blipFill>
        <p:spPr bwMode="auto">
          <a:xfrm>
            <a:off x="823913" y="1752600"/>
            <a:ext cx="3205162" cy="2071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73050"/>
            <a:ext cx="6400800" cy="609600"/>
          </a:xfrm>
          <a:noFill/>
          <a:ln/>
        </p:spPr>
        <p:txBody>
          <a:bodyPr/>
          <a:lstStyle/>
          <a:p>
            <a:r>
              <a:rPr lang="en-US" dirty="0"/>
              <a:t>Result for </a:t>
            </a:r>
            <a:r>
              <a:rPr lang="el-GR" dirty="0">
                <a:solidFill>
                  <a:schemeClr val="accent2"/>
                </a:solidFill>
                <a:cs typeface="Times New Roman" pitchFamily="18" charset="0"/>
              </a:rPr>
              <a:t>β</a:t>
            </a:r>
            <a:r>
              <a:rPr lang="el-GR" baseline="-25000" dirty="0">
                <a:solidFill>
                  <a:schemeClr val="accent2"/>
                </a:solidFill>
                <a:cs typeface="Times New Roman" pitchFamily="18" charset="0"/>
              </a:rPr>
              <a:t>π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3429000" y="5257800"/>
            <a:ext cx="317716" cy="369332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µ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3429000" y="3276600"/>
            <a:ext cx="301686" cy="369332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π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4013200" y="5791200"/>
            <a:ext cx="3841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cs typeface="Times New Roman" pitchFamily="18" charset="0"/>
              </a:rPr>
              <a:t>ω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3579813" y="5776913"/>
            <a:ext cx="565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0.9</a:t>
            </a:r>
            <a:endParaRPr lang="en-GB"/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381000" y="1752600"/>
            <a:ext cx="387350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R</a:t>
            </a:r>
            <a:endParaRPr lang="en-GB" b="1" i="1"/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2209800" y="5791200"/>
            <a:ext cx="565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0.7</a:t>
            </a:r>
            <a:endParaRPr lang="en-GB"/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889000" y="5791200"/>
            <a:ext cx="565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0.5</a:t>
            </a:r>
            <a:endParaRPr lang="en-GB"/>
          </a:p>
        </p:txBody>
      </p:sp>
      <p:pic>
        <p:nvPicPr>
          <p:cNvPr id="111641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038600"/>
            <a:ext cx="4191000" cy="2184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sp>
        <p:nvSpPr>
          <p:cNvPr id="111645" name="Line 29"/>
          <p:cNvSpPr>
            <a:spLocks noChangeShapeType="1"/>
          </p:cNvSpPr>
          <p:nvPr/>
        </p:nvSpPr>
        <p:spPr bwMode="auto">
          <a:xfrm>
            <a:off x="4616450" y="317500"/>
            <a:ext cx="2286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191000" y="1828800"/>
            <a:ext cx="4643438" cy="685800"/>
            <a:chOff x="2688" y="1776"/>
            <a:chExt cx="2925" cy="432"/>
          </a:xfrm>
        </p:grpSpPr>
        <p:sp>
          <p:nvSpPr>
            <p:cNvPr id="111644" name="AutoShape 28"/>
            <p:cNvSpPr>
              <a:spLocks noChangeArrowheads="1"/>
            </p:cNvSpPr>
            <p:nvPr/>
          </p:nvSpPr>
          <p:spPr bwMode="auto">
            <a:xfrm>
              <a:off x="2688" y="1776"/>
              <a:ext cx="2925" cy="432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58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1650" name="Picture 3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1872"/>
              <a:ext cx="2738" cy="18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111651" name="Text Box 35"/>
          <p:cNvSpPr txBox="1">
            <a:spLocks noChangeArrowheads="1"/>
          </p:cNvSpPr>
          <p:nvPr/>
        </p:nvSpPr>
        <p:spPr bwMode="auto">
          <a:xfrm>
            <a:off x="4495800" y="2743200"/>
            <a:ext cx="4133850" cy="11874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1775" indent="-231775" algn="l">
              <a:buFontTx/>
              <a:buChar char="•"/>
            </a:pPr>
            <a:r>
              <a:rPr lang="en-US"/>
              <a:t>Radiative corrections included</a:t>
            </a:r>
          </a:p>
          <a:p>
            <a:pPr marL="231775" indent="-231775" algn="l">
              <a:buFontTx/>
              <a:buChar char="•"/>
            </a:pPr>
            <a:r>
              <a:rPr lang="en-US"/>
              <a:t>zero result for muon</a:t>
            </a:r>
          </a:p>
          <a:p>
            <a:pPr marL="231775" indent="-231775" algn="l">
              <a:buFontTx/>
              <a:buChar char="•"/>
            </a:pPr>
            <a:r>
              <a:rPr lang="en-US"/>
              <a:t>Systematic error:</a:t>
            </a:r>
            <a:endParaRPr lang="en-GB"/>
          </a:p>
        </p:txBody>
      </p:sp>
      <p:sp>
        <p:nvSpPr>
          <p:cNvPr id="111653" name="Text Box 37"/>
          <p:cNvSpPr txBox="1">
            <a:spLocks noChangeArrowheads="1"/>
          </p:cNvSpPr>
          <p:nvPr/>
        </p:nvSpPr>
        <p:spPr bwMode="auto">
          <a:xfrm>
            <a:off x="990600" y="1295400"/>
            <a:ext cx="1984375" cy="457200"/>
          </a:xfrm>
          <a:prstGeom prst="rect">
            <a:avLst/>
          </a:prstGeom>
          <a:solidFill>
            <a:srgbClr val="DDDDDD"/>
          </a:solidFill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Ratio data/MC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0"/>
            <a:ext cx="8229600" cy="966788"/>
          </a:xfrm>
        </p:spPr>
        <p:txBody>
          <a:bodyPr/>
          <a:lstStyle/>
          <a:p>
            <a:r>
              <a:rPr lang="en-US" altLang="ja-JP" sz="4000" dirty="0" smtClean="0">
                <a:ea typeface="ＭＳ Ｐゴシック" charset="-128"/>
              </a:rPr>
              <a:t>RHIC </a:t>
            </a:r>
            <a:r>
              <a:rPr lang="en-US" altLang="ja-JP" sz="4000" dirty="0" err="1" smtClean="0">
                <a:ea typeface="ＭＳ Ｐゴシック" charset="-128"/>
              </a:rPr>
              <a:t>polarised</a:t>
            </a:r>
            <a:r>
              <a:rPr lang="en-US" altLang="ja-JP" sz="4000" dirty="0" smtClean="0">
                <a:ea typeface="ＭＳ Ｐゴシック" charset="-128"/>
              </a:rPr>
              <a:t> pp Collider</a:t>
            </a:r>
            <a:endParaRPr lang="en-US" altLang="ja-JP" sz="2000" dirty="0">
              <a:ea typeface="ＭＳ Ｐゴシック" charset="-128"/>
            </a:endParaRPr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261031" y="1384283"/>
            <a:ext cx="8051119" cy="5067317"/>
            <a:chOff x="387" y="649"/>
            <a:chExt cx="4534" cy="2621"/>
          </a:xfrm>
        </p:grpSpPr>
        <p:sp>
          <p:nvSpPr>
            <p:cNvPr id="6147" name="Line 3"/>
            <p:cNvSpPr>
              <a:spLocks noChangeShapeType="1"/>
            </p:cNvSpPr>
            <p:nvPr/>
          </p:nvSpPr>
          <p:spPr bwMode="auto">
            <a:xfrm>
              <a:off x="1740" y="2676"/>
              <a:ext cx="69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auto">
            <a:xfrm>
              <a:off x="3950" y="1595"/>
              <a:ext cx="292" cy="246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64" y="214"/>
                </a:cxn>
                <a:cxn ang="0">
                  <a:pos x="66" y="172"/>
                </a:cxn>
                <a:cxn ang="0">
                  <a:pos x="232" y="106"/>
                </a:cxn>
                <a:cxn ang="0">
                  <a:pos x="232" y="61"/>
                </a:cxn>
                <a:cxn ang="0">
                  <a:pos x="292" y="0"/>
                </a:cxn>
              </a:cxnLst>
              <a:rect l="0" t="0" r="r" b="b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435" y="672"/>
              <a:ext cx="6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3768" y="740"/>
              <a:ext cx="1153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4119" y="1732"/>
              <a:ext cx="6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706" y="1993"/>
              <a:ext cx="64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813" y="1878"/>
              <a:ext cx="655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3716" y="902"/>
              <a:ext cx="97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 u="sng" dirty="0">
                  <a:latin typeface="Times New Roman" pitchFamily="18" charset="0"/>
                  <a:ea typeface="ＭＳ Ｐゴシック" charset="-128"/>
                </a:rPr>
                <a:t>BRAHMS &amp; PP2PP </a:t>
              </a:r>
              <a:endParaRPr lang="en-US" altLang="ja-JP" sz="2400" dirty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2555" y="1711"/>
              <a:ext cx="28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 u="sng" dirty="0">
                  <a:latin typeface="Times New Roman" pitchFamily="18" charset="0"/>
                  <a:ea typeface="ＭＳ Ｐゴシック" charset="-128"/>
                </a:rPr>
                <a:t>STAR</a:t>
              </a:r>
              <a:endParaRPr lang="en-US" altLang="ja-JP" sz="2400" dirty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233" y="1515"/>
              <a:ext cx="4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 u="sng">
                  <a:latin typeface="Times New Roman" pitchFamily="18" charset="0"/>
                  <a:ea typeface="ＭＳ Ｐゴシック" charset="-128"/>
                </a:rPr>
                <a:t>PHENIX</a:t>
              </a:r>
              <a:endParaRPr lang="en-US" altLang="ja-JP" sz="240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2354" y="1264"/>
              <a:ext cx="56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2228" y="2614"/>
              <a:ext cx="33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332" y="2677"/>
              <a:ext cx="2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500" b="1" dirty="0">
                  <a:latin typeface="Times New Roman" pitchFamily="18" charset="0"/>
                  <a:ea typeface="ＭＳ Ｐゴシック" charset="-128"/>
                </a:rPr>
                <a:t>AGS</a:t>
              </a:r>
              <a:endParaRPr lang="en-US" altLang="ja-JP" sz="2400" dirty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998" y="2548"/>
              <a:ext cx="39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1392" y="2399"/>
              <a:ext cx="2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000" b="1">
                  <a:latin typeface="Times New Roman" pitchFamily="18" charset="0"/>
                  <a:ea typeface="ＭＳ Ｐゴシック" charset="-128"/>
                </a:rPr>
                <a:t>LINAC</a:t>
              </a:r>
              <a:endParaRPr lang="en-US" altLang="ja-JP" sz="80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1752" y="2456"/>
              <a:ext cx="3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800" b="1">
                  <a:solidFill>
                    <a:srgbClr val="000000"/>
                  </a:solidFill>
                  <a:latin typeface="Times New Roman" pitchFamily="18" charset="0"/>
                  <a:ea typeface="ＭＳ Ｐゴシック" charset="-128"/>
                </a:rPr>
                <a:t>BOOSTER</a:t>
              </a:r>
              <a:endParaRPr lang="en-US" altLang="ja-JP" sz="80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1394" y="2199"/>
              <a:ext cx="62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auto">
            <a:xfrm>
              <a:off x="1929" y="2527"/>
              <a:ext cx="1045" cy="4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Arc 21"/>
            <p:cNvSpPr>
              <a:spLocks/>
            </p:cNvSpPr>
            <p:nvPr/>
          </p:nvSpPr>
          <p:spPr bwMode="auto">
            <a:xfrm flipH="1">
              <a:off x="1518" y="995"/>
              <a:ext cx="1195" cy="448"/>
            </a:xfrm>
            <a:custGeom>
              <a:avLst/>
              <a:gdLst>
                <a:gd name="G0" fmla="+- 0 0 0"/>
                <a:gd name="G1" fmla="+- 21120 0 0"/>
                <a:gd name="G2" fmla="+- 21600 0 0"/>
                <a:gd name="T0" fmla="*/ 4530 w 15493"/>
                <a:gd name="T1" fmla="*/ 0 h 21120"/>
                <a:gd name="T2" fmla="*/ 15493 w 15493"/>
                <a:gd name="T3" fmla="*/ 6069 h 21120"/>
                <a:gd name="T4" fmla="*/ 0 w 15493"/>
                <a:gd name="T5" fmla="*/ 21120 h 2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Arc 22"/>
            <p:cNvSpPr>
              <a:spLocks/>
            </p:cNvSpPr>
            <p:nvPr/>
          </p:nvSpPr>
          <p:spPr bwMode="auto">
            <a:xfrm flipH="1">
              <a:off x="1008" y="1260"/>
              <a:ext cx="1667" cy="343"/>
            </a:xfrm>
            <a:custGeom>
              <a:avLst/>
              <a:gdLst>
                <a:gd name="G0" fmla="+- 0 0 0"/>
                <a:gd name="G1" fmla="+- 8522 0 0"/>
                <a:gd name="G2" fmla="+- 21600 0 0"/>
                <a:gd name="T0" fmla="*/ 19848 w 21600"/>
                <a:gd name="T1" fmla="*/ 0 h 16156"/>
                <a:gd name="T2" fmla="*/ 20206 w 21600"/>
                <a:gd name="T3" fmla="*/ 16156 h 16156"/>
                <a:gd name="T4" fmla="*/ 0 w 21600"/>
                <a:gd name="T5" fmla="*/ 8522 h 16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Arc 23"/>
            <p:cNvSpPr>
              <a:spLocks/>
            </p:cNvSpPr>
            <p:nvPr/>
          </p:nvSpPr>
          <p:spPr bwMode="auto">
            <a:xfrm flipH="1">
              <a:off x="2673" y="1256"/>
              <a:ext cx="1667" cy="339"/>
            </a:xfrm>
            <a:custGeom>
              <a:avLst/>
              <a:gdLst>
                <a:gd name="G0" fmla="+- 21600 0 0"/>
                <a:gd name="G1" fmla="+- 8570 0 0"/>
                <a:gd name="G2" fmla="+- 21600 0 0"/>
                <a:gd name="T0" fmla="*/ 1307 w 21600"/>
                <a:gd name="T1" fmla="*/ 15969 h 15969"/>
                <a:gd name="T2" fmla="*/ 1773 w 21600"/>
                <a:gd name="T3" fmla="*/ 0 h 15969"/>
                <a:gd name="T4" fmla="*/ 21600 w 21600"/>
                <a:gd name="T5" fmla="*/ 8570 h 15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-1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-1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Arc 24"/>
            <p:cNvSpPr>
              <a:spLocks/>
            </p:cNvSpPr>
            <p:nvPr/>
          </p:nvSpPr>
          <p:spPr bwMode="auto">
            <a:xfrm flipH="1">
              <a:off x="2760" y="1372"/>
              <a:ext cx="1121" cy="522"/>
            </a:xfrm>
            <a:custGeom>
              <a:avLst/>
              <a:gdLst>
                <a:gd name="G0" fmla="+- 14614 0 0"/>
                <a:gd name="G1" fmla="+- 0 0 0"/>
                <a:gd name="G2" fmla="+- 21600 0 0"/>
                <a:gd name="T0" fmla="*/ 11646 w 14614"/>
                <a:gd name="T1" fmla="*/ 21395 h 21395"/>
                <a:gd name="T2" fmla="*/ 0 w 14614"/>
                <a:gd name="T3" fmla="*/ 15906 h 21395"/>
                <a:gd name="T4" fmla="*/ 14614 w 14614"/>
                <a:gd name="T5" fmla="*/ 0 h 2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Arc 25"/>
            <p:cNvSpPr>
              <a:spLocks/>
            </p:cNvSpPr>
            <p:nvPr/>
          </p:nvSpPr>
          <p:spPr bwMode="auto">
            <a:xfrm flipH="1">
              <a:off x="1504" y="1492"/>
              <a:ext cx="1241" cy="39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6143 w 16143"/>
                <a:gd name="T1" fmla="*/ 14351 h 21035"/>
                <a:gd name="T2" fmla="*/ 4907 w 16143"/>
                <a:gd name="T3" fmla="*/ 21035 h 21035"/>
                <a:gd name="T4" fmla="*/ 0 w 16143"/>
                <a:gd name="T5" fmla="*/ 0 h 2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Arc 26"/>
            <p:cNvSpPr>
              <a:spLocks/>
            </p:cNvSpPr>
            <p:nvPr/>
          </p:nvSpPr>
          <p:spPr bwMode="auto">
            <a:xfrm flipH="1">
              <a:off x="2669" y="999"/>
              <a:ext cx="1167" cy="441"/>
            </a:xfrm>
            <a:custGeom>
              <a:avLst/>
              <a:gdLst>
                <a:gd name="G0" fmla="+- 15115 0 0"/>
                <a:gd name="G1" fmla="+- 21197 0 0"/>
                <a:gd name="G2" fmla="+- 21600 0 0"/>
                <a:gd name="T0" fmla="*/ 0 w 15115"/>
                <a:gd name="T1" fmla="*/ 5766 h 21197"/>
                <a:gd name="T2" fmla="*/ 10963 w 15115"/>
                <a:gd name="T3" fmla="*/ 0 h 21197"/>
                <a:gd name="T4" fmla="*/ 15115 w 15115"/>
                <a:gd name="T5" fmla="*/ 21197 h 2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Arc 27"/>
            <p:cNvSpPr>
              <a:spLocks/>
            </p:cNvSpPr>
            <p:nvPr/>
          </p:nvSpPr>
          <p:spPr bwMode="auto">
            <a:xfrm>
              <a:off x="2677" y="1457"/>
              <a:ext cx="1272" cy="53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5361 w 15361"/>
                <a:gd name="T1" fmla="*/ 15185 h 21244"/>
                <a:gd name="T2" fmla="*/ 3907 w 15361"/>
                <a:gd name="T3" fmla="*/ 21244 h 21244"/>
                <a:gd name="T4" fmla="*/ 0 w 15361"/>
                <a:gd name="T5" fmla="*/ 0 h 2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Arc 28"/>
            <p:cNvSpPr>
              <a:spLocks/>
            </p:cNvSpPr>
            <p:nvPr/>
          </p:nvSpPr>
          <p:spPr bwMode="auto">
            <a:xfrm>
              <a:off x="1439" y="1457"/>
              <a:ext cx="1243" cy="534"/>
            </a:xfrm>
            <a:custGeom>
              <a:avLst/>
              <a:gdLst>
                <a:gd name="G0" fmla="+- 15013 0 0"/>
                <a:gd name="G1" fmla="+- 0 0 0"/>
                <a:gd name="G2" fmla="+- 21600 0 0"/>
                <a:gd name="T0" fmla="*/ 11120 w 15013"/>
                <a:gd name="T1" fmla="*/ 21246 h 21246"/>
                <a:gd name="T2" fmla="*/ 0 w 15013"/>
                <a:gd name="T3" fmla="*/ 15530 h 21246"/>
                <a:gd name="T4" fmla="*/ 15013 w 15013"/>
                <a:gd name="T5" fmla="*/ 0 h 2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Arc 29"/>
            <p:cNvSpPr>
              <a:spLocks/>
            </p:cNvSpPr>
            <p:nvPr/>
          </p:nvSpPr>
          <p:spPr bwMode="auto">
            <a:xfrm>
              <a:off x="895" y="1225"/>
              <a:ext cx="1788" cy="444"/>
            </a:xfrm>
            <a:custGeom>
              <a:avLst/>
              <a:gdLst>
                <a:gd name="G0" fmla="+- 21600 0 0"/>
                <a:gd name="G1" fmla="+- 9253 0 0"/>
                <a:gd name="G2" fmla="+- 21600 0 0"/>
                <a:gd name="T0" fmla="*/ 1689 w 21600"/>
                <a:gd name="T1" fmla="*/ 17626 h 17626"/>
                <a:gd name="T2" fmla="*/ 2082 w 21600"/>
                <a:gd name="T3" fmla="*/ 0 h 17626"/>
                <a:gd name="T4" fmla="*/ 21600 w 21600"/>
                <a:gd name="T5" fmla="*/ 9253 h 17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-1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-1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Arc 30"/>
            <p:cNvSpPr>
              <a:spLocks/>
            </p:cNvSpPr>
            <p:nvPr/>
          </p:nvSpPr>
          <p:spPr bwMode="auto">
            <a:xfrm>
              <a:off x="1461" y="920"/>
              <a:ext cx="1222" cy="542"/>
            </a:xfrm>
            <a:custGeom>
              <a:avLst/>
              <a:gdLst>
                <a:gd name="G0" fmla="+- 14768 0 0"/>
                <a:gd name="G1" fmla="+- 21256 0 0"/>
                <a:gd name="G2" fmla="+- 21600 0 0"/>
                <a:gd name="T0" fmla="*/ 0 w 14768"/>
                <a:gd name="T1" fmla="*/ 5493 h 21256"/>
                <a:gd name="T2" fmla="*/ 10930 w 14768"/>
                <a:gd name="T3" fmla="*/ 0 h 21256"/>
                <a:gd name="T4" fmla="*/ 14768 w 14768"/>
                <a:gd name="T5" fmla="*/ 21256 h 2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Arc 31"/>
            <p:cNvSpPr>
              <a:spLocks/>
            </p:cNvSpPr>
            <p:nvPr/>
          </p:nvSpPr>
          <p:spPr bwMode="auto">
            <a:xfrm>
              <a:off x="2677" y="923"/>
              <a:ext cx="1212" cy="538"/>
            </a:xfrm>
            <a:custGeom>
              <a:avLst/>
              <a:gdLst>
                <a:gd name="G0" fmla="+- 0 0 0"/>
                <a:gd name="G1" fmla="+- 21263 0 0"/>
                <a:gd name="G2" fmla="+- 21600 0 0"/>
                <a:gd name="T0" fmla="*/ 3803 w 14647"/>
                <a:gd name="T1" fmla="*/ 0 h 21263"/>
                <a:gd name="T2" fmla="*/ 14647 w 14647"/>
                <a:gd name="T3" fmla="*/ 5388 h 21263"/>
                <a:gd name="T4" fmla="*/ 0 w 14647"/>
                <a:gd name="T5" fmla="*/ 21263 h 2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Arc 32"/>
            <p:cNvSpPr>
              <a:spLocks/>
            </p:cNvSpPr>
            <p:nvPr/>
          </p:nvSpPr>
          <p:spPr bwMode="auto">
            <a:xfrm>
              <a:off x="2677" y="1216"/>
              <a:ext cx="1788" cy="451"/>
            </a:xfrm>
            <a:custGeom>
              <a:avLst/>
              <a:gdLst>
                <a:gd name="G0" fmla="+- 0 0 0"/>
                <a:gd name="G1" fmla="+- 9577 0 0"/>
                <a:gd name="G2" fmla="+- 21600 0 0"/>
                <a:gd name="T0" fmla="*/ 19361 w 21600"/>
                <a:gd name="T1" fmla="*/ 0 h 17979"/>
                <a:gd name="T2" fmla="*/ 19899 w 21600"/>
                <a:gd name="T3" fmla="*/ 17979 h 17979"/>
                <a:gd name="T4" fmla="*/ 0 w 21600"/>
                <a:gd name="T5" fmla="*/ 9577 h 17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auto">
            <a:xfrm>
              <a:off x="2363" y="1890"/>
              <a:ext cx="639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18"/>
                </a:cxn>
                <a:cxn ang="0">
                  <a:pos x="220" y="57"/>
                </a:cxn>
                <a:cxn ang="0">
                  <a:pos x="406" y="57"/>
                </a:cxn>
                <a:cxn ang="0">
                  <a:pos x="445" y="95"/>
                </a:cxn>
                <a:cxn ang="0">
                  <a:pos x="639" y="99"/>
                </a:cxn>
              </a:cxnLst>
              <a:rect l="0" t="0" r="r" b="b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2358" y="1893"/>
              <a:ext cx="630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177" y="96"/>
                </a:cxn>
                <a:cxn ang="0">
                  <a:pos x="225" y="51"/>
                </a:cxn>
                <a:cxn ang="0">
                  <a:pos x="408" y="51"/>
                </a:cxn>
                <a:cxn ang="0">
                  <a:pos x="449" y="15"/>
                </a:cxn>
                <a:cxn ang="0">
                  <a:pos x="630" y="0"/>
                </a:cxn>
              </a:cxnLst>
              <a:rect l="0" t="0" r="r" b="b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Rectangle 35"/>
            <p:cNvSpPr>
              <a:spLocks noChangeArrowheads="1"/>
            </p:cNvSpPr>
            <p:nvPr/>
          </p:nvSpPr>
          <p:spPr bwMode="auto">
            <a:xfrm>
              <a:off x="2630" y="1919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Arc 36"/>
            <p:cNvSpPr>
              <a:spLocks/>
            </p:cNvSpPr>
            <p:nvPr/>
          </p:nvSpPr>
          <p:spPr bwMode="auto">
            <a:xfrm>
              <a:off x="2037" y="1975"/>
              <a:ext cx="641" cy="310"/>
            </a:xfrm>
            <a:custGeom>
              <a:avLst/>
              <a:gdLst>
                <a:gd name="G0" fmla="+- 0 0 0"/>
                <a:gd name="G1" fmla="+- 21188 0 0"/>
                <a:gd name="G2" fmla="+- 21600 0 0"/>
                <a:gd name="T0" fmla="*/ 4198 w 21600"/>
                <a:gd name="T1" fmla="*/ 0 h 21188"/>
                <a:gd name="T2" fmla="*/ 21600 w 21600"/>
                <a:gd name="T3" fmla="*/ 21188 h 21188"/>
                <a:gd name="T4" fmla="*/ 0 w 21600"/>
                <a:gd name="T5" fmla="*/ 21188 h 2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Arc 37"/>
            <p:cNvSpPr>
              <a:spLocks/>
            </p:cNvSpPr>
            <p:nvPr/>
          </p:nvSpPr>
          <p:spPr bwMode="auto">
            <a:xfrm flipH="1">
              <a:off x="2681" y="1975"/>
              <a:ext cx="641" cy="310"/>
            </a:xfrm>
            <a:custGeom>
              <a:avLst/>
              <a:gdLst>
                <a:gd name="G0" fmla="+- 0 0 0"/>
                <a:gd name="G1" fmla="+- 21188 0 0"/>
                <a:gd name="G2" fmla="+- 21600 0 0"/>
                <a:gd name="T0" fmla="*/ 4198 w 21600"/>
                <a:gd name="T1" fmla="*/ 0 h 21188"/>
                <a:gd name="T2" fmla="*/ 21600 w 21600"/>
                <a:gd name="T3" fmla="*/ 21188 h 21188"/>
                <a:gd name="T4" fmla="*/ 0 w 21600"/>
                <a:gd name="T5" fmla="*/ 21188 h 2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auto">
            <a:xfrm>
              <a:off x="2360" y="920"/>
              <a:ext cx="636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2"/>
                </a:cxn>
                <a:cxn ang="0">
                  <a:pos x="222" y="32"/>
                </a:cxn>
                <a:cxn ang="0">
                  <a:pos x="400" y="30"/>
                </a:cxn>
                <a:cxn ang="0">
                  <a:pos x="446" y="68"/>
                </a:cxn>
                <a:cxn ang="0">
                  <a:pos x="636" y="80"/>
                </a:cxn>
              </a:cxnLst>
              <a:rect l="0" t="0" r="r" b="b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auto">
            <a:xfrm>
              <a:off x="2358" y="918"/>
              <a:ext cx="638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78" y="74"/>
                </a:cxn>
                <a:cxn ang="0">
                  <a:pos x="222" y="32"/>
                </a:cxn>
                <a:cxn ang="0">
                  <a:pos x="398" y="32"/>
                </a:cxn>
                <a:cxn ang="0">
                  <a:pos x="452" y="0"/>
                </a:cxn>
                <a:cxn ang="0">
                  <a:pos x="638" y="4"/>
                </a:cxn>
              </a:cxnLst>
              <a:rect l="0" t="0" r="r" b="b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Freeform 40"/>
            <p:cNvSpPr>
              <a:spLocks/>
            </p:cNvSpPr>
            <p:nvPr/>
          </p:nvSpPr>
          <p:spPr bwMode="auto">
            <a:xfrm>
              <a:off x="1036" y="1670"/>
              <a:ext cx="470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54"/>
                </a:cxn>
                <a:cxn ang="0">
                  <a:pos x="152" y="44"/>
                </a:cxn>
                <a:cxn ang="0">
                  <a:pos x="270" y="90"/>
                </a:cxn>
                <a:cxn ang="0">
                  <a:pos x="344" y="68"/>
                </a:cxn>
                <a:cxn ang="0">
                  <a:pos x="470" y="96"/>
                </a:cxn>
              </a:cxnLst>
              <a:rect l="0" t="0" r="r" b="b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1114" y="1602"/>
              <a:ext cx="330" cy="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46"/>
                </a:cxn>
                <a:cxn ang="0">
                  <a:pos x="78" y="110"/>
                </a:cxn>
                <a:cxn ang="0">
                  <a:pos x="192" y="156"/>
                </a:cxn>
                <a:cxn ang="0">
                  <a:pos x="196" y="202"/>
                </a:cxn>
                <a:cxn ang="0">
                  <a:pos x="330" y="248"/>
                </a:cxn>
              </a:cxnLst>
              <a:rect l="0" t="0" r="r" b="b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Rectangle 42"/>
            <p:cNvSpPr>
              <a:spLocks noChangeArrowheads="1"/>
            </p:cNvSpPr>
            <p:nvPr/>
          </p:nvSpPr>
          <p:spPr bwMode="auto">
            <a:xfrm rot="1511052">
              <a:off x="1204" y="1700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43"/>
            <p:cNvSpPr>
              <a:spLocks/>
            </p:cNvSpPr>
            <p:nvPr/>
          </p:nvSpPr>
          <p:spPr bwMode="auto">
            <a:xfrm>
              <a:off x="1066" y="1120"/>
              <a:ext cx="456" cy="11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80" y="70"/>
                </a:cxn>
                <a:cxn ang="0">
                  <a:pos x="136" y="68"/>
                </a:cxn>
                <a:cxn ang="0">
                  <a:pos x="296" y="2"/>
                </a:cxn>
                <a:cxn ang="0">
                  <a:pos x="348" y="22"/>
                </a:cxn>
                <a:cxn ang="0">
                  <a:pos x="456" y="0"/>
                </a:cxn>
              </a:cxnLst>
              <a:rect l="0" t="0" r="r" b="b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Freeform 44"/>
            <p:cNvSpPr>
              <a:spLocks/>
            </p:cNvSpPr>
            <p:nvPr/>
          </p:nvSpPr>
          <p:spPr bwMode="auto">
            <a:xfrm>
              <a:off x="1142" y="1058"/>
              <a:ext cx="322" cy="204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58" y="164"/>
                </a:cxn>
                <a:cxn ang="0">
                  <a:pos x="58" y="130"/>
                </a:cxn>
                <a:cxn ang="0">
                  <a:pos x="218" y="66"/>
                </a:cxn>
                <a:cxn ang="0">
                  <a:pos x="222" y="30"/>
                </a:cxn>
                <a:cxn ang="0">
                  <a:pos x="322" y="0"/>
                </a:cxn>
              </a:cxnLst>
              <a:rect l="0" t="0" r="r" b="b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Rectangle 45"/>
            <p:cNvSpPr>
              <a:spLocks noChangeArrowheads="1"/>
            </p:cNvSpPr>
            <p:nvPr/>
          </p:nvSpPr>
          <p:spPr bwMode="auto">
            <a:xfrm rot="-1277282">
              <a:off x="1242" y="1122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46"/>
            <p:cNvSpPr>
              <a:spLocks/>
            </p:cNvSpPr>
            <p:nvPr/>
          </p:nvSpPr>
          <p:spPr bwMode="auto">
            <a:xfrm>
              <a:off x="3890" y="1059"/>
              <a:ext cx="316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4"/>
                </a:cxn>
                <a:cxn ang="0">
                  <a:pos x="87" y="57"/>
                </a:cxn>
                <a:cxn ang="0">
                  <a:pos x="264" y="125"/>
                </a:cxn>
                <a:cxn ang="0">
                  <a:pos x="262" y="164"/>
                </a:cxn>
                <a:cxn ang="0">
                  <a:pos x="316" y="197"/>
                </a:cxn>
              </a:cxnLst>
              <a:rect l="0" t="0" r="r" b="b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Freeform 47"/>
            <p:cNvSpPr>
              <a:spLocks/>
            </p:cNvSpPr>
            <p:nvPr/>
          </p:nvSpPr>
          <p:spPr bwMode="auto">
            <a:xfrm>
              <a:off x="3878" y="1667"/>
              <a:ext cx="448" cy="100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93" y="72"/>
                </a:cxn>
                <a:cxn ang="0">
                  <a:pos x="141" y="99"/>
                </a:cxn>
                <a:cxn ang="0">
                  <a:pos x="304" y="33"/>
                </a:cxn>
                <a:cxn ang="0">
                  <a:pos x="354" y="51"/>
                </a:cxn>
                <a:cxn ang="0">
                  <a:pos x="448" y="0"/>
                </a:cxn>
              </a:cxnLst>
              <a:rect l="0" t="0" r="r" b="b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Freeform 48"/>
            <p:cNvSpPr>
              <a:spLocks/>
            </p:cNvSpPr>
            <p:nvPr/>
          </p:nvSpPr>
          <p:spPr bwMode="auto">
            <a:xfrm>
              <a:off x="3833" y="1118"/>
              <a:ext cx="449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19"/>
                </a:cxn>
                <a:cxn ang="0">
                  <a:pos x="147" y="0"/>
                </a:cxn>
                <a:cxn ang="0">
                  <a:pos x="319" y="66"/>
                </a:cxn>
                <a:cxn ang="0">
                  <a:pos x="379" y="57"/>
                </a:cxn>
                <a:cxn ang="0">
                  <a:pos x="450" y="96"/>
                </a:cxn>
              </a:cxnLst>
              <a:rect l="0" t="0" r="r" b="b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Rectangle 49"/>
            <p:cNvSpPr>
              <a:spLocks noChangeArrowheads="1"/>
            </p:cNvSpPr>
            <p:nvPr/>
          </p:nvSpPr>
          <p:spPr bwMode="auto">
            <a:xfrm rot="1511052">
              <a:off x="4021" y="1121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auto">
            <a:xfrm rot="93880">
              <a:off x="2809" y="194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 rot="245893">
              <a:off x="2845" y="1957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 rot="-205518">
              <a:off x="2804" y="1857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AutoShape 53"/>
            <p:cNvSpPr>
              <a:spLocks noChangeArrowheads="1"/>
            </p:cNvSpPr>
            <p:nvPr/>
          </p:nvSpPr>
          <p:spPr bwMode="auto">
            <a:xfrm rot="-53504">
              <a:off x="2840" y="1864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auto">
            <a:xfrm rot="-205518">
              <a:off x="2395" y="1944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 rot="-53504">
              <a:off x="2431" y="195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auto">
            <a:xfrm rot="93880">
              <a:off x="2391" y="1855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AutoShape 57"/>
            <p:cNvSpPr>
              <a:spLocks noChangeArrowheads="1"/>
            </p:cNvSpPr>
            <p:nvPr/>
          </p:nvSpPr>
          <p:spPr bwMode="auto">
            <a:xfrm rot="245893">
              <a:off x="2427" y="1866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auto">
            <a:xfrm rot="-20785994">
              <a:off x="1398" y="172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 rot="-20633979">
              <a:off x="1433" y="173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auto">
            <a:xfrm rot="-20549088">
              <a:off x="1326" y="1794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 rot="-20397074">
              <a:off x="1363" y="1803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 rot="-19688670">
              <a:off x="1043" y="1558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AutoShape 63"/>
            <p:cNvSpPr>
              <a:spLocks noChangeArrowheads="1"/>
            </p:cNvSpPr>
            <p:nvPr/>
          </p:nvSpPr>
          <p:spPr bwMode="auto">
            <a:xfrm rot="-19536658">
              <a:off x="1080" y="156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auto">
            <a:xfrm rot="-20005014">
              <a:off x="980" y="1628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 rot="-19853002">
              <a:off x="1015" y="164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auto">
            <a:xfrm rot="-24250724">
              <a:off x="908" y="1251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1" name="AutoShape 67"/>
            <p:cNvSpPr>
              <a:spLocks noChangeArrowheads="1"/>
            </p:cNvSpPr>
            <p:nvPr/>
          </p:nvSpPr>
          <p:spPr bwMode="auto">
            <a:xfrm rot="-24098712">
              <a:off x="942" y="1257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auto">
            <a:xfrm rot="-24319334">
              <a:off x="1004" y="128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 rot="-24167322">
              <a:off x="1035" y="128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auto">
            <a:xfrm rot="-2875454">
              <a:off x="4325" y="1555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 rot="-2723441">
              <a:off x="4356" y="155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 rot="-2682010">
              <a:off x="4202" y="1518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AutoShape 73"/>
            <p:cNvSpPr>
              <a:spLocks noChangeArrowheads="1"/>
            </p:cNvSpPr>
            <p:nvPr/>
          </p:nvSpPr>
          <p:spPr bwMode="auto">
            <a:xfrm rot="-2529997">
              <a:off x="4236" y="1524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Freeform 74"/>
            <p:cNvSpPr>
              <a:spLocks/>
            </p:cNvSpPr>
            <p:nvPr/>
          </p:nvSpPr>
          <p:spPr bwMode="auto">
            <a:xfrm>
              <a:off x="1584" y="2589"/>
              <a:ext cx="177" cy="89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38" y="44"/>
                </a:cxn>
                <a:cxn ang="0">
                  <a:pos x="155" y="89"/>
                </a:cxn>
                <a:cxn ang="0">
                  <a:pos x="0" y="36"/>
                </a:cxn>
              </a:cxnLst>
              <a:rect l="0" t="0" r="r" b="b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Line 75"/>
            <p:cNvSpPr>
              <a:spLocks noChangeShapeType="1"/>
            </p:cNvSpPr>
            <p:nvPr/>
          </p:nvSpPr>
          <p:spPr bwMode="auto">
            <a:xfrm>
              <a:off x="1072" y="2448"/>
              <a:ext cx="126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Freeform 76"/>
            <p:cNvSpPr>
              <a:spLocks/>
            </p:cNvSpPr>
            <p:nvPr/>
          </p:nvSpPr>
          <p:spPr bwMode="auto">
            <a:xfrm>
              <a:off x="1037" y="2474"/>
              <a:ext cx="103" cy="91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73" y="91"/>
                </a:cxn>
                <a:cxn ang="0">
                  <a:pos x="103" y="0"/>
                </a:cxn>
              </a:cxnLst>
              <a:rect l="0" t="0" r="r" b="b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Freeform 77"/>
            <p:cNvSpPr>
              <a:spLocks/>
            </p:cNvSpPr>
            <p:nvPr/>
          </p:nvSpPr>
          <p:spPr bwMode="auto">
            <a:xfrm>
              <a:off x="1932" y="2562"/>
              <a:ext cx="51" cy="1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54" y="54"/>
                </a:cxn>
                <a:cxn ang="0">
                  <a:pos x="0" y="168"/>
                </a:cxn>
              </a:cxnLst>
              <a:rect l="0" t="0" r="r" b="b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auto">
            <a:xfrm>
              <a:off x="1761" y="2547"/>
              <a:ext cx="203" cy="1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Freeform 79"/>
            <p:cNvSpPr>
              <a:spLocks/>
            </p:cNvSpPr>
            <p:nvPr/>
          </p:nvSpPr>
          <p:spPr bwMode="auto">
            <a:xfrm>
              <a:off x="2679" y="2277"/>
              <a:ext cx="243" cy="378"/>
            </a:xfrm>
            <a:custGeom>
              <a:avLst/>
              <a:gdLst/>
              <a:ahLst/>
              <a:cxnLst>
                <a:cxn ang="0">
                  <a:pos x="243" y="378"/>
                </a:cxn>
                <a:cxn ang="0">
                  <a:pos x="90" y="252"/>
                </a:cxn>
                <a:cxn ang="0">
                  <a:pos x="42" y="180"/>
                </a:cxn>
                <a:cxn ang="0">
                  <a:pos x="0" y="0"/>
                </a:cxn>
              </a:cxnLst>
              <a:rect l="0" t="0" r="r" b="b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Rectangle 80"/>
            <p:cNvSpPr>
              <a:spLocks noChangeArrowheads="1"/>
            </p:cNvSpPr>
            <p:nvPr/>
          </p:nvSpPr>
          <p:spPr bwMode="auto">
            <a:xfrm rot="-20452156">
              <a:off x="926" y="2489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Rectangle 81"/>
            <p:cNvSpPr>
              <a:spLocks noChangeArrowheads="1"/>
            </p:cNvSpPr>
            <p:nvPr/>
          </p:nvSpPr>
          <p:spPr bwMode="auto">
            <a:xfrm rot="-20452156">
              <a:off x="960" y="2395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Rectangle 82"/>
            <p:cNvSpPr>
              <a:spLocks noChangeArrowheads="1"/>
            </p:cNvSpPr>
            <p:nvPr/>
          </p:nvSpPr>
          <p:spPr bwMode="auto">
            <a:xfrm rot="-20452156">
              <a:off x="1185" y="2526"/>
              <a:ext cx="428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Rectangle 83"/>
            <p:cNvSpPr>
              <a:spLocks noChangeArrowheads="1"/>
            </p:cNvSpPr>
            <p:nvPr/>
          </p:nvSpPr>
          <p:spPr bwMode="auto">
            <a:xfrm>
              <a:off x="387" y="2212"/>
              <a:ext cx="855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20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p</a:t>
              </a:r>
              <a:r>
                <a:rPr lang="en-US" altLang="ja-JP" sz="200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ol</a:t>
              </a:r>
              <a:r>
                <a:rPr lang="en-US" altLang="ja-JP" sz="20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. </a:t>
              </a:r>
              <a:r>
                <a:rPr lang="en-US" altLang="ja-JP" sz="200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H</a:t>
              </a:r>
              <a:r>
                <a:rPr lang="en-US" altLang="ja-JP" sz="2000" baseline="300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−</a:t>
              </a:r>
              <a:r>
                <a:rPr lang="en-US" altLang="ja-JP" sz="200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source</a:t>
              </a:r>
              <a:endParaRPr lang="en-US" altLang="ja-JP" sz="2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228" name="Text Box 84"/>
            <p:cNvSpPr txBox="1">
              <a:spLocks noChangeArrowheads="1"/>
            </p:cNvSpPr>
            <p:nvPr/>
          </p:nvSpPr>
          <p:spPr bwMode="auto">
            <a:xfrm>
              <a:off x="862" y="1937"/>
              <a:ext cx="82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200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spin rotators</a:t>
              </a:r>
              <a:endParaRPr lang="en-US" altLang="ja-JP" sz="2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229" name="Text Box 85"/>
            <p:cNvSpPr txBox="1">
              <a:spLocks noChangeArrowheads="1"/>
            </p:cNvSpPr>
            <p:nvPr/>
          </p:nvSpPr>
          <p:spPr bwMode="auto">
            <a:xfrm>
              <a:off x="3415" y="1385"/>
              <a:ext cx="48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200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snakes</a:t>
              </a:r>
              <a:endParaRPr lang="en-US" altLang="ja-JP" sz="2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230" name="Line 86"/>
            <p:cNvSpPr>
              <a:spLocks noChangeShapeType="1"/>
            </p:cNvSpPr>
            <p:nvPr/>
          </p:nvSpPr>
          <p:spPr bwMode="auto">
            <a:xfrm flipH="1" flipV="1">
              <a:off x="1098" y="1752"/>
              <a:ext cx="5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Line 87"/>
            <p:cNvSpPr>
              <a:spLocks noChangeShapeType="1"/>
            </p:cNvSpPr>
            <p:nvPr/>
          </p:nvSpPr>
          <p:spPr bwMode="auto">
            <a:xfrm flipV="1">
              <a:off x="1248" y="1872"/>
              <a:ext cx="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auto">
            <a:xfrm rot="-15100317">
              <a:off x="1801" y="2686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Line 89"/>
            <p:cNvSpPr>
              <a:spLocks noChangeAspect="1" noChangeShapeType="1"/>
            </p:cNvSpPr>
            <p:nvPr/>
          </p:nvSpPr>
          <p:spPr bwMode="auto">
            <a:xfrm rot="-15100317">
              <a:off x="1836" y="274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Line 90"/>
            <p:cNvSpPr>
              <a:spLocks noChangeAspect="1" noChangeShapeType="1"/>
            </p:cNvSpPr>
            <p:nvPr/>
          </p:nvSpPr>
          <p:spPr bwMode="auto">
            <a:xfrm rot="-15100317">
              <a:off x="1848" y="276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Line 91"/>
            <p:cNvSpPr>
              <a:spLocks noChangeAspect="1" noChangeShapeType="1"/>
            </p:cNvSpPr>
            <p:nvPr/>
          </p:nvSpPr>
          <p:spPr bwMode="auto">
            <a:xfrm rot="-20500316">
              <a:off x="1858" y="2684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Line 92"/>
            <p:cNvSpPr>
              <a:spLocks noChangeAspect="1" noChangeShapeType="1"/>
            </p:cNvSpPr>
            <p:nvPr/>
          </p:nvSpPr>
          <p:spPr bwMode="auto">
            <a:xfrm rot="-20500316">
              <a:off x="1881" y="267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auto">
            <a:xfrm rot="5400000">
              <a:off x="2863" y="967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8" name="Line 94"/>
            <p:cNvSpPr>
              <a:spLocks noChangeAspect="1" noChangeShapeType="1"/>
            </p:cNvSpPr>
            <p:nvPr/>
          </p:nvSpPr>
          <p:spPr bwMode="auto">
            <a:xfrm rot="5400000">
              <a:off x="2911" y="101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9" name="Line 95"/>
            <p:cNvSpPr>
              <a:spLocks noChangeAspect="1" noChangeShapeType="1"/>
            </p:cNvSpPr>
            <p:nvPr/>
          </p:nvSpPr>
          <p:spPr bwMode="auto">
            <a:xfrm rot="5400000">
              <a:off x="2929" y="103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0" name="Line 96"/>
            <p:cNvSpPr>
              <a:spLocks noChangeAspect="1" noChangeShapeType="1"/>
            </p:cNvSpPr>
            <p:nvPr/>
          </p:nvSpPr>
          <p:spPr bwMode="auto">
            <a:xfrm>
              <a:off x="2914" y="95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1" name="Line 97"/>
            <p:cNvSpPr>
              <a:spLocks noChangeAspect="1" noChangeShapeType="1"/>
            </p:cNvSpPr>
            <p:nvPr/>
          </p:nvSpPr>
          <p:spPr bwMode="auto">
            <a:xfrm>
              <a:off x="2932" y="934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auto">
            <a:xfrm rot="-5400000">
              <a:off x="2849" y="896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3" name="Line 99"/>
            <p:cNvSpPr>
              <a:spLocks noChangeAspect="1" noChangeShapeType="1"/>
            </p:cNvSpPr>
            <p:nvPr/>
          </p:nvSpPr>
          <p:spPr bwMode="auto">
            <a:xfrm rot="-5400000">
              <a:off x="2825" y="87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Line 100"/>
            <p:cNvSpPr>
              <a:spLocks noChangeAspect="1" noChangeShapeType="1"/>
            </p:cNvSpPr>
            <p:nvPr/>
          </p:nvSpPr>
          <p:spPr bwMode="auto">
            <a:xfrm rot="-5400000">
              <a:off x="2807" y="857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Line 101"/>
            <p:cNvSpPr>
              <a:spLocks noChangeAspect="1" noChangeShapeType="1"/>
            </p:cNvSpPr>
            <p:nvPr/>
          </p:nvSpPr>
          <p:spPr bwMode="auto">
            <a:xfrm rot="-10800000">
              <a:off x="2822" y="93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" name="Line 102"/>
            <p:cNvSpPr>
              <a:spLocks noChangeAspect="1" noChangeShapeType="1"/>
            </p:cNvSpPr>
            <p:nvPr/>
          </p:nvSpPr>
          <p:spPr bwMode="auto">
            <a:xfrm rot="-10800000">
              <a:off x="2804" y="95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" name="Rectangle 103"/>
            <p:cNvSpPr>
              <a:spLocks noChangeArrowheads="1"/>
            </p:cNvSpPr>
            <p:nvPr/>
          </p:nvSpPr>
          <p:spPr bwMode="auto">
            <a:xfrm>
              <a:off x="624" y="2736"/>
              <a:ext cx="12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20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200 </a:t>
              </a:r>
              <a:r>
                <a:rPr lang="en-US" altLang="ja-JP" sz="2000" dirty="0" err="1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MeV</a:t>
              </a:r>
              <a:r>
                <a:rPr lang="en-US" altLang="ja-JP" sz="20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000" dirty="0" err="1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p</a:t>
              </a:r>
              <a:r>
                <a:rPr lang="en-US" altLang="ja-JP" sz="2000" dirty="0" err="1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olarimeter</a:t>
              </a:r>
              <a:endParaRPr lang="en-US" altLang="ja-JP" sz="2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248" name="Line 104"/>
            <p:cNvSpPr>
              <a:spLocks noChangeShapeType="1"/>
            </p:cNvSpPr>
            <p:nvPr/>
          </p:nvSpPr>
          <p:spPr bwMode="auto">
            <a:xfrm flipV="1">
              <a:off x="1641" y="2736"/>
              <a:ext cx="138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" name="Rectangle 105"/>
            <p:cNvSpPr>
              <a:spLocks noChangeArrowheads="1"/>
            </p:cNvSpPr>
            <p:nvPr/>
          </p:nvSpPr>
          <p:spPr bwMode="auto">
            <a:xfrm>
              <a:off x="3115" y="672"/>
              <a:ext cx="961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200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000" dirty="0" err="1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pC</a:t>
              </a:r>
              <a:r>
                <a:rPr lang="en-US" altLang="ja-JP" sz="20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000" dirty="0" err="1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polarimeters</a:t>
              </a:r>
              <a:endParaRPr lang="en-US" altLang="ja-JP" sz="2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250" name="Line 106"/>
            <p:cNvSpPr>
              <a:spLocks noChangeShapeType="1"/>
            </p:cNvSpPr>
            <p:nvPr/>
          </p:nvSpPr>
          <p:spPr bwMode="auto">
            <a:xfrm flipH="1">
              <a:off x="2926" y="812"/>
              <a:ext cx="165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 rot="-13499694">
              <a:off x="2644" y="925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8"/>
            <p:cNvGrpSpPr>
              <a:grpSpLocks/>
            </p:cNvGrpSpPr>
            <p:nvPr/>
          </p:nvGrpSpPr>
          <p:grpSpPr bwMode="auto">
            <a:xfrm rot="-18899694">
              <a:off x="2649" y="989"/>
              <a:ext cx="41" cy="41"/>
              <a:chOff x="3936" y="1517"/>
              <a:chExt cx="41" cy="41"/>
            </a:xfrm>
          </p:grpSpPr>
          <p:sp>
            <p:nvSpPr>
              <p:cNvPr id="6253" name="Line 109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" name="Line 110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1"/>
            <p:cNvGrpSpPr>
              <a:grpSpLocks/>
            </p:cNvGrpSpPr>
            <p:nvPr/>
          </p:nvGrpSpPr>
          <p:grpSpPr bwMode="auto">
            <a:xfrm rot="-18899694">
              <a:off x="2650" y="874"/>
              <a:ext cx="41" cy="41"/>
              <a:chOff x="3936" y="1517"/>
              <a:chExt cx="41" cy="41"/>
            </a:xfrm>
          </p:grpSpPr>
          <p:sp>
            <p:nvSpPr>
              <p:cNvPr id="6256" name="Line 112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7" name="Line 113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8" name="Rectangle 114"/>
            <p:cNvSpPr>
              <a:spLocks noChangeArrowheads="1"/>
            </p:cNvSpPr>
            <p:nvPr/>
          </p:nvSpPr>
          <p:spPr bwMode="auto">
            <a:xfrm>
              <a:off x="1062" y="649"/>
              <a:ext cx="1683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200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absolute </a:t>
              </a:r>
              <a:r>
                <a:rPr lang="en-US" altLang="ja-JP" sz="2000" dirty="0" err="1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polarimeter</a:t>
              </a:r>
              <a:r>
                <a:rPr lang="en-US" altLang="ja-JP" sz="200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0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(H</a:t>
              </a:r>
              <a:r>
                <a:rPr lang="en-US" altLang="ja-JP" sz="2000" baseline="300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  <a:sym typeface="Symbol" pitchFamily="18" charset="2"/>
                </a:rPr>
                <a:t></a:t>
              </a:r>
              <a:r>
                <a:rPr lang="en-US" altLang="ja-JP" sz="20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jet)</a:t>
              </a:r>
            </a:p>
          </p:txBody>
        </p:sp>
        <p:sp>
          <p:nvSpPr>
            <p:cNvPr id="6259" name="Line 115"/>
            <p:cNvSpPr>
              <a:spLocks noChangeShapeType="1"/>
            </p:cNvSpPr>
            <p:nvPr/>
          </p:nvSpPr>
          <p:spPr bwMode="auto">
            <a:xfrm>
              <a:off x="2378" y="796"/>
              <a:ext cx="229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" name="Line 116"/>
            <p:cNvSpPr>
              <a:spLocks noChangeShapeType="1"/>
            </p:cNvSpPr>
            <p:nvPr/>
          </p:nvSpPr>
          <p:spPr bwMode="auto">
            <a:xfrm>
              <a:off x="769" y="2420"/>
              <a:ext cx="139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auto">
            <a:xfrm rot="-17754641">
              <a:off x="2729" y="2930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2" name="Line 118"/>
            <p:cNvSpPr>
              <a:spLocks noChangeAspect="1" noChangeShapeType="1"/>
            </p:cNvSpPr>
            <p:nvPr/>
          </p:nvSpPr>
          <p:spPr bwMode="auto">
            <a:xfrm rot="-17754641">
              <a:off x="2788" y="295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3" name="Line 119"/>
            <p:cNvSpPr>
              <a:spLocks noChangeAspect="1" noChangeShapeType="1"/>
            </p:cNvSpPr>
            <p:nvPr/>
          </p:nvSpPr>
          <p:spPr bwMode="auto">
            <a:xfrm rot="-17754641">
              <a:off x="2812" y="296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4" name="Line 120"/>
            <p:cNvSpPr>
              <a:spLocks noChangeAspect="1" noChangeShapeType="1"/>
            </p:cNvSpPr>
            <p:nvPr/>
          </p:nvSpPr>
          <p:spPr bwMode="auto">
            <a:xfrm rot="-23154641">
              <a:off x="2765" y="290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5" name="Line 121"/>
            <p:cNvSpPr>
              <a:spLocks noChangeAspect="1" noChangeShapeType="1"/>
            </p:cNvSpPr>
            <p:nvPr/>
          </p:nvSpPr>
          <p:spPr bwMode="auto">
            <a:xfrm rot="-23154641">
              <a:off x="2773" y="2877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6" name="Rectangle 122"/>
            <p:cNvSpPr>
              <a:spLocks noChangeArrowheads="1"/>
            </p:cNvSpPr>
            <p:nvPr/>
          </p:nvSpPr>
          <p:spPr bwMode="auto">
            <a:xfrm>
              <a:off x="3024" y="2976"/>
              <a:ext cx="868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2000" dirty="0" err="1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pC</a:t>
              </a:r>
              <a:r>
                <a:rPr lang="en-US" altLang="ja-JP" sz="200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000" dirty="0" err="1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p</a:t>
              </a:r>
              <a:r>
                <a:rPr lang="en-US" altLang="ja-JP" sz="2000" dirty="0" err="1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olarimeter</a:t>
              </a:r>
              <a:endParaRPr lang="en-US" altLang="ja-JP" sz="2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267" name="Line 123"/>
            <p:cNvSpPr>
              <a:spLocks noChangeShapeType="1"/>
            </p:cNvSpPr>
            <p:nvPr/>
          </p:nvSpPr>
          <p:spPr bwMode="auto">
            <a:xfrm flipH="1" flipV="1">
              <a:off x="2843" y="2998"/>
              <a:ext cx="155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8" name="Text Box 124"/>
            <p:cNvSpPr txBox="1">
              <a:spLocks noChangeArrowheads="1"/>
            </p:cNvSpPr>
            <p:nvPr/>
          </p:nvSpPr>
          <p:spPr bwMode="auto">
            <a:xfrm>
              <a:off x="1889" y="3063"/>
              <a:ext cx="76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200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20 % snake</a:t>
              </a:r>
              <a:endParaRPr lang="en-US" altLang="ja-JP" sz="2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269" name="Line 125"/>
            <p:cNvSpPr>
              <a:spLocks noChangeShapeType="1"/>
            </p:cNvSpPr>
            <p:nvPr/>
          </p:nvSpPr>
          <p:spPr bwMode="auto">
            <a:xfrm flipH="1" flipV="1">
              <a:off x="2176" y="3026"/>
              <a:ext cx="63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26"/>
            <p:cNvGrpSpPr>
              <a:grpSpLocks/>
            </p:cNvGrpSpPr>
            <p:nvPr/>
          </p:nvGrpSpPr>
          <p:grpSpPr bwMode="auto">
            <a:xfrm>
              <a:off x="2896" y="2620"/>
              <a:ext cx="80" cy="144"/>
              <a:chOff x="5420" y="4309"/>
              <a:chExt cx="136" cy="211"/>
            </a:xfrm>
          </p:grpSpPr>
          <p:sp>
            <p:nvSpPr>
              <p:cNvPr id="6271" name="Oval 127"/>
              <p:cNvSpPr>
                <a:spLocks noChangeArrowheads="1"/>
              </p:cNvSpPr>
              <p:nvPr/>
            </p:nvSpPr>
            <p:spPr bwMode="auto">
              <a:xfrm rot="-1816129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2" name="AutoShape 128"/>
              <p:cNvSpPr>
                <a:spLocks noChangeArrowheads="1"/>
              </p:cNvSpPr>
              <p:nvPr/>
            </p:nvSpPr>
            <p:spPr bwMode="auto">
              <a:xfrm rot="-18009276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73" name="Text Box 129"/>
            <p:cNvSpPr txBox="1">
              <a:spLocks noChangeArrowheads="1"/>
            </p:cNvSpPr>
            <p:nvPr/>
          </p:nvSpPr>
          <p:spPr bwMode="auto">
            <a:xfrm>
              <a:off x="3116" y="2514"/>
              <a:ext cx="66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200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5% snake</a:t>
              </a:r>
              <a:endParaRPr lang="en-US" altLang="ja-JP" sz="2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274" name="Line 130"/>
            <p:cNvSpPr>
              <a:spLocks noChangeShapeType="1"/>
            </p:cNvSpPr>
            <p:nvPr/>
          </p:nvSpPr>
          <p:spPr bwMode="auto">
            <a:xfrm flipH="1">
              <a:off x="3005" y="2631"/>
              <a:ext cx="139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5" name="Rectangle 131"/>
            <p:cNvSpPr>
              <a:spLocks noChangeArrowheads="1"/>
            </p:cNvSpPr>
            <p:nvPr/>
          </p:nvSpPr>
          <p:spPr bwMode="auto">
            <a:xfrm>
              <a:off x="868" y="922"/>
              <a:ext cx="45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 u="sng">
                  <a:latin typeface="Times New Roman" pitchFamily="18" charset="0"/>
                  <a:ea typeface="ＭＳ Ｐゴシック" charset="-128"/>
                </a:rPr>
                <a:t>PHOBOS</a:t>
              </a:r>
              <a:endParaRPr lang="en-US" altLang="ja-JP" sz="240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276" name="Text Box 132"/>
            <p:cNvSpPr txBox="1">
              <a:spLocks noChangeArrowheads="1"/>
            </p:cNvSpPr>
            <p:nvPr/>
          </p:nvSpPr>
          <p:spPr bwMode="auto">
            <a:xfrm>
              <a:off x="3015" y="2120"/>
              <a:ext cx="82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200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spin rotators</a:t>
              </a:r>
              <a:endParaRPr lang="en-US" altLang="ja-JP" sz="2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277" name="Line 133"/>
            <p:cNvSpPr>
              <a:spLocks noChangeShapeType="1"/>
            </p:cNvSpPr>
            <p:nvPr/>
          </p:nvSpPr>
          <p:spPr bwMode="auto">
            <a:xfrm flipH="1" flipV="1">
              <a:off x="2931" y="2058"/>
              <a:ext cx="9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8" name="Line 134"/>
            <p:cNvSpPr>
              <a:spLocks noChangeShapeType="1"/>
            </p:cNvSpPr>
            <p:nvPr/>
          </p:nvSpPr>
          <p:spPr bwMode="auto">
            <a:xfrm flipH="1" flipV="1">
              <a:off x="2540" y="2034"/>
              <a:ext cx="471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9" name="Line 135"/>
            <p:cNvSpPr>
              <a:spLocks noChangeShapeType="1"/>
            </p:cNvSpPr>
            <p:nvPr/>
          </p:nvSpPr>
          <p:spPr bwMode="auto">
            <a:xfrm>
              <a:off x="3920" y="1470"/>
              <a:ext cx="252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0" name="Text Box 136"/>
            <p:cNvSpPr txBox="1">
              <a:spLocks noChangeArrowheads="1"/>
            </p:cNvSpPr>
            <p:nvPr/>
          </p:nvSpPr>
          <p:spPr bwMode="auto">
            <a:xfrm>
              <a:off x="1436" y="1212"/>
              <a:ext cx="48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200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</a:rPr>
                <a:t>snakes</a:t>
              </a:r>
              <a:endParaRPr lang="en-US" altLang="ja-JP" sz="2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281" name="Line 137"/>
            <p:cNvSpPr>
              <a:spLocks noChangeShapeType="1"/>
            </p:cNvSpPr>
            <p:nvPr/>
          </p:nvSpPr>
          <p:spPr bwMode="auto">
            <a:xfrm flipH="1">
              <a:off x="1188" y="1320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38"/>
            <p:cNvGrpSpPr>
              <a:grpSpLocks/>
            </p:cNvGrpSpPr>
            <p:nvPr/>
          </p:nvGrpSpPr>
          <p:grpSpPr bwMode="auto">
            <a:xfrm rot="-2695348">
              <a:off x="2089" y="2874"/>
              <a:ext cx="80" cy="143"/>
              <a:chOff x="5420" y="4309"/>
              <a:chExt cx="136" cy="211"/>
            </a:xfrm>
          </p:grpSpPr>
          <p:sp>
            <p:nvSpPr>
              <p:cNvPr id="6283" name="Oval 139"/>
              <p:cNvSpPr>
                <a:spLocks noChangeArrowheads="1"/>
              </p:cNvSpPr>
              <p:nvPr/>
            </p:nvSpPr>
            <p:spPr bwMode="auto">
              <a:xfrm rot="-1816129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4" name="AutoShape 140"/>
              <p:cNvSpPr>
                <a:spLocks noChangeArrowheads="1"/>
              </p:cNvSpPr>
              <p:nvPr/>
            </p:nvSpPr>
            <p:spPr bwMode="auto">
              <a:xfrm rot="-18009276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86" name="Text Box 142"/>
          <p:cNvSpPr txBox="1">
            <a:spLocks noChangeArrowheads="1"/>
          </p:cNvSpPr>
          <p:nvPr/>
        </p:nvSpPr>
        <p:spPr bwMode="auto">
          <a:xfrm>
            <a:off x="7146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50" name="Straight Arrow Connector 149"/>
          <p:cNvCxnSpPr/>
          <p:nvPr/>
        </p:nvCxnSpPr>
        <p:spPr bwMode="auto">
          <a:xfrm rot="5400000" flipH="1" flipV="1">
            <a:off x="5416550" y="317500"/>
            <a:ext cx="178594" cy="794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rot="5400000" flipH="1" flipV="1">
            <a:off x="5729745" y="317500"/>
            <a:ext cx="178594" cy="794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152" name="Date Placeholder 1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153" name="Footer Placeholder 152"/>
          <p:cNvSpPr>
            <a:spLocks noGrp="1"/>
          </p:cNvSpPr>
          <p:nvPr>
            <p:ph type="ftr" sz="quarter" idx="11"/>
          </p:nvPr>
        </p:nvSpPr>
        <p:spPr>
          <a:xfrm>
            <a:off x="6038850" y="6534150"/>
            <a:ext cx="2895600" cy="323850"/>
          </a:xfrm>
        </p:spPr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154" name="Picture 153" descr="snake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2300" y="3784600"/>
            <a:ext cx="1727200" cy="2136113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6696467" y="5995799"/>
            <a:ext cx="234711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Siberian Snake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Obergurgl, October 2007</a:t>
            </a:r>
            <a:endParaRPr lang="fr-FR" sz="180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800" y="273050"/>
            <a:ext cx="5740400" cy="792163"/>
          </a:xfrm>
          <a:noFill/>
          <a:ln/>
        </p:spPr>
        <p:txBody>
          <a:bodyPr/>
          <a:lstStyle/>
          <a:p>
            <a:r>
              <a:rPr lang="en-US" dirty="0"/>
              <a:t>World data on </a:t>
            </a:r>
            <a:r>
              <a:rPr lang="el-GR" dirty="0">
                <a:solidFill>
                  <a:schemeClr val="accent2"/>
                </a:solidFill>
                <a:cs typeface="Times New Roman" pitchFamily="18" charset="0"/>
              </a:rPr>
              <a:t>α</a:t>
            </a:r>
            <a:r>
              <a:rPr lang="el-GR" baseline="-25000" dirty="0">
                <a:solidFill>
                  <a:schemeClr val="accent2"/>
                </a:solidFill>
                <a:cs typeface="Times New Roman" pitchFamily="18" charset="0"/>
              </a:rPr>
              <a:t>π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905000"/>
            <a:ext cx="4038600" cy="1905000"/>
          </a:xfrm>
          <a:solidFill>
            <a:srgbClr val="DDDDDD"/>
          </a:solidFill>
          <a:ln/>
        </p:spPr>
        <p:txBody>
          <a:bodyPr/>
          <a:lstStyle/>
          <a:p>
            <a:pPr marL="231775" indent="-231775">
              <a:buFontTx/>
              <a:buChar char="•"/>
            </a:pPr>
            <a:r>
              <a:rPr lang="en-US" sz="2400" dirty="0"/>
              <a:t>Precise </a:t>
            </a:r>
            <a:r>
              <a:rPr lang="en-US" sz="2400" dirty="0" smtClean="0"/>
              <a:t>preliminary result</a:t>
            </a:r>
            <a:endParaRPr lang="en-US" sz="2400" dirty="0"/>
          </a:p>
          <a:p>
            <a:pPr marL="231775" indent="-231775">
              <a:buFontTx/>
              <a:buChar char="•"/>
            </a:pPr>
            <a:r>
              <a:rPr lang="en-US" sz="2400" dirty="0"/>
              <a:t>Good agreement with </a:t>
            </a:r>
            <a:r>
              <a:rPr lang="el-GR" sz="2400" dirty="0">
                <a:cs typeface="Times New Roman" pitchFamily="18" charset="0"/>
              </a:rPr>
              <a:t>χ</a:t>
            </a:r>
            <a:r>
              <a:rPr lang="en-US" sz="2400" dirty="0"/>
              <a:t>PT</a:t>
            </a:r>
          </a:p>
          <a:p>
            <a:pPr marL="231775" indent="-231775">
              <a:buFontTx/>
              <a:buChar char="•"/>
            </a:pPr>
            <a:r>
              <a:rPr lang="en-US" sz="2400" dirty="0"/>
              <a:t>Smaller than Serpukhov and Mainz result</a:t>
            </a:r>
            <a:endParaRPr lang="en-GB" sz="2400" dirty="0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5416550" y="495300"/>
            <a:ext cx="2286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1600200"/>
            <a:ext cx="4495800" cy="3890764"/>
            <a:chOff x="192" y="864"/>
            <a:chExt cx="3196" cy="2801"/>
          </a:xfrm>
        </p:grpSpPr>
        <p:pic>
          <p:nvPicPr>
            <p:cNvPr id="112644" name="Picture 4"/>
            <p:cNvPicPr>
              <a:picLocks noChangeAspect="1" noChangeArrowheads="1"/>
            </p:cNvPicPr>
            <p:nvPr/>
          </p:nvPicPr>
          <p:blipFill>
            <a:blip r:embed="rId2"/>
            <a:srcRect r="2084"/>
            <a:stretch>
              <a:fillRect/>
            </a:stretch>
          </p:blipFill>
          <p:spPr bwMode="auto">
            <a:xfrm>
              <a:off x="192" y="864"/>
              <a:ext cx="3196" cy="2698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</p:pic>
        <p:sp>
          <p:nvSpPr>
            <p:cNvPr id="112646" name="Text Box 6"/>
            <p:cNvSpPr txBox="1">
              <a:spLocks noChangeArrowheads="1"/>
            </p:cNvSpPr>
            <p:nvPr/>
          </p:nvSpPr>
          <p:spPr bwMode="auto">
            <a:xfrm>
              <a:off x="942" y="3399"/>
              <a:ext cx="396" cy="266"/>
            </a:xfrm>
            <a:prstGeom prst="rect">
              <a:avLst/>
            </a:prstGeom>
            <a:solidFill>
              <a:schemeClr val="accent2"/>
            </a:solidFill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dirty="0">
                  <a:solidFill>
                    <a:schemeClr val="bg1"/>
                  </a:solidFill>
                  <a:latin typeface="+mn-lt"/>
                </a:rPr>
                <a:t>χ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PT</a:t>
              </a:r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9509369">
            <a:off x="-17108" y="1734881"/>
            <a:ext cx="185820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Lots to come from: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Hermes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COMPASS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RHIC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1562100"/>
            <a:ext cx="804098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41313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We are starting to assess the gluon </a:t>
            </a:r>
            <a:r>
              <a:rPr lang="en-US" sz="2800" dirty="0" err="1" smtClean="0">
                <a:latin typeface="+mn-lt"/>
              </a:rPr>
              <a:t>polarisation</a:t>
            </a:r>
            <a:endParaRPr lang="en-US" sz="2800" dirty="0" smtClean="0">
              <a:latin typeface="+mn-lt"/>
            </a:endParaRPr>
          </a:p>
          <a:p>
            <a:pPr marL="403225" indent="-403225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The large </a:t>
            </a:r>
            <a:r>
              <a:rPr lang="el-GR" sz="2800" dirty="0" smtClean="0">
                <a:latin typeface="+mn-lt"/>
              </a:rPr>
              <a:t>Δ</a:t>
            </a:r>
            <a:r>
              <a:rPr lang="en-US" sz="2800" dirty="0" smtClean="0">
                <a:latin typeface="+mn-lt"/>
              </a:rPr>
              <a:t>G scenario is basically excluded</a:t>
            </a:r>
          </a:p>
          <a:p>
            <a:pPr marL="403225" indent="-403225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Still the gluon can have a significant contribution to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the nucleon spin.</a:t>
            </a:r>
          </a:p>
          <a:p>
            <a:pPr marL="403225" indent="-403225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Need now precise measurements to actually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determine the various contributions exactly.</a:t>
            </a:r>
          </a:p>
          <a:p>
            <a:pPr marL="403225" indent="-403225"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403225" indent="-403225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Transverse spin effects still puzzling</a:t>
            </a:r>
          </a:p>
          <a:p>
            <a:pPr marL="403225" indent="-403225"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403225" indent="-403225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Work for a </a:t>
            </a:r>
            <a:r>
              <a:rPr lang="en-US" sz="2800" dirty="0" err="1" smtClean="0">
                <a:latin typeface="+mn-lt"/>
              </a:rPr>
              <a:t>polarised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ep</a:t>
            </a:r>
            <a:r>
              <a:rPr lang="en-US" sz="2800" dirty="0" smtClean="0">
                <a:latin typeface="+mn-lt"/>
              </a:rPr>
              <a:t> collider!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206500"/>
            <a:ext cx="7867650" cy="1270000"/>
          </a:xfrm>
        </p:spPr>
        <p:txBody>
          <a:bodyPr/>
          <a:lstStyle/>
          <a:p>
            <a:pPr eaLnBrk="1" hangingPunct="1"/>
            <a:r>
              <a:rPr lang="en-US" dirty="0" smtClean="0"/>
              <a:t>“</a:t>
            </a:r>
            <a:r>
              <a:rPr lang="en-US" dirty="0" smtClean="0">
                <a:solidFill>
                  <a:srgbClr val="009900"/>
                </a:solidFill>
              </a:rPr>
              <a:t>You think you understand something…,</a:t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dirty="0" smtClean="0">
                <a:solidFill>
                  <a:srgbClr val="009900"/>
                </a:solidFill>
              </a:rPr>
              <a:t>now add spin</a:t>
            </a:r>
            <a:r>
              <a:rPr lang="en-US" dirty="0" smtClean="0"/>
              <a:t>”					    </a:t>
            </a:r>
            <a:r>
              <a:rPr lang="en-US" sz="1800" dirty="0" smtClean="0"/>
              <a:t>R. Jaffe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36868" name="Picture 4" descr="cart04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139950"/>
            <a:ext cx="4227512" cy="437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7100" y="356235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750" y="36068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340350"/>
            <a:ext cx="2954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It seems spin goes	</a:t>
            </a:r>
          </a:p>
          <a:p>
            <a:r>
              <a:rPr lang="en-US" sz="2800" dirty="0" smtClean="0">
                <a:latin typeface="+mn-lt"/>
              </a:rPr>
              <a:t>pretty far down…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2007_10_03_13h05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5900" y="2540000"/>
            <a:ext cx="7772400" cy="762000"/>
          </a:xfrm>
        </p:spPr>
        <p:txBody>
          <a:bodyPr/>
          <a:lstStyle/>
          <a:p>
            <a:r>
              <a:rPr lang="en-US" dirty="0" smtClean="0"/>
              <a:t>Thanks to the </a:t>
            </a:r>
            <a:r>
              <a:rPr lang="en-US" dirty="0" err="1" smtClean="0"/>
              <a:t>organisers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the audience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 bwMode="auto">
          <a:xfrm>
            <a:off x="215900" y="3340100"/>
            <a:ext cx="3778250" cy="102235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 collisions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831"/>
          <a:stretch>
            <a:fillRect/>
          </a:stretch>
        </p:blipFill>
        <p:spPr bwMode="auto">
          <a:xfrm>
            <a:off x="4157839" y="1206500"/>
            <a:ext cx="4986161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615950" y="1695450"/>
          <a:ext cx="2711450" cy="1319171"/>
        </p:xfrm>
        <a:graphic>
          <a:graphicData uri="http://schemas.openxmlformats.org/presentationml/2006/ole">
            <p:oleObj spid="_x0000_s76802" name="ﾋﾞｯﾄﾏｯﾌﾟ ｲﾒｰｼﾞ" r:id="rId4" imgW="4991150" imgH="2428727" progId="PBrush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683250" y="4806950"/>
            <a:ext cx="2978150" cy="933450"/>
            <a:chOff x="6165850" y="1695450"/>
            <a:chExt cx="2978150" cy="93345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6165850" y="1695450"/>
              <a:ext cx="2978150" cy="93345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11" descr="all_definitio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61100" y="1695450"/>
              <a:ext cx="2482850" cy="931069"/>
            </a:xfrm>
            <a:prstGeom prst="rect">
              <a:avLst/>
            </a:prstGeom>
            <a:noFill/>
          </p:spPr>
        </p:pic>
      </p:grpSp>
      <p:cxnSp>
        <p:nvCxnSpPr>
          <p:cNvPr id="20" name="Straight Arrow Connector 19"/>
          <p:cNvCxnSpPr/>
          <p:nvPr/>
        </p:nvCxnSpPr>
        <p:spPr bwMode="auto">
          <a:xfrm flipV="1">
            <a:off x="3327400" y="406400"/>
            <a:ext cx="222250" cy="794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594100" y="406400"/>
            <a:ext cx="222250" cy="794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pic>
        <p:nvPicPr>
          <p:cNvPr id="25" name="Picture 1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495800"/>
            <a:ext cx="48371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349250" y="3429000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polarisation</a:t>
            </a:r>
            <a:r>
              <a:rPr lang="en-US" sz="2400" dirty="0" smtClean="0">
                <a:latin typeface="+mn-lt"/>
              </a:rPr>
              <a:t> ~ 45 % in 2005</a:t>
            </a:r>
          </a:p>
          <a:p>
            <a:r>
              <a:rPr lang="en-US" sz="2400" dirty="0" smtClean="0">
                <a:latin typeface="+mn-lt"/>
              </a:rPr>
              <a:t>	        ~ 60 % in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 rot="596869">
            <a:off x="1282700" y="4140200"/>
            <a:ext cx="4987440" cy="2291527"/>
            <a:chOff x="-273050" y="4566473"/>
            <a:chExt cx="4987440" cy="2291527"/>
          </a:xfrm>
        </p:grpSpPr>
        <p:pic>
          <p:nvPicPr>
            <p:cNvPr id="26" name="Picture 25" descr="snake_vec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73050" y="4566473"/>
              <a:ext cx="4987440" cy="2291527"/>
            </a:xfrm>
            <a:prstGeom prst="rect">
              <a:avLst/>
            </a:prstGeom>
          </p:spPr>
        </p:pic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>
              <a:off x="332459" y="5273153"/>
              <a:ext cx="4328441" cy="84907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27750" y="4140200"/>
            <a:ext cx="2819400" cy="2381250"/>
            <a:chOff x="0" y="4476750"/>
            <a:chExt cx="2819400" cy="2381250"/>
          </a:xfrm>
        </p:grpSpPr>
        <p:pic>
          <p:nvPicPr>
            <p:cNvPr id="33795" name="Picture 3" descr="Snake-003s"/>
            <p:cNvPicPr>
              <a:picLocks noChangeAspect="1" noChangeArrowheads="1"/>
            </p:cNvPicPr>
            <p:nvPr/>
          </p:nvPicPr>
          <p:blipFill>
            <a:blip r:embed="rId4"/>
            <a:srcRect l="21153" t="9744" r="12115" b="15128"/>
            <a:stretch>
              <a:fillRect/>
            </a:stretch>
          </p:blipFill>
          <p:spPr bwMode="auto">
            <a:xfrm flipH="1">
              <a:off x="0" y="4476750"/>
              <a:ext cx="281940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Straight Arrow Connector 20"/>
            <p:cNvCxnSpPr/>
            <p:nvPr/>
          </p:nvCxnSpPr>
          <p:spPr bwMode="auto">
            <a:xfrm flipH="1" flipV="1">
              <a:off x="749300" y="5073650"/>
              <a:ext cx="1555750" cy="533400"/>
            </a:xfrm>
            <a:prstGeom prst="straightConnector1">
              <a:avLst/>
            </a:prstGeom>
            <a:solidFill>
              <a:srgbClr val="FFFF99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1104900" y="5340350"/>
              <a:ext cx="824265" cy="408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cs typeface="Arial" pitchFamily="34" charset="0"/>
                </a:rPr>
                <a:t>9.6 m</a:t>
              </a:r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598" y="154983"/>
            <a:ext cx="8020050" cy="762000"/>
          </a:xfrm>
        </p:spPr>
        <p:txBody>
          <a:bodyPr/>
          <a:lstStyle/>
          <a:p>
            <a:r>
              <a:rPr lang="en-US" sz="3600" dirty="0">
                <a:latin typeface="Comic Sans MS" pitchFamily="66" charset="0"/>
              </a:rPr>
              <a:t>Siberian </a:t>
            </a:r>
            <a:r>
              <a:rPr lang="en-US" sz="3600" dirty="0" smtClean="0">
                <a:latin typeface="Comic Sans MS" pitchFamily="66" charset="0"/>
              </a:rPr>
              <a:t>Snakes    (helical dipoles)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200" y="3641725"/>
            <a:ext cx="89916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947863" indent="-1947863" algn="l"/>
            <a:r>
              <a:rPr lang="en-US" sz="2400" b="0" dirty="0" smtClean="0">
                <a:latin typeface="+mn-lt"/>
              </a:rPr>
              <a:t>RHIC full Siberian </a:t>
            </a:r>
            <a:r>
              <a:rPr lang="en-US" sz="2400" b="0" dirty="0">
                <a:latin typeface="+mn-lt"/>
              </a:rPr>
              <a:t>Snakes: 4 </a:t>
            </a:r>
            <a:r>
              <a:rPr lang="en-US" sz="2400" b="0" dirty="0" smtClean="0">
                <a:latin typeface="+mn-lt"/>
              </a:rPr>
              <a:t>x 4 T (SC), </a:t>
            </a:r>
            <a:r>
              <a:rPr lang="en-US" sz="2400" b="0" dirty="0">
                <a:latin typeface="+mn-lt"/>
              </a:rPr>
              <a:t>each </a:t>
            </a:r>
            <a:r>
              <a:rPr lang="en-US" sz="2400" b="0" dirty="0" smtClean="0">
                <a:latin typeface="+mn-lt"/>
              </a:rPr>
              <a:t>2.4</a:t>
            </a:r>
            <a:endParaRPr lang="en-US" sz="2400" b="0" dirty="0">
              <a:latin typeface="+mn-lt"/>
              <a:sym typeface="Wingdings" pitchFamily="2" charset="2"/>
            </a:endParaRPr>
          </a:p>
        </p:txBody>
      </p:sp>
      <p:pic>
        <p:nvPicPr>
          <p:cNvPr id="33802" name="Picture 10" descr="Hel_Sect_Phot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4D9FF"/>
              </a:clrFrom>
              <a:clrTo>
                <a:srgbClr val="D4D9FF">
                  <a:alpha val="0"/>
                </a:srgbClr>
              </a:clrTo>
            </a:clrChange>
          </a:blip>
          <a:srcRect l="21216" t="14598" r="21674" b="15193"/>
          <a:stretch>
            <a:fillRect/>
          </a:stretch>
        </p:blipFill>
        <p:spPr bwMode="auto">
          <a:xfrm>
            <a:off x="-106658" y="4231145"/>
            <a:ext cx="2514600" cy="2366962"/>
          </a:xfrm>
          <a:prstGeom prst="rect">
            <a:avLst/>
          </a:prstGeom>
          <a:noFill/>
        </p:spPr>
      </p:pic>
      <p:grpSp>
        <p:nvGrpSpPr>
          <p:cNvPr id="3" name="Group 11"/>
          <p:cNvGrpSpPr>
            <a:grpSpLocks noChangeAspect="1"/>
          </p:cNvGrpSpPr>
          <p:nvPr/>
        </p:nvGrpSpPr>
        <p:grpSpPr bwMode="auto">
          <a:xfrm>
            <a:off x="0" y="2051050"/>
            <a:ext cx="5486400" cy="1528762"/>
            <a:chOff x="1872" y="740"/>
            <a:chExt cx="3888" cy="1084"/>
          </a:xfrm>
        </p:grpSpPr>
        <p:pic>
          <p:nvPicPr>
            <p:cNvPr id="33804" name="Picture 12" descr="Warm helix coil"/>
            <p:cNvPicPr>
              <a:picLocks noChangeAspect="1" noChangeArrowheads="1"/>
            </p:cNvPicPr>
            <p:nvPr/>
          </p:nvPicPr>
          <p:blipFill>
            <a:blip r:embed="rId6">
              <a:lum bright="12000"/>
            </a:blip>
            <a:srcRect t="25000" b="36111"/>
            <a:stretch>
              <a:fillRect/>
            </a:stretch>
          </p:blipFill>
          <p:spPr bwMode="auto">
            <a:xfrm>
              <a:off x="1872" y="740"/>
              <a:ext cx="3888" cy="1084"/>
            </a:xfrm>
            <a:prstGeom prst="rect">
              <a:avLst/>
            </a:prstGeom>
            <a:noFill/>
          </p:spPr>
        </p:pic>
        <p:sp>
          <p:nvSpPr>
            <p:cNvPr id="33805" name="Line 13"/>
            <p:cNvSpPr>
              <a:spLocks noChangeAspect="1" noChangeShapeType="1"/>
            </p:cNvSpPr>
            <p:nvPr/>
          </p:nvSpPr>
          <p:spPr bwMode="auto">
            <a:xfrm>
              <a:off x="2115" y="1248"/>
              <a:ext cx="340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Text Box 14"/>
            <p:cNvSpPr txBox="1">
              <a:spLocks noChangeAspect="1" noChangeArrowheads="1"/>
            </p:cNvSpPr>
            <p:nvPr/>
          </p:nvSpPr>
          <p:spPr bwMode="auto">
            <a:xfrm>
              <a:off x="3452" y="1008"/>
              <a:ext cx="540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0" dirty="0">
                  <a:solidFill>
                    <a:schemeClr val="bg1"/>
                  </a:solidFill>
                </a:rPr>
                <a:t>2.6 m</a:t>
              </a:r>
            </a:p>
          </p:txBody>
        </p:sp>
      </p:grpSp>
      <p:grpSp>
        <p:nvGrpSpPr>
          <p:cNvPr id="4" name="Group 15"/>
          <p:cNvGrpSpPr>
            <a:grpSpLocks noChangeAspect="1"/>
          </p:cNvGrpSpPr>
          <p:nvPr/>
        </p:nvGrpSpPr>
        <p:grpSpPr bwMode="auto">
          <a:xfrm>
            <a:off x="5575300" y="1339850"/>
            <a:ext cx="3568700" cy="2239962"/>
            <a:chOff x="2888" y="2496"/>
            <a:chExt cx="2832" cy="1778"/>
          </a:xfrm>
        </p:grpSpPr>
        <p:pic>
          <p:nvPicPr>
            <p:cNvPr id="33808" name="Picture 16" descr="AGSHELIX"/>
            <p:cNvPicPr>
              <a:picLocks noChangeAspect="1" noChangeArrowheads="1"/>
            </p:cNvPicPr>
            <p:nvPr/>
          </p:nvPicPr>
          <p:blipFill>
            <a:blip r:embed="rId7">
              <a:lum bright="18000"/>
            </a:blip>
            <a:srcRect l="17348" t="18646" r="8598" b="19350"/>
            <a:stretch>
              <a:fillRect/>
            </a:stretch>
          </p:blipFill>
          <p:spPr bwMode="auto">
            <a:xfrm>
              <a:off x="2888" y="2496"/>
              <a:ext cx="2832" cy="1778"/>
            </a:xfrm>
            <a:prstGeom prst="rect">
              <a:avLst/>
            </a:prstGeom>
            <a:noFill/>
          </p:spPr>
        </p:pic>
        <p:sp>
          <p:nvSpPr>
            <p:cNvPr id="33809" name="Line 17"/>
            <p:cNvSpPr>
              <a:spLocks noChangeAspect="1" noChangeShapeType="1"/>
            </p:cNvSpPr>
            <p:nvPr/>
          </p:nvSpPr>
          <p:spPr bwMode="auto">
            <a:xfrm>
              <a:off x="3212" y="2523"/>
              <a:ext cx="2356" cy="83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Text Box 18"/>
            <p:cNvSpPr txBox="1">
              <a:spLocks noChangeAspect="1" noChangeArrowheads="1"/>
            </p:cNvSpPr>
            <p:nvPr/>
          </p:nvSpPr>
          <p:spPr bwMode="auto">
            <a:xfrm>
              <a:off x="4848" y="2880"/>
              <a:ext cx="60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0">
                  <a:solidFill>
                    <a:schemeClr val="bg1"/>
                  </a:solidFill>
                </a:rPr>
                <a:t>2.6 m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1384300"/>
            <a:ext cx="55499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AGS partial snakes, 1.5T (RT) &amp; 3T(SC)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0" y="762000"/>
            <a:ext cx="159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from Th.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Roser</a:t>
            </a:r>
            <a:endParaRPr lang="en-US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>
          <a:xfrm>
            <a:off x="6248400" y="6534150"/>
            <a:ext cx="2895600" cy="3238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Obergurgl</a:t>
            </a:r>
            <a:r>
              <a:rPr lang="en-US" dirty="0" smtClean="0"/>
              <a:t>, October 2007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327329" y="6338807"/>
            <a:ext cx="3807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w/o: 1000 </a:t>
            </a:r>
            <a:r>
              <a:rPr lang="en-US" sz="2000" dirty="0" err="1" smtClean="0">
                <a:latin typeface="+mn-lt"/>
              </a:rPr>
              <a:t>depolarising</a:t>
            </a:r>
            <a:r>
              <a:rPr lang="en-US" sz="2000" dirty="0" smtClean="0">
                <a:latin typeface="+mn-lt"/>
              </a:rPr>
              <a:t> resonances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49300" y="3517900"/>
            <a:ext cx="3727450" cy="2933700"/>
            <a:chOff x="4876800" y="2673350"/>
            <a:chExt cx="4267200" cy="3614182"/>
          </a:xfrm>
        </p:grpSpPr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7741052" y="5918200"/>
              <a:ext cx="14029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-t (</a:t>
              </a:r>
              <a:r>
                <a:rPr lang="en-US" b="1" dirty="0" err="1"/>
                <a:t>GeV</a:t>
              </a:r>
              <a:r>
                <a:rPr lang="en-US" b="1" dirty="0"/>
                <a:t>/c</a:t>
              </a:r>
              <a:r>
                <a:rPr lang="en-US" b="1" dirty="0" smtClean="0"/>
                <a:t>) </a:t>
              </a:r>
              <a:r>
                <a:rPr lang="en-US" b="1" baseline="30000" dirty="0" smtClean="0"/>
                <a:t>2</a:t>
              </a:r>
              <a:endParaRPr lang="en-US" b="1" baseline="300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876800" y="2673350"/>
              <a:ext cx="4267200" cy="3567113"/>
              <a:chOff x="4648200" y="3048000"/>
              <a:chExt cx="4267200" cy="3567113"/>
            </a:xfrm>
          </p:grpSpPr>
          <p:pic>
            <p:nvPicPr>
              <p:cNvPr id="5122" name="Picture 2" descr="pcpolplot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277" b="1524"/>
              <a:stretch>
                <a:fillRect/>
              </a:stretch>
            </p:blipFill>
            <p:spPr bwMode="auto">
              <a:xfrm>
                <a:off x="4648200" y="3048000"/>
                <a:ext cx="4267200" cy="3567113"/>
              </a:xfrm>
              <a:prstGeom prst="rect">
                <a:avLst/>
              </a:prstGeom>
              <a:noFill/>
            </p:spPr>
          </p:pic>
          <p:sp>
            <p:nvSpPr>
              <p:cNvPr id="5133" name="Text Box 13"/>
              <p:cNvSpPr txBox="1">
                <a:spLocks noChangeArrowheads="1"/>
              </p:cNvSpPr>
              <p:nvPr/>
            </p:nvSpPr>
            <p:spPr bwMode="auto">
              <a:xfrm>
                <a:off x="5372099" y="3595603"/>
                <a:ext cx="1057130" cy="56875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N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</a:rPr>
                  <a:t>(t)</a:t>
                </a:r>
              </a:p>
            </p:txBody>
          </p:sp>
          <p:sp>
            <p:nvSpPr>
              <p:cNvPr id="5141" name="Text Box 21"/>
              <p:cNvSpPr txBox="1">
                <a:spLocks noChangeArrowheads="1"/>
              </p:cNvSpPr>
              <p:nvPr/>
            </p:nvSpPr>
            <p:spPr bwMode="auto">
              <a:xfrm>
                <a:off x="7467600" y="3429000"/>
                <a:ext cx="5969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FF"/>
                    </a:solidFill>
                  </a:rPr>
                  <a:t>p+p</a:t>
                </a:r>
              </a:p>
            </p:txBody>
          </p:sp>
          <p:sp>
            <p:nvSpPr>
              <p:cNvPr id="5142" name="Text Box 22"/>
              <p:cNvSpPr txBox="1">
                <a:spLocks noChangeArrowheads="1"/>
              </p:cNvSpPr>
              <p:nvPr/>
            </p:nvSpPr>
            <p:spPr bwMode="auto">
              <a:xfrm>
                <a:off x="6934200" y="4953000"/>
                <a:ext cx="6223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p+C</a:t>
                </a:r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/>
            </p:nvSpPr>
            <p:spPr bwMode="auto">
              <a:xfrm flipV="1">
                <a:off x="7315200" y="4800600"/>
                <a:ext cx="228600" cy="2286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/>
            </p:nvSpPr>
            <p:spPr bwMode="auto">
              <a:xfrm flipH="1">
                <a:off x="7461250" y="3829050"/>
                <a:ext cx="228600" cy="1524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62947" y="1394847"/>
            <a:ext cx="88034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3225" indent="-403225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left-right asymmetry A</a:t>
            </a:r>
            <a:r>
              <a:rPr lang="en-US" sz="2800" baseline="-25000" dirty="0" smtClean="0">
                <a:latin typeface="+mn-lt"/>
              </a:rPr>
              <a:t>N</a:t>
            </a:r>
            <a:r>
              <a:rPr lang="en-US" sz="2800" dirty="0" smtClean="0">
                <a:latin typeface="+mn-lt"/>
              </a:rPr>
              <a:t> in elastic p</a:t>
            </a:r>
            <a:r>
              <a:rPr lang="en-US" sz="2800" baseline="30000" dirty="0" smtClean="0">
                <a:latin typeface="+mn-lt"/>
              </a:rPr>
              <a:t>↑</a:t>
            </a:r>
            <a:r>
              <a:rPr lang="en-US" sz="2800" dirty="0" smtClean="0">
                <a:latin typeface="+mn-lt"/>
              </a:rPr>
              <a:t>p and </a:t>
            </a:r>
            <a:r>
              <a:rPr lang="en-US" sz="2800" dirty="0" err="1" smtClean="0">
                <a:latin typeface="+mn-lt"/>
              </a:rPr>
              <a:t>p</a:t>
            </a:r>
            <a:r>
              <a:rPr lang="en-US" sz="2800" baseline="30000" dirty="0" err="1" smtClean="0"/>
              <a:t>↑</a:t>
            </a:r>
            <a:r>
              <a:rPr lang="en-US" sz="2800" dirty="0" err="1" smtClean="0">
                <a:latin typeface="+mn-lt"/>
              </a:rPr>
              <a:t>C</a:t>
            </a:r>
            <a:r>
              <a:rPr lang="en-US" sz="2800" dirty="0" smtClean="0">
                <a:latin typeface="+mn-lt"/>
              </a:rPr>
              <a:t> scattering </a:t>
            </a:r>
          </a:p>
          <a:p>
            <a:pPr marL="403225" indent="-403225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interference of </a:t>
            </a:r>
            <a:r>
              <a:rPr lang="en-US" sz="2800" dirty="0" err="1" smtClean="0">
                <a:latin typeface="+mn-lt"/>
              </a:rPr>
              <a:t>em</a:t>
            </a:r>
            <a:r>
              <a:rPr lang="en-US" sz="2800" dirty="0" smtClean="0">
                <a:latin typeface="+mn-lt"/>
              </a:rPr>
              <a:t> and nuclear spin-flip amplitude,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Coulomb−Nuclear Interference (CNI)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, up to 4.5 %</a:t>
            </a:r>
          </a:p>
          <a:p>
            <a:pPr marL="403225" indent="-403225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self calibration with 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</a:rPr>
              <a:t>polarised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H jet target</a:t>
            </a:r>
            <a:r>
              <a:rPr lang="en-US" sz="2800" dirty="0" smtClean="0">
                <a:latin typeface="+mn-lt"/>
              </a:rPr>
              <a:t>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927100" y="317500"/>
            <a:ext cx="7162800" cy="639763"/>
          </a:xfrm>
        </p:spPr>
        <p:txBody>
          <a:bodyPr/>
          <a:lstStyle/>
          <a:p>
            <a:r>
              <a:rPr lang="en-US" sz="3600" dirty="0" err="1" smtClean="0">
                <a:latin typeface="Comic Sans MS" pitchFamily="66" charset="0"/>
              </a:rPr>
              <a:t>Polarimetry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28" name="Picture 7" descr="AN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49800" y="3562350"/>
            <a:ext cx="3506500" cy="2571750"/>
          </a:xfrm>
          <a:prstGeom prst="rect">
            <a:avLst/>
          </a:prstGeom>
          <a:noFill/>
          <a:ln/>
        </p:spPr>
      </p:pic>
      <p:sp>
        <p:nvSpPr>
          <p:cNvPr id="29" name="Text Box 9"/>
          <p:cNvSpPr txBox="1">
            <a:spLocks noChangeArrowheads="1"/>
          </p:cNvSpPr>
          <p:nvPr/>
        </p:nvSpPr>
        <p:spPr bwMode="auto">
          <a:xfrm rot="16200000">
            <a:off x="6741527" y="4430811"/>
            <a:ext cx="355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400" b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H. Okada et al., PLB 638 (2006), </a:t>
            </a:r>
            <a:r>
              <a:rPr kumimoji="1" lang="en-US" altLang="ja-JP" sz="1400" b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450</a:t>
            </a:r>
            <a:endParaRPr kumimoji="1" lang="en-US" altLang="ja-JP" sz="1400" b="1" dirty="0">
              <a:solidFill>
                <a:srgbClr val="C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2700" y="3251200"/>
            <a:ext cx="136447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Calculation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38750" y="3295650"/>
            <a:ext cx="186942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pp measurement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" y="1524000"/>
            <a:ext cx="3587750" cy="4803854"/>
          </a:xfrm>
          <a:noFill/>
          <a:ln/>
        </p:spPr>
      </p:pic>
      <p:pic>
        <p:nvPicPr>
          <p:cNvPr id="7173" name="Picture 5" descr="RHIC_CNI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0" y="3206750"/>
            <a:ext cx="4800600" cy="3124200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04850" y="5829300"/>
            <a:ext cx="3026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Polarized H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jet target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349750" y="1428750"/>
            <a:ext cx="43116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</a:rPr>
              <a:t>Carbon </a:t>
            </a:r>
            <a:r>
              <a:rPr lang="en-US" sz="2400" b="1" dirty="0" smtClean="0">
                <a:latin typeface="+mn-lt"/>
              </a:rPr>
              <a:t>target </a:t>
            </a:r>
            <a:r>
              <a:rPr lang="en-US" sz="2400" b="1" dirty="0" err="1" smtClean="0">
                <a:latin typeface="+mn-lt"/>
              </a:rPr>
              <a:t>polarimeters</a:t>
            </a: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3</a:t>
            </a:r>
            <a:r>
              <a:rPr lang="el-GR" sz="2400" b="1" dirty="0" smtClean="0">
                <a:latin typeface="+mn-lt"/>
              </a:rPr>
              <a:t>μ</a:t>
            </a:r>
            <a:r>
              <a:rPr lang="en-US" sz="2400" b="1" dirty="0" smtClean="0">
                <a:latin typeface="+mn-lt"/>
              </a:rPr>
              <a:t>m carbon ribbon</a:t>
            </a:r>
          </a:p>
          <a:p>
            <a:r>
              <a:rPr lang="en-US" sz="2400" b="1" dirty="0" smtClean="0">
                <a:latin typeface="+mn-lt"/>
              </a:rPr>
              <a:t>every 2h, </a:t>
            </a:r>
            <a:r>
              <a:rPr lang="el-GR" sz="2400" b="1" dirty="0" smtClean="0">
                <a:latin typeface="+mn-lt"/>
              </a:rPr>
              <a:t>Δ</a:t>
            </a:r>
            <a:r>
              <a:rPr lang="en-US" sz="2400" b="1" dirty="0" smtClean="0">
                <a:latin typeface="+mn-lt"/>
              </a:rPr>
              <a:t>p/p &lt; 5%</a:t>
            </a:r>
          </a:p>
          <a:p>
            <a:r>
              <a:rPr lang="en-US" sz="2400" b="1" dirty="0" smtClean="0">
                <a:latin typeface="+mn-lt"/>
              </a:rPr>
              <a:t>calibration with H-jet target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2800" y="361950"/>
            <a:ext cx="4229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RHIC </a:t>
            </a:r>
            <a:r>
              <a:rPr lang="en-US" sz="3600" dirty="0" err="1" smtClean="0">
                <a:latin typeface="Comic Sans MS" pitchFamily="66" charset="0"/>
              </a:rPr>
              <a:t>polarimeters</a:t>
            </a:r>
            <a:endParaRPr lang="en-US" sz="3600" dirty="0" smtClean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3450" y="717550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from G.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</a:rPr>
              <a:t>Bunce</a:t>
            </a:r>
            <a:endParaRPr lang="en-US" sz="16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999395" y="2417736"/>
            <a:ext cx="1725504" cy="3127549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24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98" y="2272213"/>
            <a:ext cx="4682426" cy="3660659"/>
          </a:xfrm>
          <a:prstGeom prst="rect">
            <a:avLst/>
          </a:prstGeom>
        </p:spPr>
      </p:pic>
      <p:sp>
        <p:nvSpPr>
          <p:cNvPr id="21" name="Striped Right Arrow 20"/>
          <p:cNvSpPr/>
          <p:nvPr/>
        </p:nvSpPr>
        <p:spPr bwMode="auto">
          <a:xfrm>
            <a:off x="2838450" y="1562100"/>
            <a:ext cx="2133600" cy="484632"/>
          </a:xfrm>
          <a:prstGeom prst="striped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27500" y="5607050"/>
            <a:ext cx="124459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ea typeface="ＭＳ Ｐゴシック" charset="-128"/>
              </a:rPr>
              <a:t>p</a:t>
            </a:r>
            <a:r>
              <a:rPr lang="en-US" sz="2400" baseline="-25000" dirty="0" err="1">
                <a:latin typeface="Times New Roman" pitchFamily="18" charset="0"/>
                <a:ea typeface="ＭＳ Ｐゴシック" charset="-128"/>
              </a:rPr>
              <a:t>T</a:t>
            </a:r>
            <a:r>
              <a:rPr lang="en-US" sz="2400" dirty="0">
                <a:latin typeface="Times New Roman" pitchFamily="18" charset="0"/>
                <a:ea typeface="ＭＳ Ｐゴシック" charset="-128"/>
              </a:rPr>
              <a:t>(</a:t>
            </a:r>
            <a:r>
              <a:rPr lang="en-US" sz="2400" dirty="0" err="1">
                <a:latin typeface="Times New Roman" pitchFamily="18" charset="0"/>
                <a:ea typeface="ＭＳ Ｐゴシック" charset="-128"/>
              </a:rPr>
              <a:t>GeV</a:t>
            </a:r>
            <a:r>
              <a:rPr lang="en-US" sz="2400" dirty="0">
                <a:latin typeface="Times New Roman" pitchFamily="18" charset="0"/>
                <a:ea typeface="ＭＳ Ｐゴシック" charset="-128"/>
              </a:rPr>
              <a:t>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2032" y="5564129"/>
            <a:ext cx="391434" cy="4522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18288" bIns="18288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5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16622" y="5564129"/>
            <a:ext cx="551203" cy="4522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18288" bIns="18288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460500" y="0"/>
            <a:ext cx="73279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400" dirty="0" err="1" smtClean="0">
                <a:latin typeface="Comic Sans MS" pitchFamily="66" charset="0"/>
              </a:rPr>
              <a:t>qg</a:t>
            </a:r>
            <a:r>
              <a:rPr lang="en-US" sz="4400" dirty="0" smtClean="0">
                <a:latin typeface="Comic Sans MS" pitchFamily="66" charset="0"/>
              </a:rPr>
              <a:t> – </a:t>
            </a:r>
            <a:r>
              <a:rPr lang="en-US" sz="4400" dirty="0" err="1" smtClean="0">
                <a:latin typeface="Comic Sans MS" pitchFamily="66" charset="0"/>
              </a:rPr>
              <a:t>qq</a:t>
            </a:r>
            <a:r>
              <a:rPr lang="en-US" sz="4400" dirty="0" smtClean="0">
                <a:latin typeface="Comic Sans MS" pitchFamily="66" charset="0"/>
              </a:rPr>
              <a:t> – </a:t>
            </a:r>
            <a:r>
              <a:rPr lang="en-US" sz="4400" dirty="0" err="1" smtClean="0">
                <a:latin typeface="Comic Sans MS" pitchFamily="66" charset="0"/>
              </a:rPr>
              <a:t>gg</a:t>
            </a:r>
            <a:r>
              <a:rPr lang="en-US" sz="4400" dirty="0" smtClean="0">
                <a:latin typeface="Comic Sans MS" pitchFamily="66" charset="0"/>
              </a:rPr>
              <a:t>  processes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6550" y="2139950"/>
            <a:ext cx="343074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present energy:</a:t>
            </a:r>
          </a:p>
          <a:p>
            <a:r>
              <a:rPr lang="en-US" sz="2800" dirty="0" smtClean="0">
                <a:latin typeface="+mn-lt"/>
              </a:rPr>
              <a:t>100 on 100 </a:t>
            </a:r>
            <a:r>
              <a:rPr lang="en-US" sz="2800" dirty="0" err="1" smtClean="0">
                <a:latin typeface="+mn-lt"/>
              </a:rPr>
              <a:t>GeV</a:t>
            </a:r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gg</a:t>
            </a:r>
            <a:r>
              <a:rPr lang="en-US" sz="2800" dirty="0" smtClean="0">
                <a:latin typeface="+mn-lt"/>
              </a:rPr>
              <a:t> processes dominate</a:t>
            </a:r>
          </a:p>
          <a:p>
            <a:endParaRPr lang="en-US" sz="2800" dirty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sign ambiguity</a:t>
            </a:r>
          </a:p>
          <a:p>
            <a:endParaRPr lang="en-US" sz="2800" dirty="0" smtClean="0">
              <a:latin typeface="+mn-lt"/>
            </a:endParaRPr>
          </a:p>
        </p:txBody>
      </p:sp>
      <p:grpSp>
        <p:nvGrpSpPr>
          <p:cNvPr id="12" name="Group 16"/>
          <p:cNvGrpSpPr/>
          <p:nvPr/>
        </p:nvGrpSpPr>
        <p:grpSpPr>
          <a:xfrm>
            <a:off x="983389" y="1559194"/>
            <a:ext cx="1822450" cy="484632"/>
            <a:chOff x="4394200" y="1517650"/>
            <a:chExt cx="1822450" cy="484632"/>
          </a:xfrm>
        </p:grpSpPr>
        <p:sp>
          <p:nvSpPr>
            <p:cNvPr id="13" name="Left-Right Arrow 12"/>
            <p:cNvSpPr/>
            <p:nvPr/>
          </p:nvSpPr>
          <p:spPr bwMode="auto">
            <a:xfrm>
              <a:off x="4394200" y="1517650"/>
              <a:ext cx="1822450" cy="484632"/>
            </a:xfrm>
            <a:prstGeom prst="leftRight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16450" y="1562100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100+100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GeV</a:t>
              </a:r>
              <a:endPara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60700" y="160655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250+250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GeV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9850" y="151765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upgrade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7400" y="2540000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fractions</a:t>
            </a:r>
          </a:p>
        </p:txBody>
      </p:sp>
      <p:pic>
        <p:nvPicPr>
          <p:cNvPr id="24" name="Picture 2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549900" y="4006850"/>
            <a:ext cx="1020319" cy="45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include{mycommands}&#10;\include{mycolors}&#10;\begin{document}&#10;&#10;\end{document}&#10;"/>
  <p:tag name="TEX2PS" val="d:\cygwin\bin\bash -c &quot;/cygdrive/d/cygwin/bin/latex  $(base).tex; d:\cygwin\bin\dvips -D $(res) -E -o $(base).ps $(base).dvi&quot;"/>
  <p:tag name="EXTERNALEDITCOMMAND" val="c:\program files\vim\vim71\gvim %"/>
  <p:tag name="GHOSTSCRIPTCOMMAND" val="d:\cygwin\bin\gs&#10;"/>
  <p:tag name="DEFAULTBITMAP" val="png256"/>
  <p:tag name="DEFAULTBLEND" val="False"/>
  <p:tag name="DEFAULTTRANSPARENT" val="True"/>
  <p:tag name="DEFAULTWORKAROUNDTRANSPARENCYBUG" val="False"/>
  <p:tag name="DEFAULTRESOLUTION" val="600"/>
  <p:tag name="DEFAULTMAGNIFICATION" val="2"/>
  <p:tag name="DEFAULTFONTSIZE" val="10"/>
  <p:tag name="DEFAULTWIDTH" val="442"/>
  <p:tag name="DEFAULTHEIGHT" val="3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Delta q, \Delta g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60.00016"/>
  <p:tag name="PICTUREFILESIZE" val="26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{\purple\Delta_T^0 D_q^h}(z)\ne 0?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27.9202"/>
  <p:tag name="PICTUREFILESIZE" val="104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sqrt{s}=62.4 \GeV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27.9202"/>
  <p:tag name="PICTUREFILESIZE" val="48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/home/gkm/tex/mycolors&#10;$\blue&#10;\overline{\beta}_\pi&#10;$&#10;&#10;\end{document}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71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24"/>
  <p:tag name="PICTUREFILESIZE" val="18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/home/gkm/tex/mycolors&#10;$\blue&#10;\overline{\alpha}_\pi&#10;$&#10;&#10;\end{document}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71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24"/>
  <p:tag name="PICTUREFILESIZE" val="167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/home/gkm/tex/mycolors&#10;$&#10;{\LoopOne a_+} = 0,\ {\LoopTwo a_-} \sim&#10;$&#10;&#10;\end{document}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71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135"/>
  <p:tag name="PICTUREFILESIZE" val="46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/home/gkm/tex/mycolors&#10;&#10;\begin{eqnarray}&#10;{\blue\overline{\alpha}_\pi}+{\blue\overline{\beta}_\pi}&#10; =&amp; (0.16&amp;\pm0.1)\cdot10^{-4}\ \mbox{fm}^3\nonumber\\&#10;{\blue\overline{\alpha}_\pi}-{\blue\overline{\beta}_\pi}&#10; =&amp; (5.7~&amp;\pm1.0)\cdot10^{-4}\ \mbox{fm}^3\nonumber&#10;\end{eqnarray}&#10;&#10;&#10;\end{document}&#10;"/>
  <p:tag name="EXTERNALNAME" val="txp_fig"/>
  <p:tag name="BLEND" val="False"/>
  <p:tag name="TRANSPARENT" val="True"/>
  <p:tag name="KEEPFILES" val="True"/>
  <p:tag name="DEBUGPAUSE" val="False"/>
  <p:tag name="RESOLUTION" val="600"/>
  <p:tag name="TIMEOUT" val="(none)"/>
  <p:tag name="BOXWIDTH" val="71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354"/>
  <p:tag name="PICTUREFILESIZE" val="186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/home/gkm/tex/mycolors&#10;$&#10;{\blue\overline{\alpha}_\pi}\pm&#10;{\blue\overline{\beta}_\pi}&#10;=&#10;\frac{\alpha}{16\pi^2 m_\pi f^2_\pi}\left\{{\LoopOne a_\pm}+{\LoopTwo b_\pm}+\cal{O}(\frac{m_\pi^2}{f^2_\pi})\right\}&#10;$&#10;&#10;\end{document}&#10;"/>
  <p:tag name="EXTERNALNAME" val="txp_fig"/>
  <p:tag name="BLEND" val="False"/>
  <p:tag name="TRANSPARENT" val="True"/>
  <p:tag name="KEEPFILES" val="True"/>
  <p:tag name="DEBUGPAUSE" val="False"/>
  <p:tag name="RESOLUTION" val="600"/>
  <p:tag name="TIMEOUT" val="(none)"/>
  <p:tag name="BOXWIDTH" val="71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390"/>
  <p:tag name="PICTUREFILESIZE" val="174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/home/gkm/tex/mycolors&#10;&#10;$&#10;{\blue\overline{\alpha}_\pi}+{\blue\overline{\beta}_\pi}&#10; = 0&#10;$&#10;\end{document}&#10;"/>
  <p:tag name="EXTERNALNAME" val="txp_fig"/>
  <p:tag name="BLEND" val="False"/>
  <p:tag name="TRANSPARENT" val="True"/>
  <p:tag name="KEEPFILES" val="True"/>
  <p:tag name="DEBUGPAUSE" val="False"/>
  <p:tag name="RESOLUTION" val="600"/>
  <p:tag name="TIMEOUT" val="(none)"/>
  <p:tag name="BOXWIDTH" val="71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120"/>
  <p:tag name="PICTUREFILESIZE" val="38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/home/gkm/tex/mycolors&#10;&#10;$Q^2_{\rm max}$&#10;&#10;\end{document}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71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51"/>
  <p:tag name="PICTUREFILESIZE" val="31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propto {\red\Delta g}^2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55.92008"/>
  <p:tag name="PICTUREFILESIZE" val="29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/home/gkm/tex/mycolors&#10;&#10;\begin{eqnarray}&#10;\frac%&#10;{\mathrm{d}\sigma_{\gamma\pi}^{\rm Prim}}%&#10;%{\mathrm{d}\red E_\gamma}&#10;{\mathrm{d}\red\omega}&#10;&amp; = &amp;&#10;\frac%&#10;{\mathrm{d}\sigma_{\gamma\pi}^{\rm Thomson}}%&#10;%{\mathrm{d}\red E_\gamma}+\nonumber\\&#10;{\mathrm{d}\red \omega}+\nonumber\\&#10;&amp;&amp; +&#10;%\frac{\red E_\gamma}{\DarkGreen E^2_{\rm beam}}&#10;{\red \omega}\,4Z^2\alpha^2m_\pi{\blue\overline{\beta}_\pi}&#10;\left\{\ln&#10;\frac%&#10;{Q^2_{\rm max}}%&#10;{Q^2_{\rm min}}&#10;-3+4\sqrt{\frac%&#10;{Q^2_{\rm max}}%&#10;{Q^2_{\rm min}}}\,&#10;\right\}\nonumber&#10;\end{eqnarray}&#10;&#10;\end{document}&#10;"/>
  <p:tag name="EXTERNALNAME" val="txp_fig"/>
  <p:tag name="BLEND" val="False"/>
  <p:tag name="TRANSPARENT" val="True"/>
  <p:tag name="KEEPFILES" val="True"/>
  <p:tag name="DEBUGPAUSE" val="False"/>
  <p:tag name="RESOLUTION" val="600"/>
  <p:tag name="TIMEOUT" val="(none)"/>
  <p:tag name="BOXWIDTH" val="71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535.875"/>
  <p:tag name="PICTUREFILESIZE" val="340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/home/gkm/tex/mycolors&#10;&#10;$&#10;{\red\omega} = {\red E_\gamma}/{\DarkGreen E_{\rm beam}}&#10;$&#10;&#10;\end{document}&#10;"/>
  <p:tag name="EXTERNALNAME" val="txp_fig"/>
  <p:tag name="BLEND" val="False"/>
  <p:tag name="TRANSPARENT" val="True"/>
  <p:tag name="KEEPFILES" val="True"/>
  <p:tag name="DEBUGPAUSE" val="False"/>
  <p:tag name="RESOLUTION" val="600"/>
  <p:tag name="TIMEOUT" val="(none)"/>
  <p:tag name="BOXWIDTH" val="71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142"/>
  <p:tag name="PICTUREFILESIZE" val="63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/home/gkm/tex/mycolors&#10;&#10;%$Q^2_{\rm min}=\frac{E_\gamma m_\pi^2}{2E_{\rm beam}(E_{\rm beam}-E_\gamma)}$&#10;%$Q^2_{\rm min}=\frac{{\red \omega} m_\pi^2}{2E_{\rm beam}(1-{\red\omega})}$&#10;$Q^2_{\rm min}=\frac{m_\pi^2}{2E_{\rm beam}}\frac{\red\omega}{1-{\red\omega}}$&#10;&#10;&#10;&#10;\end{document}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71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79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/home/gkm/tex/mycolors&#10;&#10;$&#10;R({\red\omega}) = &#10;\frac%&#10;{\mathrm{d}\sigma_{\gamma\pi}^{\rm Prim}}%&#10;{\mathrm{d}\sigma_{\gamma\pi}^{\rm Thomson}}%&#10;\simeq 1 + \frac{3}{2}\frac{m^3_\pi}{\alpha}\frac{\red \omega^2}{1-\red\omega}{\blue\overline{\beta}_\pi}&#10;$&#10;&#10;\end{document}&#10;"/>
  <p:tag name="EXTERNALNAME" val="txp_fig"/>
  <p:tag name="BLEND" val="False"/>
  <p:tag name="TRANSPARENT" val="True"/>
  <p:tag name="KEEPFILES" val="True"/>
  <p:tag name="DEBUGPAUSE" val="False"/>
  <p:tag name="RESOLUTION" val="600"/>
  <p:tag name="TIMEOUT" val="(none)"/>
  <p:tag name="BOXWIDTH" val="71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340"/>
  <p:tag name="PICTUREFILESIZE" val="155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/home/gkm/tex/mycolors&#10;&#10;$&#10;{\blue\overline{\beta}_\pi} = (-2.5\pm1.7\pm0.6)\times 10^{-4}~{\rm fm}^3&#10;$&#10;\end{document}&#10;"/>
  <p:tag name="EXTERNALNAME" val="txp_fig"/>
  <p:tag name="BLEND" val="False"/>
  <p:tag name="TRANSPARENT" val="True"/>
  <p:tag name="KEEPFILES" val="True"/>
  <p:tag name="DEBUGPAUSE" val="False"/>
  <p:tag name="RESOLUTION" val="600"/>
  <p:tag name="TIMEOUT" val="(none)"/>
  <p:tag name="BOXWIDTH" val="710"/>
  <p:tag name="BOXHEIGHT" val="280"/>
  <p:tag name="BOXFONT" val="10"/>
  <p:tag name="BOXWRAP" val="False"/>
  <p:tag name="WORKAROUNDTRANSPARENCYBUG" val="False"/>
  <p:tag name="ALLOWFONTSUBSTITUTION" val="False"/>
  <p:tag name="BITMAPFORMAT" val="png256"/>
  <p:tag name="ORIGWIDTH" val="355"/>
  <p:tag name="PICTUREFILESIZE" val="101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Delta\Sigma^{\rm lat}_{u+d}=0.50(5)\ @\ m_\pi\approx 350~{\rm MeV};&#10;\hskip 3mm L_u+L_d \approx 0 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444.0009"/>
  <p:tag name="PICTUREFILESIZE" val="150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beqa&#10;m_{\pi}\!:\ \  J_q^u &amp;\approx&amp; 0.22\pm0.02,\  &#10;                    J_q^d\approx0 \pm0.02\nonumber\\&#10;                    L^u &amp;\approx&amp; 0.2,\ L^d\approx-0.2\nonumber&#10;\eeqa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363.0007"/>
  <p:tag name="PICTUREFILESIZE" val="151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red\Delta_T q(x)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64.92016"/>
  <p:tag name="PICTUREFILESIZE" val="31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Delta_T q = g_1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84.96016"/>
  <p:tag name="PICTUREFILESIZE" val="30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2|\Delta_T q| \le q+\Delta q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50.9603"/>
  <p:tag name="PICTUREFILESIZE" val="53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red\Delta_T q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37.92008"/>
  <p:tag name="PICTUREFILESIZE" val="20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q, g&#10;\]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1896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80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16516</TotalTime>
  <Words>1446</Words>
  <Application>Microsoft PowerPoint</Application>
  <PresentationFormat>On-screen Show (4:3)</PresentationFormat>
  <Paragraphs>413</Paragraphs>
  <Slides>43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Default Design</vt:lpstr>
      <vt:lpstr>ﾋﾞｯﾄﾏｯﾌﾟ ｲﾒｰｼﾞ</vt:lpstr>
      <vt:lpstr>ビットマップ イメージ</vt:lpstr>
      <vt:lpstr>Equation</vt:lpstr>
      <vt:lpstr>The Nucleon Spin Structure</vt:lpstr>
      <vt:lpstr>Lecture 3</vt:lpstr>
      <vt:lpstr>RHIC pp</vt:lpstr>
      <vt:lpstr>RHIC polarised pp Collider</vt:lpstr>
      <vt:lpstr>pp collisions</vt:lpstr>
      <vt:lpstr>Siberian Snakes    (helical dipoles)</vt:lpstr>
      <vt:lpstr>Polarimetry</vt:lpstr>
      <vt:lpstr>Slide 8</vt:lpstr>
      <vt:lpstr>Slide 9</vt:lpstr>
      <vt:lpstr>Slide 10</vt:lpstr>
      <vt:lpstr>Slide 11</vt:lpstr>
      <vt:lpstr>Direct photons</vt:lpstr>
      <vt:lpstr>Slide 13</vt:lpstr>
      <vt:lpstr>Slide 14</vt:lpstr>
      <vt:lpstr>Slide 15</vt:lpstr>
      <vt:lpstr>Slide 16</vt:lpstr>
      <vt:lpstr>Slide 17</vt:lpstr>
      <vt:lpstr>Lattice results</vt:lpstr>
      <vt:lpstr>Lattice results</vt:lpstr>
      <vt:lpstr>Transverse spin effects</vt:lpstr>
      <vt:lpstr>Origin of single-spin asymmetries</vt:lpstr>
      <vt:lpstr>Transversity</vt:lpstr>
      <vt:lpstr>Transversity</vt:lpstr>
      <vt:lpstr>Fragmentation functions from</vt:lpstr>
      <vt:lpstr>Collins asymmetries from e+e−</vt:lpstr>
      <vt:lpstr>Slide 26</vt:lpstr>
      <vt:lpstr>Slide 27</vt:lpstr>
      <vt:lpstr>Slide 28</vt:lpstr>
      <vt:lpstr>Slide 29</vt:lpstr>
      <vt:lpstr>Slide 30</vt:lpstr>
      <vt:lpstr>Pion Polarisability</vt:lpstr>
      <vt:lpstr>Polarizabilities</vt:lpstr>
      <vt:lpstr>Polarisability: a test of PT</vt:lpstr>
      <vt:lpstr>Polarisability: Primakoff</vt:lpstr>
      <vt:lpstr>Polarisability: Primakoff</vt:lpstr>
      <vt:lpstr>Pilot hadron-beam run 2004</vt:lpstr>
      <vt:lpstr>Event selection</vt:lpstr>
      <vt:lpstr>Cross checks</vt:lpstr>
      <vt:lpstr>Result for βπ</vt:lpstr>
      <vt:lpstr>World data on απ</vt:lpstr>
      <vt:lpstr>Summary</vt:lpstr>
      <vt:lpstr>Slide 42</vt:lpstr>
      <vt:lpstr>Thanks to the organisers  …  and the audience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gkm</dc:creator>
  <cp:lastModifiedBy>gkm</cp:lastModifiedBy>
  <cp:revision>46</cp:revision>
  <dcterms:created xsi:type="dcterms:W3CDTF">2004-06-01T18:54:34Z</dcterms:created>
  <dcterms:modified xsi:type="dcterms:W3CDTF">2007-10-06T14:00:59Z</dcterms:modified>
</cp:coreProperties>
</file>