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vml" ContentType="application/vnd.openxmlformats-officedocument.vmlDrawing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8"/>
  </p:notesMasterIdLst>
  <p:sldIdLst>
    <p:sldId id="330" r:id="rId2"/>
    <p:sldId id="337" r:id="rId3"/>
    <p:sldId id="401" r:id="rId4"/>
    <p:sldId id="338" r:id="rId5"/>
    <p:sldId id="339" r:id="rId6"/>
    <p:sldId id="331" r:id="rId7"/>
    <p:sldId id="342" r:id="rId8"/>
    <p:sldId id="347" r:id="rId9"/>
    <p:sldId id="343" r:id="rId10"/>
    <p:sldId id="334" r:id="rId11"/>
    <p:sldId id="300" r:id="rId12"/>
    <p:sldId id="293" r:id="rId13"/>
    <p:sldId id="348" r:id="rId14"/>
    <p:sldId id="292" r:id="rId15"/>
    <p:sldId id="301" r:id="rId16"/>
    <p:sldId id="302" r:id="rId17"/>
    <p:sldId id="349" r:id="rId18"/>
    <p:sldId id="353" r:id="rId19"/>
    <p:sldId id="354" r:id="rId20"/>
    <p:sldId id="307" r:id="rId21"/>
    <p:sldId id="358" r:id="rId22"/>
    <p:sldId id="355" r:id="rId23"/>
    <p:sldId id="357" r:id="rId24"/>
    <p:sldId id="356" r:id="rId25"/>
    <p:sldId id="399" r:id="rId26"/>
    <p:sldId id="400" r:id="rId27"/>
    <p:sldId id="296" r:id="rId28"/>
    <p:sldId id="297" r:id="rId29"/>
    <p:sldId id="298" r:id="rId30"/>
    <p:sldId id="360" r:id="rId31"/>
    <p:sldId id="314" r:id="rId32"/>
    <p:sldId id="308" r:id="rId33"/>
    <p:sldId id="315" r:id="rId34"/>
    <p:sldId id="383" r:id="rId35"/>
    <p:sldId id="381" r:id="rId36"/>
    <p:sldId id="382" r:id="rId37"/>
    <p:sldId id="317" r:id="rId38"/>
    <p:sldId id="361" r:id="rId39"/>
    <p:sldId id="362" r:id="rId40"/>
    <p:sldId id="377" r:id="rId41"/>
    <p:sldId id="376" r:id="rId42"/>
    <p:sldId id="379" r:id="rId43"/>
    <p:sldId id="363" r:id="rId44"/>
    <p:sldId id="380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402" r:id="rId57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FF0000"/>
    <a:srgbClr val="33CC33"/>
    <a:srgbClr val="99CCFF"/>
    <a:srgbClr val="66FF33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91" autoAdjust="0"/>
    <p:restoredTop sz="87461" autoAdjust="0"/>
  </p:normalViewPr>
  <p:slideViewPr>
    <p:cSldViewPr>
      <p:cViewPr varScale="1">
        <p:scale>
          <a:sx n="61" d="100"/>
          <a:sy n="61" d="100"/>
        </p:scale>
        <p:origin x="-630" y="-78"/>
      </p:cViewPr>
      <p:guideLst>
        <p:guide orient="horz" pos="3237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9A6136-50F9-4CCA-83D5-7C28161FB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8F818-39D4-4B6A-92DF-E9A8CBC16D4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A6136-50F9-4CCA-83D5-7C28161FB89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1125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573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38862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0" y="6400800"/>
            <a:ext cx="2895600" cy="28733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Obergurgl, October 2007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2288" y="6489700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67413" y="65341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 userDrawn="1"/>
        </p:nvSpPr>
        <p:spPr bwMode="auto">
          <a:xfrm>
            <a:off x="457200" y="381000"/>
            <a:ext cx="853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66FF">
                  <a:gamma/>
                  <a:shade val="66275"/>
                  <a:invGamma/>
                </a:srgbClr>
              </a:gs>
              <a:gs pos="100000">
                <a:srgbClr val="6666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3800" name="AutoShape 8"/>
          <p:cNvSpPr>
            <a:spLocks noChangeArrowheads="1"/>
          </p:cNvSpPr>
          <p:nvPr userDrawn="1"/>
        </p:nvSpPr>
        <p:spPr bwMode="auto">
          <a:xfrm>
            <a:off x="266700" y="279400"/>
            <a:ext cx="8610600" cy="8207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Comic Sans MS" pitchFamily="66" charset="0"/>
            </a:endParaRPr>
          </a:p>
        </p:txBody>
      </p:sp>
      <p:pic>
        <p:nvPicPr>
          <p:cNvPr id="11272" name="Picture 10" descr="Cern Logo Smal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8.png"/><Relationship Id="rId5" Type="http://schemas.openxmlformats.org/officeDocument/2006/relationships/tags" Target="../tags/tag15.xml"/><Relationship Id="rId10" Type="http://schemas.openxmlformats.org/officeDocument/2006/relationships/image" Target="../media/image27.png"/><Relationship Id="rId4" Type="http://schemas.openxmlformats.org/officeDocument/2006/relationships/tags" Target="../tags/tag14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26.xml"/><Relationship Id="rId7" Type="http://schemas.openxmlformats.org/officeDocument/2006/relationships/image" Target="../media/image7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74.png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8.png"/><Relationship Id="rId4" Type="http://schemas.openxmlformats.org/officeDocument/2006/relationships/tags" Target="../tags/tag27.xml"/><Relationship Id="rId9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0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32.xml"/><Relationship Id="rId7" Type="http://schemas.openxmlformats.org/officeDocument/2006/relationships/image" Target="../media/image11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14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6.xml"/><Relationship Id="rId7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9.xml"/><Relationship Id="rId7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9350" y="0"/>
            <a:ext cx="7994650" cy="1028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Nucleon Spin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140200"/>
            <a:ext cx="5292725" cy="8112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Gerhard </a:t>
            </a:r>
            <a:r>
              <a:rPr lang="en-US" dirty="0" err="1" smtClean="0">
                <a:solidFill>
                  <a:schemeClr val="accent2"/>
                </a:solidFill>
              </a:rPr>
              <a:t>Mallot</a:t>
            </a:r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7172" name="Picture 7" descr="Cern50_color_400x2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600" y="5118100"/>
            <a:ext cx="13096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nucleon_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4B6B94"/>
              </a:clrFrom>
              <a:clrTo>
                <a:srgbClr val="4B6B94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>
            <a:off x="793750" y="1473200"/>
            <a:ext cx="26098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79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transparencies\compass-0.25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7900" y="5073650"/>
            <a:ext cx="1143000" cy="1133475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 bwMode="auto">
          <a:xfrm>
            <a:off x="5594350" y="2895600"/>
            <a:ext cx="3022600" cy="111125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5638800" y="4184650"/>
            <a:ext cx="3022600" cy="111125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1060450" y="406400"/>
            <a:ext cx="63001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Evolution of first </a:t>
            </a:r>
            <a:r>
              <a:rPr lang="en-US" sz="3200" dirty="0" smtClean="0">
                <a:latin typeface="Comic Sans MS" pitchFamily="66" charset="0"/>
              </a:rPr>
              <a:t>moments (LO)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9350" y="6184900"/>
            <a:ext cx="391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Ratcliffe</a:t>
            </a:r>
            <a:r>
              <a:rPr lang="en-US" sz="1400" dirty="0" smtClean="0">
                <a:solidFill>
                  <a:srgbClr val="C00000"/>
                </a:solidFill>
              </a:rPr>
              <a:t>; </a:t>
            </a:r>
            <a:r>
              <a:rPr lang="en-US" sz="1400" dirty="0" err="1" smtClean="0">
                <a:solidFill>
                  <a:srgbClr val="C00000"/>
                </a:solidFill>
              </a:rPr>
              <a:t>Ji</a:t>
            </a:r>
            <a:r>
              <a:rPr lang="en-US" sz="1400" dirty="0" smtClean="0">
                <a:solidFill>
                  <a:srgbClr val="C00000"/>
                </a:solidFill>
              </a:rPr>
              <a:t>, Tang, </a:t>
            </a:r>
            <a:r>
              <a:rPr lang="en-US" sz="1400" dirty="0" err="1" smtClean="0">
                <a:solidFill>
                  <a:srgbClr val="C00000"/>
                </a:solidFill>
              </a:rPr>
              <a:t>Hoodbhoy</a:t>
            </a:r>
            <a:r>
              <a:rPr lang="en-US" sz="1400" dirty="0" smtClean="0">
                <a:solidFill>
                  <a:srgbClr val="C00000"/>
                </a:solidFill>
              </a:rPr>
              <a:t>; </a:t>
            </a:r>
            <a:r>
              <a:rPr lang="en-US" sz="1400" dirty="0" err="1" smtClean="0">
                <a:solidFill>
                  <a:srgbClr val="C00000"/>
                </a:solidFill>
              </a:rPr>
              <a:t>Hägler</a:t>
            </a:r>
            <a:r>
              <a:rPr lang="en-US" sz="1400" dirty="0" smtClean="0">
                <a:solidFill>
                  <a:srgbClr val="C00000"/>
                </a:solidFill>
              </a:rPr>
              <a:t>, </a:t>
            </a:r>
            <a:r>
              <a:rPr lang="en-US" sz="1400" dirty="0" err="1" smtClean="0">
                <a:solidFill>
                  <a:srgbClr val="C00000"/>
                </a:solidFill>
              </a:rPr>
              <a:t>Schäfer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9" name="Picture 1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016000" y="1384300"/>
            <a:ext cx="6591027" cy="955819"/>
          </a:xfrm>
          <a:prstGeom prst="rect">
            <a:avLst/>
          </a:prstGeom>
          <a:noFill/>
        </p:spPr>
      </p:pic>
      <p:pic>
        <p:nvPicPr>
          <p:cNvPr id="20" name="Picture 19" descr="lq cop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86" y="2673350"/>
            <a:ext cx="4287054" cy="3289300"/>
          </a:xfrm>
          <a:prstGeom prst="rect">
            <a:avLst/>
          </a:prstGeom>
        </p:spPr>
      </p:pic>
      <p:pic>
        <p:nvPicPr>
          <p:cNvPr id="44" name="Picture 4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27700" y="3028950"/>
            <a:ext cx="2637880" cy="2768864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8616950" y="5651500"/>
            <a:ext cx="3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+mn-lt"/>
              </a:rPr>
              <a:t>Ji</a:t>
            </a:r>
            <a:endParaRPr lang="en-US" sz="16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6" name="Picture 4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lum/>
          </a:blip>
          <a:stretch>
            <a:fillRect/>
          </a:stretch>
        </p:blipFill>
        <p:spPr>
          <a:xfrm>
            <a:off x="3887707" y="3090943"/>
            <a:ext cx="422962" cy="226910"/>
          </a:xfrm>
          <a:prstGeom prst="rect">
            <a:avLst/>
          </a:prstGeom>
        </p:spPr>
      </p:pic>
      <p:pic>
        <p:nvPicPr>
          <p:cNvPr id="49" name="Picture 48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lum/>
          </a:blip>
          <a:stretch>
            <a:fillRect/>
          </a:stretch>
        </p:blipFill>
        <p:spPr>
          <a:xfrm>
            <a:off x="3896969" y="3607644"/>
            <a:ext cx="422962" cy="226910"/>
          </a:xfrm>
          <a:prstGeom prst="rect">
            <a:avLst/>
          </a:prstGeom>
        </p:spPr>
      </p:pic>
      <p:pic>
        <p:nvPicPr>
          <p:cNvPr id="53" name="Picture 5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lum/>
          </a:blip>
          <a:stretch>
            <a:fillRect/>
          </a:stretch>
        </p:blipFill>
        <p:spPr>
          <a:xfrm>
            <a:off x="4216400" y="4673600"/>
            <a:ext cx="544585" cy="332197"/>
          </a:xfrm>
          <a:prstGeom prst="rect">
            <a:avLst/>
          </a:prstGeom>
        </p:spPr>
      </p:pic>
      <p:pic>
        <p:nvPicPr>
          <p:cNvPr id="54" name="Picture 53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lum/>
          </a:blip>
          <a:stretch>
            <a:fillRect/>
          </a:stretch>
        </p:blipFill>
        <p:spPr>
          <a:xfrm>
            <a:off x="4013957" y="4006762"/>
            <a:ext cx="544585" cy="317675"/>
          </a:xfrm>
          <a:prstGeom prst="rect">
            <a:avLst/>
          </a:prstGeom>
        </p:spPr>
      </p:pic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71500" y="4362450"/>
            <a:ext cx="8356600" cy="93345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Q </a:t>
            </a:r>
            <a:r>
              <a:rPr lang="en-US" i="1" baseline="30000" dirty="0" smtClean="0"/>
              <a:t>2</a:t>
            </a:r>
            <a:r>
              <a:rPr lang="en-US" dirty="0" smtClean="0"/>
              <a:t> evolution 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4325"/>
            <a:ext cx="810895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non-singlet  distributions </a:t>
            </a:r>
            <a:r>
              <a:rPr lang="en-US" sz="2400" dirty="0" smtClean="0">
                <a:solidFill>
                  <a:schemeClr val="accent2"/>
                </a:solidFill>
                <a:latin typeface="Times New Roman"/>
              </a:rPr>
              <a:t>decouple</a:t>
            </a:r>
            <a:r>
              <a:rPr lang="en-US" sz="2400" dirty="0" smtClean="0"/>
              <a:t> from gluon evolution, </a:t>
            </a:r>
            <a:br>
              <a:rPr lang="en-US" sz="2400" dirty="0" smtClean="0"/>
            </a:br>
            <a:r>
              <a:rPr lang="en-US" sz="2400" dirty="0" smtClean="0"/>
              <a:t>moments are </a:t>
            </a:r>
            <a:r>
              <a:rPr lang="en-US" sz="2400" i="1" dirty="0" smtClean="0"/>
              <a:t>Q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-independent , e.g. </a:t>
            </a:r>
            <a:r>
              <a:rPr lang="en-US" sz="2400" i="1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i="1" dirty="0" smtClean="0"/>
              <a:t>u − </a:t>
            </a:r>
            <a:r>
              <a:rPr lang="en-US" sz="2400" i="1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i="1" dirty="0" smtClean="0"/>
              <a:t>d = </a:t>
            </a:r>
            <a:r>
              <a:rPr lang="en-US" sz="2400" i="1" dirty="0" err="1" smtClean="0"/>
              <a:t>g</a:t>
            </a:r>
            <a:r>
              <a:rPr lang="en-US" sz="2400" i="1" baseline="-25000" dirty="0" err="1" smtClean="0"/>
              <a:t>a</a:t>
            </a:r>
            <a:endParaRPr lang="en-US" sz="2400" i="1" baseline="-25000" dirty="0" smtClean="0"/>
          </a:p>
          <a:p>
            <a:pPr eaLnBrk="1" hangingPunct="1"/>
            <a:r>
              <a:rPr lang="en-US" sz="2400" dirty="0" smtClean="0"/>
              <a:t>evolution of  </a:t>
            </a:r>
            <a:r>
              <a:rPr lang="en-US" sz="2400" dirty="0" err="1" smtClean="0"/>
              <a:t>flavour</a:t>
            </a:r>
            <a:r>
              <a:rPr lang="en-US" sz="2400" dirty="0" smtClean="0"/>
              <a:t> singlet </a:t>
            </a:r>
            <a:r>
              <a:rPr lang="el-GR" sz="2400" dirty="0" smtClean="0">
                <a:solidFill>
                  <a:srgbClr val="008000"/>
                </a:solidFill>
              </a:rPr>
              <a:t>Δ</a:t>
            </a:r>
            <a:r>
              <a:rPr lang="en-US" sz="2400" i="1" dirty="0" smtClean="0">
                <a:solidFill>
                  <a:srgbClr val="008000"/>
                </a:solidFill>
              </a:rPr>
              <a:t>q</a:t>
            </a:r>
            <a:r>
              <a:rPr lang="en-US" sz="2400" baseline="30000" dirty="0" smtClean="0">
                <a:solidFill>
                  <a:srgbClr val="008000"/>
                </a:solidFill>
              </a:rPr>
              <a:t>s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/>
              <a:t>and gluon are </a:t>
            </a:r>
            <a:r>
              <a:rPr lang="en-US" sz="2400" dirty="0" smtClean="0">
                <a:solidFill>
                  <a:schemeClr val="accent2"/>
                </a:solidFill>
              </a:rPr>
              <a:t>coupled</a:t>
            </a:r>
            <a:endParaRPr lang="en-US" sz="2400" i="1" dirty="0" smtClean="0"/>
          </a:p>
          <a:p>
            <a:pPr eaLnBrk="1" hangingPunct="1">
              <a:buClr>
                <a:schemeClr val="tx1"/>
              </a:buClr>
            </a:pPr>
            <a:r>
              <a:rPr lang="en-US" sz="2400" i="1" dirty="0" err="1" smtClean="0">
                <a:solidFill>
                  <a:srgbClr val="FF0000"/>
                </a:solidFill>
              </a:rPr>
              <a:t>α</a:t>
            </a:r>
            <a:r>
              <a:rPr lang="en-US" sz="2400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2400" i="1" dirty="0" smtClean="0">
                <a:solidFill>
                  <a:srgbClr val="FF0000"/>
                </a:solidFill>
              </a:rPr>
              <a:t> G </a:t>
            </a:r>
            <a:r>
              <a:rPr lang="en-US" sz="2400" dirty="0" smtClean="0"/>
              <a:t>constant in LO for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Q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→ ∞, </a:t>
            </a:r>
            <a:r>
              <a:rPr lang="en-US" sz="2400" i="1" dirty="0" err="1" smtClean="0">
                <a:solidFill>
                  <a:srgbClr val="FF0000"/>
                </a:solidFill>
              </a:rPr>
              <a:t>α</a:t>
            </a:r>
            <a:r>
              <a:rPr lang="en-US" sz="2400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cmsy10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→ 0 </a:t>
            </a:r>
            <a:r>
              <a:rPr lang="en-US" sz="2400" dirty="0" smtClean="0"/>
              <a:t>therefore scheme ambiguity large (MS ↔ AB) </a:t>
            </a:r>
            <a:br>
              <a:rPr lang="en-US" sz="2400" dirty="0" smtClean="0"/>
            </a:br>
            <a:r>
              <a:rPr lang="en-US" sz="2400" dirty="0" smtClean="0"/>
              <a:t>						(axial anomaly)</a:t>
            </a:r>
          </a:p>
          <a:p>
            <a:pPr eaLnBrk="1" hangingPunct="1">
              <a:buClr>
                <a:schemeClr val="tx1"/>
              </a:buClr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in principle </a:t>
            </a:r>
            <a:r>
              <a:rPr lang="en-US" sz="2400" i="1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dirty="0" smtClean="0">
                <a:solidFill>
                  <a:srgbClr val="FF0000"/>
                </a:solidFill>
              </a:rPr>
              <a:t>g</a:t>
            </a:r>
            <a:r>
              <a:rPr lang="en-US" sz="2400" i="1" dirty="0" smtClean="0">
                <a:solidFill>
                  <a:srgbClr val="0099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400" dirty="0" smtClean="0"/>
              <a:t>can be determined from the</a:t>
            </a:r>
            <a:r>
              <a:rPr lang="en-US" sz="2400" i="1" dirty="0" smtClean="0"/>
              <a:t> Q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evolution of </a:t>
            </a:r>
            <a:r>
              <a:rPr lang="en-US" sz="2400" i="1" dirty="0" smtClean="0"/>
              <a:t>g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(x,Q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) </a:t>
            </a:r>
            <a:r>
              <a:rPr lang="en-US" sz="2400" dirty="0" smtClean="0"/>
              <a:t>like </a:t>
            </a:r>
            <a:r>
              <a:rPr lang="en-US" sz="2400" i="1" dirty="0" smtClean="0"/>
              <a:t>g</a:t>
            </a:r>
            <a:r>
              <a:rPr lang="en-US" sz="2400" dirty="0" smtClean="0"/>
              <a:t> in the </a:t>
            </a:r>
            <a:r>
              <a:rPr lang="en-US" sz="2400" dirty="0" err="1" smtClean="0"/>
              <a:t>unpolarised</a:t>
            </a:r>
            <a:r>
              <a:rPr lang="en-US" sz="2400" dirty="0" smtClean="0"/>
              <a:t> case (DGLAP fit)!</a:t>
            </a:r>
            <a:endParaRPr lang="en-US" sz="2400" baseline="-25000" dirty="0" smtClean="0"/>
          </a:p>
          <a:p>
            <a:pPr eaLnBrk="1" hangingPunct="1"/>
            <a:r>
              <a:rPr lang="en-US" sz="2400" dirty="0" smtClean="0"/>
              <a:t>need reasonable range in </a:t>
            </a:r>
            <a:r>
              <a:rPr lang="en-US" sz="2400" i="1" dirty="0" smtClean="0"/>
              <a:t>Q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 at fixed </a:t>
            </a:r>
            <a:r>
              <a:rPr lang="en-US" sz="2400" i="1" dirty="0" smtClean="0"/>
              <a:t>x</a:t>
            </a:r>
          </a:p>
          <a:p>
            <a:pPr eaLnBrk="1" hangingPunct="1"/>
            <a:r>
              <a:rPr lang="en-US" sz="2400" i="1" dirty="0" smtClean="0"/>
              <a:t> </a:t>
            </a:r>
            <a:r>
              <a:rPr lang="en-US" sz="2400" dirty="0" smtClean="0"/>
              <a:t>we lack a </a:t>
            </a:r>
            <a:r>
              <a:rPr lang="en-US" sz="2400" dirty="0" err="1" smtClean="0"/>
              <a:t>polarised</a:t>
            </a:r>
            <a:r>
              <a:rPr lang="en-US" sz="2400" dirty="0" smtClean="0"/>
              <a:t> </a:t>
            </a:r>
            <a:r>
              <a:rPr lang="en-US" sz="2400" dirty="0" err="1" smtClean="0"/>
              <a:t>ep</a:t>
            </a:r>
            <a:r>
              <a:rPr lang="en-US" sz="2400" dirty="0" smtClean="0"/>
              <a:t> collider</a:t>
            </a:r>
          </a:p>
          <a:p>
            <a:pPr eaLnBrk="1" hangingPunct="1">
              <a:buFontTx/>
              <a:buNone/>
            </a:pPr>
            <a:endParaRPr lang="en-US" sz="2400" i="1" dirty="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238500" y="3251200"/>
            <a:ext cx="400050" cy="1588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705100" y="3784600"/>
            <a:ext cx="2930765" cy="476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860800" y="228600"/>
            <a:ext cx="4597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2. Status of </a:t>
            </a:r>
            <a:r>
              <a:rPr lang="en-US" i="1" dirty="0" smtClean="0"/>
              <a:t>g</a:t>
            </a:r>
            <a:r>
              <a:rPr lang="en-US" i="1" baseline="-25000" dirty="0" smtClean="0"/>
              <a:t>1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/>
          <a:srcRect l="3555" t="60736" b="2113"/>
          <a:stretch>
            <a:fillRect/>
          </a:stretch>
        </p:blipFill>
        <p:spPr bwMode="auto">
          <a:xfrm>
            <a:off x="-228600" y="4406900"/>
            <a:ext cx="390207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5200650" y="1855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3860801" y="1538288"/>
            <a:ext cx="49863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>
              <a:buFontTx/>
              <a:buChar char="•"/>
            </a:pPr>
            <a:r>
              <a:rPr lang="en-US" sz="2400" dirty="0"/>
              <a:t>Wealth of data </a:t>
            </a:r>
            <a:r>
              <a:rPr lang="en-US" sz="2400" i="1" dirty="0">
                <a:solidFill>
                  <a:schemeClr val="accent2"/>
                </a:solidFill>
              </a:rPr>
              <a:t>g</a:t>
            </a:r>
            <a:r>
              <a:rPr lang="en-US" sz="2400" i="1" baseline="-25000" dirty="0">
                <a:solidFill>
                  <a:schemeClr val="accent2"/>
                </a:solidFill>
              </a:rPr>
              <a:t>1</a:t>
            </a:r>
            <a:r>
              <a:rPr lang="en-US" sz="2400" i="1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data</a:t>
            </a:r>
            <a:r>
              <a:rPr lang="en-US" sz="2400" i="1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for p, n and d</a:t>
            </a:r>
          </a:p>
          <a:p>
            <a:pPr marL="261938" indent="-261938">
              <a:buFontTx/>
              <a:buChar char="•"/>
            </a:pPr>
            <a:r>
              <a:rPr lang="en-US" sz="2400" dirty="0"/>
              <a:t>Data taken at different </a:t>
            </a:r>
            <a:r>
              <a:rPr lang="en-US" sz="2400" i="1" dirty="0"/>
              <a:t>Q</a:t>
            </a:r>
            <a:r>
              <a:rPr lang="en-US" sz="2400" i="1" baseline="30000" dirty="0"/>
              <a:t>2</a:t>
            </a:r>
          </a:p>
          <a:p>
            <a:pPr marL="261938" indent="-261938">
              <a:buFontTx/>
              <a:buChar char="•"/>
            </a:pPr>
            <a:r>
              <a:rPr lang="en-US" sz="2400" dirty="0"/>
              <a:t>Only weak</a:t>
            </a:r>
            <a:r>
              <a:rPr lang="en-US" sz="2400" i="1" dirty="0"/>
              <a:t> Q</a:t>
            </a:r>
            <a:r>
              <a:rPr lang="en-US" sz="2400" i="1" baseline="30000" dirty="0"/>
              <a:t>2</a:t>
            </a:r>
            <a:r>
              <a:rPr lang="en-US" sz="2400" i="1" dirty="0"/>
              <a:t>-</a:t>
            </a:r>
            <a:r>
              <a:rPr lang="en-US" sz="2400" dirty="0"/>
              <a:t>dependence in overlap region</a:t>
            </a:r>
          </a:p>
          <a:p>
            <a:pPr marL="261938" indent="-261938">
              <a:buFontTx/>
              <a:buChar char="•"/>
            </a:pPr>
            <a:r>
              <a:rPr lang="en-US" sz="2400" dirty="0" smtClean="0"/>
              <a:t>large x neutron data from </a:t>
            </a:r>
            <a:r>
              <a:rPr lang="en-US" sz="2400" dirty="0">
                <a:solidFill>
                  <a:srgbClr val="33CC33"/>
                </a:solidFill>
              </a:rPr>
              <a:t>JLAB</a:t>
            </a:r>
            <a:r>
              <a:rPr lang="en-US" sz="2400" dirty="0"/>
              <a:t> </a:t>
            </a:r>
            <a:r>
              <a:rPr lang="en-US" sz="2400" dirty="0" smtClean="0"/>
              <a:t>for the neutron (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He): </a:t>
            </a:r>
            <a:r>
              <a:rPr lang="en-US" sz="2400" i="1" dirty="0">
                <a:solidFill>
                  <a:schemeClr val="accent2"/>
                </a:solidFill>
              </a:rPr>
              <a:t>g</a:t>
            </a:r>
            <a:r>
              <a:rPr lang="en-US" sz="2400" i="1" baseline="-25000" dirty="0">
                <a:solidFill>
                  <a:schemeClr val="accent2"/>
                </a:solidFill>
              </a:rPr>
              <a:t>1</a:t>
            </a:r>
            <a:r>
              <a:rPr lang="en-US" sz="2400" i="1" baseline="30000" dirty="0">
                <a:solidFill>
                  <a:schemeClr val="accent2"/>
                </a:solidFill>
              </a:rPr>
              <a:t>n</a:t>
            </a:r>
            <a:r>
              <a:rPr lang="en-US" sz="2400" i="1" dirty="0">
                <a:solidFill>
                  <a:schemeClr val="accent2"/>
                </a:solidFill>
              </a:rPr>
              <a:t> &gt; 0</a:t>
            </a:r>
          </a:p>
        </p:txBody>
      </p:sp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3"/>
          <a:srcRect t="13657" r="-206" b="17680"/>
          <a:stretch>
            <a:fillRect/>
          </a:stretch>
        </p:blipFill>
        <p:spPr bwMode="auto">
          <a:xfrm>
            <a:off x="4572000" y="4398963"/>
            <a:ext cx="1755775" cy="18907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/>
          <a:srcRect t="35284" r="27644"/>
          <a:stretch>
            <a:fillRect/>
          </a:stretch>
        </p:blipFill>
        <p:spPr bwMode="auto">
          <a:xfrm>
            <a:off x="92989" y="288549"/>
            <a:ext cx="3378200" cy="427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 bwMode="auto">
          <a:xfrm>
            <a:off x="438150" y="4406900"/>
            <a:ext cx="8267700" cy="133350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</a:t>
            </a:r>
            <a:r>
              <a:rPr lang="en-US" baseline="-25000" dirty="0" smtClean="0">
                <a:latin typeface="Comic Sans MS"/>
              </a:rPr>
              <a:t>1</a:t>
            </a:r>
            <a:r>
              <a:rPr lang="en-US" dirty="0" smtClean="0"/>
              <a:t> data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t="45943" r="49823" b="27676"/>
          <a:stretch>
            <a:fillRect/>
          </a:stretch>
        </p:blipFill>
        <p:spPr bwMode="auto">
          <a:xfrm>
            <a:off x="5194300" y="1428750"/>
            <a:ext cx="3324224" cy="24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ompass-xg1-qcdfit"/>
          <p:cNvPicPr>
            <a:picLocks noChangeAspect="1" noChangeArrowheads="1"/>
          </p:cNvPicPr>
          <p:nvPr/>
        </p:nvPicPr>
        <p:blipFill>
          <a:blip r:embed="rId4"/>
          <a:srcRect l="971" t="3615" r="937"/>
          <a:stretch>
            <a:fillRect/>
          </a:stretch>
        </p:blipFill>
        <p:spPr bwMode="auto">
          <a:xfrm>
            <a:off x="304799" y="1473200"/>
            <a:ext cx="4714091" cy="2489200"/>
          </a:xfrm>
          <a:prstGeom prst="rect">
            <a:avLst/>
          </a:prstGeom>
          <a:noFill/>
        </p:spPr>
      </p:pic>
      <p:pic>
        <p:nvPicPr>
          <p:cNvPr id="20" name="Picture 40" descr="compass-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6850" y="4540250"/>
            <a:ext cx="53788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hermes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7950" y="5073650"/>
            <a:ext cx="762000" cy="5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03820" y="4611036"/>
            <a:ext cx="6854943" cy="93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4841875" y="2349500"/>
            <a:ext cx="323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Looks quite nice, but...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QCD fits to g</a:t>
            </a:r>
            <a:r>
              <a:rPr lang="en-US" i="1" baseline="-25000" dirty="0" smtClean="0"/>
              <a:t>1</a:t>
            </a:r>
            <a:r>
              <a:rPr lang="en-US" i="1" dirty="0" smtClean="0"/>
              <a:t>(x,Q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</a:p>
        </p:txBody>
      </p:sp>
      <p:pic>
        <p:nvPicPr>
          <p:cNvPr id="17414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" y="1295400"/>
            <a:ext cx="4241800" cy="5219700"/>
          </a:xfrm>
          <a:noFill/>
        </p:spPr>
      </p:pic>
      <p:pic>
        <p:nvPicPr>
          <p:cNvPr id="8" name="Picture 7" descr="g1.png"/>
          <p:cNvPicPr>
            <a:picLocks noChangeAspect="1"/>
          </p:cNvPicPr>
          <p:nvPr/>
        </p:nvPicPr>
        <p:blipFill>
          <a:blip r:embed="rId3"/>
          <a:srcRect l="2087" t="1632" r="7121" b="2921"/>
          <a:stretch>
            <a:fillRect/>
          </a:stretch>
        </p:blipFill>
        <p:spPr>
          <a:xfrm>
            <a:off x="438150" y="1295400"/>
            <a:ext cx="386715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 l="-1986" r="-6667"/>
          <a:stretch>
            <a:fillRect/>
          </a:stretch>
        </p:blipFill>
        <p:spPr bwMode="auto">
          <a:xfrm>
            <a:off x="4527550" y="1223963"/>
            <a:ext cx="4516438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g</a:t>
            </a:r>
            <a:r>
              <a:rPr lang="en-US" i="1" baseline="-25000" smtClean="0"/>
              <a:t>1</a:t>
            </a:r>
            <a:r>
              <a:rPr lang="en-US" i="1" smtClean="0"/>
              <a:t>(x,Q</a:t>
            </a:r>
            <a:r>
              <a:rPr lang="en-US" i="1" baseline="30000" smtClean="0"/>
              <a:t>2</a:t>
            </a:r>
            <a:r>
              <a:rPr lang="en-US" i="1" smtClean="0"/>
              <a:t>)              F</a:t>
            </a:r>
            <a:r>
              <a:rPr lang="en-US" i="1" baseline="-25000" smtClean="0"/>
              <a:t>2</a:t>
            </a:r>
            <a:r>
              <a:rPr lang="en-US" i="1" smtClean="0"/>
              <a:t>(x,Q</a:t>
            </a:r>
            <a:r>
              <a:rPr lang="en-US" i="1" baseline="30000" smtClean="0"/>
              <a:t>2</a:t>
            </a:r>
            <a:r>
              <a:rPr lang="en-US" i="1" smtClean="0"/>
              <a:t>)</a:t>
            </a:r>
          </a:p>
        </p:txBody>
      </p:sp>
      <p:pic>
        <p:nvPicPr>
          <p:cNvPr id="1843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" y="1206500"/>
            <a:ext cx="4241800" cy="5219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NLO QCD Fits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60655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choose scheme, usually MS</a:t>
            </a:r>
          </a:p>
          <a:p>
            <a:pPr eaLnBrk="1" hangingPunct="1"/>
            <a:r>
              <a:rPr lang="en-US" sz="2400" dirty="0" smtClean="0"/>
              <a:t>choose start value for evolution, </a:t>
            </a:r>
            <a:r>
              <a:rPr lang="en-US" sz="2400" i="1" dirty="0" smtClean="0"/>
              <a:t>Q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=Q</a:t>
            </a:r>
            <a:r>
              <a:rPr lang="en-US" sz="2400" i="1" baseline="30000" dirty="0" smtClean="0"/>
              <a:t>2</a:t>
            </a:r>
            <a:r>
              <a:rPr lang="en-US" sz="2400" baseline="-25000" dirty="0" smtClean="0"/>
              <a:t>0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choose </a:t>
            </a:r>
            <a:r>
              <a:rPr lang="en-US" sz="2400" dirty="0" err="1" smtClean="0"/>
              <a:t>parametrisations</a:t>
            </a:r>
            <a:r>
              <a:rPr lang="en-US" sz="2400" dirty="0" smtClean="0"/>
              <a:t> for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            </a:t>
            </a:r>
            <a:r>
              <a:rPr lang="en-US" sz="3200" i="1" dirty="0" smtClean="0">
                <a:solidFill>
                  <a:srgbClr val="008000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3200" i="1" dirty="0" smtClean="0">
                <a:solidFill>
                  <a:srgbClr val="008000"/>
                </a:solidFill>
              </a:rPr>
              <a:t> q</a:t>
            </a:r>
            <a:r>
              <a:rPr lang="en-US" sz="3200" i="1" baseline="30000" dirty="0" smtClean="0">
                <a:solidFill>
                  <a:srgbClr val="008000"/>
                </a:solidFill>
              </a:rPr>
              <a:t>s</a:t>
            </a:r>
            <a:r>
              <a:rPr lang="en-US" sz="3200" i="1" dirty="0" smtClean="0"/>
              <a:t>,</a:t>
            </a:r>
            <a:r>
              <a:rPr lang="en-US" sz="3200" i="1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sz="3200" i="1" dirty="0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3200" i="1" dirty="0" smtClean="0">
                <a:solidFill>
                  <a:schemeClr val="accent2"/>
                </a:solidFill>
              </a:rPr>
              <a:t> </a:t>
            </a:r>
            <a:r>
              <a:rPr lang="en-US" sz="3200" i="1" dirty="0" err="1" smtClean="0">
                <a:solidFill>
                  <a:schemeClr val="accent2"/>
                </a:solidFill>
              </a:rPr>
              <a:t>q</a:t>
            </a:r>
            <a:r>
              <a:rPr lang="en-US" sz="3200" i="1" baseline="30000" dirty="0" err="1" smtClean="0">
                <a:solidFill>
                  <a:schemeClr val="accent2"/>
                </a:solidFill>
              </a:rPr>
              <a:t>ns</a:t>
            </a:r>
            <a:r>
              <a:rPr lang="en-US" sz="3200" i="1" dirty="0" smtClean="0"/>
              <a:t>, </a:t>
            </a:r>
            <a:r>
              <a:rPr lang="en-US" sz="3200" i="1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3200" i="1" dirty="0" smtClean="0">
                <a:solidFill>
                  <a:srgbClr val="FF0000"/>
                </a:solidFill>
              </a:rPr>
              <a:t>g </a:t>
            </a:r>
            <a:r>
              <a:rPr lang="en-US" sz="3200" dirty="0" smtClean="0"/>
              <a:t>(</a:t>
            </a:r>
            <a:r>
              <a:rPr lang="en-US" sz="3200" i="1" dirty="0" smtClean="0"/>
              <a:t>x,Q</a:t>
            </a:r>
            <a:r>
              <a:rPr lang="en-US" sz="3200" i="1" baseline="30000" dirty="0" smtClean="0"/>
              <a:t>2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</a:p>
          <a:p>
            <a:pPr eaLnBrk="1" hangingPunct="1"/>
            <a:r>
              <a:rPr lang="en-US" sz="2400" dirty="0" smtClean="0"/>
              <a:t>fit parameters of these </a:t>
            </a:r>
            <a:r>
              <a:rPr lang="en-US" sz="2400" dirty="0" err="1" smtClean="0"/>
              <a:t>parametrisations</a:t>
            </a:r>
            <a:r>
              <a:rPr lang="en-US" sz="2400" dirty="0" smtClean="0"/>
              <a:t> using the DLGAP equations (NLO)</a:t>
            </a:r>
          </a:p>
          <a:p>
            <a:pPr eaLnBrk="1" hangingPunct="1"/>
            <a:r>
              <a:rPr lang="en-US" sz="2400" dirty="0" smtClean="0"/>
              <a:t>extra problems in </a:t>
            </a:r>
            <a:r>
              <a:rPr lang="en-US" sz="2400" dirty="0" err="1" smtClean="0"/>
              <a:t>polarised</a:t>
            </a:r>
            <a:r>
              <a:rPr lang="en-US" sz="2400" dirty="0" smtClean="0"/>
              <a:t> case</a:t>
            </a:r>
          </a:p>
          <a:p>
            <a:pPr lvl="1" eaLnBrk="1" hangingPunct="1"/>
            <a:r>
              <a:rPr lang="en-US" sz="2000" dirty="0" smtClean="0"/>
              <a:t>no positivity condition</a:t>
            </a:r>
          </a:p>
          <a:p>
            <a:pPr lvl="1" eaLnBrk="1" hangingPunct="1"/>
            <a:r>
              <a:rPr lang="en-US" sz="2000" dirty="0" smtClean="0"/>
              <a:t>no momentum sum rule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4083050" y="1651000"/>
            <a:ext cx="333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NLO QCD fits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153400" cy="20050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Many groups, example AAC 2006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600" dirty="0" smtClean="0"/>
              <a:t>	AAC:	 Asymmetry analysis collaboration, Japan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600" dirty="0" smtClean="0"/>
              <a:t>	GRSV: 	</a:t>
            </a:r>
            <a:r>
              <a:rPr lang="en-US" sz="1600" dirty="0" err="1" smtClean="0"/>
              <a:t>Glück</a:t>
            </a:r>
            <a:r>
              <a:rPr lang="en-US" sz="1600" dirty="0" smtClean="0"/>
              <a:t>, </a:t>
            </a:r>
            <a:r>
              <a:rPr lang="en-US" sz="1600" dirty="0" err="1" smtClean="0"/>
              <a:t>Reya</a:t>
            </a:r>
            <a:r>
              <a:rPr lang="en-US" sz="1600" dirty="0" smtClean="0"/>
              <a:t>, </a:t>
            </a:r>
            <a:r>
              <a:rPr lang="en-US" sz="1600" dirty="0" err="1" smtClean="0"/>
              <a:t>Stratmann</a:t>
            </a:r>
            <a:r>
              <a:rPr lang="en-US" sz="1600" dirty="0" smtClean="0"/>
              <a:t>, </a:t>
            </a:r>
            <a:r>
              <a:rPr lang="en-US" sz="1600" dirty="0" err="1" smtClean="0"/>
              <a:t>Vogelsang</a:t>
            </a:r>
            <a:endParaRPr lang="en-US" sz="16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1600" dirty="0" smtClean="0"/>
              <a:t>	BB:	</a:t>
            </a:r>
            <a:r>
              <a:rPr lang="en-US" sz="1600" dirty="0" err="1" smtClean="0"/>
              <a:t>Blümlein</a:t>
            </a:r>
            <a:r>
              <a:rPr lang="en-US" sz="1600" dirty="0" smtClean="0"/>
              <a:t>, </a:t>
            </a:r>
            <a:r>
              <a:rPr lang="en-US" sz="1600" dirty="0" err="1" smtClean="0"/>
              <a:t>Böttcher</a:t>
            </a:r>
            <a:endParaRPr lang="en-US" sz="16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1600" dirty="0" smtClean="0"/>
              <a:t>	LSS:	 Leader, </a:t>
            </a:r>
            <a:r>
              <a:rPr lang="en-US" sz="1600" dirty="0" err="1" smtClean="0"/>
              <a:t>Sidorov</a:t>
            </a:r>
            <a:r>
              <a:rPr lang="en-US" sz="1600" dirty="0" smtClean="0"/>
              <a:t>, </a:t>
            </a:r>
            <a:r>
              <a:rPr lang="en-US" sz="1600" dirty="0" err="1" smtClean="0"/>
              <a:t>Stamenov</a:t>
            </a:r>
            <a:endParaRPr lang="en-US" sz="16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1600" dirty="0" smtClean="0"/>
              <a:t>	…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Still </a:t>
            </a:r>
            <a:r>
              <a:rPr lang="en-US" sz="2800" dirty="0"/>
              <a:t>large </a:t>
            </a:r>
            <a:r>
              <a:rPr lang="en-US" sz="2800" dirty="0" smtClean="0"/>
              <a:t>uncertainty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dirty="0" smtClean="0"/>
              <a:t>g, even </a:t>
            </a:r>
            <a:r>
              <a:rPr lang="en-US" sz="2800" dirty="0"/>
              <a:t>sign not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determined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endParaRPr lang="en-US" sz="2800" dirty="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4260850" y="3073400"/>
          <a:ext cx="4537075" cy="3511550"/>
        </p:xfrm>
        <a:graphic>
          <a:graphicData uri="http://schemas.openxmlformats.org/presentationml/2006/ole">
            <p:oleObj spid="_x0000_s58372" name="DeltaGraph" r:id="rId3" imgW="6610320" imgH="5117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AAC06 analysis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94400" y="6362700"/>
            <a:ext cx="2895600" cy="287338"/>
          </a:xfrm>
        </p:spPr>
        <p:txBody>
          <a:bodyPr/>
          <a:lstStyle/>
          <a:p>
            <a:r>
              <a:rPr lang="en-GB" dirty="0" err="1" smtClean="0"/>
              <a:t>Obergurgl</a:t>
            </a:r>
            <a:r>
              <a:rPr lang="en-GB" dirty="0" smtClean="0"/>
              <a:t>, October 2007</a:t>
            </a:r>
            <a:endParaRPr lang="en-GB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1295400"/>
            <a:ext cx="3806825" cy="529175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84300"/>
            <a:ext cx="3505200" cy="490398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 2006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1295399"/>
            <a:ext cx="3467100" cy="51148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1250950"/>
            <a:ext cx="3467100" cy="519628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status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Q</a:t>
            </a:r>
            <a:r>
              <a:rPr lang="en-US" baseline="30000" dirty="0" smtClean="0"/>
              <a:t>2 </a:t>
            </a:r>
            <a:r>
              <a:rPr lang="en-US" dirty="0" smtClean="0"/>
              <a:t>evolution, scaling violations, DGLAP</a:t>
            </a:r>
          </a:p>
          <a:p>
            <a:pPr lvl="1"/>
            <a:r>
              <a:rPr lang="en-US" dirty="0" smtClean="0"/>
              <a:t>status of g</a:t>
            </a:r>
            <a:r>
              <a:rPr lang="en-US" baseline="-25000" dirty="0" smtClean="0"/>
              <a:t>1</a:t>
            </a:r>
            <a:r>
              <a:rPr lang="en-US" dirty="0" smtClean="0"/>
              <a:t> and QCD analyses</a:t>
            </a:r>
          </a:p>
          <a:p>
            <a:pPr lvl="1"/>
            <a:r>
              <a:rPr lang="en-US" dirty="0" smtClean="0"/>
              <a:t>interplay: g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semi-inclusive data</a:t>
            </a:r>
          </a:p>
          <a:p>
            <a:pPr lvl="1"/>
            <a:r>
              <a:rPr lang="en-US" dirty="0" smtClean="0"/>
              <a:t>ΔG  from hadron </a:t>
            </a:r>
            <a:r>
              <a:rPr lang="en-US" dirty="0" smtClean="0"/>
              <a:t>pairs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4806950"/>
            <a:ext cx="8001000" cy="1371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AAC06     [Phys. Rev. D74 (2006) 014015]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>
                <a:solidFill>
                  <a:srgbClr val="DB4AFF"/>
                </a:solidFill>
                <a:ea typeface="ＭＳ Ｐゴシック" charset="-128"/>
                <a:sym typeface="Symbol" pitchFamily="18" charset="2"/>
              </a:rPr>
              <a:t>GRSV01   [ Phys. Rev. D63 (2001) 094005 ]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>
                <a:solidFill>
                  <a:srgbClr val="0000FF"/>
                </a:solidFill>
                <a:ea typeface="ＭＳ Ｐゴシック" charset="-128"/>
                <a:sym typeface="Symbol" pitchFamily="18" charset="2"/>
              </a:rPr>
              <a:t>LSS01       [ </a:t>
            </a:r>
            <a:r>
              <a:rPr lang="en-US" altLang="ja-JP" sz="2400" dirty="0" err="1" smtClean="0">
                <a:solidFill>
                  <a:srgbClr val="0000FF"/>
                </a:solidFill>
                <a:ea typeface="ＭＳ Ｐゴシック" charset="-128"/>
                <a:sym typeface="Symbol" pitchFamily="18" charset="2"/>
              </a:rPr>
              <a:t>Eur.Phys.J</a:t>
            </a:r>
            <a:r>
              <a:rPr lang="en-US" altLang="ja-JP" sz="2400" dirty="0" smtClean="0">
                <a:solidFill>
                  <a:srgbClr val="0000FF"/>
                </a:solidFill>
                <a:ea typeface="ＭＳ Ｐゴシック" charset="-128"/>
                <a:sym typeface="Symbol" pitchFamily="18" charset="2"/>
              </a:rPr>
              <a:t>. C23 (2002) 479 ]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>
                <a:solidFill>
                  <a:srgbClr val="2F8B20"/>
                </a:solidFill>
                <a:ea typeface="ＭＳ Ｐゴシック" charset="-128"/>
                <a:sym typeface="Symbol" pitchFamily="18" charset="2"/>
              </a:rPr>
              <a:t>BB02         [ </a:t>
            </a:r>
            <a:r>
              <a:rPr lang="en-US" altLang="ja-JP" sz="2400" dirty="0" err="1" smtClean="0">
                <a:solidFill>
                  <a:srgbClr val="2F8B20"/>
                </a:solidFill>
                <a:ea typeface="ＭＳ Ｐゴシック" charset="-128"/>
              </a:rPr>
              <a:t>Nucl</a:t>
            </a:r>
            <a:r>
              <a:rPr lang="en-US" altLang="ja-JP" sz="2400" dirty="0" smtClean="0">
                <a:solidFill>
                  <a:srgbClr val="2F8B20"/>
                </a:solidFill>
                <a:ea typeface="ＭＳ Ｐゴシック" charset="-128"/>
              </a:rPr>
              <a:t>. Phys. B636 (2002) 225 ]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 smtClean="0">
              <a:solidFill>
                <a:srgbClr val="996633"/>
              </a:solidFill>
              <a:ea typeface="ＭＳ Ｐゴシック" charset="-128"/>
            </a:endParaRPr>
          </a:p>
        </p:txBody>
      </p:sp>
      <p:graphicFrame>
        <p:nvGraphicFramePr>
          <p:cNvPr id="69676" name="Group 44"/>
          <p:cNvGraphicFramePr>
            <a:graphicFrameLocks noGrp="1"/>
          </p:cNvGraphicFramePr>
          <p:nvPr/>
        </p:nvGraphicFramePr>
        <p:xfrm>
          <a:off x="522288" y="2033588"/>
          <a:ext cx="6553200" cy="2636203"/>
        </p:xfrm>
        <a:graphic>
          <a:graphicData uri="http://schemas.openxmlformats.org/drawingml/2006/table">
            <a:tbl>
              <a:tblPr/>
              <a:tblGrid>
                <a:gridCol w="1695450"/>
                <a:gridCol w="2373312"/>
                <a:gridCol w="2484438"/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sym typeface="Symbol" pitchFamily="18" charset="2"/>
                        </a:rPr>
                        <a:t></a:t>
                      </a: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sym typeface="Symbol" pitchFamily="18" charset="2"/>
                        </a:rPr>
                        <a:t>G</a:t>
                      </a:r>
                      <a:endParaRPr kumimoji="0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mbol" pitchFamily="18" charset="2"/>
                          <a:ea typeface="MS Mincho" pitchFamily="49" charset="-128"/>
                        </a:rPr>
                        <a:t>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AAC06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0.47 </a:t>
                      </a: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sym typeface="Symbol" pitchFamily="18" charset="2"/>
                        </a:rPr>
                        <a:t> 1.08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0.25 </a:t>
                      </a: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sym typeface="Symbol" pitchFamily="18" charset="2"/>
                        </a:rPr>
                        <a:t> 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B4A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sym typeface="Symbol" pitchFamily="18" charset="2"/>
                        </a:rPr>
                        <a:t>GRSV01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DB4A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B4A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0.420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DB4AFF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B4A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0.204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DB4AFF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LSS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sym typeface="Symbol" pitchFamily="18" charset="2"/>
                        </a:rPr>
                        <a:t>0.680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sym typeface="Symbol" pitchFamily="18" charset="2"/>
                        </a:rPr>
                        <a:t>0.210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8B2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BB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8B2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sym typeface="Symbol" pitchFamily="18" charset="2"/>
                        </a:rPr>
                        <a:t>1.026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8B2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sym typeface="Symbol" pitchFamily="18" charset="2"/>
                        </a:rPr>
                        <a:t>0.138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8" name="Rectangle 32"/>
          <p:cNvSpPr>
            <a:spLocks noGrp="1" noChangeArrowheads="1"/>
          </p:cNvSpPr>
          <p:nvPr>
            <p:ph type="title"/>
          </p:nvPr>
        </p:nvSpPr>
        <p:spPr>
          <a:xfrm>
            <a:off x="431800" y="32385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First moments</a:t>
            </a:r>
          </a:p>
        </p:txBody>
      </p:sp>
      <p:graphicFrame>
        <p:nvGraphicFramePr>
          <p:cNvPr id="4098" name="Object 43"/>
          <p:cNvGraphicFramePr>
            <a:graphicFrameLocks noChangeAspect="1"/>
          </p:cNvGraphicFramePr>
          <p:nvPr/>
        </p:nvGraphicFramePr>
        <p:xfrm>
          <a:off x="5516563" y="1493838"/>
          <a:ext cx="1600200" cy="387350"/>
        </p:xfrm>
        <a:graphic>
          <a:graphicData uri="http://schemas.openxmlformats.org/presentationml/2006/ole">
            <p:oleObj spid="_x0000_s4098" name="Equation" r:id="rId3" imgW="787400" imgH="1905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94550" y="2584450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only DIS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250950"/>
            <a:ext cx="8458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distributions 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g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+ world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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 &gt; 0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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 &lt; 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COMPASS QCD </a:t>
            </a:r>
            <a:r>
              <a:rPr lang="en-GB" dirty="0"/>
              <a:t>fit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50" y="3028949"/>
            <a:ext cx="6267450" cy="34985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150100" y="3073400"/>
            <a:ext cx="1438275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Arial" pitchFamily="34" charset="0"/>
              </a:rPr>
              <a:t>Q</a:t>
            </a:r>
            <a:r>
              <a:rPr lang="en-US" baseline="30000" dirty="0">
                <a:latin typeface="Arial" pitchFamily="34" charset="0"/>
              </a:rPr>
              <a:t>2</a:t>
            </a:r>
            <a:r>
              <a:rPr lang="en-US" dirty="0">
                <a:latin typeface="Arial" pitchFamily="34" charset="0"/>
              </a:rPr>
              <a:t> = 3 GeV</a:t>
            </a:r>
            <a:r>
              <a:rPr lang="en-US" baseline="30000" dirty="0">
                <a:latin typeface="Arial" pitchFamily="34" charset="0"/>
              </a:rPr>
              <a:t>2</a:t>
            </a:r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660650" y="1651000"/>
            <a:ext cx="5903378" cy="417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657600"/>
            <a:ext cx="8134350" cy="258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27050" y="3695700"/>
            <a:ext cx="3962400" cy="25146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1" y="0"/>
            <a:ext cx="7346950" cy="1125538"/>
          </a:xfrm>
        </p:spPr>
        <p:txBody>
          <a:bodyPr/>
          <a:lstStyle/>
          <a:p>
            <a:r>
              <a:rPr lang="en-US" dirty="0"/>
              <a:t>COMPASS </a:t>
            </a:r>
            <a:r>
              <a:rPr lang="en-US" dirty="0" smtClean="0"/>
              <a:t>  QCD </a:t>
            </a:r>
            <a:r>
              <a:rPr lang="en-US" dirty="0"/>
              <a:t>fit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73250"/>
            <a:ext cx="7708900" cy="128905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sym typeface="Symbol" pitchFamily="18" charset="2"/>
              </a:rPr>
              <a:t>two solutions: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G &gt; 0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dirty="0">
                <a:solidFill>
                  <a:schemeClr val="accent2"/>
                </a:solidFill>
              </a:rPr>
              <a:t> G &lt; 0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|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sz="2400" dirty="0"/>
              <a:t> G|</a:t>
            </a:r>
            <a:r>
              <a:rPr lang="en-US" sz="2400" dirty="0">
                <a:latin typeface="cmsy10" pitchFamily="34" charset="0"/>
              </a:rPr>
              <a:t>'</a:t>
            </a:r>
            <a:r>
              <a:rPr lang="en-US" sz="2400" dirty="0"/>
              <a:t> </a:t>
            </a:r>
            <a:r>
              <a:rPr lang="en-US" sz="2400" dirty="0" smtClean="0"/>
              <a:t>0.2–0.3</a:t>
            </a:r>
            <a:endParaRPr lang="en-US" sz="2400" dirty="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800600" y="3733800"/>
            <a:ext cx="3962400" cy="2514600"/>
          </a:xfrm>
          <a:prstGeom prst="rect">
            <a:avLst/>
          </a:prstGeom>
          <a:solidFill>
            <a:srgbClr val="333399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468" name="Picture 12" descr="compas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63" cy="1143000"/>
          </a:xfrm>
          <a:prstGeom prst="rect">
            <a:avLst/>
          </a:prstGeom>
          <a:noFill/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405063" y="3889375"/>
            <a:ext cx="952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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 G &gt; 0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945313" y="3889375"/>
            <a:ext cx="952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pitchFamily="34" charset="0"/>
                <a:sym typeface="Symbol" pitchFamily="18" charset="2"/>
              </a:rPr>
              <a:t></a:t>
            </a:r>
            <a:r>
              <a:rPr lang="en-US" b="1">
                <a:solidFill>
                  <a:schemeClr val="accent2"/>
                </a:solidFill>
                <a:latin typeface="Arial" pitchFamily="34" charset="0"/>
              </a:rPr>
              <a:t> G &lt; 0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013325" y="1870075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557338"/>
            <a:ext cx="3657600" cy="4525962"/>
          </a:xfrm>
        </p:spPr>
        <p:txBody>
          <a:bodyPr/>
          <a:lstStyle/>
          <a:p>
            <a:r>
              <a:rPr lang="en-US"/>
              <a:t>Two distinct solutions</a:t>
            </a:r>
          </a:p>
          <a:p>
            <a:endParaRPr lang="en-US"/>
          </a:p>
          <a:p>
            <a:r>
              <a:rPr lang="el-GR"/>
              <a:t>Δ</a:t>
            </a:r>
            <a:r>
              <a:rPr lang="en-US"/>
              <a:t>G &gt; 0 preferred</a:t>
            </a:r>
          </a:p>
          <a:p>
            <a:endParaRPr lang="en-US"/>
          </a:p>
          <a:p>
            <a:r>
              <a:rPr lang="el-GR"/>
              <a:t>Δ</a:t>
            </a:r>
            <a:r>
              <a:rPr lang="en-US"/>
              <a:t>G &lt; 0 preferred by small-x points</a:t>
            </a:r>
            <a:endParaRPr lang="en-GB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52400" y="1371600"/>
            <a:ext cx="5399088" cy="4979988"/>
            <a:chOff x="240" y="864"/>
            <a:chExt cx="3401" cy="3137"/>
          </a:xfrm>
        </p:grpSpPr>
        <p:pic>
          <p:nvPicPr>
            <p:cNvPr id="49156" name="Picture 4" descr="eta_g"/>
            <p:cNvPicPr>
              <a:picLocks noChangeAspect="1" noChangeArrowheads="1"/>
            </p:cNvPicPr>
            <p:nvPr/>
          </p:nvPicPr>
          <p:blipFill>
            <a:blip r:embed="rId4"/>
            <a:srcRect l="4248" t="14647" r="13399" b="22726"/>
            <a:stretch>
              <a:fillRect/>
            </a:stretch>
          </p:blipFill>
          <p:spPr bwMode="auto">
            <a:xfrm>
              <a:off x="480" y="864"/>
              <a:ext cx="3024" cy="2976"/>
            </a:xfrm>
            <a:prstGeom prst="rect">
              <a:avLst/>
            </a:prstGeom>
            <a:noFill/>
          </p:spPr>
        </p:pic>
        <p:pic>
          <p:nvPicPr>
            <p:cNvPr id="49159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" y="1104"/>
              <a:ext cx="210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3270" y="3770"/>
              <a:ext cx="37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Δ</a:t>
              </a:r>
              <a:r>
                <a:rPr lang="el-GR">
                  <a:cs typeface="Arial" pitchFamily="34" charset="0"/>
                </a:rPr>
                <a:t> </a:t>
              </a:r>
              <a:r>
                <a:rPr lang="en-US">
                  <a:cs typeface="Arial" pitchFamily="34" charset="0"/>
                </a:rPr>
                <a:t>G</a:t>
              </a:r>
              <a:endParaRPr lang="el-GR">
                <a:cs typeface="Arial" pitchFamily="34" charset="0"/>
              </a:endParaRPr>
            </a:p>
          </p:txBody>
        </p:sp>
        <p:sp>
          <p:nvSpPr>
            <p:cNvPr id="49161" name="AutoShape 9"/>
            <p:cNvSpPr>
              <a:spLocks noChangeArrowheads="1"/>
            </p:cNvSpPr>
            <p:nvPr/>
          </p:nvSpPr>
          <p:spPr bwMode="auto">
            <a:xfrm>
              <a:off x="1449" y="2229"/>
              <a:ext cx="123" cy="442"/>
            </a:xfrm>
            <a:prstGeom prst="downArrow">
              <a:avLst>
                <a:gd name="adj1" fmla="val 50000"/>
                <a:gd name="adj2" fmla="val 8983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AutoShape 10"/>
            <p:cNvSpPr>
              <a:spLocks noChangeArrowheads="1"/>
            </p:cNvSpPr>
            <p:nvPr/>
          </p:nvSpPr>
          <p:spPr bwMode="auto">
            <a:xfrm>
              <a:off x="2688" y="2928"/>
              <a:ext cx="123" cy="442"/>
            </a:xfrm>
            <a:prstGeom prst="downArrow">
              <a:avLst>
                <a:gd name="adj1" fmla="val 50000"/>
                <a:gd name="adj2" fmla="val 8983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912" y="1920"/>
              <a:ext cx="978" cy="231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Δ</a:t>
              </a:r>
              <a:r>
                <a:rPr lang="en-US"/>
                <a:t>G = - 0.309</a:t>
              </a:r>
            </a:p>
          </p:txBody>
        </p:sp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2211" y="2496"/>
              <a:ext cx="875" cy="231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/>
                <a:t>Δ</a:t>
              </a:r>
              <a:r>
                <a:rPr lang="en-US"/>
                <a:t>G = 0.336</a:t>
              </a:r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>
              <a:off x="1248" y="2748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 flipH="1">
              <a:off x="2598" y="3480"/>
              <a:ext cx="22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9179" name="Picture 27" descr="txp_fig"/>
          <p:cNvPicPr>
            <a:picLocks noGrp="1" noChangeAspect="1" noChangeArrowheads="1"/>
          </p:cNvPicPr>
          <p:nvPr>
            <p:ph type="title"/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0113" y="141288"/>
            <a:ext cx="771525" cy="801687"/>
          </a:xfrm>
          <a:noFill/>
          <a:ln/>
        </p:spPr>
      </p:pic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1447800" y="228600"/>
            <a:ext cx="5426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1812925" y="228600"/>
            <a:ext cx="47561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/>
              <a:t>as Function of</a:t>
            </a:r>
            <a:r>
              <a:rPr lang="el-GR" sz="4400"/>
              <a:t>Δ</a:t>
            </a:r>
            <a:r>
              <a:rPr lang="en-US" sz="4400"/>
              <a:t>G</a:t>
            </a:r>
            <a:r>
              <a:rPr lang="en-GB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229600" cy="749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Not yet included in fits: final Hermes g</a:t>
            </a:r>
            <a:r>
              <a:rPr lang="en-US" sz="2400" baseline="-25000"/>
              <a:t>1</a:t>
            </a:r>
            <a:r>
              <a:rPr lang="en-US" sz="2400" baseline="30000"/>
              <a:t>d</a:t>
            </a:r>
          </a:p>
          <a:p>
            <a:pPr>
              <a:lnSpc>
                <a:spcPct val="80000"/>
              </a:lnSpc>
            </a:pPr>
            <a:r>
              <a:rPr lang="en-US" sz="2400"/>
              <a:t>Uncertainty due to parametrisation not included</a:t>
            </a:r>
            <a:endParaRPr lang="en-US" sz="2400" baseline="30000"/>
          </a:p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rgbClr val="800000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447800" y="0"/>
            <a:ext cx="8893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400"/>
              <a:t>COMPASS QCD fit</a:t>
            </a:r>
          </a:p>
        </p:txBody>
      </p:sp>
      <p:pic>
        <p:nvPicPr>
          <p:cNvPr id="20486" name="Picture 6" descr="compas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63" cy="1143000"/>
          </a:xfrm>
          <a:prstGeom prst="rect">
            <a:avLst/>
          </a:prstGeom>
          <a:noFill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287713" y="1905000"/>
            <a:ext cx="101600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683000" y="1985963"/>
            <a:ext cx="101600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262438" y="2109788"/>
            <a:ext cx="101600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736975" y="2133600"/>
            <a:ext cx="762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01" name="Picture 21" descr="D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2095500"/>
            <a:ext cx="4514850" cy="291734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322"/>
          <a:stretch>
            <a:fillRect/>
          </a:stretch>
        </p:blipFill>
        <p:spPr bwMode="auto">
          <a:xfrm>
            <a:off x="4660900" y="1784350"/>
            <a:ext cx="4216046" cy="33940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994400" y="1339850"/>
            <a:ext cx="161294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LSS 2006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3800" y="1428750"/>
            <a:ext cx="1830053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COMPASS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2750" y="2762250"/>
            <a:ext cx="120015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Δ</a:t>
            </a:r>
            <a:r>
              <a:rPr lang="en-US" sz="2000" dirty="0" smtClean="0">
                <a:latin typeface="+mn-lt"/>
              </a:rPr>
              <a:t>G=0.34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8450" y="4095750"/>
            <a:ext cx="1273105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Δ</a:t>
            </a:r>
            <a:r>
              <a:rPr lang="en-US" sz="2000" dirty="0" smtClean="0">
                <a:latin typeface="+mn-lt"/>
              </a:rPr>
              <a:t>G=−0.34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α</a:t>
            </a:r>
            <a:r>
              <a:rPr lang="en-US" baseline="-25000" dirty="0" smtClean="0">
                <a:latin typeface="+mn-lt"/>
              </a:rPr>
              <a:t>s  </a:t>
            </a:r>
            <a:r>
              <a:rPr lang="en-US" dirty="0" smtClean="0">
                <a:latin typeface="+mn-lt"/>
              </a:rPr>
              <a:t>from pol. DIS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1250950"/>
            <a:ext cx="5781675" cy="48291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Obergurgl,  October 2007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21322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16"/>
          <p:cNvSpPr>
            <a:spLocks noChangeArrowheads="1"/>
          </p:cNvSpPr>
          <p:nvPr/>
        </p:nvSpPr>
        <p:spPr bwMode="auto">
          <a:xfrm>
            <a:off x="3897313" y="3608388"/>
            <a:ext cx="5021262" cy="21161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 Interplay: g</a:t>
            </a:r>
            <a:r>
              <a:rPr lang="en-US" baseline="-25000" dirty="0" smtClean="0"/>
              <a:t>2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0825" y="1644651"/>
            <a:ext cx="3248025" cy="1778000"/>
            <a:chOff x="0" y="384"/>
            <a:chExt cx="2046" cy="1120"/>
          </a:xfrm>
        </p:grpSpPr>
        <p:sp>
          <p:nvSpPr>
            <p:cNvPr id="28683" name="Text Box 9"/>
            <p:cNvSpPr txBox="1">
              <a:spLocks noChangeArrowheads="1"/>
            </p:cNvSpPr>
            <p:nvPr/>
          </p:nvSpPr>
          <p:spPr bwMode="auto">
            <a:xfrm>
              <a:off x="29" y="384"/>
              <a:ext cx="7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unpolarised:</a:t>
              </a:r>
            </a:p>
          </p:txBody>
        </p:sp>
        <p:sp>
          <p:nvSpPr>
            <p:cNvPr id="28684" name="Text Box 10"/>
            <p:cNvSpPr txBox="1">
              <a:spLocks noChangeArrowheads="1"/>
            </p:cNvSpPr>
            <p:nvPr/>
          </p:nvSpPr>
          <p:spPr bwMode="auto">
            <a:xfrm>
              <a:off x="0" y="778"/>
              <a:ext cx="20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longitudinally</a:t>
              </a:r>
              <a:r>
                <a:rPr lang="en-US" sz="1400" dirty="0"/>
                <a:t> </a:t>
              </a:r>
              <a:r>
                <a:rPr lang="en-US" sz="1400" dirty="0" err="1"/>
                <a:t>polarised</a:t>
              </a:r>
              <a:r>
                <a:rPr lang="en-US" sz="1400" dirty="0"/>
                <a:t> nucleon: </a:t>
              </a:r>
              <a:r>
                <a:rPr lang="el-GR" sz="1400" dirty="0">
                  <a:cs typeface="Arial" charset="0"/>
                </a:rPr>
                <a:t>β</a:t>
              </a:r>
              <a:r>
                <a:rPr lang="en-US" sz="1400" dirty="0">
                  <a:cs typeface="Arial" charset="0"/>
                </a:rPr>
                <a:t>=0,</a:t>
              </a:r>
              <a:r>
                <a:rPr lang="el-GR" sz="1400" dirty="0">
                  <a:cs typeface="Arial" charset="0"/>
                </a:rPr>
                <a:t>π</a:t>
              </a:r>
            </a:p>
          </p:txBody>
        </p:sp>
        <p:sp>
          <p:nvSpPr>
            <p:cNvPr id="28685" name="Text Box 11"/>
            <p:cNvSpPr txBox="1">
              <a:spLocks noChangeArrowheads="1"/>
            </p:cNvSpPr>
            <p:nvPr/>
          </p:nvSpPr>
          <p:spPr bwMode="auto">
            <a:xfrm>
              <a:off x="0" y="1178"/>
              <a:ext cx="20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transversely</a:t>
              </a:r>
              <a:r>
                <a:rPr lang="en-US" sz="1400"/>
                <a:t> polarised nucleon: </a:t>
              </a:r>
              <a:r>
                <a:rPr lang="el-GR" sz="1400"/>
                <a:t>β</a:t>
              </a:r>
              <a:r>
                <a:rPr lang="en-US" sz="1400"/>
                <a:t>=</a:t>
              </a:r>
              <a:r>
                <a:rPr lang="en-US" sz="1400">
                  <a:cs typeface="Arial" charset="0"/>
                </a:rPr>
                <a:t>±</a:t>
              </a:r>
              <a:r>
                <a:rPr lang="el-GR" sz="1400">
                  <a:cs typeface="Arial" charset="0"/>
                </a:rPr>
                <a:t>π</a:t>
              </a:r>
              <a:r>
                <a:rPr lang="en-US" sz="1400">
                  <a:cs typeface="Arial" charset="0"/>
                </a:rPr>
                <a:t>/2</a:t>
              </a:r>
              <a:endParaRPr lang="el-GR" sz="1400">
                <a:cs typeface="Arial" charset="0"/>
              </a:endParaRPr>
            </a:p>
            <a:p>
              <a:endParaRPr lang="en-US" sz="1400"/>
            </a:p>
          </p:txBody>
        </p:sp>
      </p:grp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4122738" y="3743325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Measure </a:t>
            </a:r>
            <a:r>
              <a:rPr lang="en-US">
                <a:solidFill>
                  <a:srgbClr val="FF0000"/>
                </a:solidFill>
              </a:rPr>
              <a:t>asymmetries</a:t>
            </a:r>
            <a:r>
              <a:rPr lang="en-US"/>
              <a:t>:</a:t>
            </a:r>
          </a:p>
        </p:txBody>
      </p:sp>
      <p:pic>
        <p:nvPicPr>
          <p:cNvPr id="14" name="Picture 1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954163" y="1442946"/>
            <a:ext cx="4785323" cy="1917883"/>
          </a:xfrm>
          <a:prstGeom prst="rect">
            <a:avLst/>
          </a:prstGeom>
          <a:noFill/>
        </p:spPr>
      </p:pic>
      <p:pic>
        <p:nvPicPr>
          <p:cNvPr id="19" name="Picture 1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315058" y="4222400"/>
            <a:ext cx="4309651" cy="1195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73050"/>
            <a:ext cx="8064500" cy="762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Wandzura-Wilczek</a:t>
            </a:r>
            <a:endParaRPr lang="en-US" baseline="-25000" dirty="0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793750" y="2095500"/>
            <a:ext cx="74580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93750" y="147320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2750" y="2317750"/>
            <a:ext cx="312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Wandzura-Wilczek</a:t>
            </a:r>
            <a:r>
              <a:rPr lang="en-US" sz="2800" dirty="0" smtClean="0"/>
              <a:t> :</a:t>
            </a:r>
            <a:endParaRPr lang="en-US" sz="2800" dirty="0" smtClean="0"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2600" y="1339850"/>
            <a:ext cx="806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Twist 3   g2   (quark-gluon corr.)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</a:t>
            </a:r>
            <a:r>
              <a:rPr lang="en-US" baseline="-25000" dirty="0" smtClean="0"/>
              <a:t>2 </a:t>
            </a:r>
            <a:r>
              <a:rPr lang="en-US" dirty="0" smtClean="0"/>
              <a:t>from SLAC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0" y="2708275"/>
            <a:ext cx="46037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3596"/>
          <a:stretch>
            <a:fillRect/>
          </a:stretch>
        </p:blipFill>
        <p:spPr bwMode="auto">
          <a:xfrm>
            <a:off x="3986213" y="1989138"/>
            <a:ext cx="491807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38288"/>
            <a:ext cx="8361362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958013" y="6173788"/>
            <a:ext cx="177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63300"/>
                </a:solidFill>
              </a:rPr>
              <a:t>K. Kramer DIS 2004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76250" y="242888"/>
            <a:ext cx="8281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</a:rPr>
              <a:t>Neutron</a:t>
            </a:r>
            <a:r>
              <a:rPr lang="en-US" sz="3200"/>
              <a:t>  </a:t>
            </a:r>
            <a:r>
              <a:rPr lang="en-US" sz="4400" i="1">
                <a:latin typeface="Times New Roman" pitchFamily="18" charset="0"/>
              </a:rPr>
              <a:t>g</a:t>
            </a:r>
            <a:r>
              <a:rPr lang="en-US" sz="4400" i="1" baseline="-25000">
                <a:latin typeface="Times New Roman" pitchFamily="18" charset="0"/>
              </a:rPr>
              <a:t>2 </a:t>
            </a:r>
            <a:r>
              <a:rPr lang="en-US" sz="4400">
                <a:latin typeface="Times New Roman" pitchFamily="18" charset="0"/>
              </a:rPr>
              <a:t>from JLAB</a:t>
            </a:r>
            <a:endParaRPr lang="en-US" sz="4400" baseline="-250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5100" y="5207000"/>
            <a:ext cx="580793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maybe first hint of a pure twist-3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18" y="0"/>
            <a:ext cx="9178637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Semi-inclusive 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384300"/>
            <a:ext cx="7772400" cy="4114800"/>
          </a:xfrm>
        </p:spPr>
        <p:txBody>
          <a:bodyPr/>
          <a:lstStyle/>
          <a:p>
            <a:r>
              <a:rPr lang="en-US" dirty="0" smtClean="0"/>
              <a:t>additional hadron observed in final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2095500"/>
            <a:ext cx="7335755" cy="40894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Fragmentation Function </a:t>
            </a:r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19375"/>
            <a:ext cx="34305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341313" y="1573213"/>
            <a:ext cx="3871087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8" name="Group 19"/>
          <p:cNvGrpSpPr>
            <a:grpSpLocks noChangeAspect="1"/>
          </p:cNvGrpSpPr>
          <p:nvPr/>
        </p:nvGrpSpPr>
        <p:grpSpPr bwMode="auto">
          <a:xfrm>
            <a:off x="1598613" y="5138738"/>
            <a:ext cx="5945187" cy="1074737"/>
            <a:chOff x="1579" y="2918"/>
            <a:chExt cx="3562" cy="696"/>
          </a:xfrm>
        </p:grpSpPr>
        <p:pic>
          <p:nvPicPr>
            <p:cNvPr id="5130" name="Picture 7"/>
            <p:cNvPicPr>
              <a:picLocks noChangeAspect="1" noChangeArrowheads="1"/>
            </p:cNvPicPr>
            <p:nvPr/>
          </p:nvPicPr>
          <p:blipFill>
            <a:blip r:embed="rId5"/>
            <a:srcRect l="14935"/>
            <a:stretch>
              <a:fillRect/>
            </a:stretch>
          </p:blipFill>
          <p:spPr bwMode="auto">
            <a:xfrm>
              <a:off x="2880" y="2918"/>
              <a:ext cx="2261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/>
            <p:cNvPicPr>
              <a:picLocks noChangeAspect="1" noChangeArrowheads="1"/>
            </p:cNvPicPr>
            <p:nvPr/>
          </p:nvPicPr>
          <p:blipFill>
            <a:blip r:embed="rId6"/>
            <a:srcRect l="14935" r="36005"/>
            <a:stretch>
              <a:fillRect/>
            </a:stretch>
          </p:blipFill>
          <p:spPr bwMode="auto">
            <a:xfrm>
              <a:off x="3305" y="3266"/>
              <a:ext cx="130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Text Box 10"/>
            <p:cNvSpPr txBox="1">
              <a:spLocks noChangeAspect="1" noChangeArrowheads="1"/>
            </p:cNvSpPr>
            <p:nvPr/>
          </p:nvSpPr>
          <p:spPr bwMode="auto">
            <a:xfrm>
              <a:off x="2075" y="2960"/>
              <a:ext cx="37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d</a:t>
              </a:r>
              <a:r>
                <a:rPr lang="en-US" sz="2400">
                  <a:latin typeface="Symbol" pitchFamily="18" charset="2"/>
                  <a:sym typeface="Symbol" pitchFamily="18" charset="2"/>
                </a:rPr>
                <a:t></a:t>
              </a:r>
              <a:r>
                <a:rPr lang="en-US" sz="2400" baseline="30000">
                  <a:sym typeface="Symbol" pitchFamily="18" charset="2"/>
                </a:rPr>
                <a:t>h</a:t>
              </a:r>
              <a:endParaRPr lang="en-US" sz="2400" baseline="30000"/>
            </a:p>
          </p:txBody>
        </p:sp>
        <p:sp>
          <p:nvSpPr>
            <p:cNvPr id="5133" name="Text Box 11"/>
            <p:cNvSpPr txBox="1">
              <a:spLocks noChangeAspect="1" noChangeArrowheads="1"/>
            </p:cNvSpPr>
            <p:nvPr/>
          </p:nvSpPr>
          <p:spPr bwMode="auto">
            <a:xfrm>
              <a:off x="2075" y="3194"/>
              <a:ext cx="31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d </a:t>
              </a:r>
              <a:r>
                <a:rPr lang="en-US" sz="2400" i="1">
                  <a:latin typeface="Times New Roman" pitchFamily="18" charset="0"/>
                </a:rPr>
                <a:t>z</a:t>
              </a:r>
              <a:endParaRPr lang="en-US" sz="2400" baseline="30000">
                <a:latin typeface="Times New Roman" pitchFamily="18" charset="0"/>
              </a:endParaRPr>
            </a:p>
          </p:txBody>
        </p:sp>
        <p:sp>
          <p:nvSpPr>
            <p:cNvPr id="5134" name="Line 13"/>
            <p:cNvSpPr>
              <a:spLocks noChangeAspect="1" noChangeShapeType="1"/>
            </p:cNvSpPr>
            <p:nvPr/>
          </p:nvSpPr>
          <p:spPr bwMode="auto">
            <a:xfrm>
              <a:off x="2880" y="3237"/>
              <a:ext cx="2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4"/>
            <p:cNvSpPr>
              <a:spLocks noChangeAspect="1" noChangeShapeType="1"/>
            </p:cNvSpPr>
            <p:nvPr/>
          </p:nvSpPr>
          <p:spPr bwMode="auto">
            <a:xfrm>
              <a:off x="2132" y="3237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Text Box 15"/>
            <p:cNvSpPr txBox="1">
              <a:spLocks noChangeAspect="1" noChangeArrowheads="1"/>
            </p:cNvSpPr>
            <p:nvPr/>
          </p:nvSpPr>
          <p:spPr bwMode="auto">
            <a:xfrm>
              <a:off x="2426" y="3120"/>
              <a:ext cx="19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  <p:sp>
          <p:nvSpPr>
            <p:cNvPr id="5137" name="Text Box 16"/>
            <p:cNvSpPr txBox="1">
              <a:spLocks noChangeAspect="1" noChangeArrowheads="1"/>
            </p:cNvSpPr>
            <p:nvPr/>
          </p:nvSpPr>
          <p:spPr bwMode="auto">
            <a:xfrm>
              <a:off x="1579" y="2966"/>
              <a:ext cx="33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   1</a:t>
              </a:r>
              <a:endParaRPr lang="en-US" sz="2400" baseline="30000"/>
            </a:p>
          </p:txBody>
        </p:sp>
        <p:sp>
          <p:nvSpPr>
            <p:cNvPr id="5138" name="Text Box 17"/>
            <p:cNvSpPr txBox="1">
              <a:spLocks noChangeAspect="1" noChangeArrowheads="1"/>
            </p:cNvSpPr>
            <p:nvPr/>
          </p:nvSpPr>
          <p:spPr bwMode="auto">
            <a:xfrm>
              <a:off x="1641" y="3194"/>
              <a:ext cx="32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  <a:sym typeface="Symbol" pitchFamily="18" charset="2"/>
                </a:rPr>
                <a:t> </a:t>
              </a:r>
              <a:r>
                <a:rPr lang="en-US" sz="2400" baseline="-25000">
                  <a:latin typeface="Times New Roman" pitchFamily="18" charset="0"/>
                  <a:sym typeface="Symbol" pitchFamily="18" charset="2"/>
                </a:rPr>
                <a:t>0</a:t>
              </a:r>
              <a:endParaRPr lang="en-US" sz="2400" baseline="-25000">
                <a:latin typeface="Times New Roman" pitchFamily="18" charset="0"/>
              </a:endParaRPr>
            </a:p>
          </p:txBody>
        </p:sp>
        <p:sp>
          <p:nvSpPr>
            <p:cNvPr id="5139" name="Line 18"/>
            <p:cNvSpPr>
              <a:spLocks noChangeAspect="1" noChangeShapeType="1"/>
            </p:cNvSpPr>
            <p:nvPr/>
          </p:nvSpPr>
          <p:spPr bwMode="auto">
            <a:xfrm>
              <a:off x="1698" y="3240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9" name="Picture 20"/>
          <p:cNvPicPr>
            <a:picLocks noChangeAspect="1" noChangeArrowheads="1"/>
          </p:cNvPicPr>
          <p:nvPr/>
        </p:nvPicPr>
        <p:blipFill>
          <a:blip r:embed="rId7"/>
          <a:srcRect t="30142"/>
          <a:stretch>
            <a:fillRect/>
          </a:stretch>
        </p:blipFill>
        <p:spPr bwMode="auto">
          <a:xfrm>
            <a:off x="4122738" y="1538288"/>
            <a:ext cx="4191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1"/>
          <p:cNvGraphicFramePr>
            <a:graphicFrameLocks noChangeAspect="1"/>
          </p:cNvGraphicFramePr>
          <p:nvPr/>
        </p:nvGraphicFramePr>
        <p:xfrm>
          <a:off x="6462713" y="188913"/>
          <a:ext cx="2357437" cy="925512"/>
        </p:xfrm>
        <a:graphic>
          <a:graphicData uri="http://schemas.openxmlformats.org/presentationml/2006/ole">
            <p:oleObj spid="_x0000_s5122" name="Equation" r:id="rId8" imgW="647640" imgH="2538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9300" y="4184650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Factorisation</a:t>
            </a:r>
            <a:r>
              <a:rPr lang="en-US" sz="2800" dirty="0" smtClean="0"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Semi-inclusive DIS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better: one-particle exclusive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4806950"/>
            <a:ext cx="7086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628775"/>
            <a:ext cx="441325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5292725" y="1943100"/>
            <a:ext cx="36439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final hadron “remembers”</a:t>
            </a:r>
          </a:p>
          <a:p>
            <a:r>
              <a:rPr lang="en-US" sz="2400" dirty="0" err="1"/>
              <a:t>flavour</a:t>
            </a:r>
            <a:r>
              <a:rPr lang="en-US" sz="2400" dirty="0"/>
              <a:t> of initially struck</a:t>
            </a:r>
            <a:r>
              <a:rPr lang="en-US" sz="2400" dirty="0" smtClean="0"/>
              <a:t>!</a:t>
            </a:r>
          </a:p>
          <a:p>
            <a:endParaRPr lang="en-US" sz="2400" dirty="0"/>
          </a:p>
          <a:p>
            <a:r>
              <a:rPr lang="en-US" sz="2400" dirty="0" smtClean="0"/>
              <a:t>poorly known</a:t>
            </a:r>
            <a:endParaRPr lang="en-US" sz="2400" dirty="0"/>
          </a:p>
        </p:txBody>
      </p:sp>
      <p:sp>
        <p:nvSpPr>
          <p:cNvPr id="24585" name="AutoShape 8"/>
          <p:cNvSpPr>
            <a:spLocks noChangeArrowheads="1"/>
          </p:cNvSpPr>
          <p:nvPr/>
        </p:nvSpPr>
        <p:spPr bwMode="auto">
          <a:xfrm rot="1519181">
            <a:off x="5067300" y="43735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Flavour separated polarisation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4838700" y="2051050"/>
            <a:ext cx="36258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Asymmetries can in LO be related</a:t>
            </a:r>
          </a:p>
          <a:p>
            <a:r>
              <a:rPr lang="en-US" dirty="0"/>
              <a:t> to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i="1" dirty="0"/>
              <a:t>q </a:t>
            </a:r>
            <a:r>
              <a:rPr lang="en-US" dirty="0"/>
              <a:t>by</a:t>
            </a:r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where</a:t>
            </a:r>
          </a:p>
        </p:txBody>
      </p:sp>
      <p:pic>
        <p:nvPicPr>
          <p:cNvPr id="25607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2825750"/>
            <a:ext cx="208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6925" y="3743325"/>
            <a:ext cx="22018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9788" y="4208463"/>
            <a:ext cx="21907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850" y="5091113"/>
            <a:ext cx="40084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q-6Pfit_sbar_eq_0-xDens_col_bands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950" y="1312863"/>
            <a:ext cx="3719513" cy="5545137"/>
          </a:xfrm>
          <a:prstGeom prst="rect">
            <a:avLst/>
          </a:prstGeom>
          <a:noFill/>
        </p:spPr>
      </p:pic>
      <p:pic>
        <p:nvPicPr>
          <p:cNvPr id="14" name="Picture 5" descr="hermes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9750" y="1206500"/>
            <a:ext cx="102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64500" cy="762000"/>
          </a:xfrm>
        </p:spPr>
        <p:txBody>
          <a:bodyPr/>
          <a:lstStyle/>
          <a:p>
            <a:r>
              <a:rPr lang="en-US" dirty="0" smtClean="0"/>
              <a:t>Alternative: difference asymmetries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80" y="1588362"/>
            <a:ext cx="8839200" cy="231910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Up Arrow 6"/>
          <p:cNvSpPr/>
          <p:nvPr/>
        </p:nvSpPr>
        <p:spPr bwMode="auto">
          <a:xfrm rot="1323115">
            <a:off x="6427043" y="3928688"/>
            <a:ext cx="484632" cy="978408"/>
          </a:xfrm>
          <a:prstGeom prst="up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7450" y="5251450"/>
            <a:ext cx="36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fragmentations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550" y="4718050"/>
            <a:ext cx="519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Valence quark </a:t>
            </a:r>
            <a:r>
              <a:rPr lang="en-US" sz="2800" dirty="0" err="1" smtClean="0">
                <a:latin typeface="+mn-lt"/>
              </a:rPr>
              <a:t>polarisation</a:t>
            </a:r>
            <a:r>
              <a:rPr lang="en-US" sz="2800" dirty="0" smtClean="0">
                <a:latin typeface="+mn-lt"/>
              </a:rPr>
              <a:t> without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339850"/>
            <a:ext cx="8324850" cy="46196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quark </a:t>
            </a:r>
            <a:r>
              <a:rPr lang="en-US" dirty="0" err="1" smtClean="0"/>
              <a:t>polarisation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273550"/>
            <a:ext cx="8696325" cy="20478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339850"/>
            <a:ext cx="5149850" cy="279766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4400" y="1739900"/>
            <a:ext cx="2804667" cy="207168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Symbol" pitchFamily="18" charset="2"/>
                <a:sym typeface="Symbol" pitchFamily="18" charset="2"/>
              </a:rPr>
              <a:t>5. 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G from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hadron pairs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4200"/>
            <a:ext cx="78581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941888"/>
            <a:ext cx="7937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/>
          <a:srcRect r="54257"/>
          <a:stretch>
            <a:fillRect/>
          </a:stretch>
        </p:blipFill>
        <p:spPr bwMode="auto">
          <a:xfrm>
            <a:off x="539750" y="2492375"/>
            <a:ext cx="30956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Photon–gluon fusion (PGF)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8012" cy="4248150"/>
          </a:xfrm>
        </p:spPr>
        <p:txBody>
          <a:bodyPr/>
          <a:lstStyle/>
          <a:p>
            <a:pPr marL="533400" indent="-533400"/>
            <a:r>
              <a:rPr lang="en-US"/>
              <a:t>Gluon polarisation is measurable in PGF</a:t>
            </a:r>
          </a:p>
          <a:p>
            <a:pPr marL="533400" indent="-533400">
              <a:buFontTx/>
              <a:buNone/>
            </a:pPr>
            <a:endParaRPr lang="en-U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492500" y="4149725"/>
            <a:ext cx="46291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measure</a:t>
            </a:r>
          </a:p>
          <a:p>
            <a:pPr marL="266700" indent="-266700" algn="l">
              <a:buFontTx/>
              <a:buChar char="•"/>
            </a:pPr>
            <a:endParaRPr lang="en-US" sz="2800">
              <a:latin typeface="Times New Roman" pitchFamily="18" charset="0"/>
            </a:endParaRPr>
          </a:p>
          <a:p>
            <a:pPr marL="266700" indent="-266700"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calculate               and</a:t>
            </a:r>
          </a:p>
          <a:p>
            <a:pPr marL="266700" indent="-266700" algn="l"/>
            <a:r>
              <a:rPr lang="en-US" sz="2800">
                <a:latin typeface="Times New Roman" pitchFamily="18" charset="0"/>
              </a:rPr>
              <a:t>  </a:t>
            </a:r>
          </a:p>
          <a:p>
            <a:pPr marL="266700" indent="-266700" algn="l"/>
            <a:r>
              <a:rPr lang="en-US" sz="2800">
                <a:latin typeface="Times New Roman" pitchFamily="18" charset="0"/>
              </a:rPr>
              <a:t>	using Monte Carlo</a:t>
            </a: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4005263"/>
            <a:ext cx="6937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2708275"/>
            <a:ext cx="35512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4941888"/>
            <a:ext cx="11223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3400" y="2438400"/>
            <a:ext cx="225425" cy="37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302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819400" y="2438400"/>
            <a:ext cx="352425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Hadron production</a:t>
            </a:r>
            <a:endParaRPr lang="en-US" i="1" baseline="-25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4876800"/>
          </a:xfrm>
          <a:noFill/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000" dirty="0"/>
              <a:t>LO analysis of hadron-pair asymmetries: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open charm</a:t>
            </a:r>
            <a:r>
              <a:rPr lang="en-US" sz="2000" dirty="0"/>
              <a:t>: single </a:t>
            </a:r>
            <a:r>
              <a:rPr lang="en-US" sz="2000" i="1" dirty="0"/>
              <a:t>D</a:t>
            </a:r>
            <a:r>
              <a:rPr lang="en-US" sz="2000" dirty="0"/>
              <a:t> meson	 		</a:t>
            </a:r>
            <a:r>
              <a:rPr lang="en-US" sz="2000" b="1" dirty="0">
                <a:solidFill>
                  <a:srgbClr val="660033"/>
                </a:solidFill>
                <a:latin typeface="Microsoft Sans Serif" pitchFamily="34" charset="0"/>
              </a:rPr>
              <a:t>AROMA, RAPGAP</a:t>
            </a:r>
            <a:endParaRPr lang="en-US" sz="1600" dirty="0">
              <a:solidFill>
                <a:srgbClr val="800000"/>
              </a:solidFill>
              <a:latin typeface="Microsoft Sans Serif" pitchFamily="34" charset="0"/>
            </a:endParaRPr>
          </a:p>
          <a:p>
            <a:pPr marL="1295400" lvl="2" indent="-381000">
              <a:lnSpc>
                <a:spcPct val="90000"/>
              </a:lnSpc>
              <a:buFontTx/>
              <a:buNone/>
            </a:pPr>
            <a:r>
              <a:rPr lang="en-US" sz="1800" dirty="0"/>
              <a:t>cleanest process </a:t>
            </a:r>
            <a:r>
              <a:rPr lang="en-US" sz="1800" dirty="0" err="1"/>
              <a:t>wrt</a:t>
            </a:r>
            <a:r>
              <a:rPr lang="en-US" sz="1800" dirty="0"/>
              <a:t> physics background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high-</a:t>
            </a:r>
            <a:r>
              <a:rPr lang="en-US" sz="2000" i="1" dirty="0" err="1">
                <a:solidFill>
                  <a:schemeClr val="accent2"/>
                </a:solidFill>
              </a:rPr>
              <a:t>p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T</a:t>
            </a:r>
            <a:r>
              <a:rPr lang="en-US" sz="2000" i="1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hadron pairs with </a:t>
            </a:r>
            <a:r>
              <a:rPr lang="en-US" sz="2000" i="1" dirty="0"/>
              <a:t>Q</a:t>
            </a:r>
            <a:r>
              <a:rPr lang="en-US" sz="2000" i="1" baseline="30000" dirty="0"/>
              <a:t>2</a:t>
            </a:r>
            <a:r>
              <a:rPr lang="en-US" sz="2000" i="1" dirty="0"/>
              <a:t> &gt; </a:t>
            </a:r>
            <a:r>
              <a:rPr lang="en-US" sz="2000" dirty="0"/>
              <a:t>1 GeV</a:t>
            </a:r>
            <a:r>
              <a:rPr lang="en-US" sz="2000" i="1" baseline="30000" dirty="0"/>
              <a:t>2	 	</a:t>
            </a:r>
            <a:r>
              <a:rPr lang="en-US" sz="2000" b="1" dirty="0">
                <a:solidFill>
                  <a:srgbClr val="660033"/>
                </a:solidFill>
                <a:latin typeface="Microsoft Sans Serif" pitchFamily="34" charset="0"/>
              </a:rPr>
              <a:t>LEPTO</a:t>
            </a:r>
            <a:endParaRPr lang="en-US" sz="2000" i="1" baseline="30000" dirty="0"/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high-</a:t>
            </a:r>
            <a:r>
              <a:rPr lang="en-US" sz="2000" i="1" dirty="0" err="1">
                <a:solidFill>
                  <a:schemeClr val="accent2"/>
                </a:solidFill>
              </a:rPr>
              <a:t>p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T</a:t>
            </a:r>
            <a:r>
              <a:rPr lang="en-US" sz="2000" i="1" dirty="0"/>
              <a:t> </a:t>
            </a:r>
            <a:r>
              <a:rPr lang="en-US" sz="2000" dirty="0"/>
              <a:t>hadron pairs with </a:t>
            </a:r>
            <a:r>
              <a:rPr lang="en-US" sz="2000" i="1" dirty="0"/>
              <a:t>Q</a:t>
            </a:r>
            <a:r>
              <a:rPr lang="en-US" sz="2000" i="1" baseline="30000" dirty="0"/>
              <a:t>2</a:t>
            </a:r>
            <a:r>
              <a:rPr lang="en-US" sz="2000" i="1" dirty="0"/>
              <a:t> &lt; </a:t>
            </a:r>
            <a:r>
              <a:rPr lang="en-US" sz="2000" dirty="0"/>
              <a:t>1 GeV</a:t>
            </a:r>
            <a:r>
              <a:rPr lang="en-US" sz="2000" i="1" baseline="30000" dirty="0"/>
              <a:t>2	 	</a:t>
            </a:r>
            <a:r>
              <a:rPr lang="en-US" sz="2000" b="1" dirty="0">
                <a:solidFill>
                  <a:srgbClr val="660033"/>
                </a:solidFill>
                <a:latin typeface="Microsoft Sans Serif" pitchFamily="34" charset="0"/>
              </a:rPr>
              <a:t>PYTHIA</a:t>
            </a:r>
          </a:p>
          <a:p>
            <a:pPr marL="914400" lvl="1" indent="-457200">
              <a:lnSpc>
                <a:spcPct val="90000"/>
              </a:lnSpc>
            </a:pPr>
            <a:endParaRPr lang="en-US" sz="2000" i="1" baseline="30000" dirty="0"/>
          </a:p>
          <a:p>
            <a:pPr marL="914400" lvl="1" indent="-457200">
              <a:lnSpc>
                <a:spcPct val="90000"/>
              </a:lnSpc>
            </a:pPr>
            <a:endParaRPr lang="en-US" sz="2000" i="1" baseline="30000" dirty="0"/>
          </a:p>
          <a:p>
            <a:pPr marL="914400" lvl="1" indent="-457200">
              <a:lnSpc>
                <a:spcPct val="90000"/>
              </a:lnSpc>
            </a:pPr>
            <a:endParaRPr lang="en-US" sz="2000" i="1" baseline="30000" dirty="0"/>
          </a:p>
          <a:p>
            <a:pPr marL="533400" indent="-533400">
              <a:lnSpc>
                <a:spcPct val="90000"/>
              </a:lnSpc>
            </a:pPr>
            <a:r>
              <a:rPr lang="en-US" sz="2000" dirty="0"/>
              <a:t>NLO (photo production)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open charm </a:t>
            </a:r>
            <a:r>
              <a:rPr lang="en-US" sz="2000" dirty="0"/>
              <a:t>			</a:t>
            </a:r>
            <a:r>
              <a:rPr lang="en-US" sz="1600" dirty="0" err="1" smtClean="0">
                <a:solidFill>
                  <a:srgbClr val="800000"/>
                </a:solidFill>
              </a:rPr>
              <a:t>Bojak</a:t>
            </a:r>
            <a:r>
              <a:rPr lang="en-US" sz="1600" dirty="0">
                <a:solidFill>
                  <a:srgbClr val="800000"/>
                </a:solidFill>
              </a:rPr>
              <a:t>, </a:t>
            </a:r>
            <a:r>
              <a:rPr lang="en-US" sz="1600" dirty="0" err="1">
                <a:solidFill>
                  <a:srgbClr val="800000"/>
                </a:solidFill>
              </a:rPr>
              <a:t>Stratmann</a:t>
            </a:r>
            <a:endParaRPr lang="en-US" sz="2000" dirty="0"/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single incl. high-</a:t>
            </a:r>
            <a:r>
              <a:rPr lang="en-US" sz="2000" i="1" dirty="0" err="1">
                <a:solidFill>
                  <a:schemeClr val="accent2"/>
                </a:solidFill>
              </a:rPr>
              <a:t>p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T</a:t>
            </a:r>
            <a:r>
              <a:rPr lang="en-US" sz="2000" i="1" baseline="-25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hadron</a:t>
            </a:r>
            <a:r>
              <a:rPr lang="en-US" sz="2000" i="1" dirty="0"/>
              <a:t>	</a:t>
            </a:r>
            <a:r>
              <a:rPr lang="en-US" sz="2000" baseline="30000" dirty="0"/>
              <a:t>	</a:t>
            </a:r>
            <a:r>
              <a:rPr lang="en-US" sz="1600" dirty="0">
                <a:solidFill>
                  <a:srgbClr val="800000"/>
                </a:solidFill>
              </a:rPr>
              <a:t>Jaeger. </a:t>
            </a:r>
            <a:r>
              <a:rPr lang="en-US" sz="1600" dirty="0" err="1">
                <a:solidFill>
                  <a:srgbClr val="800000"/>
                </a:solidFill>
              </a:rPr>
              <a:t>Stratmann</a:t>
            </a:r>
            <a:r>
              <a:rPr lang="en-US" sz="1600" dirty="0">
                <a:solidFill>
                  <a:srgbClr val="800000"/>
                </a:solidFill>
              </a:rPr>
              <a:t>, </a:t>
            </a:r>
            <a:r>
              <a:rPr lang="en-US" sz="1600" dirty="0" err="1">
                <a:solidFill>
                  <a:srgbClr val="800000"/>
                </a:solidFill>
              </a:rPr>
              <a:t>Vogelsang</a:t>
            </a:r>
            <a:endParaRPr lang="en-US" sz="1600" dirty="0">
              <a:solidFill>
                <a:srgbClr val="800000"/>
              </a:solidFill>
              <a:latin typeface="Microsoft Sans Serif" pitchFamily="34" charset="0"/>
            </a:endParaRP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hadron pairs: LO done, 		</a:t>
            </a:r>
            <a:r>
              <a:rPr lang="en-US" sz="1600" dirty="0" err="1">
                <a:solidFill>
                  <a:srgbClr val="800000"/>
                </a:solidFill>
              </a:rPr>
              <a:t>Hendlmeier</a:t>
            </a:r>
            <a:r>
              <a:rPr lang="en-US" sz="1600" dirty="0">
                <a:solidFill>
                  <a:srgbClr val="800000"/>
                </a:solidFill>
              </a:rPr>
              <a:t>, </a:t>
            </a:r>
            <a:r>
              <a:rPr lang="en-US" sz="1600" dirty="0" err="1">
                <a:solidFill>
                  <a:srgbClr val="800000"/>
                </a:solidFill>
              </a:rPr>
              <a:t>Stratmann</a:t>
            </a:r>
            <a:r>
              <a:rPr lang="en-US" sz="1600" dirty="0">
                <a:solidFill>
                  <a:srgbClr val="800000"/>
                </a:solidFill>
              </a:rPr>
              <a:t>, </a:t>
            </a:r>
            <a:r>
              <a:rPr lang="en-US" sz="1600" dirty="0" err="1">
                <a:solidFill>
                  <a:srgbClr val="800000"/>
                </a:solidFill>
              </a:rPr>
              <a:t>Schäfer</a:t>
            </a:r>
            <a:endParaRPr lang="en-US" sz="2000" dirty="0">
              <a:solidFill>
                <a:schemeClr val="accent2"/>
              </a:solidFill>
            </a:endParaRP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rgbClr val="FF0066"/>
                </a:solidFill>
              </a:rPr>
              <a:t>NLO underway</a:t>
            </a:r>
          </a:p>
          <a:p>
            <a:pPr marL="914400" lvl="1" indent="-457200">
              <a:lnSpc>
                <a:spcPct val="90000"/>
              </a:lnSpc>
            </a:pPr>
            <a:endParaRPr lang="en-US" sz="2000" dirty="0"/>
          </a:p>
          <a:p>
            <a:pPr marL="533400" indent="-533400">
              <a:lnSpc>
                <a:spcPct val="90000"/>
              </a:lnSpc>
            </a:pPr>
            <a:r>
              <a:rPr lang="en-US" sz="2000" dirty="0"/>
              <a:t>All analyses up to now in LO </a:t>
            </a:r>
            <a:r>
              <a:rPr lang="en-US" sz="1600" dirty="0"/>
              <a:t>(plus </a:t>
            </a:r>
            <a:r>
              <a:rPr lang="en-US" sz="1600" dirty="0" err="1"/>
              <a:t>parton</a:t>
            </a:r>
            <a:r>
              <a:rPr lang="en-US" sz="1600" dirty="0"/>
              <a:t> showers)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73050"/>
            <a:ext cx="8458200" cy="762000"/>
          </a:xfrm>
        </p:spPr>
        <p:txBody>
          <a:bodyPr/>
          <a:lstStyle/>
          <a:p>
            <a:r>
              <a:rPr lang="en-US" dirty="0" smtClean="0"/>
              <a:t>1.</a:t>
            </a:r>
            <a:r>
              <a:rPr lang="en-US" i="1" dirty="0" smtClean="0"/>
              <a:t> Q </a:t>
            </a:r>
            <a:r>
              <a:rPr lang="en-US" baseline="30000" dirty="0" smtClean="0">
                <a:latin typeface="Comic Sans MS"/>
              </a:rPr>
              <a:t>2</a:t>
            </a:r>
            <a:r>
              <a:rPr lang="en-US" dirty="0" smtClean="0"/>
              <a:t> evolution of structure functions</a:t>
            </a:r>
            <a:endParaRPr lang="en-US" baseline="-25000" dirty="0">
              <a:latin typeface="Comic Sans M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16050" y="1473200"/>
            <a:ext cx="6134100" cy="1620734"/>
            <a:chOff x="1460500" y="1517650"/>
            <a:chExt cx="6134100" cy="1620734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134554">
              <a:off x="2057625" y="1517650"/>
              <a:ext cx="230707" cy="753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2111910" y="2698039"/>
              <a:ext cx="325705" cy="429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871885" y="1785920"/>
              <a:ext cx="922830" cy="482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60500" y="1624958"/>
              <a:ext cx="316656" cy="286155"/>
            </a:xfrm>
            <a:prstGeom prst="rect">
              <a:avLst/>
            </a:prstGeom>
            <a:noFill/>
          </p:spPr>
        </p:pic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220477" y="1893227"/>
              <a:ext cx="1085682" cy="10730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134554">
              <a:off x="6074646" y="1732267"/>
              <a:ext cx="230707" cy="753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6671770" y="1893227"/>
              <a:ext cx="922830" cy="482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20362" y="2000537"/>
              <a:ext cx="1085682" cy="10730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346067" y="2322461"/>
              <a:ext cx="434273" cy="4292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34682" y="1517650"/>
              <a:ext cx="1008779" cy="277212"/>
            </a:xfrm>
            <a:prstGeom prst="rect">
              <a:avLst/>
            </a:prstGeom>
            <a:noFill/>
          </p:spPr>
        </p:pic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201"/>
            <a:stretch>
              <a:fillRect/>
            </a:stretch>
          </p:blipFill>
          <p:spPr bwMode="auto">
            <a:xfrm rot="16111403">
              <a:off x="6335267" y="2607515"/>
              <a:ext cx="166552" cy="48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5894330" y="2655497"/>
              <a:ext cx="488557" cy="482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1500" y="3295650"/>
            <a:ext cx="81343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w</a:t>
            </a:r>
            <a:r>
              <a:rPr lang="en-US" sz="2400" dirty="0" smtClean="0">
                <a:latin typeface="+mn-lt"/>
              </a:rPr>
              <a:t>ith increasing </a:t>
            </a:r>
            <a:r>
              <a:rPr lang="en-US" sz="2400" i="1" dirty="0" smtClean="0">
                <a:latin typeface="+mn-lt"/>
              </a:rPr>
              <a:t>Q</a:t>
            </a:r>
            <a:r>
              <a:rPr lang="en-US" sz="2400" baseline="30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 more details are resolved</a:t>
            </a:r>
          </a:p>
          <a:p>
            <a:pPr marL="279400" indent="-2794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quarks/gluons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split</a:t>
            </a:r>
            <a:r>
              <a:rPr lang="en-US" sz="2400" dirty="0" smtClean="0">
                <a:latin typeface="+mn-lt"/>
              </a:rPr>
              <a:t> and produce more </a:t>
            </a:r>
            <a:r>
              <a:rPr lang="en-US" sz="2400" dirty="0" err="1" smtClean="0">
                <a:latin typeface="+mn-lt"/>
              </a:rPr>
              <a:t>partons</a:t>
            </a:r>
            <a:endParaRPr lang="en-US" sz="2400" dirty="0" smtClean="0">
              <a:latin typeface="+mn-lt"/>
            </a:endParaRPr>
          </a:p>
          <a:p>
            <a:pPr marL="279400" indent="-279400">
              <a:buFont typeface="Arial" pitchFamily="34" charset="0"/>
              <a:buChar char="•"/>
              <a:tabLst>
                <a:tab pos="169863" algn="l"/>
              </a:tabLst>
            </a:pPr>
            <a:r>
              <a:rPr lang="en-US" sz="2400" dirty="0" smtClean="0">
                <a:latin typeface="+mn-lt"/>
              </a:rPr>
              <a:t>the ‘new’ </a:t>
            </a:r>
            <a:r>
              <a:rPr lang="en-US" sz="2400" dirty="0" err="1" smtClean="0">
                <a:latin typeface="+mn-lt"/>
              </a:rPr>
              <a:t>partons</a:t>
            </a:r>
            <a:r>
              <a:rPr lang="en-US" sz="2400" dirty="0" smtClean="0">
                <a:latin typeface="+mn-lt"/>
              </a:rPr>
              <a:t> have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smaller </a:t>
            </a:r>
            <a:r>
              <a:rPr lang="en-US" sz="2400" i="1" dirty="0" smtClean="0">
                <a:solidFill>
                  <a:schemeClr val="accent2"/>
                </a:solidFill>
                <a:latin typeface="+mn-lt"/>
              </a:rPr>
              <a:t>x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-</a:t>
            </a:r>
            <a:r>
              <a:rPr lang="en-US" sz="2400" dirty="0" err="1" smtClean="0">
                <a:solidFill>
                  <a:schemeClr val="accent2"/>
                </a:solidFill>
                <a:latin typeface="+mn-lt"/>
              </a:rPr>
              <a:t>Bjorken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>since the new </a:t>
            </a:r>
            <a:r>
              <a:rPr lang="en-US" sz="2400" dirty="0" err="1" smtClean="0">
                <a:latin typeface="+mn-lt"/>
              </a:rPr>
              <a:t>partons</a:t>
            </a:r>
            <a:r>
              <a:rPr lang="en-US" sz="2400" dirty="0" smtClean="0">
                <a:latin typeface="+mn-lt"/>
              </a:rPr>
              <a:t> have to share the momentum</a:t>
            </a:r>
            <a:endParaRPr lang="en-US" sz="2400" dirty="0" smtClean="0">
              <a:solidFill>
                <a:schemeClr val="accent2"/>
              </a:solidFill>
              <a:latin typeface="+mn-lt"/>
            </a:endParaRPr>
          </a:p>
          <a:p>
            <a:pPr marL="279400" indent="-2794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scaling violations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in PDFs and SFs:  </a:t>
            </a:r>
            <a:r>
              <a:rPr lang="en-US" sz="2400" i="1" dirty="0" smtClean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</a:rPr>
              <a:t>x</a:t>
            </a:r>
            <a:r>
              <a:rPr lang="en-US" sz="2400" dirty="0" smtClean="0">
                <a:latin typeface="+mn-lt"/>
              </a:rPr>
              <a:t>) → </a:t>
            </a:r>
            <a:r>
              <a:rPr lang="en-US" sz="2400" i="1" dirty="0" smtClean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</a:rPr>
              <a:t>x</a:t>
            </a:r>
            <a:r>
              <a:rPr lang="en-US" sz="2400" dirty="0" smtClean="0">
                <a:latin typeface="+mn-lt"/>
              </a:rPr>
              <a:t>,</a:t>
            </a:r>
            <a:r>
              <a:rPr lang="en-US" sz="2400" i="1" dirty="0" smtClean="0">
                <a:latin typeface="+mn-lt"/>
              </a:rPr>
              <a:t>Q</a:t>
            </a:r>
            <a:r>
              <a:rPr lang="en-US" sz="2400" baseline="30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)</a:t>
            </a:r>
          </a:p>
          <a:p>
            <a:pPr marL="279400" indent="-2794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the</a:t>
            </a:r>
            <a:r>
              <a:rPr lang="en-US" sz="2400" i="1" kern="0" dirty="0" smtClean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Q </a:t>
            </a:r>
            <a:r>
              <a:rPr lang="en-US" sz="2400" kern="0" baseline="300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2</a:t>
            </a:r>
            <a:r>
              <a:rPr lang="en-US" sz="2400" kern="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evolution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is calculable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</a:rPr>
              <a:t>perturbative</a:t>
            </a:r>
            <a:r>
              <a:rPr lang="en-US" sz="2400" dirty="0">
                <a:solidFill>
                  <a:srgbClr val="3333CC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3333CC"/>
                </a:solidFill>
                <a:latin typeface="Times New Roman"/>
              </a:rPr>
              <a:t>QCD</a:t>
            </a:r>
            <a:r>
              <a:rPr lang="en-US" sz="2400" dirty="0" smtClean="0">
                <a:latin typeface="Times New Roman"/>
              </a:rPr>
              <a:t>, if  the PDFs </a:t>
            </a:r>
            <a:r>
              <a:rPr lang="en-US" sz="2400" i="1" dirty="0" smtClean="0">
                <a:solidFill>
                  <a:schemeClr val="accent2"/>
                </a:solidFill>
                <a:latin typeface="Times New Roman"/>
              </a:rPr>
              <a:t>P</a:t>
            </a:r>
            <a:r>
              <a:rPr lang="en-US" sz="2400" dirty="0" smtClean="0">
                <a:solidFill>
                  <a:schemeClr val="accent2"/>
                </a:solidFill>
                <a:latin typeface="Times New Roman"/>
              </a:rPr>
              <a:t>(</a:t>
            </a:r>
            <a:r>
              <a:rPr lang="en-US" sz="2400" i="1" dirty="0" smtClean="0">
                <a:solidFill>
                  <a:schemeClr val="accent2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chemeClr val="accent2"/>
                </a:solidFill>
                <a:latin typeface="Times New Roman"/>
              </a:rPr>
              <a:t>,</a:t>
            </a:r>
            <a:r>
              <a:rPr lang="en-US" sz="2400" i="1" dirty="0" smtClean="0">
                <a:solidFill>
                  <a:schemeClr val="accent2"/>
                </a:solidFill>
                <a:latin typeface="Times New Roman"/>
              </a:rPr>
              <a:t>Q</a:t>
            </a:r>
            <a:r>
              <a:rPr lang="en-US" sz="2400" baseline="30000" dirty="0" smtClean="0">
                <a:solidFill>
                  <a:schemeClr val="accent2"/>
                </a:solidFill>
                <a:latin typeface="Times New Roman"/>
              </a:rPr>
              <a:t>2</a:t>
            </a:r>
            <a:r>
              <a:rPr lang="en-US" sz="2400" baseline="-25000" dirty="0" smtClean="0">
                <a:solidFill>
                  <a:schemeClr val="accent2"/>
                </a:solidFill>
                <a:latin typeface="Times New Roman"/>
              </a:rPr>
              <a:t>0</a:t>
            </a:r>
            <a:r>
              <a:rPr lang="en-US" sz="2400" dirty="0" smtClean="0">
                <a:solidFill>
                  <a:schemeClr val="accent2"/>
                </a:solidFill>
                <a:latin typeface="Times New Roman"/>
              </a:rPr>
              <a:t>) </a:t>
            </a:r>
            <a:r>
              <a:rPr lang="en-US" sz="2400" dirty="0" smtClean="0">
                <a:latin typeface="Times New Roman"/>
              </a:rPr>
              <a:t>are known at some </a:t>
            </a:r>
            <a:r>
              <a:rPr lang="en-US" sz="2400" i="1" dirty="0" smtClean="0">
                <a:solidFill>
                  <a:schemeClr val="accent2"/>
                </a:solidFill>
                <a:latin typeface="Times New Roman"/>
              </a:rPr>
              <a:t>Q</a:t>
            </a:r>
            <a:r>
              <a:rPr lang="en-US" sz="2400" baseline="30000" dirty="0" smtClean="0">
                <a:solidFill>
                  <a:schemeClr val="accent2"/>
                </a:solidFill>
                <a:latin typeface="Times New Roman"/>
              </a:rPr>
              <a:t>2</a:t>
            </a:r>
            <a:r>
              <a:rPr lang="en-US" sz="2400" baseline="-25000" dirty="0" smtClean="0">
                <a:solidFill>
                  <a:schemeClr val="accent2"/>
                </a:solidFill>
                <a:latin typeface="Times New Roman"/>
              </a:rPr>
              <a:t>0</a:t>
            </a:r>
          </a:p>
          <a:p>
            <a:pPr marL="279400" indent="-2794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i="1" dirty="0" smtClean="0">
                <a:latin typeface="Times New Roman"/>
              </a:rPr>
              <a:t>x</a:t>
            </a:r>
            <a:r>
              <a:rPr lang="en-US" sz="2400" dirty="0" smtClean="0">
                <a:latin typeface="Times New Roman"/>
              </a:rPr>
              <a:t> dependence is non-</a:t>
            </a:r>
            <a:r>
              <a:rPr lang="en-US" sz="2400" dirty="0" err="1" smtClean="0">
                <a:latin typeface="Times New Roman"/>
              </a:rPr>
              <a:t>perturbative</a:t>
            </a:r>
            <a:r>
              <a:rPr lang="en-US" sz="2400" dirty="0" smtClean="0">
                <a:latin typeface="Times New Roman"/>
              </a:rPr>
              <a:t> and </a:t>
            </a:r>
            <a:r>
              <a:rPr lang="en-US" sz="2400" dirty="0" smtClean="0">
                <a:solidFill>
                  <a:schemeClr val="accent2"/>
                </a:solidFill>
                <a:latin typeface="Times New Roman"/>
              </a:rPr>
              <a:t>not described</a:t>
            </a:r>
            <a:r>
              <a:rPr lang="en-US" sz="2400" dirty="0" smtClean="0">
                <a:latin typeface="Times New Roman"/>
              </a:rPr>
              <a:t> in </a:t>
            </a:r>
            <a:r>
              <a:rPr lang="en-US" sz="2400" dirty="0" err="1" smtClean="0">
                <a:latin typeface="Times New Roman"/>
              </a:rPr>
              <a:t>pQCD</a:t>
            </a:r>
            <a:r>
              <a:rPr lang="en-US" sz="2400" dirty="0" smtClean="0">
                <a:latin typeface="Times New Roman"/>
              </a:rPr>
              <a:t> 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charm at COMPASS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315200" cy="609600"/>
          </a:xfrm>
        </p:spPr>
        <p:txBody>
          <a:bodyPr/>
          <a:lstStyle/>
          <a:p>
            <a:r>
              <a:rPr lang="en-US" sz="2800"/>
              <a:t>Photon-gluon fusion: 1.2 D</a:t>
            </a:r>
            <a:r>
              <a:rPr lang="en-US" sz="2800" baseline="30000"/>
              <a:t>0 </a:t>
            </a:r>
            <a:r>
              <a:rPr lang="en-US" sz="2800"/>
              <a:t>per PGF cc event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2819400"/>
            <a:ext cx="3340100" cy="2278063"/>
            <a:chOff x="870" y="1893"/>
            <a:chExt cx="2104" cy="1435"/>
          </a:xfrm>
        </p:grpSpPr>
        <p:pic>
          <p:nvPicPr>
            <p:cNvPr id="72709" name="Picture 5"/>
            <p:cNvPicPr>
              <a:picLocks noChangeAspect="1" noChangeArrowheads="1"/>
            </p:cNvPicPr>
            <p:nvPr/>
          </p:nvPicPr>
          <p:blipFill>
            <a:blip r:embed="rId3"/>
            <a:srcRect l="19661" t="28494" r="20833" b="17404"/>
            <a:stretch>
              <a:fillRect/>
            </a:stretch>
          </p:blipFill>
          <p:spPr bwMode="auto">
            <a:xfrm>
              <a:off x="870" y="1893"/>
              <a:ext cx="2104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10" name="Text Box 6"/>
            <p:cNvSpPr txBox="1">
              <a:spLocks noChangeArrowheads="1"/>
            </p:cNvSpPr>
            <p:nvPr/>
          </p:nvSpPr>
          <p:spPr bwMode="auto">
            <a:xfrm>
              <a:off x="2736" y="2352"/>
              <a:ext cx="18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99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2736" y="2592"/>
              <a:ext cx="18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99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72712" name="Oval 8"/>
            <p:cNvSpPr>
              <a:spLocks noChangeArrowheads="1"/>
            </p:cNvSpPr>
            <p:nvPr/>
          </p:nvSpPr>
          <p:spPr bwMode="auto">
            <a:xfrm>
              <a:off x="2202" y="2802"/>
              <a:ext cx="96" cy="1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Text Box 9"/>
            <p:cNvSpPr txBox="1">
              <a:spLocks noChangeArrowheads="1"/>
            </p:cNvSpPr>
            <p:nvPr/>
          </p:nvSpPr>
          <p:spPr bwMode="auto">
            <a:xfrm>
              <a:off x="2223" y="2802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Times New Roman" pitchFamily="18" charset="0"/>
                </a:rPr>
                <a:t>g</a:t>
              </a:r>
            </a:p>
          </p:txBody>
        </p:sp>
      </p:grp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4064000" y="3619500"/>
            <a:ext cx="7620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5060950" y="3473450"/>
          <a:ext cx="2178050" cy="590550"/>
        </p:xfrm>
        <a:graphic>
          <a:graphicData uri="http://schemas.openxmlformats.org/presentationml/2006/ole">
            <p:oleObj spid="_x0000_s67586" name="Equation" r:id="rId4" imgW="749160" imgH="203040" progId="Equation.3">
              <p:embed/>
            </p:oleObj>
          </a:graphicData>
        </a:graphic>
      </p:graphicFrame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7696200" y="35814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BR 4 %</a:t>
            </a:r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6629400" y="2133600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2718" name="Object 14"/>
          <p:cNvGraphicFramePr>
            <a:graphicFrameLocks noChangeAspect="1"/>
          </p:cNvGraphicFramePr>
          <p:nvPr/>
        </p:nvGraphicFramePr>
        <p:xfrm>
          <a:off x="5029200" y="4465638"/>
          <a:ext cx="3395663" cy="1401762"/>
        </p:xfrm>
        <a:graphic>
          <a:graphicData uri="http://schemas.openxmlformats.org/presentationml/2006/ole">
            <p:oleObj spid="_x0000_s67587" name="Equation" r:id="rId5" imgW="1168200" imgH="482400" progId="Equation.3">
              <p:embed/>
            </p:oleObj>
          </a:graphicData>
        </a:graphic>
      </p:graphicFrame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974725" y="5527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914400" y="5607050"/>
            <a:ext cx="348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D</a:t>
            </a:r>
            <a:r>
              <a:rPr lang="en-US" sz="2800" baseline="30000">
                <a:latin typeface="Times New Roman" pitchFamily="18" charset="0"/>
              </a:rPr>
              <a:t>0 </a:t>
            </a:r>
            <a:r>
              <a:rPr lang="en-US" sz="2800">
                <a:latin typeface="Times New Roman" pitchFamily="18" charset="0"/>
              </a:rPr>
              <a:t>from D</a:t>
            </a:r>
            <a:r>
              <a:rPr lang="en-US" sz="2800" baseline="30000">
                <a:latin typeface="Times New Roman" pitchFamily="18" charset="0"/>
              </a:rPr>
              <a:t>*</a:t>
            </a:r>
            <a:r>
              <a:rPr lang="en-US" sz="2800">
                <a:latin typeface="Times New Roman" pitchFamily="18" charset="0"/>
              </a:rPr>
              <a:t> about 20 %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4327525" y="453707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l-GR" dirty="0" smtClean="0"/>
              <a:t>π</a:t>
            </a:r>
            <a:r>
              <a:rPr lang="en-US" dirty="0" smtClean="0"/>
              <a:t> separation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0" y="1428750"/>
            <a:ext cx="2809315" cy="27114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7050" y="1828800"/>
            <a:ext cx="534633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9400" indent="-279400">
              <a:buFont typeface="Arial" pitchFamily="34" charset="0"/>
              <a:buChar char="•"/>
            </a:pPr>
            <a:r>
              <a:rPr lang="en-US" sz="2800" dirty="0" err="1">
                <a:latin typeface="+mn-lt"/>
              </a:rPr>
              <a:t>k</a:t>
            </a:r>
            <a:r>
              <a:rPr lang="en-US" sz="2800" dirty="0" err="1" smtClean="0">
                <a:latin typeface="+mn-lt"/>
              </a:rPr>
              <a:t>aon</a:t>
            </a:r>
            <a:r>
              <a:rPr lang="en-US" sz="2800" dirty="0" smtClean="0">
                <a:latin typeface="+mn-lt"/>
              </a:rPr>
              <a:t> identification by RICH</a:t>
            </a:r>
          </a:p>
          <a:p>
            <a:pPr marL="279400" indent="-2794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cleaner </a:t>
            </a:r>
            <a:r>
              <a:rPr lang="en-US" sz="2800" i="1" dirty="0" smtClean="0">
                <a:latin typeface="+mn-lt"/>
              </a:rPr>
              <a:t>D* </a:t>
            </a:r>
            <a:r>
              <a:rPr lang="en-US" sz="2800" i="1" dirty="0" smtClean="0">
                <a:latin typeface="+mn-lt"/>
                <a:cs typeface="Times New Roman" pitchFamily="18" charset="0"/>
              </a:rPr>
              <a:t>→ D </a:t>
            </a:r>
            <a:r>
              <a:rPr lang="el-GR" sz="2800" i="1" dirty="0" smtClean="0">
                <a:latin typeface="+mn-lt"/>
                <a:cs typeface="Times New Roman" pitchFamily="18" charset="0"/>
              </a:rPr>
              <a:t>π</a:t>
            </a:r>
            <a:r>
              <a:rPr lang="en-US" sz="2800" i="1" baseline="-25000" dirty="0" smtClean="0">
                <a:latin typeface="+mn-lt"/>
                <a:cs typeface="Times New Roman" pitchFamily="18" charset="0"/>
              </a:rPr>
              <a:t>s</a:t>
            </a:r>
            <a:r>
              <a:rPr lang="en-US" sz="2800" i="1" dirty="0" smtClean="0">
                <a:latin typeface="+mn-lt"/>
                <a:cs typeface="Times New Roman" pitchFamily="18" charset="0"/>
              </a:rPr>
              <a:t>→ </a:t>
            </a:r>
            <a:r>
              <a:rPr lang="en-US" sz="2800" i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K </a:t>
            </a:r>
            <a:r>
              <a:rPr lang="el-GR" sz="2800" i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π</a:t>
            </a:r>
            <a:r>
              <a:rPr lang="en-US" sz="2800" i="1" baseline="-25000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</a:t>
            </a:r>
            <a:r>
              <a:rPr lang="el-GR" sz="2800" i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π</a:t>
            </a:r>
            <a:r>
              <a:rPr lang="en-US" sz="2800" i="1" baseline="-25000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2800" i="1" baseline="-25000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en-US" sz="2800" i="1" baseline="-25000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en-US" sz="2800" dirty="0" smtClean="0">
                <a:latin typeface="+mn-lt"/>
                <a:cs typeface="Times New Roman" pitchFamily="18" charset="0"/>
              </a:rPr>
              <a:t>additional slow </a:t>
            </a:r>
            <a:r>
              <a:rPr lang="en-US" sz="2800" dirty="0" err="1" smtClean="0">
                <a:latin typeface="+mn-lt"/>
                <a:cs typeface="Times New Roman" pitchFamily="18" charset="0"/>
              </a:rPr>
              <a:t>pion</a:t>
            </a:r>
            <a:r>
              <a:rPr lang="en-US" sz="2800" dirty="0" smtClean="0">
                <a:latin typeface="+mn-lt"/>
                <a:cs typeface="Times New Roman" pitchFamily="18" charset="0"/>
              </a:rPr>
              <a:t> </a:t>
            </a:r>
            <a:r>
              <a:rPr lang="el-GR" sz="2800" i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π</a:t>
            </a:r>
            <a:r>
              <a:rPr lang="en-US" sz="2800" i="1" baseline="-25000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s</a:t>
            </a:r>
          </a:p>
          <a:p>
            <a:pPr marL="279400" indent="-2794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no </a:t>
            </a:r>
            <a:r>
              <a:rPr lang="en-US" sz="2800" i="1" dirty="0" smtClean="0">
                <a:latin typeface="+mn-lt"/>
              </a:rPr>
              <a:t>D</a:t>
            </a:r>
            <a:r>
              <a:rPr lang="en-US" sz="2800" dirty="0" smtClean="0">
                <a:latin typeface="+mn-lt"/>
              </a:rPr>
              <a:t> decay vertex due to multiple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scattering in solid target</a:t>
            </a:r>
          </a:p>
          <a:p>
            <a:pPr marL="279400" indent="-2794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define</a:t>
            </a:r>
          </a:p>
          <a:p>
            <a:pPr marL="279400" indent="-279400">
              <a:buFont typeface="Arial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279400" indent="-279400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279400" indent="-279400">
              <a:buFont typeface="Arial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279400" indent="-2794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sharp peak for </a:t>
            </a:r>
            <a:r>
              <a:rPr lang="en-US" sz="2800" i="1" dirty="0" smtClean="0">
                <a:latin typeface="+mn-lt"/>
              </a:rPr>
              <a:t>D</a:t>
            </a:r>
            <a:r>
              <a:rPr lang="en-US" sz="2800" baseline="30000" dirty="0" smtClean="0">
                <a:latin typeface="+mn-lt"/>
              </a:rPr>
              <a:t>*  </a:t>
            </a:r>
            <a:r>
              <a:rPr lang="en-US" sz="2800" dirty="0" smtClean="0">
                <a:latin typeface="+mn-lt"/>
              </a:rPr>
              <a:t>in</a:t>
            </a:r>
            <a:r>
              <a:rPr lang="en-US" sz="2800" baseline="300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Δ</a:t>
            </a:r>
            <a:r>
              <a:rPr lang="en-US" sz="2800" i="1" dirty="0" smtClean="0">
                <a:latin typeface="+mn-lt"/>
              </a:rPr>
              <a:t>M </a:t>
            </a:r>
            <a:r>
              <a:rPr lang="en-US" sz="2800" i="1" baseline="-25000" dirty="0" smtClean="0">
                <a:latin typeface="+mn-lt"/>
              </a:rPr>
              <a:t>K</a:t>
            </a:r>
            <a:r>
              <a:rPr lang="el-GR" sz="2800" i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l-GR" sz="2800" i="1" baseline="-25000" dirty="0">
                <a:latin typeface="+mn-lt"/>
                <a:cs typeface="Times New Roman" pitchFamily="18" charset="0"/>
              </a:rPr>
              <a:t>π</a:t>
            </a:r>
            <a:r>
              <a:rPr lang="en-US" sz="2800" i="1" baseline="-25000" dirty="0">
                <a:latin typeface="+mn-lt"/>
                <a:cs typeface="Times New Roman" pitchFamily="18" charset="0"/>
              </a:rPr>
              <a:t> </a:t>
            </a:r>
            <a:r>
              <a:rPr lang="el-GR" sz="2800" i="1" baseline="-25000" dirty="0">
                <a:latin typeface="+mn-lt"/>
                <a:cs typeface="Times New Roman" pitchFamily="18" charset="0"/>
              </a:rPr>
              <a:t>π</a:t>
            </a:r>
            <a:r>
              <a:rPr lang="en-US" sz="2800" i="1" baseline="-25000" dirty="0">
                <a:latin typeface="+mn-lt"/>
                <a:cs typeface="Times New Roman" pitchFamily="18" charset="0"/>
              </a:rPr>
              <a:t>s</a:t>
            </a:r>
            <a:endParaRPr lang="en-US" sz="2800" i="1" baseline="-25000" dirty="0" smtClean="0">
              <a:latin typeface="+mn-lt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1327150" y="4762500"/>
          <a:ext cx="4967287" cy="622300"/>
        </p:xfrm>
        <a:graphic>
          <a:graphicData uri="http://schemas.openxmlformats.org/presentationml/2006/ole">
            <p:oleObj spid="_x0000_s66565" name="Equation" r:id="rId4" imgW="19303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tagging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2238" y="1600200"/>
            <a:ext cx="5980112" cy="4549775"/>
            <a:chOff x="1677" y="1008"/>
            <a:chExt cx="3767" cy="2866"/>
          </a:xfrm>
        </p:grpSpPr>
        <p:pic>
          <p:nvPicPr>
            <p:cNvPr id="74756" name="Picture 4" descr="Dstar_D0_scatterplot_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4" y="1993"/>
              <a:ext cx="2910" cy="1871"/>
            </a:xfrm>
            <a:prstGeom prst="rect">
              <a:avLst/>
            </a:prstGeom>
            <a:noFill/>
          </p:spPr>
        </p:pic>
        <p:pic>
          <p:nvPicPr>
            <p:cNvPr id="74757" name="Picture 5" descr="Dstar_090_90"/>
            <p:cNvPicPr>
              <a:picLocks noChangeAspect="1" noChangeArrowheads="1"/>
            </p:cNvPicPr>
            <p:nvPr/>
          </p:nvPicPr>
          <p:blipFill>
            <a:blip r:embed="rId4"/>
            <a:srcRect r="13722"/>
            <a:stretch>
              <a:fillRect/>
            </a:stretch>
          </p:blipFill>
          <p:spPr bwMode="auto">
            <a:xfrm>
              <a:off x="1677" y="2004"/>
              <a:ext cx="1165" cy="1870"/>
            </a:xfrm>
            <a:prstGeom prst="rect">
              <a:avLst/>
            </a:prstGeom>
            <a:noFill/>
          </p:spPr>
        </p:pic>
        <p:pic>
          <p:nvPicPr>
            <p:cNvPr id="74758" name="Picture 6" descr="Mkpi_090"/>
            <p:cNvPicPr>
              <a:picLocks noChangeAspect="1" noChangeArrowheads="1"/>
            </p:cNvPicPr>
            <p:nvPr/>
          </p:nvPicPr>
          <p:blipFill>
            <a:blip r:embed="rId5"/>
            <a:srcRect b="15132"/>
            <a:stretch>
              <a:fillRect/>
            </a:stretch>
          </p:blipFill>
          <p:spPr bwMode="auto">
            <a:xfrm>
              <a:off x="2497" y="1056"/>
              <a:ext cx="2900" cy="1075"/>
            </a:xfrm>
            <a:prstGeom prst="rect">
              <a:avLst/>
            </a:prstGeom>
            <a:noFill/>
          </p:spPr>
        </p:pic>
        <p:graphicFrame>
          <p:nvGraphicFramePr>
            <p:cNvPr id="74759" name="Object 7"/>
            <p:cNvGraphicFramePr>
              <a:graphicFrameLocks noChangeAspect="1"/>
            </p:cNvGraphicFramePr>
            <p:nvPr/>
          </p:nvGraphicFramePr>
          <p:xfrm>
            <a:off x="3747" y="1008"/>
            <a:ext cx="1584" cy="510"/>
          </p:xfrm>
          <a:graphic>
            <a:graphicData uri="http://schemas.openxmlformats.org/presentationml/2006/ole">
              <p:oleObj spid="_x0000_s69637" name="Equation" r:id="rId6" imgW="749160" imgH="241200" progId="Equation.3">
                <p:embed/>
              </p:oleObj>
            </a:graphicData>
          </a:graphic>
        </p:graphicFrame>
      </p:grpSp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785813" y="152400"/>
          <a:ext cx="3303587" cy="984250"/>
        </p:xfrm>
        <a:graphic>
          <a:graphicData uri="http://schemas.openxmlformats.org/presentationml/2006/ole">
            <p:oleObj spid="_x0000_s69634" name="Equation" r:id="rId7" imgW="850680" imgH="253800" progId="Equation.3">
              <p:embed/>
            </p:oleObj>
          </a:graphicData>
        </a:graphic>
      </p:graphicFrame>
      <p:graphicFrame>
        <p:nvGraphicFramePr>
          <p:cNvPr id="74761" name="Object 9"/>
          <p:cNvGraphicFramePr>
            <a:graphicFrameLocks noChangeAspect="1"/>
          </p:cNvGraphicFramePr>
          <p:nvPr/>
        </p:nvGraphicFramePr>
        <p:xfrm>
          <a:off x="500063" y="1600200"/>
          <a:ext cx="2855912" cy="1117600"/>
        </p:xfrm>
        <a:graphic>
          <a:graphicData uri="http://schemas.openxmlformats.org/presentationml/2006/ole">
            <p:oleObj spid="_x0000_s69635" name="Equation" r:id="rId8" imgW="1231560" imgH="482400" progId="Equation.3">
              <p:embed/>
            </p:oleObj>
          </a:graphicData>
        </a:graphic>
      </p:graphicFrame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54000" y="5003800"/>
            <a:ext cx="238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Choose:</a:t>
            </a:r>
          </a:p>
          <a:p>
            <a:r>
              <a:rPr lang="en-US">
                <a:latin typeface="Times New Roman" pitchFamily="18" charset="0"/>
              </a:rPr>
              <a:t>3.1 &lt;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ΔM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Kππ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&lt; 9.1 MeV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H="1">
            <a:off x="376238" y="5076825"/>
            <a:ext cx="7781925" cy="4763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H="1" flipV="1">
            <a:off x="376238" y="5310188"/>
            <a:ext cx="7777162" cy="4762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228600" y="3124200"/>
          <a:ext cx="2874963" cy="1243013"/>
        </p:xfrm>
        <a:graphic>
          <a:graphicData uri="http://schemas.openxmlformats.org/presentationml/2006/ole">
            <p:oleObj spid="_x0000_s69636" name="Equation" r:id="rId9" imgW="11174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0"/>
            <a:ext cx="7550150" cy="1125538"/>
          </a:xfrm>
        </p:spPr>
        <p:txBody>
          <a:bodyPr/>
          <a:lstStyle/>
          <a:p>
            <a:r>
              <a:rPr lang="en-US" sz="4000" dirty="0"/>
              <a:t>Open Charm: </a:t>
            </a:r>
            <a:r>
              <a:rPr lang="en-US" sz="4000" i="1" dirty="0"/>
              <a:t>D’</a:t>
            </a:r>
            <a:r>
              <a:rPr lang="en-US" sz="4000" dirty="0"/>
              <a:t>s from </a:t>
            </a:r>
            <a:r>
              <a:rPr lang="en-US" sz="4000" i="1" dirty="0"/>
              <a:t>D</a:t>
            </a:r>
            <a:r>
              <a:rPr lang="en-US" sz="4000" i="1" dirty="0">
                <a:cs typeface="Times New Roman" pitchFamily="18" charset="0"/>
              </a:rPr>
              <a:t>*</a:t>
            </a:r>
            <a:r>
              <a:rPr lang="en-US" sz="4000" dirty="0">
                <a:cs typeface="Times New Roman" pitchFamily="18" charset="0"/>
              </a:rPr>
              <a:t>’s</a:t>
            </a:r>
            <a:endParaRPr lang="en-US" sz="4000" i="1" dirty="0"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5868987" cy="568325"/>
          </a:xfrm>
        </p:spPr>
        <p:txBody>
          <a:bodyPr/>
          <a:lstStyle/>
          <a:p>
            <a:pPr marL="266700" indent="-266700">
              <a:lnSpc>
                <a:spcPct val="90000"/>
              </a:lnSpc>
              <a:buFontTx/>
              <a:buNone/>
            </a:pPr>
            <a:r>
              <a:rPr lang="en-US" i="1" dirty="0"/>
              <a:t>D* </a:t>
            </a:r>
            <a:r>
              <a:rPr lang="en-US" i="1" dirty="0">
                <a:cs typeface="Times New Roman" pitchFamily="18" charset="0"/>
              </a:rPr>
              <a:t>→ D </a:t>
            </a:r>
            <a:r>
              <a:rPr lang="el-GR" i="1" dirty="0">
                <a:cs typeface="Times New Roman" pitchFamily="18" charset="0"/>
              </a:rPr>
              <a:t>π</a:t>
            </a:r>
            <a:r>
              <a:rPr lang="en-US" i="1" baseline="-25000" dirty="0">
                <a:cs typeface="Times New Roman" pitchFamily="18" charset="0"/>
              </a:rPr>
              <a:t>s</a:t>
            </a:r>
            <a:r>
              <a:rPr lang="en-US" i="1" dirty="0">
                <a:cs typeface="Times New Roman" pitchFamily="18" charset="0"/>
              </a:rPr>
              <a:t>→ </a:t>
            </a:r>
            <a:r>
              <a:rPr lang="en-US" i="1" dirty="0">
                <a:solidFill>
                  <a:schemeClr val="accent2"/>
                </a:solidFill>
                <a:cs typeface="Times New Roman" pitchFamily="18" charset="0"/>
              </a:rPr>
              <a:t>K </a:t>
            </a:r>
            <a:r>
              <a:rPr lang="el-GR" i="1" dirty="0">
                <a:solidFill>
                  <a:schemeClr val="accent2"/>
                </a:solidFill>
                <a:cs typeface="Times New Roman" pitchFamily="18" charset="0"/>
              </a:rPr>
              <a:t>π</a:t>
            </a:r>
            <a:r>
              <a:rPr lang="en-US" i="1" baseline="-250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l-GR" i="1" dirty="0">
                <a:solidFill>
                  <a:schemeClr val="accent2"/>
                </a:solidFill>
                <a:cs typeface="Times New Roman" pitchFamily="18" charset="0"/>
              </a:rPr>
              <a:t>π</a:t>
            </a:r>
            <a:r>
              <a:rPr lang="en-US" i="1" baseline="-25000" dirty="0">
                <a:solidFill>
                  <a:schemeClr val="accent2"/>
                </a:solidFill>
                <a:cs typeface="Times New Roman" pitchFamily="18" charset="0"/>
              </a:rPr>
              <a:t>s </a:t>
            </a:r>
            <a:r>
              <a:rPr lang="en-US" dirty="0"/>
              <a:t>slow </a:t>
            </a:r>
            <a:r>
              <a:rPr lang="en-US" dirty="0" err="1"/>
              <a:t>pion</a:t>
            </a:r>
            <a:r>
              <a:rPr lang="en-US" dirty="0"/>
              <a:t> required</a:t>
            </a:r>
            <a:endParaRPr lang="el-GR" dirty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023938" y="50546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GB" sz="2800">
              <a:latin typeface="Times New Roman" pitchFamily="18" charset="0"/>
            </a:endParaRPr>
          </a:p>
        </p:txBody>
      </p:sp>
      <p:pic>
        <p:nvPicPr>
          <p:cNvPr id="38919" name="Picture 7" descr="dsfit_all_release"/>
          <p:cNvPicPr>
            <a:picLocks noChangeAspect="1" noChangeArrowheads="1"/>
          </p:cNvPicPr>
          <p:nvPr/>
        </p:nvPicPr>
        <p:blipFill>
          <a:blip r:embed="rId2"/>
          <a:srcRect t="11017"/>
          <a:stretch>
            <a:fillRect/>
          </a:stretch>
        </p:blipFill>
        <p:spPr bwMode="auto">
          <a:xfrm>
            <a:off x="228600" y="2438400"/>
            <a:ext cx="8305800" cy="3692525"/>
          </a:xfrm>
          <a:prstGeom prst="rect">
            <a:avLst/>
          </a:prstGeom>
          <a:noFill/>
        </p:spPr>
      </p:pic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304800" y="4267200"/>
            <a:ext cx="2282825" cy="609600"/>
          </a:xfrm>
          <a:prstGeom prst="wedgeRoundRectCallout">
            <a:avLst>
              <a:gd name="adj1" fmla="val 51042"/>
              <a:gd name="adj2" fmla="val -157551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D</a:t>
            </a:r>
            <a:r>
              <a:rPr lang="en-US" sz="2800" i="1" baseline="3000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 → K </a:t>
            </a:r>
            <a:r>
              <a:rPr lang="el-GR" sz="2800" i="1">
                <a:solidFill>
                  <a:schemeClr val="accent2"/>
                </a:solidFill>
                <a:latin typeface="Times New Roman" pitchFamily="18" charset="0"/>
              </a:rPr>
              <a:t>π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l-GR" sz="2800" i="1">
                <a:solidFill>
                  <a:schemeClr val="accent2"/>
                </a:solidFill>
                <a:latin typeface="Times New Roman" pitchFamily="18" charset="0"/>
              </a:rPr>
              <a:t>π</a:t>
            </a:r>
            <a:r>
              <a:rPr lang="en-US" sz="2800" i="1" baseline="30000">
                <a:solidFill>
                  <a:schemeClr val="accent2"/>
                </a:solidFill>
                <a:latin typeface="Times New Roman" pitchFamily="18" charset="0"/>
              </a:rPr>
              <a:t>0</a:t>
            </a:r>
            <a:endParaRPr lang="en-US" sz="2800" baseline="30000">
              <a:latin typeface="Times New Roman" pitchFamily="18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010400" y="1981200"/>
            <a:ext cx="1327150" cy="36671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2002</a:t>
            </a:r>
            <a:r>
              <a:rPr lang="en-US">
                <a:latin typeface="Arial" pitchFamily="34" charset="0"/>
                <a:cs typeface="Arial" pitchFamily="34" charset="0"/>
              </a:rPr>
              <a:t>–</a:t>
            </a:r>
            <a:r>
              <a:rPr lang="en-US">
                <a:latin typeface="Arial" pitchFamily="34" charset="0"/>
              </a:rPr>
              <a:t>2004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6019800" y="4419600"/>
            <a:ext cx="1905000" cy="609600"/>
          </a:xfrm>
          <a:prstGeom prst="wedgeRoundRectCallout">
            <a:avLst>
              <a:gd name="adj1" fmla="val -107417"/>
              <a:gd name="adj2" fmla="val -86199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D</a:t>
            </a:r>
            <a:r>
              <a:rPr lang="en-US" sz="2800" i="1" baseline="3000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2800" i="1">
                <a:solidFill>
                  <a:schemeClr val="accent2"/>
                </a:solidFill>
                <a:latin typeface="Times New Roman" pitchFamily="18" charset="0"/>
              </a:rPr>
              <a:t> → K </a:t>
            </a:r>
            <a:r>
              <a:rPr lang="el-GR" sz="2800" i="1">
                <a:solidFill>
                  <a:schemeClr val="accent2"/>
                </a:solidFill>
                <a:latin typeface="Times New Roman" pitchFamily="18" charset="0"/>
              </a:rPr>
              <a:t>π</a:t>
            </a:r>
            <a:endParaRPr lang="en-US" sz="2800" baseline="30000">
              <a:latin typeface="Times New Roman" pitchFamily="18" charset="0"/>
            </a:endParaRPr>
          </a:p>
        </p:txBody>
      </p:sp>
      <p:pic>
        <p:nvPicPr>
          <p:cNvPr id="38922" name="Picture 10" descr="compas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63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Analysing</a:t>
            </a:r>
            <a:r>
              <a:rPr lang="en-US" dirty="0" smtClean="0"/>
              <a:t> power A</a:t>
            </a:r>
            <a:r>
              <a:rPr lang="en-US" baseline="-25000" dirty="0" smtClean="0"/>
              <a:t>LL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1" y="1339850"/>
            <a:ext cx="2622550" cy="247556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8150" y="1473200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</a:t>
            </a:r>
            <a:r>
              <a:rPr lang="en-US" sz="2800" baseline="-25000" dirty="0" err="1" smtClean="0"/>
              <a:t>LL</a:t>
            </a:r>
            <a:endParaRPr lang="en-US" sz="2800" dirty="0" smtClean="0"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0" y="4273550"/>
            <a:ext cx="7362825" cy="228320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 bwMode="auto">
          <a:xfrm>
            <a:off x="1193800" y="3784600"/>
            <a:ext cx="7200900" cy="533400"/>
          </a:xfrm>
          <a:prstGeom prst="rightArrow">
            <a:avLst>
              <a:gd name="adj1" fmla="val 50000"/>
              <a:gd name="adj2" fmla="val 87772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7900" y="3206750"/>
            <a:ext cx="65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</a:t>
            </a:r>
            <a:r>
              <a:rPr lang="en-US" sz="2800" baseline="-25000" dirty="0" err="1" smtClean="0"/>
              <a:t>LL</a:t>
            </a:r>
            <a:endParaRPr lang="en-US" sz="2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1" y="0"/>
            <a:ext cx="6788150" cy="1125538"/>
          </a:xfrm>
        </p:spPr>
        <p:txBody>
          <a:bodyPr/>
          <a:lstStyle/>
          <a:p>
            <a:r>
              <a:rPr lang="en-US" dirty="0"/>
              <a:t>Open charm:  MC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1148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analysis uses event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LL</a:t>
            </a:r>
            <a:r>
              <a:rPr lang="en-US" sz="2400" i="1" baseline="-25000" dirty="0"/>
              <a:t> </a:t>
            </a:r>
            <a:r>
              <a:rPr lang="en-US" sz="2400" dirty="0" smtClean="0"/>
              <a:t>weighting for statistical precision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a</a:t>
            </a:r>
            <a:r>
              <a:rPr lang="en-US" sz="2400" baseline="-25000" dirty="0" err="1"/>
              <a:t>LL</a:t>
            </a:r>
            <a:r>
              <a:rPr lang="en-US" sz="2400" baseline="-25000" dirty="0"/>
              <a:t> </a:t>
            </a:r>
            <a:r>
              <a:rPr lang="en-US" sz="2400" dirty="0"/>
              <a:t>estimated with NN from event kinematics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indispensable due to large variation of </a:t>
            </a:r>
            <a:r>
              <a:rPr lang="en-US" sz="2400" dirty="0" err="1"/>
              <a:t>a</a:t>
            </a:r>
            <a:r>
              <a:rPr lang="en-US" sz="2400" baseline="-25000" dirty="0" err="1"/>
              <a:t>LL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good correlation of 0.82 between </a:t>
            </a:r>
            <a:r>
              <a:rPr lang="en-US" sz="2400" dirty="0">
                <a:solidFill>
                  <a:schemeClr val="accent2"/>
                </a:solidFill>
              </a:rPr>
              <a:t>generated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2"/>
                </a:solidFill>
              </a:rPr>
              <a:t>reconstructed</a:t>
            </a:r>
            <a:r>
              <a:rPr lang="en-US" sz="2400" dirty="0"/>
              <a:t>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LL</a:t>
            </a:r>
            <a:endParaRPr lang="en-US" sz="2400" baseline="-25000" dirty="0" smtClean="0"/>
          </a:p>
        </p:txBody>
      </p:sp>
      <p:pic>
        <p:nvPicPr>
          <p:cNvPr id="40965" name="Picture 5" descr="a_ll_correlation_rele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6060" y="1384300"/>
            <a:ext cx="4977940" cy="3371850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394450" y="4540250"/>
            <a:ext cx="2473325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</a:rPr>
              <a:t>a</a:t>
            </a:r>
            <a:r>
              <a:rPr lang="en-US" baseline="-25000" dirty="0" err="1">
                <a:latin typeface="Arial" pitchFamily="34" charset="0"/>
              </a:rPr>
              <a:t>LL</a:t>
            </a:r>
            <a:r>
              <a:rPr lang="en-US" dirty="0">
                <a:latin typeface="Arial" pitchFamily="34" charset="0"/>
              </a:rPr>
              <a:t> reconstructed (NN)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 rot="16200000">
            <a:off x="3480594" y="2164556"/>
            <a:ext cx="1571625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</a:rPr>
              <a:t>a</a:t>
            </a:r>
            <a:r>
              <a:rPr lang="en-US" baseline="-25000" dirty="0" err="1">
                <a:latin typeface="Arial" pitchFamily="34" charset="0"/>
              </a:rPr>
              <a:t>LL</a:t>
            </a:r>
            <a:r>
              <a:rPr lang="en-US" dirty="0">
                <a:latin typeface="Arial" pitchFamily="34" charset="0"/>
              </a:rPr>
              <a:t> generated</a:t>
            </a:r>
          </a:p>
        </p:txBody>
      </p:sp>
      <p:pic>
        <p:nvPicPr>
          <p:cNvPr id="40969" name="Picture 9" descr="compas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63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1" y="0"/>
            <a:ext cx="6889750" cy="1125538"/>
          </a:xfrm>
        </p:spPr>
        <p:txBody>
          <a:bodyPr/>
          <a:lstStyle/>
          <a:p>
            <a:r>
              <a:rPr lang="en-US" dirty="0" smtClean="0"/>
              <a:t>Light hadron production  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112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Ratios for processes for Q</a:t>
            </a:r>
            <a:r>
              <a:rPr lang="en-US" sz="2000" baseline="30000"/>
              <a:t>2</a:t>
            </a:r>
            <a:r>
              <a:rPr lang="en-US" sz="2000"/>
              <a:t> &lt; 1</a:t>
            </a:r>
          </a:p>
          <a:p>
            <a:pPr>
              <a:buFontTx/>
              <a:buNone/>
            </a:pPr>
            <a:endParaRPr lang="en-US" sz="2000"/>
          </a:p>
        </p:txBody>
      </p:sp>
      <p:pic>
        <p:nvPicPr>
          <p:cNvPr id="25604" name="Picture 4" descr="rsubproc_diags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229600" cy="4441825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705600" y="1447800"/>
            <a:ext cx="2165350" cy="36671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Resolved photons</a:t>
            </a:r>
          </a:p>
        </p:txBody>
      </p:sp>
      <p:pic>
        <p:nvPicPr>
          <p:cNvPr id="25606" name="Picture 6" descr="compas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642938" cy="685800"/>
          </a:xfrm>
          <a:prstGeom prst="rect">
            <a:avLst/>
          </a:prstGeom>
          <a:noFill/>
        </p:spPr>
      </p:pic>
      <p:pic>
        <p:nvPicPr>
          <p:cNvPr id="25607" name="Picture 7" descr="compas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63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893175" cy="1125538"/>
          </a:xfrm>
        </p:spPr>
        <p:txBody>
          <a:bodyPr/>
          <a:lstStyle/>
          <a:p>
            <a:r>
              <a:rPr lang="en-US"/>
              <a:t>Example: </a:t>
            </a:r>
            <a:r>
              <a:rPr lang="en-US" i="1"/>
              <a:t>k</a:t>
            </a:r>
            <a:r>
              <a:rPr lang="en-US" i="1" baseline="-25000"/>
              <a:t>T </a:t>
            </a:r>
            <a:r>
              <a:rPr lang="en-US"/>
              <a:t>tuning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77724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systematic error: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determined using 15 independent MC simulations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exploring the parameter space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in </a:t>
            </a:r>
            <a:r>
              <a:rPr lang="en-US" sz="2000" i="1"/>
              <a:t>k</a:t>
            </a:r>
            <a:r>
              <a:rPr lang="en-US" sz="2000" i="1" baseline="-25000"/>
              <a:t>T  </a:t>
            </a:r>
            <a:r>
              <a:rPr lang="en-US" sz="2000"/>
              <a:t>of nucleon and photon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fragmentation functions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parton shower on/off, 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renormalisation scale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11981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103438" y="130968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</a:rPr>
              <a:t>nucleon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867400" y="1341438"/>
            <a:ext cx="1171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</a:rPr>
              <a:t>photon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/>
          <a:srcRect t="34543" b="22804"/>
          <a:stretch>
            <a:fillRect/>
          </a:stretch>
        </p:blipFill>
        <p:spPr bwMode="auto">
          <a:xfrm>
            <a:off x="539750" y="1844675"/>
            <a:ext cx="876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476375" y="1916113"/>
            <a:ext cx="287338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2777" name="Picture 9" descr="compas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63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pic>
        <p:nvPicPr>
          <p:cNvPr id="27650" name="Picture 2" descr="duou_s3_v05"/>
          <p:cNvPicPr>
            <a:picLocks noChangeAspect="1" noChangeArrowheads="1"/>
          </p:cNvPicPr>
          <p:nvPr/>
        </p:nvPicPr>
        <p:blipFill>
          <a:blip r:embed="rId2"/>
          <a:srcRect l="8824"/>
          <a:stretch>
            <a:fillRect/>
          </a:stretch>
        </p:blipFill>
        <p:spPr bwMode="auto">
          <a:xfrm>
            <a:off x="4114800" y="2514600"/>
            <a:ext cx="4724400" cy="3722688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85800"/>
          </a:xfrm>
          <a:noFill/>
          <a:ln/>
          <a:effectLst>
            <a:outerShdw sy="50000" rotWithShape="0">
              <a:schemeClr val="bg2"/>
            </a:outerShdw>
          </a:effectLst>
        </p:spPr>
        <p:txBody>
          <a:bodyPr/>
          <a:lstStyle/>
          <a:p>
            <a:r>
              <a:rPr lang="fr-FR"/>
              <a:t>Resolved photons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57200" y="1676400"/>
            <a:ext cx="7351713" cy="2557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28600" indent="-228600" algn="l">
              <a:buFontTx/>
              <a:buChar char="•"/>
            </a:pPr>
            <a:r>
              <a:rPr lang="en-US" sz="2400"/>
              <a:t>More than 50%, however assuming a min and max</a:t>
            </a:r>
            <a:br>
              <a:rPr lang="en-US" sz="2400"/>
            </a:br>
            <a:r>
              <a:rPr lang="en-US" sz="2400"/>
              <a:t>scenario,  shows little difference.</a:t>
            </a:r>
          </a:p>
          <a:p>
            <a:pPr marL="228600" indent="-228600" algn="l">
              <a:buFontTx/>
              <a:buChar char="•"/>
            </a:pPr>
            <a:r>
              <a:rPr lang="en-US" sz="2400"/>
              <a:t>Probing photon at </a:t>
            </a:r>
            <a:br>
              <a:rPr lang="en-US" sz="2400"/>
            </a:br>
            <a:r>
              <a:rPr lang="en-US" sz="2400"/>
              <a:t>large </a:t>
            </a:r>
            <a:r>
              <a:rPr lang="en-US" sz="2400" i="1"/>
              <a:t>x, </a:t>
            </a:r>
            <a:r>
              <a:rPr lang="en-US" sz="2400"/>
              <a:t>where photon </a:t>
            </a:r>
            <a:br>
              <a:rPr lang="en-US" sz="2400"/>
            </a:br>
            <a:r>
              <a:rPr lang="en-US" sz="2400"/>
              <a:t>PDF rather well </a:t>
            </a:r>
            <a:br>
              <a:rPr lang="en-US" sz="2400"/>
            </a:br>
            <a:r>
              <a:rPr lang="en-US" sz="2400"/>
              <a:t>determined</a:t>
            </a:r>
          </a:p>
          <a:p>
            <a:pPr marL="228600" indent="-228600" algn="l">
              <a:buFontTx/>
              <a:buChar char="•"/>
            </a:pPr>
            <a:endParaRPr lang="en-US">
              <a:latin typeface="Arial" pitchFamily="34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819650" y="3157538"/>
            <a:ext cx="723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Symbol" pitchFamily="18" charset="2"/>
                <a:sym typeface="Symbol" pitchFamily="18" charset="2"/>
              </a:rPr>
              <a:t></a:t>
            </a:r>
            <a:r>
              <a:rPr lang="en-US" b="1">
                <a:latin typeface="Symbol" pitchFamily="18" charset="2"/>
              </a:rPr>
              <a:t> </a:t>
            </a:r>
            <a:r>
              <a:rPr lang="en-US" b="1">
                <a:latin typeface="Arial" pitchFamily="34" charset="0"/>
              </a:rPr>
              <a:t>u/u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419600" y="6096000"/>
            <a:ext cx="1998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993300"/>
                </a:solidFill>
              </a:rPr>
              <a:t>Glück, Reya, Sieg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versus MC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557338"/>
            <a:ext cx="4267200" cy="4525962"/>
          </a:xfrm>
        </p:spPr>
        <p:txBody>
          <a:bodyPr/>
          <a:lstStyle/>
          <a:p>
            <a:r>
              <a:rPr lang="en-US"/>
              <a:t>excellent to good agreement for all kinematics variables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5242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76600" y="2667000"/>
            <a:ext cx="5826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p</a:t>
            </a:r>
            <a:r>
              <a:rPr lang="en-US" sz="3200" baseline="-25000"/>
              <a:t>T</a:t>
            </a:r>
          </a:p>
        </p:txBody>
      </p:sp>
      <p:pic>
        <p:nvPicPr>
          <p:cNvPr id="33801" name="Picture 9" descr="pt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05000"/>
            <a:ext cx="14986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28100" cy="762000"/>
          </a:xfrm>
        </p:spPr>
        <p:txBody>
          <a:bodyPr/>
          <a:lstStyle/>
          <a:p>
            <a:r>
              <a:rPr lang="en-US" dirty="0" smtClean="0"/>
              <a:t>Parton Distribution Functions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t="5997"/>
          <a:stretch>
            <a:fillRect/>
          </a:stretch>
        </p:blipFill>
        <p:spPr bwMode="auto">
          <a:xfrm>
            <a:off x="0" y="1784350"/>
            <a:ext cx="5549900" cy="484076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20955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Font typeface="Arial" pitchFamily="34" charset="0"/>
              <a:buChar char="•"/>
            </a:pPr>
            <a:r>
              <a:rPr lang="en-US" sz="2800" dirty="0" err="1" smtClean="0">
                <a:latin typeface="+mn-lt"/>
              </a:rPr>
              <a:t>unpolarised</a:t>
            </a:r>
            <a:endParaRPr lang="en-US" sz="2800" dirty="0" smtClean="0">
              <a:latin typeface="+mn-lt"/>
            </a:endParaRPr>
          </a:p>
          <a:p>
            <a:pPr marL="223838" indent="-223838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H1 analysis of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HERA </a:t>
            </a:r>
            <a:r>
              <a:rPr lang="en-US" sz="2800" dirty="0" err="1" smtClean="0">
                <a:latin typeface="+mn-lt"/>
              </a:rPr>
              <a:t>ep</a:t>
            </a:r>
            <a:r>
              <a:rPr lang="en-US" sz="2800" dirty="0" smtClean="0">
                <a:latin typeface="+mn-lt"/>
              </a:rPr>
              <a:t> data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strong increase at small </a:t>
            </a:r>
            <a:r>
              <a:rPr lang="en-US" sz="2800" i="1" dirty="0" smtClean="0">
                <a:latin typeface="+mn-lt"/>
              </a:rPr>
              <a:t>x</a:t>
            </a:r>
            <a:r>
              <a:rPr lang="en-US" sz="2800" dirty="0" smtClean="0">
                <a:latin typeface="+mn-lt"/>
              </a:rPr>
              <a:t> with Q</a:t>
            </a:r>
            <a:r>
              <a:rPr lang="en-US" sz="2800" baseline="30000" dirty="0" smtClean="0">
                <a:latin typeface="+mn-lt"/>
              </a:rPr>
              <a:t>2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the various fits agrees very well</a:t>
            </a:r>
          </a:p>
          <a:p>
            <a:pPr marL="223838" indent="-223838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fully constrained by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7100" y="1250950"/>
            <a:ext cx="182934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Q</a:t>
            </a:r>
            <a:r>
              <a:rPr lang="en-US" sz="2400" baseline="30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= 10 GeV</a:t>
            </a:r>
            <a:r>
              <a:rPr lang="en-US" sz="2400" baseline="30000" dirty="0" smtClean="0">
                <a:latin typeface="+mn-lt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5150" y="1250950"/>
            <a:ext cx="213712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Q</a:t>
            </a:r>
            <a:r>
              <a:rPr lang="en-US" sz="2400" baseline="30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= 1000 GeV</a:t>
            </a:r>
            <a:r>
              <a:rPr lang="en-US" sz="2400" baseline="30000" dirty="0" smtClean="0">
                <a:latin typeface="+mn-lt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2900" y="2451100"/>
            <a:ext cx="36420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2900" y="3829050"/>
            <a:ext cx="36420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d</a:t>
            </a:r>
            <a:endParaRPr lang="en-US" sz="28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8450" y="5340350"/>
            <a:ext cx="36420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g</a:t>
            </a:r>
            <a:endParaRPr lang="en-US" sz="2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34853" name="AutoShape 37"/>
          <p:cNvSpPr>
            <a:spLocks noChangeArrowheads="1"/>
          </p:cNvSpPr>
          <p:nvPr/>
        </p:nvSpPr>
        <p:spPr bwMode="auto">
          <a:xfrm>
            <a:off x="457200" y="4876800"/>
            <a:ext cx="8458200" cy="1447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988175" cy="1125538"/>
          </a:xfrm>
        </p:spPr>
        <p:txBody>
          <a:bodyPr/>
          <a:lstStyle/>
          <a:p>
            <a:r>
              <a:rPr lang="en-US"/>
              <a:t>Gluon polarisation </a:t>
            </a:r>
            <a:endParaRPr lang="en-US" baseline="30000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381000" y="1657350"/>
            <a:ext cx="8534400" cy="838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57200" y="2895600"/>
            <a:ext cx="8458200" cy="1447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293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high-pT pairs; </a:t>
            </a:r>
            <a:r>
              <a:rPr lang="en-US" sz="2000" i="1">
                <a:solidFill>
                  <a:schemeClr val="tx2"/>
                </a:solidFill>
                <a:latin typeface="Times New Roman" pitchFamily="18" charset="0"/>
              </a:rPr>
              <a:t>Q</a:t>
            </a:r>
            <a:r>
              <a:rPr lang="en-US" sz="2000" baseline="30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000" i="1">
                <a:solidFill>
                  <a:schemeClr val="tx2"/>
                </a:solidFill>
                <a:latin typeface="Times New Roman" pitchFamily="18" charset="0"/>
              </a:rPr>
              <a:t>&gt;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1GeV</a:t>
            </a:r>
            <a:r>
              <a:rPr lang="en-US" sz="2000" baseline="30000">
                <a:solidFill>
                  <a:schemeClr val="tx2"/>
                </a:solidFill>
                <a:latin typeface="Times New Roman" pitchFamily="18" charset="0"/>
              </a:rPr>
              <a:t>2 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7315200" y="1581150"/>
            <a:ext cx="1327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2002</a:t>
            </a:r>
            <a:r>
              <a:rPr lang="en-US">
                <a:latin typeface="Arial" pitchFamily="34" charset="0"/>
                <a:cs typeface="Arial" pitchFamily="34" charset="0"/>
              </a:rPr>
              <a:t>–</a:t>
            </a:r>
            <a:r>
              <a:rPr lang="en-US">
                <a:latin typeface="Arial" pitchFamily="34" charset="0"/>
              </a:rPr>
              <a:t>2003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315200" y="2895600"/>
            <a:ext cx="1327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2002</a:t>
            </a:r>
            <a:r>
              <a:rPr lang="en-US">
                <a:latin typeface="Arial" pitchFamily="34" charset="0"/>
                <a:cs typeface="Arial" pitchFamily="34" charset="0"/>
              </a:rPr>
              <a:t>–</a:t>
            </a:r>
            <a:r>
              <a:rPr lang="en-US">
                <a:latin typeface="Arial" pitchFamily="34" charset="0"/>
              </a:rPr>
              <a:t>2004</a:t>
            </a:r>
          </a:p>
        </p:txBody>
      </p:sp>
      <p:pic>
        <p:nvPicPr>
          <p:cNvPr id="34846" name="Picture 30" descr="compass-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1143000" cy="1133475"/>
          </a:xfrm>
          <a:prstGeom prst="rect">
            <a:avLst/>
          </a:prstGeom>
          <a:noFill/>
        </p:spPr>
      </p:pic>
      <p:pic>
        <p:nvPicPr>
          <p:cNvPr id="34854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52600"/>
            <a:ext cx="8355013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855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028950"/>
            <a:ext cx="6688138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381000" y="4419600"/>
            <a:ext cx="150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Open charm:</a:t>
            </a:r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381000" y="2514600"/>
            <a:ext cx="299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high-pT pairs; </a:t>
            </a:r>
            <a:r>
              <a:rPr lang="en-US" sz="2000" i="1">
                <a:solidFill>
                  <a:schemeClr val="tx2"/>
                </a:solidFill>
                <a:latin typeface="Times New Roman" pitchFamily="18" charset="0"/>
              </a:rPr>
              <a:t>Q</a:t>
            </a:r>
            <a:r>
              <a:rPr lang="en-US" sz="2000" baseline="30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000" i="1">
                <a:solidFill>
                  <a:schemeClr val="tx2"/>
                </a:solidFill>
                <a:latin typeface="Times New Roman" pitchFamily="18" charset="0"/>
              </a:rPr>
              <a:t>&lt; 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1GeV</a:t>
            </a:r>
            <a:r>
              <a:rPr lang="en-US" sz="2000" baseline="30000">
                <a:solidFill>
                  <a:schemeClr val="tx2"/>
                </a:solidFill>
                <a:latin typeface="Times New Roman" pitchFamily="18" charset="0"/>
              </a:rPr>
              <a:t>2 </a:t>
            </a: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34866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388" y="5024438"/>
            <a:ext cx="6353175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mbol" pitchFamily="18" charset="2"/>
                <a:sym typeface="Symbol" pitchFamily="18" charset="2"/>
              </a:rPr>
              <a:t></a:t>
            </a:r>
            <a:r>
              <a:rPr lang="en-US" baseline="-25000"/>
              <a:t> </a:t>
            </a:r>
            <a:r>
              <a:rPr lang="en-US"/>
              <a:t>G/G from high-p</a:t>
            </a:r>
            <a:r>
              <a:rPr lang="en-US" baseline="-25000"/>
              <a:t>T </a:t>
            </a:r>
            <a:r>
              <a:rPr lang="en-US"/>
              <a:t>pairs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5715000"/>
            <a:ext cx="8229600" cy="533400"/>
          </a:xfrm>
        </p:spPr>
        <p:txBody>
          <a:bodyPr/>
          <a:lstStyle/>
          <a:p>
            <a:r>
              <a:rPr lang="en-US" sz="2000"/>
              <a:t>GRSV-max strongy disfavoured</a:t>
            </a:r>
          </a:p>
        </p:txBody>
      </p:sp>
      <p:pic>
        <p:nvPicPr>
          <p:cNvPr id="46088" name="Picture 8" descr="DGG_GRS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43000"/>
            <a:ext cx="7391400" cy="47704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16850" y="1339850"/>
            <a:ext cx="103425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</a:t>
            </a:r>
            <a:r>
              <a:rPr lang="en-US" dirty="0" smtClean="0">
                <a:latin typeface="+mn-lt"/>
              </a:rPr>
              <a:t>G = 2.5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6850" y="2228850"/>
            <a:ext cx="103425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</a:t>
            </a:r>
            <a:r>
              <a:rPr lang="en-US" dirty="0" smtClean="0">
                <a:latin typeface="+mn-lt"/>
              </a:rPr>
              <a:t>G = 0.6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6850" y="3429000"/>
            <a:ext cx="103425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Δ</a:t>
            </a:r>
            <a:r>
              <a:rPr lang="en-US" dirty="0" smtClean="0">
                <a:latin typeface="+mn-lt"/>
              </a:rPr>
              <a:t>G = 0.2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29600" cy="749300"/>
          </a:xfrm>
        </p:spPr>
        <p:txBody>
          <a:bodyPr/>
          <a:lstStyle/>
          <a:p>
            <a:r>
              <a:rPr lang="en-US"/>
              <a:t>Note NLO fits, LO data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47800" y="0"/>
            <a:ext cx="88931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400"/>
              <a:t>COMPASS QCD fit</a:t>
            </a:r>
          </a:p>
        </p:txBody>
      </p:sp>
      <p:pic>
        <p:nvPicPr>
          <p:cNvPr id="44036" name="Picture 4" descr="compass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63" cy="1143000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287713" y="1905000"/>
            <a:ext cx="101600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683000" y="1985963"/>
            <a:ext cx="101600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262438" y="2109788"/>
            <a:ext cx="101600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736975" y="2133600"/>
            <a:ext cx="762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44" name="Picture 12" descr="DGG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6191250" cy="401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Hermes analysis</a:t>
            </a:r>
          </a:p>
        </p:txBody>
      </p:sp>
      <p:pic>
        <p:nvPicPr>
          <p:cNvPr id="28675" name="Picture 3" descr="world_data_dgg_col"/>
          <p:cNvPicPr>
            <a:picLocks noChangeAspect="1" noChangeArrowheads="1"/>
          </p:cNvPicPr>
          <p:nvPr/>
        </p:nvPicPr>
        <p:blipFill>
          <a:blip r:embed="rId2"/>
          <a:srcRect l="4230" t="7614" b="7790"/>
          <a:stretch>
            <a:fillRect/>
          </a:stretch>
        </p:blipFill>
        <p:spPr bwMode="auto">
          <a:xfrm>
            <a:off x="0" y="1981200"/>
            <a:ext cx="5029200" cy="4441825"/>
          </a:xfrm>
          <a:prstGeom prst="rect">
            <a:avLst/>
          </a:prstGeo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410200" y="2209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993300"/>
                </a:solidFill>
              </a:rPr>
              <a:t>P.</a:t>
            </a:r>
            <a:r>
              <a:rPr lang="de-DE" b="1">
                <a:solidFill>
                  <a:srgbClr val="993300"/>
                </a:solidFill>
              </a:rPr>
              <a:t> Liebing at spin 2006</a:t>
            </a:r>
          </a:p>
          <a:p>
            <a:pPr algn="l"/>
            <a:r>
              <a:rPr lang="de-DE" b="1">
                <a:solidFill>
                  <a:srgbClr val="993300"/>
                </a:solidFill>
              </a:rPr>
              <a:t> </a:t>
            </a:r>
            <a:endParaRPr lang="en-US" b="1">
              <a:solidFill>
                <a:srgbClr val="9933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5800" y="1374775"/>
            <a:ext cx="3476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pitchFamily="34" charset="0"/>
              </a:rPr>
              <a:t>Single inclusive hadrons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we learn more about x?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862138"/>
            <a:ext cx="8229600" cy="4525962"/>
          </a:xfrm>
        </p:spPr>
        <p:txBody>
          <a:bodyPr/>
          <a:lstStyle/>
          <a:p>
            <a:endParaRPr lang="en-GB"/>
          </a:p>
        </p:txBody>
      </p:sp>
      <p:pic>
        <p:nvPicPr>
          <p:cNvPr id="29700" name="Picture 4" descr="x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5" y="1828800"/>
            <a:ext cx="3900488" cy="4038600"/>
          </a:xfrm>
          <a:prstGeom prst="rect">
            <a:avLst/>
          </a:prstGeom>
          <a:noFill/>
        </p:spPr>
      </p:pic>
      <p:pic>
        <p:nvPicPr>
          <p:cNvPr id="29701" name="Picture 5" descr="xg_mc_gen_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3824288" cy="396240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35025" y="5867400"/>
            <a:ext cx="33528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All processes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178425" y="5867400"/>
            <a:ext cx="33528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PGF events (MC)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355725" y="1331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990600" y="1371600"/>
            <a:ext cx="2349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pitchFamily="34" charset="0"/>
              </a:rPr>
              <a:t>here Lepto and Q2&gt;1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Mallot/CERN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Obergurgl, October 2007</a:t>
            </a:r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066800"/>
            <a:ext cx="6019800" cy="3732213"/>
            <a:chOff x="384" y="672"/>
            <a:chExt cx="3792" cy="2351"/>
          </a:xfrm>
        </p:grpSpPr>
        <p:pic>
          <p:nvPicPr>
            <p:cNvPr id="30723" name="Picture 3" descr="xDelta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" y="672"/>
              <a:ext cx="3792" cy="2351"/>
            </a:xfrm>
            <a:prstGeom prst="rect">
              <a:avLst/>
            </a:prstGeom>
            <a:noFill/>
          </p:spPr>
        </p:pic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1896" y="1895"/>
              <a:ext cx="769" cy="4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2141" y="1951"/>
              <a:ext cx="694" cy="43"/>
            </a:xfrm>
            <a:prstGeom prst="rect">
              <a:avLst/>
            </a:prstGeom>
            <a:gradFill rotWithShape="1">
              <a:gsLst>
                <a:gs pos="0">
                  <a:srgbClr val="33CCCC"/>
                </a:gs>
                <a:gs pos="50000">
                  <a:srgbClr val="33CCCC">
                    <a:gamma/>
                    <a:shade val="66667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419" y="2003"/>
              <a:ext cx="778" cy="47"/>
            </a:xfrm>
            <a:prstGeom prst="rect">
              <a:avLst/>
            </a:prstGeom>
            <a:gradFill rotWithShape="1">
              <a:gsLst>
                <a:gs pos="0">
                  <a:srgbClr val="33CCCC"/>
                </a:gs>
                <a:gs pos="50000">
                  <a:srgbClr val="33CCCC">
                    <a:gamma/>
                    <a:shade val="63529"/>
                    <a:invGamma/>
                  </a:srgbClr>
                </a:gs>
                <a:gs pos="100000">
                  <a:srgbClr val="33CCCC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882650" y="0"/>
            <a:ext cx="80105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4400" dirty="0">
                <a:latin typeface="Comic Sans MS" pitchFamily="66" charset="0"/>
              </a:rPr>
              <a:t>Splitting in </a:t>
            </a:r>
            <a:r>
              <a:rPr lang="en-US" sz="4400" dirty="0" err="1">
                <a:latin typeface="Comic Sans MS" pitchFamily="66" charset="0"/>
              </a:rPr>
              <a:t>x</a:t>
            </a:r>
            <a:r>
              <a:rPr lang="en-US" sz="4400" baseline="-25000" dirty="0" err="1">
                <a:latin typeface="Comic Sans MS" pitchFamily="66" charset="0"/>
              </a:rPr>
              <a:t>g</a:t>
            </a:r>
            <a:r>
              <a:rPr lang="en-US" sz="4400" baseline="-25000" dirty="0">
                <a:latin typeface="Comic Sans MS" pitchFamily="66" charset="0"/>
              </a:rPr>
              <a:t> </a:t>
            </a:r>
            <a:r>
              <a:rPr lang="en-US" sz="4400" dirty="0">
                <a:latin typeface="Comic Sans MS" pitchFamily="66" charset="0"/>
              </a:rPr>
              <a:t>bins?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" y="4876800"/>
            <a:ext cx="8534400" cy="152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/>
              <a:t>Splitting of high-p</a:t>
            </a:r>
            <a:r>
              <a:rPr lang="en-US" sz="2000" baseline="-25000"/>
              <a:t>T</a:t>
            </a:r>
            <a:r>
              <a:rPr lang="en-US" sz="2000"/>
              <a:t>, Q</a:t>
            </a:r>
            <a:r>
              <a:rPr lang="en-US" sz="2000" baseline="30000"/>
              <a:t>2</a:t>
            </a:r>
            <a:r>
              <a:rPr lang="en-US" sz="2000"/>
              <a:t>&lt;1 data in 3 x</a:t>
            </a:r>
            <a:r>
              <a:rPr lang="en-US" sz="2000" baseline="-25000"/>
              <a:t>g</a:t>
            </a:r>
            <a:r>
              <a:rPr lang="en-US" sz="2000"/>
              <a:t> bins under study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/>
              <a:t>Optimizing correlation of rec. and `true’ x</a:t>
            </a:r>
            <a:r>
              <a:rPr lang="en-US" sz="2000" baseline="-25000"/>
              <a:t>g </a:t>
            </a:r>
            <a:r>
              <a:rPr lang="en-US" sz="2000"/>
              <a:t>(NN)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/>
              <a:t>More significant with 2006 data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086600" y="1905000"/>
            <a:ext cx="1149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Compass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status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RHIC pp data </a:t>
            </a:r>
          </a:p>
          <a:p>
            <a:pPr lvl="1"/>
            <a:r>
              <a:rPr lang="en-US" dirty="0" smtClean="0"/>
              <a:t>transverse asymmetries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Excursion: </a:t>
            </a:r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en-US" dirty="0" err="1" smtClean="0"/>
              <a:t>polarisability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517650"/>
            <a:ext cx="4400550" cy="46958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83150" y="1739900"/>
            <a:ext cx="3949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Zeus analysis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valence quark distr.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sea quark distr.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</p:txBody>
      </p:sp>
      <p:pic>
        <p:nvPicPr>
          <p:cNvPr id="8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461000" y="2806700"/>
            <a:ext cx="2260604" cy="423863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238750" y="4673600"/>
            <a:ext cx="3517396" cy="368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Polarised</a:t>
            </a:r>
            <a:r>
              <a:rPr lang="en-US" dirty="0" smtClean="0"/>
              <a:t> gluon evolution </a:t>
            </a:r>
            <a:r>
              <a:rPr lang="el-GR" dirty="0" smtClean="0"/>
              <a:t>Δ</a:t>
            </a:r>
            <a:r>
              <a:rPr lang="en-US" i="1" dirty="0" smtClean="0"/>
              <a:t>g </a:t>
            </a:r>
            <a:r>
              <a:rPr lang="en-US" dirty="0" smtClean="0"/>
              <a:t>(</a:t>
            </a:r>
            <a:r>
              <a:rPr lang="en-US" i="1" dirty="0" err="1" smtClean="0"/>
              <a:t>x,Q</a:t>
            </a:r>
            <a:r>
              <a:rPr lang="en-US" i="1" dirty="0" smtClean="0"/>
              <a:t> </a:t>
            </a:r>
            <a:r>
              <a:rPr lang="en-US" baseline="30000" dirty="0" smtClean="0">
                <a:latin typeface="Comic Sans MS"/>
              </a:rPr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grpSp>
        <p:nvGrpSpPr>
          <p:cNvPr id="6" name="Group 1035"/>
          <p:cNvGrpSpPr>
            <a:grpSpLocks/>
          </p:cNvGrpSpPr>
          <p:nvPr/>
        </p:nvGrpSpPr>
        <p:grpSpPr bwMode="auto">
          <a:xfrm>
            <a:off x="616120" y="1962150"/>
            <a:ext cx="7092780" cy="3829050"/>
            <a:chOff x="-268" y="672"/>
            <a:chExt cx="5020" cy="2976"/>
          </a:xfrm>
        </p:grpSpPr>
        <p:pic>
          <p:nvPicPr>
            <p:cNvPr id="7" name="Picture 10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672"/>
              <a:ext cx="3696" cy="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1027"/>
            <p:cNvSpPr txBox="1">
              <a:spLocks noChangeArrowheads="1"/>
            </p:cNvSpPr>
            <p:nvPr/>
          </p:nvSpPr>
          <p:spPr bwMode="auto">
            <a:xfrm>
              <a:off x="4320" y="336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9" name="Text Box 1028"/>
            <p:cNvSpPr txBox="1">
              <a:spLocks noChangeArrowheads="1"/>
            </p:cNvSpPr>
            <p:nvPr/>
          </p:nvSpPr>
          <p:spPr bwMode="auto">
            <a:xfrm>
              <a:off x="2640" y="2736"/>
              <a:ext cx="7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Q</a:t>
              </a:r>
              <a:r>
                <a:rPr lang="en-US" sz="1600" baseline="30000">
                  <a:solidFill>
                    <a:schemeClr val="tx1"/>
                  </a:solidFill>
                </a:rPr>
                <a:t>2 </a:t>
              </a:r>
              <a:r>
                <a:rPr lang="en-US" sz="1600">
                  <a:solidFill>
                    <a:schemeClr val="tx1"/>
                  </a:solidFill>
                </a:rPr>
                <a:t>= 1 GeV</a:t>
              </a:r>
              <a:r>
                <a:rPr lang="en-US" sz="1600" baseline="30000">
                  <a:solidFill>
                    <a:schemeClr val="tx1"/>
                  </a:solidFill>
                </a:rPr>
                <a:t>2</a:t>
              </a:r>
              <a:endParaRPr lang="en-US"/>
            </a:p>
          </p:txBody>
        </p:sp>
        <p:sp>
          <p:nvSpPr>
            <p:cNvPr id="10" name="Text Box 1029"/>
            <p:cNvSpPr txBox="1">
              <a:spLocks noChangeArrowheads="1"/>
            </p:cNvSpPr>
            <p:nvPr/>
          </p:nvSpPr>
          <p:spPr bwMode="auto">
            <a:xfrm>
              <a:off x="2077" y="2332"/>
              <a:ext cx="5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Q</a:t>
              </a:r>
              <a:r>
                <a:rPr lang="en-US" sz="1600" baseline="30000">
                  <a:solidFill>
                    <a:schemeClr val="tx1"/>
                  </a:solidFill>
                </a:rPr>
                <a:t>2 </a:t>
              </a:r>
              <a:r>
                <a:rPr lang="en-US" sz="1600">
                  <a:solidFill>
                    <a:schemeClr val="tx1"/>
                  </a:solidFill>
                </a:rPr>
                <a:t>= 10</a:t>
              </a:r>
              <a:endParaRPr lang="en-US"/>
            </a:p>
          </p:txBody>
        </p:sp>
        <p:sp>
          <p:nvSpPr>
            <p:cNvPr id="11" name="Text Box 1030"/>
            <p:cNvSpPr txBox="1">
              <a:spLocks noChangeArrowheads="1"/>
            </p:cNvSpPr>
            <p:nvPr/>
          </p:nvSpPr>
          <p:spPr bwMode="auto">
            <a:xfrm>
              <a:off x="1920" y="1852"/>
              <a:ext cx="5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Q</a:t>
              </a:r>
              <a:r>
                <a:rPr lang="en-US" sz="1600" baseline="30000">
                  <a:solidFill>
                    <a:schemeClr val="tx1"/>
                  </a:solidFill>
                </a:rPr>
                <a:t>2 </a:t>
              </a:r>
              <a:r>
                <a:rPr lang="en-US" sz="1600">
                  <a:solidFill>
                    <a:schemeClr val="tx1"/>
                  </a:solidFill>
                </a:rPr>
                <a:t>= 100</a:t>
              </a:r>
              <a:endParaRPr lang="en-US"/>
            </a:p>
          </p:txBody>
        </p:sp>
        <p:sp>
          <p:nvSpPr>
            <p:cNvPr id="12" name="Text Box 1031"/>
            <p:cNvSpPr txBox="1">
              <a:spLocks noChangeArrowheads="1"/>
            </p:cNvSpPr>
            <p:nvPr/>
          </p:nvSpPr>
          <p:spPr bwMode="auto">
            <a:xfrm>
              <a:off x="1440" y="1132"/>
              <a:ext cx="6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Q</a:t>
              </a:r>
              <a:r>
                <a:rPr lang="en-US" sz="1600" baseline="30000">
                  <a:solidFill>
                    <a:schemeClr val="tx1"/>
                  </a:solidFill>
                </a:rPr>
                <a:t>2 </a:t>
              </a:r>
              <a:r>
                <a:rPr lang="en-US" sz="1600">
                  <a:solidFill>
                    <a:schemeClr val="tx1"/>
                  </a:solidFill>
                </a:rPr>
                <a:t>= 1000</a:t>
              </a:r>
              <a:endParaRPr lang="en-US"/>
            </a:p>
          </p:txBody>
        </p:sp>
        <p:sp>
          <p:nvSpPr>
            <p:cNvPr id="13" name="Text Box 1032"/>
            <p:cNvSpPr txBox="1">
              <a:spLocks noChangeArrowheads="1"/>
            </p:cNvSpPr>
            <p:nvPr/>
          </p:nvSpPr>
          <p:spPr bwMode="auto">
            <a:xfrm>
              <a:off x="3648" y="912"/>
              <a:ext cx="8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1A8415"/>
                  </a:solidFill>
                </a:rPr>
                <a:t>GRSV std.</a:t>
              </a:r>
            </a:p>
          </p:txBody>
        </p:sp>
        <p:sp>
          <p:nvSpPr>
            <p:cNvPr id="14" name="Text Box 1034"/>
            <p:cNvSpPr txBox="1">
              <a:spLocks noChangeArrowheads="1"/>
            </p:cNvSpPr>
            <p:nvPr/>
          </p:nvSpPr>
          <p:spPr bwMode="auto">
            <a:xfrm>
              <a:off x="-268" y="672"/>
              <a:ext cx="12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</a:rPr>
                <a:t>x</a:t>
              </a:r>
              <a:r>
                <a:rPr lang="en-US" sz="2800" dirty="0" err="1">
                  <a:solidFill>
                    <a:schemeClr val="tx1"/>
                  </a:solidFill>
                  <a:sym typeface="Symbol" pitchFamily="18" charset="2"/>
                </a:rPr>
                <a:t>g</a:t>
              </a:r>
              <a:r>
                <a:rPr lang="en-US" sz="2800" dirty="0">
                  <a:solidFill>
                    <a:schemeClr val="tx1"/>
                  </a:solidFill>
                  <a:sym typeface="Symbol" pitchFamily="18" charset="2"/>
                </a:rPr>
                <a:t>(x,Q</a:t>
              </a:r>
              <a:r>
                <a:rPr lang="en-US" sz="2800" baseline="30000" dirty="0">
                  <a:solidFill>
                    <a:schemeClr val="tx1"/>
                  </a:solidFill>
                  <a:sym typeface="Symbol" pitchFamily="18" charset="2"/>
                </a:rPr>
                <a:t>2</a:t>
              </a:r>
              <a:r>
                <a:rPr lang="en-US" sz="2800" dirty="0">
                  <a:solidFill>
                    <a:schemeClr val="tx1"/>
                  </a:solidFill>
                  <a:sym typeface="Symbol" pitchFamily="18" charset="2"/>
                </a:rPr>
                <a:t>)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functions </a:t>
            </a:r>
            <a:r>
              <a:rPr lang="el-GR" dirty="0" smtClean="0"/>
              <a:t>Δ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0163" y="3703638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0850" y="374015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NLO</a:t>
            </a:r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327150" y="3251200"/>
            <a:ext cx="4479923" cy="481314"/>
          </a:xfrm>
          <a:prstGeom prst="rect">
            <a:avLst/>
          </a:prstGeom>
          <a:noFill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428750"/>
            <a:ext cx="3314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7113" y="1436688"/>
            <a:ext cx="33147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38200" y="4362450"/>
            <a:ext cx="118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define:</a:t>
            </a:r>
          </a:p>
        </p:txBody>
      </p:sp>
      <p:pic>
        <p:nvPicPr>
          <p:cNvPr id="16" name="Picture 1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91536" y="5048801"/>
            <a:ext cx="4554044" cy="1498510"/>
          </a:xfrm>
          <a:prstGeom prst="rect">
            <a:avLst/>
          </a:prstGeom>
          <a:noFill/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656191" y="4273043"/>
            <a:ext cx="3603016" cy="636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Q </a:t>
            </a:r>
            <a:r>
              <a:rPr lang="en-US" baseline="30000" dirty="0" smtClean="0">
                <a:latin typeface="Comic Sans MS"/>
              </a:rPr>
              <a:t>2</a:t>
            </a:r>
            <a:r>
              <a:rPr lang="en-US" dirty="0" smtClean="0"/>
              <a:t> evolution &amp; DGLAP equations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Mallot/CERN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Obergurgl, October 2007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27350" y="1206500"/>
            <a:ext cx="5975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Dokshitzer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‘77;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Gribov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Lipatov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‘75;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Altarelli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Parisi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 ‘77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927100" y="1784350"/>
            <a:ext cx="7645400" cy="191135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950" y="5029200"/>
            <a:ext cx="3893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LO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latin typeface="+mn-lt"/>
              </a:rPr>
              <a:t>coefficient functions: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back to PM expression: </a:t>
            </a:r>
          </a:p>
        </p:txBody>
      </p:sp>
      <p:pic>
        <p:nvPicPr>
          <p:cNvPr id="45" name="Picture 4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349750" y="5740400"/>
            <a:ext cx="3643891" cy="659893"/>
          </a:xfrm>
          <a:prstGeom prst="rect">
            <a:avLst/>
          </a:prstGeom>
          <a:noFill/>
        </p:spPr>
      </p:pic>
      <p:pic>
        <p:nvPicPr>
          <p:cNvPr id="46" name="Picture 4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660900" y="5118100"/>
            <a:ext cx="3928806" cy="433996"/>
          </a:xfrm>
          <a:prstGeom prst="rect">
            <a:avLst/>
          </a:prstGeom>
          <a:noFill/>
        </p:spPr>
      </p:pic>
      <p:pic>
        <p:nvPicPr>
          <p:cNvPr id="48" name="Picture 4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04950" y="1917700"/>
            <a:ext cx="6224561" cy="1650147"/>
          </a:xfrm>
          <a:prstGeom prst="rect">
            <a:avLst/>
          </a:prstGeom>
          <a:noFill/>
        </p:spPr>
      </p:pic>
      <p:pic>
        <p:nvPicPr>
          <p:cNvPr id="51" name="Picture 5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519848" y="4135698"/>
            <a:ext cx="6608150" cy="66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include{mycommands}&#10;\include{mycolors}&#10;\begin{document}&#10;&#10;\end{document}&#10;"/>
  <p:tag name="TEX2PS" val="d:\cygwin\bin\bash -c &quot;/cygdrive/d/cygwin/bin/latex  $(base).tex; d:\cygwin\bin\dvips -D $(res) -E -o $(base).ps $(base).dvi&quot;"/>
  <p:tag name="EXTERNALEDITCOMMAND" val="c:\program files\vim\vim71\gvim %"/>
  <p:tag name="GHOSTSCRIPTCOMMAND" val="d:\cygwin\bin\gs&#10;"/>
  <p:tag name="DEFAULTBITMAP" val="png256"/>
  <p:tag name="DEFAULTBLEND" val="False"/>
  <p:tag name="DEFAULTTRANSPARENT" val="True"/>
  <p:tag name="DEFAULTWORKAROUNDTRANSPARENCYBUG" val="False"/>
  <p:tag name="DEFAULTRESOLUTION" val="600"/>
  <p:tag name="DEFAULTMAGNIFICATION" val="2"/>
  <p:tag name="DEFAULTFONTSIZE" val="10"/>
  <p:tag name="DEFAULTWIDTH" val="442"/>
  <p:tag name="DEFAULTHEIGHT" val="3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g_1 = \frac{1}{2}\langle e^2\rangle&#10;      \left\{&#10;          C_{\rm ns}\otimes{\blue \Dqns} + C_{\rm s}\otimes{\ForestGreen\Dqs}&#10;         +C_g\otimes{\red \Delta g}\right\}.&#10;\]&#10;\end{document}&#10;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426.9609"/>
  <p:tag name="PICTUREFILESIZE" val="171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frac{\id}{\id \ln Q^2}&#10;    \left(\begin{array}{c}&#10;    {\ForestGreen\Delta\Sigma}\\&#10;    {\red\Delta G}&#10;    \end{array}\right)&#10;= \frac{\alpha_s}{2\pi}&#10;     \left(\begin{array}{cc}&#10;        0 &amp; 0\\&#10;        2 &amp; \frac{1}{2}\beta_0&#10;        \end{array}\right)&#10;    \left(\begin{array}{c}&#10;       {\ForestGreen\Delta\Sigma}\\&#10;       {\red\Delta G}&#10;       \end{array}\right)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364.9207"/>
  <p:tag name="PICTUREFILESIZE" val="22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beqa&#10;J_q &amp;=&amp; \frac{1}{2}{\ForestGreen\Delta\Sigma}+L_q\rightarrow\nonumber\\&#10;&amp;&amp;\frac{3n_f}{2(16+3n_f)}=0.43/2\nonumber\\&#10;\nonumber\\&#10;J_g &amp;=&amp; ~~{\red \Delta G}+L_g\rightarrow\nonumber\\&#10;&amp;&amp;\frac{16}{2(16+3n_f)}=0.57/2\nonumber\\&#10;\nonumber\\&#10;\nonumber\\&#10;&amp;&amp;\mbox{for}\ Q^2\rightarrow\infty\ \ (n_f=4)\nonumber&#10;\eeqa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61.0005"/>
  <p:tag name="PICTUREFILESIZE" val="370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red \Delta G&#10;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7.96008"/>
  <p:tag name="PICTUREFILESIZE" val="17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ForestGreen \Delta\Sigma&#10;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7.96008"/>
  <p:tag name="PICTUREFILESIZE" val="25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purple \Delta L_g&#10;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36.00008"/>
  <p:tag name="PICTUREFILESIZE" val="43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blue \Delta L_q&#10;\]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36.00008"/>
  <p:tag name="PICTUREFILESIZE" val="19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{\blue\Delta\Sigma_{\mathrm AB}} = {\purple \Delta\Sigma_{\rm\overline{MS}}} + n_f \frac{\alpha_s}{2\pi}\red \Delta G&#10;\]&#10;&#10;&#10;\end{document}&#10;%&#10;%\usepackage[T1]{fontenc}&#10;%\usepackage{amsfonts}&#10;%\usepackage{cmbright}&#10;%\usepackage{color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40.0005"/>
  <p:tag name="PICTUREFILESIZE" val="133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beqa&#10;a_0 &amp;=&amp; 0.35~\, \pm 0.03~~\,\mbox{(stat.)}  \pm 0.05~~~\mbox{(syst.)}\nonumber\\&#10;a_0 &amp;=&amp; 0.330  \pm 0.025~\mbox{(stat.)} \pm 0.030~\mbox{(syst.)}\nonumber&#10;\eeqa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381.9608"/>
  <p:tag name="PICTUREFILESIZE" val="214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Delta f={\blue \eta} x^{\blue \alpha}(1-x)^{\blue \beta}(1+{\blue \gamma} x),&#10;\hskip 2ex Q^2_0=3~\GeV^2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381.9608"/>
  <p:tag name="PICTUREFILESIZE" val="119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q_v = q - \bar q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96.00016"/>
  <p:tag name="PICTUREFILESIZE" val="26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\chi^2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.875"/>
  <p:tag name="PICTUREFILESIZE" val="133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\chi^2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1.875"/>
  <p:tag name="PICTUREFILESIZE" val="13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%\usepackage[T1]{fontenc}&#10;\usepackage{amsfonts}&#10;\usepackage{cmbright}&#10;\usepackage{color}&#10;\include{mycolors}&#10;\include{mycommands}&#10;\begin{document}&#10;\begin{eqnarray}&#10;\frac{\id^3\overline{\sigma}}{\id x\,\id y\,\id\varphi}&#10;         &amp;=&amp;%\displaystyle&#10;%          \frac{4\alpha^2}{Q^4}(s-M^2)xy&#10;           \frac{4\alpha^2}{Q^2}&#10;            \left\{&#10;                   \frac{y}{2}{\ForestGreen F_1}+\frac{1}{2xy}&#10;                   \left(1-y-\frac{y^2\gamma^2}{4}\right)&#10;                   {\ForestGreen F_2}&#10;                   \right\}\nonumber\\&#10;\frac{\id^3\Delta_\parallel\sigma}{\id x\,\id y\,\id\varphi}&#10;         &amp;=&amp;%\displaystyle&#10;%          \frac{4\alpha^2}{Q^4}(s-M^2)xy&#10;           \frac{4\alpha^2}{Q^2}&#10;            \left\{&#10;                   \left(1-\frac{y}{2}-\frac{y^2\gamma^2}{4}\right)&#10;                   {\magenta g_1}-\frac{y}{2}\gamma^2{\magenta g_2}&#10;                   \right\}\nonumber\\&#10;\frac{\id^3\Delta_\perp\sigma}{\id x\,\id y\,\id\varphi}&#10;         &amp;=&amp;%\displaystyle&#10;%          \frac{4\alpha^2}{Q^4}(s-M^2)xy&#10;           \frac{4\alpha^2}{Q^2}&#10;            \left\{\gamma&#10;                   \sqrt{ 1-y-\frac{y^2\gamma^2}{4} }\,&#10;                   \left(\frac{y}{2}{\magenta g_1}+{\magenta g_2}\right)&#10;                   \right\}\nonumber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59.0009"/>
  <p:tag name="PICTUREFILESIZE" val="686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begin{eqnarray}&#10;\renewcommand{\arraystretch}{1.5}&#10;A_\parallel(x,Q^2;E)&#10;             =&amp;\displaystyle&#10;             \frac{\Delta_\parallel\sigma}{\overline{\sigma}}&#10;             &amp;=&#10;             \frac{\slo-\sle}{\slo+\sle},&#10;             \nonumber\\&#10;             \nonumber\\&#10;A_\perp(x,Q^2;E)&#10;             =&amp;\displaystyle&#10;             \frac{\Delta_\perp\sigma}{\overline{\sigma}}&#10;             &amp;=&#10;             \frac{{\cal H}_\ell}{\cos\varphi}\cdot&#10;             \frac{\sigma(\varphi)-\sigma(\pi\pm\varphi)}&#10;                  {\sigma(\varphi)+\sigma(\pi\pm\varphi)}\nonumber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47.0009"/>
  <p:tag name="PICTUREFILESIZE" val="326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pstricks}\begin{document}\input{commands.tex}\input{colors.tex}&#10;$$\vec{\cal{A}} = \cal{P}\vec{\cal{Q}}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2"/>
  <p:tag name="PICTUREFILESIZE" val="72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pstricks}\begin{document}\input{commands.tex}\input{colors.tex}&#10;$$\vec{\cal{A}} = (A_{1,t}^h,...)$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29.875"/>
  <p:tag name="PICTUREFILESIZE" val="25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pstricks}\begin{document}\input{commands.tex}\input{colors.tex}&#10;$$\vec{\cal{Q}} = ({\blue \Delta q_f},...)$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32"/>
  <p:tag name="PICTUREFILESIZE" val="250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pstricks}\begin{document}\input{commands.tex}\input{colors.tex}&#10;$${\cal{P}}_f^h = \frac{e_f^2q_f(x)\int dzD^h_f}{\sum_{i}e_i^2q_i(x)\int dz D^h_i(z)}$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53.875"/>
  <p:tag name="PICTUREFILESIZE" val="74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clude{mycolors}&#10;$\ell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.875"/>
  <p:tag name="PICTUREFILESIZE" val="11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clude{mycolors}&#10;$\ell'$&#10;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3.875"/>
  <p:tag name="PICTUREFILESIZE" val="11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S = 2 \bar u + 2 \bar d + s + \bar s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80.9604"/>
  <p:tag name="PICTUREFILESIZE" val="489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mycolors&#10;&#10;\begin{eqnarray*}&#10;%$$%\begin{equation*}&#10;%\frac{A_{\parallel}}{D} &amp;=&amp; -0.015 \pm 0.080\,\textrm{(stat.)} &#10;%                                               \pm 0.013\,\textrm{(syst.)}\\&#10;%\\&#10;{\red\frac{\Delta G}{G}} = 0.06 \pm 0.31 \textrm{(stat.)} \pm 0.06 \textrm{(syst.)}\hskip 1cm&#10;\langle x_g \rangle = 0.13%\hskip 3cm \langle\mu^2\rangle = 3~\mbox{GeV}^2&#10;\end{eqnarray*}&#10;%\left\langle \frac{A_{\parallel}}{D} \right\rangle= -0.015 \pm 0.080\,\textrm{(stat.)} &#10;%                                               \pm 0.013\,\textrm{(syst.)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20.75"/>
  <p:tag name="PICTUREFILESIZE" val="729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mycolors&#10;&#10;\begin{eqnarray*}&#10;%\frac{A_{\parallel}}{D} &amp;=&amp; 0.004 \pm 0.013\,\textrm{(stat.)} &#10;%                                              \pm 0.003\,\textrm{(syst.)}\\&#10;%\\&#10;{\red\frac{\Delta G}{G}} %&amp;=&amp; %\frac{A_\parallel}{D} \frac{1}{\langle{\blue a_{LL}}/D\rr angle R_{pgf}}\\&#10;                         = 0.016 \pm 0.058 \textrm{(stat.)} \pm 0.055 \textrm{(syst.)}\\&#10;\langle x_g \rangle = 0.085\hskip 3cm \langle\mu^2\rangle = 3~\mbox{GeV}^2&#10;\end{eqnarray*}&#10;%\left\langle \frac{A_{\parallel}}{D} \right\rangle=  0.015 \pm 0.077\,\textrm{(stat.)} &#10;%                                               \pm 0.013\,\textrm{(syst.)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00"/>
  <p:tag name="BOXFONT" val="10"/>
  <p:tag name="BOXWRAP" val="False"/>
  <p:tag name="WORKAROUNDTRANSPARENCYBUG" val="True"/>
  <p:tag name="ALLOWFONTSUBSTITUTION" val="False"/>
  <p:tag name="BITMAPFORMAT" val="png256"/>
  <p:tag name="ORIGWIDTH" val="416.875"/>
  <p:tag name="PICTUREFILESIZE" val="979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input mycolors&#10;&#10;\begin{eqnarray*}&#10;%\frac{A_{\parallel}}{D} &amp;=&amp; 0.004 \pm 0.013\,\textrm{(stat.)} &#10;%                                              \pm 0.003\,\textrm{(syst.)}\\&#10;%\\&#10;{\red\frac{\Delta G}{G}} %&amp;:=&amp; %\frac{A_\parallel}{D} \frac{1}{\langle{\blue a_{LL}}/D\rr angle R_{pgf}}\\&#10;                         = -0.57\pm0.41 \textrm{(stat.)}\pm 0.17 \textrm{(syst.)}\\&#10;\langle x_g \rangle = 0.15\hskip 5mm \langle\mu^2\rangle = 13~\mbox{GeV}^2&#10;\end{eqnarray*}&#10;%\left\langle \frac{A_{\parallel}}{D} \right\rangle=  0.015 \pm 0.077\,\textrm{(stat.)} &#10;%                                               \pm 0.013\,\textrm{(syst.)}&#10;\end{document}&#10;"/>
  <p:tag name="EXTERNALNAME" val="txp_fig"/>
  <p:tag name="BLEND" val="False"/>
  <p:tag name="TRANSPARENT" val="True"/>
  <p:tag name="KEEPFILES" val="True"/>
  <p:tag name="DEBUGPAUSE" val="True"/>
  <p:tag name="RESOLUTION" val="3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96"/>
  <p:tag name="PICTUREFILESIZE" val="94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\Delta\mathcal{P}_{ij}=\frac{\alpha_s}{2\pi}\Delta \mathcal{P}^{(0)}_{ij}(z)+\frac{\alpha_s}{2\pi}^2\Delta\mathcal{P}^{(1)}_{ij}(z)+\ldots&#10;\]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0"/>
  <p:tag name="BOXHEIGHT" val="216"/>
  <p:tag name="BOXFONT" val="10"/>
  <p:tag name="BOXWRAP" val="False"/>
  <p:tag name="WORKAROUNDTRANSPARENCYBUG" val="False"/>
  <p:tag name="ALLOWFONTSUBSTITUTION" val="False"/>
  <p:tag name="BITMAPFORMAT" val="png256"/>
  <p:tag name="ORIGWIDTH" val="363.0007"/>
  <p:tag name="PICTUREFILESIZE" val="126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beqa&#10;{\blue \Dqns}(x,Q^2) &amp;=&amp; \sum_{i=1}^{n_f}&#10;               \left( \frac{e_i^2}{\langle e^2\rangle}-1\right)&#10;               \Delta q_i(x,Q^2)\nonumber\\&#10;{\ForestGreen\Dqs}(x,Q^2) &amp;=&amp; \sum_{i=1}^{n_f}\Delta q_i(x,Q^2)\nonumber&#10;\eeqa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382.9208"/>
  <p:tag name="PICTUREFILESIZE" val="323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[&#10;(a\otimes b)(x):=\int_x^1\frac{\id y}{y}a\left(\frac{x}{y}\right)b(y)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71.9206"/>
  <p:tag name="PICTUREFILESIZE" val="138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%\usepackage[T1]{fontenc}&#10;\usepackage{amsfonts}&#10;\usepackage{cmbright}&#10;\usepackage{color}&#10;\include{mycolors}&#10;\include{mycommands}&#10;\begin{document}&#10;\[&#10;{\magenta g_1}(x)  =&#10;          \frac{1}{2}&#10;          \sum_i e_i^2 \left\{ q_i^+(x) {\red -} q_i^-(x)\right\}\nonumber\\&#10;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537"/>
  <p:tag name="BOXHEIGHT" val="331"/>
  <p:tag name="BOXFONT" val="10"/>
  <p:tag name="BOXWRAP" val="False"/>
  <p:tag name="WORKAROUNDTRANSPARENCYBUG" val="False"/>
  <p:tag name="ALLOWFONTSUBSTITUTION" val="False"/>
  <p:tag name="BITMAPFORMAT" val="png256"/>
  <p:tag name="ORIGWIDTH" val="286.9206"/>
  <p:tag name="PICTUREFILESIZE" val="122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$&#10;C^{(0)}_{\rm s}=C^{(0)}_{\rm ns}=\delta(1-x)$, $C_g^{(0)}=0&#10;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88.9605"/>
  <p:tag name="PICTUREFILESIZE" val="88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clude{mycommands}&#10;\include{mycolors}&#10;\begin{document}&#10;\beqa&#10;\frac{\id }{\id \ln Q^2}{\blue \Dqns}&amp;=&amp;\Delta\mathcal{P}_{qq}^{\rm ns}\otimes {\blue\Dqns}\nonumber\\&#10;\nonumber\\&#10;\frac{\id}{\id \ln Q^2}&#10;       \left(&#10;          \begin{array}{c}&#10;             {\ForestGreen\Dqs}\\&#10;             {\red\Delta g}\\&#10;            \end{array}&#10;          \right)&#10;       &amp;=&amp;&#10;       \left(&#10;          \begin{array}{cc}&#10;             \Delta \mathcal{P}^{\rm s}_{qq} &amp;  \Delta \mathcal{P}^{\rm s}_{qg}\\&#10;             \Delta \mathcal{P}^{\rm s}_{gq} &amp;  \Delta \mathcal{P}^{\rm s}_{gg}&#10;             \end{array}\ &#10;          \right)\otimes&#10;       \left(&#10;           \begin{array}{c}&#10;              {\ForestGreen\Dqs}\\&#10;              {\red \Delta g}&#10;              \end{array}&#10;           \right)\nonumber&#10;\eeqa&#10;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2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444.9609"/>
  <p:tag name="PICTUREFILESIZE" val="3800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11902</TotalTime>
  <Words>1448</Words>
  <Application>Microsoft PowerPoint</Application>
  <PresentationFormat>On-screen Show (4:3)</PresentationFormat>
  <Paragraphs>406</Paragraphs>
  <Slides>56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Default Design</vt:lpstr>
      <vt:lpstr>DeltaGraph</vt:lpstr>
      <vt:lpstr>Equation</vt:lpstr>
      <vt:lpstr>The Nucleon Spin Structure</vt:lpstr>
      <vt:lpstr>Lecture 2</vt:lpstr>
      <vt:lpstr>Slide 3</vt:lpstr>
      <vt:lpstr>1. Q 2 evolution of structure functions</vt:lpstr>
      <vt:lpstr>Parton Distribution Functions</vt:lpstr>
      <vt:lpstr>PDFs</vt:lpstr>
      <vt:lpstr>Polarised gluon evolution Δg (x,Q 2)</vt:lpstr>
      <vt:lpstr>Splitting functions ΔP</vt:lpstr>
      <vt:lpstr>Q 2 evolution &amp; DGLAP equations</vt:lpstr>
      <vt:lpstr>Slide 10</vt:lpstr>
      <vt:lpstr>Q 2 evolution </vt:lpstr>
      <vt:lpstr>2. Status of g1</vt:lpstr>
      <vt:lpstr>New g1 data </vt:lpstr>
      <vt:lpstr>QCD fits to g1(x,Q2)</vt:lpstr>
      <vt:lpstr>g1(x,Q2)              F2(x,Q2)</vt:lpstr>
      <vt:lpstr>NLO QCD Fits</vt:lpstr>
      <vt:lpstr>NLO QCD fits</vt:lpstr>
      <vt:lpstr>AAC06 analysis</vt:lpstr>
      <vt:lpstr>AAC 2006</vt:lpstr>
      <vt:lpstr>First moments</vt:lpstr>
      <vt:lpstr>COMPASS QCD fit</vt:lpstr>
      <vt:lpstr>COMPASS   QCD fit</vt:lpstr>
      <vt:lpstr>Slide 23</vt:lpstr>
      <vt:lpstr>Slide 24</vt:lpstr>
      <vt:lpstr>αs  from pol. DIS</vt:lpstr>
      <vt:lpstr>3. Interplay: g2</vt:lpstr>
      <vt:lpstr>Wandzura-Wilczek</vt:lpstr>
      <vt:lpstr>g2 from SLAC</vt:lpstr>
      <vt:lpstr>Slide 29</vt:lpstr>
      <vt:lpstr>4. Semi-inclusive DIS</vt:lpstr>
      <vt:lpstr>Fragmentation Function </vt:lpstr>
      <vt:lpstr>Semi-inclusive DIS</vt:lpstr>
      <vt:lpstr>Flavour separated polarisation</vt:lpstr>
      <vt:lpstr>Alternative: difference asymmetries</vt:lpstr>
      <vt:lpstr>Slide 35</vt:lpstr>
      <vt:lpstr>Valence quark polarisation</vt:lpstr>
      <vt:lpstr>5.  G from high-pT hadron pairs</vt:lpstr>
      <vt:lpstr>Photon–gluon fusion (PGF)</vt:lpstr>
      <vt:lpstr>Hadron production</vt:lpstr>
      <vt:lpstr>Open charm at COMPASS</vt:lpstr>
      <vt:lpstr>Kπ separation</vt:lpstr>
      <vt:lpstr>           tagging</vt:lpstr>
      <vt:lpstr>Open Charm: D’s from D*’s</vt:lpstr>
      <vt:lpstr>Analysing power ALL</vt:lpstr>
      <vt:lpstr>Open charm:  MC</vt:lpstr>
      <vt:lpstr>Light hadron production  </vt:lpstr>
      <vt:lpstr>Example: kT tuning</vt:lpstr>
      <vt:lpstr>Resolved photons</vt:lpstr>
      <vt:lpstr>Data versus MC</vt:lpstr>
      <vt:lpstr>Gluon polarisation </vt:lpstr>
      <vt:lpstr> G/G from high-pT pairs</vt:lpstr>
      <vt:lpstr>Slide 52</vt:lpstr>
      <vt:lpstr>New Hermes analysis</vt:lpstr>
      <vt:lpstr>Can we learn more about x?</vt:lpstr>
      <vt:lpstr>Slide 55</vt:lpstr>
      <vt:lpstr>Lecture 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gkm</dc:creator>
  <cp:lastModifiedBy>gkm</cp:lastModifiedBy>
  <cp:revision>35</cp:revision>
  <dcterms:created xsi:type="dcterms:W3CDTF">2004-06-01T18:54:34Z</dcterms:created>
  <dcterms:modified xsi:type="dcterms:W3CDTF">2007-10-06T14:46:01Z</dcterms:modified>
</cp:coreProperties>
</file>