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Default Extension="vml" ContentType="application/vnd.openxmlformats-officedocument.vmlDrawing"/>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4"/>
  </p:notesMasterIdLst>
  <p:sldIdLst>
    <p:sldId id="271" r:id="rId2"/>
    <p:sldId id="305" r:id="rId3"/>
    <p:sldId id="330" r:id="rId4"/>
    <p:sldId id="311" r:id="rId5"/>
    <p:sldId id="312" r:id="rId6"/>
    <p:sldId id="314" r:id="rId7"/>
    <p:sldId id="313" r:id="rId8"/>
    <p:sldId id="315" r:id="rId9"/>
    <p:sldId id="317" r:id="rId10"/>
    <p:sldId id="310" r:id="rId11"/>
    <p:sldId id="279" r:id="rId12"/>
    <p:sldId id="290" r:id="rId13"/>
    <p:sldId id="318" r:id="rId14"/>
    <p:sldId id="282" r:id="rId15"/>
    <p:sldId id="319" r:id="rId16"/>
    <p:sldId id="285" r:id="rId17"/>
    <p:sldId id="287" r:id="rId18"/>
    <p:sldId id="284" r:id="rId19"/>
    <p:sldId id="334" r:id="rId20"/>
    <p:sldId id="335" r:id="rId21"/>
    <p:sldId id="331" r:id="rId22"/>
    <p:sldId id="336" r:id="rId23"/>
    <p:sldId id="332" r:id="rId24"/>
    <p:sldId id="364" r:id="rId25"/>
    <p:sldId id="276" r:id="rId26"/>
    <p:sldId id="292" r:id="rId27"/>
    <p:sldId id="338" r:id="rId28"/>
    <p:sldId id="339" r:id="rId29"/>
    <p:sldId id="340" r:id="rId30"/>
    <p:sldId id="341" r:id="rId31"/>
    <p:sldId id="342" r:id="rId32"/>
    <p:sldId id="343" r:id="rId33"/>
    <p:sldId id="344" r:id="rId34"/>
    <p:sldId id="372" r:id="rId35"/>
    <p:sldId id="345" r:id="rId36"/>
    <p:sldId id="346" r:id="rId37"/>
    <p:sldId id="350" r:id="rId38"/>
    <p:sldId id="351" r:id="rId39"/>
    <p:sldId id="352" r:id="rId40"/>
    <p:sldId id="353" r:id="rId41"/>
    <p:sldId id="354" r:id="rId42"/>
    <p:sldId id="373" r:id="rId43"/>
    <p:sldId id="355" r:id="rId44"/>
    <p:sldId id="363" r:id="rId45"/>
    <p:sldId id="356" r:id="rId46"/>
    <p:sldId id="361" r:id="rId47"/>
    <p:sldId id="370" r:id="rId48"/>
    <p:sldId id="371" r:id="rId49"/>
    <p:sldId id="369" r:id="rId50"/>
    <p:sldId id="374" r:id="rId51"/>
    <p:sldId id="367" r:id="rId52"/>
    <p:sldId id="375" r:id="rId53"/>
  </p:sldIdLst>
  <p:sldSz cx="9144000" cy="6858000" type="screen4x3"/>
  <p:notesSz cx="7099300" cy="10234613"/>
  <p:custDataLst>
    <p:tags r:id="rId5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FF9900"/>
    <a:srgbClr val="800080"/>
    <a:srgbClr val="CCFF66"/>
    <a:srgbClr val="CC3300"/>
    <a:srgbClr val="CC0099"/>
    <a:srgbClr val="99CCFF"/>
    <a:srgbClr val="66FF33"/>
    <a:srgbClr val="FF0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158" autoAdjust="0"/>
    <p:restoredTop sz="94664" autoAdjust="0"/>
  </p:normalViewPr>
  <p:slideViewPr>
    <p:cSldViewPr>
      <p:cViewPr varScale="1">
        <p:scale>
          <a:sx n="66" d="100"/>
          <a:sy n="66" d="100"/>
        </p:scale>
        <p:origin x="-390" y="-114"/>
      </p:cViewPr>
      <p:guideLst>
        <p:guide orient="horz" pos="3407"/>
        <p:guide pos="3192"/>
      </p:guideLst>
    </p:cSldViewPr>
  </p:slideViewPr>
  <p:outlineViewPr>
    <p:cViewPr>
      <p:scale>
        <a:sx n="33" d="100"/>
        <a:sy n="33" d="100"/>
      </p:scale>
      <p:origin x="0" y="3996"/>
    </p:cViewPr>
  </p:outlineViewPr>
  <p:notesTextViewPr>
    <p:cViewPr>
      <p:scale>
        <a:sx n="33" d="100"/>
        <a:sy n="33" d="100"/>
      </p:scale>
      <p:origin x="0" y="0"/>
    </p:cViewPr>
  </p:notesTextViewPr>
  <p:sorterViewPr>
    <p:cViewPr>
      <p:scale>
        <a:sx n="66" d="100"/>
        <a:sy n="66" d="100"/>
      </p:scale>
      <p:origin x="0" y="7362"/>
    </p:cViewPr>
  </p:sorter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5724" cy="511201"/>
          </a:xfrm>
          <a:prstGeom prst="rect">
            <a:avLst/>
          </a:prstGeom>
          <a:noFill/>
          <a:ln w="9525">
            <a:noFill/>
            <a:miter lim="800000"/>
            <a:headEnd/>
            <a:tailEnd/>
          </a:ln>
          <a:effectLst/>
        </p:spPr>
        <p:txBody>
          <a:bodyPr vert="horz" wrap="square" lIns="100779" tIns="50390" rIns="100779" bIns="50390" numCol="1" anchor="t" anchorCtr="0" compatLnSpc="1">
            <a:prstTxWarp prst="textNoShape">
              <a:avLst/>
            </a:prstTxWarp>
          </a:bodyPr>
          <a:lstStyle>
            <a:lvl1pPr defTabSz="1007973">
              <a:defRPr sz="1400"/>
            </a:lvl1pPr>
          </a:lstStyle>
          <a:p>
            <a:pPr>
              <a:defRPr/>
            </a:pPr>
            <a:endParaRPr lang="en-US"/>
          </a:p>
        </p:txBody>
      </p:sp>
      <p:sp>
        <p:nvSpPr>
          <p:cNvPr id="3075" name="Rectangle 3"/>
          <p:cNvSpPr>
            <a:spLocks noGrp="1" noChangeArrowheads="1"/>
          </p:cNvSpPr>
          <p:nvPr>
            <p:ph type="dt" idx="1"/>
          </p:nvPr>
        </p:nvSpPr>
        <p:spPr bwMode="auto">
          <a:xfrm>
            <a:off x="4021976" y="0"/>
            <a:ext cx="3075724" cy="511201"/>
          </a:xfrm>
          <a:prstGeom prst="rect">
            <a:avLst/>
          </a:prstGeom>
          <a:noFill/>
          <a:ln w="9525">
            <a:noFill/>
            <a:miter lim="800000"/>
            <a:headEnd/>
            <a:tailEnd/>
          </a:ln>
          <a:effectLst/>
        </p:spPr>
        <p:txBody>
          <a:bodyPr vert="horz" wrap="square" lIns="100779" tIns="50390" rIns="100779" bIns="50390" numCol="1" anchor="t" anchorCtr="0" compatLnSpc="1">
            <a:prstTxWarp prst="textNoShape">
              <a:avLst/>
            </a:prstTxWarp>
          </a:bodyPr>
          <a:lstStyle>
            <a:lvl1pPr algn="r" defTabSz="1007973">
              <a:defRPr sz="14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992188" y="768350"/>
            <a:ext cx="5116512"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10892" y="4862591"/>
            <a:ext cx="5677518" cy="4604337"/>
          </a:xfrm>
          <a:prstGeom prst="rect">
            <a:avLst/>
          </a:prstGeom>
          <a:noFill/>
          <a:ln w="9525">
            <a:noFill/>
            <a:miter lim="800000"/>
            <a:headEnd/>
            <a:tailEnd/>
          </a:ln>
          <a:effectLst/>
        </p:spPr>
        <p:txBody>
          <a:bodyPr vert="horz" wrap="square" lIns="100779" tIns="50390" rIns="100779" bIns="503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1644"/>
            <a:ext cx="3075724" cy="511201"/>
          </a:xfrm>
          <a:prstGeom prst="rect">
            <a:avLst/>
          </a:prstGeom>
          <a:noFill/>
          <a:ln w="9525">
            <a:noFill/>
            <a:miter lim="800000"/>
            <a:headEnd/>
            <a:tailEnd/>
          </a:ln>
          <a:effectLst/>
        </p:spPr>
        <p:txBody>
          <a:bodyPr vert="horz" wrap="square" lIns="100779" tIns="50390" rIns="100779" bIns="50390" numCol="1" anchor="b" anchorCtr="0" compatLnSpc="1">
            <a:prstTxWarp prst="textNoShape">
              <a:avLst/>
            </a:prstTxWarp>
          </a:bodyPr>
          <a:lstStyle>
            <a:lvl1pPr defTabSz="1007973">
              <a:defRPr sz="1400"/>
            </a:lvl1pPr>
          </a:lstStyle>
          <a:p>
            <a:pPr>
              <a:defRPr/>
            </a:pPr>
            <a:endParaRPr lang="en-US"/>
          </a:p>
        </p:txBody>
      </p:sp>
      <p:sp>
        <p:nvSpPr>
          <p:cNvPr id="3079" name="Rectangle 7"/>
          <p:cNvSpPr>
            <a:spLocks noGrp="1" noChangeArrowheads="1"/>
          </p:cNvSpPr>
          <p:nvPr>
            <p:ph type="sldNum" sz="quarter" idx="5"/>
          </p:nvPr>
        </p:nvSpPr>
        <p:spPr bwMode="auto">
          <a:xfrm>
            <a:off x="4021976" y="9721644"/>
            <a:ext cx="3075724" cy="511201"/>
          </a:xfrm>
          <a:prstGeom prst="rect">
            <a:avLst/>
          </a:prstGeom>
          <a:noFill/>
          <a:ln w="9525">
            <a:noFill/>
            <a:miter lim="800000"/>
            <a:headEnd/>
            <a:tailEnd/>
          </a:ln>
          <a:effectLst/>
        </p:spPr>
        <p:txBody>
          <a:bodyPr vert="horz" wrap="square" lIns="100779" tIns="50390" rIns="100779" bIns="50390" numCol="1" anchor="b" anchorCtr="0" compatLnSpc="1">
            <a:prstTxWarp prst="textNoShape">
              <a:avLst/>
            </a:prstTxWarp>
          </a:bodyPr>
          <a:lstStyle>
            <a:lvl1pPr algn="r" defTabSz="1007973">
              <a:defRPr sz="1400"/>
            </a:lvl1pPr>
          </a:lstStyle>
          <a:p>
            <a:pPr>
              <a:defRPr/>
            </a:pPr>
            <a:fld id="{53C2F686-6989-4370-9CAC-F2F82F13D2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6B18F818-39D4-4B6A-92DF-E9A8CBC16D48}"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G. Mallot/CERN</a:t>
            </a:r>
            <a:endParaRPr lang="en-US"/>
          </a:p>
        </p:txBody>
      </p:sp>
      <p:sp>
        <p:nvSpPr>
          <p:cNvPr id="5" name="Rectangle 5"/>
          <p:cNvSpPr>
            <a:spLocks noGrp="1" noChangeArrowheads="1"/>
          </p:cNvSpPr>
          <p:nvPr>
            <p:ph type="ftr" sz="quarter" idx="11"/>
          </p:nvPr>
        </p:nvSpPr>
        <p:spPr>
          <a:xfrm>
            <a:off x="5994400" y="6534150"/>
            <a:ext cx="2895600" cy="323850"/>
          </a:xfrm>
        </p:spPr>
        <p:txBody>
          <a:bodyPr/>
          <a:lstStyle>
            <a:lvl1pPr>
              <a:defRPr/>
            </a:lvl1pPr>
          </a:lstStyle>
          <a:p>
            <a:pPr>
              <a:defRPr/>
            </a:pPr>
            <a:r>
              <a:rPr lang="en-US"/>
              <a:t>Obergurgl,  October 2007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aseline="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G. Mallot/CERN</a:t>
            </a:r>
            <a:endParaRPr lang="en-US"/>
          </a:p>
        </p:txBody>
      </p:sp>
      <p:sp>
        <p:nvSpPr>
          <p:cNvPr id="5" name="Rectangle 5"/>
          <p:cNvSpPr>
            <a:spLocks noGrp="1" noChangeArrowheads="1"/>
          </p:cNvSpPr>
          <p:nvPr>
            <p:ph type="ftr" sz="quarter" idx="11"/>
          </p:nvPr>
        </p:nvSpPr>
        <p:spPr>
          <a:xfrm>
            <a:off x="6716713" y="6496050"/>
            <a:ext cx="2427287" cy="361950"/>
          </a:xfrm>
        </p:spPr>
        <p:txBody>
          <a:bodyPr/>
          <a:lstStyle>
            <a:lvl1pPr>
              <a:defRPr/>
            </a:lvl1pPr>
          </a:lstStyle>
          <a:p>
            <a:pPr>
              <a:defRPr/>
            </a:pPr>
            <a:r>
              <a:rPr lang="en-US"/>
              <a:t>Obergurgl,  October 2007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t>G. Mallot/CERN</a:t>
            </a: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Obergurgl,  October 2007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G. Mallot/CERN</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Obergurgl,  October 2007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522288" y="6489700"/>
            <a:ext cx="1905000" cy="36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smtClean="0"/>
              <a:t>G. Mallot/CERN</a:t>
            </a:r>
            <a:endParaRPr lang="en-US" dirty="0"/>
          </a:p>
        </p:txBody>
      </p:sp>
      <p:sp>
        <p:nvSpPr>
          <p:cNvPr id="33797" name="Rectangle 5"/>
          <p:cNvSpPr>
            <a:spLocks noGrp="1" noChangeArrowheads="1"/>
          </p:cNvSpPr>
          <p:nvPr>
            <p:ph type="ftr" sz="quarter" idx="3"/>
          </p:nvPr>
        </p:nvSpPr>
        <p:spPr bwMode="auto">
          <a:xfrm>
            <a:off x="5967413"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Obergurgl,  October 2007</a:t>
            </a:r>
          </a:p>
        </p:txBody>
      </p:sp>
      <p:sp>
        <p:nvSpPr>
          <p:cNvPr id="33799" name="AutoShape 7"/>
          <p:cNvSpPr>
            <a:spLocks noChangeArrowheads="1"/>
          </p:cNvSpPr>
          <p:nvPr userDrawn="1"/>
        </p:nvSpPr>
        <p:spPr bwMode="auto">
          <a:xfrm>
            <a:off x="457200" y="381000"/>
            <a:ext cx="8534400" cy="838200"/>
          </a:xfrm>
          <a:prstGeom prst="roundRect">
            <a:avLst>
              <a:gd name="adj" fmla="val 16667"/>
            </a:avLst>
          </a:prstGeom>
          <a:gradFill rotWithShape="0">
            <a:gsLst>
              <a:gs pos="0">
                <a:srgbClr val="6666FF">
                  <a:gamma/>
                  <a:shade val="66275"/>
                  <a:invGamma/>
                </a:srgbClr>
              </a:gs>
              <a:gs pos="100000">
                <a:srgbClr val="6666FF"/>
              </a:gs>
            </a:gsLst>
            <a:lin ang="0" scaled="1"/>
          </a:gradFill>
          <a:ln w="9525">
            <a:noFill/>
            <a:round/>
            <a:headEnd/>
            <a:tailEnd/>
          </a:ln>
          <a:effectLst/>
        </p:spPr>
        <p:txBody>
          <a:bodyPr wrap="none" anchor="ctr"/>
          <a:lstStyle/>
          <a:p>
            <a:pPr>
              <a:defRPr/>
            </a:pPr>
            <a:endParaRPr lang="en-US"/>
          </a:p>
        </p:txBody>
      </p:sp>
      <p:sp>
        <p:nvSpPr>
          <p:cNvPr id="33800" name="AutoShape 8"/>
          <p:cNvSpPr>
            <a:spLocks noChangeArrowheads="1"/>
          </p:cNvSpPr>
          <p:nvPr userDrawn="1"/>
        </p:nvSpPr>
        <p:spPr bwMode="auto">
          <a:xfrm>
            <a:off x="266700" y="279400"/>
            <a:ext cx="8610600" cy="820738"/>
          </a:xfrm>
          <a:prstGeom prst="roundRect">
            <a:avLst>
              <a:gd name="adj" fmla="val 16667"/>
            </a:avLst>
          </a:prstGeom>
          <a:solidFill>
            <a:schemeClr val="bg1"/>
          </a:solidFill>
          <a:ln w="9525">
            <a:noFill/>
            <a:round/>
            <a:headEnd/>
            <a:tailEnd/>
          </a:ln>
          <a:effectLst/>
        </p:spPr>
        <p:txBody>
          <a:bodyPr wrap="none" anchor="ctr"/>
          <a:lstStyle/>
          <a:p>
            <a:pPr algn="ctr">
              <a:defRPr/>
            </a:pPr>
            <a:endParaRPr lang="en-US" sz="2400" dirty="0">
              <a:latin typeface="Comic Sans MS" pitchFamily="66" charset="0"/>
            </a:endParaRPr>
          </a:p>
        </p:txBody>
      </p:sp>
      <p:pic>
        <p:nvPicPr>
          <p:cNvPr id="3080" name="Picture 10" descr="Cern Logo Small"/>
          <p:cNvPicPr>
            <a:picLocks noChangeAspect="1" noChangeArrowheads="1"/>
          </p:cNvPicPr>
          <p:nvPr userDrawn="1"/>
        </p:nvPicPr>
        <p:blipFill>
          <a:blip r:embed="rId13"/>
          <a:srcRect/>
          <a:stretch>
            <a:fillRect/>
          </a:stretch>
        </p:blipFill>
        <p:spPr bwMode="auto">
          <a:xfrm>
            <a:off x="0" y="6381750"/>
            <a:ext cx="47625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8" r:id="rId2"/>
    <p:sldLayoutId id="2147483681" r:id="rId3"/>
    <p:sldLayoutId id="2147483682" r:id="rId4"/>
    <p:sldLayoutId id="2147483683" r:id="rId5"/>
    <p:sldLayoutId id="2147483684" r:id="rId6"/>
    <p:sldLayoutId id="2147483689" r:id="rId7"/>
    <p:sldLayoutId id="2147483685" r:id="rId8"/>
    <p:sldLayoutId id="2147483686" r:id="rId9"/>
    <p:sldLayoutId id="2147483687" r:id="rId10"/>
    <p:sldLayoutId id="2147483690"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8.xml"/><Relationship Id="rId7" Type="http://schemas.openxmlformats.org/officeDocument/2006/relationships/image" Target="../media/image3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1.xml"/><Relationship Id="rId7" Type="http://schemas.openxmlformats.org/officeDocument/2006/relationships/image" Target="../media/image3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5.xml"/><Relationship Id="rId7" Type="http://schemas.openxmlformats.org/officeDocument/2006/relationships/image" Target="../media/image4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4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5.xml"/><Relationship Id="rId7" Type="http://schemas.openxmlformats.org/officeDocument/2006/relationships/image" Target="../media/image5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1.png"/><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42.xml"/><Relationship Id="rId7" Type="http://schemas.openxmlformats.org/officeDocument/2006/relationships/image" Target="../media/image6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45.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slideLayout" Target="../slideLayouts/slideLayout2.xml"/><Relationship Id="rId10" Type="http://schemas.openxmlformats.org/officeDocument/2006/relationships/image" Target="../media/image75.png"/><Relationship Id="rId4" Type="http://schemas.openxmlformats.org/officeDocument/2006/relationships/tags" Target="../tags/tag46.xml"/><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88.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jpeg"/></Relationships>
</file>

<file path=ppt/slides/_rels/slide3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7.png"/><Relationship Id="rId4" Type="http://schemas.openxmlformats.org/officeDocument/2006/relationships/tags" Target="../tags/tag5.xml"/><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gi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149350" y="0"/>
            <a:ext cx="7994650" cy="1028700"/>
          </a:xfrm>
          <a:solidFill>
            <a:schemeClr val="bg1">
              <a:lumMod val="85000"/>
            </a:schemeClr>
          </a:solidFill>
        </p:spPr>
        <p:txBody>
          <a:bodyPr/>
          <a:lstStyle/>
          <a:p>
            <a:pPr eaLnBrk="1" hangingPunct="1">
              <a:defRPr/>
            </a:pPr>
            <a:r>
              <a:rPr lang="en-US" dirty="0" smtClean="0"/>
              <a:t>The Nucleon Spin Structure</a:t>
            </a:r>
          </a:p>
        </p:txBody>
      </p:sp>
      <p:sp>
        <p:nvSpPr>
          <p:cNvPr id="7171" name="Rectangle 3"/>
          <p:cNvSpPr>
            <a:spLocks noGrp="1" noChangeArrowheads="1"/>
          </p:cNvSpPr>
          <p:nvPr>
            <p:ph type="subTitle" idx="1"/>
          </p:nvPr>
        </p:nvSpPr>
        <p:spPr>
          <a:xfrm>
            <a:off x="1905000" y="4140200"/>
            <a:ext cx="5292725" cy="811213"/>
          </a:xfrm>
        </p:spPr>
        <p:txBody>
          <a:bodyPr/>
          <a:lstStyle/>
          <a:p>
            <a:pPr eaLnBrk="1" hangingPunct="1"/>
            <a:r>
              <a:rPr lang="en-US" dirty="0" smtClean="0">
                <a:solidFill>
                  <a:schemeClr val="accent2"/>
                </a:solidFill>
              </a:rPr>
              <a:t>Gerhard </a:t>
            </a:r>
            <a:r>
              <a:rPr lang="en-US" dirty="0" err="1" smtClean="0">
                <a:solidFill>
                  <a:schemeClr val="accent2"/>
                </a:solidFill>
              </a:rPr>
              <a:t>Mallot</a:t>
            </a:r>
            <a:endParaRPr lang="en-US" smtClean="0">
              <a:solidFill>
                <a:schemeClr val="accent2"/>
              </a:solidFill>
            </a:endParaRPr>
          </a:p>
        </p:txBody>
      </p:sp>
      <p:pic>
        <p:nvPicPr>
          <p:cNvPr id="7172" name="Picture 7" descr="Cern50_color_400x295"/>
          <p:cNvPicPr>
            <a:picLocks noChangeAspect="1" noChangeArrowheads="1"/>
          </p:cNvPicPr>
          <p:nvPr/>
        </p:nvPicPr>
        <p:blipFill>
          <a:blip r:embed="rId3"/>
          <a:srcRect/>
          <a:stretch>
            <a:fillRect/>
          </a:stretch>
        </p:blipFill>
        <p:spPr bwMode="auto">
          <a:xfrm>
            <a:off x="5816600" y="5118100"/>
            <a:ext cx="1309688" cy="965200"/>
          </a:xfrm>
          <a:prstGeom prst="rect">
            <a:avLst/>
          </a:prstGeom>
          <a:noFill/>
          <a:ln w="9525">
            <a:noFill/>
            <a:miter lim="800000"/>
            <a:headEnd/>
            <a:tailEnd/>
          </a:ln>
        </p:spPr>
      </p:pic>
      <p:pic>
        <p:nvPicPr>
          <p:cNvPr id="7173" name="Picture 9" descr="nucleon_1"/>
          <p:cNvPicPr>
            <a:picLocks noChangeAspect="1" noChangeArrowheads="1"/>
          </p:cNvPicPr>
          <p:nvPr/>
        </p:nvPicPr>
        <p:blipFill>
          <a:blip r:embed="rId4">
            <a:clrChange>
              <a:clrFrom>
                <a:srgbClr val="4B6B94"/>
              </a:clrFrom>
              <a:clrTo>
                <a:srgbClr val="4B6B94">
                  <a:alpha val="0"/>
                </a:srgbClr>
              </a:clrTo>
            </a:clrChange>
            <a:lum bright="20000" contrast="30000"/>
          </a:blip>
          <a:srcRect/>
          <a:stretch>
            <a:fillRect/>
          </a:stretch>
        </p:blipFill>
        <p:spPr bwMode="auto">
          <a:xfrm>
            <a:off x="793750" y="1473200"/>
            <a:ext cx="2609850" cy="2593975"/>
          </a:xfrm>
          <a:prstGeom prst="rect">
            <a:avLst/>
          </a:prstGeom>
          <a:noFill/>
          <a:ln w="9525">
            <a:noFill/>
            <a:miter lim="800000"/>
            <a:headEnd/>
            <a:tailEnd/>
          </a:ln>
        </p:spPr>
      </p:pic>
      <p:pic>
        <p:nvPicPr>
          <p:cNvPr id="7174" name="Picture 10"/>
          <p:cNvPicPr>
            <a:picLocks noChangeAspect="1" noChangeArrowheads="1"/>
          </p:cNvPicPr>
          <p:nvPr/>
        </p:nvPicPr>
        <p:blipFill>
          <a:blip r:embed="rId5"/>
          <a:srcRect/>
          <a:stretch>
            <a:fillRect/>
          </a:stretch>
        </p:blipFill>
        <p:spPr bwMode="auto">
          <a:xfrm>
            <a:off x="0" y="0"/>
            <a:ext cx="1279525" cy="1028700"/>
          </a:xfrm>
          <a:prstGeom prst="rect">
            <a:avLst/>
          </a:prstGeom>
          <a:noFill/>
          <a:ln w="9525">
            <a:noFill/>
            <a:miter lim="800000"/>
            <a:headEnd/>
            <a:tailEnd/>
          </a:ln>
        </p:spPr>
      </p:pic>
      <p:pic>
        <p:nvPicPr>
          <p:cNvPr id="7" name="Picture 4" descr="D:\transparencies\compass-0.25.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27900" y="5073650"/>
            <a:ext cx="1143000" cy="11334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a:t>Obergurgl,  October 2007</a:t>
            </a:r>
          </a:p>
        </p:txBody>
      </p:sp>
      <p:sp>
        <p:nvSpPr>
          <p:cNvPr id="12292" name="Rectangle 2"/>
          <p:cNvSpPr>
            <a:spLocks noGrp="1" noChangeArrowheads="1"/>
          </p:cNvSpPr>
          <p:nvPr>
            <p:ph type="title"/>
          </p:nvPr>
        </p:nvSpPr>
        <p:spPr/>
        <p:txBody>
          <a:bodyPr/>
          <a:lstStyle/>
          <a:p>
            <a:pPr eaLnBrk="1" hangingPunct="1"/>
            <a:r>
              <a:rPr lang="en-US" smtClean="0">
                <a:cs typeface="Arial" charset="0"/>
              </a:rPr>
              <a:t>Deep inelastic scattering</a:t>
            </a:r>
          </a:p>
        </p:txBody>
      </p:sp>
      <p:sp>
        <p:nvSpPr>
          <p:cNvPr id="12293" name="Rectangle 3"/>
          <p:cNvSpPr>
            <a:spLocks noGrp="1" noChangeArrowheads="1"/>
          </p:cNvSpPr>
          <p:nvPr>
            <p:ph type="body" idx="1"/>
          </p:nvPr>
        </p:nvSpPr>
        <p:spPr>
          <a:xfrm>
            <a:off x="349250" y="1917700"/>
            <a:ext cx="8458200" cy="4114800"/>
          </a:xfrm>
        </p:spPr>
        <p:txBody>
          <a:bodyPr/>
          <a:lstStyle/>
          <a:p>
            <a:pPr eaLnBrk="1" hangingPunct="1"/>
            <a:r>
              <a:rPr lang="en-US" dirty="0" smtClean="0"/>
              <a:t>probing </a:t>
            </a:r>
            <a:r>
              <a:rPr lang="en-US" dirty="0" err="1" smtClean="0"/>
              <a:t>partons</a:t>
            </a:r>
            <a:endParaRPr lang="en-US" dirty="0" smtClean="0"/>
          </a:p>
          <a:p>
            <a:pPr eaLnBrk="1" hangingPunct="1"/>
            <a:endParaRPr lang="en-US" dirty="0" smtClean="0"/>
          </a:p>
          <a:p>
            <a:pPr eaLnBrk="1" hangingPunct="1"/>
            <a:endParaRPr lang="en-US" dirty="0" smtClean="0"/>
          </a:p>
          <a:p>
            <a:pPr lvl="1" eaLnBrk="1" hangingPunct="1">
              <a:buClr>
                <a:schemeClr val="tx1"/>
              </a:buClr>
            </a:pPr>
            <a:r>
              <a:rPr lang="en-US" dirty="0" smtClean="0">
                <a:solidFill>
                  <a:schemeClr val="accent2"/>
                </a:solidFill>
              </a:rPr>
              <a:t>inclusive</a:t>
            </a:r>
            <a:r>
              <a:rPr lang="en-US" dirty="0" smtClean="0"/>
              <a:t> lepton − nucleon scattering</a:t>
            </a:r>
          </a:p>
          <a:p>
            <a:pPr lvl="1" eaLnBrk="1" hangingPunct="1"/>
            <a:r>
              <a:rPr lang="en-US" dirty="0" smtClean="0"/>
              <a:t>large </a:t>
            </a:r>
            <a:r>
              <a:rPr lang="en-US" dirty="0" smtClean="0">
                <a:solidFill>
                  <a:schemeClr val="accent2"/>
                </a:solidFill>
              </a:rPr>
              <a:t>momentum</a:t>
            </a:r>
            <a:r>
              <a:rPr lang="en-US" dirty="0" smtClean="0"/>
              <a:t> and </a:t>
            </a:r>
            <a:r>
              <a:rPr lang="en-US" dirty="0" smtClean="0">
                <a:solidFill>
                  <a:schemeClr val="accent2"/>
                </a:solidFill>
              </a:rPr>
              <a:t>energy</a:t>
            </a:r>
            <a:r>
              <a:rPr lang="en-US" dirty="0" smtClean="0"/>
              <a:t> transfer </a:t>
            </a:r>
            <a:r>
              <a:rPr lang="en-US" i="1" dirty="0" smtClean="0">
                <a:solidFill>
                  <a:schemeClr val="accent2"/>
                </a:solidFill>
              </a:rPr>
              <a:t>Q </a:t>
            </a:r>
            <a:r>
              <a:rPr lang="en-US" baseline="30000" dirty="0" smtClean="0">
                <a:solidFill>
                  <a:schemeClr val="accent2"/>
                </a:solidFill>
              </a:rPr>
              <a:t>2</a:t>
            </a:r>
            <a:r>
              <a:rPr lang="en-US" dirty="0" smtClean="0"/>
              <a:t> and </a:t>
            </a:r>
            <a:r>
              <a:rPr lang="el-GR" dirty="0" smtClean="0">
                <a:solidFill>
                  <a:schemeClr val="accent2"/>
                </a:solidFill>
              </a:rPr>
              <a:t>ν</a:t>
            </a:r>
            <a:endParaRPr lang="en-US" dirty="0" smtClean="0">
              <a:solidFill>
                <a:schemeClr val="accent2"/>
              </a:solidFill>
            </a:endParaRPr>
          </a:p>
          <a:p>
            <a:pPr lvl="1" eaLnBrk="1" hangingPunct="1"/>
            <a:r>
              <a:rPr lang="en-US" dirty="0" smtClean="0"/>
              <a:t>finite ratio </a:t>
            </a:r>
            <a:r>
              <a:rPr lang="en-US" i="1" dirty="0" smtClean="0">
                <a:solidFill>
                  <a:schemeClr val="accent2"/>
                </a:solidFill>
              </a:rPr>
              <a:t>Q </a:t>
            </a:r>
            <a:r>
              <a:rPr lang="en-US" baseline="30000" dirty="0" smtClean="0">
                <a:solidFill>
                  <a:schemeClr val="accent2"/>
                </a:solidFill>
              </a:rPr>
              <a:t>2</a:t>
            </a:r>
            <a:r>
              <a:rPr lang="en-US" i="1" dirty="0" smtClean="0">
                <a:solidFill>
                  <a:schemeClr val="accent2"/>
                </a:solidFill>
              </a:rPr>
              <a:t> / </a:t>
            </a:r>
            <a:r>
              <a:rPr lang="el-GR" dirty="0" smtClean="0">
                <a:solidFill>
                  <a:schemeClr val="accent2"/>
                </a:solidFill>
              </a:rPr>
              <a:t>ν </a:t>
            </a:r>
            <a:endParaRPr lang="en-US" dirty="0" smtClean="0">
              <a:solidFill>
                <a:schemeClr val="accent2"/>
              </a:solidFill>
            </a:endParaRPr>
          </a:p>
          <a:p>
            <a:pPr lvl="1" eaLnBrk="1" hangingPunct="1"/>
            <a:r>
              <a:rPr lang="en-US" dirty="0" smtClean="0"/>
              <a:t>large </a:t>
            </a:r>
            <a:r>
              <a:rPr lang="en-US" dirty="0" err="1" smtClean="0">
                <a:solidFill>
                  <a:schemeClr val="accent2"/>
                </a:solidFill>
              </a:rPr>
              <a:t>c.m</a:t>
            </a:r>
            <a:r>
              <a:rPr lang="en-US" dirty="0" smtClean="0">
                <a:solidFill>
                  <a:schemeClr val="accent2"/>
                </a:solidFill>
              </a:rPr>
              <a:t>. energy </a:t>
            </a:r>
            <a:r>
              <a:rPr lang="en-US" dirty="0" smtClean="0"/>
              <a:t>of the </a:t>
            </a:r>
            <a:r>
              <a:rPr lang="en-US" dirty="0" err="1" smtClean="0"/>
              <a:t>hadronic</a:t>
            </a:r>
            <a:r>
              <a:rPr lang="en-US" dirty="0" smtClean="0"/>
              <a:t> final state </a:t>
            </a:r>
            <a:r>
              <a:rPr lang="en-US" i="1" dirty="0" smtClean="0">
                <a:solidFill>
                  <a:schemeClr val="accent2"/>
                </a:solidFill>
              </a:rPr>
              <a:t>W &gt; </a:t>
            </a:r>
            <a:r>
              <a:rPr lang="en-US" dirty="0" smtClean="0">
                <a:solidFill>
                  <a:schemeClr val="accent2"/>
                </a:solidFill>
              </a:rPr>
              <a:t>2 </a:t>
            </a:r>
            <a:r>
              <a:rPr lang="en-US" dirty="0" err="1" smtClean="0">
                <a:solidFill>
                  <a:schemeClr val="accent2"/>
                </a:solidFill>
              </a:rPr>
              <a:t>GeV</a:t>
            </a:r>
            <a:endParaRPr lang="en-US" dirty="0" smtClean="0">
              <a:solidFill>
                <a:schemeClr val="accent2"/>
              </a:solidFill>
            </a:endParaRPr>
          </a:p>
          <a:p>
            <a:pPr lvl="1" eaLnBrk="1" hangingPunct="1">
              <a:buNone/>
            </a:pPr>
            <a:endParaRPr lang="en-US" i="1" dirty="0" smtClean="0"/>
          </a:p>
          <a:p>
            <a:pPr eaLnBrk="1" hangingPunct="1"/>
            <a:endParaRPr lang="en-US" dirty="0" smtClean="0"/>
          </a:p>
          <a:p>
            <a:pPr eaLnBrk="1" hangingPunct="1"/>
            <a:endParaRPr lang="en-US" dirty="0" smtClean="0"/>
          </a:p>
        </p:txBody>
      </p:sp>
      <p:pic>
        <p:nvPicPr>
          <p:cNvPr id="12294" name="Picture 11" descr="txp_fig.png"/>
          <p:cNvPicPr>
            <a:picLocks noChangeAspect="1"/>
          </p:cNvPicPr>
          <p:nvPr>
            <p:custDataLst>
              <p:tags r:id="rId1"/>
            </p:custDataLst>
          </p:nvPr>
        </p:nvPicPr>
        <p:blipFill>
          <a:blip r:embed="rId3">
            <a:clrChange>
              <a:clrFrom>
                <a:srgbClr val="FFFFFF"/>
              </a:clrFrom>
              <a:clrTo>
                <a:srgbClr val="FFFFFF">
                  <a:alpha val="0"/>
                </a:srgbClr>
              </a:clrTo>
            </a:clrChange>
          </a:blip>
          <a:srcRect/>
          <a:stretch>
            <a:fillRect/>
          </a:stretch>
        </p:blipFill>
        <p:spPr bwMode="auto">
          <a:xfrm>
            <a:off x="2305050" y="2717800"/>
            <a:ext cx="2755900" cy="533400"/>
          </a:xfrm>
          <a:prstGeom prst="rect">
            <a:avLst/>
          </a:prstGeom>
          <a:noFill/>
          <a:ln w="9525">
            <a:noFill/>
            <a:miter lim="800000"/>
            <a:headEnd/>
            <a:tailEnd/>
          </a:ln>
        </p:spPr>
      </p:pic>
      <p:pic>
        <p:nvPicPr>
          <p:cNvPr id="12295" name="Picture 14" descr="dis.png"/>
          <p:cNvPicPr>
            <a:picLocks noChangeAspect="1"/>
          </p:cNvPicPr>
          <p:nvPr/>
        </p:nvPicPr>
        <p:blipFill>
          <a:blip r:embed="rId4"/>
          <a:srcRect/>
          <a:stretch>
            <a:fillRect/>
          </a:stretch>
        </p:blipFill>
        <p:spPr bwMode="auto">
          <a:xfrm>
            <a:off x="5638800" y="1339850"/>
            <a:ext cx="3200400"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smtClean="0"/>
              <a:t>G. Mallot/CERN</a:t>
            </a:r>
            <a:endParaRPr lang="en-US"/>
          </a:p>
        </p:txBody>
      </p:sp>
      <p:sp>
        <p:nvSpPr>
          <p:cNvPr id="9" name="Footer Placeholder 4"/>
          <p:cNvSpPr>
            <a:spLocks noGrp="1"/>
          </p:cNvSpPr>
          <p:nvPr>
            <p:ph type="ftr" sz="quarter" idx="11"/>
          </p:nvPr>
        </p:nvSpPr>
        <p:spPr/>
        <p:txBody>
          <a:bodyPr/>
          <a:lstStyle/>
          <a:p>
            <a:pPr>
              <a:defRPr/>
            </a:pPr>
            <a:r>
              <a:rPr lang="en-US"/>
              <a:t>Obergurgl,  October 2007</a:t>
            </a:r>
          </a:p>
        </p:txBody>
      </p:sp>
      <p:sp>
        <p:nvSpPr>
          <p:cNvPr id="13316" name="Rectangle 2"/>
          <p:cNvSpPr>
            <a:spLocks noGrp="1" noChangeArrowheads="1"/>
          </p:cNvSpPr>
          <p:nvPr>
            <p:ph type="title"/>
          </p:nvPr>
        </p:nvSpPr>
        <p:spPr/>
        <p:txBody>
          <a:bodyPr/>
          <a:lstStyle/>
          <a:p>
            <a:pPr eaLnBrk="1" hangingPunct="1"/>
            <a:r>
              <a:rPr lang="en-US" smtClean="0"/>
              <a:t>Deep Inelastic Scattering</a:t>
            </a:r>
          </a:p>
        </p:txBody>
      </p:sp>
      <p:pic>
        <p:nvPicPr>
          <p:cNvPr id="13317" name="Picture 9"/>
          <p:cNvPicPr>
            <a:picLocks noChangeAspect="1" noChangeArrowheads="1"/>
          </p:cNvPicPr>
          <p:nvPr/>
        </p:nvPicPr>
        <p:blipFill>
          <a:blip r:embed="rId4">
            <a:clrChange>
              <a:clrFrom>
                <a:srgbClr val="FFFFFF"/>
              </a:clrFrom>
              <a:clrTo>
                <a:srgbClr val="FFFFFF">
                  <a:alpha val="0"/>
                </a:srgbClr>
              </a:clrTo>
            </a:clrChange>
            <a:lum bright="-12000"/>
          </a:blip>
          <a:srcRect/>
          <a:stretch>
            <a:fillRect/>
          </a:stretch>
        </p:blipFill>
        <p:spPr bwMode="auto">
          <a:xfrm>
            <a:off x="838200" y="1695450"/>
            <a:ext cx="3203575" cy="2855913"/>
          </a:xfrm>
          <a:prstGeom prst="rect">
            <a:avLst/>
          </a:prstGeom>
          <a:noFill/>
          <a:ln w="9525">
            <a:noFill/>
            <a:miter lim="800000"/>
            <a:headEnd/>
            <a:tailEnd/>
          </a:ln>
        </p:spPr>
      </p:pic>
      <p:sp>
        <p:nvSpPr>
          <p:cNvPr id="13318" name="AutoShape 36"/>
          <p:cNvSpPr>
            <a:spLocks noChangeArrowheads="1"/>
          </p:cNvSpPr>
          <p:nvPr/>
        </p:nvSpPr>
        <p:spPr bwMode="auto">
          <a:xfrm>
            <a:off x="4883150" y="3117850"/>
            <a:ext cx="1593850" cy="1600200"/>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9224" name="Text Box 39"/>
          <p:cNvSpPr txBox="1">
            <a:spLocks noChangeArrowheads="1"/>
          </p:cNvSpPr>
          <p:nvPr/>
        </p:nvSpPr>
        <p:spPr bwMode="auto">
          <a:xfrm>
            <a:off x="304800" y="5324475"/>
            <a:ext cx="8839200" cy="922338"/>
          </a:xfrm>
          <a:prstGeom prst="rect">
            <a:avLst/>
          </a:prstGeom>
          <a:solidFill>
            <a:schemeClr val="bg1">
              <a:lumMod val="85000"/>
            </a:schemeClr>
          </a:solidFill>
          <a:ln w="9525">
            <a:noFill/>
            <a:miter lim="800000"/>
            <a:headEnd/>
            <a:tailEnd/>
          </a:ln>
        </p:spPr>
        <p:txBody>
          <a:bodyPr>
            <a:spAutoFit/>
          </a:bodyPr>
          <a:lstStyle/>
          <a:p>
            <a:pPr>
              <a:defRPr/>
            </a:pPr>
            <a:r>
              <a:rPr lang="en-US" dirty="0" err="1">
                <a:solidFill>
                  <a:schemeClr val="accent2"/>
                </a:solidFill>
                <a:latin typeface="Times New Roman" pitchFamily="18" charset="0"/>
                <a:cs typeface="Times New Roman" pitchFamily="18" charset="0"/>
              </a:rPr>
              <a:t>Bjorken</a:t>
            </a:r>
            <a:r>
              <a:rPr lang="en-US" dirty="0">
                <a:solidFill>
                  <a:schemeClr val="accent2"/>
                </a:solidFill>
                <a:latin typeface="Times New Roman" pitchFamily="18" charset="0"/>
                <a:cs typeface="Times New Roman" pitchFamily="18" charset="0"/>
              </a:rPr>
              <a:t>-</a:t>
            </a:r>
            <a:r>
              <a:rPr lang="en-US" i="1" dirty="0">
                <a:solidFill>
                  <a:schemeClr val="accent2"/>
                </a:solidFill>
                <a:latin typeface="Times New Roman" pitchFamily="18" charset="0"/>
                <a:cs typeface="Times New Roman" pitchFamily="18" charset="0"/>
              </a:rPr>
              <a:t>x</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fraction of longitudinal momentum carried by the struck quark in infinite-         	   momentum frame (</a:t>
            </a:r>
            <a:r>
              <a:rPr lang="en-US" dirty="0" err="1">
                <a:latin typeface="Times New Roman" pitchFamily="18" charset="0"/>
                <a:cs typeface="Times New Roman" pitchFamily="18" charset="0"/>
              </a:rPr>
              <a:t>Breit</a:t>
            </a:r>
            <a:r>
              <a:rPr lang="en-US" dirty="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pic>
        <p:nvPicPr>
          <p:cNvPr id="13320" name="Picture 40" descr="txp_fig"/>
          <p:cNvPicPr>
            <a:picLocks noChangeAspect="1" noChangeArrowheads="1"/>
          </p:cNvPicPr>
          <p:nvPr>
            <p:custDataLst>
              <p:tags r:id="rId1"/>
            </p:custDataLst>
          </p:nvPr>
        </p:nvPicPr>
        <p:blipFill>
          <a:blip r:embed="rId5">
            <a:clrChange>
              <a:clrFrom>
                <a:srgbClr val="FFFFFF"/>
              </a:clrFrom>
              <a:clrTo>
                <a:srgbClr val="FFFFFF">
                  <a:alpha val="0"/>
                </a:srgbClr>
              </a:clrTo>
            </a:clrChange>
          </a:blip>
          <a:srcRect/>
          <a:stretch>
            <a:fillRect/>
          </a:stretch>
        </p:blipFill>
        <p:spPr bwMode="auto">
          <a:xfrm>
            <a:off x="4540250" y="1500188"/>
            <a:ext cx="3952875" cy="1260475"/>
          </a:xfrm>
          <a:prstGeom prst="rect">
            <a:avLst/>
          </a:prstGeom>
          <a:noFill/>
          <a:ln w="9525">
            <a:noFill/>
            <a:miter lim="800000"/>
            <a:headEnd/>
            <a:tailEnd/>
          </a:ln>
        </p:spPr>
      </p:pic>
      <p:pic>
        <p:nvPicPr>
          <p:cNvPr id="13321" name="Picture 12" descr="breit.png"/>
          <p:cNvPicPr>
            <a:picLocks noChangeAspect="1"/>
          </p:cNvPicPr>
          <p:nvPr/>
        </p:nvPicPr>
        <p:blipFill>
          <a:blip r:embed="rId6"/>
          <a:srcRect/>
          <a:stretch>
            <a:fillRect/>
          </a:stretch>
        </p:blipFill>
        <p:spPr bwMode="auto">
          <a:xfrm>
            <a:off x="3149600" y="5695950"/>
            <a:ext cx="4718050" cy="400050"/>
          </a:xfrm>
          <a:prstGeom prst="rect">
            <a:avLst/>
          </a:prstGeom>
          <a:noFill/>
          <a:ln w="9525">
            <a:noFill/>
            <a:miter lim="800000"/>
            <a:headEnd/>
            <a:tailEnd/>
          </a:ln>
        </p:spPr>
      </p:pic>
      <p:pic>
        <p:nvPicPr>
          <p:cNvPr id="13322" name="Picture 14" descr="txp_fig.png"/>
          <p:cNvPicPr>
            <a:picLocks noChangeAspect="1"/>
          </p:cNvPicPr>
          <p:nvPr>
            <p:custDataLst>
              <p:tags r:id="rId2"/>
            </p:custDataLst>
          </p:nvPr>
        </p:nvPicPr>
        <p:blipFill>
          <a:blip r:embed="rId7">
            <a:clrChange>
              <a:clrFrom>
                <a:srgbClr val="FFFFFF"/>
              </a:clrFrom>
              <a:clrTo>
                <a:srgbClr val="FFFFFF">
                  <a:alpha val="0"/>
                </a:srgbClr>
              </a:clrTo>
            </a:clrChange>
          </a:blip>
          <a:srcRect/>
          <a:stretch>
            <a:fillRect/>
          </a:stretch>
        </p:blipFill>
        <p:spPr bwMode="auto">
          <a:xfrm>
            <a:off x="4965700" y="3103563"/>
            <a:ext cx="262890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G. Mallot/CERN</a:t>
            </a:r>
            <a:endParaRPr lang="en-US"/>
          </a:p>
        </p:txBody>
      </p:sp>
      <p:sp>
        <p:nvSpPr>
          <p:cNvPr id="16" name="Footer Placeholder 4"/>
          <p:cNvSpPr>
            <a:spLocks noGrp="1"/>
          </p:cNvSpPr>
          <p:nvPr>
            <p:ph type="ftr" sz="quarter" idx="11"/>
          </p:nvPr>
        </p:nvSpPr>
        <p:spPr/>
        <p:txBody>
          <a:bodyPr/>
          <a:lstStyle/>
          <a:p>
            <a:pPr>
              <a:defRPr/>
            </a:pPr>
            <a:r>
              <a:rPr lang="en-US"/>
              <a:t>Obergurgl,  October 2007</a:t>
            </a:r>
          </a:p>
        </p:txBody>
      </p:sp>
      <p:sp>
        <p:nvSpPr>
          <p:cNvPr id="15364" name="AutoShape 23"/>
          <p:cNvSpPr>
            <a:spLocks noChangeArrowheads="1"/>
          </p:cNvSpPr>
          <p:nvPr/>
        </p:nvSpPr>
        <p:spPr bwMode="auto">
          <a:xfrm flipV="1">
            <a:off x="1101725" y="1874838"/>
            <a:ext cx="4327525" cy="3754437"/>
          </a:xfrm>
          <a:prstGeom prst="rtTriangle">
            <a:avLst/>
          </a:prstGeom>
          <a:solidFill>
            <a:schemeClr val="hlink"/>
          </a:solidFill>
          <a:ln w="9525">
            <a:solidFill>
              <a:schemeClr val="tx1"/>
            </a:solidFill>
            <a:miter lim="800000"/>
            <a:headEnd/>
            <a:tailEnd/>
          </a:ln>
        </p:spPr>
        <p:txBody>
          <a:bodyPr wrap="none" anchor="ctr"/>
          <a:lstStyle/>
          <a:p>
            <a:endParaRPr lang="en-US"/>
          </a:p>
        </p:txBody>
      </p:sp>
      <p:sp>
        <p:nvSpPr>
          <p:cNvPr id="15365" name="Rectangle 2"/>
          <p:cNvSpPr>
            <a:spLocks noGrp="1" noChangeArrowheads="1"/>
          </p:cNvSpPr>
          <p:nvPr>
            <p:ph type="title"/>
          </p:nvPr>
        </p:nvSpPr>
        <p:spPr/>
        <p:txBody>
          <a:bodyPr/>
          <a:lstStyle/>
          <a:p>
            <a:pPr eaLnBrk="1" hangingPunct="1"/>
            <a:r>
              <a:rPr lang="en-US" dirty="0" smtClean="0"/>
              <a:t>Kinematics</a:t>
            </a:r>
          </a:p>
        </p:txBody>
      </p:sp>
      <p:pic>
        <p:nvPicPr>
          <p:cNvPr id="1536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6738" y="1403350"/>
            <a:ext cx="5400675" cy="5114925"/>
          </a:xfrm>
          <a:prstGeom prst="rect">
            <a:avLst/>
          </a:prstGeom>
          <a:noFill/>
          <a:ln w="9525">
            <a:noFill/>
            <a:miter lim="800000"/>
            <a:headEnd/>
            <a:tailEnd/>
          </a:ln>
        </p:spPr>
      </p:pic>
      <p:sp>
        <p:nvSpPr>
          <p:cNvPr id="15367" name="Text Box 5"/>
          <p:cNvSpPr txBox="1">
            <a:spLocks noChangeArrowheads="1"/>
          </p:cNvSpPr>
          <p:nvPr/>
        </p:nvSpPr>
        <p:spPr bwMode="auto">
          <a:xfrm>
            <a:off x="3282950" y="1989138"/>
            <a:ext cx="1298575" cy="376237"/>
          </a:xfrm>
          <a:prstGeom prst="rect">
            <a:avLst/>
          </a:prstGeom>
          <a:solidFill>
            <a:schemeClr val="bg1"/>
          </a:solidFill>
          <a:ln w="9525">
            <a:solidFill>
              <a:schemeClr val="tx1"/>
            </a:solidFill>
            <a:miter lim="800000"/>
            <a:headEnd/>
            <a:tailEnd/>
          </a:ln>
        </p:spPr>
        <p:txBody>
          <a:bodyPr wrap="none">
            <a:spAutoFit/>
          </a:bodyPr>
          <a:lstStyle/>
          <a:p>
            <a:r>
              <a:rPr lang="en-US" b="1"/>
              <a:t>160 GeV </a:t>
            </a:r>
            <a:r>
              <a:rPr lang="el-GR" b="1">
                <a:cs typeface="Arial" charset="0"/>
              </a:rPr>
              <a:t>μ</a:t>
            </a:r>
          </a:p>
        </p:txBody>
      </p:sp>
      <p:sp>
        <p:nvSpPr>
          <p:cNvPr id="15368" name="AutoShape 6"/>
          <p:cNvSpPr>
            <a:spLocks noChangeArrowheads="1"/>
          </p:cNvSpPr>
          <p:nvPr/>
        </p:nvSpPr>
        <p:spPr bwMode="auto">
          <a:xfrm rot="-7679581">
            <a:off x="1620044" y="2699544"/>
            <a:ext cx="1728788" cy="787400"/>
          </a:xfrm>
          <a:prstGeom prst="rightArrow">
            <a:avLst>
              <a:gd name="adj1" fmla="val 50000"/>
              <a:gd name="adj2" fmla="val 54889"/>
            </a:avLst>
          </a:prstGeom>
          <a:solidFill>
            <a:srgbClr val="FFFF99"/>
          </a:solidFill>
          <a:ln w="9525">
            <a:solidFill>
              <a:schemeClr val="tx1"/>
            </a:solidFill>
            <a:miter lim="800000"/>
            <a:headEnd/>
            <a:tailEnd/>
          </a:ln>
        </p:spPr>
        <p:txBody>
          <a:bodyPr wrap="none" anchor="ctr"/>
          <a:lstStyle/>
          <a:p>
            <a:endParaRPr lang="en-US"/>
          </a:p>
        </p:txBody>
      </p:sp>
      <p:sp>
        <p:nvSpPr>
          <p:cNvPr id="15369" name="Text Box 7"/>
          <p:cNvSpPr txBox="1">
            <a:spLocks noChangeArrowheads="1"/>
          </p:cNvSpPr>
          <p:nvPr/>
        </p:nvSpPr>
        <p:spPr bwMode="auto">
          <a:xfrm rot="3164574">
            <a:off x="1791494" y="3013869"/>
            <a:ext cx="1517650" cy="366712"/>
          </a:xfrm>
          <a:prstGeom prst="rect">
            <a:avLst/>
          </a:prstGeom>
          <a:noFill/>
          <a:ln w="9525">
            <a:noFill/>
            <a:miter lim="800000"/>
            <a:headEnd/>
            <a:tailEnd/>
          </a:ln>
        </p:spPr>
        <p:txBody>
          <a:bodyPr wrap="none">
            <a:spAutoFit/>
          </a:bodyPr>
          <a:lstStyle/>
          <a:p>
            <a:r>
              <a:rPr lang="en-US"/>
              <a:t>beam energy</a:t>
            </a:r>
          </a:p>
        </p:txBody>
      </p:sp>
      <p:sp>
        <p:nvSpPr>
          <p:cNvPr id="15371" name="Text Box 11"/>
          <p:cNvSpPr txBox="1">
            <a:spLocks noChangeArrowheads="1"/>
          </p:cNvSpPr>
          <p:nvPr/>
        </p:nvSpPr>
        <p:spPr bwMode="auto">
          <a:xfrm>
            <a:off x="5649913" y="3295650"/>
            <a:ext cx="2635250" cy="641350"/>
          </a:xfrm>
          <a:prstGeom prst="rect">
            <a:avLst/>
          </a:prstGeom>
          <a:noFill/>
          <a:ln w="9525">
            <a:noFill/>
            <a:miter lim="800000"/>
            <a:headEnd/>
            <a:tailEnd/>
          </a:ln>
        </p:spPr>
        <p:txBody>
          <a:bodyPr wrap="none">
            <a:spAutoFit/>
          </a:bodyPr>
          <a:lstStyle/>
          <a:p>
            <a:r>
              <a:rPr lang="en-US"/>
              <a:t>c.m. energy of hadronic </a:t>
            </a:r>
          </a:p>
          <a:p>
            <a:r>
              <a:rPr lang="en-US"/>
              <a:t>final state, W:</a:t>
            </a:r>
          </a:p>
        </p:txBody>
      </p:sp>
      <p:sp>
        <p:nvSpPr>
          <p:cNvPr id="15372" name="Text Box 12"/>
          <p:cNvSpPr txBox="1">
            <a:spLocks noChangeArrowheads="1"/>
          </p:cNvSpPr>
          <p:nvPr/>
        </p:nvSpPr>
        <p:spPr bwMode="auto">
          <a:xfrm>
            <a:off x="5832475" y="5678488"/>
            <a:ext cx="2643188" cy="366712"/>
          </a:xfrm>
          <a:prstGeom prst="rect">
            <a:avLst/>
          </a:prstGeom>
          <a:noFill/>
          <a:ln w="9525">
            <a:noFill/>
            <a:miter lim="800000"/>
            <a:headEnd/>
            <a:tailEnd/>
          </a:ln>
        </p:spPr>
        <p:txBody>
          <a:bodyPr wrap="none">
            <a:spAutoFit/>
          </a:bodyPr>
          <a:lstStyle/>
          <a:p>
            <a:r>
              <a:rPr lang="en-US"/>
              <a:t>DIS: </a:t>
            </a:r>
            <a:r>
              <a:rPr lang="en-US" i="1"/>
              <a:t>Q</a:t>
            </a:r>
            <a:r>
              <a:rPr lang="en-US" i="1" baseline="50000"/>
              <a:t> 2</a:t>
            </a:r>
            <a:r>
              <a:rPr lang="en-US"/>
              <a:t>, </a:t>
            </a:r>
            <a:r>
              <a:rPr lang="en-US" i="1"/>
              <a:t>W</a:t>
            </a:r>
            <a:r>
              <a:rPr lang="en-US" i="1" baseline="40000"/>
              <a:t> </a:t>
            </a:r>
            <a:r>
              <a:rPr lang="en-US" i="1" baseline="50000"/>
              <a:t>2</a:t>
            </a:r>
            <a:r>
              <a:rPr lang="en-US"/>
              <a:t> </a:t>
            </a:r>
            <a:r>
              <a:rPr lang="en-US">
                <a:latin typeface="cmsy10" pitchFamily="34" charset="0"/>
              </a:rPr>
              <a:t>! 1</a:t>
            </a:r>
            <a:r>
              <a:rPr lang="en-US"/>
              <a:t>, </a:t>
            </a:r>
            <a:r>
              <a:rPr lang="en-US" i="1"/>
              <a:t>x</a:t>
            </a:r>
            <a:r>
              <a:rPr lang="en-US"/>
              <a:t> fix </a:t>
            </a:r>
          </a:p>
        </p:txBody>
      </p:sp>
      <p:sp>
        <p:nvSpPr>
          <p:cNvPr id="51217" name="Line 17"/>
          <p:cNvSpPr>
            <a:spLocks noChangeShapeType="1"/>
          </p:cNvSpPr>
          <p:nvPr/>
        </p:nvSpPr>
        <p:spPr bwMode="auto">
          <a:xfrm>
            <a:off x="1106488" y="3743325"/>
            <a:ext cx="2160587" cy="0"/>
          </a:xfrm>
          <a:prstGeom prst="line">
            <a:avLst/>
          </a:prstGeom>
          <a:noFill/>
          <a:ln w="31750">
            <a:solidFill>
              <a:schemeClr val="accent2"/>
            </a:solidFill>
            <a:round/>
            <a:headEnd/>
            <a:tailEnd/>
          </a:ln>
        </p:spPr>
        <p:txBody>
          <a:bodyPr/>
          <a:lstStyle/>
          <a:p>
            <a:endParaRPr lang="en-US"/>
          </a:p>
        </p:txBody>
      </p:sp>
      <p:sp>
        <p:nvSpPr>
          <p:cNvPr id="51219" name="Line 19"/>
          <p:cNvSpPr>
            <a:spLocks noChangeShapeType="1"/>
          </p:cNvSpPr>
          <p:nvPr/>
        </p:nvSpPr>
        <p:spPr bwMode="auto">
          <a:xfrm flipV="1">
            <a:off x="3267075" y="3743325"/>
            <a:ext cx="0" cy="2295525"/>
          </a:xfrm>
          <a:prstGeom prst="line">
            <a:avLst/>
          </a:prstGeom>
          <a:noFill/>
          <a:ln w="31750">
            <a:solidFill>
              <a:schemeClr val="accent2"/>
            </a:solidFill>
            <a:round/>
            <a:headEnd/>
            <a:tailEnd/>
          </a:ln>
        </p:spPr>
        <p:txBody>
          <a:bodyPr/>
          <a:lstStyle/>
          <a:p>
            <a:endParaRPr lang="en-US"/>
          </a:p>
        </p:txBody>
      </p:sp>
      <p:pic>
        <p:nvPicPr>
          <p:cNvPr id="17" name="Picture 16"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5780683" y="4138124"/>
            <a:ext cx="2789632" cy="988401"/>
          </a:xfrm>
          <a:prstGeom prst="rect">
            <a:avLst/>
          </a:prstGeom>
          <a:noFill/>
        </p:spPr>
      </p:pic>
      <p:pic>
        <p:nvPicPr>
          <p:cNvPr id="19" name="Picture 18"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6376589" y="2288267"/>
            <a:ext cx="1739719" cy="726396"/>
          </a:xfrm>
          <a:prstGeom prst="rect">
            <a:avLst/>
          </a:prstGeom>
          <a:noFill/>
        </p:spPr>
      </p:pic>
      <p:pic>
        <p:nvPicPr>
          <p:cNvPr id="20" name="Picture 19"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6800532" y="1615439"/>
            <a:ext cx="892811" cy="610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7" grpId="0" animBg="1"/>
      <p:bldP spid="512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scales</a:t>
            </a:r>
            <a:endParaRPr lang="en-US" dirty="0"/>
          </a:p>
        </p:txBody>
      </p:sp>
      <p:sp>
        <p:nvSpPr>
          <p:cNvPr id="3" name="Content Placeholder 2"/>
          <p:cNvSpPr>
            <a:spLocks noGrp="1"/>
          </p:cNvSpPr>
          <p:nvPr>
            <p:ph idx="1"/>
          </p:nvPr>
        </p:nvSpPr>
        <p:spPr>
          <a:xfrm>
            <a:off x="660400" y="1962150"/>
            <a:ext cx="8134350" cy="4114800"/>
          </a:xfrm>
        </p:spPr>
        <p:txBody>
          <a:bodyPr/>
          <a:lstStyle/>
          <a:p>
            <a:r>
              <a:rPr lang="en-US" dirty="0" err="1" smtClean="0"/>
              <a:t>longitudial</a:t>
            </a:r>
            <a:endParaRPr lang="en-US" dirty="0" smtClean="0"/>
          </a:p>
          <a:p>
            <a:r>
              <a:rPr lang="en-US" dirty="0" smtClean="0"/>
              <a:t>transverse</a:t>
            </a:r>
          </a:p>
          <a:p>
            <a:endParaRPr lang="en-US" dirty="0" smtClean="0"/>
          </a:p>
          <a:p>
            <a:r>
              <a:rPr lang="en-US" dirty="0" smtClean="0"/>
              <a:t>for                               the</a:t>
            </a:r>
            <a:r>
              <a:rPr lang="en-US" dirty="0" smtClean="0">
                <a:solidFill>
                  <a:schemeClr val="accent2"/>
                </a:solidFill>
              </a:rPr>
              <a:t> longitudinal </a:t>
            </a:r>
            <a:r>
              <a:rPr lang="en-US" dirty="0" smtClean="0"/>
              <a:t>scale is 1 fm</a:t>
            </a:r>
          </a:p>
          <a:p>
            <a:r>
              <a:rPr lang="en-US" dirty="0" smtClean="0"/>
              <a:t>for                               the </a:t>
            </a:r>
            <a:r>
              <a:rPr lang="en-US" dirty="0" smtClean="0">
                <a:solidFill>
                  <a:schemeClr val="accent2"/>
                </a:solidFill>
              </a:rPr>
              <a:t>transverse</a:t>
            </a:r>
            <a:r>
              <a:rPr lang="en-US" dirty="0" smtClean="0"/>
              <a:t> scale is 0.2 fm</a:t>
            </a:r>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pic>
        <p:nvPicPr>
          <p:cNvPr id="7" name="Picture 6"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3792709" y="2485976"/>
            <a:ext cx="948490" cy="488950"/>
          </a:xfrm>
          <a:prstGeom prst="rect">
            <a:avLst/>
          </a:prstGeom>
          <a:noFill/>
        </p:spPr>
      </p:pic>
      <p:pic>
        <p:nvPicPr>
          <p:cNvPr id="8" name="Picture 7"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3829832" y="2061210"/>
            <a:ext cx="845309" cy="355600"/>
          </a:xfrm>
          <a:prstGeom prst="rect">
            <a:avLst/>
          </a:prstGeom>
          <a:noFill/>
        </p:spPr>
      </p:pic>
      <p:pic>
        <p:nvPicPr>
          <p:cNvPr id="10" name="Picture 9"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1642697" y="4096532"/>
            <a:ext cx="2401840" cy="379438"/>
          </a:xfrm>
          <a:prstGeom prst="rect">
            <a:avLst/>
          </a:prstGeom>
          <a:noFill/>
        </p:spPr>
      </p:pic>
      <p:pic>
        <p:nvPicPr>
          <p:cNvPr id="11" name="Picture 10" descr="txp_fig.png"/>
          <p:cNvPicPr>
            <a:picLocks noChangeAspect="1"/>
          </p:cNvPicPr>
          <p:nvPr>
            <p:custDataLst>
              <p:tags r:id="rId4"/>
            </p:custDataLst>
          </p:nvPr>
        </p:nvPicPr>
        <p:blipFill>
          <a:blip r:embed="rId9">
            <a:clrChange>
              <a:clrFrom>
                <a:srgbClr val="FFFFFF"/>
              </a:clrFrom>
              <a:clrTo>
                <a:srgbClr val="FFFFFF">
                  <a:alpha val="0"/>
                </a:srgbClr>
              </a:clrTo>
            </a:clrChange>
            <a:lum/>
          </a:blip>
          <a:stretch>
            <a:fillRect/>
          </a:stretch>
        </p:blipFill>
        <p:spPr>
          <a:xfrm>
            <a:off x="1748420" y="3658878"/>
            <a:ext cx="1179299" cy="2424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Grp="1" noChangeArrowheads="1"/>
          </p:cNvSpPr>
          <p:nvPr>
            <p:ph type="body" idx="1"/>
          </p:nvPr>
        </p:nvSpPr>
        <p:spPr>
          <a:xfrm>
            <a:off x="250825" y="1493838"/>
            <a:ext cx="8207375" cy="4602162"/>
          </a:xfrm>
        </p:spPr>
        <p:txBody>
          <a:bodyPr/>
          <a:lstStyle/>
          <a:p>
            <a:pPr eaLnBrk="1" hangingPunct="1">
              <a:buFontTx/>
              <a:buNone/>
            </a:pPr>
            <a:r>
              <a:rPr lang="en-US" sz="2400" dirty="0" smtClean="0"/>
              <a:t>cross section:</a:t>
            </a:r>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r>
              <a:rPr lang="en-US" sz="2400" dirty="0" err="1" smtClean="0">
                <a:solidFill>
                  <a:schemeClr val="accent2"/>
                </a:solidFill>
              </a:rPr>
              <a:t>leptonic</a:t>
            </a:r>
            <a:r>
              <a:rPr lang="en-US" sz="2400" dirty="0" smtClean="0"/>
              <a:t> tensor              : kinematics (QED)</a:t>
            </a:r>
            <a:r>
              <a:rPr lang="en-US" dirty="0" smtClean="0"/>
              <a:t>  </a:t>
            </a:r>
          </a:p>
          <a:p>
            <a:pPr eaLnBrk="1" hangingPunct="1">
              <a:buFontTx/>
              <a:buNone/>
            </a:pPr>
            <a:r>
              <a:rPr lang="en-US" sz="2400" dirty="0" err="1" smtClean="0">
                <a:solidFill>
                  <a:srgbClr val="FF0000"/>
                </a:solidFill>
              </a:rPr>
              <a:t>hadronic</a:t>
            </a:r>
            <a:r>
              <a:rPr lang="en-US" sz="2400" dirty="0" smtClean="0"/>
              <a:t> tensor             : nucleon structure</a:t>
            </a:r>
            <a:r>
              <a:rPr lang="en-US" dirty="0" smtClean="0"/>
              <a:t>  </a:t>
            </a:r>
          </a:p>
          <a:p>
            <a:pPr eaLnBrk="1" hangingPunct="1">
              <a:buFontTx/>
              <a:buNone/>
            </a:pPr>
            <a:endParaRPr lang="en-US" dirty="0" smtClean="0"/>
          </a:p>
          <a:p>
            <a:pPr eaLnBrk="1" hangingPunct="1">
              <a:buFontTx/>
              <a:buNone/>
            </a:pPr>
            <a:endParaRPr lang="en-US" sz="2400" dirty="0" smtClean="0"/>
          </a:p>
          <a:p>
            <a:pPr eaLnBrk="1" hangingPunct="1">
              <a:buFontTx/>
              <a:buNone/>
            </a:pPr>
            <a:endParaRPr lang="en-US" dirty="0" smtClean="0"/>
          </a:p>
        </p:txBody>
      </p:sp>
      <p:sp>
        <p:nvSpPr>
          <p:cNvPr id="25" name="Rounded Rectangle 24"/>
          <p:cNvSpPr/>
          <p:nvPr/>
        </p:nvSpPr>
        <p:spPr bwMode="auto">
          <a:xfrm>
            <a:off x="438150" y="4584700"/>
            <a:ext cx="8356600" cy="137795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Date Placeholder 3"/>
          <p:cNvSpPr>
            <a:spLocks noGrp="1"/>
          </p:cNvSpPr>
          <p:nvPr>
            <p:ph type="dt" sz="quarter" idx="10"/>
          </p:nvPr>
        </p:nvSpPr>
        <p:spPr/>
        <p:txBody>
          <a:bodyPr/>
          <a:lstStyle/>
          <a:p>
            <a:pPr>
              <a:defRPr/>
            </a:pPr>
            <a:r>
              <a:rPr lang="en-US" smtClean="0"/>
              <a:t>G. Mallot/CERN</a:t>
            </a:r>
            <a:endParaRPr lang="en-US"/>
          </a:p>
        </p:txBody>
      </p:sp>
      <p:sp>
        <p:nvSpPr>
          <p:cNvPr id="15" name="Footer Placeholder 4"/>
          <p:cNvSpPr>
            <a:spLocks noGrp="1"/>
          </p:cNvSpPr>
          <p:nvPr>
            <p:ph type="ftr" sz="quarter" idx="11"/>
          </p:nvPr>
        </p:nvSpPr>
        <p:spPr/>
        <p:txBody>
          <a:bodyPr/>
          <a:lstStyle/>
          <a:p>
            <a:pPr>
              <a:defRPr/>
            </a:pPr>
            <a:r>
              <a:rPr lang="en-US"/>
              <a:t>Obergurgl,  October 2007</a:t>
            </a:r>
          </a:p>
        </p:txBody>
      </p:sp>
      <p:sp>
        <p:nvSpPr>
          <p:cNvPr id="14340" name="AutoShape 20"/>
          <p:cNvSpPr>
            <a:spLocks noChangeArrowheads="1"/>
          </p:cNvSpPr>
          <p:nvPr/>
        </p:nvSpPr>
        <p:spPr bwMode="auto">
          <a:xfrm>
            <a:off x="971550" y="2079625"/>
            <a:ext cx="7156450" cy="1169988"/>
          </a:xfrm>
          <a:prstGeom prst="roundRect">
            <a:avLst>
              <a:gd name="adj" fmla="val 16667"/>
            </a:avLst>
          </a:prstGeom>
          <a:solidFill>
            <a:srgbClr val="FFFF99"/>
          </a:solidFill>
          <a:ln w="9525">
            <a:noFill/>
            <a:round/>
            <a:headEnd/>
            <a:tailEnd/>
          </a:ln>
        </p:spPr>
        <p:txBody>
          <a:bodyPr wrap="none" anchor="ctr"/>
          <a:lstStyle/>
          <a:p>
            <a:endParaRPr lang="en-US"/>
          </a:p>
        </p:txBody>
      </p:sp>
      <p:sp>
        <p:nvSpPr>
          <p:cNvPr id="14341" name="Rectangle 2"/>
          <p:cNvSpPr>
            <a:spLocks noGrp="1" noChangeArrowheads="1"/>
          </p:cNvSpPr>
          <p:nvPr>
            <p:ph type="title"/>
          </p:nvPr>
        </p:nvSpPr>
        <p:spPr/>
        <p:txBody>
          <a:bodyPr/>
          <a:lstStyle/>
          <a:p>
            <a:pPr eaLnBrk="1" hangingPunct="1"/>
            <a:r>
              <a:rPr lang="en-US" smtClean="0"/>
              <a:t>DIS cross section</a:t>
            </a:r>
          </a:p>
        </p:txBody>
      </p:sp>
      <p:grpSp>
        <p:nvGrpSpPr>
          <p:cNvPr id="24" name="Group 23"/>
          <p:cNvGrpSpPr/>
          <p:nvPr/>
        </p:nvGrpSpPr>
        <p:grpSpPr>
          <a:xfrm>
            <a:off x="4438650" y="1339850"/>
            <a:ext cx="4089400" cy="1020763"/>
            <a:chOff x="4572000" y="1358900"/>
            <a:chExt cx="4089400" cy="1020763"/>
          </a:xfrm>
        </p:grpSpPr>
        <p:sp>
          <p:nvSpPr>
            <p:cNvPr id="14347" name="AutoShape 30"/>
            <p:cNvSpPr>
              <a:spLocks noChangeArrowheads="1"/>
            </p:cNvSpPr>
            <p:nvPr/>
          </p:nvSpPr>
          <p:spPr bwMode="auto">
            <a:xfrm>
              <a:off x="5246688" y="1403350"/>
              <a:ext cx="485775" cy="976313"/>
            </a:xfrm>
            <a:prstGeom prst="down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US"/>
            </a:p>
          </p:txBody>
        </p:sp>
        <p:sp>
          <p:nvSpPr>
            <p:cNvPr id="14348" name="AutoShape 31"/>
            <p:cNvSpPr>
              <a:spLocks noChangeArrowheads="1"/>
            </p:cNvSpPr>
            <p:nvPr/>
          </p:nvSpPr>
          <p:spPr bwMode="auto">
            <a:xfrm>
              <a:off x="7227888" y="1403350"/>
              <a:ext cx="485775" cy="976313"/>
            </a:xfrm>
            <a:prstGeom prst="down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14349" name="Text Box 32"/>
            <p:cNvSpPr txBox="1">
              <a:spLocks noChangeArrowheads="1"/>
            </p:cNvSpPr>
            <p:nvPr/>
          </p:nvSpPr>
          <p:spPr bwMode="auto">
            <a:xfrm>
              <a:off x="4572000" y="1403350"/>
              <a:ext cx="806450" cy="366713"/>
            </a:xfrm>
            <a:prstGeom prst="rect">
              <a:avLst/>
            </a:prstGeom>
            <a:noFill/>
            <a:ln w="9525">
              <a:noFill/>
              <a:miter lim="800000"/>
              <a:headEnd/>
              <a:tailEnd/>
            </a:ln>
          </p:spPr>
          <p:txBody>
            <a:bodyPr wrap="none">
              <a:spAutoFit/>
            </a:bodyPr>
            <a:lstStyle/>
            <a:p>
              <a:r>
                <a:rPr lang="en-US" dirty="0">
                  <a:solidFill>
                    <a:schemeClr val="accent2"/>
                  </a:solidFill>
                </a:rPr>
                <a:t>lepton</a:t>
              </a:r>
            </a:p>
          </p:txBody>
        </p:sp>
        <p:sp>
          <p:nvSpPr>
            <p:cNvPr id="14350" name="Text Box 33"/>
            <p:cNvSpPr txBox="1">
              <a:spLocks noChangeArrowheads="1"/>
            </p:cNvSpPr>
            <p:nvPr/>
          </p:nvSpPr>
          <p:spPr bwMode="auto">
            <a:xfrm>
              <a:off x="7677150" y="1403350"/>
              <a:ext cx="984250" cy="366713"/>
            </a:xfrm>
            <a:prstGeom prst="rect">
              <a:avLst/>
            </a:prstGeom>
            <a:noFill/>
            <a:ln w="9525">
              <a:noFill/>
              <a:miter lim="800000"/>
              <a:headEnd/>
              <a:tailEnd/>
            </a:ln>
          </p:spPr>
          <p:txBody>
            <a:bodyPr wrap="none">
              <a:spAutoFit/>
            </a:bodyPr>
            <a:lstStyle/>
            <a:p>
              <a:r>
                <a:rPr lang="en-US">
                  <a:solidFill>
                    <a:srgbClr val="FF0000"/>
                  </a:solidFill>
                </a:rPr>
                <a:t>nucleon</a:t>
              </a:r>
            </a:p>
          </p:txBody>
        </p:sp>
        <p:sp>
          <p:nvSpPr>
            <p:cNvPr id="14351" name="Text Box 34"/>
            <p:cNvSpPr txBox="1">
              <a:spLocks noChangeArrowheads="1"/>
            </p:cNvSpPr>
            <p:nvPr/>
          </p:nvSpPr>
          <p:spPr bwMode="auto">
            <a:xfrm>
              <a:off x="6146800" y="1358900"/>
              <a:ext cx="603250" cy="366713"/>
            </a:xfrm>
            <a:prstGeom prst="rect">
              <a:avLst/>
            </a:prstGeom>
            <a:noFill/>
            <a:ln w="9525">
              <a:noFill/>
              <a:miter lim="800000"/>
              <a:headEnd/>
              <a:tailEnd/>
            </a:ln>
          </p:spPr>
          <p:txBody>
            <a:bodyPr wrap="none">
              <a:spAutoFit/>
            </a:bodyPr>
            <a:lstStyle/>
            <a:p>
              <a:r>
                <a:rPr lang="en-US"/>
                <a:t>spin</a:t>
              </a:r>
            </a:p>
          </p:txBody>
        </p:sp>
      </p:grpSp>
      <p:sp>
        <p:nvSpPr>
          <p:cNvPr id="16" name="TextBox 15"/>
          <p:cNvSpPr txBox="1"/>
          <p:nvPr/>
        </p:nvSpPr>
        <p:spPr>
          <a:xfrm>
            <a:off x="6127750" y="3562350"/>
            <a:ext cx="1242648" cy="461665"/>
          </a:xfrm>
          <a:prstGeom prst="rect">
            <a:avLst/>
          </a:prstGeom>
          <a:noFill/>
        </p:spPr>
        <p:txBody>
          <a:bodyPr wrap="none" rtlCol="0">
            <a:spAutoFit/>
          </a:bodyPr>
          <a:lstStyle/>
          <a:p>
            <a:r>
              <a:rPr lang="en-US" sz="2400" dirty="0" err="1" smtClean="0">
                <a:latin typeface="+mn-lt"/>
              </a:rPr>
              <a:t>factorise</a:t>
            </a:r>
            <a:endParaRPr lang="en-US" sz="2400" dirty="0" smtClean="0">
              <a:latin typeface="+mn-lt"/>
            </a:endParaRPr>
          </a:p>
        </p:txBody>
      </p:sp>
      <p:pic>
        <p:nvPicPr>
          <p:cNvPr id="18" name="Picture 17"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615950" y="4718050"/>
            <a:ext cx="7860631" cy="1100949"/>
          </a:xfrm>
          <a:prstGeom prst="rect">
            <a:avLst/>
          </a:prstGeom>
          <a:noFill/>
        </p:spPr>
      </p:pic>
      <p:pic>
        <p:nvPicPr>
          <p:cNvPr id="20" name="Picture 19"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1549400" y="2228850"/>
            <a:ext cx="6020527" cy="883690"/>
          </a:xfrm>
          <a:prstGeom prst="rect">
            <a:avLst/>
          </a:prstGeom>
          <a:noFill/>
        </p:spPr>
      </p:pic>
      <p:pic>
        <p:nvPicPr>
          <p:cNvPr id="21" name="Picture 20"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2449258" y="3360127"/>
            <a:ext cx="587883" cy="404446"/>
          </a:xfrm>
          <a:prstGeom prst="rect">
            <a:avLst/>
          </a:prstGeom>
          <a:noFill/>
        </p:spPr>
      </p:pic>
      <p:pic>
        <p:nvPicPr>
          <p:cNvPr id="23" name="Picture 22" descr="txp_fig.png"/>
          <p:cNvPicPr>
            <a:picLocks noChangeAspect="1"/>
          </p:cNvPicPr>
          <p:nvPr>
            <p:custDataLst>
              <p:tags r:id="rId4"/>
            </p:custDataLst>
          </p:nvPr>
        </p:nvPicPr>
        <p:blipFill>
          <a:blip r:embed="rId9">
            <a:clrChange>
              <a:clrFrom>
                <a:srgbClr val="FFFFFF"/>
              </a:clrFrom>
              <a:clrTo>
                <a:srgbClr val="FFFFFF">
                  <a:alpha val="0"/>
                </a:srgbClr>
              </a:clrTo>
            </a:clrChange>
            <a:lum/>
          </a:blip>
          <a:stretch>
            <a:fillRect/>
          </a:stretch>
        </p:blipFill>
        <p:spPr>
          <a:xfrm>
            <a:off x="2397096" y="3899326"/>
            <a:ext cx="720753" cy="2980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1562100"/>
            <a:ext cx="7772400" cy="3536950"/>
          </a:xfrm>
        </p:spPr>
        <p:txBody>
          <a:bodyPr/>
          <a:lstStyle/>
          <a:p>
            <a:r>
              <a:rPr lang="en-US" dirty="0" smtClean="0"/>
              <a:t>in the QPM:             for </a:t>
            </a:r>
            <a:r>
              <a:rPr lang="en-US" dirty="0" err="1" smtClean="0"/>
              <a:t>massless</a:t>
            </a:r>
            <a:r>
              <a:rPr lang="en-US" dirty="0" smtClean="0"/>
              <a:t> spin-½  </a:t>
            </a:r>
            <a:r>
              <a:rPr lang="en-US" dirty="0" err="1" smtClean="0"/>
              <a:t>partons</a:t>
            </a:r>
            <a:r>
              <a:rPr lang="en-US" dirty="0" smtClean="0"/>
              <a:t>  </a:t>
            </a:r>
            <a:endParaRPr lang="en-US" dirty="0"/>
          </a:p>
        </p:txBody>
      </p:sp>
      <p:sp>
        <p:nvSpPr>
          <p:cNvPr id="25" name="Rounded Rectangle 24"/>
          <p:cNvSpPr/>
          <p:nvPr/>
        </p:nvSpPr>
        <p:spPr bwMode="auto">
          <a:xfrm>
            <a:off x="749300" y="2273300"/>
            <a:ext cx="8134350" cy="142240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Quark−Parton Model</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pic>
        <p:nvPicPr>
          <p:cNvPr id="10" name="Picture 9" descr="txp_fig.png"/>
          <p:cNvPicPr>
            <a:picLocks noChangeAspect="1"/>
          </p:cNvPicPr>
          <p:nvPr>
            <p:custDataLst>
              <p:tags r:id="rId1"/>
            </p:custDataLst>
          </p:nvPr>
        </p:nvPicPr>
        <p:blipFill>
          <a:blip r:embed="rId5">
            <a:clrChange>
              <a:clrFrom>
                <a:srgbClr val="FFFFFF"/>
              </a:clrFrom>
              <a:clrTo>
                <a:srgbClr val="FFFFFF">
                  <a:alpha val="0"/>
                </a:srgbClr>
              </a:clrTo>
            </a:clrChange>
            <a:lum/>
          </a:blip>
          <a:stretch>
            <a:fillRect/>
          </a:stretch>
        </p:blipFill>
        <p:spPr>
          <a:xfrm>
            <a:off x="4246782" y="5639679"/>
            <a:ext cx="1828804" cy="266701"/>
          </a:xfrm>
          <a:prstGeom prst="rect">
            <a:avLst/>
          </a:prstGeom>
          <a:noFill/>
        </p:spPr>
      </p:pic>
      <p:sp>
        <p:nvSpPr>
          <p:cNvPr id="19" name="Rounded Rectangle 18"/>
          <p:cNvSpPr/>
          <p:nvPr/>
        </p:nvSpPr>
        <p:spPr bwMode="auto">
          <a:xfrm>
            <a:off x="793750" y="3740150"/>
            <a:ext cx="8089900" cy="1333500"/>
          </a:xfrm>
          <a:prstGeom prst="roundRect">
            <a:avLst/>
          </a:prstGeom>
          <a:solidFill>
            <a:srgbClr val="CC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1" name="Picture 20" descr="txp_fig.png"/>
          <p:cNvPicPr>
            <a:picLocks noChangeAspect="1"/>
          </p:cNvPicPr>
          <p:nvPr>
            <p:custDataLst>
              <p:tags r:id="rId2"/>
            </p:custDataLst>
          </p:nvPr>
        </p:nvPicPr>
        <p:blipFill>
          <a:blip r:embed="rId6">
            <a:clrChange>
              <a:clrFrom>
                <a:srgbClr val="FFFFFF"/>
              </a:clrFrom>
              <a:clrTo>
                <a:srgbClr val="FFFFFF">
                  <a:alpha val="0"/>
                </a:srgbClr>
              </a:clrTo>
            </a:clrChange>
            <a:lum/>
          </a:blip>
          <a:stretch>
            <a:fillRect/>
          </a:stretch>
        </p:blipFill>
        <p:spPr>
          <a:xfrm>
            <a:off x="3105150" y="1651000"/>
            <a:ext cx="867537" cy="358717"/>
          </a:xfrm>
          <a:prstGeom prst="rect">
            <a:avLst/>
          </a:prstGeom>
          <a:noFill/>
        </p:spPr>
      </p:pic>
      <p:pic>
        <p:nvPicPr>
          <p:cNvPr id="22" name="Picture 21" descr="txp_fig.png"/>
          <p:cNvPicPr>
            <a:picLocks noChangeAspect="1"/>
          </p:cNvPicPr>
          <p:nvPr>
            <p:custDataLst>
              <p:tags r:id="rId3"/>
            </p:custDataLst>
          </p:nvPr>
        </p:nvPicPr>
        <p:blipFill>
          <a:blip r:embed="rId7">
            <a:clrChange>
              <a:clrFrom>
                <a:srgbClr val="FFFFFF"/>
              </a:clrFrom>
              <a:clrTo>
                <a:srgbClr val="FFFFFF">
                  <a:alpha val="0"/>
                </a:srgbClr>
              </a:clrTo>
            </a:clrChange>
            <a:lum/>
          </a:blip>
          <a:stretch>
            <a:fillRect/>
          </a:stretch>
        </p:blipFill>
        <p:spPr>
          <a:xfrm>
            <a:off x="1162045" y="2400551"/>
            <a:ext cx="3924308" cy="2374397"/>
          </a:xfrm>
          <a:prstGeom prst="rect">
            <a:avLst/>
          </a:prstGeom>
          <a:noFill/>
        </p:spPr>
      </p:pic>
      <p:sp>
        <p:nvSpPr>
          <p:cNvPr id="23" name="TextBox 22"/>
          <p:cNvSpPr txBox="1"/>
          <p:nvPr/>
        </p:nvSpPr>
        <p:spPr>
          <a:xfrm>
            <a:off x="1001737" y="5162843"/>
            <a:ext cx="4864152" cy="1569660"/>
          </a:xfrm>
          <a:prstGeom prst="rect">
            <a:avLst/>
          </a:prstGeom>
          <a:noFill/>
        </p:spPr>
        <p:txBody>
          <a:bodyPr wrap="none" rtlCol="0">
            <a:spAutoFit/>
          </a:bodyPr>
          <a:lstStyle/>
          <a:p>
            <a:pPr indent="280988">
              <a:buFont typeface="Arial" pitchFamily="34" charset="0"/>
              <a:buChar char="•"/>
            </a:pPr>
            <a:r>
              <a:rPr lang="en-US" sz="2400" dirty="0" smtClean="0">
                <a:latin typeface="+mn-lt"/>
              </a:rPr>
              <a:t>no </a:t>
            </a:r>
            <a:r>
              <a:rPr lang="en-US" sz="2400" i="1" dirty="0" smtClean="0">
                <a:latin typeface="+mn-lt"/>
              </a:rPr>
              <a:t>Q</a:t>
            </a:r>
            <a:r>
              <a:rPr lang="en-US" sz="2400" baseline="30000" dirty="0" smtClean="0">
                <a:latin typeface="+mn-lt"/>
              </a:rPr>
              <a:t>2</a:t>
            </a:r>
            <a:r>
              <a:rPr lang="en-US" sz="2400" dirty="0" smtClean="0">
                <a:latin typeface="+mn-lt"/>
              </a:rPr>
              <a:t> dependence (scaling)</a:t>
            </a:r>
          </a:p>
          <a:p>
            <a:pPr indent="280988">
              <a:buFont typeface="Arial" pitchFamily="34" charset="0"/>
              <a:buChar char="•"/>
            </a:pPr>
            <a:r>
              <a:rPr lang="en-US" sz="2400" dirty="0" smtClean="0">
                <a:latin typeface="+mn-lt"/>
              </a:rPr>
              <a:t>Calan−Gross relation </a:t>
            </a:r>
          </a:p>
          <a:p>
            <a:pPr indent="280988">
              <a:buClr>
                <a:schemeClr val="tx1"/>
              </a:buClr>
              <a:buFont typeface="Arial" pitchFamily="34" charset="0"/>
              <a:buChar char="•"/>
            </a:pPr>
            <a:r>
              <a:rPr lang="en-US" sz="2400" dirty="0" smtClean="0">
                <a:solidFill>
                  <a:srgbClr val="800080"/>
                </a:solidFill>
                <a:latin typeface="Arial" pitchFamily="34" charset="0"/>
                <a:cs typeface="Arial" pitchFamily="34" charset="0"/>
              </a:rPr>
              <a:t>g</a:t>
            </a:r>
            <a:r>
              <a:rPr lang="en-US" sz="2400" baseline="-25000" dirty="0" smtClean="0">
                <a:solidFill>
                  <a:srgbClr val="800080"/>
                </a:solidFill>
                <a:latin typeface="Arial" pitchFamily="34" charset="0"/>
                <a:cs typeface="Arial" pitchFamily="34" charset="0"/>
              </a:rPr>
              <a:t>2</a:t>
            </a:r>
            <a:r>
              <a:rPr lang="en-US" sz="2400" dirty="0" smtClean="0">
                <a:latin typeface="Times New Roman" pitchFamily="18" charset="0"/>
                <a:cs typeface="Times New Roman" pitchFamily="18" charset="0"/>
              </a:rPr>
              <a:t> twist-3 quark−</a:t>
            </a:r>
            <a:r>
              <a:rPr lang="en-US" sz="2400" dirty="0">
                <a:latin typeface="Times New Roman" pitchFamily="18" charset="0"/>
                <a:cs typeface="Times New Roman" pitchFamily="18" charset="0"/>
              </a:rPr>
              <a:t>g</a:t>
            </a:r>
            <a:r>
              <a:rPr lang="en-US" sz="2400" dirty="0" smtClean="0">
                <a:latin typeface="Times New Roman" pitchFamily="18" charset="0"/>
                <a:cs typeface="Times New Roman" pitchFamily="18" charset="0"/>
              </a:rPr>
              <a:t>luon correlations</a:t>
            </a:r>
          </a:p>
          <a:p>
            <a:pPr indent="280988">
              <a:buFont typeface="Arial" pitchFamily="34" charset="0"/>
              <a:buChar char="•"/>
            </a:pPr>
            <a:endParaRPr lang="en-US" sz="2400" dirty="0" smtClean="0">
              <a:latin typeface="+mn-lt"/>
            </a:endParaRPr>
          </a:p>
        </p:txBody>
      </p:sp>
      <p:sp>
        <p:nvSpPr>
          <p:cNvPr id="26" name="TextBox 25"/>
          <p:cNvSpPr txBox="1"/>
          <p:nvPr/>
        </p:nvSpPr>
        <p:spPr>
          <a:xfrm>
            <a:off x="5683250" y="2495550"/>
            <a:ext cx="3198311" cy="830997"/>
          </a:xfrm>
          <a:prstGeom prst="rect">
            <a:avLst/>
          </a:prstGeom>
          <a:noFill/>
        </p:spPr>
        <p:txBody>
          <a:bodyPr wrap="none" rtlCol="0">
            <a:spAutoFit/>
          </a:bodyPr>
          <a:lstStyle/>
          <a:p>
            <a:r>
              <a:rPr lang="en-US" sz="2400" dirty="0" err="1" smtClean="0">
                <a:latin typeface="+mn-lt"/>
              </a:rPr>
              <a:t>unpolarised</a:t>
            </a:r>
            <a:r>
              <a:rPr lang="en-US" sz="2400" dirty="0" smtClean="0">
                <a:latin typeface="+mn-lt"/>
              </a:rPr>
              <a:t> SF,</a:t>
            </a:r>
          </a:p>
          <a:p>
            <a:r>
              <a:rPr lang="en-US" sz="2400" dirty="0" smtClean="0">
                <a:latin typeface="+mn-lt"/>
              </a:rPr>
              <a:t>momentum distributions</a:t>
            </a:r>
          </a:p>
        </p:txBody>
      </p:sp>
      <p:sp>
        <p:nvSpPr>
          <p:cNvPr id="27" name="TextBox 26"/>
          <p:cNvSpPr txBox="1"/>
          <p:nvPr/>
        </p:nvSpPr>
        <p:spPr>
          <a:xfrm>
            <a:off x="5772150" y="3962400"/>
            <a:ext cx="2311851" cy="830997"/>
          </a:xfrm>
          <a:prstGeom prst="rect">
            <a:avLst/>
          </a:prstGeom>
          <a:noFill/>
        </p:spPr>
        <p:txBody>
          <a:bodyPr wrap="none" rtlCol="0">
            <a:spAutoFit/>
          </a:bodyPr>
          <a:lstStyle/>
          <a:p>
            <a:r>
              <a:rPr lang="en-US" sz="2400" dirty="0" err="1" smtClean="0">
                <a:latin typeface="+mn-lt"/>
              </a:rPr>
              <a:t>polarised</a:t>
            </a:r>
            <a:r>
              <a:rPr lang="en-US" sz="2400" dirty="0" smtClean="0">
                <a:latin typeface="+mn-lt"/>
              </a:rPr>
              <a:t> SF,</a:t>
            </a:r>
          </a:p>
          <a:p>
            <a:r>
              <a:rPr lang="en-US" sz="2400" dirty="0" smtClean="0">
                <a:latin typeface="+mn-lt"/>
              </a:rPr>
              <a:t>spin distributions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p:txBody>
          <a:bodyPr/>
          <a:lstStyle/>
          <a:p>
            <a:pPr>
              <a:defRPr/>
            </a:pPr>
            <a:r>
              <a:rPr lang="en-US" smtClean="0"/>
              <a:t>G. Mallot/CERN</a:t>
            </a:r>
            <a:endParaRPr lang="en-US"/>
          </a:p>
        </p:txBody>
      </p:sp>
      <p:sp>
        <p:nvSpPr>
          <p:cNvPr id="14" name="Footer Placeholder 2"/>
          <p:cNvSpPr>
            <a:spLocks noGrp="1"/>
          </p:cNvSpPr>
          <p:nvPr>
            <p:ph type="ftr" sz="quarter" idx="11"/>
          </p:nvPr>
        </p:nvSpPr>
        <p:spPr/>
        <p:txBody>
          <a:bodyPr/>
          <a:lstStyle/>
          <a:p>
            <a:pPr>
              <a:defRPr/>
            </a:pPr>
            <a:r>
              <a:rPr lang="en-US"/>
              <a:t>Obergurgl,  October 2007</a:t>
            </a:r>
          </a:p>
        </p:txBody>
      </p:sp>
      <p:sp>
        <p:nvSpPr>
          <p:cNvPr id="23556" name="Rectangle 2"/>
          <p:cNvSpPr>
            <a:spLocks noGrp="1" noChangeArrowheads="1"/>
          </p:cNvSpPr>
          <p:nvPr>
            <p:ph type="title" idx="4294967295"/>
          </p:nvPr>
        </p:nvSpPr>
        <p:spPr>
          <a:xfrm>
            <a:off x="527050" y="228600"/>
            <a:ext cx="8134350" cy="762000"/>
          </a:xfrm>
        </p:spPr>
        <p:txBody>
          <a:bodyPr/>
          <a:lstStyle/>
          <a:p>
            <a:pPr eaLnBrk="1" hangingPunct="1"/>
            <a:r>
              <a:rPr lang="en-US" dirty="0" smtClean="0">
                <a:latin typeface="Comic Sans MS" pitchFamily="66" charset="0"/>
              </a:rPr>
              <a:t>Sum rules for </a:t>
            </a:r>
            <a:r>
              <a:rPr lang="en-US" i="1" dirty="0" smtClean="0">
                <a:latin typeface="Arial" pitchFamily="34" charset="0"/>
                <a:cs typeface="Arial" pitchFamily="34" charset="0"/>
              </a:rPr>
              <a:t>g</a:t>
            </a:r>
            <a:r>
              <a:rPr lang="en-US" baseline="-25000" dirty="0" smtClean="0">
                <a:latin typeface="Arial" pitchFamily="34" charset="0"/>
                <a:cs typeface="Arial" pitchFamily="34" charset="0"/>
              </a:rPr>
              <a:t>1</a:t>
            </a:r>
            <a:endParaRPr lang="en-US" dirty="0" smtClean="0">
              <a:latin typeface="Comic Sans MS" pitchFamily="66" charset="0"/>
            </a:endParaRPr>
          </a:p>
        </p:txBody>
      </p:sp>
      <p:pic>
        <p:nvPicPr>
          <p:cNvPr id="22" name="Picture 21" descr="txp_fig.png"/>
          <p:cNvPicPr>
            <a:picLocks noChangeAspect="1"/>
          </p:cNvPicPr>
          <p:nvPr>
            <p:custDataLst>
              <p:tags r:id="rId1"/>
            </p:custDataLst>
          </p:nvPr>
        </p:nvPicPr>
        <p:blipFill>
          <a:blip r:embed="rId5">
            <a:clrChange>
              <a:clrFrom>
                <a:srgbClr val="FFFFFF"/>
              </a:clrFrom>
              <a:clrTo>
                <a:srgbClr val="FFFFFF">
                  <a:alpha val="0"/>
                </a:srgbClr>
              </a:clrTo>
            </a:clrChange>
            <a:lum/>
          </a:blip>
          <a:stretch>
            <a:fillRect/>
          </a:stretch>
        </p:blipFill>
        <p:spPr>
          <a:xfrm>
            <a:off x="4644586" y="1386547"/>
            <a:ext cx="2281045" cy="663860"/>
          </a:xfrm>
          <a:prstGeom prst="rect">
            <a:avLst/>
          </a:prstGeom>
          <a:noFill/>
        </p:spPr>
      </p:pic>
      <p:sp>
        <p:nvSpPr>
          <p:cNvPr id="28" name="TextBox 27"/>
          <p:cNvSpPr txBox="1"/>
          <p:nvPr/>
        </p:nvSpPr>
        <p:spPr>
          <a:xfrm>
            <a:off x="482600" y="1517650"/>
            <a:ext cx="3716082" cy="461665"/>
          </a:xfrm>
          <a:prstGeom prst="rect">
            <a:avLst/>
          </a:prstGeom>
          <a:noFill/>
        </p:spPr>
        <p:txBody>
          <a:bodyPr wrap="none" rtlCol="0">
            <a:spAutoFit/>
          </a:bodyPr>
          <a:lstStyle/>
          <a:p>
            <a:pPr indent="231775">
              <a:buClr>
                <a:schemeClr val="tx1"/>
              </a:buClr>
              <a:buFont typeface="Arial" pitchFamily="34" charset="0"/>
              <a:buChar char="•"/>
            </a:pPr>
            <a:r>
              <a:rPr lang="en-US" sz="2400" dirty="0" smtClean="0">
                <a:solidFill>
                  <a:schemeClr val="accent2"/>
                </a:solidFill>
                <a:latin typeface="+mn-lt"/>
              </a:rPr>
              <a:t>first moment </a:t>
            </a:r>
            <a:r>
              <a:rPr lang="en-US" sz="2400" i="1" dirty="0" smtClean="0">
                <a:latin typeface="+mn-lt"/>
                <a:sym typeface="Symbol"/>
              </a:rPr>
              <a:t></a:t>
            </a:r>
            <a:r>
              <a:rPr lang="en-US" sz="2400" baseline="-25000" dirty="0" smtClean="0">
                <a:latin typeface="+mn-lt"/>
                <a:sym typeface="Symbol"/>
              </a:rPr>
              <a:t>1</a:t>
            </a:r>
            <a:r>
              <a:rPr lang="en-US" sz="2400" i="1" dirty="0" smtClean="0">
                <a:latin typeface="+mn-lt"/>
              </a:rPr>
              <a:t> </a:t>
            </a:r>
            <a:r>
              <a:rPr lang="en-US" sz="2400" dirty="0" smtClean="0">
                <a:latin typeface="+mn-lt"/>
              </a:rPr>
              <a:t>of </a:t>
            </a:r>
            <a:r>
              <a:rPr lang="en-US" sz="2400" i="1" dirty="0" smtClean="0">
                <a:latin typeface="Arial" pitchFamily="34" charset="0"/>
                <a:cs typeface="Arial" pitchFamily="34" charset="0"/>
              </a:rPr>
              <a:t>g</a:t>
            </a:r>
            <a:r>
              <a:rPr lang="en-US" sz="2400" baseline="-25000" dirty="0" smtClean="0">
                <a:latin typeface="Arial" pitchFamily="34" charset="0"/>
                <a:cs typeface="Arial" pitchFamily="34" charset="0"/>
              </a:rPr>
              <a:t>1 </a:t>
            </a:r>
            <a:r>
              <a:rPr lang="en-US" sz="2400" dirty="0" smtClean="0">
                <a:latin typeface="Arial" pitchFamily="34" charset="0"/>
                <a:cs typeface="Arial" pitchFamily="34" charset="0"/>
              </a:rPr>
              <a:t>with</a:t>
            </a:r>
            <a:endParaRPr lang="en-US" sz="2400" dirty="0" smtClean="0">
              <a:latin typeface="+mn-lt"/>
              <a:cs typeface="Arial" pitchFamily="34" charset="0"/>
            </a:endParaRPr>
          </a:p>
        </p:txBody>
      </p:sp>
      <p:grpSp>
        <p:nvGrpSpPr>
          <p:cNvPr id="32" name="Group 31"/>
          <p:cNvGrpSpPr/>
          <p:nvPr/>
        </p:nvGrpSpPr>
        <p:grpSpPr>
          <a:xfrm>
            <a:off x="793750" y="2228850"/>
            <a:ext cx="8112579" cy="843984"/>
            <a:chOff x="171450" y="2095500"/>
            <a:chExt cx="8972550" cy="933450"/>
          </a:xfrm>
        </p:grpSpPr>
        <p:sp>
          <p:nvSpPr>
            <p:cNvPr id="26" name="Rounded Rectangle 25"/>
            <p:cNvSpPr/>
            <p:nvPr/>
          </p:nvSpPr>
          <p:spPr bwMode="auto">
            <a:xfrm>
              <a:off x="171450" y="2095500"/>
              <a:ext cx="8972550" cy="93345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1" name="Picture 30" descr="txp_fig.png"/>
            <p:cNvPicPr>
              <a:picLocks noChangeAspect="1"/>
            </p:cNvPicPr>
            <p:nvPr>
              <p:custDataLst>
                <p:tags r:id="rId3"/>
              </p:custDataLst>
            </p:nvPr>
          </p:nvPicPr>
          <p:blipFill>
            <a:blip r:embed="rId6">
              <a:clrChange>
                <a:clrFrom>
                  <a:srgbClr val="FFFFFF"/>
                </a:clrFrom>
                <a:clrTo>
                  <a:srgbClr val="FFFFFF">
                    <a:alpha val="0"/>
                  </a:srgbClr>
                </a:clrTo>
              </a:clrChange>
              <a:lum/>
            </a:blip>
            <a:stretch>
              <a:fillRect/>
            </a:stretch>
          </p:blipFill>
          <p:spPr>
            <a:xfrm>
              <a:off x="527050" y="2095500"/>
              <a:ext cx="8223029" cy="904226"/>
            </a:xfrm>
            <a:prstGeom prst="rect">
              <a:avLst/>
            </a:prstGeom>
            <a:noFill/>
          </p:spPr>
        </p:pic>
      </p:grpSp>
      <p:grpSp>
        <p:nvGrpSpPr>
          <p:cNvPr id="35" name="Group 34"/>
          <p:cNvGrpSpPr/>
          <p:nvPr/>
        </p:nvGrpSpPr>
        <p:grpSpPr>
          <a:xfrm>
            <a:off x="927100" y="3473450"/>
            <a:ext cx="7577827" cy="1461991"/>
            <a:chOff x="612083" y="3675159"/>
            <a:chExt cx="7577827" cy="1461991"/>
          </a:xfrm>
        </p:grpSpPr>
        <p:sp>
          <p:nvSpPr>
            <p:cNvPr id="23561" name="AutoShape 11"/>
            <p:cNvSpPr>
              <a:spLocks noChangeArrowheads="1"/>
            </p:cNvSpPr>
            <p:nvPr/>
          </p:nvSpPr>
          <p:spPr bwMode="auto">
            <a:xfrm rot="10800000" flipV="1">
              <a:off x="2964961" y="4485347"/>
              <a:ext cx="1644650" cy="570167"/>
            </a:xfrm>
            <a:prstGeom prst="wedgeRoundRectCallout">
              <a:avLst>
                <a:gd name="adj1" fmla="val 77137"/>
                <a:gd name="adj2" fmla="val -70978"/>
                <a:gd name="adj3" fmla="val 16667"/>
              </a:avLst>
            </a:prstGeom>
            <a:solidFill>
              <a:srgbClr val="FFFF99"/>
            </a:solidFill>
            <a:ln w="9525">
              <a:solidFill>
                <a:schemeClr val="tx1"/>
              </a:solidFill>
              <a:miter lim="800000"/>
              <a:headEnd/>
              <a:tailEnd/>
            </a:ln>
          </p:spPr>
          <p:txBody>
            <a:bodyPr rot="10800000"/>
            <a:lstStyle/>
            <a:p>
              <a:pPr algn="ctr"/>
              <a:endParaRPr lang="en-US"/>
            </a:p>
          </p:txBody>
        </p:sp>
        <p:sp>
          <p:nvSpPr>
            <p:cNvPr id="23562" name="AutoShape 12"/>
            <p:cNvSpPr>
              <a:spLocks noChangeArrowheads="1"/>
            </p:cNvSpPr>
            <p:nvPr/>
          </p:nvSpPr>
          <p:spPr bwMode="auto">
            <a:xfrm rot="10800000" flipH="1" flipV="1">
              <a:off x="5283200" y="4495800"/>
              <a:ext cx="1712913" cy="577850"/>
            </a:xfrm>
            <a:prstGeom prst="wedgeRoundRectCallout">
              <a:avLst>
                <a:gd name="adj1" fmla="val -65322"/>
                <a:gd name="adj2" fmla="val -58733"/>
                <a:gd name="adj3" fmla="val 16667"/>
              </a:avLst>
            </a:prstGeom>
            <a:solidFill>
              <a:srgbClr val="FFFF99"/>
            </a:solidFill>
            <a:ln w="9525">
              <a:solidFill>
                <a:schemeClr val="tx1"/>
              </a:solidFill>
              <a:miter lim="800000"/>
              <a:headEnd/>
              <a:tailEnd/>
            </a:ln>
          </p:spPr>
          <p:txBody>
            <a:bodyPr/>
            <a:lstStyle/>
            <a:p>
              <a:pPr algn="ctr"/>
              <a:endParaRPr lang="en-US"/>
            </a:p>
          </p:txBody>
        </p:sp>
        <p:sp>
          <p:nvSpPr>
            <p:cNvPr id="23563" name="Text Box 13"/>
            <p:cNvSpPr txBox="1">
              <a:spLocks noChangeArrowheads="1"/>
            </p:cNvSpPr>
            <p:nvPr/>
          </p:nvSpPr>
          <p:spPr bwMode="auto">
            <a:xfrm>
              <a:off x="2927350" y="4451350"/>
              <a:ext cx="1670050" cy="641350"/>
            </a:xfrm>
            <a:prstGeom prst="rect">
              <a:avLst/>
            </a:prstGeom>
            <a:noFill/>
            <a:ln w="9525">
              <a:noFill/>
              <a:miter lim="800000"/>
              <a:headEnd/>
              <a:tailEnd/>
            </a:ln>
          </p:spPr>
          <p:txBody>
            <a:bodyPr wrap="none">
              <a:spAutoFit/>
            </a:bodyPr>
            <a:lstStyle/>
            <a:p>
              <a:r>
                <a:rPr lang="en-US" dirty="0"/>
                <a:t>Neutron decay</a:t>
              </a:r>
            </a:p>
            <a:p>
              <a:r>
                <a:rPr lang="en-US" dirty="0"/>
                <a:t>      </a:t>
              </a:r>
              <a:r>
                <a:rPr lang="en-US" b="1" dirty="0"/>
                <a:t>a</a:t>
              </a:r>
              <a:r>
                <a:rPr lang="en-US" b="1" baseline="-25000" dirty="0"/>
                <a:t>3</a:t>
              </a:r>
              <a:r>
                <a:rPr lang="en-US" b="1" dirty="0"/>
                <a:t> = </a:t>
              </a:r>
              <a:r>
                <a:rPr lang="en-US" b="1" dirty="0" err="1"/>
                <a:t>g</a:t>
              </a:r>
              <a:r>
                <a:rPr lang="en-US" b="1" baseline="-25000" dirty="0" err="1"/>
                <a:t>a</a:t>
              </a:r>
              <a:endParaRPr lang="en-US" b="1" baseline="-25000" dirty="0"/>
            </a:p>
          </p:txBody>
        </p:sp>
        <p:sp>
          <p:nvSpPr>
            <p:cNvPr id="23564" name="Text Box 14"/>
            <p:cNvSpPr txBox="1">
              <a:spLocks noChangeArrowheads="1"/>
            </p:cNvSpPr>
            <p:nvPr/>
          </p:nvSpPr>
          <p:spPr bwMode="auto">
            <a:xfrm>
              <a:off x="5327650" y="4495800"/>
              <a:ext cx="1720850" cy="641350"/>
            </a:xfrm>
            <a:prstGeom prst="rect">
              <a:avLst/>
            </a:prstGeom>
            <a:noFill/>
            <a:ln w="9525">
              <a:noFill/>
              <a:miter lim="800000"/>
              <a:headEnd/>
              <a:tailEnd/>
            </a:ln>
          </p:spPr>
          <p:txBody>
            <a:bodyPr wrap="none">
              <a:spAutoFit/>
            </a:bodyPr>
            <a:lstStyle/>
            <a:p>
              <a:r>
                <a:rPr lang="en-US" dirty="0" err="1"/>
                <a:t>Hyperon</a:t>
              </a:r>
              <a:r>
                <a:rPr lang="en-US" dirty="0"/>
                <a:t> decay</a:t>
              </a:r>
            </a:p>
            <a:p>
              <a:r>
                <a:rPr lang="en-US" dirty="0"/>
                <a:t>       (</a:t>
              </a:r>
              <a:r>
                <a:rPr lang="en-US" b="1" dirty="0"/>
                <a:t>3F-D)/3</a:t>
              </a:r>
            </a:p>
          </p:txBody>
        </p:sp>
        <p:sp>
          <p:nvSpPr>
            <p:cNvPr id="23565" name="AutoShape 15"/>
            <p:cNvSpPr>
              <a:spLocks noChangeArrowheads="1"/>
            </p:cNvSpPr>
            <p:nvPr/>
          </p:nvSpPr>
          <p:spPr bwMode="auto">
            <a:xfrm rot="5400000" flipH="1" flipV="1">
              <a:off x="7521574" y="4435476"/>
              <a:ext cx="563562" cy="773110"/>
            </a:xfrm>
            <a:prstGeom prst="wedgeRoundRectCallout">
              <a:avLst>
                <a:gd name="adj1" fmla="val 84223"/>
                <a:gd name="adj2" fmla="val -57964"/>
                <a:gd name="adj3" fmla="val 16667"/>
              </a:avLst>
            </a:prstGeom>
            <a:solidFill>
              <a:srgbClr val="FFFF99"/>
            </a:solidFill>
            <a:ln w="9525">
              <a:solidFill>
                <a:schemeClr val="tx1"/>
              </a:solidFill>
              <a:miter lim="800000"/>
              <a:headEnd/>
              <a:tailEnd/>
            </a:ln>
          </p:spPr>
          <p:txBody>
            <a:bodyPr vert="eaVert"/>
            <a:lstStyle/>
            <a:p>
              <a:pPr algn="ctr"/>
              <a:endParaRPr lang="en-US"/>
            </a:p>
          </p:txBody>
        </p:sp>
        <p:sp>
          <p:nvSpPr>
            <p:cNvPr id="23566" name="Text Box 16"/>
            <p:cNvSpPr txBox="1">
              <a:spLocks noChangeArrowheads="1"/>
            </p:cNvSpPr>
            <p:nvPr/>
          </p:nvSpPr>
          <p:spPr bwMode="auto">
            <a:xfrm>
              <a:off x="7550150" y="4629150"/>
              <a:ext cx="460375" cy="366712"/>
            </a:xfrm>
            <a:prstGeom prst="rect">
              <a:avLst/>
            </a:prstGeom>
            <a:noFill/>
            <a:ln w="9525">
              <a:noFill/>
              <a:miter lim="800000"/>
              <a:headEnd/>
              <a:tailEnd/>
            </a:ln>
          </p:spPr>
          <p:txBody>
            <a:bodyPr wrap="none">
              <a:spAutoFit/>
            </a:bodyPr>
            <a:lstStyle/>
            <a:p>
              <a:r>
                <a:rPr lang="en-US" b="1" dirty="0">
                  <a:cs typeface="Arial" charset="0"/>
                </a:rPr>
                <a:t>∆</a:t>
              </a:r>
              <a:r>
                <a:rPr lang="el-GR" b="1" dirty="0">
                  <a:cs typeface="Arial" charset="0"/>
                </a:rPr>
                <a:t>Σ</a:t>
              </a:r>
            </a:p>
          </p:txBody>
        </p:sp>
        <p:pic>
          <p:nvPicPr>
            <p:cNvPr id="33" name="Picture 32"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612083" y="3675159"/>
              <a:ext cx="7373732" cy="815781"/>
            </a:xfrm>
            <a:prstGeom prst="rect">
              <a:avLst/>
            </a:prstGeom>
            <a:noFill/>
          </p:spPr>
        </p:pic>
      </p:grpSp>
      <p:sp>
        <p:nvSpPr>
          <p:cNvPr id="36" name="TextBox 35"/>
          <p:cNvSpPr txBox="1"/>
          <p:nvPr/>
        </p:nvSpPr>
        <p:spPr>
          <a:xfrm>
            <a:off x="749300" y="5429250"/>
            <a:ext cx="7689850" cy="461665"/>
          </a:xfrm>
          <a:prstGeom prst="rect">
            <a:avLst/>
          </a:prstGeom>
          <a:noFill/>
        </p:spPr>
        <p:txBody>
          <a:bodyPr wrap="square" rtlCol="0">
            <a:spAutoFit/>
          </a:bodyPr>
          <a:lstStyle/>
          <a:p>
            <a:r>
              <a:rPr lang="en-US" sz="2400" dirty="0" smtClean="0">
                <a:latin typeface="+mn-lt"/>
              </a:rPr>
              <a:t>From </a:t>
            </a:r>
            <a:r>
              <a:rPr lang="en-US" sz="2400" i="1" dirty="0">
                <a:sym typeface="Symbol"/>
              </a:rPr>
              <a:t></a:t>
            </a:r>
            <a:r>
              <a:rPr lang="en-US" sz="2400" baseline="-25000" dirty="0" smtClean="0">
                <a:sym typeface="Symbol"/>
              </a:rPr>
              <a:t>1</a:t>
            </a:r>
            <a:r>
              <a:rPr lang="en-US" sz="2400" dirty="0" smtClean="0">
                <a:sym typeface="Symbol"/>
              </a:rPr>
              <a:t>, </a:t>
            </a:r>
            <a:r>
              <a:rPr lang="en-US" sz="2400" dirty="0" smtClean="0">
                <a:latin typeface="Times New Roman" pitchFamily="18" charset="0"/>
                <a:cs typeface="Times New Roman" pitchFamily="18" charset="0"/>
                <a:sym typeface="Symbol"/>
              </a:rPr>
              <a:t>a</a:t>
            </a:r>
            <a:r>
              <a:rPr lang="en-US" sz="2400" baseline="-25000" dirty="0" smtClean="0">
                <a:latin typeface="Times New Roman" pitchFamily="18" charset="0"/>
                <a:cs typeface="Times New Roman" pitchFamily="18" charset="0"/>
                <a:sym typeface="Symbol"/>
              </a:rPr>
              <a:t>3</a:t>
            </a:r>
            <a:r>
              <a:rPr lang="en-US" sz="2400" dirty="0" smtClean="0">
                <a:latin typeface="Times New Roman" pitchFamily="18" charset="0"/>
                <a:cs typeface="Times New Roman" pitchFamily="18" charset="0"/>
                <a:sym typeface="Symbol"/>
              </a:rPr>
              <a:t> and a</a:t>
            </a:r>
            <a:r>
              <a:rPr lang="en-US" sz="2400" baseline="-25000" dirty="0" smtClean="0">
                <a:latin typeface="Times New Roman" pitchFamily="18" charset="0"/>
                <a:cs typeface="Times New Roman" pitchFamily="18" charset="0"/>
                <a:sym typeface="Symbol"/>
              </a:rPr>
              <a:t>8</a:t>
            </a:r>
            <a:r>
              <a:rPr lang="en-US" sz="2400" dirty="0" smtClean="0">
                <a:latin typeface="Times New Roman" pitchFamily="18" charset="0"/>
                <a:cs typeface="Times New Roman" pitchFamily="18" charset="0"/>
                <a:sym typeface="Symbol"/>
              </a:rPr>
              <a:t> </a:t>
            </a:r>
            <a:r>
              <a:rPr lang="en-US" sz="2400" dirty="0" smtClean="0">
                <a:latin typeface="+mn-lt"/>
                <a:cs typeface="Times New Roman" pitchFamily="18" charset="0"/>
                <a:sym typeface="Symbol"/>
              </a:rPr>
              <a:t>we obtain</a:t>
            </a:r>
            <a:r>
              <a:rPr lang="en-US" sz="2400" dirty="0" smtClean="0">
                <a:latin typeface="+mn-lt"/>
                <a:cs typeface="Times New Roman" pitchFamily="18" charset="0"/>
              </a:rPr>
              <a:t> </a:t>
            </a:r>
            <a:r>
              <a:rPr lang="en-US" sz="2400" b="1" dirty="0" smtClean="0">
                <a:latin typeface="+mn-lt"/>
                <a:cs typeface="Arial" charset="0"/>
              </a:rPr>
              <a:t>∆</a:t>
            </a:r>
            <a:r>
              <a:rPr lang="el-GR" sz="2400" i="1" dirty="0" smtClean="0">
                <a:latin typeface="+mn-lt"/>
                <a:cs typeface="Arial" charset="0"/>
              </a:rPr>
              <a:t>Σ</a:t>
            </a:r>
            <a:r>
              <a:rPr lang="en-US" sz="2400" dirty="0" smtClean="0">
                <a:latin typeface="+mn-lt"/>
                <a:cs typeface="Arial" charset="0"/>
              </a:rPr>
              <a:t>  </a:t>
            </a:r>
            <a:r>
              <a:rPr lang="en-US" sz="2400" dirty="0" smtClean="0">
                <a:solidFill>
                  <a:schemeClr val="accent2"/>
                </a:solidFill>
                <a:latin typeface="+mn-lt"/>
                <a:cs typeface="Arial" charset="0"/>
              </a:rPr>
              <a:t>without assuming  </a:t>
            </a:r>
            <a:r>
              <a:rPr lang="en-US" sz="2400" dirty="0" smtClean="0">
                <a:latin typeface="+mn-lt"/>
                <a:cs typeface="Arial" charset="0"/>
              </a:rPr>
              <a:t>∆</a:t>
            </a:r>
            <a:r>
              <a:rPr lang="en-US" sz="2400" i="1" dirty="0" smtClean="0">
                <a:latin typeface="+mn-lt"/>
                <a:cs typeface="Arial" charset="0"/>
              </a:rPr>
              <a:t>s</a:t>
            </a:r>
            <a:r>
              <a:rPr lang="en-US" sz="2400" dirty="0" smtClean="0">
                <a:latin typeface="+mn-lt"/>
                <a:cs typeface="Arial" charset="0"/>
              </a:rPr>
              <a:t> = 0</a:t>
            </a:r>
            <a:endParaRPr lang="el-GR" sz="2400" dirty="0" smtClean="0">
              <a:latin typeface="+mn-lt"/>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6299200" y="3135086"/>
            <a:ext cx="1274838" cy="1233714"/>
          </a:xfrm>
          <a:custGeom>
            <a:avLst/>
            <a:gdLst>
              <a:gd name="connsiteX0" fmla="*/ 130629 w 1274838"/>
              <a:gd name="connsiteY0" fmla="*/ 0 h 1233714"/>
              <a:gd name="connsiteX1" fmla="*/ 943429 w 1274838"/>
              <a:gd name="connsiteY1" fmla="*/ 711200 h 1233714"/>
              <a:gd name="connsiteX2" fmla="*/ 1117600 w 1274838"/>
              <a:gd name="connsiteY2" fmla="*/ 1103085 h 1233714"/>
              <a:gd name="connsiteX3" fmla="*/ 0 w 1274838"/>
              <a:gd name="connsiteY3" fmla="*/ 1233714 h 1233714"/>
            </a:gdLst>
            <a:ahLst/>
            <a:cxnLst>
              <a:cxn ang="0">
                <a:pos x="connsiteX0" y="connsiteY0"/>
              </a:cxn>
              <a:cxn ang="0">
                <a:pos x="connsiteX1" y="connsiteY1"/>
              </a:cxn>
              <a:cxn ang="0">
                <a:pos x="connsiteX2" y="connsiteY2"/>
              </a:cxn>
              <a:cxn ang="0">
                <a:pos x="connsiteX3" y="connsiteY3"/>
              </a:cxn>
            </a:cxnLst>
            <a:rect l="l" t="t" r="r" b="b"/>
            <a:pathLst>
              <a:path w="1274838" h="1233714">
                <a:moveTo>
                  <a:pt x="130629" y="0"/>
                </a:moveTo>
                <a:cubicBezTo>
                  <a:pt x="454781" y="263676"/>
                  <a:pt x="778934" y="527353"/>
                  <a:pt x="943429" y="711200"/>
                </a:cubicBezTo>
                <a:cubicBezTo>
                  <a:pt x="1107924" y="895048"/>
                  <a:pt x="1274838" y="1015999"/>
                  <a:pt x="1117600" y="1103085"/>
                </a:cubicBezTo>
                <a:cubicBezTo>
                  <a:pt x="960362" y="1190171"/>
                  <a:pt x="480181" y="1211942"/>
                  <a:pt x="0" y="1233714"/>
                </a:cubicBezTo>
              </a:path>
            </a:pathLst>
          </a:custGeom>
          <a:noFill/>
          <a:ln w="34925"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Date Placeholder 3"/>
          <p:cNvSpPr>
            <a:spLocks noGrp="1"/>
          </p:cNvSpPr>
          <p:nvPr>
            <p:ph type="dt" sz="quarter" idx="10"/>
          </p:nvPr>
        </p:nvSpPr>
        <p:spPr/>
        <p:txBody>
          <a:bodyPr/>
          <a:lstStyle/>
          <a:p>
            <a:pPr>
              <a:defRPr/>
            </a:pPr>
            <a:r>
              <a:rPr lang="en-US" smtClean="0"/>
              <a:t>G. Mallot/CERN</a:t>
            </a:r>
            <a:endParaRPr lang="en-US"/>
          </a:p>
        </p:txBody>
      </p:sp>
      <p:sp>
        <p:nvSpPr>
          <p:cNvPr id="25" name="Footer Placeholder 4"/>
          <p:cNvSpPr>
            <a:spLocks noGrp="1"/>
          </p:cNvSpPr>
          <p:nvPr>
            <p:ph type="ftr" sz="quarter" idx="11"/>
          </p:nvPr>
        </p:nvSpPr>
        <p:spPr/>
        <p:txBody>
          <a:bodyPr/>
          <a:lstStyle/>
          <a:p>
            <a:pPr>
              <a:defRPr/>
            </a:pPr>
            <a:r>
              <a:rPr lang="en-US"/>
              <a:t>Obergurgl,  October 2007</a:t>
            </a:r>
          </a:p>
        </p:txBody>
      </p:sp>
      <p:sp>
        <p:nvSpPr>
          <p:cNvPr id="24580" name="AutoShape 46"/>
          <p:cNvSpPr>
            <a:spLocks noChangeArrowheads="1"/>
          </p:cNvSpPr>
          <p:nvPr/>
        </p:nvSpPr>
        <p:spPr bwMode="auto">
          <a:xfrm>
            <a:off x="1422400" y="4914900"/>
            <a:ext cx="3598863" cy="989013"/>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4581" name="AutoShape 43"/>
          <p:cNvSpPr>
            <a:spLocks noChangeArrowheads="1"/>
          </p:cNvSpPr>
          <p:nvPr/>
        </p:nvSpPr>
        <p:spPr bwMode="auto">
          <a:xfrm>
            <a:off x="4122738" y="2754313"/>
            <a:ext cx="1633537" cy="1665287"/>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4582" name="AutoShape 39"/>
          <p:cNvSpPr>
            <a:spLocks noChangeArrowheads="1"/>
          </p:cNvSpPr>
          <p:nvPr/>
        </p:nvSpPr>
        <p:spPr bwMode="auto">
          <a:xfrm>
            <a:off x="7002463" y="2484438"/>
            <a:ext cx="1978025" cy="854075"/>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4583" name="AutoShape 26"/>
          <p:cNvSpPr>
            <a:spLocks noChangeArrowheads="1"/>
          </p:cNvSpPr>
          <p:nvPr/>
        </p:nvSpPr>
        <p:spPr bwMode="auto">
          <a:xfrm>
            <a:off x="2232025" y="2438400"/>
            <a:ext cx="4184650" cy="900113"/>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4584" name="AutoShape 9"/>
          <p:cNvSpPr>
            <a:spLocks noChangeArrowheads="1"/>
          </p:cNvSpPr>
          <p:nvPr/>
        </p:nvSpPr>
        <p:spPr bwMode="auto">
          <a:xfrm>
            <a:off x="2232025" y="1403350"/>
            <a:ext cx="2881313" cy="811213"/>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4585" name="Rectangle 2"/>
          <p:cNvSpPr>
            <a:spLocks noGrp="1" noChangeArrowheads="1"/>
          </p:cNvSpPr>
          <p:nvPr>
            <p:ph type="title"/>
          </p:nvPr>
        </p:nvSpPr>
        <p:spPr/>
        <p:txBody>
          <a:bodyPr/>
          <a:lstStyle/>
          <a:p>
            <a:pPr eaLnBrk="1" hangingPunct="1"/>
            <a:r>
              <a:rPr lang="en-US" smtClean="0"/>
              <a:t>Sum Rules</a:t>
            </a:r>
          </a:p>
        </p:txBody>
      </p:sp>
      <p:sp>
        <p:nvSpPr>
          <p:cNvPr id="24586" name="Text Box 5"/>
          <p:cNvSpPr txBox="1">
            <a:spLocks noChangeArrowheads="1"/>
          </p:cNvSpPr>
          <p:nvPr/>
        </p:nvSpPr>
        <p:spPr bwMode="auto">
          <a:xfrm>
            <a:off x="522288" y="1493838"/>
            <a:ext cx="1250950" cy="641350"/>
          </a:xfrm>
          <a:prstGeom prst="rect">
            <a:avLst/>
          </a:prstGeom>
          <a:noFill/>
          <a:ln w="9525">
            <a:noFill/>
            <a:miter lim="800000"/>
            <a:headEnd/>
            <a:tailEnd/>
          </a:ln>
        </p:spPr>
        <p:txBody>
          <a:bodyPr wrap="none">
            <a:spAutoFit/>
          </a:bodyPr>
          <a:lstStyle/>
          <a:p>
            <a:r>
              <a:rPr lang="en-US"/>
              <a:t>Bjorken</a:t>
            </a:r>
          </a:p>
          <a:p>
            <a:r>
              <a:rPr lang="en-US"/>
              <a:t>  sum rule </a:t>
            </a:r>
          </a:p>
        </p:txBody>
      </p:sp>
      <p:sp>
        <p:nvSpPr>
          <p:cNvPr id="24588" name="Text Box 10"/>
          <p:cNvSpPr txBox="1">
            <a:spLocks noChangeArrowheads="1"/>
          </p:cNvSpPr>
          <p:nvPr/>
        </p:nvSpPr>
        <p:spPr bwMode="auto">
          <a:xfrm>
            <a:off x="566738" y="2619375"/>
            <a:ext cx="1187450" cy="641350"/>
          </a:xfrm>
          <a:prstGeom prst="rect">
            <a:avLst/>
          </a:prstGeom>
          <a:noFill/>
          <a:ln w="9525">
            <a:noFill/>
            <a:miter lim="800000"/>
            <a:headEnd/>
            <a:tailEnd/>
          </a:ln>
        </p:spPr>
        <p:txBody>
          <a:bodyPr wrap="none">
            <a:spAutoFit/>
          </a:bodyPr>
          <a:lstStyle/>
          <a:p>
            <a:r>
              <a:rPr lang="en-US"/>
              <a:t>Ellis-Jaffe</a:t>
            </a:r>
          </a:p>
          <a:p>
            <a:r>
              <a:rPr lang="en-US"/>
              <a:t>  sum rule</a:t>
            </a:r>
          </a:p>
        </p:txBody>
      </p:sp>
      <p:sp>
        <p:nvSpPr>
          <p:cNvPr id="24589" name="Text Box 11"/>
          <p:cNvSpPr txBox="1">
            <a:spLocks noChangeArrowheads="1"/>
          </p:cNvSpPr>
          <p:nvPr/>
        </p:nvSpPr>
        <p:spPr bwMode="auto">
          <a:xfrm>
            <a:off x="611188" y="2124075"/>
            <a:ext cx="1550987" cy="274638"/>
          </a:xfrm>
          <a:prstGeom prst="rect">
            <a:avLst/>
          </a:prstGeom>
          <a:noFill/>
          <a:ln w="9525">
            <a:noFill/>
            <a:miter lim="800000"/>
            <a:headEnd/>
            <a:tailEnd/>
          </a:ln>
        </p:spPr>
        <p:txBody>
          <a:bodyPr wrap="none">
            <a:spAutoFit/>
          </a:bodyPr>
          <a:lstStyle/>
          <a:p>
            <a:r>
              <a:rPr lang="en-US" sz="1200">
                <a:solidFill>
                  <a:srgbClr val="663300"/>
                </a:solidFill>
              </a:rPr>
              <a:t>PR 148 (1966) 1467</a:t>
            </a:r>
          </a:p>
        </p:txBody>
      </p:sp>
      <p:sp>
        <p:nvSpPr>
          <p:cNvPr id="24590" name="Rectangle 12"/>
          <p:cNvSpPr>
            <a:spLocks noChangeArrowheads="1"/>
          </p:cNvSpPr>
          <p:nvPr/>
        </p:nvSpPr>
        <p:spPr bwMode="auto">
          <a:xfrm>
            <a:off x="5472113" y="1358900"/>
            <a:ext cx="3511550" cy="915988"/>
          </a:xfrm>
          <a:prstGeom prst="rect">
            <a:avLst/>
          </a:prstGeom>
          <a:noFill/>
          <a:ln w="9525">
            <a:noFill/>
            <a:miter lim="800000"/>
            <a:headEnd/>
            <a:tailEnd/>
          </a:ln>
        </p:spPr>
        <p:txBody>
          <a:bodyPr>
            <a:spAutoFit/>
          </a:bodyPr>
          <a:lstStyle/>
          <a:p>
            <a:r>
              <a:rPr lang="en-US">
                <a:solidFill>
                  <a:schemeClr val="accent2"/>
                </a:solidFill>
                <a:latin typeface="Comic Sans MS" pitchFamily="66" charset="0"/>
              </a:rPr>
              <a:t>if wrong </a:t>
            </a:r>
            <a:r>
              <a:rPr lang="en-US">
                <a:solidFill>
                  <a:schemeClr val="accent2"/>
                </a:solidFill>
                <a:latin typeface="Comic Sans MS" pitchFamily="66" charset="0"/>
                <a:sym typeface="Symbol" pitchFamily="18" charset="2"/>
              </a:rPr>
              <a:t> </a:t>
            </a:r>
            <a:r>
              <a:rPr lang="en-US">
                <a:solidFill>
                  <a:schemeClr val="accent2"/>
                </a:solidFill>
                <a:latin typeface="Comic Sans MS" pitchFamily="66" charset="0"/>
              </a:rPr>
              <a:t>QCD wrong,</a:t>
            </a:r>
          </a:p>
          <a:p>
            <a:r>
              <a:rPr lang="en-US">
                <a:solidFill>
                  <a:schemeClr val="accent2"/>
                </a:solidFill>
                <a:latin typeface="Comic Sans MS" pitchFamily="66" charset="0"/>
              </a:rPr>
              <a:t>“worthless equation”, needs neutron measurement</a:t>
            </a:r>
            <a:endParaRPr lang="en-US"/>
          </a:p>
        </p:txBody>
      </p:sp>
      <p:sp>
        <p:nvSpPr>
          <p:cNvPr id="24591" name="Text Box 18"/>
          <p:cNvSpPr txBox="1">
            <a:spLocks noChangeArrowheads="1"/>
          </p:cNvSpPr>
          <p:nvPr/>
        </p:nvSpPr>
        <p:spPr bwMode="auto">
          <a:xfrm>
            <a:off x="522288" y="3563938"/>
            <a:ext cx="2940050" cy="1465262"/>
          </a:xfrm>
          <a:prstGeom prst="rect">
            <a:avLst/>
          </a:prstGeom>
          <a:noFill/>
          <a:ln w="9525">
            <a:noFill/>
            <a:miter lim="800000"/>
            <a:headEnd/>
            <a:tailEnd/>
          </a:ln>
        </p:spPr>
        <p:txBody>
          <a:bodyPr wrap="none">
            <a:spAutoFit/>
          </a:bodyPr>
          <a:lstStyle/>
          <a:p>
            <a:r>
              <a:rPr lang="en-US"/>
              <a:t>formulated for </a:t>
            </a:r>
            <a:r>
              <a:rPr lang="en-US">
                <a:solidFill>
                  <a:srgbClr val="FF0000"/>
                </a:solidFill>
                <a:cs typeface="Arial" charset="0"/>
              </a:rPr>
              <a:t>∆s=0</a:t>
            </a:r>
            <a:r>
              <a:rPr lang="en-US">
                <a:cs typeface="Arial" charset="0"/>
              </a:rPr>
              <a:t>,</a:t>
            </a:r>
          </a:p>
          <a:p>
            <a:r>
              <a:rPr lang="en-US">
                <a:cs typeface="Arial" charset="0"/>
              </a:rPr>
              <a:t>unpolarised strange quarks</a:t>
            </a:r>
          </a:p>
          <a:p>
            <a:endParaRPr lang="en-US">
              <a:cs typeface="Arial" charset="0"/>
            </a:endParaRPr>
          </a:p>
          <a:p>
            <a:r>
              <a:rPr lang="en-US">
                <a:cs typeface="Arial" charset="0"/>
              </a:rPr>
              <a:t>Consequences of violation:</a:t>
            </a:r>
          </a:p>
          <a:p>
            <a:endParaRPr lang="en-US">
              <a:cs typeface="Arial" charset="0"/>
            </a:endParaRPr>
          </a:p>
        </p:txBody>
      </p:sp>
      <p:grpSp>
        <p:nvGrpSpPr>
          <p:cNvPr id="24592" name="Group 20"/>
          <p:cNvGrpSpPr>
            <a:grpSpLocks/>
          </p:cNvGrpSpPr>
          <p:nvPr/>
        </p:nvGrpSpPr>
        <p:grpSpPr bwMode="auto">
          <a:xfrm>
            <a:off x="5340350" y="4023178"/>
            <a:ext cx="3986213" cy="2563812"/>
            <a:chOff x="442" y="1593"/>
            <a:chExt cx="3648" cy="2370"/>
          </a:xfrm>
        </p:grpSpPr>
        <p:sp>
          <p:nvSpPr>
            <p:cNvPr id="24600" name="AutoShape 21"/>
            <p:cNvSpPr>
              <a:spLocks noChangeArrowheads="1"/>
            </p:cNvSpPr>
            <p:nvPr/>
          </p:nvSpPr>
          <p:spPr bwMode="auto">
            <a:xfrm>
              <a:off x="959" y="1917"/>
              <a:ext cx="306" cy="658"/>
            </a:xfrm>
            <a:prstGeom prst="upDownArrow">
              <a:avLst>
                <a:gd name="adj1" fmla="val 50000"/>
                <a:gd name="adj2" fmla="val 43007"/>
              </a:avLst>
            </a:prstGeom>
            <a:solidFill>
              <a:srgbClr val="FF0000"/>
            </a:solidFill>
            <a:ln w="9525">
              <a:solidFill>
                <a:schemeClr val="tx1"/>
              </a:solidFill>
              <a:miter lim="800000"/>
              <a:headEnd/>
              <a:tailEnd/>
            </a:ln>
          </p:spPr>
          <p:txBody>
            <a:bodyPr wrap="none" anchor="ctr"/>
            <a:lstStyle/>
            <a:p>
              <a:endParaRPr lang="en-US"/>
            </a:p>
          </p:txBody>
        </p:sp>
        <p:pic>
          <p:nvPicPr>
            <p:cNvPr id="24601" name="Picture 2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2" y="1593"/>
              <a:ext cx="3648" cy="2370"/>
            </a:xfrm>
            <a:prstGeom prst="rect">
              <a:avLst/>
            </a:prstGeom>
            <a:noFill/>
            <a:ln w="9525">
              <a:noFill/>
              <a:miter lim="800000"/>
              <a:headEnd/>
              <a:tailEnd/>
            </a:ln>
          </p:spPr>
        </p:pic>
      </p:grpSp>
      <p:sp>
        <p:nvSpPr>
          <p:cNvPr id="24594" name="Text Box 36"/>
          <p:cNvSpPr txBox="1">
            <a:spLocks noChangeArrowheads="1"/>
          </p:cNvSpPr>
          <p:nvPr/>
        </p:nvSpPr>
        <p:spPr bwMode="auto">
          <a:xfrm>
            <a:off x="3579813" y="5951538"/>
            <a:ext cx="1263650" cy="366712"/>
          </a:xfrm>
          <a:prstGeom prst="rect">
            <a:avLst/>
          </a:prstGeom>
          <a:noFill/>
          <a:ln w="9525">
            <a:noFill/>
            <a:miter lim="800000"/>
            <a:headEnd/>
            <a:tailEnd/>
          </a:ln>
        </p:spPr>
        <p:txBody>
          <a:bodyPr wrap="none">
            <a:spAutoFit/>
          </a:bodyPr>
          <a:lstStyle/>
          <a:p>
            <a:r>
              <a:rPr lang="en-US">
                <a:solidFill>
                  <a:srgbClr val="663300"/>
                </a:solidFill>
              </a:rPr>
              <a:t>EMC 1987</a:t>
            </a:r>
          </a:p>
        </p:txBody>
      </p:sp>
      <p:sp>
        <p:nvSpPr>
          <p:cNvPr id="24596" name="Text Box 42"/>
          <p:cNvSpPr txBox="1">
            <a:spLocks noChangeArrowheads="1"/>
          </p:cNvSpPr>
          <p:nvPr/>
        </p:nvSpPr>
        <p:spPr bwMode="auto">
          <a:xfrm>
            <a:off x="611188" y="3203575"/>
            <a:ext cx="1492250" cy="274638"/>
          </a:xfrm>
          <a:prstGeom prst="rect">
            <a:avLst/>
          </a:prstGeom>
          <a:noFill/>
          <a:ln w="9525">
            <a:noFill/>
            <a:miter lim="800000"/>
            <a:headEnd/>
            <a:tailEnd/>
          </a:ln>
        </p:spPr>
        <p:txBody>
          <a:bodyPr wrap="none">
            <a:spAutoFit/>
          </a:bodyPr>
          <a:lstStyle/>
          <a:p>
            <a:r>
              <a:rPr lang="en-US" sz="1200">
                <a:solidFill>
                  <a:srgbClr val="663300"/>
                </a:solidFill>
              </a:rPr>
              <a:t>PR D9 (1974) 1444</a:t>
            </a:r>
          </a:p>
        </p:txBody>
      </p:sp>
      <p:sp>
        <p:nvSpPr>
          <p:cNvPr id="24597" name="Rectangle 44"/>
          <p:cNvSpPr>
            <a:spLocks noChangeArrowheads="1"/>
          </p:cNvSpPr>
          <p:nvPr/>
        </p:nvSpPr>
        <p:spPr bwMode="auto">
          <a:xfrm>
            <a:off x="4141788" y="3287713"/>
            <a:ext cx="1600200" cy="179387"/>
          </a:xfrm>
          <a:prstGeom prst="rect">
            <a:avLst/>
          </a:prstGeom>
          <a:solidFill>
            <a:srgbClr val="FFFF99"/>
          </a:solidFill>
          <a:ln w="9525">
            <a:noFill/>
            <a:miter lim="800000"/>
            <a:headEnd/>
            <a:tailEnd/>
          </a:ln>
        </p:spPr>
        <p:txBody>
          <a:bodyPr wrap="none" anchor="ctr"/>
          <a:lstStyle/>
          <a:p>
            <a:endParaRPr lang="en-US"/>
          </a:p>
        </p:txBody>
      </p:sp>
      <p:sp>
        <p:nvSpPr>
          <p:cNvPr id="24598" name="Line 45"/>
          <p:cNvSpPr>
            <a:spLocks noChangeShapeType="1"/>
          </p:cNvSpPr>
          <p:nvPr/>
        </p:nvSpPr>
        <p:spPr bwMode="auto">
          <a:xfrm>
            <a:off x="4095750" y="3336925"/>
            <a:ext cx="1665288" cy="0"/>
          </a:xfrm>
          <a:prstGeom prst="line">
            <a:avLst/>
          </a:prstGeom>
          <a:noFill/>
          <a:ln w="9525">
            <a:solidFill>
              <a:schemeClr val="tx1"/>
            </a:solidFill>
            <a:prstDash val="dash"/>
            <a:round/>
            <a:headEnd/>
            <a:tailEnd/>
          </a:ln>
        </p:spPr>
        <p:txBody>
          <a:bodyPr/>
          <a:lstStyle/>
          <a:p>
            <a:endParaRPr lang="en-US"/>
          </a:p>
        </p:txBody>
      </p:sp>
      <p:pic>
        <p:nvPicPr>
          <p:cNvPr id="26" name="Picture 25"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2485835" y="1536516"/>
            <a:ext cx="2340355" cy="511542"/>
          </a:xfrm>
          <a:prstGeom prst="rect">
            <a:avLst/>
          </a:prstGeom>
          <a:noFill/>
        </p:spPr>
      </p:pic>
      <p:pic>
        <p:nvPicPr>
          <p:cNvPr id="28" name="Picture 27"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1709223" y="5045152"/>
            <a:ext cx="2912503" cy="704696"/>
          </a:xfrm>
          <a:prstGeom prst="rect">
            <a:avLst/>
          </a:prstGeom>
          <a:noFill/>
        </p:spPr>
      </p:pic>
      <p:pic>
        <p:nvPicPr>
          <p:cNvPr id="27" name="Picture 26"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2640786" y="2526782"/>
            <a:ext cx="5853153" cy="173141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G. Mallot/CERN</a:t>
            </a:r>
            <a:endParaRPr lang="en-US"/>
          </a:p>
        </p:txBody>
      </p:sp>
      <p:sp>
        <p:nvSpPr>
          <p:cNvPr id="10" name="Footer Placeholder 4"/>
          <p:cNvSpPr>
            <a:spLocks noGrp="1"/>
          </p:cNvSpPr>
          <p:nvPr>
            <p:ph type="ftr" sz="quarter" idx="11"/>
          </p:nvPr>
        </p:nvSpPr>
        <p:spPr/>
        <p:txBody>
          <a:bodyPr/>
          <a:lstStyle/>
          <a:p>
            <a:pPr>
              <a:defRPr/>
            </a:pPr>
            <a:r>
              <a:rPr lang="en-US"/>
              <a:t>Obergurgl,  October 2007</a:t>
            </a:r>
          </a:p>
        </p:txBody>
      </p:sp>
      <p:sp>
        <p:nvSpPr>
          <p:cNvPr id="22532" name="Rectangle 2"/>
          <p:cNvSpPr>
            <a:spLocks noGrp="1" noChangeArrowheads="1"/>
          </p:cNvSpPr>
          <p:nvPr>
            <p:ph type="title"/>
          </p:nvPr>
        </p:nvSpPr>
        <p:spPr/>
        <p:txBody>
          <a:bodyPr/>
          <a:lstStyle/>
          <a:p>
            <a:pPr eaLnBrk="1" hangingPunct="1"/>
            <a:r>
              <a:rPr lang="en-US" smtClean="0"/>
              <a:t>The First Moment of g</a:t>
            </a:r>
            <a:r>
              <a:rPr lang="en-US" baseline="-25000" smtClean="0"/>
              <a:t>1</a:t>
            </a:r>
          </a:p>
        </p:txBody>
      </p:sp>
      <p:sp>
        <p:nvSpPr>
          <p:cNvPr id="22533" name="Rectangle 3"/>
          <p:cNvSpPr>
            <a:spLocks noGrp="1" noChangeArrowheads="1"/>
          </p:cNvSpPr>
          <p:nvPr>
            <p:ph type="body" idx="1"/>
          </p:nvPr>
        </p:nvSpPr>
        <p:spPr>
          <a:xfrm>
            <a:off x="685800" y="1673225"/>
            <a:ext cx="7772400" cy="4422775"/>
          </a:xfrm>
        </p:spPr>
        <p:txBody>
          <a:bodyPr/>
          <a:lstStyle/>
          <a:p>
            <a:pPr eaLnBrk="1" hangingPunct="1"/>
            <a:r>
              <a:rPr lang="en-US" sz="2400" smtClean="0"/>
              <a:t>first moment of g</a:t>
            </a:r>
            <a:r>
              <a:rPr lang="en-US" sz="2400" baseline="-25000" smtClean="0"/>
              <a:t>1</a:t>
            </a:r>
          </a:p>
        </p:txBody>
      </p:sp>
      <p:pic>
        <p:nvPicPr>
          <p:cNvPr id="22534" name="Picture 4" descr="txp_fig"/>
          <p:cNvPicPr>
            <a:picLocks noChangeAspect="1" noChangeArrowheads="1"/>
          </p:cNvPicPr>
          <p:nvPr>
            <p:custDataLst>
              <p:tags r:id="rId1"/>
            </p:custDataLst>
          </p:nvPr>
        </p:nvPicPr>
        <p:blipFill>
          <a:blip r:embed="rId3">
            <a:clrChange>
              <a:clrFrom>
                <a:srgbClr val="FFFFFF"/>
              </a:clrFrom>
              <a:clrTo>
                <a:srgbClr val="FFFFFF">
                  <a:alpha val="0"/>
                </a:srgbClr>
              </a:clrTo>
            </a:clrChange>
          </a:blip>
          <a:srcRect/>
          <a:stretch>
            <a:fillRect/>
          </a:stretch>
        </p:blipFill>
        <p:spPr bwMode="auto">
          <a:xfrm>
            <a:off x="4257675" y="1403350"/>
            <a:ext cx="3270250" cy="912813"/>
          </a:xfrm>
          <a:prstGeom prst="rect">
            <a:avLst/>
          </a:prstGeom>
          <a:noFill/>
          <a:ln w="9525">
            <a:noFill/>
            <a:miter lim="800000"/>
            <a:headEnd/>
            <a:tailEnd/>
          </a:ln>
        </p:spPr>
      </p:pic>
      <p:grpSp>
        <p:nvGrpSpPr>
          <p:cNvPr id="11" name="Group 10"/>
          <p:cNvGrpSpPr/>
          <p:nvPr/>
        </p:nvGrpSpPr>
        <p:grpSpPr>
          <a:xfrm>
            <a:off x="749300" y="2806700"/>
            <a:ext cx="5791200" cy="3451225"/>
            <a:chOff x="749300" y="2806700"/>
            <a:chExt cx="5791200" cy="3451225"/>
          </a:xfrm>
        </p:grpSpPr>
        <p:sp>
          <p:nvSpPr>
            <p:cNvPr id="22537" name="AutoShape 13"/>
            <p:cNvSpPr>
              <a:spLocks noChangeArrowheads="1"/>
            </p:cNvSpPr>
            <p:nvPr/>
          </p:nvSpPr>
          <p:spPr bwMode="auto">
            <a:xfrm>
              <a:off x="1570038" y="3009900"/>
              <a:ext cx="485775" cy="1044575"/>
            </a:xfrm>
            <a:prstGeom prst="upDownArrow">
              <a:avLst>
                <a:gd name="adj1" fmla="val 50000"/>
                <a:gd name="adj2" fmla="val 43007"/>
              </a:avLst>
            </a:prstGeom>
            <a:solidFill>
              <a:srgbClr val="FF0000"/>
            </a:solidFill>
            <a:ln w="9525">
              <a:solidFill>
                <a:schemeClr val="tx1"/>
              </a:solidFill>
              <a:miter lim="800000"/>
              <a:headEnd/>
              <a:tailEnd/>
            </a:ln>
          </p:spPr>
          <p:txBody>
            <a:bodyPr wrap="none" anchor="ctr"/>
            <a:lstStyle/>
            <a:p>
              <a:endParaRPr lang="en-US"/>
            </a:p>
          </p:txBody>
        </p:sp>
        <p:pic>
          <p:nvPicPr>
            <p:cNvPr id="22538" name="Picture 11"/>
            <p:cNvPicPr>
              <a:picLocks noChangeAspect="1" noChangeArrowheads="1"/>
            </p:cNvPicPr>
            <p:nvPr/>
          </p:nvPicPr>
          <p:blipFill>
            <a:blip r:embed="rId4">
              <a:clrChange>
                <a:clrFrom>
                  <a:srgbClr val="FFFFFF"/>
                </a:clrFrom>
                <a:clrTo>
                  <a:srgbClr val="FFFFFF">
                    <a:alpha val="0"/>
                  </a:srgbClr>
                </a:clrTo>
              </a:clrChange>
            </a:blip>
            <a:srcRect t="8270"/>
            <a:stretch>
              <a:fillRect/>
            </a:stretch>
          </p:blipFill>
          <p:spPr bwMode="auto">
            <a:xfrm>
              <a:off x="749300" y="2806700"/>
              <a:ext cx="5791200" cy="3451225"/>
            </a:xfrm>
            <a:prstGeom prst="rect">
              <a:avLst/>
            </a:prstGeom>
            <a:noFill/>
            <a:ln w="9525">
              <a:noFill/>
              <a:miter lim="800000"/>
              <a:headEnd/>
              <a:tailEnd/>
            </a:ln>
          </p:spPr>
        </p:pic>
      </p:grpSp>
      <p:sp>
        <p:nvSpPr>
          <p:cNvPr id="22536" name="Text Box 12"/>
          <p:cNvSpPr txBox="1">
            <a:spLocks noChangeArrowheads="1"/>
          </p:cNvSpPr>
          <p:nvPr/>
        </p:nvSpPr>
        <p:spPr bwMode="auto">
          <a:xfrm>
            <a:off x="6594475" y="2935288"/>
            <a:ext cx="1982788" cy="822325"/>
          </a:xfrm>
          <a:prstGeom prst="rect">
            <a:avLst/>
          </a:prstGeom>
          <a:noFill/>
          <a:ln w="9525">
            <a:noFill/>
            <a:miter lim="800000"/>
            <a:headEnd/>
            <a:tailEnd/>
          </a:ln>
        </p:spPr>
        <p:txBody>
          <a:bodyPr>
            <a:spAutoFit/>
          </a:bodyPr>
          <a:lstStyle/>
          <a:p>
            <a:r>
              <a:rPr lang="en-US" sz="2400">
                <a:solidFill>
                  <a:srgbClr val="663300"/>
                </a:solidFill>
              </a:rPr>
              <a:t>“Spin crisis”</a:t>
            </a:r>
          </a:p>
          <a:p>
            <a:r>
              <a:rPr lang="en-US" sz="2400">
                <a:solidFill>
                  <a:srgbClr val="663300"/>
                </a:solidFill>
              </a:rPr>
              <a:t>EMC 1987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G. Mallot/CERN</a:t>
            </a:r>
            <a:endParaRPr lang="en-US"/>
          </a:p>
        </p:txBody>
      </p:sp>
      <p:sp>
        <p:nvSpPr>
          <p:cNvPr id="17" name="Footer Placeholder 4"/>
          <p:cNvSpPr>
            <a:spLocks noGrp="1"/>
          </p:cNvSpPr>
          <p:nvPr>
            <p:ph type="ftr" sz="quarter" idx="11"/>
          </p:nvPr>
        </p:nvSpPr>
        <p:spPr/>
        <p:txBody>
          <a:bodyPr/>
          <a:lstStyle/>
          <a:p>
            <a:r>
              <a:rPr lang="en-GB" smtClean="0"/>
              <a:t>Obergurgl,  October 2007</a:t>
            </a:r>
            <a:endParaRPr lang="en-GB"/>
          </a:p>
        </p:txBody>
      </p:sp>
      <p:sp>
        <p:nvSpPr>
          <p:cNvPr id="61452" name="AutoShape 12"/>
          <p:cNvSpPr>
            <a:spLocks noChangeArrowheads="1"/>
          </p:cNvSpPr>
          <p:nvPr/>
        </p:nvSpPr>
        <p:spPr bwMode="auto">
          <a:xfrm>
            <a:off x="2819400" y="1219200"/>
            <a:ext cx="5638800" cy="1905000"/>
          </a:xfrm>
          <a:prstGeom prst="roundRect">
            <a:avLst>
              <a:gd name="adj" fmla="val 16667"/>
            </a:avLst>
          </a:prstGeom>
          <a:solidFill>
            <a:srgbClr val="EAEAEA"/>
          </a:solidFill>
          <a:ln w="9525" algn="ctr">
            <a:noFill/>
            <a:round/>
            <a:headEnd/>
            <a:tailEnd/>
          </a:ln>
          <a:effectLst/>
        </p:spPr>
        <p:txBody>
          <a:bodyPr wrap="none" anchor="ctr"/>
          <a:lstStyle/>
          <a:p>
            <a:endParaRPr lang="en-US"/>
          </a:p>
        </p:txBody>
      </p:sp>
      <p:pic>
        <p:nvPicPr>
          <p:cNvPr id="6144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24200" y="1447800"/>
            <a:ext cx="5334000" cy="1797050"/>
          </a:xfrm>
          <a:prstGeom prst="rect">
            <a:avLst/>
          </a:prstGeom>
          <a:noFill/>
          <a:ln w="9525" algn="ctr">
            <a:noFill/>
            <a:miter lim="800000"/>
            <a:headEnd/>
            <a:tailEnd/>
          </a:ln>
          <a:effectLst/>
        </p:spPr>
      </p:pic>
      <p:sp>
        <p:nvSpPr>
          <p:cNvPr id="61448" name="Text Box 8"/>
          <p:cNvSpPr txBox="1">
            <a:spLocks noChangeArrowheads="1"/>
          </p:cNvSpPr>
          <p:nvPr/>
        </p:nvSpPr>
        <p:spPr bwMode="auto">
          <a:xfrm>
            <a:off x="6019800" y="2514600"/>
            <a:ext cx="2254250" cy="366713"/>
          </a:xfrm>
          <a:prstGeom prst="rect">
            <a:avLst/>
          </a:prstGeom>
          <a:noFill/>
          <a:ln w="9525" algn="ctr">
            <a:noFill/>
            <a:miter lim="800000"/>
            <a:headEnd/>
            <a:tailEnd/>
          </a:ln>
          <a:effectLst/>
        </p:spPr>
        <p:txBody>
          <a:bodyPr wrap="none">
            <a:spAutoFit/>
          </a:bodyPr>
          <a:lstStyle/>
          <a:p>
            <a:pPr algn="l"/>
            <a:r>
              <a:rPr lang="en-GB" b="1">
                <a:solidFill>
                  <a:srgbClr val="800000"/>
                </a:solidFill>
                <a:latin typeface="Arial" charset="0"/>
              </a:rPr>
              <a:t>PLB 206 (1988) 309</a:t>
            </a:r>
          </a:p>
        </p:txBody>
      </p:sp>
      <p:sp>
        <p:nvSpPr>
          <p:cNvPr id="61453" name="AutoShape 13"/>
          <p:cNvSpPr>
            <a:spLocks noChangeArrowheads="1"/>
          </p:cNvSpPr>
          <p:nvPr/>
        </p:nvSpPr>
        <p:spPr bwMode="auto">
          <a:xfrm>
            <a:off x="0" y="2667000"/>
            <a:ext cx="4648200" cy="2057400"/>
          </a:xfrm>
          <a:prstGeom prst="roundRect">
            <a:avLst>
              <a:gd name="adj" fmla="val 16667"/>
            </a:avLst>
          </a:prstGeom>
          <a:solidFill>
            <a:srgbClr val="DDDDDD"/>
          </a:solidFill>
          <a:ln w="9525" algn="ctr">
            <a:noFill/>
            <a:round/>
            <a:headEnd/>
            <a:tailEnd/>
          </a:ln>
          <a:effectLst/>
        </p:spPr>
        <p:txBody>
          <a:bodyPr wrap="none" anchor="ctr"/>
          <a:lstStyle/>
          <a:p>
            <a:endParaRPr lang="en-US"/>
          </a:p>
        </p:txBody>
      </p:sp>
      <p:sp>
        <p:nvSpPr>
          <p:cNvPr id="61454" name="AutoShape 14"/>
          <p:cNvSpPr>
            <a:spLocks noChangeArrowheads="1"/>
          </p:cNvSpPr>
          <p:nvPr/>
        </p:nvSpPr>
        <p:spPr bwMode="auto">
          <a:xfrm>
            <a:off x="4114800" y="2895600"/>
            <a:ext cx="3962400" cy="1981200"/>
          </a:xfrm>
          <a:prstGeom prst="roundRect">
            <a:avLst>
              <a:gd name="adj" fmla="val 16667"/>
            </a:avLst>
          </a:prstGeom>
          <a:solidFill>
            <a:srgbClr val="FFE3B9"/>
          </a:solidFill>
          <a:ln w="9525" algn="ctr">
            <a:noFill/>
            <a:round/>
            <a:headEnd/>
            <a:tailEnd/>
          </a:ln>
          <a:effectLst/>
        </p:spPr>
        <p:txBody>
          <a:bodyPr wrap="none" anchor="ctr"/>
          <a:lstStyle/>
          <a:p>
            <a:endParaRPr lang="en-US"/>
          </a:p>
        </p:txBody>
      </p:sp>
      <p:sp>
        <p:nvSpPr>
          <p:cNvPr id="61442" name="Rectangle 2"/>
          <p:cNvSpPr>
            <a:spLocks noGrp="1" noChangeArrowheads="1"/>
          </p:cNvSpPr>
          <p:nvPr>
            <p:ph type="title"/>
          </p:nvPr>
        </p:nvSpPr>
        <p:spPr/>
        <p:txBody>
          <a:bodyPr/>
          <a:lstStyle/>
          <a:p>
            <a:r>
              <a:rPr lang="en-GB" dirty="0" smtClean="0"/>
              <a:t>3. </a:t>
            </a:r>
            <a:r>
              <a:rPr lang="en-US" dirty="0" smtClean="0"/>
              <a:t>Why is </a:t>
            </a:r>
            <a:r>
              <a:rPr lang="el-GR" dirty="0" smtClean="0"/>
              <a:t>ΔΣ</a:t>
            </a:r>
            <a:r>
              <a:rPr lang="en-US" dirty="0" smtClean="0"/>
              <a:t> so small</a:t>
            </a:r>
            <a:endParaRPr lang="en-GB" dirty="0"/>
          </a:p>
        </p:txBody>
      </p:sp>
      <p:pic>
        <p:nvPicPr>
          <p:cNvPr id="61449"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2819400"/>
            <a:ext cx="4173538" cy="1676400"/>
          </a:xfrm>
          <a:prstGeom prst="rect">
            <a:avLst/>
          </a:prstGeom>
          <a:noFill/>
          <a:ln w="9525" algn="ctr">
            <a:noFill/>
            <a:miter lim="800000"/>
            <a:headEnd/>
            <a:tailEnd/>
          </a:ln>
          <a:effectLst/>
        </p:spPr>
      </p:pic>
      <p:sp>
        <p:nvSpPr>
          <p:cNvPr id="61451" name="Text Box 11"/>
          <p:cNvSpPr txBox="1">
            <a:spLocks noChangeArrowheads="1"/>
          </p:cNvSpPr>
          <p:nvPr/>
        </p:nvSpPr>
        <p:spPr bwMode="auto">
          <a:xfrm>
            <a:off x="1828800" y="4267200"/>
            <a:ext cx="2127250" cy="366713"/>
          </a:xfrm>
          <a:prstGeom prst="rect">
            <a:avLst/>
          </a:prstGeom>
          <a:noFill/>
          <a:ln w="9525" algn="ctr">
            <a:noFill/>
            <a:miter lim="800000"/>
            <a:headEnd/>
            <a:tailEnd/>
          </a:ln>
          <a:effectLst/>
        </p:spPr>
        <p:txBody>
          <a:bodyPr wrap="none">
            <a:spAutoFit/>
          </a:bodyPr>
          <a:lstStyle/>
          <a:p>
            <a:pPr algn="l"/>
            <a:r>
              <a:rPr lang="en-GB" b="1">
                <a:solidFill>
                  <a:srgbClr val="800000"/>
                </a:solidFill>
                <a:latin typeface="Arial" charset="0"/>
              </a:rPr>
              <a:t>ZPC 41 (1988) 239</a:t>
            </a:r>
          </a:p>
        </p:txBody>
      </p:sp>
      <p:sp>
        <p:nvSpPr>
          <p:cNvPr id="61455" name="AutoShape 15"/>
          <p:cNvSpPr>
            <a:spLocks noChangeArrowheads="1"/>
          </p:cNvSpPr>
          <p:nvPr/>
        </p:nvSpPr>
        <p:spPr bwMode="auto">
          <a:xfrm>
            <a:off x="990600" y="4648200"/>
            <a:ext cx="6934200" cy="1676400"/>
          </a:xfrm>
          <a:prstGeom prst="roundRect">
            <a:avLst>
              <a:gd name="adj" fmla="val 16667"/>
            </a:avLst>
          </a:prstGeom>
          <a:solidFill>
            <a:srgbClr val="D5E8FF"/>
          </a:solidFill>
          <a:ln w="9525" algn="ctr">
            <a:noFill/>
            <a:round/>
            <a:headEnd/>
            <a:tailEnd/>
          </a:ln>
          <a:effectLst/>
        </p:spPr>
        <p:txBody>
          <a:bodyPr wrap="none" anchor="ctr"/>
          <a:lstStyle/>
          <a:p>
            <a:endParaRPr lang="en-US"/>
          </a:p>
        </p:txBody>
      </p:sp>
      <p:pic>
        <p:nvPicPr>
          <p:cNvPr id="61456"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4800600"/>
            <a:ext cx="6515100" cy="1249363"/>
          </a:xfrm>
          <a:prstGeom prst="rect">
            <a:avLst/>
          </a:prstGeom>
          <a:noFill/>
          <a:ln w="9525" algn="ctr">
            <a:noFill/>
            <a:miter lim="800000"/>
            <a:headEnd/>
            <a:tailEnd/>
          </a:ln>
          <a:effectLst/>
        </p:spPr>
      </p:pic>
      <p:sp>
        <p:nvSpPr>
          <p:cNvPr id="61447" name="Text Box 7"/>
          <p:cNvSpPr txBox="1">
            <a:spLocks noChangeArrowheads="1"/>
          </p:cNvSpPr>
          <p:nvPr/>
        </p:nvSpPr>
        <p:spPr bwMode="auto">
          <a:xfrm>
            <a:off x="4876800" y="5410200"/>
            <a:ext cx="2254250" cy="366713"/>
          </a:xfrm>
          <a:prstGeom prst="rect">
            <a:avLst/>
          </a:prstGeom>
          <a:noFill/>
          <a:ln w="9525" algn="ctr">
            <a:noFill/>
            <a:miter lim="800000"/>
            <a:headEnd/>
            <a:tailEnd/>
          </a:ln>
          <a:effectLst/>
        </p:spPr>
        <p:txBody>
          <a:bodyPr wrap="none">
            <a:spAutoFit/>
          </a:bodyPr>
          <a:lstStyle/>
          <a:p>
            <a:pPr algn="l"/>
            <a:r>
              <a:rPr lang="en-GB" b="1">
                <a:solidFill>
                  <a:srgbClr val="800000"/>
                </a:solidFill>
                <a:latin typeface="Arial" charset="0"/>
              </a:rPr>
              <a:t>PLB 212 (1988) 391</a:t>
            </a:r>
          </a:p>
        </p:txBody>
      </p:sp>
      <p:grpSp>
        <p:nvGrpSpPr>
          <p:cNvPr id="2" name="Group 19"/>
          <p:cNvGrpSpPr>
            <a:grpSpLocks/>
          </p:cNvGrpSpPr>
          <p:nvPr/>
        </p:nvGrpSpPr>
        <p:grpSpPr bwMode="auto">
          <a:xfrm>
            <a:off x="4343400" y="3048000"/>
            <a:ext cx="3733800" cy="1566863"/>
            <a:chOff x="2688" y="2064"/>
            <a:chExt cx="2352" cy="987"/>
          </a:xfrm>
        </p:grpSpPr>
        <p:pic>
          <p:nvPicPr>
            <p:cNvPr id="6144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88" y="2064"/>
              <a:ext cx="2256" cy="987"/>
            </a:xfrm>
            <a:prstGeom prst="rect">
              <a:avLst/>
            </a:prstGeom>
            <a:noFill/>
            <a:ln w="9525" algn="ctr">
              <a:noFill/>
              <a:miter lim="800000"/>
              <a:headEnd/>
              <a:tailEnd/>
            </a:ln>
            <a:effectLst/>
          </p:spPr>
        </p:pic>
        <p:pic>
          <p:nvPicPr>
            <p:cNvPr id="61458" name="Picture 1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84" y="2064"/>
              <a:ext cx="2256" cy="192"/>
            </a:xfrm>
            <a:prstGeom prst="rect">
              <a:avLst/>
            </a:prstGeom>
            <a:noFill/>
            <a:ln w="9525" algn="ctr">
              <a:noFill/>
              <a:miter lim="800000"/>
              <a:headEnd/>
              <a:tailEnd/>
            </a:ln>
            <a:effectLst/>
          </p:spPr>
        </p:pic>
      </p:grpSp>
      <p:sp>
        <p:nvSpPr>
          <p:cNvPr id="18" name="TextBox 17"/>
          <p:cNvSpPr txBox="1"/>
          <p:nvPr/>
        </p:nvSpPr>
        <p:spPr>
          <a:xfrm>
            <a:off x="438150" y="1606550"/>
            <a:ext cx="1075936" cy="461665"/>
          </a:xfrm>
          <a:prstGeom prst="rect">
            <a:avLst/>
          </a:prstGeom>
          <a:noFill/>
        </p:spPr>
        <p:txBody>
          <a:bodyPr wrap="none" rtlCol="0">
            <a:spAutoFit/>
          </a:bodyPr>
          <a:lstStyle/>
          <a:p>
            <a:r>
              <a:rPr lang="en-US" sz="2400" dirty="0" smtClean="0"/>
              <a:t>(1988)</a:t>
            </a:r>
            <a:endParaRPr lang="en-US"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1449"/>
                                        </p:tgtEl>
                                        <p:attrNameLst>
                                          <p:attrName>style.visibility</p:attrName>
                                        </p:attrNameLst>
                                      </p:cBhvr>
                                      <p:to>
                                        <p:strVal val="visible"/>
                                      </p:to>
                                    </p:set>
                                    <p:anim calcmode="lin" valueType="num">
                                      <p:cBhvr additive="base">
                                        <p:cTn id="7" dur="1000" fill="hold"/>
                                        <p:tgtEl>
                                          <p:spTgt spid="61449"/>
                                        </p:tgtEl>
                                        <p:attrNameLst>
                                          <p:attrName>ppt_x</p:attrName>
                                        </p:attrNameLst>
                                      </p:cBhvr>
                                      <p:tavLst>
                                        <p:tav tm="0">
                                          <p:val>
                                            <p:strVal val="0-#ppt_w/2"/>
                                          </p:val>
                                        </p:tav>
                                        <p:tav tm="100000">
                                          <p:val>
                                            <p:strVal val="#ppt_x"/>
                                          </p:val>
                                        </p:tav>
                                      </p:tavLst>
                                    </p:anim>
                                    <p:anim calcmode="lin" valueType="num">
                                      <p:cBhvr additive="base">
                                        <p:cTn id="8" dur="1000" fill="hold"/>
                                        <p:tgtEl>
                                          <p:spTgt spid="6144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145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1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614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61456"/>
                                        </p:tgtEl>
                                        <p:attrNameLst>
                                          <p:attrName>style.visibility</p:attrName>
                                        </p:attrNameLst>
                                      </p:cBhvr>
                                      <p:to>
                                        <p:strVal val="visible"/>
                                      </p:to>
                                    </p:set>
                                    <p:anim calcmode="lin" valueType="num">
                                      <p:cBhvr additive="base">
                                        <p:cTn id="28" dur="1000" fill="hold"/>
                                        <p:tgtEl>
                                          <p:spTgt spid="61456"/>
                                        </p:tgtEl>
                                        <p:attrNameLst>
                                          <p:attrName>ppt_x</p:attrName>
                                        </p:attrNameLst>
                                      </p:cBhvr>
                                      <p:tavLst>
                                        <p:tav tm="0">
                                          <p:val>
                                            <p:strVal val="0-#ppt_w/2"/>
                                          </p:val>
                                        </p:tav>
                                        <p:tav tm="100000">
                                          <p:val>
                                            <p:strVal val="#ppt_x"/>
                                          </p:val>
                                        </p:tav>
                                      </p:tavLst>
                                    </p:anim>
                                    <p:anim calcmode="lin" valueType="num">
                                      <p:cBhvr additive="base">
                                        <p:cTn id="29" dur="1000" fill="hold"/>
                                        <p:tgtEl>
                                          <p:spTgt spid="61456"/>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61447"/>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61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animBg="1"/>
      <p:bldP spid="61454" grpId="0" animBg="1"/>
      <p:bldP spid="61451" grpId="0"/>
      <p:bldP spid="61455" grpId="0" animBg="1"/>
      <p:bldP spid="614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Plan</a:t>
            </a:r>
          </a:p>
        </p:txBody>
      </p:sp>
      <p:sp>
        <p:nvSpPr>
          <p:cNvPr id="8195" name="Rectangle 3"/>
          <p:cNvSpPr>
            <a:spLocks noGrp="1" noChangeArrowheads="1"/>
          </p:cNvSpPr>
          <p:nvPr>
            <p:ph type="body" idx="1"/>
          </p:nvPr>
        </p:nvSpPr>
        <p:spPr/>
        <p:txBody>
          <a:bodyPr/>
          <a:lstStyle/>
          <a:p>
            <a:pPr eaLnBrk="1" hangingPunct="1"/>
            <a:r>
              <a:rPr lang="en-US" dirty="0" smtClean="0"/>
              <a:t>Lecture I</a:t>
            </a:r>
          </a:p>
          <a:p>
            <a:pPr lvl="1" eaLnBrk="1" hangingPunct="1"/>
            <a:r>
              <a:rPr lang="en-US" dirty="0" smtClean="0"/>
              <a:t>Introduction</a:t>
            </a:r>
          </a:p>
          <a:p>
            <a:pPr lvl="1" eaLnBrk="1" hangingPunct="1"/>
            <a:r>
              <a:rPr lang="en-US" dirty="0" smtClean="0"/>
              <a:t>DIS and structure functions, sum rules</a:t>
            </a:r>
          </a:p>
          <a:p>
            <a:pPr lvl="1" eaLnBrk="1" hangingPunct="1"/>
            <a:r>
              <a:rPr lang="en-US" dirty="0" smtClean="0"/>
              <a:t>Why contribute the quark spin so little? </a:t>
            </a:r>
          </a:p>
          <a:p>
            <a:pPr lvl="1" eaLnBrk="1" hangingPunct="1"/>
            <a:r>
              <a:rPr lang="en-US" dirty="0" smtClean="0"/>
              <a:t>Principle of measurements, experiments</a:t>
            </a:r>
          </a:p>
        </p:txBody>
      </p:sp>
      <p:sp>
        <p:nvSpPr>
          <p:cNvPr id="6" name="Date Placeholder 5"/>
          <p:cNvSpPr>
            <a:spLocks noGrp="1"/>
          </p:cNvSpPr>
          <p:nvPr>
            <p:ph type="dt" sz="quarter" idx="10"/>
          </p:nvPr>
        </p:nvSpPr>
        <p:spPr/>
        <p:txBody>
          <a:bodyPr/>
          <a:lstStyle/>
          <a:p>
            <a:pPr>
              <a:defRPr/>
            </a:pPr>
            <a:r>
              <a:rPr lang="en-US" smtClean="0"/>
              <a:t>G. Mallot/CERN</a:t>
            </a:r>
            <a:endParaRPr lang="en-US"/>
          </a:p>
        </p:txBody>
      </p:sp>
      <p:sp>
        <p:nvSpPr>
          <p:cNvPr id="7" name="Footer Placeholder 6"/>
          <p:cNvSpPr>
            <a:spLocks noGrp="1"/>
          </p:cNvSpPr>
          <p:nvPr>
            <p:ph type="ftr" sz="quarter" idx="11"/>
          </p:nvPr>
        </p:nvSpPr>
        <p:spPr/>
        <p:txBody>
          <a:bodyPr/>
          <a:lstStyle/>
          <a:p>
            <a:pPr>
              <a:defRPr/>
            </a:pPr>
            <a:r>
              <a:rPr lang="en-US"/>
              <a:t>Obergurgl,  October 2007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 Mallot/CERN</a:t>
            </a:r>
            <a:endParaRPr lang="en-US"/>
          </a:p>
        </p:txBody>
      </p:sp>
      <p:sp>
        <p:nvSpPr>
          <p:cNvPr id="5" name="Footer Placeholder 4"/>
          <p:cNvSpPr>
            <a:spLocks noGrp="1"/>
          </p:cNvSpPr>
          <p:nvPr>
            <p:ph type="ftr" sz="quarter" idx="11"/>
          </p:nvPr>
        </p:nvSpPr>
        <p:spPr/>
        <p:txBody>
          <a:bodyPr/>
          <a:lstStyle/>
          <a:p>
            <a:r>
              <a:rPr lang="en-GB" smtClean="0"/>
              <a:t>Obergurgl,  October 2007</a:t>
            </a:r>
            <a:endParaRPr lang="en-GB"/>
          </a:p>
        </p:txBody>
      </p:sp>
      <p:sp>
        <p:nvSpPr>
          <p:cNvPr id="62466" name="Rectangle 2"/>
          <p:cNvSpPr>
            <a:spLocks noGrp="1" noChangeArrowheads="1"/>
          </p:cNvSpPr>
          <p:nvPr>
            <p:ph type="title"/>
          </p:nvPr>
        </p:nvSpPr>
        <p:spPr/>
        <p:txBody>
          <a:bodyPr/>
          <a:lstStyle/>
          <a:p>
            <a:r>
              <a:rPr lang="en-GB"/>
              <a:t>Considered Options</a:t>
            </a:r>
          </a:p>
        </p:txBody>
      </p:sp>
      <p:sp>
        <p:nvSpPr>
          <p:cNvPr id="62467" name="Rectangle 3"/>
          <p:cNvSpPr>
            <a:spLocks noGrp="1" noChangeArrowheads="1"/>
          </p:cNvSpPr>
          <p:nvPr>
            <p:ph type="body" idx="1"/>
          </p:nvPr>
        </p:nvSpPr>
        <p:spPr>
          <a:xfrm>
            <a:off x="393700" y="1651000"/>
            <a:ext cx="8458200" cy="4114800"/>
          </a:xfrm>
        </p:spPr>
        <p:txBody>
          <a:bodyPr/>
          <a:lstStyle/>
          <a:p>
            <a:pPr>
              <a:lnSpc>
                <a:spcPct val="90000"/>
              </a:lnSpc>
            </a:pPr>
            <a:r>
              <a:rPr lang="en-GB" dirty="0" err="1"/>
              <a:t>Skyrmions</a:t>
            </a:r>
            <a:r>
              <a:rPr lang="en-GB" dirty="0"/>
              <a:t>:  </a:t>
            </a:r>
            <a:r>
              <a:rPr lang="en-GB" dirty="0" smtClean="0"/>
              <a:t>model, </a:t>
            </a:r>
            <a:br>
              <a:rPr lang="en-GB" dirty="0" smtClean="0"/>
            </a:br>
            <a:r>
              <a:rPr lang="en-GB" dirty="0" smtClean="0"/>
              <a:t>                     all orbital </a:t>
            </a:r>
            <a:r>
              <a:rPr lang="en-GB" dirty="0" err="1" smtClean="0"/>
              <a:t>angl</a:t>
            </a:r>
            <a:r>
              <a:rPr lang="en-GB" dirty="0" smtClean="0"/>
              <a:t>. mom. </a:t>
            </a:r>
            <a:r>
              <a:rPr lang="en-US" dirty="0" smtClean="0"/>
              <a:t>( </a:t>
            </a:r>
            <a:r>
              <a:rPr lang="en-US" dirty="0"/>
              <a:t>BEK</a:t>
            </a:r>
            <a:r>
              <a:rPr lang="en-US" dirty="0" smtClean="0"/>
              <a:t>)       </a:t>
            </a:r>
            <a:r>
              <a:rPr lang="en-US" dirty="0" smtClean="0">
                <a:solidFill>
                  <a:srgbClr val="FF0000"/>
                </a:solidFill>
              </a:rPr>
              <a:t>maybe								       </a:t>
            </a:r>
            <a:endParaRPr lang="en-US" dirty="0"/>
          </a:p>
          <a:p>
            <a:pPr>
              <a:lnSpc>
                <a:spcPct val="90000"/>
              </a:lnSpc>
            </a:pPr>
            <a:r>
              <a:rPr lang="en-US" dirty="0" err="1"/>
              <a:t>Bjorken</a:t>
            </a:r>
            <a:r>
              <a:rPr lang="en-US" dirty="0"/>
              <a:t> sum rule broken?</a:t>
            </a:r>
            <a:br>
              <a:rPr lang="en-US" dirty="0"/>
            </a:br>
            <a:r>
              <a:rPr lang="en-US" dirty="0"/>
              <a:t>Measurement wrong?             </a:t>
            </a:r>
            <a:r>
              <a:rPr lang="en-US" dirty="0" smtClean="0"/>
              <a:t>         (</a:t>
            </a:r>
            <a:r>
              <a:rPr lang="en-US" dirty="0"/>
              <a:t>LA</a:t>
            </a:r>
            <a:r>
              <a:rPr lang="en-US" dirty="0" smtClean="0"/>
              <a:t>)          </a:t>
            </a:r>
            <a:r>
              <a:rPr lang="en-US" dirty="0" smtClean="0">
                <a:solidFill>
                  <a:srgbClr val="FF0000"/>
                </a:solidFill>
              </a:rPr>
              <a:t>no!</a:t>
            </a:r>
            <a:endParaRPr lang="en-US" dirty="0">
              <a:solidFill>
                <a:srgbClr val="FF0000"/>
              </a:solidFill>
            </a:endParaRPr>
          </a:p>
          <a:p>
            <a:pPr>
              <a:lnSpc>
                <a:spcPct val="90000"/>
              </a:lnSpc>
            </a:pPr>
            <a:endParaRPr lang="en-US" dirty="0"/>
          </a:p>
          <a:p>
            <a:pPr>
              <a:lnSpc>
                <a:spcPct val="90000"/>
              </a:lnSpc>
            </a:pPr>
            <a:r>
              <a:rPr lang="en-US" dirty="0"/>
              <a:t>Large </a:t>
            </a:r>
            <a:r>
              <a:rPr lang="el-GR" dirty="0"/>
              <a:t>Δ</a:t>
            </a:r>
            <a:r>
              <a:rPr lang="en-US" dirty="0"/>
              <a:t>G ~ </a:t>
            </a:r>
            <a:r>
              <a:rPr lang="en-US" dirty="0" smtClean="0"/>
              <a:t>2-3-6 </a:t>
            </a:r>
            <a:r>
              <a:rPr lang="en-US" dirty="0"/>
              <a:t>at EMC </a:t>
            </a:r>
            <a:r>
              <a:rPr lang="en-US" i="1" dirty="0"/>
              <a:t>Q</a:t>
            </a:r>
            <a:r>
              <a:rPr lang="en-US" baseline="30000" dirty="0"/>
              <a:t>2</a:t>
            </a:r>
            <a:r>
              <a:rPr lang="en-US" dirty="0"/>
              <a:t> could mask </a:t>
            </a:r>
            <a:r>
              <a:rPr lang="en-US" dirty="0" smtClean="0"/>
              <a:t>       </a:t>
            </a:r>
            <a:r>
              <a:rPr lang="en-US" dirty="0" smtClean="0">
                <a:solidFill>
                  <a:srgbClr val="FF0000"/>
                </a:solidFill>
              </a:rPr>
              <a:t>measure</a:t>
            </a:r>
            <a:r>
              <a:rPr lang="en-US" dirty="0" smtClean="0"/>
              <a:t/>
            </a:r>
            <a:br>
              <a:rPr lang="en-US" dirty="0" smtClean="0"/>
            </a:br>
            <a:r>
              <a:rPr lang="en-US" dirty="0" smtClean="0"/>
              <a:t>quark </a:t>
            </a:r>
            <a:r>
              <a:rPr lang="en-US" dirty="0"/>
              <a:t>spin via </a:t>
            </a:r>
            <a:r>
              <a:rPr lang="en-US" dirty="0">
                <a:solidFill>
                  <a:schemeClr val="accent2"/>
                </a:solidFill>
              </a:rPr>
              <a:t>axial anomaly</a:t>
            </a:r>
            <a:r>
              <a:rPr lang="en-US" dirty="0"/>
              <a:t>     </a:t>
            </a:r>
            <a:r>
              <a:rPr lang="en-US" dirty="0" smtClean="0"/>
              <a:t>(</a:t>
            </a:r>
            <a:r>
              <a:rPr lang="en-US" dirty="0"/>
              <a:t>ET, AR</a:t>
            </a:r>
            <a:r>
              <a:rPr lang="en-US" dirty="0" smtClean="0"/>
              <a:t>)        </a:t>
            </a:r>
            <a:r>
              <a:rPr lang="en-US" dirty="0" smtClean="0">
                <a:solidFill>
                  <a:srgbClr val="FF0000"/>
                </a:solidFill>
              </a:rPr>
              <a:t>gluon!</a:t>
            </a:r>
            <a:r>
              <a:rPr lang="en-US" dirty="0"/>
              <a:t/>
            </a:r>
            <a:br>
              <a:rPr lang="en-US" dirty="0"/>
            </a:br>
            <a:r>
              <a:rPr lang="en-US" dirty="0"/>
              <a:t/>
            </a:r>
            <a:br>
              <a:rPr lang="en-US" dirty="0"/>
            </a:br>
            <a:r>
              <a:rPr lang="en-US" sz="2400" dirty="0">
                <a:solidFill>
                  <a:srgbClr val="800000"/>
                </a:solidFill>
              </a:rPr>
              <a:t>requires fine tuning of cancelation of </a:t>
            </a:r>
            <a:r>
              <a:rPr lang="el-GR" sz="2400" dirty="0">
                <a:solidFill>
                  <a:srgbClr val="800000"/>
                </a:solidFill>
              </a:rPr>
              <a:t>Δ</a:t>
            </a:r>
            <a:r>
              <a:rPr lang="en-US" sz="2400" dirty="0">
                <a:solidFill>
                  <a:srgbClr val="800000"/>
                </a:solidFill>
              </a:rPr>
              <a:t>G and orbital angular </a:t>
            </a:r>
            <a:r>
              <a:rPr lang="en-US" sz="2400" dirty="0" smtClean="0">
                <a:solidFill>
                  <a:srgbClr val="800000"/>
                </a:solidFill>
              </a:rPr>
              <a:t>momentum (orb. </a:t>
            </a:r>
            <a:r>
              <a:rPr lang="en-US" sz="2400" dirty="0" err="1" smtClean="0">
                <a:solidFill>
                  <a:srgbClr val="800000"/>
                </a:solidFill>
              </a:rPr>
              <a:t>ang</a:t>
            </a:r>
            <a:r>
              <a:rPr lang="en-US" sz="2400" dirty="0" smtClean="0">
                <a:solidFill>
                  <a:srgbClr val="800000"/>
                </a:solidFill>
              </a:rPr>
              <a:t>. mom.  is generated at gluon </a:t>
            </a:r>
            <a:r>
              <a:rPr lang="en-US" sz="2400" dirty="0" err="1" smtClean="0">
                <a:solidFill>
                  <a:srgbClr val="800000"/>
                </a:solidFill>
              </a:rPr>
              <a:t>emision</a:t>
            </a:r>
            <a:r>
              <a:rPr lang="en-US" sz="2400" dirty="0" smtClean="0">
                <a:solidFill>
                  <a:srgbClr val="800000"/>
                </a:solidFill>
              </a:rPr>
              <a:t>)</a:t>
            </a:r>
            <a:endParaRPr lang="en-US" sz="2400" dirty="0">
              <a:solidFill>
                <a:srgbClr val="800000"/>
              </a:solidFill>
            </a:endParaRPr>
          </a:p>
          <a:p>
            <a:pPr>
              <a:lnSpc>
                <a:spcPct val="90000"/>
              </a:lnSpc>
            </a:pPr>
            <a:endParaRPr lang="en-US" dirty="0">
              <a:solidFill>
                <a:srgbClr val="800000"/>
              </a:solidFill>
            </a:endParaRP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0350" y="1384300"/>
            <a:ext cx="8534400" cy="5262979"/>
          </a:xfrm>
          <a:prstGeom prst="rect">
            <a:avLst/>
          </a:prstGeom>
          <a:noFill/>
        </p:spPr>
        <p:txBody>
          <a:bodyPr wrap="square" rtlCol="0">
            <a:spAutoFit/>
          </a:bodyPr>
          <a:lstStyle/>
          <a:p>
            <a:pPr marL="236538" indent="-236538">
              <a:buFont typeface="Arial" pitchFamily="34" charset="0"/>
              <a:buChar char="•"/>
            </a:pPr>
            <a:r>
              <a:rPr lang="en-US" sz="2400" dirty="0" smtClean="0">
                <a:solidFill>
                  <a:srgbClr val="000000"/>
                </a:solidFill>
                <a:latin typeface="Times New Roman"/>
                <a:sym typeface="Symbol"/>
              </a:rPr>
              <a:t>The  contribution of the quark spins </a:t>
            </a:r>
            <a:r>
              <a:rPr lang="en-US" sz="2400" dirty="0" smtClean="0">
                <a:solidFill>
                  <a:srgbClr val="FF0000"/>
                </a:solidFill>
                <a:latin typeface="Times New Roman"/>
                <a:sym typeface="Symbol"/>
              </a:rPr>
              <a:t>∆</a:t>
            </a:r>
            <a:r>
              <a:rPr lang="el-GR" sz="2400" dirty="0">
                <a:solidFill>
                  <a:srgbClr val="FF0000"/>
                </a:solidFill>
                <a:latin typeface="Times New Roman"/>
                <a:sym typeface="Symbol"/>
              </a:rPr>
              <a:t>Σ</a:t>
            </a:r>
            <a:r>
              <a:rPr lang="el-GR" sz="2400" dirty="0">
                <a:solidFill>
                  <a:srgbClr val="000000"/>
                </a:solidFill>
                <a:latin typeface="Times New Roman"/>
                <a:sym typeface="Symbol"/>
              </a:rPr>
              <a:t> </a:t>
            </a:r>
            <a:r>
              <a:rPr lang="en-US" sz="2400" dirty="0" smtClean="0">
                <a:solidFill>
                  <a:srgbClr val="000000"/>
                </a:solidFill>
                <a:latin typeface="Times New Roman"/>
                <a:sym typeface="Symbol"/>
              </a:rPr>
              <a:t>is </a:t>
            </a:r>
            <a:r>
              <a:rPr lang="en-US" sz="2400" dirty="0" smtClean="0">
                <a:solidFill>
                  <a:srgbClr val="FF0000"/>
                </a:solidFill>
                <a:latin typeface="Times New Roman"/>
                <a:sym typeface="Symbol"/>
              </a:rPr>
              <a:t>NOT</a:t>
            </a:r>
            <a:r>
              <a:rPr lang="en-US" sz="2400" dirty="0" smtClean="0">
                <a:solidFill>
                  <a:srgbClr val="000000"/>
                </a:solidFill>
                <a:latin typeface="Times New Roman"/>
                <a:sym typeface="Symbol"/>
              </a:rPr>
              <a:t> an observable.</a:t>
            </a:r>
            <a:r>
              <a:rPr lang="en-US" sz="2400" dirty="0">
                <a:solidFill>
                  <a:srgbClr val="000000"/>
                </a:solidFill>
                <a:latin typeface="+mn-lt"/>
                <a:sym typeface="Symbol"/>
              </a:rPr>
              <a:t> </a:t>
            </a:r>
            <a:r>
              <a:rPr lang="en-US" sz="2400" dirty="0" smtClean="0">
                <a:latin typeface="+mn-lt"/>
              </a:rPr>
              <a:t>The  observable is </a:t>
            </a:r>
            <a:r>
              <a:rPr lang="en-US" sz="2400" dirty="0">
                <a:solidFill>
                  <a:srgbClr val="FF0000"/>
                </a:solidFill>
                <a:latin typeface="Times New Roman"/>
              </a:rPr>
              <a:t>a</a:t>
            </a:r>
            <a:r>
              <a:rPr lang="en-US" sz="2400" baseline="-25000" dirty="0">
                <a:solidFill>
                  <a:srgbClr val="FF0000"/>
                </a:solidFill>
                <a:latin typeface="Times New Roman"/>
              </a:rPr>
              <a:t>0 </a:t>
            </a:r>
            <a:r>
              <a:rPr lang="en-US" sz="2400" dirty="0" smtClean="0">
                <a:latin typeface="+mn-lt"/>
              </a:rPr>
              <a:t>, the </a:t>
            </a:r>
            <a:r>
              <a:rPr lang="en-US" sz="2400" dirty="0" err="1" smtClean="0">
                <a:solidFill>
                  <a:schemeClr val="accent2"/>
                </a:solidFill>
                <a:latin typeface="+mn-lt"/>
              </a:rPr>
              <a:t>flavour</a:t>
            </a:r>
            <a:r>
              <a:rPr lang="en-US" sz="2400" dirty="0">
                <a:solidFill>
                  <a:schemeClr val="accent2"/>
                </a:solidFill>
                <a:latin typeface="+mn-lt"/>
              </a:rPr>
              <a:t>-</a:t>
            </a:r>
            <a:r>
              <a:rPr lang="en-US" sz="2400" dirty="0" smtClean="0">
                <a:solidFill>
                  <a:schemeClr val="accent2"/>
                </a:solidFill>
                <a:latin typeface="+mn-lt"/>
              </a:rPr>
              <a:t>singlet axial vector  </a:t>
            </a:r>
            <a:r>
              <a:rPr lang="en-US" sz="2400" dirty="0" smtClean="0">
                <a:latin typeface="+mn-lt"/>
              </a:rPr>
              <a:t>ME.</a:t>
            </a:r>
            <a:endParaRPr lang="en-US" sz="2400" dirty="0" smtClean="0">
              <a:latin typeface="Times New Roman"/>
            </a:endParaRPr>
          </a:p>
          <a:p>
            <a:pPr marL="236538" indent="-236538">
              <a:buFont typeface="Arial" pitchFamily="34" charset="0"/>
              <a:buChar char="•"/>
            </a:pPr>
            <a:endParaRPr lang="en-US" sz="2400" dirty="0" smtClean="0">
              <a:latin typeface="+mn-lt"/>
            </a:endParaRPr>
          </a:p>
          <a:p>
            <a:pPr marL="236538" indent="-236538">
              <a:buFont typeface="Arial" pitchFamily="34" charset="0"/>
              <a:buChar char="•"/>
            </a:pPr>
            <a:r>
              <a:rPr lang="en-US" sz="2400" dirty="0" smtClean="0">
                <a:latin typeface="+mn-lt"/>
              </a:rPr>
              <a:t>The singlet axial vector current is not conserved and receives a</a:t>
            </a:r>
            <a:br>
              <a:rPr lang="en-US" sz="2400" dirty="0" smtClean="0">
                <a:latin typeface="+mn-lt"/>
              </a:rPr>
            </a:br>
            <a:r>
              <a:rPr lang="en-US" sz="2400" dirty="0" smtClean="0">
                <a:latin typeface="+mn-lt"/>
              </a:rPr>
              <a:t>gluon contribution via the </a:t>
            </a:r>
            <a:r>
              <a:rPr lang="en-US" sz="2400" b="1" dirty="0" smtClean="0">
                <a:solidFill>
                  <a:schemeClr val="accent2"/>
                </a:solidFill>
                <a:latin typeface="+mn-lt"/>
              </a:rPr>
              <a:t>axial anomaly </a:t>
            </a:r>
            <a:r>
              <a:rPr lang="en-US" sz="2400" dirty="0" smtClean="0">
                <a:latin typeface="+mn-lt"/>
              </a:rPr>
              <a:t>( à la </a:t>
            </a:r>
            <a:r>
              <a:rPr lang="en-US" sz="2400" dirty="0" smtClean="0">
                <a:latin typeface="+mn-lt"/>
                <a:sym typeface="Symbol"/>
              </a:rPr>
              <a:t></a:t>
            </a:r>
            <a:r>
              <a:rPr lang="en-US" sz="2400" baseline="30000" dirty="0" smtClean="0">
                <a:latin typeface="+mn-lt"/>
                <a:sym typeface="Symbol"/>
              </a:rPr>
              <a:t>0 </a:t>
            </a:r>
            <a:r>
              <a:rPr lang="en-US" sz="2400" dirty="0" smtClean="0">
                <a:latin typeface="+mn-lt"/>
              </a:rPr>
              <a:t> → 2</a:t>
            </a:r>
            <a:r>
              <a:rPr lang="en-US" sz="2400" dirty="0" smtClean="0">
                <a:latin typeface="+mn-lt"/>
                <a:sym typeface="Symbol"/>
              </a:rPr>
              <a:t>)</a:t>
            </a:r>
            <a:r>
              <a:rPr lang="en-US" sz="2400" dirty="0" smtClean="0">
                <a:latin typeface="+mn-lt"/>
              </a:rPr>
              <a:t>.  The contribution vanishes for the triplet and octet currents.</a:t>
            </a:r>
          </a:p>
          <a:p>
            <a:pPr marL="236538" indent="-236538">
              <a:buFont typeface="Arial" pitchFamily="34" charset="0"/>
              <a:buChar char="•"/>
            </a:pPr>
            <a:endParaRPr lang="en-US" sz="2400" dirty="0" smtClean="0">
              <a:latin typeface="+mn-lt"/>
            </a:endParaRPr>
          </a:p>
          <a:p>
            <a:pPr marL="236538" indent="-236538">
              <a:buFont typeface="Arial" pitchFamily="34" charset="0"/>
              <a:buChar char="•"/>
            </a:pPr>
            <a:r>
              <a:rPr lang="en-US" sz="2400" dirty="0" smtClean="0">
                <a:latin typeface="+mn-lt"/>
              </a:rPr>
              <a:t>A conserved current can be constructed in </a:t>
            </a:r>
            <a:br>
              <a:rPr lang="en-US" sz="2400" dirty="0" smtClean="0">
                <a:latin typeface="+mn-lt"/>
              </a:rPr>
            </a:br>
            <a:r>
              <a:rPr lang="en-US" sz="2400" dirty="0" smtClean="0">
                <a:latin typeface="+mn-lt"/>
              </a:rPr>
              <a:t>next-to-leading order QCD by subtracting </a:t>
            </a:r>
            <a:br>
              <a:rPr lang="en-US" sz="2400" dirty="0" smtClean="0">
                <a:latin typeface="+mn-lt"/>
              </a:rPr>
            </a:br>
            <a:r>
              <a:rPr lang="en-US" sz="2400" dirty="0" smtClean="0">
                <a:latin typeface="+mn-lt"/>
              </a:rPr>
              <a:t>the anomalous gluon contribution, however , </a:t>
            </a:r>
            <a:br>
              <a:rPr lang="en-US" sz="2400" dirty="0" smtClean="0">
                <a:latin typeface="+mn-lt"/>
              </a:rPr>
            </a:br>
            <a:r>
              <a:rPr lang="en-US" sz="2400" dirty="0" smtClean="0">
                <a:latin typeface="+mn-lt"/>
              </a:rPr>
              <a:t>not in a gauge invariant way.</a:t>
            </a:r>
          </a:p>
          <a:p>
            <a:pPr marL="236538" indent="-236538">
              <a:buFont typeface="Arial" pitchFamily="34" charset="0"/>
              <a:buChar char="•"/>
            </a:pPr>
            <a:endParaRPr lang="en-US" sz="2400" dirty="0" smtClean="0">
              <a:latin typeface="+mn-lt"/>
            </a:endParaRPr>
          </a:p>
          <a:p>
            <a:pPr marL="236538" indent="-236538">
              <a:buFont typeface="Arial" pitchFamily="34" charset="0"/>
              <a:buChar char="•"/>
            </a:pPr>
            <a:r>
              <a:rPr lang="en-US" sz="2400" dirty="0" smtClean="0">
                <a:latin typeface="+mn-lt"/>
              </a:rPr>
              <a:t>The corresponding ME is then independent of </a:t>
            </a:r>
            <a:r>
              <a:rPr lang="en-US" sz="2400" i="1" dirty="0" smtClean="0">
                <a:latin typeface="+mn-lt"/>
              </a:rPr>
              <a:t>Q</a:t>
            </a:r>
            <a:r>
              <a:rPr lang="en-US" sz="2400" baseline="30000" dirty="0" smtClean="0">
                <a:latin typeface="+mn-lt"/>
              </a:rPr>
              <a:t>2</a:t>
            </a:r>
            <a:r>
              <a:rPr lang="en-US" sz="2400" dirty="0" smtClean="0">
                <a:latin typeface="+mn-lt"/>
              </a:rPr>
              <a:t>.</a:t>
            </a:r>
            <a:endParaRPr lang="en-US" sz="2400" baseline="30000" dirty="0" smtClean="0">
              <a:latin typeface="+mn-lt"/>
            </a:endParaRPr>
          </a:p>
          <a:p>
            <a:pPr marL="236538" indent="-236538">
              <a:buFont typeface="Arial" pitchFamily="34" charset="0"/>
              <a:buChar char="•"/>
            </a:pPr>
            <a:endParaRPr lang="en-US" sz="2400" dirty="0" smtClean="0">
              <a:latin typeface="+mn-lt"/>
            </a:endParaRPr>
          </a:p>
        </p:txBody>
      </p:sp>
      <p:sp>
        <p:nvSpPr>
          <p:cNvPr id="11" name="Rounded Rectangle 10"/>
          <p:cNvSpPr/>
          <p:nvPr/>
        </p:nvSpPr>
        <p:spPr bwMode="auto">
          <a:xfrm>
            <a:off x="6705600" y="3829050"/>
            <a:ext cx="2089150" cy="271145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660400" y="228600"/>
            <a:ext cx="7772400" cy="762000"/>
          </a:xfrm>
        </p:spPr>
        <p:txBody>
          <a:bodyPr/>
          <a:lstStyle/>
          <a:p>
            <a:r>
              <a:rPr lang="en-US" dirty="0" smtClean="0"/>
              <a:t>Axial anomaly contribution</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pic>
        <p:nvPicPr>
          <p:cNvPr id="58371" name="Picture 3"/>
          <p:cNvPicPr>
            <a:picLocks noChangeAspect="1" noChangeArrowheads="1"/>
          </p:cNvPicPr>
          <p:nvPr/>
        </p:nvPicPr>
        <p:blipFill>
          <a:blip r:embed="rId2">
            <a:clrChange>
              <a:clrFrom>
                <a:srgbClr val="FFFFFF"/>
              </a:clrFrom>
              <a:clrTo>
                <a:srgbClr val="FFFFFF">
                  <a:alpha val="0"/>
                </a:srgbClr>
              </a:clrTo>
            </a:clrChange>
            <a:grayscl/>
          </a:blip>
          <a:srcRect b="2259"/>
          <a:stretch>
            <a:fillRect/>
          </a:stretch>
        </p:blipFill>
        <p:spPr bwMode="auto">
          <a:xfrm>
            <a:off x="6794500" y="3917950"/>
            <a:ext cx="1859243" cy="2444750"/>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Axial anomaly    </a:t>
            </a:r>
            <a:r>
              <a:rPr lang="en-US" sz="2400" dirty="0" smtClean="0"/>
              <a:t>(continued)</a:t>
            </a:r>
            <a:endParaRPr lang="en-US" sz="2400" baseline="30000" dirty="0"/>
          </a:p>
        </p:txBody>
      </p:sp>
      <p:sp>
        <p:nvSpPr>
          <p:cNvPr id="3" name="Content Placeholder 2"/>
          <p:cNvSpPr>
            <a:spLocks noGrp="1"/>
          </p:cNvSpPr>
          <p:nvPr>
            <p:ph idx="1"/>
          </p:nvPr>
        </p:nvSpPr>
        <p:spPr>
          <a:xfrm>
            <a:off x="438150" y="1517650"/>
            <a:ext cx="7994650" cy="4489450"/>
          </a:xfrm>
        </p:spPr>
        <p:txBody>
          <a:bodyPr/>
          <a:lstStyle/>
          <a:p>
            <a:r>
              <a:rPr lang="en-US" dirty="0" smtClean="0">
                <a:solidFill>
                  <a:srgbClr val="000000"/>
                </a:solidFill>
              </a:rPr>
              <a:t>in the </a:t>
            </a:r>
            <a:r>
              <a:rPr lang="en-US" dirty="0" smtClean="0">
                <a:solidFill>
                  <a:schemeClr val="accent2"/>
                </a:solidFill>
              </a:rPr>
              <a:t>MS</a:t>
            </a:r>
            <a:r>
              <a:rPr lang="en-US" dirty="0" smtClean="0">
                <a:solidFill>
                  <a:srgbClr val="000000"/>
                </a:solidFill>
              </a:rPr>
              <a:t> </a:t>
            </a:r>
            <a:r>
              <a:rPr lang="en-US" dirty="0" err="1" smtClean="0">
                <a:solidFill>
                  <a:srgbClr val="000000"/>
                </a:solidFill>
              </a:rPr>
              <a:t>renormalisation</a:t>
            </a:r>
            <a:r>
              <a:rPr lang="en-US" dirty="0" smtClean="0">
                <a:solidFill>
                  <a:srgbClr val="000000"/>
                </a:solidFill>
              </a:rPr>
              <a:t> scheme</a:t>
            </a:r>
          </a:p>
          <a:p>
            <a:endParaRPr lang="en-US" dirty="0" smtClean="0">
              <a:solidFill>
                <a:srgbClr val="000000"/>
              </a:solidFill>
            </a:endParaRPr>
          </a:p>
          <a:p>
            <a:pPr>
              <a:buNone/>
            </a:pPr>
            <a:endParaRPr lang="en-US" dirty="0" smtClean="0"/>
          </a:p>
          <a:p>
            <a:r>
              <a:rPr lang="en-US" dirty="0" smtClean="0"/>
              <a:t>in the so-called </a:t>
            </a:r>
            <a:r>
              <a:rPr lang="en-US" dirty="0" smtClean="0">
                <a:solidFill>
                  <a:srgbClr val="800080"/>
                </a:solidFill>
              </a:rPr>
              <a:t>Alder−Bardeen </a:t>
            </a:r>
            <a:r>
              <a:rPr lang="en-US" dirty="0" smtClean="0"/>
              <a:t>and the </a:t>
            </a:r>
            <a:r>
              <a:rPr lang="en-US" dirty="0" smtClean="0">
                <a:solidFill>
                  <a:srgbClr val="800080"/>
                </a:solidFill>
              </a:rPr>
              <a:t>jet</a:t>
            </a:r>
            <a:r>
              <a:rPr lang="en-US" dirty="0" smtClean="0"/>
              <a:t> scheme:</a:t>
            </a:r>
          </a:p>
          <a:p>
            <a:endParaRPr lang="en-US" dirty="0" smtClean="0"/>
          </a:p>
          <a:p>
            <a:pPr>
              <a:buNone/>
            </a:pPr>
            <a:endParaRPr lang="en-US" dirty="0" smtClean="0"/>
          </a:p>
          <a:p>
            <a:r>
              <a:rPr lang="en-US" dirty="0" smtClean="0"/>
              <a:t>thus a large gluon </a:t>
            </a:r>
            <a:r>
              <a:rPr lang="en-US" dirty="0" err="1" smtClean="0"/>
              <a:t>polarisation</a:t>
            </a:r>
            <a:r>
              <a:rPr lang="en-US" dirty="0" smtClean="0"/>
              <a:t> could mask the quark spin contribution to the nucleon spin and the </a:t>
            </a:r>
            <a:r>
              <a:rPr lang="en-US" dirty="0" err="1" smtClean="0"/>
              <a:t>parton</a:t>
            </a:r>
            <a:r>
              <a:rPr lang="en-US" dirty="0" smtClean="0"/>
              <a:t> model value of 0.6 could be restored by </a:t>
            </a:r>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cxnSp>
        <p:nvCxnSpPr>
          <p:cNvPr id="12" name="Straight Connector 11"/>
          <p:cNvCxnSpPr/>
          <p:nvPr/>
        </p:nvCxnSpPr>
        <p:spPr bwMode="auto">
          <a:xfrm>
            <a:off x="1771650" y="1562100"/>
            <a:ext cx="466725" cy="1588"/>
          </a:xfrm>
          <a:prstGeom prst="line">
            <a:avLst/>
          </a:prstGeom>
          <a:solidFill>
            <a:srgbClr val="FFFF99"/>
          </a:solidFill>
          <a:ln w="15875" cap="flat" cmpd="sng" algn="ctr">
            <a:solidFill>
              <a:schemeClr val="accent2"/>
            </a:solidFill>
            <a:prstDash val="solid"/>
            <a:round/>
            <a:headEnd type="none" w="med" len="med"/>
            <a:tailEnd type="none" w="med" len="med"/>
          </a:ln>
          <a:effectLst/>
        </p:spPr>
      </p:cxnSp>
      <p:pic>
        <p:nvPicPr>
          <p:cNvPr id="21" name="Picture 20" descr="txp_fig.png"/>
          <p:cNvPicPr>
            <a:picLocks noChangeAspect="1"/>
          </p:cNvPicPr>
          <p:nvPr>
            <p:custDataLst>
              <p:tags r:id="rId1"/>
            </p:custDataLst>
          </p:nvPr>
        </p:nvPicPr>
        <p:blipFill>
          <a:blip r:embed="rId5">
            <a:clrChange>
              <a:clrFrom>
                <a:srgbClr val="FFFFFF"/>
              </a:clrFrom>
              <a:clrTo>
                <a:srgbClr val="FFFFFF">
                  <a:alpha val="0"/>
                </a:srgbClr>
              </a:clrTo>
            </a:clrChange>
            <a:lum/>
          </a:blip>
          <a:stretch>
            <a:fillRect/>
          </a:stretch>
        </p:blipFill>
        <p:spPr>
          <a:xfrm>
            <a:off x="1436057" y="2255391"/>
            <a:ext cx="1918188" cy="406889"/>
          </a:xfrm>
          <a:prstGeom prst="rect">
            <a:avLst/>
          </a:prstGeom>
          <a:noFill/>
        </p:spPr>
      </p:pic>
      <p:pic>
        <p:nvPicPr>
          <p:cNvPr id="23" name="Picture 22" descr="txp_fig.png"/>
          <p:cNvPicPr>
            <a:picLocks noChangeAspect="1"/>
          </p:cNvPicPr>
          <p:nvPr>
            <p:custDataLst>
              <p:tags r:id="rId2"/>
            </p:custDataLst>
          </p:nvPr>
        </p:nvPicPr>
        <p:blipFill>
          <a:blip r:embed="rId6">
            <a:clrChange>
              <a:clrFrom>
                <a:srgbClr val="FFFFFF"/>
              </a:clrFrom>
              <a:clrTo>
                <a:srgbClr val="FFFFFF">
                  <a:alpha val="0"/>
                </a:srgbClr>
              </a:clrTo>
            </a:clrChange>
            <a:lum/>
          </a:blip>
          <a:stretch>
            <a:fillRect/>
          </a:stretch>
        </p:blipFill>
        <p:spPr>
          <a:xfrm>
            <a:off x="1374978" y="3657600"/>
            <a:ext cx="3836377" cy="755650"/>
          </a:xfrm>
          <a:prstGeom prst="rect">
            <a:avLst/>
          </a:prstGeom>
          <a:noFill/>
        </p:spPr>
      </p:pic>
      <p:pic>
        <p:nvPicPr>
          <p:cNvPr id="10" name="Picture 9" descr="txp_fig.png"/>
          <p:cNvPicPr>
            <a:picLocks noChangeAspect="1"/>
          </p:cNvPicPr>
          <p:nvPr>
            <p:custDataLst>
              <p:tags r:id="rId3"/>
            </p:custDataLst>
          </p:nvPr>
        </p:nvPicPr>
        <p:blipFill>
          <a:blip r:embed="rId7">
            <a:clrChange>
              <a:clrFrom>
                <a:srgbClr val="FFFFFF"/>
              </a:clrFrom>
              <a:clrTo>
                <a:srgbClr val="FFFFFF">
                  <a:alpha val="0"/>
                </a:srgbClr>
              </a:clrTo>
            </a:clrChange>
            <a:lum/>
          </a:blip>
          <a:stretch>
            <a:fillRect/>
          </a:stretch>
        </p:blipFill>
        <p:spPr>
          <a:xfrm>
            <a:off x="6616700" y="5562600"/>
            <a:ext cx="988157" cy="3859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Lepton-Photon 1989</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dirty="0"/>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grpSp>
        <p:nvGrpSpPr>
          <p:cNvPr id="25" name="Group 24"/>
          <p:cNvGrpSpPr/>
          <p:nvPr/>
        </p:nvGrpSpPr>
        <p:grpSpPr>
          <a:xfrm>
            <a:off x="3638550" y="3873500"/>
            <a:ext cx="5141913" cy="2556846"/>
            <a:chOff x="3416300" y="1528763"/>
            <a:chExt cx="5141913" cy="2556846"/>
          </a:xfrm>
        </p:grpSpPr>
        <p:pic>
          <p:nvPicPr>
            <p:cNvPr id="59395" name="Picture 3"/>
            <p:cNvPicPr>
              <a:picLocks noChangeAspect="1" noChangeArrowheads="1"/>
            </p:cNvPicPr>
            <p:nvPr/>
          </p:nvPicPr>
          <p:blipFill>
            <a:blip r:embed="rId2"/>
            <a:srcRect/>
            <a:stretch>
              <a:fillRect/>
            </a:stretch>
          </p:blipFill>
          <p:spPr bwMode="auto">
            <a:xfrm>
              <a:off x="3416300" y="1562100"/>
              <a:ext cx="3590925" cy="2523509"/>
            </a:xfrm>
            <a:prstGeom prst="rect">
              <a:avLst/>
            </a:prstGeom>
            <a:noFill/>
            <a:ln w="9525" cap="flat" cmpd="sng">
              <a:noFill/>
              <a:prstDash val="solid"/>
              <a:miter lim="800000"/>
              <a:headEnd/>
              <a:tailEnd/>
            </a:ln>
            <a:effectLst/>
          </p:spPr>
        </p:pic>
        <p:pic>
          <p:nvPicPr>
            <p:cNvPr id="59396" name="Picture 4"/>
            <p:cNvPicPr>
              <a:picLocks noChangeAspect="1" noChangeArrowheads="1"/>
            </p:cNvPicPr>
            <p:nvPr/>
          </p:nvPicPr>
          <p:blipFill>
            <a:blip r:embed="rId3"/>
            <a:srcRect/>
            <a:stretch>
              <a:fillRect/>
            </a:stretch>
          </p:blipFill>
          <p:spPr bwMode="auto">
            <a:xfrm>
              <a:off x="6888163" y="1528763"/>
              <a:ext cx="1670050" cy="2264937"/>
            </a:xfrm>
            <a:prstGeom prst="rect">
              <a:avLst/>
            </a:prstGeom>
            <a:noFill/>
            <a:ln w="9525" cap="flat" cmpd="sng">
              <a:noFill/>
              <a:prstDash val="solid"/>
              <a:miter lim="800000"/>
              <a:headEnd/>
              <a:tailEnd/>
            </a:ln>
            <a:effectLst/>
          </p:spPr>
        </p:pic>
        <p:cxnSp>
          <p:nvCxnSpPr>
            <p:cNvPr id="10" name="Straight Arrow Connector 9"/>
            <p:cNvCxnSpPr/>
            <p:nvPr/>
          </p:nvCxnSpPr>
          <p:spPr bwMode="auto">
            <a:xfrm rot="5400000" flipH="1" flipV="1">
              <a:off x="7725571" y="2359818"/>
              <a:ext cx="90487" cy="1588"/>
            </a:xfrm>
            <a:prstGeom prst="straightConnector1">
              <a:avLst/>
            </a:prstGeom>
            <a:solidFill>
              <a:srgbClr val="FFFF99"/>
            </a:solidFill>
            <a:ln w="9525" cap="flat" cmpd="sng" algn="ctr">
              <a:solidFill>
                <a:schemeClr val="tx1"/>
              </a:solidFill>
              <a:prstDash val="solid"/>
              <a:round/>
              <a:headEnd type="none" w="med" len="med"/>
              <a:tailEnd type="triangle" w="sm" len="sm"/>
            </a:ln>
            <a:effectLst/>
          </p:spPr>
        </p:cxnSp>
        <p:cxnSp>
          <p:nvCxnSpPr>
            <p:cNvPr id="11" name="Straight Arrow Connector 10"/>
            <p:cNvCxnSpPr/>
            <p:nvPr/>
          </p:nvCxnSpPr>
          <p:spPr bwMode="auto">
            <a:xfrm rot="5400000">
              <a:off x="7875590" y="2366964"/>
              <a:ext cx="99216" cy="794"/>
            </a:xfrm>
            <a:prstGeom prst="straightConnector1">
              <a:avLst/>
            </a:prstGeom>
            <a:solidFill>
              <a:srgbClr val="FFFF99"/>
            </a:solidFill>
            <a:ln w="9525" cap="flat" cmpd="sng" algn="ctr">
              <a:solidFill>
                <a:schemeClr val="tx1"/>
              </a:solidFill>
              <a:prstDash val="solid"/>
              <a:round/>
              <a:headEnd type="none" w="med" len="med"/>
              <a:tailEnd type="triangle" w="sm" len="sm"/>
            </a:ln>
            <a:effectLst/>
          </p:spPr>
        </p:cxnSp>
        <p:cxnSp>
          <p:nvCxnSpPr>
            <p:cNvPr id="17" name="Straight Arrow Connector 16"/>
            <p:cNvCxnSpPr/>
            <p:nvPr/>
          </p:nvCxnSpPr>
          <p:spPr bwMode="auto">
            <a:xfrm rot="5400000">
              <a:off x="7495384" y="3253583"/>
              <a:ext cx="99216" cy="794"/>
            </a:xfrm>
            <a:prstGeom prst="straightConnector1">
              <a:avLst/>
            </a:prstGeom>
            <a:solidFill>
              <a:srgbClr val="FFFF99"/>
            </a:solidFill>
            <a:ln w="9525" cap="flat" cmpd="sng" algn="ctr">
              <a:solidFill>
                <a:schemeClr val="tx1"/>
              </a:solidFill>
              <a:prstDash val="solid"/>
              <a:round/>
              <a:headEnd type="none" w="med" len="med"/>
              <a:tailEnd type="triangle" w="sm" len="sm"/>
            </a:ln>
            <a:effectLst/>
          </p:spPr>
        </p:cxnSp>
        <p:cxnSp>
          <p:nvCxnSpPr>
            <p:cNvPr id="18" name="Straight Arrow Connector 17"/>
            <p:cNvCxnSpPr/>
            <p:nvPr/>
          </p:nvCxnSpPr>
          <p:spPr bwMode="auto">
            <a:xfrm rot="5400000" flipH="1" flipV="1">
              <a:off x="7351716" y="2619374"/>
              <a:ext cx="90487" cy="1588"/>
            </a:xfrm>
            <a:prstGeom prst="straightConnector1">
              <a:avLst/>
            </a:prstGeom>
            <a:solidFill>
              <a:srgbClr val="FFFF99"/>
            </a:solidFill>
            <a:ln w="9525" cap="flat" cmpd="sng" algn="ctr">
              <a:solidFill>
                <a:schemeClr val="tx1"/>
              </a:solidFill>
              <a:prstDash val="solid"/>
              <a:round/>
              <a:headEnd type="none" w="med" len="med"/>
              <a:tailEnd type="triangle" w="sm" len="sm"/>
            </a:ln>
            <a:effectLst/>
          </p:spPr>
        </p:cxnSp>
      </p:grpSp>
      <p:grpSp>
        <p:nvGrpSpPr>
          <p:cNvPr id="23" name="Group 22"/>
          <p:cNvGrpSpPr/>
          <p:nvPr/>
        </p:nvGrpSpPr>
        <p:grpSpPr>
          <a:xfrm>
            <a:off x="482600" y="1428750"/>
            <a:ext cx="8661400" cy="2178050"/>
            <a:chOff x="482600" y="4051300"/>
            <a:chExt cx="8661400" cy="2178050"/>
          </a:xfrm>
        </p:grpSpPr>
        <p:sp>
          <p:nvSpPr>
            <p:cNvPr id="20" name="Rounded Rectangle 19"/>
            <p:cNvSpPr/>
            <p:nvPr/>
          </p:nvSpPr>
          <p:spPr bwMode="auto">
            <a:xfrm>
              <a:off x="482600" y="4051300"/>
              <a:ext cx="8661400" cy="213360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9394" name="Picture 2"/>
            <p:cNvPicPr>
              <a:picLocks noChangeAspect="1" noChangeArrowheads="1"/>
            </p:cNvPicPr>
            <p:nvPr/>
          </p:nvPicPr>
          <p:blipFill>
            <a:blip r:embed="rId4">
              <a:clrChange>
                <a:clrFrom>
                  <a:srgbClr val="FFFFFF"/>
                </a:clrFrom>
                <a:clrTo>
                  <a:srgbClr val="FFFFFF">
                    <a:alpha val="0"/>
                  </a:srgbClr>
                </a:clrTo>
              </a:clrChange>
            </a:blip>
            <a:srcRect b="55322"/>
            <a:stretch>
              <a:fillRect/>
            </a:stretch>
          </p:blipFill>
          <p:spPr bwMode="auto">
            <a:xfrm>
              <a:off x="615949" y="4095750"/>
              <a:ext cx="8358717" cy="977900"/>
            </a:xfrm>
            <a:prstGeom prst="rect">
              <a:avLst/>
            </a:prstGeom>
            <a:noFill/>
            <a:ln w="9525" cap="flat" cmpd="sng">
              <a:noFill/>
              <a:prstDash val="solid"/>
              <a:miter lim="800000"/>
              <a:headEnd/>
              <a:tailEnd/>
            </a:ln>
            <a:effectLst/>
          </p:spPr>
        </p:pic>
        <p:sp>
          <p:nvSpPr>
            <p:cNvPr id="19" name="TextBox 18"/>
            <p:cNvSpPr txBox="1"/>
            <p:nvPr/>
          </p:nvSpPr>
          <p:spPr>
            <a:xfrm flipH="1">
              <a:off x="6572250" y="5607050"/>
              <a:ext cx="2303781" cy="461665"/>
            </a:xfrm>
            <a:prstGeom prst="rect">
              <a:avLst/>
            </a:prstGeom>
            <a:noFill/>
          </p:spPr>
          <p:txBody>
            <a:bodyPr wrap="square" rtlCol="0">
              <a:spAutoFit/>
            </a:bodyPr>
            <a:lstStyle/>
            <a:p>
              <a:r>
                <a:rPr lang="en-US" sz="2400" dirty="0" smtClean="0">
                  <a:solidFill>
                    <a:srgbClr val="C00000"/>
                  </a:solidFill>
                  <a:latin typeface="+mn-lt"/>
                </a:rPr>
                <a:t>R.G. Ross 1989</a:t>
              </a:r>
            </a:p>
          </p:txBody>
        </p:sp>
        <p:pic>
          <p:nvPicPr>
            <p:cNvPr id="21" name="Picture 2"/>
            <p:cNvPicPr>
              <a:picLocks noChangeAspect="1" noChangeArrowheads="1"/>
            </p:cNvPicPr>
            <p:nvPr/>
          </p:nvPicPr>
          <p:blipFill>
            <a:blip r:embed="rId4">
              <a:clrChange>
                <a:clrFrom>
                  <a:srgbClr val="FFFFFF"/>
                </a:clrFrom>
                <a:clrTo>
                  <a:srgbClr val="FFFFFF">
                    <a:alpha val="0"/>
                  </a:srgbClr>
                </a:clrTo>
              </a:clrChange>
            </a:blip>
            <a:srcRect l="4710" t="54832" r="61788"/>
            <a:stretch>
              <a:fillRect/>
            </a:stretch>
          </p:blipFill>
          <p:spPr bwMode="auto">
            <a:xfrm>
              <a:off x="1060450" y="4940300"/>
              <a:ext cx="3651384" cy="1289050"/>
            </a:xfrm>
            <a:prstGeom prst="rect">
              <a:avLst/>
            </a:prstGeom>
            <a:noFill/>
            <a:ln w="9525" cap="flat" cmpd="sng">
              <a:noFill/>
              <a:prstDash val="solid"/>
              <a:miter lim="800000"/>
              <a:headEnd/>
              <a:tailEnd/>
            </a:ln>
            <a:effectLst/>
          </p:spPr>
        </p:pic>
      </p:grpSp>
      <p:sp>
        <p:nvSpPr>
          <p:cNvPr id="22" name="TextBox 21"/>
          <p:cNvSpPr txBox="1"/>
          <p:nvPr/>
        </p:nvSpPr>
        <p:spPr>
          <a:xfrm>
            <a:off x="793750" y="3917950"/>
            <a:ext cx="2702984" cy="2308324"/>
          </a:xfrm>
          <a:prstGeom prst="rect">
            <a:avLst/>
          </a:prstGeom>
          <a:solidFill>
            <a:schemeClr val="bg1">
              <a:lumMod val="95000"/>
            </a:schemeClr>
          </a:solidFill>
        </p:spPr>
        <p:txBody>
          <a:bodyPr wrap="none" rtlCol="0">
            <a:spAutoFit/>
          </a:bodyPr>
          <a:lstStyle/>
          <a:p>
            <a:r>
              <a:rPr lang="en-US" sz="2400" dirty="0" smtClean="0">
                <a:latin typeface="+mn-lt"/>
              </a:rPr>
              <a:t>Need</a:t>
            </a:r>
            <a:r>
              <a:rPr lang="en-US" sz="2800" dirty="0" smtClean="0">
                <a:solidFill>
                  <a:srgbClr val="C00000"/>
                </a:solidFill>
                <a:latin typeface="+mn-lt"/>
              </a:rPr>
              <a:t> ∆G ≈ 6 </a:t>
            </a:r>
            <a:r>
              <a:rPr lang="en-US" sz="2400" dirty="0" smtClean="0">
                <a:latin typeface="+mn-lt"/>
              </a:rPr>
              <a:t>at </a:t>
            </a:r>
          </a:p>
          <a:p>
            <a:r>
              <a:rPr lang="en-US" sz="2400" i="1" dirty="0" smtClean="0">
                <a:latin typeface="+mn-lt"/>
              </a:rPr>
              <a:t>Q</a:t>
            </a:r>
            <a:r>
              <a:rPr lang="en-US" sz="2400" baseline="30000" dirty="0" smtClean="0">
                <a:latin typeface="+mn-lt"/>
              </a:rPr>
              <a:t>2  </a:t>
            </a:r>
            <a:r>
              <a:rPr lang="en-US" sz="2400" dirty="0" smtClean="0">
                <a:latin typeface="+mn-lt"/>
              </a:rPr>
              <a:t>= 10 GeV</a:t>
            </a:r>
            <a:r>
              <a:rPr lang="en-US" sz="2400" baseline="30000" dirty="0" smtClean="0">
                <a:latin typeface="+mn-lt"/>
              </a:rPr>
              <a:t>2</a:t>
            </a:r>
          </a:p>
          <a:p>
            <a:r>
              <a:rPr lang="en-US" sz="2400" dirty="0" smtClean="0">
                <a:latin typeface="+mn-lt"/>
              </a:rPr>
              <a:t>for  ∆</a:t>
            </a:r>
            <a:r>
              <a:rPr lang="el-GR" sz="2400" dirty="0" smtClean="0">
                <a:latin typeface="+mn-lt"/>
              </a:rPr>
              <a:t>Σ</a:t>
            </a:r>
            <a:r>
              <a:rPr lang="en-US" sz="2400" dirty="0" smtClean="0">
                <a:latin typeface="+mn-lt"/>
              </a:rPr>
              <a:t> = 0.7,</a:t>
            </a:r>
          </a:p>
          <a:p>
            <a:r>
              <a:rPr lang="en-US" sz="2400" dirty="0" smtClean="0">
                <a:latin typeface="+mn-lt"/>
              </a:rPr>
              <a:t>to be compared to ½</a:t>
            </a:r>
          </a:p>
          <a:p>
            <a:r>
              <a:rPr lang="en-US" sz="2400" dirty="0" smtClean="0">
                <a:latin typeface="+mn-lt"/>
              </a:rPr>
              <a:t>=&gt; measure </a:t>
            </a:r>
            <a:r>
              <a:rPr lang="en-US" sz="2800" dirty="0">
                <a:solidFill>
                  <a:srgbClr val="C00000"/>
                </a:solidFill>
                <a:latin typeface="Times New Roman"/>
              </a:rPr>
              <a:t>∆G</a:t>
            </a:r>
            <a:endParaRPr lang="en-US" sz="2400" dirty="0" smtClean="0">
              <a:latin typeface="+mn-lt"/>
            </a:endParaRPr>
          </a:p>
          <a:p>
            <a:endParaRPr lang="en-US" sz="2400" baseline="30000" dirty="0" smtClean="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762000"/>
          </a:xfrm>
        </p:spPr>
        <p:txBody>
          <a:bodyPr/>
          <a:lstStyle/>
          <a:p>
            <a:r>
              <a:rPr lang="en-US" dirty="0" smtClean="0"/>
              <a:t>∆G and ∆</a:t>
            </a:r>
            <a:r>
              <a:rPr lang="el-GR" dirty="0" smtClean="0"/>
              <a:t>Σ</a:t>
            </a:r>
            <a:r>
              <a:rPr lang="en-US" dirty="0" smtClean="0"/>
              <a:t> in AB/jet scheme</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pic>
        <p:nvPicPr>
          <p:cNvPr id="92163" name="Picture 3"/>
          <p:cNvPicPr>
            <a:picLocks noChangeAspect="1" noChangeArrowheads="1"/>
          </p:cNvPicPr>
          <p:nvPr/>
        </p:nvPicPr>
        <p:blipFill>
          <a:blip r:embed="rId5"/>
          <a:srcRect/>
          <a:stretch>
            <a:fillRect/>
          </a:stretch>
        </p:blipFill>
        <p:spPr bwMode="auto">
          <a:xfrm>
            <a:off x="1016000" y="3073400"/>
            <a:ext cx="5010150" cy="3190875"/>
          </a:xfrm>
          <a:prstGeom prst="rect">
            <a:avLst/>
          </a:prstGeom>
          <a:noFill/>
          <a:ln w="9525" cap="flat" cmpd="sng">
            <a:noFill/>
            <a:prstDash val="solid"/>
            <a:miter lim="800000"/>
            <a:headEnd/>
            <a:tailEnd/>
          </a:ln>
          <a:effectLst/>
        </p:spPr>
      </p:pic>
      <p:sp>
        <p:nvSpPr>
          <p:cNvPr id="11" name="Oval 10"/>
          <p:cNvSpPr/>
          <p:nvPr/>
        </p:nvSpPr>
        <p:spPr bwMode="auto">
          <a:xfrm>
            <a:off x="2482850" y="4673600"/>
            <a:ext cx="158750" cy="222250"/>
          </a:xfrm>
          <a:prstGeom prst="ellipse">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6527800" y="3295650"/>
            <a:ext cx="869149" cy="461665"/>
          </a:xfrm>
          <a:prstGeom prst="rect">
            <a:avLst/>
          </a:prstGeom>
          <a:noFill/>
        </p:spPr>
        <p:txBody>
          <a:bodyPr wrap="none" rtlCol="0">
            <a:spAutoFit/>
          </a:bodyPr>
          <a:lstStyle/>
          <a:p>
            <a:r>
              <a:rPr lang="en-US" sz="2400" dirty="0" smtClean="0">
                <a:latin typeface="+mn-lt"/>
              </a:rPr>
              <a:t>Now:</a:t>
            </a:r>
          </a:p>
        </p:txBody>
      </p:sp>
      <p:pic>
        <p:nvPicPr>
          <p:cNvPr id="15" name="Picture 14"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6616700" y="3829050"/>
            <a:ext cx="1628045" cy="444500"/>
          </a:xfrm>
          <a:prstGeom prst="rect">
            <a:avLst/>
          </a:prstGeom>
          <a:noFill/>
        </p:spPr>
      </p:pic>
      <p:sp>
        <p:nvSpPr>
          <p:cNvPr id="16" name="TextBox 15"/>
          <p:cNvSpPr txBox="1"/>
          <p:nvPr/>
        </p:nvSpPr>
        <p:spPr>
          <a:xfrm>
            <a:off x="5194300" y="1517650"/>
            <a:ext cx="3501280" cy="461665"/>
          </a:xfrm>
          <a:prstGeom prst="rect">
            <a:avLst/>
          </a:prstGeom>
          <a:noFill/>
        </p:spPr>
        <p:txBody>
          <a:bodyPr wrap="none" rtlCol="0">
            <a:spAutoFit/>
          </a:bodyPr>
          <a:lstStyle/>
          <a:p>
            <a:r>
              <a:rPr lang="el-GR" sz="2400" dirty="0" smtClean="0">
                <a:latin typeface="+mn-lt"/>
              </a:rPr>
              <a:t>α</a:t>
            </a:r>
            <a:r>
              <a:rPr lang="en-US" sz="2400" baseline="-25000" dirty="0" smtClean="0">
                <a:latin typeface="+mn-lt"/>
              </a:rPr>
              <a:t>s </a:t>
            </a:r>
            <a:r>
              <a:rPr lang="en-US" sz="2400" dirty="0" smtClean="0">
                <a:latin typeface="+mn-lt"/>
              </a:rPr>
              <a:t>strong coupling constant</a:t>
            </a:r>
            <a:endParaRPr lang="en-US" sz="2400" baseline="-25000" dirty="0" smtClean="0">
              <a:latin typeface="+mn-lt"/>
            </a:endParaRPr>
          </a:p>
        </p:txBody>
      </p:sp>
      <p:sp>
        <p:nvSpPr>
          <p:cNvPr id="17" name="TextBox 16"/>
          <p:cNvSpPr txBox="1"/>
          <p:nvPr/>
        </p:nvSpPr>
        <p:spPr>
          <a:xfrm>
            <a:off x="6572250" y="4940300"/>
            <a:ext cx="918841" cy="461665"/>
          </a:xfrm>
          <a:prstGeom prst="rect">
            <a:avLst/>
          </a:prstGeom>
          <a:noFill/>
        </p:spPr>
        <p:txBody>
          <a:bodyPr wrap="none" rtlCol="0">
            <a:spAutoFit/>
          </a:bodyPr>
          <a:lstStyle/>
          <a:p>
            <a:r>
              <a:rPr lang="en-US" sz="2400" dirty="0" smtClean="0">
                <a:latin typeface="+mn-lt"/>
              </a:rPr>
              <a:t>Need:</a:t>
            </a:r>
          </a:p>
        </p:txBody>
      </p:sp>
      <p:pic>
        <p:nvPicPr>
          <p:cNvPr id="18" name="Picture 17"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6572250" y="5473700"/>
            <a:ext cx="1871583" cy="355600"/>
          </a:xfrm>
          <a:prstGeom prst="rect">
            <a:avLst/>
          </a:prstGeom>
          <a:noFill/>
        </p:spPr>
      </p:pic>
      <p:pic>
        <p:nvPicPr>
          <p:cNvPr id="20" name="Picture 19"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1116250" y="1384303"/>
            <a:ext cx="3178169" cy="146684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1860550" y="5295900"/>
            <a:ext cx="5822950" cy="1022350"/>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Date Placeholder 3"/>
          <p:cNvSpPr>
            <a:spLocks noGrp="1"/>
          </p:cNvSpPr>
          <p:nvPr>
            <p:ph type="dt" sz="quarter" idx="10"/>
          </p:nvPr>
        </p:nvSpPr>
        <p:spPr/>
        <p:txBody>
          <a:bodyPr/>
          <a:lstStyle/>
          <a:p>
            <a:pPr>
              <a:defRPr/>
            </a:pPr>
            <a:r>
              <a:rPr lang="en-US" smtClean="0"/>
              <a:t>G. Mallot/CERN</a:t>
            </a:r>
            <a:endParaRPr lang="en-US"/>
          </a:p>
        </p:txBody>
      </p:sp>
      <p:sp>
        <p:nvSpPr>
          <p:cNvPr id="11" name="Footer Placeholder 4"/>
          <p:cNvSpPr>
            <a:spLocks noGrp="1"/>
          </p:cNvSpPr>
          <p:nvPr>
            <p:ph type="ftr" sz="quarter" idx="11"/>
          </p:nvPr>
        </p:nvSpPr>
        <p:spPr/>
        <p:txBody>
          <a:bodyPr/>
          <a:lstStyle/>
          <a:p>
            <a:pPr>
              <a:defRPr/>
            </a:pPr>
            <a:r>
              <a:rPr lang="en-US"/>
              <a:t>Obergurgl,  October 2007</a:t>
            </a:r>
          </a:p>
        </p:txBody>
      </p:sp>
      <p:sp>
        <p:nvSpPr>
          <p:cNvPr id="19460" name="Rectangle 2"/>
          <p:cNvSpPr>
            <a:spLocks noGrp="1" noChangeArrowheads="1"/>
          </p:cNvSpPr>
          <p:nvPr>
            <p:ph type="title"/>
          </p:nvPr>
        </p:nvSpPr>
        <p:spPr/>
        <p:txBody>
          <a:bodyPr/>
          <a:lstStyle/>
          <a:p>
            <a:pPr eaLnBrk="1" hangingPunct="1"/>
            <a:r>
              <a:rPr lang="en-US" dirty="0" smtClean="0"/>
              <a:t>Spin sum rule</a:t>
            </a:r>
          </a:p>
        </p:txBody>
      </p:sp>
      <p:sp>
        <p:nvSpPr>
          <p:cNvPr id="19461" name="Rectangle 3"/>
          <p:cNvSpPr>
            <a:spLocks noGrp="1" noChangeArrowheads="1"/>
          </p:cNvSpPr>
          <p:nvPr>
            <p:ph type="body" idx="1"/>
          </p:nvPr>
        </p:nvSpPr>
        <p:spPr>
          <a:xfrm>
            <a:off x="685800" y="1981200"/>
            <a:ext cx="7772400" cy="3314700"/>
          </a:xfrm>
        </p:spPr>
        <p:txBody>
          <a:bodyPr/>
          <a:lstStyle/>
          <a:p>
            <a:pPr eaLnBrk="1" hangingPunct="1"/>
            <a:r>
              <a:rPr lang="en-US" sz="2400" dirty="0" smtClean="0">
                <a:solidFill>
                  <a:schemeClr val="accent2"/>
                </a:solidFill>
              </a:rPr>
              <a:t>naive QPM</a:t>
            </a:r>
            <a:r>
              <a:rPr lang="en-US" sz="2400" dirty="0" smtClean="0"/>
              <a:t>: only valence quarks</a:t>
            </a:r>
          </a:p>
          <a:p>
            <a:pPr eaLnBrk="1" hangingPunct="1">
              <a:buNone/>
            </a:pPr>
            <a:endParaRPr lang="en-US" sz="2400" dirty="0" smtClean="0"/>
          </a:p>
          <a:p>
            <a:pPr eaLnBrk="1" hangingPunct="1"/>
            <a:r>
              <a:rPr lang="en-US" sz="2400" dirty="0" smtClean="0">
                <a:solidFill>
                  <a:schemeClr val="accent2"/>
                </a:solidFill>
              </a:rPr>
              <a:t>QCD</a:t>
            </a:r>
            <a:r>
              <a:rPr lang="en-US" sz="2400" dirty="0" smtClean="0"/>
              <a:t>: sea quarks and gluons</a:t>
            </a:r>
          </a:p>
          <a:p>
            <a:pPr eaLnBrk="1" hangingPunct="1">
              <a:buNone/>
            </a:pPr>
            <a:endParaRPr lang="en-US" sz="2400" dirty="0" smtClean="0"/>
          </a:p>
          <a:p>
            <a:pPr eaLnBrk="1" hangingPunct="1">
              <a:buNone/>
            </a:pPr>
            <a:r>
              <a:rPr lang="en-US" sz="2400" dirty="0" smtClean="0"/>
              <a:t>			gluons carry 50% of momentum!</a:t>
            </a:r>
          </a:p>
          <a:p>
            <a:pPr eaLnBrk="1" hangingPunct="1"/>
            <a:endParaRPr lang="en-US" sz="2400" dirty="0" smtClean="0">
              <a:solidFill>
                <a:schemeClr val="accent2"/>
              </a:solidFill>
            </a:endParaRPr>
          </a:p>
          <a:p>
            <a:pPr eaLnBrk="1" hangingPunct="1"/>
            <a:r>
              <a:rPr lang="en-US" sz="2400" dirty="0" smtClean="0">
                <a:solidFill>
                  <a:schemeClr val="accent2"/>
                </a:solidFill>
              </a:rPr>
              <a:t>orbital </a:t>
            </a:r>
            <a:r>
              <a:rPr lang="en-US" sz="2400" dirty="0" smtClean="0"/>
              <a:t>angular momentum:</a:t>
            </a:r>
          </a:p>
        </p:txBody>
      </p:sp>
      <p:pic>
        <p:nvPicPr>
          <p:cNvPr id="19462" name="Picture 4"/>
          <p:cNvPicPr>
            <a:picLocks noChangeAspect="1" noChangeArrowheads="1"/>
          </p:cNvPicPr>
          <p:nvPr/>
        </p:nvPicPr>
        <p:blipFill>
          <a:blip r:embed="rId6" cstate="print"/>
          <a:srcRect/>
          <a:stretch>
            <a:fillRect/>
          </a:stretch>
        </p:blipFill>
        <p:spPr bwMode="auto">
          <a:xfrm>
            <a:off x="6750050" y="1606550"/>
            <a:ext cx="1329519" cy="1045633"/>
          </a:xfrm>
          <a:prstGeom prst="rect">
            <a:avLst/>
          </a:prstGeom>
          <a:noFill/>
          <a:ln w="9525">
            <a:noFill/>
            <a:miter lim="800000"/>
            <a:headEnd/>
            <a:tailEnd/>
          </a:ln>
        </p:spPr>
      </p:pic>
      <p:pic>
        <p:nvPicPr>
          <p:cNvPr id="1946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80337" y="2806700"/>
            <a:ext cx="1363663" cy="1073543"/>
          </a:xfrm>
          <a:prstGeom prst="rect">
            <a:avLst/>
          </a:prstGeom>
          <a:noFill/>
          <a:ln w="9525">
            <a:noFill/>
            <a:miter lim="800000"/>
            <a:headEnd/>
            <a:tailEnd/>
          </a:ln>
        </p:spPr>
      </p:pic>
      <p:pic>
        <p:nvPicPr>
          <p:cNvPr id="19464" name="Picture 6"/>
          <p:cNvPicPr>
            <a:picLocks noChangeAspect="1" noChangeArrowheads="1"/>
          </p:cNvPicPr>
          <p:nvPr/>
        </p:nvPicPr>
        <p:blipFill>
          <a:blip r:embed="rId8" cstate="print"/>
          <a:srcRect/>
          <a:stretch>
            <a:fillRect/>
          </a:stretch>
        </p:blipFill>
        <p:spPr bwMode="auto">
          <a:xfrm>
            <a:off x="7283450" y="4140200"/>
            <a:ext cx="1393570" cy="1092200"/>
          </a:xfrm>
          <a:prstGeom prst="rect">
            <a:avLst/>
          </a:prstGeom>
          <a:noFill/>
          <a:ln w="9525">
            <a:noFill/>
            <a:miter lim="800000"/>
            <a:headEnd/>
            <a:tailEnd/>
          </a:ln>
        </p:spPr>
      </p:pic>
      <p:pic>
        <p:nvPicPr>
          <p:cNvPr id="19465" name="Picture 7" descr="txp_fig"/>
          <p:cNvPicPr>
            <a:picLocks noChangeAspect="1" noChangeArrowheads="1"/>
          </p:cNvPicPr>
          <p:nvPr>
            <p:custDataLst>
              <p:tags r:id="rId1"/>
            </p:custDataLst>
          </p:nvPr>
        </p:nvPicPr>
        <p:blipFill>
          <a:blip r:embed="rId9">
            <a:clrChange>
              <a:clrFrom>
                <a:srgbClr val="FFFFFF"/>
              </a:clrFrom>
              <a:clrTo>
                <a:srgbClr val="FFFFFF">
                  <a:alpha val="0"/>
                </a:srgbClr>
              </a:clrTo>
            </a:clrChange>
          </a:blip>
          <a:srcRect/>
          <a:stretch>
            <a:fillRect/>
          </a:stretch>
        </p:blipFill>
        <p:spPr bwMode="auto">
          <a:xfrm>
            <a:off x="5727700" y="2228850"/>
            <a:ext cx="715962" cy="360362"/>
          </a:xfrm>
          <a:prstGeom prst="rect">
            <a:avLst/>
          </a:prstGeom>
          <a:noFill/>
          <a:ln w="9525">
            <a:noFill/>
            <a:miter lim="800000"/>
            <a:headEnd/>
            <a:tailEnd/>
          </a:ln>
        </p:spPr>
      </p:pic>
      <p:pic>
        <p:nvPicPr>
          <p:cNvPr id="19466" name="Picture 13" descr="txp_fig"/>
          <p:cNvPicPr>
            <a:picLocks noChangeAspect="1" noChangeArrowheads="1"/>
          </p:cNvPicPr>
          <p:nvPr>
            <p:custDataLst>
              <p:tags r:id="rId2"/>
            </p:custDataLst>
          </p:nvPr>
        </p:nvPicPr>
        <p:blipFill>
          <a:blip r:embed="rId10">
            <a:clrChange>
              <a:clrFrom>
                <a:srgbClr val="FFFFFF"/>
              </a:clrFrom>
              <a:clrTo>
                <a:srgbClr val="FFFFFF">
                  <a:alpha val="0"/>
                </a:srgbClr>
              </a:clrTo>
            </a:clrChange>
          </a:blip>
          <a:srcRect/>
          <a:stretch>
            <a:fillRect/>
          </a:stretch>
        </p:blipFill>
        <p:spPr bwMode="auto">
          <a:xfrm>
            <a:off x="5549900" y="4718050"/>
            <a:ext cx="1104900" cy="360363"/>
          </a:xfrm>
          <a:prstGeom prst="rect">
            <a:avLst/>
          </a:prstGeom>
          <a:noFill/>
          <a:ln w="9525">
            <a:noFill/>
            <a:miter lim="800000"/>
            <a:headEnd/>
            <a:tailEnd/>
          </a:ln>
        </p:spPr>
      </p:pic>
      <p:pic>
        <p:nvPicPr>
          <p:cNvPr id="19467" name="Picture 11" descr="txp_fig.png"/>
          <p:cNvPicPr>
            <a:picLocks noChangeAspect="1"/>
          </p:cNvPicPr>
          <p:nvPr>
            <p:custDataLst>
              <p:tags r:id="rId3"/>
            </p:custDataLst>
          </p:nvPr>
        </p:nvPicPr>
        <p:blipFill>
          <a:blip r:embed="rId11">
            <a:clrChange>
              <a:clrFrom>
                <a:srgbClr val="FFFFFF"/>
              </a:clrFrom>
              <a:clrTo>
                <a:srgbClr val="FFFFFF">
                  <a:alpha val="0"/>
                </a:srgbClr>
              </a:clrTo>
            </a:clrChange>
          </a:blip>
          <a:srcRect/>
          <a:stretch>
            <a:fillRect/>
          </a:stretch>
        </p:blipFill>
        <p:spPr bwMode="auto">
          <a:xfrm>
            <a:off x="5861050" y="3206750"/>
            <a:ext cx="1587500" cy="358775"/>
          </a:xfrm>
          <a:prstGeom prst="rect">
            <a:avLst/>
          </a:prstGeom>
          <a:noFill/>
          <a:ln w="9525">
            <a:noFill/>
            <a:miter lim="800000"/>
            <a:headEnd/>
            <a:tailEnd/>
          </a:ln>
        </p:spPr>
      </p:pic>
      <p:pic>
        <p:nvPicPr>
          <p:cNvPr id="15" name="Picture 14" descr="txp_fig.png"/>
          <p:cNvPicPr>
            <a:picLocks noChangeAspect="1"/>
          </p:cNvPicPr>
          <p:nvPr>
            <p:custDataLst>
              <p:tags r:id="rId4"/>
            </p:custDataLst>
          </p:nvPr>
        </p:nvPicPr>
        <p:blipFill>
          <a:blip r:embed="rId12">
            <a:clrChange>
              <a:clrFrom>
                <a:srgbClr val="FFFFFF"/>
              </a:clrFrom>
              <a:clrTo>
                <a:srgbClr val="FFFFFF">
                  <a:alpha val="0"/>
                </a:srgbClr>
              </a:clrTo>
            </a:clrChange>
            <a:lum/>
          </a:blip>
          <a:stretch>
            <a:fillRect/>
          </a:stretch>
        </p:blipFill>
        <p:spPr>
          <a:xfrm>
            <a:off x="2262538" y="5453220"/>
            <a:ext cx="5037774" cy="6177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G. Mallot/CERN</a:t>
            </a:r>
            <a:endParaRPr lang="en-US"/>
          </a:p>
        </p:txBody>
      </p:sp>
      <p:sp>
        <p:nvSpPr>
          <p:cNvPr id="12" name="Footer Placeholder 4"/>
          <p:cNvSpPr>
            <a:spLocks noGrp="1"/>
          </p:cNvSpPr>
          <p:nvPr>
            <p:ph type="ftr" sz="quarter" idx="11"/>
          </p:nvPr>
        </p:nvSpPr>
        <p:spPr/>
        <p:txBody>
          <a:bodyPr/>
          <a:lstStyle/>
          <a:p>
            <a:pPr>
              <a:defRPr/>
            </a:pPr>
            <a:r>
              <a:rPr lang="en-US"/>
              <a:t>Obergurgl,  October 2007</a:t>
            </a:r>
          </a:p>
        </p:txBody>
      </p:sp>
      <p:sp>
        <p:nvSpPr>
          <p:cNvPr id="25604" name="Rectangle 2"/>
          <p:cNvSpPr>
            <a:spLocks noGrp="1" noChangeArrowheads="1"/>
          </p:cNvSpPr>
          <p:nvPr>
            <p:ph type="title"/>
          </p:nvPr>
        </p:nvSpPr>
        <p:spPr/>
        <p:txBody>
          <a:bodyPr/>
          <a:lstStyle/>
          <a:p>
            <a:pPr eaLnBrk="1" hangingPunct="1"/>
            <a:r>
              <a:rPr lang="en-US" smtClean="0"/>
              <a:t>Where is the proton spin?</a:t>
            </a:r>
          </a:p>
        </p:txBody>
      </p:sp>
      <p:sp>
        <p:nvSpPr>
          <p:cNvPr id="25605" name="AutoShape 4"/>
          <p:cNvSpPr>
            <a:spLocks noChangeArrowheads="1"/>
          </p:cNvSpPr>
          <p:nvPr/>
        </p:nvSpPr>
        <p:spPr bwMode="auto">
          <a:xfrm>
            <a:off x="1398588" y="1898650"/>
            <a:ext cx="6345237" cy="1214438"/>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5607" name="AutoShape 6"/>
          <p:cNvSpPr>
            <a:spLocks noChangeArrowheads="1"/>
          </p:cNvSpPr>
          <p:nvPr/>
        </p:nvSpPr>
        <p:spPr bwMode="auto">
          <a:xfrm>
            <a:off x="3402013" y="3743325"/>
            <a:ext cx="485775" cy="976313"/>
          </a:xfrm>
          <a:prstGeom prst="upArrow">
            <a:avLst>
              <a:gd name="adj1" fmla="val 50000"/>
              <a:gd name="adj2" fmla="val 50245"/>
            </a:avLst>
          </a:prstGeom>
          <a:solidFill>
            <a:srgbClr val="FFFF99"/>
          </a:solidFill>
          <a:ln w="9525">
            <a:solidFill>
              <a:schemeClr val="tx1"/>
            </a:solidFill>
            <a:miter lim="800000"/>
            <a:headEnd/>
            <a:tailEnd/>
          </a:ln>
        </p:spPr>
        <p:txBody>
          <a:bodyPr wrap="none" anchor="ctr"/>
          <a:lstStyle/>
          <a:p>
            <a:endParaRPr lang="en-US"/>
          </a:p>
        </p:txBody>
      </p:sp>
      <p:sp>
        <p:nvSpPr>
          <p:cNvPr id="25608" name="AutoShape 7"/>
          <p:cNvSpPr>
            <a:spLocks noChangeArrowheads="1"/>
          </p:cNvSpPr>
          <p:nvPr/>
        </p:nvSpPr>
        <p:spPr bwMode="auto">
          <a:xfrm>
            <a:off x="5021263" y="3698875"/>
            <a:ext cx="485775" cy="976313"/>
          </a:xfrm>
          <a:prstGeom prst="upArrow">
            <a:avLst>
              <a:gd name="adj1" fmla="val 50000"/>
              <a:gd name="adj2" fmla="val 50245"/>
            </a:avLst>
          </a:prstGeom>
          <a:solidFill>
            <a:srgbClr val="FFFF99"/>
          </a:solidFill>
          <a:ln w="9525">
            <a:solidFill>
              <a:schemeClr val="tx1"/>
            </a:solidFill>
            <a:miter lim="800000"/>
            <a:headEnd/>
            <a:tailEnd/>
          </a:ln>
        </p:spPr>
        <p:txBody>
          <a:bodyPr wrap="none" anchor="ctr"/>
          <a:lstStyle/>
          <a:p>
            <a:endParaRPr lang="en-US"/>
          </a:p>
        </p:txBody>
      </p:sp>
      <p:sp>
        <p:nvSpPr>
          <p:cNvPr id="25609" name="AutoShape 8"/>
          <p:cNvSpPr>
            <a:spLocks noChangeArrowheads="1"/>
          </p:cNvSpPr>
          <p:nvPr/>
        </p:nvSpPr>
        <p:spPr bwMode="auto">
          <a:xfrm>
            <a:off x="6327775" y="3743325"/>
            <a:ext cx="485775" cy="976313"/>
          </a:xfrm>
          <a:prstGeom prst="upArrow">
            <a:avLst>
              <a:gd name="adj1" fmla="val 50000"/>
              <a:gd name="adj2" fmla="val 50245"/>
            </a:avLst>
          </a:prstGeom>
          <a:solidFill>
            <a:srgbClr val="FFFF99"/>
          </a:solidFill>
          <a:ln w="9525">
            <a:solidFill>
              <a:schemeClr val="tx1"/>
            </a:solidFill>
            <a:miter lim="800000"/>
            <a:headEnd/>
            <a:tailEnd/>
          </a:ln>
        </p:spPr>
        <p:txBody>
          <a:bodyPr wrap="none" anchor="ctr"/>
          <a:lstStyle/>
          <a:p>
            <a:endParaRPr lang="en-US"/>
          </a:p>
        </p:txBody>
      </p:sp>
      <p:sp>
        <p:nvSpPr>
          <p:cNvPr id="25610" name="Text Box 9"/>
          <p:cNvSpPr txBox="1">
            <a:spLocks noChangeArrowheads="1"/>
          </p:cNvSpPr>
          <p:nvPr/>
        </p:nvSpPr>
        <p:spPr bwMode="auto">
          <a:xfrm>
            <a:off x="3222625" y="5041900"/>
            <a:ext cx="717550" cy="366713"/>
          </a:xfrm>
          <a:prstGeom prst="rect">
            <a:avLst/>
          </a:prstGeom>
          <a:noFill/>
          <a:ln w="9525">
            <a:noFill/>
            <a:miter lim="800000"/>
            <a:headEnd/>
            <a:tailEnd/>
          </a:ln>
        </p:spPr>
        <p:txBody>
          <a:bodyPr wrap="none">
            <a:spAutoFit/>
          </a:bodyPr>
          <a:lstStyle/>
          <a:p>
            <a:r>
              <a:rPr lang="en-US"/>
              <a:t>small</a:t>
            </a:r>
          </a:p>
        </p:txBody>
      </p:sp>
      <p:sp>
        <p:nvSpPr>
          <p:cNvPr id="25611" name="Text Box 10"/>
          <p:cNvSpPr txBox="1">
            <a:spLocks noChangeArrowheads="1"/>
          </p:cNvSpPr>
          <p:nvPr/>
        </p:nvSpPr>
        <p:spPr bwMode="auto">
          <a:xfrm>
            <a:off x="4346575" y="5087938"/>
            <a:ext cx="1620958" cy="646331"/>
          </a:xfrm>
          <a:prstGeom prst="rect">
            <a:avLst/>
          </a:prstGeom>
          <a:noFill/>
          <a:ln w="9525">
            <a:noFill/>
            <a:miter lim="800000"/>
            <a:headEnd/>
            <a:tailEnd/>
          </a:ln>
        </p:spPr>
        <p:txBody>
          <a:bodyPr wrap="none">
            <a:spAutoFit/>
          </a:bodyPr>
          <a:lstStyle/>
          <a:p>
            <a:pPr algn="ctr"/>
            <a:r>
              <a:rPr lang="en-US" dirty="0" smtClean="0"/>
              <a:t>poorly known</a:t>
            </a:r>
            <a:br>
              <a:rPr lang="en-US" dirty="0" smtClean="0"/>
            </a:br>
            <a:r>
              <a:rPr lang="en-US" dirty="0" smtClean="0"/>
              <a:t>certainly not 6</a:t>
            </a:r>
            <a:endParaRPr lang="en-US" dirty="0"/>
          </a:p>
        </p:txBody>
      </p:sp>
      <p:sp>
        <p:nvSpPr>
          <p:cNvPr id="25612" name="Text Box 11"/>
          <p:cNvSpPr txBox="1">
            <a:spLocks noChangeArrowheads="1"/>
          </p:cNvSpPr>
          <p:nvPr/>
        </p:nvSpPr>
        <p:spPr bwMode="auto">
          <a:xfrm>
            <a:off x="6192838" y="5041900"/>
            <a:ext cx="1107996" cy="369332"/>
          </a:xfrm>
          <a:prstGeom prst="rect">
            <a:avLst/>
          </a:prstGeom>
          <a:noFill/>
          <a:ln w="9525">
            <a:noFill/>
            <a:miter lim="800000"/>
            <a:headEnd/>
            <a:tailEnd/>
          </a:ln>
        </p:spPr>
        <p:txBody>
          <a:bodyPr wrap="none">
            <a:spAutoFit/>
          </a:bodyPr>
          <a:lstStyle/>
          <a:p>
            <a:r>
              <a:rPr lang="en-US" dirty="0" smtClean="0"/>
              <a:t>unknown</a:t>
            </a:r>
            <a:endParaRPr lang="en-US" baseline="30000" dirty="0"/>
          </a:p>
        </p:txBody>
      </p:sp>
      <p:pic>
        <p:nvPicPr>
          <p:cNvPr id="16" name="Picture 15" descr="txp_fig.png"/>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2547210" y="2177534"/>
            <a:ext cx="3977194" cy="6177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Riddle</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pic>
        <p:nvPicPr>
          <p:cNvPr id="60418" name="Picture 2"/>
          <p:cNvPicPr>
            <a:picLocks noChangeAspect="1" noChangeArrowheads="1"/>
          </p:cNvPicPr>
          <p:nvPr/>
        </p:nvPicPr>
        <p:blipFill>
          <a:blip r:embed="rId2"/>
          <a:srcRect/>
          <a:stretch>
            <a:fillRect/>
          </a:stretch>
        </p:blipFill>
        <p:spPr bwMode="auto">
          <a:xfrm>
            <a:off x="1949450" y="2317750"/>
            <a:ext cx="4638675" cy="1200150"/>
          </a:xfrm>
          <a:prstGeom prst="rect">
            <a:avLst/>
          </a:prstGeom>
          <a:noFill/>
          <a:ln w="9525" cap="flat" cmpd="sng">
            <a:noFill/>
            <a:prstDash val="solid"/>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2171700" y="4451350"/>
            <a:ext cx="4419600" cy="1200150"/>
          </a:xfrm>
          <a:prstGeom prst="rect">
            <a:avLst/>
          </a:prstGeom>
          <a:noFill/>
          <a:ln w="9525" cap="flat" cmpd="sng">
            <a:noFill/>
            <a:prstDash val="solid"/>
            <a:miter lim="800000"/>
            <a:headEnd/>
            <a:tailEnd/>
          </a:ln>
          <a:effectLst/>
        </p:spPr>
      </p:pic>
      <p:sp>
        <p:nvSpPr>
          <p:cNvPr id="60420" name="AutoShape 4" descr="http://public.web.cern.ch/Public/Objects/Chapters/AboutCERN/WhoWorksThere/ThinkersMakers/Theorists/Farmer.jpg"/>
          <p:cNvSpPr>
            <a:spLocks noChangeAspect="1" noChangeArrowheads="1"/>
          </p:cNvSpPr>
          <p:nvPr/>
        </p:nvSpPr>
        <p:spPr bwMode="auto">
          <a:xfrm>
            <a:off x="0" y="0"/>
            <a:ext cx="4638675" cy="1200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1" name="AutoShape 5" descr="http://public.web.cern.ch/Public/Objects/Chapters/AboutCERN/WhoWorksThere/ThinkersMakers/Theorists/Theorist.jpg"/>
          <p:cNvSpPr>
            <a:spLocks noChangeAspect="1" noChangeArrowheads="1"/>
          </p:cNvSpPr>
          <p:nvPr/>
        </p:nvSpPr>
        <p:spPr bwMode="auto">
          <a:xfrm>
            <a:off x="0" y="0"/>
            <a:ext cx="4419600" cy="1200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82650" y="1428750"/>
            <a:ext cx="7970644" cy="707886"/>
          </a:xfrm>
          <a:prstGeom prst="rect">
            <a:avLst/>
          </a:prstGeom>
          <a:noFill/>
        </p:spPr>
        <p:txBody>
          <a:bodyPr wrap="none" rtlCol="0">
            <a:spAutoFit/>
          </a:bodyPr>
          <a:lstStyle/>
          <a:p>
            <a:pPr fontAlgn="ctr"/>
            <a:r>
              <a:rPr lang="en-US" sz="2000" dirty="0" smtClean="0"/>
              <a:t>What is similar and what is different between the following two sets?:</a:t>
            </a:r>
          </a:p>
          <a:p>
            <a:pPr fontAlgn="ctr"/>
            <a:r>
              <a:rPr lang="en-US" sz="2000" dirty="0" smtClean="0"/>
              <a:t>The first set consists of a farmer, his pig and the truffles:</a:t>
            </a:r>
          </a:p>
        </p:txBody>
      </p:sp>
      <p:sp>
        <p:nvSpPr>
          <p:cNvPr id="14" name="TextBox 13"/>
          <p:cNvSpPr txBox="1"/>
          <p:nvPr/>
        </p:nvSpPr>
        <p:spPr>
          <a:xfrm>
            <a:off x="971550" y="3740150"/>
            <a:ext cx="7415813" cy="707886"/>
          </a:xfrm>
          <a:prstGeom prst="rect">
            <a:avLst/>
          </a:prstGeom>
          <a:noFill/>
        </p:spPr>
        <p:txBody>
          <a:bodyPr wrap="none" rtlCol="0">
            <a:spAutoFit/>
          </a:bodyPr>
          <a:lstStyle/>
          <a:p>
            <a:r>
              <a:rPr lang="en-US" sz="2000" dirty="0" smtClean="0"/>
              <a:t>The second set consists of the theorist, the experimentalist and </a:t>
            </a:r>
            <a:br>
              <a:rPr lang="en-US" sz="2000" dirty="0" smtClean="0"/>
            </a:br>
            <a:r>
              <a:rPr lang="en-US" sz="2000" dirty="0" smtClean="0"/>
              <a:t>the big discoveries</a:t>
            </a:r>
            <a:endParaRPr lang="en-US" sz="2000" dirty="0" smtClean="0">
              <a:latin typeface="+mn-lt"/>
            </a:endParaRPr>
          </a:p>
        </p:txBody>
      </p:sp>
      <p:sp>
        <p:nvSpPr>
          <p:cNvPr id="15" name="TextBox 14"/>
          <p:cNvSpPr txBox="1"/>
          <p:nvPr/>
        </p:nvSpPr>
        <p:spPr>
          <a:xfrm>
            <a:off x="7239000" y="5740400"/>
            <a:ext cx="1409360" cy="369332"/>
          </a:xfrm>
          <a:prstGeom prst="rect">
            <a:avLst/>
          </a:prstGeom>
          <a:noFill/>
        </p:spPr>
        <p:txBody>
          <a:bodyPr wrap="none" rtlCol="0">
            <a:spAutoFit/>
          </a:bodyPr>
          <a:lstStyle/>
          <a:p>
            <a:r>
              <a:rPr lang="en-US" dirty="0" smtClean="0">
                <a:solidFill>
                  <a:srgbClr val="C00000"/>
                </a:solidFill>
                <a:latin typeface="+mn-lt"/>
              </a:rPr>
              <a:t>A. De </a:t>
            </a:r>
            <a:r>
              <a:rPr lang="en-US" dirty="0" err="1" smtClean="0">
                <a:solidFill>
                  <a:srgbClr val="C00000"/>
                </a:solidFill>
                <a:latin typeface="+mn-lt"/>
              </a:rPr>
              <a:t>Rújula</a:t>
            </a:r>
            <a:endParaRPr lang="en-US" dirty="0" smtClean="0">
              <a:solidFill>
                <a:srgbClr val="C00000"/>
              </a:solidFill>
              <a:latin typeface="+mn-lt"/>
            </a:endParaRPr>
          </a:p>
        </p:txBody>
      </p:sp>
      <p:sp>
        <p:nvSpPr>
          <p:cNvPr id="16" name="TextBox 15"/>
          <p:cNvSpPr txBox="1"/>
          <p:nvPr/>
        </p:nvSpPr>
        <p:spPr>
          <a:xfrm>
            <a:off x="1238250" y="4940300"/>
            <a:ext cx="184731" cy="461665"/>
          </a:xfrm>
          <a:prstGeom prst="rect">
            <a:avLst/>
          </a:prstGeom>
          <a:noFill/>
        </p:spPr>
        <p:txBody>
          <a:bodyPr wrap="none" rtlCol="0">
            <a:spAutoFit/>
          </a:bodyPr>
          <a:lstStyle/>
          <a:p>
            <a:endParaRPr lang="en-US" sz="2400" dirty="0" smtClean="0">
              <a:latin typeface="+mn-lt"/>
            </a:endParaRPr>
          </a:p>
        </p:txBody>
      </p:sp>
      <p:sp>
        <p:nvSpPr>
          <p:cNvPr id="18" name="TextBox 17"/>
          <p:cNvSpPr txBox="1"/>
          <p:nvPr/>
        </p:nvSpPr>
        <p:spPr>
          <a:xfrm>
            <a:off x="6572250" y="6096000"/>
            <a:ext cx="2313454" cy="369332"/>
          </a:xfrm>
          <a:prstGeom prst="rect">
            <a:avLst/>
          </a:prstGeom>
          <a:noFill/>
        </p:spPr>
        <p:txBody>
          <a:bodyPr wrap="none" rtlCol="0">
            <a:spAutoFit/>
          </a:bodyPr>
          <a:lstStyle/>
          <a:p>
            <a:r>
              <a:rPr lang="en-US" dirty="0" smtClean="0">
                <a:latin typeface="+mn-lt"/>
              </a:rPr>
              <a:t>not an experimentalist!</a:t>
            </a:r>
          </a:p>
        </p:txBody>
      </p:sp>
      <p:sp>
        <p:nvSpPr>
          <p:cNvPr id="19" name="Oval 18"/>
          <p:cNvSpPr/>
          <p:nvPr/>
        </p:nvSpPr>
        <p:spPr bwMode="auto">
          <a:xfrm>
            <a:off x="3638550" y="4451350"/>
            <a:ext cx="1689100" cy="137795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6305550" y="6096000"/>
            <a:ext cx="2838450" cy="4445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660400" y="1606550"/>
            <a:ext cx="7772400" cy="4114800"/>
          </a:xfrm>
        </p:spPr>
        <p:txBody>
          <a:bodyPr/>
          <a:lstStyle/>
          <a:p>
            <a:pPr fontAlgn="ctr"/>
            <a:r>
              <a:rPr lang="en-US" sz="2400" dirty="0" smtClean="0"/>
              <a:t>The farmer takes his pig to the woods. The pig </a:t>
            </a:r>
            <a:r>
              <a:rPr lang="en-US" sz="2400" dirty="0" err="1" smtClean="0"/>
              <a:t>snifs</a:t>
            </a:r>
            <a:r>
              <a:rPr lang="en-US" sz="2400" dirty="0" smtClean="0"/>
              <a:t> around looking for a truffle. When the pig gets it and is about to eat it, the farmer kicks the pig on the head with his club and steals the truffle. Those are the similarities…</a:t>
            </a:r>
          </a:p>
          <a:p>
            <a:pPr fontAlgn="ctr"/>
            <a:r>
              <a:rPr lang="en-US" sz="2400" dirty="0" smtClean="0"/>
              <a:t>The difference is that the farmer always takes the pig to woods where there are truffles, while more often than not, the suggestions by the theorists take the experimentalists to "woods'' where there are no “truffles”…</a:t>
            </a:r>
          </a:p>
          <a:p>
            <a:pPr fontAlgn="ctr"/>
            <a:r>
              <a:rPr lang="en-US" sz="2400" dirty="0" smtClean="0"/>
              <a:t>… often  while looking for the theorists'  “</a:t>
            </a:r>
            <a:r>
              <a:rPr lang="en-US" sz="2400" dirty="0" smtClean="0">
                <a:solidFill>
                  <a:schemeClr val="accent2"/>
                </a:solidFill>
              </a:rPr>
              <a:t>truffles</a:t>
            </a:r>
            <a:r>
              <a:rPr lang="en-US" sz="2400" dirty="0" smtClean="0"/>
              <a:t>” the experimentalists find “</a:t>
            </a:r>
            <a:r>
              <a:rPr lang="en-US" sz="2400" dirty="0" smtClean="0">
                <a:solidFill>
                  <a:schemeClr val="accent2"/>
                </a:solidFill>
              </a:rPr>
              <a:t>gold</a:t>
            </a:r>
            <a:r>
              <a:rPr lang="en-US" sz="2400" dirty="0" smtClean="0"/>
              <a:t>”…</a:t>
            </a:r>
          </a:p>
          <a:p>
            <a:pPr fontAlgn="ctr"/>
            <a:endParaRPr lang="en-US" sz="2400" dirty="0" smtClean="0"/>
          </a:p>
          <a:p>
            <a:pPr fontAlgn="ctr">
              <a:buNone/>
            </a:pPr>
            <a:r>
              <a:rPr lang="en-US" sz="1100" dirty="0" smtClean="0">
                <a:solidFill>
                  <a:srgbClr val="C00000"/>
                </a:solidFill>
              </a:rPr>
              <a:t>http://public.web.cern.ch/Public/Content/Chapters/AboutCERN/WhoWorksThere/ThinkersMakers/Theorists/Theorists-en.html</a:t>
            </a:r>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9"/>
          <p:cNvSpPr>
            <a:spLocks noChangeArrowheads="1"/>
          </p:cNvSpPr>
          <p:nvPr/>
        </p:nvSpPr>
        <p:spPr bwMode="auto">
          <a:xfrm>
            <a:off x="1962150" y="5408613"/>
            <a:ext cx="5040313" cy="1081087"/>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1509" name="Rectangle 3"/>
          <p:cNvSpPr>
            <a:spLocks noGrp="1" noChangeArrowheads="1"/>
          </p:cNvSpPr>
          <p:nvPr>
            <p:ph type="body" idx="1"/>
          </p:nvPr>
        </p:nvSpPr>
        <p:spPr>
          <a:xfrm>
            <a:off x="660400" y="1428750"/>
            <a:ext cx="7772400" cy="4692650"/>
          </a:xfrm>
        </p:spPr>
        <p:txBody>
          <a:bodyPr/>
          <a:lstStyle/>
          <a:p>
            <a:pPr eaLnBrk="1" hangingPunct="1">
              <a:lnSpc>
                <a:spcPct val="80000"/>
              </a:lnSpc>
            </a:pPr>
            <a:r>
              <a:rPr lang="en-US" sz="2400" dirty="0" err="1" smtClean="0"/>
              <a:t>Photoabsorption</a:t>
            </a:r>
            <a:r>
              <a:rPr lang="en-US" sz="2400" dirty="0" smtClean="0"/>
              <a:t>:</a:t>
            </a:r>
          </a:p>
          <a:p>
            <a:pPr eaLnBrk="1" hangingPunct="1">
              <a:lnSpc>
                <a:spcPct val="80000"/>
              </a:lnSpc>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r>
              <a:rPr lang="en-US" sz="2400" dirty="0" smtClean="0"/>
              <a:t>only quarks with opposite </a:t>
            </a:r>
            <a:r>
              <a:rPr lang="en-US" sz="2400" dirty="0" err="1" smtClean="0"/>
              <a:t>helicity</a:t>
            </a:r>
            <a:r>
              <a:rPr lang="en-US" sz="2400" dirty="0" smtClean="0"/>
              <a:t> can </a:t>
            </a:r>
          </a:p>
          <a:p>
            <a:pPr eaLnBrk="1" hangingPunct="1">
              <a:lnSpc>
                <a:spcPct val="80000"/>
              </a:lnSpc>
              <a:buFontTx/>
              <a:buNone/>
            </a:pPr>
            <a:r>
              <a:rPr lang="en-US" sz="2400" dirty="0" smtClean="0"/>
              <a:t>	absorb the </a:t>
            </a:r>
            <a:r>
              <a:rPr lang="en-US" sz="2400" dirty="0" err="1" smtClean="0"/>
              <a:t>polarised</a:t>
            </a:r>
            <a:r>
              <a:rPr lang="en-US" sz="2400" dirty="0" smtClean="0"/>
              <a:t> photon via spin-flip </a:t>
            </a:r>
          </a:p>
          <a:p>
            <a:pPr eaLnBrk="1" hangingPunct="1">
              <a:lnSpc>
                <a:spcPct val="80000"/>
              </a:lnSpc>
            </a:pPr>
            <a:r>
              <a:rPr lang="en-US" sz="2400" dirty="0" smtClean="0"/>
              <a:t># quarks in direction </a:t>
            </a:r>
          </a:p>
          <a:p>
            <a:pPr eaLnBrk="1" hangingPunct="1">
              <a:lnSpc>
                <a:spcPct val="80000"/>
              </a:lnSpc>
              <a:buFontTx/>
              <a:buNone/>
            </a:pPr>
            <a:r>
              <a:rPr lang="en-US" sz="2400" dirty="0" smtClean="0"/>
              <a:t>	of nucleon</a:t>
            </a:r>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r>
              <a:rPr lang="en-US" sz="2400" dirty="0" smtClean="0"/>
              <a:t>                    need  </a:t>
            </a:r>
            <a:r>
              <a:rPr lang="en-US" sz="2400" dirty="0" err="1" smtClean="0"/>
              <a:t>polarised</a:t>
            </a:r>
            <a:r>
              <a:rPr lang="en-US" sz="2400" dirty="0" smtClean="0"/>
              <a:t>  photons &amp; nucleons</a:t>
            </a:r>
          </a:p>
        </p:txBody>
      </p:sp>
      <p:sp>
        <p:nvSpPr>
          <p:cNvPr id="16" name="Date Placeholder 3"/>
          <p:cNvSpPr>
            <a:spLocks noGrp="1"/>
          </p:cNvSpPr>
          <p:nvPr>
            <p:ph type="dt" sz="quarter" idx="10"/>
          </p:nvPr>
        </p:nvSpPr>
        <p:spPr/>
        <p:txBody>
          <a:bodyPr/>
          <a:lstStyle/>
          <a:p>
            <a:pPr>
              <a:defRPr/>
            </a:pPr>
            <a:r>
              <a:rPr lang="en-US" smtClean="0"/>
              <a:t>G. Mallot/CERN</a:t>
            </a:r>
            <a:endParaRPr lang="en-US"/>
          </a:p>
        </p:txBody>
      </p:sp>
      <p:sp>
        <p:nvSpPr>
          <p:cNvPr id="17" name="Footer Placeholder 4"/>
          <p:cNvSpPr>
            <a:spLocks noGrp="1"/>
          </p:cNvSpPr>
          <p:nvPr>
            <p:ph type="ftr" sz="quarter" idx="11"/>
          </p:nvPr>
        </p:nvSpPr>
        <p:spPr/>
        <p:txBody>
          <a:bodyPr/>
          <a:lstStyle/>
          <a:p>
            <a:pPr>
              <a:defRPr/>
            </a:pPr>
            <a:r>
              <a:rPr lang="en-US"/>
              <a:t>Obergurgl,  October 2007</a:t>
            </a:r>
          </a:p>
        </p:txBody>
      </p:sp>
      <p:sp>
        <p:nvSpPr>
          <p:cNvPr id="21510" name="Rectangle 2"/>
          <p:cNvSpPr>
            <a:spLocks noGrp="1" noChangeArrowheads="1"/>
          </p:cNvSpPr>
          <p:nvPr>
            <p:ph type="title"/>
          </p:nvPr>
        </p:nvSpPr>
        <p:spPr/>
        <p:txBody>
          <a:bodyPr/>
          <a:lstStyle/>
          <a:p>
            <a:pPr eaLnBrk="1" hangingPunct="1"/>
            <a:r>
              <a:rPr lang="en-US" dirty="0" smtClean="0"/>
              <a:t>4. Principle of measurements</a:t>
            </a:r>
            <a:endParaRPr lang="el-GR" dirty="0" smtClean="0">
              <a:cs typeface="Times New Roman" pitchFamily="18" charset="0"/>
            </a:endParaRPr>
          </a:p>
        </p:txBody>
      </p:sp>
      <p:sp>
        <p:nvSpPr>
          <p:cNvPr id="21511" name="AutoShape 5"/>
          <p:cNvSpPr>
            <a:spLocks noChangeArrowheads="1"/>
          </p:cNvSpPr>
          <p:nvPr/>
        </p:nvSpPr>
        <p:spPr bwMode="auto">
          <a:xfrm>
            <a:off x="6507163" y="3563938"/>
            <a:ext cx="914400" cy="914400"/>
          </a:xfrm>
          <a:prstGeom prst="smileyFace">
            <a:avLst>
              <a:gd name="adj" fmla="val -4653"/>
            </a:avLst>
          </a:prstGeom>
          <a:solidFill>
            <a:srgbClr val="FF0000"/>
          </a:solidFill>
          <a:ln w="9525">
            <a:solidFill>
              <a:schemeClr val="tx1"/>
            </a:solidFill>
            <a:round/>
            <a:headEnd/>
            <a:tailEnd/>
          </a:ln>
        </p:spPr>
        <p:txBody>
          <a:bodyPr wrap="none" anchor="ctr"/>
          <a:lstStyle/>
          <a:p>
            <a:endParaRPr lang="en-US"/>
          </a:p>
        </p:txBody>
      </p:sp>
      <p:sp>
        <p:nvSpPr>
          <p:cNvPr id="21512" name="AutoShape 6"/>
          <p:cNvSpPr>
            <a:spLocks noChangeArrowheads="1"/>
          </p:cNvSpPr>
          <p:nvPr/>
        </p:nvSpPr>
        <p:spPr bwMode="auto">
          <a:xfrm>
            <a:off x="7542213" y="4238625"/>
            <a:ext cx="914400" cy="914400"/>
          </a:xfrm>
          <a:prstGeom prst="smileyFace">
            <a:avLst>
              <a:gd name="adj" fmla="val -4653"/>
            </a:avLst>
          </a:prstGeom>
          <a:solidFill>
            <a:schemeClr val="accent2"/>
          </a:solidFill>
          <a:ln w="9525">
            <a:solidFill>
              <a:schemeClr val="tx1"/>
            </a:solidFill>
            <a:round/>
            <a:headEnd/>
            <a:tailEnd/>
          </a:ln>
        </p:spPr>
        <p:txBody>
          <a:bodyPr wrap="none" anchor="ctr"/>
          <a:lstStyle/>
          <a:p>
            <a:endParaRPr lang="en-US"/>
          </a:p>
        </p:txBody>
      </p:sp>
      <p:sp>
        <p:nvSpPr>
          <p:cNvPr id="21513" name="AutoShape 7"/>
          <p:cNvSpPr>
            <a:spLocks noChangeArrowheads="1"/>
          </p:cNvSpPr>
          <p:nvPr/>
        </p:nvSpPr>
        <p:spPr bwMode="auto">
          <a:xfrm>
            <a:off x="7816850" y="5384800"/>
            <a:ext cx="914400" cy="914400"/>
          </a:xfrm>
          <a:prstGeom prst="smileyFace">
            <a:avLst>
              <a:gd name="adj" fmla="val 4653"/>
            </a:avLst>
          </a:prstGeom>
          <a:solidFill>
            <a:srgbClr val="00FF00"/>
          </a:solidFill>
          <a:ln w="9525">
            <a:solidFill>
              <a:schemeClr val="tx1"/>
            </a:solidFill>
            <a:round/>
            <a:headEnd/>
            <a:tailEnd/>
          </a:ln>
        </p:spPr>
        <p:txBody>
          <a:bodyPr wrap="none" anchor="ctr"/>
          <a:lstStyle/>
          <a:p>
            <a:endParaRPr lang="en-US"/>
          </a:p>
        </p:txBody>
      </p:sp>
      <p:sp>
        <p:nvSpPr>
          <p:cNvPr id="21514" name="AutoShape 8"/>
          <p:cNvSpPr>
            <a:spLocks noChangeArrowheads="1"/>
          </p:cNvSpPr>
          <p:nvPr/>
        </p:nvSpPr>
        <p:spPr bwMode="auto">
          <a:xfrm>
            <a:off x="701675" y="5678488"/>
            <a:ext cx="976313" cy="485775"/>
          </a:xfrm>
          <a:custGeom>
            <a:avLst/>
            <a:gdLst>
              <a:gd name="T0" fmla="*/ 1495963732 w 21600"/>
              <a:gd name="T1" fmla="*/ 0 h 21600"/>
              <a:gd name="T2" fmla="*/ 0 w 21600"/>
              <a:gd name="T3" fmla="*/ 122848180 h 21600"/>
              <a:gd name="T4" fmla="*/ 1495963732 w 21600"/>
              <a:gd name="T5" fmla="*/ 245695820 h 21600"/>
              <a:gd name="T6" fmla="*/ 1994617585 w 21600"/>
              <a:gd name="T7" fmla="*/ 12284818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1515" name="Picture 10" descr="plob_gkm"/>
          <p:cNvPicPr>
            <a:picLocks noChangeAspect="1" noChangeArrowheads="1"/>
          </p:cNvPicPr>
          <p:nvPr/>
        </p:nvPicPr>
        <p:blipFill>
          <a:blip r:embed="rId3"/>
          <a:srcRect/>
          <a:stretch>
            <a:fillRect/>
          </a:stretch>
        </p:blipFill>
        <p:spPr bwMode="auto">
          <a:xfrm>
            <a:off x="1422400" y="1943100"/>
            <a:ext cx="5894388" cy="1095375"/>
          </a:xfrm>
          <a:prstGeom prst="rect">
            <a:avLst/>
          </a:prstGeom>
          <a:noFill/>
          <a:ln w="9525">
            <a:noFill/>
            <a:miter lim="800000"/>
            <a:headEnd/>
            <a:tailEnd/>
          </a:ln>
        </p:spPr>
      </p:pic>
      <p:sp>
        <p:nvSpPr>
          <p:cNvPr id="21516" name="AutoShape 11"/>
          <p:cNvSpPr>
            <a:spLocks noChangeArrowheads="1"/>
          </p:cNvSpPr>
          <p:nvPr/>
        </p:nvSpPr>
        <p:spPr bwMode="auto">
          <a:xfrm>
            <a:off x="7902575" y="2843213"/>
            <a:ext cx="914400" cy="914400"/>
          </a:xfrm>
          <a:prstGeom prst="smileyFace">
            <a:avLst>
              <a:gd name="adj" fmla="val 4653"/>
            </a:avLst>
          </a:prstGeom>
          <a:solidFill>
            <a:srgbClr val="993366"/>
          </a:solidFill>
          <a:ln w="9525">
            <a:solidFill>
              <a:schemeClr val="tx1"/>
            </a:solidFill>
            <a:round/>
            <a:headEnd/>
            <a:tailEnd/>
          </a:ln>
        </p:spPr>
        <p:txBody>
          <a:bodyPr wrap="none" anchor="ctr"/>
          <a:lstStyle/>
          <a:p>
            <a:endParaRPr lang="en-US"/>
          </a:p>
        </p:txBody>
      </p:sp>
      <p:sp>
        <p:nvSpPr>
          <p:cNvPr id="21517" name="Text Box 12"/>
          <p:cNvSpPr txBox="1">
            <a:spLocks noChangeArrowheads="1"/>
          </p:cNvSpPr>
          <p:nvPr/>
        </p:nvSpPr>
        <p:spPr bwMode="auto">
          <a:xfrm>
            <a:off x="3267075" y="3114675"/>
            <a:ext cx="501650" cy="366713"/>
          </a:xfrm>
          <a:prstGeom prst="rect">
            <a:avLst/>
          </a:prstGeom>
          <a:noFill/>
          <a:ln w="9525">
            <a:noFill/>
            <a:miter lim="800000"/>
            <a:headEnd/>
            <a:tailEnd/>
          </a:ln>
        </p:spPr>
        <p:txBody>
          <a:bodyPr wrap="none">
            <a:spAutoFit/>
          </a:bodyPr>
          <a:lstStyle/>
          <a:p>
            <a:r>
              <a:rPr lang="en-US"/>
              <a:t>3/2</a:t>
            </a:r>
          </a:p>
        </p:txBody>
      </p:sp>
      <p:sp>
        <p:nvSpPr>
          <p:cNvPr id="21518" name="Text Box 13"/>
          <p:cNvSpPr txBox="1">
            <a:spLocks noChangeArrowheads="1"/>
          </p:cNvSpPr>
          <p:nvPr/>
        </p:nvSpPr>
        <p:spPr bwMode="auto">
          <a:xfrm>
            <a:off x="6324600" y="3070225"/>
            <a:ext cx="501650" cy="366713"/>
          </a:xfrm>
          <a:prstGeom prst="rect">
            <a:avLst/>
          </a:prstGeom>
          <a:noFill/>
          <a:ln w="9525">
            <a:noFill/>
            <a:miter lim="800000"/>
            <a:headEnd/>
            <a:tailEnd/>
          </a:ln>
        </p:spPr>
        <p:txBody>
          <a:bodyPr wrap="none">
            <a:spAutoFit/>
          </a:bodyPr>
          <a:lstStyle/>
          <a:p>
            <a:r>
              <a:rPr lang="en-US"/>
              <a:t>1/2</a:t>
            </a:r>
          </a:p>
        </p:txBody>
      </p:sp>
      <p:sp>
        <p:nvSpPr>
          <p:cNvPr id="21519" name="Text Box 14"/>
          <p:cNvSpPr txBox="1">
            <a:spLocks noChangeArrowheads="1"/>
          </p:cNvSpPr>
          <p:nvPr/>
        </p:nvSpPr>
        <p:spPr bwMode="auto">
          <a:xfrm>
            <a:off x="2097088" y="3114675"/>
            <a:ext cx="417512" cy="366713"/>
          </a:xfrm>
          <a:prstGeom prst="rect">
            <a:avLst/>
          </a:prstGeom>
          <a:noFill/>
          <a:ln w="9525">
            <a:noFill/>
            <a:miter lim="800000"/>
            <a:headEnd/>
            <a:tailEnd/>
          </a:ln>
        </p:spPr>
        <p:txBody>
          <a:bodyPr wrap="none">
            <a:spAutoFit/>
          </a:bodyPr>
          <a:lstStyle/>
          <a:p>
            <a:r>
              <a:rPr lang="en-US"/>
              <a:t>J</a:t>
            </a:r>
            <a:r>
              <a:rPr lang="en-US" baseline="-25000"/>
              <a:t>z:</a:t>
            </a:r>
          </a:p>
        </p:txBody>
      </p:sp>
      <p:pic>
        <p:nvPicPr>
          <p:cNvPr id="21520" name="Picture 18"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blip>
          <a:srcRect/>
          <a:stretch>
            <a:fillRect/>
          </a:stretch>
        </p:blipFill>
        <p:spPr bwMode="auto">
          <a:xfrm>
            <a:off x="4181475" y="4464050"/>
            <a:ext cx="1520825" cy="692150"/>
          </a:xfrm>
          <a:prstGeom prst="rect">
            <a:avLst/>
          </a:prstGeom>
          <a:noFill/>
          <a:ln w="9525">
            <a:noFill/>
            <a:miter lim="800000"/>
            <a:headEnd/>
            <a:tailEnd/>
          </a:ln>
        </p:spPr>
      </p:pic>
      <p:sp>
        <p:nvSpPr>
          <p:cNvPr id="21521" name="Text Box 19"/>
          <p:cNvSpPr txBox="1">
            <a:spLocks noChangeArrowheads="1"/>
          </p:cNvSpPr>
          <p:nvPr/>
        </p:nvSpPr>
        <p:spPr bwMode="auto">
          <a:xfrm>
            <a:off x="7115175" y="1384300"/>
            <a:ext cx="1962150" cy="366713"/>
          </a:xfrm>
          <a:prstGeom prst="rect">
            <a:avLst/>
          </a:prstGeom>
          <a:noFill/>
          <a:ln w="9525">
            <a:noFill/>
            <a:miter lim="800000"/>
            <a:headEnd/>
            <a:tailEnd/>
          </a:ln>
        </p:spPr>
        <p:txBody>
          <a:bodyPr wrap="none">
            <a:spAutoFit/>
          </a:bodyPr>
          <a:lstStyle/>
          <a:p>
            <a:r>
              <a:rPr lang="en-US"/>
              <a:t>(flavours ignored)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G. Mallot/CERN</a:t>
            </a:r>
            <a:endParaRPr lang="en-US"/>
          </a:p>
        </p:txBody>
      </p:sp>
      <p:sp>
        <p:nvSpPr>
          <p:cNvPr id="7" name="Footer Placeholder 4"/>
          <p:cNvSpPr>
            <a:spLocks noGrp="1"/>
          </p:cNvSpPr>
          <p:nvPr>
            <p:ph type="ftr" sz="quarter" idx="11"/>
          </p:nvPr>
        </p:nvSpPr>
        <p:spPr/>
        <p:txBody>
          <a:bodyPr/>
          <a:lstStyle/>
          <a:p>
            <a:pPr>
              <a:defRPr/>
            </a:pPr>
            <a:r>
              <a:rPr lang="en-US"/>
              <a:t>Obergurgl,  October 2007</a:t>
            </a:r>
          </a:p>
        </p:txBody>
      </p:sp>
      <p:sp>
        <p:nvSpPr>
          <p:cNvPr id="27652" name="Rectangle 2"/>
          <p:cNvSpPr>
            <a:spLocks noGrp="1" noChangeArrowheads="1"/>
          </p:cNvSpPr>
          <p:nvPr>
            <p:ph type="title"/>
          </p:nvPr>
        </p:nvSpPr>
        <p:spPr>
          <a:xfrm>
            <a:off x="438150" y="184150"/>
            <a:ext cx="8197850" cy="762000"/>
          </a:xfrm>
        </p:spPr>
        <p:txBody>
          <a:bodyPr/>
          <a:lstStyle/>
          <a:p>
            <a:pPr eaLnBrk="1" hangingPunct="1"/>
            <a:r>
              <a:rPr lang="en-US" smtClean="0"/>
              <a:t>Spin Experiments are Puzzling</a:t>
            </a:r>
          </a:p>
        </p:txBody>
      </p:sp>
      <p:pic>
        <p:nvPicPr>
          <p:cNvPr id="27653" name="Picture 4" descr="bohrpauli"/>
          <p:cNvPicPr>
            <a:picLocks noChangeAspect="1" noChangeArrowheads="1"/>
          </p:cNvPicPr>
          <p:nvPr/>
        </p:nvPicPr>
        <p:blipFill>
          <a:blip r:embed="rId2">
            <a:lum contrast="12000"/>
          </a:blip>
          <a:srcRect/>
          <a:stretch>
            <a:fillRect/>
          </a:stretch>
        </p:blipFill>
        <p:spPr bwMode="auto">
          <a:xfrm>
            <a:off x="431800" y="1314450"/>
            <a:ext cx="4473575" cy="4837113"/>
          </a:xfrm>
          <a:prstGeom prst="rect">
            <a:avLst/>
          </a:prstGeom>
          <a:noFill/>
          <a:ln w="9525">
            <a:noFill/>
            <a:miter lim="800000"/>
            <a:headEnd/>
            <a:tailEnd/>
          </a:ln>
        </p:spPr>
      </p:pic>
      <p:sp>
        <p:nvSpPr>
          <p:cNvPr id="27654" name="Text Box 5"/>
          <p:cNvSpPr txBox="1">
            <a:spLocks noChangeArrowheads="1"/>
          </p:cNvSpPr>
          <p:nvPr/>
        </p:nvSpPr>
        <p:spPr bwMode="auto">
          <a:xfrm>
            <a:off x="5111750" y="1584325"/>
            <a:ext cx="3917950" cy="366713"/>
          </a:xfrm>
          <a:prstGeom prst="rect">
            <a:avLst/>
          </a:prstGeom>
          <a:noFill/>
          <a:ln w="9525">
            <a:noFill/>
            <a:miter lim="800000"/>
            <a:headEnd/>
            <a:tailEnd/>
          </a:ln>
        </p:spPr>
        <p:txBody>
          <a:bodyPr wrap="none">
            <a:spAutoFit/>
          </a:bodyPr>
          <a:lstStyle/>
          <a:p>
            <a:r>
              <a:rPr lang="en-US" dirty="0"/>
              <a:t>Wolfgang Pauli and </a:t>
            </a:r>
            <a:r>
              <a:rPr lang="en-US" dirty="0" err="1"/>
              <a:t>Niels</a:t>
            </a:r>
            <a:r>
              <a:rPr lang="en-US" dirty="0"/>
              <a:t> Bohr, </a:t>
            </a:r>
            <a:r>
              <a:rPr lang="en-US" dirty="0" smtClean="0"/>
              <a:t>1954</a:t>
            </a:r>
            <a:endParaRPr lang="en-US" dirty="0"/>
          </a:p>
        </p:txBody>
      </p:sp>
      <p:sp>
        <p:nvSpPr>
          <p:cNvPr id="27655" name="Text Box 6"/>
          <p:cNvSpPr txBox="1">
            <a:spLocks noChangeArrowheads="1"/>
          </p:cNvSpPr>
          <p:nvPr/>
        </p:nvSpPr>
        <p:spPr bwMode="auto">
          <a:xfrm>
            <a:off x="5154613" y="2620963"/>
            <a:ext cx="3371850" cy="366712"/>
          </a:xfrm>
          <a:prstGeom prst="rect">
            <a:avLst/>
          </a:prstGeom>
          <a:noFill/>
          <a:ln w="9525">
            <a:noFill/>
            <a:miter lim="800000"/>
            <a:headEnd/>
            <a:tailEnd/>
          </a:ln>
        </p:spPr>
        <p:txBody>
          <a:bodyPr wrap="none">
            <a:spAutoFit/>
          </a:bodyPr>
          <a:lstStyle/>
          <a:p>
            <a:r>
              <a:rPr lang="en-US" dirty="0"/>
              <a:t>wondering about a </a:t>
            </a:r>
            <a:r>
              <a:rPr lang="en-US" dirty="0" err="1"/>
              <a:t>tippe</a:t>
            </a:r>
            <a:r>
              <a:rPr lang="en-US" dirty="0"/>
              <a:t> top toy</a:t>
            </a:r>
          </a:p>
        </p:txBody>
      </p:sp>
      <p:pic>
        <p:nvPicPr>
          <p:cNvPr id="27656" name="Picture 9" descr="tippe_top.png"/>
          <p:cNvPicPr>
            <a:picLocks noChangeAspect="1"/>
          </p:cNvPicPr>
          <p:nvPr/>
        </p:nvPicPr>
        <p:blipFill>
          <a:blip r:embed="rId3"/>
          <a:srcRect/>
          <a:stretch>
            <a:fillRect/>
          </a:stretch>
        </p:blipFill>
        <p:spPr bwMode="auto">
          <a:xfrm>
            <a:off x="1549400" y="4711700"/>
            <a:ext cx="2146300" cy="2146300"/>
          </a:xfrm>
          <a:prstGeom prst="rect">
            <a:avLst/>
          </a:prstGeom>
          <a:noFill/>
          <a:ln w="9525">
            <a:noFill/>
            <a:miter lim="800000"/>
            <a:headEnd/>
            <a:tailEnd/>
          </a:ln>
        </p:spPr>
      </p:pic>
      <p:sp>
        <p:nvSpPr>
          <p:cNvPr id="9" name="Text Box 6"/>
          <p:cNvSpPr txBox="1">
            <a:spLocks noChangeArrowheads="1"/>
          </p:cNvSpPr>
          <p:nvPr/>
        </p:nvSpPr>
        <p:spPr bwMode="auto">
          <a:xfrm>
            <a:off x="5105400" y="3695700"/>
            <a:ext cx="3822700" cy="2533650"/>
          </a:xfrm>
          <a:prstGeom prst="rect">
            <a:avLst/>
          </a:prstGeom>
          <a:solidFill>
            <a:schemeClr val="bg1">
              <a:lumMod val="95000"/>
            </a:schemeClr>
          </a:solidFill>
          <a:ln w="9525">
            <a:noFill/>
            <a:miter lim="800000"/>
            <a:headEnd/>
            <a:tailEnd/>
          </a:ln>
        </p:spPr>
        <p:txBody>
          <a:bodyPr wrap="square">
            <a:noAutofit/>
          </a:bodyPr>
          <a:lstStyle/>
          <a:p>
            <a:r>
              <a:rPr lang="en-US" sz="2400" dirty="0" smtClean="0"/>
              <a:t>A theory of the nucleon needs to describe the dynamics of quarks and gluons including spin. </a:t>
            </a:r>
          </a:p>
          <a:p>
            <a:endParaRPr lang="en-US" sz="2400" dirty="0" smtClean="0"/>
          </a:p>
          <a:p>
            <a:r>
              <a:rPr lang="en-US" sz="2400" dirty="0" smtClean="0"/>
              <a:t>Imagine the theory of the atom without  spin!</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G. Mallot/CERN</a:t>
            </a:r>
            <a:endParaRPr lang="en-US"/>
          </a:p>
        </p:txBody>
      </p:sp>
      <p:sp>
        <p:nvSpPr>
          <p:cNvPr id="13" name="Footer Placeholder 4"/>
          <p:cNvSpPr>
            <a:spLocks noGrp="1"/>
          </p:cNvSpPr>
          <p:nvPr>
            <p:ph type="ftr" sz="quarter" idx="11"/>
          </p:nvPr>
        </p:nvSpPr>
        <p:spPr/>
        <p:txBody>
          <a:bodyPr/>
          <a:lstStyle/>
          <a:p>
            <a:pPr>
              <a:defRPr/>
            </a:pPr>
            <a:r>
              <a:rPr lang="en-US"/>
              <a:t>Obergurgl,  October 2007</a:t>
            </a:r>
          </a:p>
        </p:txBody>
      </p:sp>
      <p:pic>
        <p:nvPicPr>
          <p:cNvPr id="28676" name="Picture 5"/>
          <p:cNvPicPr>
            <a:picLocks noChangeAspect="1" noChangeArrowheads="1"/>
          </p:cNvPicPr>
          <p:nvPr/>
        </p:nvPicPr>
        <p:blipFill>
          <a:blip r:embed="rId4"/>
          <a:srcRect/>
          <a:stretch>
            <a:fillRect/>
          </a:stretch>
        </p:blipFill>
        <p:spPr bwMode="auto">
          <a:xfrm>
            <a:off x="0" y="3429000"/>
            <a:ext cx="4213225" cy="2605088"/>
          </a:xfrm>
          <a:prstGeom prst="rect">
            <a:avLst/>
          </a:prstGeom>
          <a:noFill/>
          <a:ln w="9525">
            <a:noFill/>
            <a:miter lim="800000"/>
            <a:headEnd/>
            <a:tailEnd/>
          </a:ln>
        </p:spPr>
      </p:pic>
      <p:sp>
        <p:nvSpPr>
          <p:cNvPr id="28677" name="AutoShape 16"/>
          <p:cNvSpPr>
            <a:spLocks noChangeArrowheads="1"/>
          </p:cNvSpPr>
          <p:nvPr/>
        </p:nvSpPr>
        <p:spPr bwMode="auto">
          <a:xfrm>
            <a:off x="3897313" y="3608388"/>
            <a:ext cx="5021262" cy="2116137"/>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8678" name="Rectangle 2"/>
          <p:cNvSpPr>
            <a:spLocks noGrp="1" noChangeArrowheads="1"/>
          </p:cNvSpPr>
          <p:nvPr>
            <p:ph type="title"/>
          </p:nvPr>
        </p:nvSpPr>
        <p:spPr/>
        <p:txBody>
          <a:bodyPr/>
          <a:lstStyle/>
          <a:p>
            <a:pPr eaLnBrk="1" hangingPunct="1"/>
            <a:r>
              <a:rPr lang="en-US" smtClean="0"/>
              <a:t>Cross Section Asymmetries</a:t>
            </a:r>
          </a:p>
        </p:txBody>
      </p:sp>
      <p:grpSp>
        <p:nvGrpSpPr>
          <p:cNvPr id="2" name="Group 13"/>
          <p:cNvGrpSpPr>
            <a:grpSpLocks/>
          </p:cNvGrpSpPr>
          <p:nvPr/>
        </p:nvGrpSpPr>
        <p:grpSpPr bwMode="auto">
          <a:xfrm>
            <a:off x="250825" y="1644651"/>
            <a:ext cx="3248025" cy="1778000"/>
            <a:chOff x="0" y="384"/>
            <a:chExt cx="2046" cy="1120"/>
          </a:xfrm>
        </p:grpSpPr>
        <p:sp>
          <p:nvSpPr>
            <p:cNvPr id="28683" name="Text Box 9"/>
            <p:cNvSpPr txBox="1">
              <a:spLocks noChangeArrowheads="1"/>
            </p:cNvSpPr>
            <p:nvPr/>
          </p:nvSpPr>
          <p:spPr bwMode="auto">
            <a:xfrm>
              <a:off x="29" y="384"/>
              <a:ext cx="724" cy="192"/>
            </a:xfrm>
            <a:prstGeom prst="rect">
              <a:avLst/>
            </a:prstGeom>
            <a:noFill/>
            <a:ln w="9525">
              <a:noFill/>
              <a:miter lim="800000"/>
              <a:headEnd/>
              <a:tailEnd/>
            </a:ln>
          </p:spPr>
          <p:txBody>
            <a:bodyPr wrap="none">
              <a:spAutoFit/>
            </a:bodyPr>
            <a:lstStyle/>
            <a:p>
              <a:r>
                <a:rPr lang="en-US" sz="1400"/>
                <a:t>unpolarised:</a:t>
              </a:r>
            </a:p>
          </p:txBody>
        </p:sp>
        <p:sp>
          <p:nvSpPr>
            <p:cNvPr id="28684" name="Text Box 10"/>
            <p:cNvSpPr txBox="1">
              <a:spLocks noChangeArrowheads="1"/>
            </p:cNvSpPr>
            <p:nvPr/>
          </p:nvSpPr>
          <p:spPr bwMode="auto">
            <a:xfrm>
              <a:off x="0" y="778"/>
              <a:ext cx="2029" cy="192"/>
            </a:xfrm>
            <a:prstGeom prst="rect">
              <a:avLst/>
            </a:prstGeom>
            <a:noFill/>
            <a:ln w="9525">
              <a:noFill/>
              <a:miter lim="800000"/>
              <a:headEnd/>
              <a:tailEnd/>
            </a:ln>
          </p:spPr>
          <p:txBody>
            <a:bodyPr wrap="none">
              <a:spAutoFit/>
            </a:bodyPr>
            <a:lstStyle/>
            <a:p>
              <a:r>
                <a:rPr lang="en-US" sz="1400" dirty="0">
                  <a:solidFill>
                    <a:schemeClr val="accent2"/>
                  </a:solidFill>
                </a:rPr>
                <a:t>longitudinally</a:t>
              </a:r>
              <a:r>
                <a:rPr lang="en-US" sz="1400" dirty="0"/>
                <a:t> </a:t>
              </a:r>
              <a:r>
                <a:rPr lang="en-US" sz="1400" dirty="0" err="1"/>
                <a:t>polarised</a:t>
              </a:r>
              <a:r>
                <a:rPr lang="en-US" sz="1400" dirty="0"/>
                <a:t> nucleon: </a:t>
              </a:r>
              <a:r>
                <a:rPr lang="el-GR" sz="1400" dirty="0">
                  <a:cs typeface="Arial" charset="0"/>
                </a:rPr>
                <a:t>β</a:t>
              </a:r>
              <a:r>
                <a:rPr lang="en-US" sz="1400" dirty="0">
                  <a:cs typeface="Arial" charset="0"/>
                </a:rPr>
                <a:t>=0,</a:t>
              </a:r>
              <a:r>
                <a:rPr lang="el-GR" sz="1400" dirty="0">
                  <a:cs typeface="Arial" charset="0"/>
                </a:rPr>
                <a:t>π</a:t>
              </a:r>
            </a:p>
          </p:txBody>
        </p:sp>
        <p:sp>
          <p:nvSpPr>
            <p:cNvPr id="28685" name="Text Box 11"/>
            <p:cNvSpPr txBox="1">
              <a:spLocks noChangeArrowheads="1"/>
            </p:cNvSpPr>
            <p:nvPr/>
          </p:nvSpPr>
          <p:spPr bwMode="auto">
            <a:xfrm>
              <a:off x="0" y="1178"/>
              <a:ext cx="2046" cy="326"/>
            </a:xfrm>
            <a:prstGeom prst="rect">
              <a:avLst/>
            </a:prstGeom>
            <a:noFill/>
            <a:ln w="9525">
              <a:noFill/>
              <a:miter lim="800000"/>
              <a:headEnd/>
              <a:tailEnd/>
            </a:ln>
          </p:spPr>
          <p:txBody>
            <a:bodyPr wrap="none">
              <a:spAutoFit/>
            </a:bodyPr>
            <a:lstStyle/>
            <a:p>
              <a:r>
                <a:rPr lang="en-US" sz="1400">
                  <a:solidFill>
                    <a:schemeClr val="accent2"/>
                  </a:solidFill>
                </a:rPr>
                <a:t>transversely</a:t>
              </a:r>
              <a:r>
                <a:rPr lang="en-US" sz="1400"/>
                <a:t> polarised nucleon: </a:t>
              </a:r>
              <a:r>
                <a:rPr lang="el-GR" sz="1400"/>
                <a:t>β</a:t>
              </a:r>
              <a:r>
                <a:rPr lang="en-US" sz="1400"/>
                <a:t>=</a:t>
              </a:r>
              <a:r>
                <a:rPr lang="en-US" sz="1400">
                  <a:cs typeface="Arial" charset="0"/>
                </a:rPr>
                <a:t>±</a:t>
              </a:r>
              <a:r>
                <a:rPr lang="el-GR" sz="1400">
                  <a:cs typeface="Arial" charset="0"/>
                </a:rPr>
                <a:t>π</a:t>
              </a:r>
              <a:r>
                <a:rPr lang="en-US" sz="1400">
                  <a:cs typeface="Arial" charset="0"/>
                </a:rPr>
                <a:t>/2</a:t>
              </a:r>
              <a:endParaRPr lang="el-GR" sz="1400">
                <a:cs typeface="Arial" charset="0"/>
              </a:endParaRPr>
            </a:p>
            <a:p>
              <a:endParaRPr lang="en-US" sz="1400"/>
            </a:p>
          </p:txBody>
        </p:sp>
      </p:grpSp>
      <p:sp>
        <p:nvSpPr>
          <p:cNvPr id="28680" name="Text Box 12"/>
          <p:cNvSpPr txBox="1">
            <a:spLocks noChangeArrowheads="1"/>
          </p:cNvSpPr>
          <p:nvPr/>
        </p:nvSpPr>
        <p:spPr bwMode="auto">
          <a:xfrm>
            <a:off x="4122738" y="3743325"/>
            <a:ext cx="2495550" cy="366713"/>
          </a:xfrm>
          <a:prstGeom prst="rect">
            <a:avLst/>
          </a:prstGeom>
          <a:noFill/>
          <a:ln w="9525">
            <a:noFill/>
            <a:miter lim="800000"/>
            <a:headEnd/>
            <a:tailEnd/>
          </a:ln>
        </p:spPr>
        <p:txBody>
          <a:bodyPr wrap="none">
            <a:spAutoFit/>
          </a:bodyPr>
          <a:lstStyle/>
          <a:p>
            <a:r>
              <a:rPr lang="en-US"/>
              <a:t>Measure </a:t>
            </a:r>
            <a:r>
              <a:rPr lang="en-US">
                <a:solidFill>
                  <a:srgbClr val="FF0000"/>
                </a:solidFill>
              </a:rPr>
              <a:t>asymmetries</a:t>
            </a:r>
            <a:r>
              <a:rPr lang="en-US"/>
              <a:t>:</a:t>
            </a:r>
          </a:p>
        </p:txBody>
      </p:sp>
      <p:pic>
        <p:nvPicPr>
          <p:cNvPr id="14" name="Picture 13" descr="txp_fig.png"/>
          <p:cNvPicPr>
            <a:picLocks noChangeAspect="1"/>
          </p:cNvPicPr>
          <p:nvPr>
            <p:custDataLst>
              <p:tags r:id="rId1"/>
            </p:custDataLst>
          </p:nvPr>
        </p:nvPicPr>
        <p:blipFill>
          <a:blip r:embed="rId5">
            <a:clrChange>
              <a:clrFrom>
                <a:srgbClr val="FFFFFF"/>
              </a:clrFrom>
              <a:clrTo>
                <a:srgbClr val="FFFFFF">
                  <a:alpha val="0"/>
                </a:srgbClr>
              </a:clrTo>
            </a:clrChange>
            <a:lum/>
          </a:blip>
          <a:stretch>
            <a:fillRect/>
          </a:stretch>
        </p:blipFill>
        <p:spPr>
          <a:xfrm>
            <a:off x="3954163" y="1442946"/>
            <a:ext cx="4785323" cy="1917883"/>
          </a:xfrm>
          <a:prstGeom prst="rect">
            <a:avLst/>
          </a:prstGeom>
          <a:noFill/>
        </p:spPr>
      </p:pic>
      <p:pic>
        <p:nvPicPr>
          <p:cNvPr id="19" name="Picture 18" descr="txp_fig.png"/>
          <p:cNvPicPr>
            <a:picLocks noChangeAspect="1"/>
          </p:cNvPicPr>
          <p:nvPr>
            <p:custDataLst>
              <p:tags r:id="rId2"/>
            </p:custDataLst>
          </p:nvPr>
        </p:nvPicPr>
        <p:blipFill>
          <a:blip r:embed="rId6">
            <a:clrChange>
              <a:clrFrom>
                <a:srgbClr val="FFFFFF"/>
              </a:clrFrom>
              <a:clrTo>
                <a:srgbClr val="FFFFFF">
                  <a:alpha val="0"/>
                </a:srgbClr>
              </a:clrTo>
            </a:clrChange>
            <a:lum/>
          </a:blip>
          <a:stretch>
            <a:fillRect/>
          </a:stretch>
        </p:blipFill>
        <p:spPr>
          <a:xfrm>
            <a:off x="4315058" y="4222400"/>
            <a:ext cx="4309651" cy="119513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a:t>Obergurgl,  October 2007</a:t>
            </a:r>
          </a:p>
        </p:txBody>
      </p:sp>
      <p:sp>
        <p:nvSpPr>
          <p:cNvPr id="29700" name="Rectangle 2"/>
          <p:cNvSpPr>
            <a:spLocks noGrp="1" noChangeArrowheads="1"/>
          </p:cNvSpPr>
          <p:nvPr>
            <p:ph type="title"/>
          </p:nvPr>
        </p:nvSpPr>
        <p:spPr>
          <a:xfrm>
            <a:off x="685800" y="236538"/>
            <a:ext cx="7772400" cy="762000"/>
          </a:xfrm>
        </p:spPr>
        <p:txBody>
          <a:bodyPr/>
          <a:lstStyle/>
          <a:p>
            <a:pPr eaLnBrk="1" hangingPunct="1"/>
            <a:r>
              <a:rPr lang="en-US" dirty="0" smtClean="0"/>
              <a:t>Experimental essentials</a:t>
            </a:r>
          </a:p>
        </p:txBody>
      </p:sp>
      <p:sp>
        <p:nvSpPr>
          <p:cNvPr id="29701" name="Rectangle 3"/>
          <p:cNvSpPr>
            <a:spLocks noGrp="1" noChangeArrowheads="1"/>
          </p:cNvSpPr>
          <p:nvPr>
            <p:ph type="body" idx="1"/>
          </p:nvPr>
        </p:nvSpPr>
        <p:spPr>
          <a:xfrm>
            <a:off x="393700" y="1628774"/>
            <a:ext cx="8588375" cy="4378325"/>
          </a:xfrm>
        </p:spPr>
        <p:txBody>
          <a:bodyPr/>
          <a:lstStyle/>
          <a:p>
            <a:pPr eaLnBrk="1" hangingPunct="1"/>
            <a:r>
              <a:rPr lang="en-US" sz="2400" dirty="0" smtClean="0"/>
              <a:t>up to now only fixed-target pol. DIS experiments</a:t>
            </a:r>
          </a:p>
          <a:p>
            <a:pPr eaLnBrk="1" hangingPunct="1"/>
            <a:r>
              <a:rPr lang="en-US" sz="2400" dirty="0" smtClean="0"/>
              <a:t>need </a:t>
            </a:r>
            <a:r>
              <a:rPr lang="en-US" sz="2400" dirty="0" err="1" smtClean="0">
                <a:solidFill>
                  <a:schemeClr val="accent2"/>
                </a:solidFill>
              </a:rPr>
              <a:t>polarised</a:t>
            </a:r>
            <a:r>
              <a:rPr lang="en-US" sz="2400" dirty="0" smtClean="0">
                <a:solidFill>
                  <a:schemeClr val="accent2"/>
                </a:solidFill>
              </a:rPr>
              <a:t> targets</a:t>
            </a:r>
            <a:r>
              <a:rPr lang="en-US" sz="2400" dirty="0" smtClean="0"/>
              <a:t> and </a:t>
            </a:r>
            <a:r>
              <a:rPr lang="en-US" sz="2400" dirty="0" smtClean="0">
                <a:solidFill>
                  <a:schemeClr val="accent2"/>
                </a:solidFill>
              </a:rPr>
              <a:t>beams</a:t>
            </a:r>
            <a:endParaRPr lang="en-US" sz="2400" dirty="0" smtClean="0"/>
          </a:p>
          <a:p>
            <a:pPr eaLnBrk="1" hangingPunct="1"/>
            <a:r>
              <a:rPr lang="en-US" sz="2400" dirty="0" smtClean="0"/>
              <a:t>need detection of </a:t>
            </a:r>
            <a:r>
              <a:rPr lang="en-US" sz="2400" dirty="0" smtClean="0">
                <a:solidFill>
                  <a:schemeClr val="accent2"/>
                </a:solidFill>
              </a:rPr>
              <a:t>scattered lepton</a:t>
            </a:r>
            <a:r>
              <a:rPr lang="en-US" sz="2400" dirty="0" smtClean="0"/>
              <a:t>, energy, direction, identification</a:t>
            </a:r>
            <a:endParaRPr lang="en-US" dirty="0" smtClean="0"/>
          </a:p>
          <a:p>
            <a:pPr eaLnBrk="1" hangingPunct="1"/>
            <a:r>
              <a:rPr lang="en-US" sz="2400" dirty="0" smtClean="0"/>
              <a:t>need to know energy and direction of</a:t>
            </a:r>
            <a:r>
              <a:rPr lang="en-US" sz="2400" dirty="0" smtClean="0">
                <a:solidFill>
                  <a:schemeClr val="accent2"/>
                </a:solidFill>
              </a:rPr>
              <a:t> incoming lepton</a:t>
            </a:r>
          </a:p>
          <a:p>
            <a:pPr lvl="1" eaLnBrk="1" hangingPunct="1"/>
            <a:r>
              <a:rPr lang="en-US" sz="2000" dirty="0" smtClean="0"/>
              <a:t>detection or given by machine</a:t>
            </a:r>
          </a:p>
          <a:p>
            <a:pPr lvl="1" eaLnBrk="1" hangingPunct="1"/>
            <a:r>
              <a:rPr lang="en-US" sz="2000" dirty="0" smtClean="0"/>
              <a:t>measurable asymmetries very small</a:t>
            </a:r>
          </a:p>
          <a:p>
            <a:pPr lvl="1" eaLnBrk="1" hangingPunct="1"/>
            <a:r>
              <a:rPr lang="en-US" sz="2000" dirty="0" smtClean="0"/>
              <a:t>need excellent control of </a:t>
            </a:r>
            <a:r>
              <a:rPr lang="en-US" sz="2000" dirty="0" smtClean="0">
                <a:solidFill>
                  <a:schemeClr val="accent2"/>
                </a:solidFill>
              </a:rPr>
              <a:t>fake asymmetries, </a:t>
            </a:r>
            <a:r>
              <a:rPr lang="en-US" sz="2000" dirty="0" smtClean="0">
                <a:solidFill>
                  <a:schemeClr val="tx2"/>
                </a:solidFill>
              </a:rPr>
              <a:t>e.g. time variations of detector efficiency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G. Mallot/CERN</a:t>
            </a:r>
            <a:endParaRPr lang="en-US"/>
          </a:p>
        </p:txBody>
      </p:sp>
      <p:sp>
        <p:nvSpPr>
          <p:cNvPr id="6" name="Footer Placeholder 4"/>
          <p:cNvSpPr>
            <a:spLocks noGrp="1"/>
          </p:cNvSpPr>
          <p:nvPr>
            <p:ph type="ftr" sz="quarter" idx="11"/>
          </p:nvPr>
        </p:nvSpPr>
        <p:spPr/>
        <p:txBody>
          <a:bodyPr/>
          <a:lstStyle/>
          <a:p>
            <a:pPr>
              <a:defRPr/>
            </a:pPr>
            <a:r>
              <a:rPr lang="en-US"/>
              <a:t>Obergurgl,  October 2007</a:t>
            </a:r>
          </a:p>
        </p:txBody>
      </p:sp>
      <p:sp>
        <p:nvSpPr>
          <p:cNvPr id="30724" name="Rectangle 2"/>
          <p:cNvSpPr>
            <a:spLocks noGrp="1" noChangeArrowheads="1"/>
          </p:cNvSpPr>
          <p:nvPr>
            <p:ph type="title"/>
          </p:nvPr>
        </p:nvSpPr>
        <p:spPr/>
        <p:txBody>
          <a:bodyPr/>
          <a:lstStyle/>
          <a:p>
            <a:pPr eaLnBrk="1" hangingPunct="1"/>
            <a:r>
              <a:rPr lang="en-US" dirty="0" smtClean="0"/>
              <a:t>Experiment essentials</a:t>
            </a:r>
          </a:p>
        </p:txBody>
      </p:sp>
      <p:sp>
        <p:nvSpPr>
          <p:cNvPr id="30725" name="Rectangle 3"/>
          <p:cNvSpPr>
            <a:spLocks noGrp="1" noChangeArrowheads="1"/>
          </p:cNvSpPr>
          <p:nvPr>
            <p:ph type="body" idx="1"/>
          </p:nvPr>
        </p:nvSpPr>
        <p:spPr>
          <a:xfrm>
            <a:off x="704850" y="1339850"/>
            <a:ext cx="7772400" cy="5156200"/>
          </a:xfrm>
        </p:spPr>
        <p:txBody>
          <a:bodyPr/>
          <a:lstStyle/>
          <a:p>
            <a:pPr eaLnBrk="1" hangingPunct="1">
              <a:tabLst>
                <a:tab pos="2781300" algn="l"/>
                <a:tab pos="4476750" algn="l"/>
                <a:tab pos="6724650" algn="l"/>
              </a:tabLst>
            </a:pPr>
            <a:r>
              <a:rPr lang="en-US" dirty="0" smtClean="0">
                <a:solidFill>
                  <a:schemeClr val="accent2"/>
                </a:solidFill>
              </a:rPr>
              <a:t>Beams &amp; targets:</a:t>
            </a:r>
          </a:p>
          <a:p>
            <a:pPr eaLnBrk="1" hangingPunct="1">
              <a:buFontTx/>
              <a:buNone/>
              <a:tabLst>
                <a:tab pos="2781300" algn="l"/>
                <a:tab pos="4476750" algn="l"/>
                <a:tab pos="6724650" algn="l"/>
              </a:tabLst>
            </a:pPr>
            <a:r>
              <a:rPr lang="en-US" sz="2400" dirty="0" smtClean="0"/>
              <a:t>                                 </a:t>
            </a:r>
            <a:r>
              <a:rPr lang="en-US" sz="2000" dirty="0" smtClean="0"/>
              <a:t>	target          	</a:t>
            </a:r>
            <a:r>
              <a:rPr lang="en-US" sz="2000" dirty="0" smtClean="0">
                <a:solidFill>
                  <a:schemeClr val="accent2"/>
                </a:solidFill>
              </a:rPr>
              <a:t>beam </a:t>
            </a:r>
            <a:r>
              <a:rPr lang="en-US" sz="2000" dirty="0" err="1" smtClean="0">
                <a:solidFill>
                  <a:schemeClr val="accent2"/>
                </a:solidFill>
              </a:rPr>
              <a:t>pol</a:t>
            </a:r>
            <a:r>
              <a:rPr lang="en-US" sz="2000" dirty="0" smtClean="0"/>
              <a:t> </a:t>
            </a:r>
          </a:p>
          <a:p>
            <a:pPr eaLnBrk="1" hangingPunct="1">
              <a:tabLst>
                <a:tab pos="2781300" algn="l"/>
                <a:tab pos="4476750" algn="l"/>
                <a:tab pos="6724650" algn="l"/>
              </a:tabLst>
            </a:pPr>
            <a:r>
              <a:rPr lang="en-US" sz="2000" dirty="0" smtClean="0"/>
              <a:t>SLAC   48 </a:t>
            </a:r>
            <a:r>
              <a:rPr lang="en-US" sz="2000" dirty="0" err="1" smtClean="0"/>
              <a:t>GeV</a:t>
            </a:r>
            <a:r>
              <a:rPr lang="en-US" sz="2000" dirty="0" smtClean="0"/>
              <a:t>,   	solid/gas  	</a:t>
            </a:r>
            <a:r>
              <a:rPr lang="en-US" sz="2000" dirty="0" smtClean="0">
                <a:solidFill>
                  <a:schemeClr val="accent2"/>
                </a:solidFill>
              </a:rPr>
              <a:t>e, pol. source</a:t>
            </a:r>
            <a:r>
              <a:rPr lang="en-US" sz="2000" dirty="0" smtClean="0"/>
              <a:t>             	0.01</a:t>
            </a:r>
          </a:p>
          <a:p>
            <a:pPr eaLnBrk="1" hangingPunct="1">
              <a:tabLst>
                <a:tab pos="2781300" algn="l"/>
                <a:tab pos="4476750" algn="l"/>
                <a:tab pos="6724650" algn="l"/>
              </a:tabLst>
            </a:pPr>
            <a:r>
              <a:rPr lang="en-US" sz="2000" dirty="0" smtClean="0"/>
              <a:t>DESY   28 </a:t>
            </a:r>
            <a:r>
              <a:rPr lang="en-US" sz="2000" dirty="0" err="1" smtClean="0"/>
              <a:t>GeV</a:t>
            </a:r>
            <a:r>
              <a:rPr lang="en-US" sz="2000" dirty="0" smtClean="0"/>
              <a:t>,   	gas internal	</a:t>
            </a:r>
            <a:r>
              <a:rPr lang="en-US" sz="2000" dirty="0" smtClean="0">
                <a:solidFill>
                  <a:schemeClr val="accent2"/>
                </a:solidFill>
              </a:rPr>
              <a:t>e, </a:t>
            </a:r>
            <a:r>
              <a:rPr lang="en-US" sz="2000" dirty="0" err="1" smtClean="0">
                <a:solidFill>
                  <a:schemeClr val="accent2"/>
                </a:solidFill>
              </a:rPr>
              <a:t>Sokolov-Ternov</a:t>
            </a:r>
            <a:r>
              <a:rPr lang="en-US" sz="2000" dirty="0" smtClean="0">
                <a:solidFill>
                  <a:schemeClr val="accent2"/>
                </a:solidFill>
              </a:rPr>
              <a:t> 	</a:t>
            </a:r>
            <a:r>
              <a:rPr lang="en-US" sz="2000" dirty="0" smtClean="0"/>
              <a:t>0.02</a:t>
            </a:r>
            <a:endParaRPr lang="en-US" sz="2000" dirty="0" smtClean="0">
              <a:solidFill>
                <a:schemeClr val="accent2"/>
              </a:solidFill>
            </a:endParaRPr>
          </a:p>
          <a:p>
            <a:pPr eaLnBrk="1" hangingPunct="1">
              <a:tabLst>
                <a:tab pos="2781300" algn="l"/>
                <a:tab pos="4476750" algn="l"/>
                <a:tab pos="6724650" algn="l"/>
              </a:tabLst>
            </a:pPr>
            <a:r>
              <a:rPr lang="en-US" sz="2000" dirty="0" smtClean="0"/>
              <a:t>CERN 200 </a:t>
            </a:r>
            <a:r>
              <a:rPr lang="en-US" sz="2000" dirty="0" err="1" smtClean="0"/>
              <a:t>GeV</a:t>
            </a:r>
            <a:r>
              <a:rPr lang="en-US" sz="2000" dirty="0" smtClean="0"/>
              <a:t>,   	solid          	</a:t>
            </a:r>
            <a:r>
              <a:rPr lang="el-GR" sz="2000" dirty="0" smtClean="0">
                <a:solidFill>
                  <a:schemeClr val="accent2"/>
                </a:solidFill>
                <a:cs typeface="Times New Roman" pitchFamily="18" charset="0"/>
              </a:rPr>
              <a:t>μ</a:t>
            </a:r>
            <a:r>
              <a:rPr lang="en-US" sz="2000" dirty="0" smtClean="0">
                <a:solidFill>
                  <a:schemeClr val="accent2"/>
                </a:solidFill>
                <a:cs typeface="Times New Roman" pitchFamily="18" charset="0"/>
              </a:rPr>
              <a:t>, </a:t>
            </a:r>
            <a:r>
              <a:rPr lang="en-US" sz="2000" dirty="0" err="1" smtClean="0">
                <a:solidFill>
                  <a:schemeClr val="accent2"/>
                </a:solidFill>
                <a:cs typeface="Times New Roman" pitchFamily="18" charset="0"/>
              </a:rPr>
              <a:t>p</a:t>
            </a:r>
            <a:r>
              <a:rPr lang="en-US" sz="2000" dirty="0" err="1" smtClean="0">
                <a:solidFill>
                  <a:schemeClr val="accent2"/>
                </a:solidFill>
              </a:rPr>
              <a:t>ion</a:t>
            </a:r>
            <a:r>
              <a:rPr lang="en-US" sz="2000" dirty="0" smtClean="0">
                <a:solidFill>
                  <a:schemeClr val="accent2"/>
                </a:solidFill>
              </a:rPr>
              <a:t> decay          	</a:t>
            </a:r>
            <a:r>
              <a:rPr lang="en-US" sz="2000" dirty="0" smtClean="0"/>
              <a:t>0.0025</a:t>
            </a:r>
          </a:p>
          <a:p>
            <a:pPr eaLnBrk="1" hangingPunct="1">
              <a:buNone/>
              <a:tabLst>
                <a:tab pos="2781300" algn="l"/>
                <a:tab pos="4476750" algn="l"/>
                <a:tab pos="6724650" algn="l"/>
              </a:tabLst>
            </a:pPr>
            <a:r>
              <a:rPr lang="en-US" sz="2000" dirty="0" smtClean="0"/>
              <a:t>(    RHIC   100 – 100 </a:t>
            </a:r>
            <a:r>
              <a:rPr lang="en-US" sz="2000" dirty="0" err="1" smtClean="0"/>
              <a:t>GeV</a:t>
            </a:r>
            <a:r>
              <a:rPr lang="en-US" sz="2000" dirty="0" smtClean="0"/>
              <a:t>	                </a:t>
            </a:r>
            <a:r>
              <a:rPr lang="en-US" sz="2000" dirty="0" smtClean="0">
                <a:solidFill>
                  <a:schemeClr val="accent2"/>
                </a:solidFill>
              </a:rPr>
              <a:t>pp collider</a:t>
            </a:r>
            <a:r>
              <a:rPr lang="en-US" sz="2000" dirty="0" smtClean="0"/>
              <a:t>	)</a:t>
            </a:r>
          </a:p>
          <a:p>
            <a:pPr eaLnBrk="1" hangingPunct="1">
              <a:tabLst>
                <a:tab pos="2781300" algn="l"/>
                <a:tab pos="4476750" algn="l"/>
                <a:tab pos="6724650" algn="l"/>
              </a:tabLst>
            </a:pPr>
            <a:r>
              <a:rPr lang="en-US" dirty="0" smtClean="0">
                <a:solidFill>
                  <a:schemeClr val="accent2"/>
                </a:solidFill>
              </a:rPr>
              <a:t>fake asymmetries</a:t>
            </a:r>
            <a:r>
              <a:rPr lang="en-US" dirty="0" smtClean="0"/>
              <a:t>:</a:t>
            </a:r>
          </a:p>
          <a:p>
            <a:pPr eaLnBrk="1" hangingPunct="1">
              <a:tabLst>
                <a:tab pos="2781300" algn="l"/>
                <a:tab pos="4476750" algn="l"/>
                <a:tab pos="6724650" algn="l"/>
              </a:tabLst>
            </a:pPr>
            <a:r>
              <a:rPr lang="en-US" sz="2000" dirty="0" smtClean="0"/>
              <a:t>rapid variation of beam </a:t>
            </a:r>
            <a:r>
              <a:rPr lang="en-US" sz="2000" dirty="0" err="1" smtClean="0"/>
              <a:t>polarisation</a:t>
            </a:r>
            <a:r>
              <a:rPr lang="en-US" sz="2000" dirty="0" smtClean="0"/>
              <a:t> (SLAC)</a:t>
            </a:r>
          </a:p>
          <a:p>
            <a:pPr eaLnBrk="1" hangingPunct="1">
              <a:tabLst>
                <a:tab pos="2781300" algn="l"/>
                <a:tab pos="4476750" algn="l"/>
                <a:tab pos="6724650" algn="l"/>
              </a:tabLst>
            </a:pPr>
            <a:r>
              <a:rPr lang="en-US" sz="2000" dirty="0" smtClean="0"/>
              <a:t>rapid variation of target </a:t>
            </a:r>
            <a:r>
              <a:rPr lang="en-US" sz="2000" dirty="0" err="1" smtClean="0"/>
              <a:t>polarisation</a:t>
            </a:r>
            <a:r>
              <a:rPr lang="en-US" sz="2000" dirty="0" smtClean="0"/>
              <a:t> (HERMES)</a:t>
            </a:r>
          </a:p>
          <a:p>
            <a:pPr eaLnBrk="1" hangingPunct="1">
              <a:tabLst>
                <a:tab pos="2781300" algn="l"/>
                <a:tab pos="4476750" algn="l"/>
                <a:tab pos="6724650" algn="l"/>
              </a:tabLst>
            </a:pPr>
            <a:r>
              <a:rPr lang="en-US" sz="2000" dirty="0" smtClean="0"/>
              <a:t>simultaneous measurement of two oppositely </a:t>
            </a:r>
            <a:r>
              <a:rPr lang="en-US" sz="2000" dirty="0" err="1" smtClean="0"/>
              <a:t>polarised</a:t>
            </a:r>
            <a:r>
              <a:rPr lang="en-US" sz="2000" dirty="0" smtClean="0"/>
              <a:t> targets (CERN)</a:t>
            </a:r>
          </a:p>
          <a:p>
            <a:pPr eaLnBrk="1" hangingPunct="1">
              <a:tabLst>
                <a:tab pos="2781300" algn="l"/>
                <a:tab pos="4476750" algn="l"/>
                <a:tab pos="6724650" algn="l"/>
              </a:tabLst>
            </a:pPr>
            <a:r>
              <a:rPr lang="en-US" sz="2000" dirty="0" smtClean="0"/>
              <a:t>bunch trains of different </a:t>
            </a:r>
            <a:r>
              <a:rPr lang="en-US" sz="2000" dirty="0" err="1" smtClean="0"/>
              <a:t>polarisation</a:t>
            </a:r>
            <a:r>
              <a:rPr lang="en-US" sz="2000" dirty="0" smtClean="0"/>
              <a:t> (RHIC)</a:t>
            </a:r>
          </a:p>
          <a:p>
            <a:pPr eaLnBrk="1" hangingPunct="1">
              <a:buFontTx/>
              <a:buNone/>
              <a:tabLst>
                <a:tab pos="2781300" algn="l"/>
                <a:tab pos="4476750" algn="l"/>
                <a:tab pos="6724650" algn="l"/>
              </a:tabLst>
            </a:pPr>
            <a:endParaRPr lang="en-US" sz="2000" dirty="0" smtClean="0"/>
          </a:p>
        </p:txBody>
      </p:sp>
      <p:pic>
        <p:nvPicPr>
          <p:cNvPr id="7" name="Picture 6" descr="txp_fig.png"/>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7238999" y="1853356"/>
            <a:ext cx="1453741" cy="3101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G. Mallot/CERN</a:t>
            </a:r>
            <a:endParaRPr lang="en-US"/>
          </a:p>
        </p:txBody>
      </p:sp>
      <p:sp>
        <p:nvSpPr>
          <p:cNvPr id="7" name="Footer Placeholder 4"/>
          <p:cNvSpPr>
            <a:spLocks noGrp="1"/>
          </p:cNvSpPr>
          <p:nvPr>
            <p:ph type="ftr" sz="quarter" idx="11"/>
          </p:nvPr>
        </p:nvSpPr>
        <p:spPr/>
        <p:txBody>
          <a:bodyPr/>
          <a:lstStyle/>
          <a:p>
            <a:pPr>
              <a:defRPr/>
            </a:pPr>
            <a:r>
              <a:rPr lang="en-US"/>
              <a:t>Obergurgl,  October 2007</a:t>
            </a:r>
          </a:p>
        </p:txBody>
      </p:sp>
      <p:sp>
        <p:nvSpPr>
          <p:cNvPr id="31748" name="Rectangle 2"/>
          <p:cNvSpPr>
            <a:spLocks noGrp="1" noChangeArrowheads="1"/>
          </p:cNvSpPr>
          <p:nvPr>
            <p:ph type="title"/>
          </p:nvPr>
        </p:nvSpPr>
        <p:spPr/>
        <p:txBody>
          <a:bodyPr/>
          <a:lstStyle/>
          <a:p>
            <a:pPr eaLnBrk="1" hangingPunct="1"/>
            <a:r>
              <a:rPr lang="en-US" smtClean="0"/>
              <a:t>Measurable asymmetries</a:t>
            </a:r>
          </a:p>
        </p:txBody>
      </p:sp>
      <p:sp>
        <p:nvSpPr>
          <p:cNvPr id="31749" name="Rectangle 3"/>
          <p:cNvSpPr>
            <a:spLocks noGrp="1" noChangeArrowheads="1"/>
          </p:cNvSpPr>
          <p:nvPr>
            <p:ph type="body" idx="1"/>
          </p:nvPr>
        </p:nvSpPr>
        <p:spPr>
          <a:xfrm>
            <a:off x="685800" y="1584325"/>
            <a:ext cx="7772400" cy="4511675"/>
          </a:xfrm>
        </p:spPr>
        <p:txBody>
          <a:bodyPr/>
          <a:lstStyle/>
          <a:p>
            <a:pPr eaLnBrk="1" hangingPunct="1">
              <a:buFontTx/>
              <a:buNone/>
            </a:pPr>
            <a:endParaRPr lang="en-US" sz="2400" dirty="0" smtClean="0"/>
          </a:p>
          <a:p>
            <a:pPr eaLnBrk="1" hangingPunct="1">
              <a:buFontTx/>
              <a:buNone/>
            </a:pPr>
            <a:r>
              <a:rPr lang="en-US" sz="2400" b="1" i="1" dirty="0" err="1" smtClean="0">
                <a:solidFill>
                  <a:schemeClr val="accent2"/>
                </a:solidFill>
              </a:rPr>
              <a:t>P</a:t>
            </a:r>
            <a:r>
              <a:rPr lang="en-US" sz="2400" b="1" i="1" baseline="-25000" dirty="0" err="1" smtClean="0">
                <a:solidFill>
                  <a:schemeClr val="accent2"/>
                </a:solidFill>
              </a:rPr>
              <a:t>b</a:t>
            </a:r>
            <a:r>
              <a:rPr lang="en-US" sz="2400" b="1" i="1" dirty="0" smtClean="0">
                <a:solidFill>
                  <a:schemeClr val="accent2"/>
                </a:solidFill>
              </a:rPr>
              <a:t>, P</a:t>
            </a:r>
            <a:r>
              <a:rPr lang="en-US" sz="2400" i="1" baseline="-25000" dirty="0" smtClean="0">
                <a:solidFill>
                  <a:schemeClr val="accent2"/>
                </a:solidFill>
              </a:rPr>
              <a:t>t</a:t>
            </a:r>
            <a:r>
              <a:rPr lang="en-US" sz="2400" b="1" i="1" dirty="0" smtClean="0"/>
              <a:t> </a:t>
            </a:r>
            <a:r>
              <a:rPr lang="en-US" sz="2400" dirty="0" smtClean="0"/>
              <a:t>beam and target </a:t>
            </a:r>
            <a:r>
              <a:rPr lang="en-US" sz="2400" dirty="0" err="1" smtClean="0"/>
              <a:t>polarisations</a:t>
            </a:r>
            <a:r>
              <a:rPr lang="en-US" sz="2400" dirty="0" smtClean="0"/>
              <a:t>,</a:t>
            </a:r>
          </a:p>
          <a:p>
            <a:pPr eaLnBrk="1" hangingPunct="1">
              <a:buFontTx/>
              <a:buNone/>
            </a:pPr>
            <a:r>
              <a:rPr lang="en-US" sz="2400" b="1" i="1" dirty="0" smtClean="0">
                <a:solidFill>
                  <a:schemeClr val="accent2"/>
                </a:solidFill>
              </a:rPr>
              <a:t>f</a:t>
            </a:r>
            <a:r>
              <a:rPr lang="en-US" sz="2400" dirty="0" smtClean="0">
                <a:solidFill>
                  <a:schemeClr val="accent2"/>
                </a:solidFill>
              </a:rPr>
              <a:t>         </a:t>
            </a:r>
            <a:r>
              <a:rPr lang="en-US" sz="2400" dirty="0" smtClean="0"/>
              <a:t>target dilution factor = </a:t>
            </a:r>
            <a:r>
              <a:rPr lang="en-US" sz="2400" dirty="0" err="1" smtClean="0"/>
              <a:t>polarisable</a:t>
            </a:r>
            <a:r>
              <a:rPr lang="en-US" sz="2400" dirty="0" smtClean="0"/>
              <a:t> N/total N</a:t>
            </a:r>
          </a:p>
          <a:p>
            <a:pPr eaLnBrk="1" hangingPunct="1">
              <a:buFontTx/>
              <a:buNone/>
            </a:pPr>
            <a:r>
              <a:rPr lang="en-US" sz="2400" dirty="0" smtClean="0"/>
              <a:t>note: linear in error: </a:t>
            </a:r>
            <a:r>
              <a:rPr lang="en-US" sz="2400" i="1" dirty="0" smtClean="0">
                <a:solidFill>
                  <a:schemeClr val="accent2"/>
                </a:solidFill>
              </a:rPr>
              <a:t>f=</a:t>
            </a:r>
            <a:r>
              <a:rPr lang="en-US" sz="2400" dirty="0" smtClean="0">
                <a:solidFill>
                  <a:schemeClr val="accent2"/>
                </a:solidFill>
              </a:rPr>
              <a:t>1/2</a:t>
            </a:r>
            <a:r>
              <a:rPr lang="en-US" sz="2400" dirty="0" smtClean="0"/>
              <a:t> =&gt; requires 4 times statistics </a:t>
            </a:r>
          </a:p>
          <a:p>
            <a:pPr eaLnBrk="1" hangingPunct="1">
              <a:buFontTx/>
              <a:buNone/>
            </a:pPr>
            <a:endParaRPr lang="en-US" sz="2400" dirty="0" smtClean="0"/>
          </a:p>
          <a:p>
            <a:pPr eaLnBrk="1" hangingPunct="1">
              <a:buFontTx/>
              <a:buNone/>
            </a:pPr>
            <a:r>
              <a:rPr lang="en-US" sz="2400" dirty="0" smtClean="0"/>
              <a:t>                                                   huge rise of </a:t>
            </a:r>
            <a:r>
              <a:rPr lang="en-US" sz="2400" b="1" i="1" dirty="0" smtClean="0">
                <a:solidFill>
                  <a:schemeClr val="accent2"/>
                </a:solidFill>
              </a:rPr>
              <a:t>F</a:t>
            </a:r>
            <a:r>
              <a:rPr lang="en-US" sz="2400" b="1" i="1" baseline="-25000" dirty="0" smtClean="0">
                <a:solidFill>
                  <a:schemeClr val="accent2"/>
                </a:solidFill>
              </a:rPr>
              <a:t>2 </a:t>
            </a:r>
            <a:r>
              <a:rPr lang="en-US" sz="2400" b="1" i="1" dirty="0" smtClean="0">
                <a:solidFill>
                  <a:schemeClr val="accent2"/>
                </a:solidFill>
              </a:rPr>
              <a:t>/ 2x</a:t>
            </a:r>
            <a:r>
              <a:rPr lang="en-US" sz="2400" b="1" i="1" dirty="0" smtClean="0"/>
              <a:t> </a:t>
            </a:r>
            <a:r>
              <a:rPr lang="en-US" sz="2400" dirty="0" smtClean="0"/>
              <a:t>at small </a:t>
            </a:r>
            <a:r>
              <a:rPr lang="en-US" sz="2400" b="1" i="1" dirty="0" smtClean="0">
                <a:solidFill>
                  <a:schemeClr val="accent2"/>
                </a:solidFill>
              </a:rPr>
              <a:t>x</a:t>
            </a:r>
          </a:p>
          <a:p>
            <a:pPr eaLnBrk="1" hangingPunct="1">
              <a:buFontTx/>
              <a:buNone/>
            </a:pPr>
            <a:endParaRPr lang="en-US" sz="2400" dirty="0" smtClean="0"/>
          </a:p>
          <a:p>
            <a:pPr eaLnBrk="1" hangingPunct="1">
              <a:buFontTx/>
              <a:buNone/>
            </a:pPr>
            <a:r>
              <a:rPr lang="en-US" sz="2400" b="1" i="1" dirty="0" smtClean="0">
                <a:solidFill>
                  <a:schemeClr val="accent2"/>
                </a:solidFill>
              </a:rPr>
              <a:t>D </a:t>
            </a:r>
            <a:r>
              <a:rPr lang="en-US" sz="2400" dirty="0" err="1" smtClean="0"/>
              <a:t>depolarisation</a:t>
            </a:r>
            <a:r>
              <a:rPr lang="en-US" sz="2400" dirty="0" smtClean="0"/>
              <a:t> factor, kinematics, </a:t>
            </a:r>
            <a:r>
              <a:rPr lang="en-US" sz="2400" dirty="0" err="1" smtClean="0"/>
              <a:t>polarisation</a:t>
            </a:r>
            <a:r>
              <a:rPr lang="en-US" sz="2400" dirty="0" smtClean="0"/>
              <a:t> transfer from</a:t>
            </a:r>
          </a:p>
          <a:p>
            <a:pPr eaLnBrk="1" hangingPunct="1">
              <a:buFontTx/>
              <a:buNone/>
            </a:pPr>
            <a:r>
              <a:rPr lang="en-US" sz="2400" dirty="0" smtClean="0"/>
              <a:t>    </a:t>
            </a:r>
            <a:r>
              <a:rPr lang="en-US" sz="2400" dirty="0" err="1" smtClean="0"/>
              <a:t>polarised</a:t>
            </a:r>
            <a:r>
              <a:rPr lang="en-US" sz="2400" dirty="0" smtClean="0"/>
              <a:t> lepton to photon, </a:t>
            </a:r>
            <a:r>
              <a:rPr lang="en-US" sz="2400" b="1" i="1" dirty="0" smtClean="0">
                <a:solidFill>
                  <a:schemeClr val="accent2"/>
                </a:solidFill>
              </a:rPr>
              <a:t>D </a:t>
            </a:r>
            <a:r>
              <a:rPr lang="en-US" sz="2400" b="1" i="1" dirty="0" smtClean="0">
                <a:solidFill>
                  <a:schemeClr val="accent2"/>
                </a:solidFill>
                <a:cs typeface="Times New Roman" pitchFamily="18" charset="0"/>
              </a:rPr>
              <a:t>≈ y</a:t>
            </a:r>
          </a:p>
          <a:p>
            <a:pPr eaLnBrk="1" hangingPunct="1">
              <a:buFontTx/>
              <a:buNone/>
            </a:pPr>
            <a:r>
              <a:rPr lang="en-US" sz="2400" dirty="0" smtClean="0">
                <a:solidFill>
                  <a:srgbClr val="FF0000"/>
                </a:solidFill>
                <a:cs typeface="Times New Roman" pitchFamily="18" charset="0"/>
              </a:rPr>
              <a:t>Even big</a:t>
            </a:r>
            <a:r>
              <a:rPr lang="en-US" sz="2400" b="1" dirty="0" smtClean="0">
                <a:solidFill>
                  <a:srgbClr val="FF0000"/>
                </a:solidFill>
                <a:cs typeface="Times New Roman" pitchFamily="18" charset="0"/>
              </a:rPr>
              <a:t> </a:t>
            </a:r>
            <a:r>
              <a:rPr lang="en-US" sz="2400" b="1" i="1" dirty="0" smtClean="0">
                <a:solidFill>
                  <a:srgbClr val="FF0000"/>
                </a:solidFill>
                <a:cs typeface="Times New Roman" pitchFamily="18" charset="0"/>
              </a:rPr>
              <a:t>g</a:t>
            </a:r>
            <a:r>
              <a:rPr lang="en-US" sz="2400" b="1" i="1" baseline="-25000" dirty="0" smtClean="0">
                <a:solidFill>
                  <a:srgbClr val="FF0000"/>
                </a:solidFill>
                <a:cs typeface="Times New Roman" pitchFamily="18" charset="0"/>
              </a:rPr>
              <a:t>1</a:t>
            </a:r>
            <a:r>
              <a:rPr lang="en-US" sz="2400" dirty="0" smtClean="0">
                <a:solidFill>
                  <a:srgbClr val="FF0000"/>
                </a:solidFill>
                <a:cs typeface="Times New Roman" pitchFamily="18" charset="0"/>
              </a:rPr>
              <a:t> at small </a:t>
            </a:r>
            <a:r>
              <a:rPr lang="en-US" sz="2400" b="1" i="1" dirty="0" smtClean="0">
                <a:solidFill>
                  <a:srgbClr val="FF0000"/>
                </a:solidFill>
                <a:cs typeface="Times New Roman" pitchFamily="18" charset="0"/>
              </a:rPr>
              <a:t>x </a:t>
            </a:r>
            <a:r>
              <a:rPr lang="en-US" sz="2400" dirty="0" smtClean="0">
                <a:solidFill>
                  <a:srgbClr val="FF0000"/>
                </a:solidFill>
                <a:cs typeface="Times New Roman" pitchFamily="18" charset="0"/>
              </a:rPr>
              <a:t>means small asymmetries</a:t>
            </a:r>
            <a:endParaRPr lang="en-US" sz="2400" b="1" dirty="0" smtClean="0">
              <a:solidFill>
                <a:srgbClr val="FF0000"/>
              </a:solidFill>
              <a:cs typeface="Times New Roman" pitchFamily="18" charset="0"/>
            </a:endParaRPr>
          </a:p>
        </p:txBody>
      </p:sp>
      <p:pic>
        <p:nvPicPr>
          <p:cNvPr id="31750" name="Picture 4"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blip>
          <a:srcRect/>
          <a:stretch>
            <a:fillRect/>
          </a:stretch>
        </p:blipFill>
        <p:spPr bwMode="auto">
          <a:xfrm>
            <a:off x="2951163" y="1493838"/>
            <a:ext cx="3289300" cy="414337"/>
          </a:xfrm>
          <a:prstGeom prst="rect">
            <a:avLst/>
          </a:prstGeom>
          <a:noFill/>
          <a:ln w="9525">
            <a:noFill/>
            <a:miter lim="800000"/>
            <a:headEnd/>
            <a:tailEnd/>
          </a:ln>
        </p:spPr>
      </p:pic>
      <p:pic>
        <p:nvPicPr>
          <p:cNvPr id="31751" name="Picture 7" descr="txp_fig"/>
          <p:cNvPicPr>
            <a:picLocks noChangeAspect="1" noChangeArrowheads="1"/>
          </p:cNvPicPr>
          <p:nvPr>
            <p:custDataLst>
              <p:tags r:id="rId2"/>
            </p:custDataLst>
          </p:nvPr>
        </p:nvPicPr>
        <p:blipFill>
          <a:blip r:embed="rId5">
            <a:clrChange>
              <a:clrFrom>
                <a:srgbClr val="FFFFFF"/>
              </a:clrFrom>
              <a:clrTo>
                <a:srgbClr val="FFFFFF">
                  <a:alpha val="0"/>
                </a:srgbClr>
              </a:clrTo>
            </a:clrChange>
          </a:blip>
          <a:srcRect/>
          <a:stretch>
            <a:fillRect/>
          </a:stretch>
        </p:blipFill>
        <p:spPr bwMode="auto">
          <a:xfrm>
            <a:off x="1016000" y="3608388"/>
            <a:ext cx="3230563"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14"/>
          <p:cNvSpPr>
            <a:spLocks noChangeArrowheads="1"/>
          </p:cNvSpPr>
          <p:nvPr/>
        </p:nvSpPr>
        <p:spPr bwMode="auto">
          <a:xfrm>
            <a:off x="1203325" y="6064250"/>
            <a:ext cx="7643813" cy="193675"/>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39941" name="Rectangle 3"/>
          <p:cNvSpPr>
            <a:spLocks noChangeArrowheads="1"/>
          </p:cNvSpPr>
          <p:nvPr/>
        </p:nvSpPr>
        <p:spPr bwMode="auto">
          <a:xfrm>
            <a:off x="1195388" y="5837238"/>
            <a:ext cx="7651750" cy="2286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27" name="Date Placeholder 3"/>
          <p:cNvSpPr>
            <a:spLocks noGrp="1"/>
          </p:cNvSpPr>
          <p:nvPr>
            <p:ph type="dt" sz="quarter" idx="10"/>
          </p:nvPr>
        </p:nvSpPr>
        <p:spPr/>
        <p:txBody>
          <a:bodyPr/>
          <a:lstStyle/>
          <a:p>
            <a:pPr>
              <a:defRPr/>
            </a:pPr>
            <a:r>
              <a:rPr lang="en-US" smtClean="0"/>
              <a:t>G. Mallot/CERN</a:t>
            </a:r>
            <a:endParaRPr lang="en-US"/>
          </a:p>
        </p:txBody>
      </p:sp>
      <p:sp>
        <p:nvSpPr>
          <p:cNvPr id="28" name="Footer Placeholder 4"/>
          <p:cNvSpPr>
            <a:spLocks noGrp="1"/>
          </p:cNvSpPr>
          <p:nvPr>
            <p:ph type="ftr" sz="quarter" idx="11"/>
          </p:nvPr>
        </p:nvSpPr>
        <p:spPr/>
        <p:txBody>
          <a:bodyPr/>
          <a:lstStyle/>
          <a:p>
            <a:pPr>
              <a:defRPr/>
            </a:pPr>
            <a:r>
              <a:rPr lang="en-US"/>
              <a:t>Obergurgl,  October 2007</a:t>
            </a:r>
          </a:p>
        </p:txBody>
      </p:sp>
      <p:sp>
        <p:nvSpPr>
          <p:cNvPr id="39940" name="Rectangle 2"/>
          <p:cNvSpPr>
            <a:spLocks noChangeArrowheads="1"/>
          </p:cNvSpPr>
          <p:nvPr/>
        </p:nvSpPr>
        <p:spPr bwMode="auto">
          <a:xfrm>
            <a:off x="1193800" y="5614988"/>
            <a:ext cx="7653338" cy="20796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78852" name="Rectangle 4"/>
          <p:cNvSpPr>
            <a:spLocks noChangeArrowheads="1"/>
          </p:cNvSpPr>
          <p:nvPr/>
        </p:nvSpPr>
        <p:spPr bwMode="auto">
          <a:xfrm>
            <a:off x="6329363" y="5838825"/>
            <a:ext cx="539750" cy="223838"/>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9943" name="Rectangle 5"/>
          <p:cNvSpPr>
            <a:spLocks noChangeArrowheads="1"/>
          </p:cNvSpPr>
          <p:nvPr/>
        </p:nvSpPr>
        <p:spPr bwMode="auto">
          <a:xfrm>
            <a:off x="1195388" y="2033588"/>
            <a:ext cx="7651750" cy="4508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78854" name="Rectangle 6"/>
          <p:cNvSpPr>
            <a:spLocks noChangeArrowheads="1"/>
          </p:cNvSpPr>
          <p:nvPr/>
        </p:nvSpPr>
        <p:spPr bwMode="auto">
          <a:xfrm>
            <a:off x="3897313" y="2033588"/>
            <a:ext cx="960437" cy="204787"/>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855" name="Rectangle 7"/>
          <p:cNvSpPr>
            <a:spLocks noChangeArrowheads="1"/>
          </p:cNvSpPr>
          <p:nvPr/>
        </p:nvSpPr>
        <p:spPr bwMode="auto">
          <a:xfrm>
            <a:off x="3716338" y="5840413"/>
            <a:ext cx="1125537" cy="2079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856" name="Rectangle 8"/>
          <p:cNvSpPr>
            <a:spLocks noChangeArrowheads="1"/>
          </p:cNvSpPr>
          <p:nvPr/>
        </p:nvSpPr>
        <p:spPr bwMode="auto">
          <a:xfrm>
            <a:off x="6372225" y="4689475"/>
            <a:ext cx="539750" cy="2254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9947" name="Rectangle 9"/>
          <p:cNvSpPr>
            <a:spLocks noChangeArrowheads="1"/>
          </p:cNvSpPr>
          <p:nvPr/>
        </p:nvSpPr>
        <p:spPr bwMode="auto">
          <a:xfrm>
            <a:off x="1195388" y="3833813"/>
            <a:ext cx="7651750" cy="238125"/>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78859" name="Rectangle 11"/>
          <p:cNvSpPr>
            <a:spLocks noChangeArrowheads="1"/>
          </p:cNvSpPr>
          <p:nvPr/>
        </p:nvSpPr>
        <p:spPr bwMode="auto">
          <a:xfrm>
            <a:off x="3941763" y="3597275"/>
            <a:ext cx="944562" cy="236538"/>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860" name="Rectangle 12"/>
          <p:cNvSpPr>
            <a:spLocks noChangeArrowheads="1"/>
          </p:cNvSpPr>
          <p:nvPr/>
        </p:nvSpPr>
        <p:spPr bwMode="auto">
          <a:xfrm>
            <a:off x="6057900" y="2259013"/>
            <a:ext cx="1035050" cy="4492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861" name="Rectangle 13"/>
          <p:cNvSpPr>
            <a:spLocks noChangeArrowheads="1"/>
          </p:cNvSpPr>
          <p:nvPr/>
        </p:nvSpPr>
        <p:spPr bwMode="auto">
          <a:xfrm>
            <a:off x="5562600" y="2933700"/>
            <a:ext cx="539750" cy="2254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9952" name="Rectangle 15"/>
          <p:cNvSpPr>
            <a:spLocks noChangeArrowheads="1"/>
          </p:cNvSpPr>
          <p:nvPr/>
        </p:nvSpPr>
        <p:spPr bwMode="auto">
          <a:xfrm>
            <a:off x="1195388" y="4914900"/>
            <a:ext cx="7651750" cy="238125"/>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39953" name="Rectangle 16"/>
          <p:cNvSpPr>
            <a:spLocks noChangeArrowheads="1"/>
          </p:cNvSpPr>
          <p:nvPr/>
        </p:nvSpPr>
        <p:spPr bwMode="auto">
          <a:xfrm>
            <a:off x="1195388" y="4238625"/>
            <a:ext cx="7651750" cy="238125"/>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39954" name="Rectangle 17"/>
          <p:cNvSpPr>
            <a:spLocks noChangeArrowheads="1"/>
          </p:cNvSpPr>
          <p:nvPr/>
        </p:nvSpPr>
        <p:spPr bwMode="auto">
          <a:xfrm>
            <a:off x="1195388" y="3384550"/>
            <a:ext cx="7651750" cy="206375"/>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9955" name="Rectangle 18"/>
          <p:cNvSpPr>
            <a:spLocks noChangeArrowheads="1"/>
          </p:cNvSpPr>
          <p:nvPr/>
        </p:nvSpPr>
        <p:spPr bwMode="auto">
          <a:xfrm>
            <a:off x="1195388" y="2708275"/>
            <a:ext cx="7651750" cy="225425"/>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9956" name="Rectangle 19"/>
          <p:cNvSpPr>
            <a:spLocks noChangeArrowheads="1"/>
          </p:cNvSpPr>
          <p:nvPr/>
        </p:nvSpPr>
        <p:spPr bwMode="auto">
          <a:xfrm>
            <a:off x="1195388" y="4059238"/>
            <a:ext cx="7651750" cy="2032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9957" name="Rectangle 21"/>
          <p:cNvSpPr>
            <a:spLocks noChangeArrowheads="1"/>
          </p:cNvSpPr>
          <p:nvPr/>
        </p:nvSpPr>
        <p:spPr bwMode="auto">
          <a:xfrm>
            <a:off x="260350" y="5873750"/>
            <a:ext cx="846138" cy="390525"/>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39958" name="Rectangle 22"/>
          <p:cNvSpPr>
            <a:spLocks noGrp="1" noChangeArrowheads="1"/>
          </p:cNvSpPr>
          <p:nvPr>
            <p:ph type="title"/>
          </p:nvPr>
        </p:nvSpPr>
        <p:spPr/>
        <p:txBody>
          <a:bodyPr/>
          <a:lstStyle/>
          <a:p>
            <a:pPr eaLnBrk="1" hangingPunct="1"/>
            <a:r>
              <a:rPr lang="en-US" smtClean="0"/>
              <a:t>Pol. DIS experiments</a:t>
            </a:r>
          </a:p>
        </p:txBody>
      </p:sp>
      <p:sp>
        <p:nvSpPr>
          <p:cNvPr id="39959" name="Text Box 23"/>
          <p:cNvSpPr txBox="1">
            <a:spLocks noChangeArrowheads="1"/>
          </p:cNvSpPr>
          <p:nvPr/>
        </p:nvSpPr>
        <p:spPr bwMode="auto">
          <a:xfrm>
            <a:off x="304800" y="5962650"/>
            <a:ext cx="766763" cy="276225"/>
          </a:xfrm>
          <a:prstGeom prst="rect">
            <a:avLst/>
          </a:prstGeom>
          <a:noFill/>
          <a:ln w="9525">
            <a:noFill/>
            <a:miter lim="800000"/>
            <a:headEnd/>
            <a:tailEnd/>
          </a:ln>
        </p:spPr>
        <p:txBody>
          <a:bodyPr>
            <a:spAutoFit/>
          </a:bodyPr>
          <a:lstStyle/>
          <a:p>
            <a:r>
              <a:rPr lang="en-US" sz="1200"/>
              <a:t>running</a:t>
            </a:r>
          </a:p>
        </p:txBody>
      </p:sp>
      <p:sp>
        <p:nvSpPr>
          <p:cNvPr id="78872" name="AutoShape 24"/>
          <p:cNvSpPr>
            <a:spLocks noChangeArrowheads="1"/>
          </p:cNvSpPr>
          <p:nvPr/>
        </p:nvSpPr>
        <p:spPr bwMode="auto">
          <a:xfrm>
            <a:off x="527050" y="2054225"/>
            <a:ext cx="571500" cy="215900"/>
          </a:xfrm>
          <a:prstGeom prst="rightArrow">
            <a:avLst>
              <a:gd name="adj1" fmla="val 50000"/>
              <a:gd name="adj2" fmla="val 66176"/>
            </a:avLst>
          </a:prstGeom>
          <a:solidFill>
            <a:srgbClr val="FF0000"/>
          </a:solidFill>
          <a:ln w="9525">
            <a:solidFill>
              <a:schemeClr val="tx1"/>
            </a:solidFill>
            <a:miter lim="800000"/>
            <a:headEnd/>
            <a:tailEnd/>
          </a:ln>
        </p:spPr>
        <p:txBody>
          <a:bodyPr wrap="none" anchor="ctr"/>
          <a:lstStyle/>
          <a:p>
            <a:endParaRPr lang="en-US"/>
          </a:p>
        </p:txBody>
      </p:sp>
      <p:sp>
        <p:nvSpPr>
          <p:cNvPr id="78873" name="Text Box 25"/>
          <p:cNvSpPr txBox="1">
            <a:spLocks noChangeArrowheads="1"/>
          </p:cNvSpPr>
          <p:nvPr/>
        </p:nvSpPr>
        <p:spPr bwMode="auto">
          <a:xfrm>
            <a:off x="250825" y="1763713"/>
            <a:ext cx="981075" cy="274637"/>
          </a:xfrm>
          <a:prstGeom prst="rect">
            <a:avLst/>
          </a:prstGeom>
          <a:noFill/>
          <a:ln w="9525">
            <a:noFill/>
            <a:miter lim="800000"/>
            <a:headEnd/>
            <a:tailEnd/>
          </a:ln>
        </p:spPr>
        <p:txBody>
          <a:bodyPr wrap="none">
            <a:spAutoFit/>
          </a:bodyPr>
          <a:lstStyle/>
          <a:p>
            <a:r>
              <a:rPr lang="en-US" sz="1200" b="1"/>
              <a:t>Spin Crisis</a:t>
            </a:r>
          </a:p>
        </p:txBody>
      </p:sp>
      <p:sp>
        <p:nvSpPr>
          <p:cNvPr id="78874" name="AutoShape 26"/>
          <p:cNvSpPr>
            <a:spLocks noChangeArrowheads="1"/>
          </p:cNvSpPr>
          <p:nvPr/>
        </p:nvSpPr>
        <p:spPr bwMode="auto">
          <a:xfrm rot="10800000">
            <a:off x="3492500" y="2124075"/>
            <a:ext cx="255588" cy="269875"/>
          </a:xfrm>
          <a:prstGeom prst="chevron">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78858" name="Rectangle 10"/>
          <p:cNvSpPr>
            <a:spLocks noChangeArrowheads="1"/>
          </p:cNvSpPr>
          <p:nvPr/>
        </p:nvSpPr>
        <p:spPr bwMode="auto">
          <a:xfrm>
            <a:off x="7640638" y="4252913"/>
            <a:ext cx="539750" cy="2254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9" name="TextBox 28"/>
          <p:cNvSpPr txBox="1"/>
          <p:nvPr/>
        </p:nvSpPr>
        <p:spPr>
          <a:xfrm>
            <a:off x="6562725" y="5557838"/>
            <a:ext cx="364202" cy="307777"/>
          </a:xfrm>
          <a:prstGeom prst="rect">
            <a:avLst/>
          </a:prstGeom>
          <a:noFill/>
        </p:spPr>
        <p:txBody>
          <a:bodyPr wrap="none" rtlCol="0">
            <a:spAutoFit/>
          </a:bodyPr>
          <a:lstStyle/>
          <a:p>
            <a:r>
              <a:rPr lang="en-US" sz="1400" dirty="0" smtClean="0">
                <a:latin typeface="Arial" pitchFamily="34" charset="0"/>
                <a:cs typeface="Arial" pitchFamily="34" charset="0"/>
              </a:rPr>
              <a:t>/D</a:t>
            </a:r>
          </a:p>
        </p:txBody>
      </p:sp>
      <p:sp>
        <p:nvSpPr>
          <p:cNvPr id="30" name="Rectangle 8"/>
          <p:cNvSpPr>
            <a:spLocks noChangeArrowheads="1"/>
          </p:cNvSpPr>
          <p:nvPr/>
        </p:nvSpPr>
        <p:spPr bwMode="auto">
          <a:xfrm>
            <a:off x="7639050" y="4673600"/>
            <a:ext cx="539750" cy="225425"/>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39964" name="Picture 28" descr="txp_fig"/>
          <p:cNvPicPr>
            <a:picLocks noChangeAspect="1" noChangeArrowheads="1"/>
          </p:cNvPicPr>
          <p:nvPr>
            <p:custDataLst>
              <p:tags r:id="rId1"/>
            </p:custDataLst>
          </p:nvPr>
        </p:nvPicPr>
        <p:blipFill>
          <a:blip r:embed="rId3">
            <a:clrChange>
              <a:clrFrom>
                <a:srgbClr val="FFFFFF"/>
              </a:clrFrom>
              <a:clrTo>
                <a:srgbClr val="FFFFFF">
                  <a:alpha val="0"/>
                </a:srgbClr>
              </a:clrTo>
            </a:clrChange>
          </a:blip>
          <a:srcRect/>
          <a:stretch>
            <a:fillRect/>
          </a:stretch>
        </p:blipFill>
        <p:spPr bwMode="auto">
          <a:xfrm>
            <a:off x="1193800" y="1365250"/>
            <a:ext cx="7646988" cy="494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74"/>
                                        </p:tgtEl>
                                        <p:attrNameLst>
                                          <p:attrName>style.visibility</p:attrName>
                                        </p:attrNameLst>
                                      </p:cBhvr>
                                      <p:to>
                                        <p:strVal val="visible"/>
                                      </p:to>
                                    </p:set>
                                    <p:animEffect transition="in" filter="blinds(horizontal)">
                                      <p:cBhvr>
                                        <p:cTn id="7" dur="500"/>
                                        <p:tgtEl>
                                          <p:spTgt spid="788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72"/>
                                        </p:tgtEl>
                                        <p:attrNameLst>
                                          <p:attrName>style.visibility</p:attrName>
                                        </p:attrNameLst>
                                      </p:cBhvr>
                                      <p:to>
                                        <p:strVal val="visible"/>
                                      </p:to>
                                    </p:set>
                                    <p:animEffect transition="in" filter="blinds(horizontal)">
                                      <p:cBhvr>
                                        <p:cTn id="10" dur="500"/>
                                        <p:tgtEl>
                                          <p:spTgt spid="788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8873"/>
                                        </p:tgtEl>
                                        <p:attrNameLst>
                                          <p:attrName>style.visibility</p:attrName>
                                        </p:attrNameLst>
                                      </p:cBhvr>
                                      <p:to>
                                        <p:strVal val="visible"/>
                                      </p:to>
                                    </p:set>
                                    <p:animEffect transition="in" filter="blinds(horizontal)">
                                      <p:cBhvr>
                                        <p:cTn id="13" dur="500"/>
                                        <p:tgtEl>
                                          <p:spTgt spid="788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8854"/>
                                        </p:tgtEl>
                                        <p:attrNameLst>
                                          <p:attrName>style.visibility</p:attrName>
                                        </p:attrNameLst>
                                      </p:cBhvr>
                                      <p:to>
                                        <p:strVal val="visible"/>
                                      </p:to>
                                    </p:set>
                                    <p:animEffect transition="in" filter="blinds(horizontal)">
                                      <p:cBhvr>
                                        <p:cTn id="16" dur="500"/>
                                        <p:tgtEl>
                                          <p:spTgt spid="7885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78854"/>
                                        </p:tgtEl>
                                      </p:cBhvr>
                                    </p:animEffect>
                                    <p:set>
                                      <p:cBhvr>
                                        <p:cTn id="21" dur="1" fill="hold">
                                          <p:stCondLst>
                                            <p:cond delay="499"/>
                                          </p:stCondLst>
                                        </p:cTn>
                                        <p:tgtEl>
                                          <p:spTgt spid="78854"/>
                                        </p:tgtEl>
                                        <p:attrNameLst>
                                          <p:attrName>style.visibility</p:attrName>
                                        </p:attrNameLst>
                                      </p:cBhvr>
                                      <p:to>
                                        <p:strVal val="hidden"/>
                                      </p:to>
                                    </p:set>
                                  </p:childTnLst>
                                </p:cTn>
                              </p:par>
                              <p:par>
                                <p:cTn id="22" presetID="3" presetClass="entr" presetSubtype="10" fill="hold" grpId="0" nodeType="withEffect">
                                  <p:stCondLst>
                                    <p:cond delay="0"/>
                                  </p:stCondLst>
                                  <p:childTnLst>
                                    <p:set>
                                      <p:cBhvr>
                                        <p:cTn id="23" dur="1" fill="hold">
                                          <p:stCondLst>
                                            <p:cond delay="0"/>
                                          </p:stCondLst>
                                        </p:cTn>
                                        <p:tgtEl>
                                          <p:spTgt spid="78860"/>
                                        </p:tgtEl>
                                        <p:attrNameLst>
                                          <p:attrName>style.visibility</p:attrName>
                                        </p:attrNameLst>
                                      </p:cBhvr>
                                      <p:to>
                                        <p:strVal val="visible"/>
                                      </p:to>
                                    </p:set>
                                    <p:animEffect transition="in" filter="blinds(horizontal)">
                                      <p:cBhvr>
                                        <p:cTn id="24" dur="500"/>
                                        <p:tgtEl>
                                          <p:spTgt spid="78860"/>
                                        </p:tgtEl>
                                      </p:cBhvr>
                                    </p:animEffect>
                                  </p:childTnLst>
                                </p:cTn>
                              </p:par>
                              <p:par>
                                <p:cTn id="25" presetID="3" presetClass="exit" presetSubtype="10" fill="hold" grpId="1" nodeType="withEffect">
                                  <p:stCondLst>
                                    <p:cond delay="0"/>
                                  </p:stCondLst>
                                  <p:childTnLst>
                                    <p:animEffect transition="out" filter="blinds(horizontal)">
                                      <p:cBhvr>
                                        <p:cTn id="26" dur="500"/>
                                        <p:tgtEl>
                                          <p:spTgt spid="78874"/>
                                        </p:tgtEl>
                                      </p:cBhvr>
                                    </p:animEffect>
                                    <p:set>
                                      <p:cBhvr>
                                        <p:cTn id="27" dur="1" fill="hold">
                                          <p:stCondLst>
                                            <p:cond delay="499"/>
                                          </p:stCondLst>
                                        </p:cTn>
                                        <p:tgtEl>
                                          <p:spTgt spid="7887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8860"/>
                                        </p:tgtEl>
                                      </p:cBhvr>
                                    </p:animEffect>
                                    <p:set>
                                      <p:cBhvr>
                                        <p:cTn id="32" dur="1" fill="hold">
                                          <p:stCondLst>
                                            <p:cond delay="499"/>
                                          </p:stCondLst>
                                        </p:cTn>
                                        <p:tgtEl>
                                          <p:spTgt spid="78860"/>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78861"/>
                                        </p:tgtEl>
                                        <p:attrNameLst>
                                          <p:attrName>style.visibility</p:attrName>
                                        </p:attrNameLst>
                                      </p:cBhvr>
                                      <p:to>
                                        <p:strVal val="visible"/>
                                      </p:to>
                                    </p:set>
                                    <p:animEffect transition="in" filter="blinds(horizontal)">
                                      <p:cBhvr>
                                        <p:cTn id="35" dur="500"/>
                                        <p:tgtEl>
                                          <p:spTgt spid="7886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78861"/>
                                        </p:tgtEl>
                                      </p:cBhvr>
                                    </p:animEffect>
                                    <p:set>
                                      <p:cBhvr>
                                        <p:cTn id="40" dur="1" fill="hold">
                                          <p:stCondLst>
                                            <p:cond delay="499"/>
                                          </p:stCondLst>
                                        </p:cTn>
                                        <p:tgtEl>
                                          <p:spTgt spid="78861"/>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78859"/>
                                        </p:tgtEl>
                                        <p:attrNameLst>
                                          <p:attrName>style.visibility</p:attrName>
                                        </p:attrNameLst>
                                      </p:cBhvr>
                                      <p:to>
                                        <p:strVal val="visible"/>
                                      </p:to>
                                    </p:set>
                                    <p:animEffect transition="in" filter="blinds(horizontal)">
                                      <p:cBhvr>
                                        <p:cTn id="43" dur="500"/>
                                        <p:tgtEl>
                                          <p:spTgt spid="7885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78859"/>
                                        </p:tgtEl>
                                      </p:cBhvr>
                                    </p:animEffect>
                                    <p:set>
                                      <p:cBhvr>
                                        <p:cTn id="48" dur="1" fill="hold">
                                          <p:stCondLst>
                                            <p:cond delay="499"/>
                                          </p:stCondLst>
                                        </p:cTn>
                                        <p:tgtEl>
                                          <p:spTgt spid="78859"/>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78858"/>
                                        </p:tgtEl>
                                        <p:attrNameLst>
                                          <p:attrName>style.visibility</p:attrName>
                                        </p:attrNameLst>
                                      </p:cBhvr>
                                      <p:to>
                                        <p:strVal val="visible"/>
                                      </p:to>
                                    </p:set>
                                    <p:animEffect transition="in" filter="blinds(horizontal)">
                                      <p:cBhvr>
                                        <p:cTn id="51" dur="500"/>
                                        <p:tgtEl>
                                          <p:spTgt spid="7885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78858"/>
                                        </p:tgtEl>
                                      </p:cBhvr>
                                    </p:animEffect>
                                    <p:set>
                                      <p:cBhvr>
                                        <p:cTn id="56" dur="1" fill="hold">
                                          <p:stCondLst>
                                            <p:cond delay="499"/>
                                          </p:stCondLst>
                                        </p:cTn>
                                        <p:tgtEl>
                                          <p:spTgt spid="78858"/>
                                        </p:tgtEl>
                                        <p:attrNameLst>
                                          <p:attrName>style.visibility</p:attrName>
                                        </p:attrNameLst>
                                      </p:cBhvr>
                                      <p:to>
                                        <p:strVal val="hidden"/>
                                      </p:to>
                                    </p:set>
                                  </p:childTnLst>
                                </p:cTn>
                              </p:par>
                              <p:par>
                                <p:cTn id="57" presetID="3" presetClass="entr" presetSubtype="10" fill="hold" nodeType="withEffect">
                                  <p:stCondLst>
                                    <p:cond delay="0"/>
                                  </p:stCondLst>
                                  <p:childTnLst>
                                    <p:set>
                                      <p:cBhvr>
                                        <p:cTn id="58" dur="1" fill="hold">
                                          <p:stCondLst>
                                            <p:cond delay="0"/>
                                          </p:stCondLst>
                                        </p:cTn>
                                        <p:tgtEl>
                                          <p:spTgt spid="78856"/>
                                        </p:tgtEl>
                                        <p:attrNameLst>
                                          <p:attrName>style.visibility</p:attrName>
                                        </p:attrNameLst>
                                      </p:cBhvr>
                                      <p:to>
                                        <p:strVal val="visible"/>
                                      </p:to>
                                    </p:set>
                                    <p:animEffect transition="in" filter="blinds(horizontal)">
                                      <p:cBhvr>
                                        <p:cTn id="59" dur="500"/>
                                        <p:tgtEl>
                                          <p:spTgt spid="7885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3" presetClass="entr" presetSubtype="10" fill="hold" nodeType="withEffect">
                                  <p:stCondLst>
                                    <p:cond delay="0"/>
                                  </p:stCondLst>
                                  <p:childTnLst>
                                    <p:set>
                                      <p:cBhvr>
                                        <p:cTn id="69" dur="1" fill="hold">
                                          <p:stCondLst>
                                            <p:cond delay="0"/>
                                          </p:stCondLst>
                                        </p:cTn>
                                        <p:tgtEl>
                                          <p:spTgt spid="78855"/>
                                        </p:tgtEl>
                                        <p:attrNameLst>
                                          <p:attrName>style.visibility</p:attrName>
                                        </p:attrNameLst>
                                      </p:cBhvr>
                                      <p:to>
                                        <p:strVal val="visible"/>
                                      </p:to>
                                    </p:set>
                                    <p:animEffect transition="in" filter="blinds(horizontal)">
                                      <p:cBhvr>
                                        <p:cTn id="70" dur="500"/>
                                        <p:tgtEl>
                                          <p:spTgt spid="78855"/>
                                        </p:tgtEl>
                                      </p:cBhvr>
                                    </p:animEffect>
                                  </p:childTnLst>
                                </p:cTn>
                              </p:par>
                              <p:par>
                                <p:cTn id="71" presetID="3" presetClass="entr" presetSubtype="10" fill="hold" nodeType="withEffect">
                                  <p:stCondLst>
                                    <p:cond delay="0"/>
                                  </p:stCondLst>
                                  <p:childTnLst>
                                    <p:set>
                                      <p:cBhvr>
                                        <p:cTn id="72" dur="1" fill="hold">
                                          <p:stCondLst>
                                            <p:cond delay="0"/>
                                          </p:stCondLst>
                                        </p:cTn>
                                        <p:tgtEl>
                                          <p:spTgt spid="78852"/>
                                        </p:tgtEl>
                                        <p:attrNameLst>
                                          <p:attrName>style.visibility</p:attrName>
                                        </p:attrNameLst>
                                      </p:cBhvr>
                                      <p:to>
                                        <p:strVal val="visible"/>
                                      </p:to>
                                    </p:set>
                                    <p:animEffect transition="in" filter="blinds(horizontal)">
                                      <p:cBhvr>
                                        <p:cTn id="73" dur="500"/>
                                        <p:tgtEl>
                                          <p:spTgt spid="7885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78852"/>
                                        </p:tgtEl>
                                      </p:cBhvr>
                                    </p:animEffect>
                                    <p:set>
                                      <p:cBhvr>
                                        <p:cTn id="78" dur="1" fill="hold">
                                          <p:stCondLst>
                                            <p:cond delay="499"/>
                                          </p:stCondLst>
                                        </p:cTn>
                                        <p:tgtEl>
                                          <p:spTgt spid="78852"/>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78855"/>
                                        </p:tgtEl>
                                      </p:cBhvr>
                                    </p:animEffect>
                                    <p:set>
                                      <p:cBhvr>
                                        <p:cTn id="81" dur="1" fill="hold">
                                          <p:stCondLst>
                                            <p:cond delay="499"/>
                                          </p:stCondLst>
                                        </p:cTn>
                                        <p:tgtEl>
                                          <p:spTgt spid="788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78854" grpId="1" animBg="1"/>
      <p:bldP spid="78859" grpId="0" animBg="1"/>
      <p:bldP spid="78859" grpId="1" animBg="1"/>
      <p:bldP spid="78860" grpId="0" animBg="1"/>
      <p:bldP spid="78860" grpId="1" animBg="1"/>
      <p:bldP spid="78861" grpId="0" animBg="1"/>
      <p:bldP spid="78861" grpId="1" animBg="1"/>
      <p:bldP spid="78872" grpId="0" animBg="1"/>
      <p:bldP spid="78873" grpId="0"/>
      <p:bldP spid="78874" grpId="0" animBg="1"/>
      <p:bldP spid="78874" grpId="1" animBg="1"/>
      <p:bldP spid="78858" grpId="0" animBg="1"/>
      <p:bldP spid="78858" grpId="1"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G. Mallot/CERN</a:t>
            </a:r>
            <a:endParaRPr lang="en-US"/>
          </a:p>
        </p:txBody>
      </p:sp>
      <p:sp>
        <p:nvSpPr>
          <p:cNvPr id="13" name="Footer Placeholder 4"/>
          <p:cNvSpPr>
            <a:spLocks noGrp="1"/>
          </p:cNvSpPr>
          <p:nvPr>
            <p:ph type="ftr" sz="quarter" idx="11"/>
          </p:nvPr>
        </p:nvSpPr>
        <p:spPr/>
        <p:txBody>
          <a:bodyPr/>
          <a:lstStyle/>
          <a:p>
            <a:pPr>
              <a:defRPr/>
            </a:pPr>
            <a:r>
              <a:rPr lang="en-US"/>
              <a:t>Obergurgl,  October 2007</a:t>
            </a:r>
          </a:p>
        </p:txBody>
      </p:sp>
      <p:pic>
        <p:nvPicPr>
          <p:cNvPr id="3277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57450" y="1042988"/>
            <a:ext cx="6686550" cy="3800475"/>
          </a:xfrm>
          <a:prstGeom prst="rect">
            <a:avLst/>
          </a:prstGeom>
          <a:noFill/>
          <a:ln w="9525">
            <a:noFill/>
            <a:miter lim="800000"/>
            <a:headEnd/>
            <a:tailEnd/>
          </a:ln>
        </p:spPr>
      </p:pic>
      <p:sp>
        <p:nvSpPr>
          <p:cNvPr id="32773" name="Rectangle 2"/>
          <p:cNvSpPr>
            <a:spLocks noGrp="1" noChangeArrowheads="1"/>
          </p:cNvSpPr>
          <p:nvPr>
            <p:ph type="title"/>
          </p:nvPr>
        </p:nvSpPr>
        <p:spPr/>
        <p:txBody>
          <a:bodyPr/>
          <a:lstStyle/>
          <a:p>
            <a:pPr eaLnBrk="1" hangingPunct="1"/>
            <a:r>
              <a:rPr lang="en-US" smtClean="0"/>
              <a:t>SLAC E155 Spectrometer</a:t>
            </a:r>
          </a:p>
        </p:txBody>
      </p:sp>
      <p:pic>
        <p:nvPicPr>
          <p:cNvPr id="32774" name="Picture 4" descr="Target_and_spectrometers"/>
          <p:cNvPicPr>
            <a:picLocks noChangeAspect="1" noChangeArrowheads="1"/>
          </p:cNvPicPr>
          <p:nvPr/>
        </p:nvPicPr>
        <p:blipFill>
          <a:blip r:embed="rId3" cstate="print"/>
          <a:srcRect/>
          <a:stretch>
            <a:fillRect/>
          </a:stretch>
        </p:blipFill>
        <p:spPr bwMode="auto">
          <a:xfrm>
            <a:off x="296863" y="2798763"/>
            <a:ext cx="2849562" cy="3465512"/>
          </a:xfrm>
          <a:prstGeom prst="rect">
            <a:avLst/>
          </a:prstGeom>
          <a:noFill/>
          <a:ln w="9525">
            <a:noFill/>
            <a:miter lim="800000"/>
            <a:headEnd/>
            <a:tailEnd/>
          </a:ln>
        </p:spPr>
      </p:pic>
      <p:pic>
        <p:nvPicPr>
          <p:cNvPr id="32775" name="Picture 6" descr="New_hut"/>
          <p:cNvPicPr>
            <a:picLocks noChangeAspect="1" noChangeArrowheads="1"/>
          </p:cNvPicPr>
          <p:nvPr/>
        </p:nvPicPr>
        <p:blipFill>
          <a:blip r:embed="rId4"/>
          <a:srcRect r="-437"/>
          <a:stretch>
            <a:fillRect/>
          </a:stretch>
        </p:blipFill>
        <p:spPr bwMode="auto">
          <a:xfrm>
            <a:off x="6011863" y="3833813"/>
            <a:ext cx="2744787" cy="2455862"/>
          </a:xfrm>
          <a:prstGeom prst="rect">
            <a:avLst/>
          </a:prstGeom>
          <a:noFill/>
          <a:ln w="9525">
            <a:noFill/>
            <a:miter lim="800000"/>
            <a:headEnd/>
            <a:tailEnd/>
          </a:ln>
        </p:spPr>
      </p:pic>
      <p:sp>
        <p:nvSpPr>
          <p:cNvPr id="32776" name="Oval 7"/>
          <p:cNvSpPr>
            <a:spLocks noChangeAspect="1" noChangeArrowheads="1"/>
          </p:cNvSpPr>
          <p:nvPr/>
        </p:nvSpPr>
        <p:spPr bwMode="auto">
          <a:xfrm>
            <a:off x="5607050" y="2528888"/>
            <a:ext cx="555625" cy="555625"/>
          </a:xfrm>
          <a:prstGeom prst="ellipse">
            <a:avLst/>
          </a:prstGeom>
          <a:noFill/>
          <a:ln w="38100">
            <a:solidFill>
              <a:srgbClr val="FF0000"/>
            </a:solidFill>
            <a:round/>
            <a:headEnd/>
            <a:tailEnd/>
          </a:ln>
        </p:spPr>
        <p:txBody>
          <a:bodyPr wrap="none" anchor="ctr"/>
          <a:lstStyle/>
          <a:p>
            <a:endParaRPr lang="en-US"/>
          </a:p>
        </p:txBody>
      </p:sp>
      <p:sp>
        <p:nvSpPr>
          <p:cNvPr id="32777" name="AutoShape 12"/>
          <p:cNvSpPr>
            <a:spLocks noChangeArrowheads="1"/>
          </p:cNvSpPr>
          <p:nvPr/>
        </p:nvSpPr>
        <p:spPr bwMode="auto">
          <a:xfrm rot="4912370">
            <a:off x="1400175" y="5654676"/>
            <a:ext cx="966787" cy="474662"/>
          </a:xfrm>
          <a:prstGeom prst="leftArrow">
            <a:avLst>
              <a:gd name="adj1" fmla="val 50000"/>
              <a:gd name="adj2" fmla="val 50920"/>
            </a:avLst>
          </a:prstGeom>
          <a:solidFill>
            <a:srgbClr val="FFFF99"/>
          </a:solidFill>
          <a:ln w="9525">
            <a:solidFill>
              <a:schemeClr val="tx1"/>
            </a:solidFill>
            <a:miter lim="800000"/>
            <a:headEnd/>
            <a:tailEnd/>
          </a:ln>
        </p:spPr>
        <p:txBody>
          <a:bodyPr wrap="none" anchor="ctr"/>
          <a:lstStyle/>
          <a:p>
            <a:endParaRPr lang="en-US"/>
          </a:p>
        </p:txBody>
      </p:sp>
      <p:sp>
        <p:nvSpPr>
          <p:cNvPr id="32778" name="Text Box 13"/>
          <p:cNvSpPr txBox="1">
            <a:spLocks noChangeArrowheads="1"/>
          </p:cNvSpPr>
          <p:nvPr/>
        </p:nvSpPr>
        <p:spPr bwMode="auto">
          <a:xfrm>
            <a:off x="2232025" y="5768975"/>
            <a:ext cx="755650" cy="366713"/>
          </a:xfrm>
          <a:prstGeom prst="rect">
            <a:avLst/>
          </a:prstGeom>
          <a:solidFill>
            <a:schemeClr val="bg1"/>
          </a:solidFill>
          <a:ln w="9525">
            <a:noFill/>
            <a:miter lim="800000"/>
            <a:headEnd/>
            <a:tailEnd/>
          </a:ln>
        </p:spPr>
        <p:txBody>
          <a:bodyPr wrap="none">
            <a:spAutoFit/>
          </a:bodyPr>
          <a:lstStyle/>
          <a:p>
            <a:r>
              <a:rPr lang="en-US"/>
              <a:t>beam</a:t>
            </a:r>
          </a:p>
        </p:txBody>
      </p:sp>
      <p:sp>
        <p:nvSpPr>
          <p:cNvPr id="32779" name="Line 14"/>
          <p:cNvSpPr>
            <a:spLocks noChangeShapeType="1"/>
          </p:cNvSpPr>
          <p:nvPr/>
        </p:nvSpPr>
        <p:spPr bwMode="auto">
          <a:xfrm>
            <a:off x="5651500" y="2933700"/>
            <a:ext cx="360363" cy="900113"/>
          </a:xfrm>
          <a:prstGeom prst="line">
            <a:avLst/>
          </a:prstGeom>
          <a:noFill/>
          <a:ln w="19050">
            <a:solidFill>
              <a:srgbClr val="FF0000"/>
            </a:solidFill>
            <a:round/>
            <a:headEnd/>
            <a:tailEnd/>
          </a:ln>
        </p:spPr>
        <p:txBody>
          <a:bodyPr/>
          <a:lstStyle/>
          <a:p>
            <a:endParaRPr lang="en-US"/>
          </a:p>
        </p:txBody>
      </p:sp>
      <p:sp>
        <p:nvSpPr>
          <p:cNvPr id="32780" name="Line 15"/>
          <p:cNvSpPr>
            <a:spLocks noChangeShapeType="1"/>
          </p:cNvSpPr>
          <p:nvPr/>
        </p:nvSpPr>
        <p:spPr bwMode="auto">
          <a:xfrm>
            <a:off x="6057900" y="2619375"/>
            <a:ext cx="2654300" cy="1214438"/>
          </a:xfrm>
          <a:prstGeom prst="line">
            <a:avLst/>
          </a:prstGeom>
          <a:noFill/>
          <a:ln w="19050">
            <a:solidFill>
              <a:srgbClr val="FF0000"/>
            </a:solidFill>
            <a:round/>
            <a:headEnd/>
            <a:tailEnd/>
          </a:ln>
        </p:spPr>
        <p:txBody>
          <a:bodyPr/>
          <a:lstStyle/>
          <a:p>
            <a:endParaRPr lang="en-US"/>
          </a:p>
        </p:txBody>
      </p:sp>
      <p:pic>
        <p:nvPicPr>
          <p:cNvPr id="32781" name="Picture 16"/>
          <p:cNvPicPr>
            <a:picLocks noChangeAspect="1" noChangeArrowheads="1"/>
          </p:cNvPicPr>
          <p:nvPr/>
        </p:nvPicPr>
        <p:blipFill>
          <a:blip r:embed="rId5"/>
          <a:srcRect/>
          <a:stretch>
            <a:fillRect/>
          </a:stretch>
        </p:blipFill>
        <p:spPr bwMode="auto">
          <a:xfrm>
            <a:off x="3086100" y="3789363"/>
            <a:ext cx="2951163"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G. Mallot/CERN</a:t>
            </a:r>
            <a:endParaRPr lang="en-US"/>
          </a:p>
        </p:txBody>
      </p:sp>
      <p:sp>
        <p:nvSpPr>
          <p:cNvPr id="8" name="Footer Placeholder 4"/>
          <p:cNvSpPr>
            <a:spLocks noGrp="1"/>
          </p:cNvSpPr>
          <p:nvPr>
            <p:ph type="ftr" sz="quarter" idx="11"/>
          </p:nvPr>
        </p:nvSpPr>
        <p:spPr/>
        <p:txBody>
          <a:bodyPr/>
          <a:lstStyle/>
          <a:p>
            <a:pPr>
              <a:defRPr/>
            </a:pPr>
            <a:r>
              <a:rPr lang="en-US"/>
              <a:t>Obergurgl,  October 2007</a:t>
            </a:r>
          </a:p>
        </p:txBody>
      </p:sp>
      <p:sp>
        <p:nvSpPr>
          <p:cNvPr id="33796" name="Rectangle 2"/>
          <p:cNvSpPr>
            <a:spLocks noGrp="1" noChangeArrowheads="1"/>
          </p:cNvSpPr>
          <p:nvPr>
            <p:ph type="title"/>
          </p:nvPr>
        </p:nvSpPr>
        <p:spPr/>
        <p:txBody>
          <a:bodyPr/>
          <a:lstStyle/>
          <a:p>
            <a:pPr eaLnBrk="1" hangingPunct="1"/>
            <a:r>
              <a:rPr lang="en-US" smtClean="0"/>
              <a:t>E155 Target</a:t>
            </a:r>
          </a:p>
        </p:txBody>
      </p:sp>
      <p:pic>
        <p:nvPicPr>
          <p:cNvPr id="33797" name="Picture 5"/>
          <p:cNvPicPr>
            <a:picLocks noChangeAspect="1" noChangeArrowheads="1"/>
          </p:cNvPicPr>
          <p:nvPr/>
        </p:nvPicPr>
        <p:blipFill>
          <a:blip r:embed="rId2"/>
          <a:srcRect/>
          <a:stretch>
            <a:fillRect/>
          </a:stretch>
        </p:blipFill>
        <p:spPr bwMode="auto">
          <a:xfrm>
            <a:off x="2006600" y="1268413"/>
            <a:ext cx="4084638" cy="4724400"/>
          </a:xfrm>
          <a:prstGeom prst="rect">
            <a:avLst/>
          </a:prstGeom>
          <a:noFill/>
          <a:ln w="9525">
            <a:noFill/>
            <a:miter lim="800000"/>
            <a:headEnd/>
            <a:tailEnd/>
          </a:ln>
        </p:spPr>
      </p:pic>
      <p:sp>
        <p:nvSpPr>
          <p:cNvPr id="33798" name="Text Box 7"/>
          <p:cNvSpPr txBox="1">
            <a:spLocks noChangeArrowheads="1"/>
          </p:cNvSpPr>
          <p:nvPr/>
        </p:nvSpPr>
        <p:spPr bwMode="auto">
          <a:xfrm>
            <a:off x="6237288" y="2168525"/>
            <a:ext cx="2317750" cy="1373188"/>
          </a:xfrm>
          <a:prstGeom prst="rect">
            <a:avLst/>
          </a:prstGeom>
          <a:noFill/>
          <a:ln w="9525">
            <a:noFill/>
            <a:miter lim="800000"/>
            <a:headEnd/>
            <a:tailEnd/>
          </a:ln>
        </p:spPr>
        <p:txBody>
          <a:bodyPr wrap="none">
            <a:spAutoFit/>
          </a:bodyPr>
          <a:lstStyle/>
          <a:p>
            <a:r>
              <a:rPr lang="en-US"/>
              <a:t>cryogenic target</a:t>
            </a:r>
          </a:p>
          <a:p>
            <a:r>
              <a:rPr lang="en-US" baseline="30000"/>
              <a:t>6</a:t>
            </a:r>
            <a:r>
              <a:rPr lang="en-US"/>
              <a:t>LiD, NH</a:t>
            </a:r>
            <a:r>
              <a:rPr lang="en-US" baseline="-25000"/>
              <a:t>3</a:t>
            </a:r>
          </a:p>
          <a:p>
            <a:endParaRPr lang="en-US" baseline="-25000"/>
          </a:p>
          <a:p>
            <a:r>
              <a:rPr lang="en-US"/>
              <a:t>1K  evaporator fridge</a:t>
            </a:r>
          </a:p>
          <a:p>
            <a:r>
              <a:rPr lang="en-US"/>
              <a:t>5 T magnetic field</a:t>
            </a:r>
          </a:p>
        </p:txBody>
      </p:sp>
      <p:sp>
        <p:nvSpPr>
          <p:cNvPr id="33799" name="AutoShape 8"/>
          <p:cNvSpPr>
            <a:spLocks noChangeArrowheads="1"/>
          </p:cNvSpPr>
          <p:nvPr/>
        </p:nvSpPr>
        <p:spPr bwMode="auto">
          <a:xfrm>
            <a:off x="1736725" y="4675188"/>
            <a:ext cx="976313" cy="485775"/>
          </a:xfrm>
          <a:prstGeom prst="rightArrow">
            <a:avLst>
              <a:gd name="adj1" fmla="val 50000"/>
              <a:gd name="adj2" fmla="val 50245"/>
            </a:avLst>
          </a:prstGeom>
          <a:solidFill>
            <a:srgbClr val="FFFF99"/>
          </a:solidFill>
          <a:ln w="9525">
            <a:solidFill>
              <a:schemeClr val="tx1"/>
            </a:solidFill>
            <a:miter lim="800000"/>
            <a:headEnd/>
            <a:tailEnd/>
          </a:ln>
        </p:spPr>
        <p:txBody>
          <a:bodyPr wrap="none" anchor="ctr"/>
          <a:lstStyle/>
          <a:p>
            <a:endParaRPr lang="en-US"/>
          </a:p>
        </p:txBody>
      </p:sp>
      <p:sp>
        <p:nvSpPr>
          <p:cNvPr id="33800" name="Text Box 9"/>
          <p:cNvSpPr txBox="1">
            <a:spLocks noChangeArrowheads="1"/>
          </p:cNvSpPr>
          <p:nvPr/>
        </p:nvSpPr>
        <p:spPr bwMode="auto">
          <a:xfrm>
            <a:off x="1422400" y="5224463"/>
            <a:ext cx="755650" cy="366712"/>
          </a:xfrm>
          <a:prstGeom prst="rect">
            <a:avLst/>
          </a:prstGeom>
          <a:noFill/>
          <a:ln w="9525">
            <a:noFill/>
            <a:miter lim="800000"/>
            <a:headEnd/>
            <a:tailEnd/>
          </a:ln>
        </p:spPr>
        <p:txBody>
          <a:bodyPr wrap="none">
            <a:spAutoFit/>
          </a:bodyPr>
          <a:lstStyle/>
          <a:p>
            <a:r>
              <a:rPr lang="en-US"/>
              <a:t>beam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G. Mallot/CERN</a:t>
            </a:r>
            <a:endParaRPr lang="en-US"/>
          </a:p>
        </p:txBody>
      </p:sp>
      <p:sp>
        <p:nvSpPr>
          <p:cNvPr id="6" name="Footer Placeholder 4"/>
          <p:cNvSpPr>
            <a:spLocks noGrp="1"/>
          </p:cNvSpPr>
          <p:nvPr>
            <p:ph type="ftr" sz="quarter" idx="11"/>
          </p:nvPr>
        </p:nvSpPr>
        <p:spPr/>
        <p:txBody>
          <a:bodyPr/>
          <a:lstStyle/>
          <a:p>
            <a:pPr>
              <a:defRPr/>
            </a:pPr>
            <a:r>
              <a:rPr lang="en-US"/>
              <a:t>Obergurgl,  October 2007</a:t>
            </a:r>
          </a:p>
        </p:txBody>
      </p:sp>
      <p:sp>
        <p:nvSpPr>
          <p:cNvPr id="34820" name="Rectangle 2"/>
          <p:cNvSpPr>
            <a:spLocks noGrp="1" noChangeArrowheads="1"/>
          </p:cNvSpPr>
          <p:nvPr>
            <p:ph type="title"/>
          </p:nvPr>
        </p:nvSpPr>
        <p:spPr/>
        <p:txBody>
          <a:bodyPr/>
          <a:lstStyle/>
          <a:p>
            <a:pPr eaLnBrk="1" hangingPunct="1"/>
            <a:r>
              <a:rPr lang="en-US" smtClean="0"/>
              <a:t>HERMES</a:t>
            </a:r>
          </a:p>
        </p:txBody>
      </p:sp>
      <p:pic>
        <p:nvPicPr>
          <p:cNvPr id="34821" name="Picture 4"/>
          <p:cNvPicPr>
            <a:picLocks noChangeAspect="1" noChangeArrowheads="1"/>
          </p:cNvPicPr>
          <p:nvPr/>
        </p:nvPicPr>
        <p:blipFill>
          <a:blip r:embed="rId2"/>
          <a:srcRect/>
          <a:stretch>
            <a:fillRect/>
          </a:stretch>
        </p:blipFill>
        <p:spPr bwMode="auto">
          <a:xfrm>
            <a:off x="1016000" y="1908175"/>
            <a:ext cx="7054850" cy="3500438"/>
          </a:xfrm>
          <a:prstGeom prst="rect">
            <a:avLst/>
          </a:prstGeom>
          <a:noFill/>
          <a:ln w="9525">
            <a:noFill/>
            <a:miter lim="800000"/>
            <a:headEnd/>
            <a:tailEnd/>
          </a:ln>
        </p:spPr>
      </p:pic>
      <p:pic>
        <p:nvPicPr>
          <p:cNvPr id="34822" name="Picture 5" descr="hermeslogo"/>
          <p:cNvPicPr>
            <a:picLocks noChangeAspect="1" noChangeArrowheads="1"/>
          </p:cNvPicPr>
          <p:nvPr/>
        </p:nvPicPr>
        <p:blipFill>
          <a:blip r:embed="rId3"/>
          <a:srcRect/>
          <a:stretch>
            <a:fillRect/>
          </a:stretch>
        </p:blipFill>
        <p:spPr bwMode="auto">
          <a:xfrm>
            <a:off x="6777038" y="233363"/>
            <a:ext cx="10287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r>
              <a:rPr lang="en-US" smtClean="0"/>
              <a:t>G. Mallot/CERN</a:t>
            </a:r>
            <a:endParaRPr lang="en-US"/>
          </a:p>
        </p:txBody>
      </p:sp>
      <p:sp>
        <p:nvSpPr>
          <p:cNvPr id="17" name="Footer Placeholder 4"/>
          <p:cNvSpPr>
            <a:spLocks noGrp="1"/>
          </p:cNvSpPr>
          <p:nvPr>
            <p:ph type="ftr" sz="quarter" idx="11"/>
          </p:nvPr>
        </p:nvSpPr>
        <p:spPr/>
        <p:txBody>
          <a:bodyPr/>
          <a:lstStyle/>
          <a:p>
            <a:pPr>
              <a:defRPr/>
            </a:pPr>
            <a:r>
              <a:rPr lang="en-US"/>
              <a:t>Obergurgl,  October 2007</a:t>
            </a:r>
          </a:p>
        </p:txBody>
      </p:sp>
      <p:sp>
        <p:nvSpPr>
          <p:cNvPr id="35844" name="Rectangle 2"/>
          <p:cNvSpPr>
            <a:spLocks noGrp="1" noChangeArrowheads="1"/>
          </p:cNvSpPr>
          <p:nvPr>
            <p:ph type="title"/>
          </p:nvPr>
        </p:nvSpPr>
        <p:spPr/>
        <p:txBody>
          <a:bodyPr/>
          <a:lstStyle/>
          <a:p>
            <a:pPr eaLnBrk="1" hangingPunct="1"/>
            <a:r>
              <a:rPr lang="en-US" smtClean="0"/>
              <a:t>HERMES</a:t>
            </a:r>
          </a:p>
        </p:txBody>
      </p:sp>
      <p:grpSp>
        <p:nvGrpSpPr>
          <p:cNvPr id="2" name="Group 14"/>
          <p:cNvGrpSpPr>
            <a:grpSpLocks/>
          </p:cNvGrpSpPr>
          <p:nvPr/>
        </p:nvGrpSpPr>
        <p:grpSpPr bwMode="auto">
          <a:xfrm>
            <a:off x="431800" y="2124075"/>
            <a:ext cx="4529138" cy="1970088"/>
            <a:chOff x="272" y="1338"/>
            <a:chExt cx="2853" cy="1241"/>
          </a:xfrm>
        </p:grpSpPr>
        <p:pic>
          <p:nvPicPr>
            <p:cNvPr id="35850" name="Picture 3" descr="Poster04"/>
            <p:cNvPicPr>
              <a:picLocks noChangeAspect="1" noChangeArrowheads="1"/>
            </p:cNvPicPr>
            <p:nvPr/>
          </p:nvPicPr>
          <p:blipFill>
            <a:blip r:embed="rId2"/>
            <a:srcRect/>
            <a:stretch>
              <a:fillRect/>
            </a:stretch>
          </p:blipFill>
          <p:spPr bwMode="auto">
            <a:xfrm>
              <a:off x="640" y="1338"/>
              <a:ext cx="2268" cy="1162"/>
            </a:xfrm>
            <a:prstGeom prst="rect">
              <a:avLst/>
            </a:prstGeom>
            <a:noFill/>
            <a:ln w="9525">
              <a:noFill/>
              <a:miter lim="800000"/>
              <a:headEnd/>
              <a:tailEnd/>
            </a:ln>
          </p:spPr>
        </p:pic>
        <p:sp>
          <p:nvSpPr>
            <p:cNvPr id="35851" name="Text Box 4"/>
            <p:cNvSpPr txBox="1">
              <a:spLocks noChangeArrowheads="1"/>
            </p:cNvSpPr>
            <p:nvPr/>
          </p:nvSpPr>
          <p:spPr bwMode="auto">
            <a:xfrm>
              <a:off x="1916" y="2330"/>
              <a:ext cx="519" cy="192"/>
            </a:xfrm>
            <a:prstGeom prst="rect">
              <a:avLst/>
            </a:prstGeom>
            <a:solidFill>
              <a:schemeClr val="bg1"/>
            </a:solidFill>
            <a:ln w="9525">
              <a:noFill/>
              <a:miter lim="800000"/>
              <a:headEnd/>
              <a:tailEnd/>
            </a:ln>
          </p:spPr>
          <p:txBody>
            <a:bodyPr wrap="none">
              <a:spAutoFit/>
            </a:bodyPr>
            <a:lstStyle/>
            <a:p>
              <a:r>
                <a:rPr lang="en-US" sz="1400"/>
                <a:t>100 mm</a:t>
              </a:r>
            </a:p>
          </p:txBody>
        </p:sp>
        <p:sp>
          <p:nvSpPr>
            <p:cNvPr id="35852" name="Line 5"/>
            <p:cNvSpPr>
              <a:spLocks noChangeShapeType="1"/>
            </p:cNvSpPr>
            <p:nvPr/>
          </p:nvSpPr>
          <p:spPr bwMode="auto">
            <a:xfrm>
              <a:off x="1934" y="2310"/>
              <a:ext cx="312" cy="0"/>
            </a:xfrm>
            <a:prstGeom prst="line">
              <a:avLst/>
            </a:prstGeom>
            <a:noFill/>
            <a:ln w="25400">
              <a:solidFill>
                <a:schemeClr val="tx1"/>
              </a:solidFill>
              <a:round/>
              <a:headEnd/>
              <a:tailEnd/>
            </a:ln>
          </p:spPr>
          <p:txBody>
            <a:bodyPr/>
            <a:lstStyle/>
            <a:p>
              <a:endParaRPr lang="en-US"/>
            </a:p>
          </p:txBody>
        </p:sp>
        <p:sp>
          <p:nvSpPr>
            <p:cNvPr id="35853" name="Line 8"/>
            <p:cNvSpPr>
              <a:spLocks noChangeShapeType="1"/>
            </p:cNvSpPr>
            <p:nvPr/>
          </p:nvSpPr>
          <p:spPr bwMode="auto">
            <a:xfrm>
              <a:off x="1932" y="2277"/>
              <a:ext cx="2" cy="69"/>
            </a:xfrm>
            <a:prstGeom prst="line">
              <a:avLst/>
            </a:prstGeom>
            <a:noFill/>
            <a:ln w="9525">
              <a:solidFill>
                <a:schemeClr val="tx1"/>
              </a:solidFill>
              <a:round/>
              <a:headEnd/>
              <a:tailEnd/>
            </a:ln>
          </p:spPr>
          <p:txBody>
            <a:bodyPr/>
            <a:lstStyle/>
            <a:p>
              <a:endParaRPr lang="en-US"/>
            </a:p>
          </p:txBody>
        </p:sp>
        <p:sp>
          <p:nvSpPr>
            <p:cNvPr id="35854" name="Line 9"/>
            <p:cNvSpPr>
              <a:spLocks noChangeShapeType="1"/>
            </p:cNvSpPr>
            <p:nvPr/>
          </p:nvSpPr>
          <p:spPr bwMode="auto">
            <a:xfrm>
              <a:off x="2247" y="2278"/>
              <a:ext cx="2" cy="69"/>
            </a:xfrm>
            <a:prstGeom prst="line">
              <a:avLst/>
            </a:prstGeom>
            <a:noFill/>
            <a:ln w="9525">
              <a:solidFill>
                <a:schemeClr val="tx1"/>
              </a:solidFill>
              <a:round/>
              <a:headEnd/>
              <a:tailEnd/>
            </a:ln>
          </p:spPr>
          <p:txBody>
            <a:bodyPr/>
            <a:lstStyle/>
            <a:p>
              <a:endParaRPr lang="en-US"/>
            </a:p>
          </p:txBody>
        </p:sp>
        <p:sp>
          <p:nvSpPr>
            <p:cNvPr id="35855" name="Text Box 10"/>
            <p:cNvSpPr txBox="1">
              <a:spLocks noChangeArrowheads="1"/>
            </p:cNvSpPr>
            <p:nvPr/>
          </p:nvSpPr>
          <p:spPr bwMode="auto">
            <a:xfrm>
              <a:off x="2568" y="1848"/>
              <a:ext cx="557" cy="192"/>
            </a:xfrm>
            <a:prstGeom prst="rect">
              <a:avLst/>
            </a:prstGeom>
            <a:solidFill>
              <a:schemeClr val="bg1"/>
            </a:solidFill>
            <a:ln w="9525">
              <a:noFill/>
              <a:miter lim="800000"/>
              <a:headEnd/>
              <a:tailEnd/>
            </a:ln>
          </p:spPr>
          <p:txBody>
            <a:bodyPr wrap="none">
              <a:spAutoFit/>
            </a:bodyPr>
            <a:lstStyle/>
            <a:p>
              <a:r>
                <a:rPr lang="en-US" sz="1400"/>
                <a:t>Gas inlet</a:t>
              </a:r>
            </a:p>
          </p:txBody>
        </p:sp>
        <p:sp>
          <p:nvSpPr>
            <p:cNvPr id="35856" name="Text Box 11"/>
            <p:cNvSpPr txBox="1">
              <a:spLocks noChangeArrowheads="1"/>
            </p:cNvSpPr>
            <p:nvPr/>
          </p:nvSpPr>
          <p:spPr bwMode="auto">
            <a:xfrm>
              <a:off x="272" y="1338"/>
              <a:ext cx="1760" cy="192"/>
            </a:xfrm>
            <a:prstGeom prst="rect">
              <a:avLst/>
            </a:prstGeom>
            <a:solidFill>
              <a:schemeClr val="bg1"/>
            </a:solidFill>
            <a:ln w="9525">
              <a:noFill/>
              <a:miter lim="800000"/>
              <a:headEnd/>
              <a:tailEnd/>
            </a:ln>
          </p:spPr>
          <p:txBody>
            <a:bodyPr wrap="none">
              <a:spAutoFit/>
            </a:bodyPr>
            <a:lstStyle/>
            <a:p>
              <a:r>
                <a:rPr lang="en-US" sz="1400"/>
                <a:t>Gas to polarisation measurement</a:t>
              </a:r>
            </a:p>
          </p:txBody>
        </p:sp>
        <p:sp>
          <p:nvSpPr>
            <p:cNvPr id="35857" name="Text Box 12"/>
            <p:cNvSpPr txBox="1">
              <a:spLocks noChangeArrowheads="1"/>
            </p:cNvSpPr>
            <p:nvPr/>
          </p:nvSpPr>
          <p:spPr bwMode="auto">
            <a:xfrm rot="-1318640">
              <a:off x="669" y="2387"/>
              <a:ext cx="395" cy="192"/>
            </a:xfrm>
            <a:prstGeom prst="rect">
              <a:avLst/>
            </a:prstGeom>
            <a:solidFill>
              <a:schemeClr val="bg1"/>
            </a:solidFill>
            <a:ln w="9525">
              <a:noFill/>
              <a:miter lim="800000"/>
              <a:headEnd/>
              <a:tailEnd/>
            </a:ln>
          </p:spPr>
          <p:txBody>
            <a:bodyPr wrap="none">
              <a:spAutoFit/>
            </a:bodyPr>
            <a:lstStyle/>
            <a:p>
              <a:r>
                <a:rPr lang="en-US" sz="1400"/>
                <a:t>beam</a:t>
              </a:r>
            </a:p>
          </p:txBody>
        </p:sp>
      </p:grpSp>
      <p:pic>
        <p:nvPicPr>
          <p:cNvPr id="35846" name="Picture 13"/>
          <p:cNvPicPr>
            <a:picLocks noChangeAspect="1" noChangeArrowheads="1"/>
          </p:cNvPicPr>
          <p:nvPr/>
        </p:nvPicPr>
        <p:blipFill>
          <a:blip r:embed="rId3"/>
          <a:srcRect/>
          <a:stretch>
            <a:fillRect/>
          </a:stretch>
        </p:blipFill>
        <p:spPr bwMode="auto">
          <a:xfrm>
            <a:off x="1150938" y="4256088"/>
            <a:ext cx="4365625" cy="2303462"/>
          </a:xfrm>
          <a:prstGeom prst="rect">
            <a:avLst/>
          </a:prstGeom>
          <a:noFill/>
          <a:ln w="9525">
            <a:noFill/>
            <a:miter lim="800000"/>
            <a:headEnd/>
            <a:tailEnd/>
          </a:ln>
        </p:spPr>
      </p:pic>
      <p:pic>
        <p:nvPicPr>
          <p:cNvPr id="35847" name="Picture 15"/>
          <p:cNvPicPr>
            <a:picLocks noChangeAspect="1" noChangeArrowheads="1"/>
          </p:cNvPicPr>
          <p:nvPr/>
        </p:nvPicPr>
        <p:blipFill>
          <a:blip r:embed="rId4">
            <a:clrChange>
              <a:clrFrom>
                <a:srgbClr val="FFFFCC"/>
              </a:clrFrom>
              <a:clrTo>
                <a:srgbClr val="FFFFCC">
                  <a:alpha val="0"/>
                </a:srgbClr>
              </a:clrTo>
            </a:clrChange>
          </a:blip>
          <a:srcRect/>
          <a:stretch>
            <a:fillRect/>
          </a:stretch>
        </p:blipFill>
        <p:spPr bwMode="auto">
          <a:xfrm>
            <a:off x="5067300" y="1898650"/>
            <a:ext cx="3946525" cy="2505075"/>
          </a:xfrm>
          <a:prstGeom prst="rect">
            <a:avLst/>
          </a:prstGeom>
          <a:noFill/>
          <a:ln w="9525">
            <a:noFill/>
            <a:miter lim="800000"/>
            <a:headEnd/>
            <a:tailEnd/>
          </a:ln>
        </p:spPr>
      </p:pic>
      <p:sp>
        <p:nvSpPr>
          <p:cNvPr id="35848" name="Text Box 16"/>
          <p:cNvSpPr txBox="1">
            <a:spLocks noChangeArrowheads="1"/>
          </p:cNvSpPr>
          <p:nvPr/>
        </p:nvSpPr>
        <p:spPr bwMode="auto">
          <a:xfrm>
            <a:off x="654050" y="1539875"/>
            <a:ext cx="1250950" cy="366713"/>
          </a:xfrm>
          <a:prstGeom prst="rect">
            <a:avLst/>
          </a:prstGeom>
          <a:noFill/>
          <a:ln w="9525">
            <a:noFill/>
            <a:miter lim="800000"/>
            <a:headEnd/>
            <a:tailEnd/>
          </a:ln>
        </p:spPr>
        <p:txBody>
          <a:bodyPr wrap="none">
            <a:spAutoFit/>
          </a:bodyPr>
          <a:lstStyle/>
          <a:p>
            <a:r>
              <a:rPr lang="en-US"/>
              <a:t>Target cell</a:t>
            </a:r>
          </a:p>
        </p:txBody>
      </p:sp>
      <p:sp>
        <p:nvSpPr>
          <p:cNvPr id="35849" name="Text Box 17"/>
          <p:cNvSpPr txBox="1">
            <a:spLocks noChangeArrowheads="1"/>
          </p:cNvSpPr>
          <p:nvPr/>
        </p:nvSpPr>
        <p:spPr bwMode="auto">
          <a:xfrm>
            <a:off x="6416675" y="4373563"/>
            <a:ext cx="2005677" cy="1200329"/>
          </a:xfrm>
          <a:prstGeom prst="rect">
            <a:avLst/>
          </a:prstGeom>
          <a:noFill/>
          <a:ln w="9525">
            <a:noFill/>
            <a:miter lim="800000"/>
            <a:headEnd/>
            <a:tailEnd/>
          </a:ln>
        </p:spPr>
        <p:txBody>
          <a:bodyPr wrap="none">
            <a:spAutoFit/>
          </a:bodyPr>
          <a:lstStyle/>
          <a:p>
            <a:r>
              <a:rPr lang="en-US" dirty="0"/>
              <a:t>beam </a:t>
            </a:r>
            <a:r>
              <a:rPr lang="en-US" dirty="0" err="1"/>
              <a:t>polarisation</a:t>
            </a:r>
            <a:endParaRPr lang="en-US" dirty="0"/>
          </a:p>
          <a:p>
            <a:r>
              <a:rPr lang="en-US" dirty="0" smtClean="0"/>
              <a:t>built-up by </a:t>
            </a:r>
            <a:br>
              <a:rPr lang="en-US" dirty="0" smtClean="0"/>
            </a:br>
            <a:r>
              <a:rPr lang="en-US" dirty="0" err="1" smtClean="0">
                <a:solidFill>
                  <a:schemeClr val="accent2"/>
                </a:solidFill>
              </a:rPr>
              <a:t>Sokolov-Ternov</a:t>
            </a:r>
            <a:endParaRPr lang="en-US" dirty="0" smtClean="0">
              <a:solidFill>
                <a:schemeClr val="accent2"/>
              </a:solidFill>
            </a:endParaRPr>
          </a:p>
          <a:p>
            <a:r>
              <a:rPr lang="en-US" dirty="0" smtClean="0"/>
              <a:t>effect </a:t>
            </a:r>
            <a:endParaRPr lang="en-US" dirty="0"/>
          </a:p>
        </p:txBody>
      </p:sp>
      <p:pic>
        <p:nvPicPr>
          <p:cNvPr id="18" name="Picture 5" descr="hermeslogo"/>
          <p:cNvPicPr>
            <a:picLocks noChangeAspect="1" noChangeArrowheads="1"/>
          </p:cNvPicPr>
          <p:nvPr/>
        </p:nvPicPr>
        <p:blipFill>
          <a:blip r:embed="rId5"/>
          <a:srcRect/>
          <a:stretch>
            <a:fillRect/>
          </a:stretch>
        </p:blipFill>
        <p:spPr bwMode="auto">
          <a:xfrm>
            <a:off x="349250" y="228600"/>
            <a:ext cx="10287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2"/>
          <p:cNvSpPr>
            <a:spLocks noGrp="1"/>
          </p:cNvSpPr>
          <p:nvPr>
            <p:ph type="dt" sz="quarter" idx="10"/>
          </p:nvPr>
        </p:nvSpPr>
        <p:spPr/>
        <p:txBody>
          <a:bodyPr/>
          <a:lstStyle/>
          <a:p>
            <a:pPr>
              <a:defRPr/>
            </a:pPr>
            <a:r>
              <a:rPr lang="en-US" smtClean="0"/>
              <a:t>G. Mallot/CERN</a:t>
            </a:r>
            <a:endParaRPr lang="en-US"/>
          </a:p>
        </p:txBody>
      </p:sp>
      <p:sp>
        <p:nvSpPr>
          <p:cNvPr id="42" name="Footer Placeholder 3"/>
          <p:cNvSpPr>
            <a:spLocks noGrp="1"/>
          </p:cNvSpPr>
          <p:nvPr>
            <p:ph type="ftr" sz="quarter" idx="11"/>
          </p:nvPr>
        </p:nvSpPr>
        <p:spPr/>
        <p:txBody>
          <a:bodyPr/>
          <a:lstStyle/>
          <a:p>
            <a:pPr>
              <a:defRPr/>
            </a:pPr>
            <a:r>
              <a:rPr lang="en-US"/>
              <a:t>Obergurgl,  October 2007</a:t>
            </a:r>
          </a:p>
        </p:txBody>
      </p:sp>
      <p:sp>
        <p:nvSpPr>
          <p:cNvPr id="36868" name="Rectangle 2"/>
          <p:cNvSpPr>
            <a:spLocks noGrp="1" noChangeArrowheads="1"/>
          </p:cNvSpPr>
          <p:nvPr>
            <p:ph type="title"/>
          </p:nvPr>
        </p:nvSpPr>
        <p:spPr/>
        <p:txBody>
          <a:bodyPr/>
          <a:lstStyle/>
          <a:p>
            <a:pPr algn="l" eaLnBrk="1" hangingPunct="1"/>
            <a:r>
              <a:rPr lang="en-US" smtClean="0"/>
              <a:t>The COMPASS Spectrometer</a:t>
            </a:r>
          </a:p>
        </p:txBody>
      </p:sp>
      <p:pic>
        <p:nvPicPr>
          <p:cNvPr id="36869" name="Picture 3" descr="set-up"/>
          <p:cNvPicPr>
            <a:picLocks noChangeAspect="1" noChangeArrowheads="1"/>
          </p:cNvPicPr>
          <p:nvPr/>
        </p:nvPicPr>
        <p:blipFill>
          <a:blip r:embed="rId2"/>
          <a:srcRect t="8202"/>
          <a:stretch>
            <a:fillRect/>
          </a:stretch>
        </p:blipFill>
        <p:spPr bwMode="auto">
          <a:xfrm>
            <a:off x="1219200" y="1524000"/>
            <a:ext cx="6781800" cy="4800600"/>
          </a:xfrm>
          <a:prstGeom prst="rect">
            <a:avLst/>
          </a:prstGeom>
          <a:noFill/>
          <a:ln w="9525">
            <a:noFill/>
            <a:miter lim="800000"/>
            <a:headEnd/>
            <a:tailEnd/>
          </a:ln>
        </p:spPr>
      </p:pic>
      <p:sp>
        <p:nvSpPr>
          <p:cNvPr id="36870" name="Text Box 4"/>
          <p:cNvSpPr txBox="1">
            <a:spLocks noChangeArrowheads="1"/>
          </p:cNvSpPr>
          <p:nvPr/>
        </p:nvSpPr>
        <p:spPr bwMode="auto">
          <a:xfrm>
            <a:off x="762000" y="3505200"/>
            <a:ext cx="677863" cy="396875"/>
          </a:xfrm>
          <a:prstGeom prst="rect">
            <a:avLst/>
          </a:prstGeom>
          <a:noFill/>
          <a:ln w="9525">
            <a:noFill/>
            <a:miter lim="800000"/>
            <a:headEnd/>
            <a:tailEnd/>
          </a:ln>
        </p:spPr>
        <p:txBody>
          <a:bodyPr wrap="none">
            <a:spAutoFit/>
          </a:bodyPr>
          <a:lstStyle/>
          <a:p>
            <a:pPr algn="ctr"/>
            <a:r>
              <a:rPr lang="en-US" sz="2000">
                <a:solidFill>
                  <a:srgbClr val="FF0000"/>
                </a:solidFill>
                <a:latin typeface="Times New Roman" pitchFamily="18" charset="0"/>
              </a:rPr>
              <a:t>SM1</a:t>
            </a:r>
          </a:p>
        </p:txBody>
      </p:sp>
      <p:sp>
        <p:nvSpPr>
          <p:cNvPr id="36871" name="Text Box 5"/>
          <p:cNvSpPr txBox="1">
            <a:spLocks noChangeArrowheads="1"/>
          </p:cNvSpPr>
          <p:nvPr/>
        </p:nvSpPr>
        <p:spPr bwMode="auto">
          <a:xfrm>
            <a:off x="2971800" y="2819400"/>
            <a:ext cx="677863" cy="396875"/>
          </a:xfrm>
          <a:prstGeom prst="rect">
            <a:avLst/>
          </a:prstGeom>
          <a:noFill/>
          <a:ln w="9525">
            <a:noFill/>
            <a:miter lim="800000"/>
            <a:headEnd/>
            <a:tailEnd/>
          </a:ln>
        </p:spPr>
        <p:txBody>
          <a:bodyPr>
            <a:spAutoFit/>
          </a:bodyPr>
          <a:lstStyle/>
          <a:p>
            <a:r>
              <a:rPr lang="en-US" sz="2000">
                <a:solidFill>
                  <a:srgbClr val="FF0000"/>
                </a:solidFill>
                <a:latin typeface="Times New Roman" pitchFamily="18" charset="0"/>
              </a:rPr>
              <a:t>SM2</a:t>
            </a:r>
          </a:p>
        </p:txBody>
      </p:sp>
      <p:sp>
        <p:nvSpPr>
          <p:cNvPr id="36872" name="Text Box 6"/>
          <p:cNvSpPr txBox="1">
            <a:spLocks noChangeArrowheads="1"/>
          </p:cNvSpPr>
          <p:nvPr/>
        </p:nvSpPr>
        <p:spPr bwMode="auto">
          <a:xfrm>
            <a:off x="1143000" y="3048000"/>
            <a:ext cx="919163" cy="396875"/>
          </a:xfrm>
          <a:prstGeom prst="rect">
            <a:avLst/>
          </a:prstGeom>
          <a:noFill/>
          <a:ln w="9525">
            <a:noFill/>
            <a:miter lim="800000"/>
            <a:headEnd/>
            <a:tailEnd/>
          </a:ln>
        </p:spPr>
        <p:txBody>
          <a:bodyPr wrap="none">
            <a:spAutoFit/>
          </a:bodyPr>
          <a:lstStyle/>
          <a:p>
            <a:r>
              <a:rPr lang="en-US" sz="2000">
                <a:solidFill>
                  <a:schemeClr val="bg2"/>
                </a:solidFill>
                <a:latin typeface="Times New Roman" pitchFamily="18" charset="0"/>
              </a:rPr>
              <a:t>RICH1</a:t>
            </a:r>
          </a:p>
        </p:txBody>
      </p:sp>
      <p:sp>
        <p:nvSpPr>
          <p:cNvPr id="36873" name="Text Box 7"/>
          <p:cNvSpPr txBox="1">
            <a:spLocks noChangeArrowheads="1"/>
          </p:cNvSpPr>
          <p:nvPr/>
        </p:nvSpPr>
        <p:spPr bwMode="auto">
          <a:xfrm>
            <a:off x="0" y="4114800"/>
            <a:ext cx="1852613" cy="396875"/>
          </a:xfrm>
          <a:prstGeom prst="rect">
            <a:avLst/>
          </a:prstGeom>
          <a:noFill/>
          <a:ln w="9525">
            <a:noFill/>
            <a:miter lim="800000"/>
            <a:headEnd/>
            <a:tailEnd/>
          </a:ln>
        </p:spPr>
        <p:txBody>
          <a:bodyPr wrap="none">
            <a:spAutoFit/>
          </a:bodyPr>
          <a:lstStyle/>
          <a:p>
            <a:r>
              <a:rPr lang="en-US" sz="2000">
                <a:solidFill>
                  <a:srgbClr val="FF9900"/>
                </a:solidFill>
                <a:latin typeface="Times New Roman" pitchFamily="18" charset="0"/>
              </a:rPr>
              <a:t>Polarised Target</a:t>
            </a:r>
          </a:p>
        </p:txBody>
      </p:sp>
      <p:sp>
        <p:nvSpPr>
          <p:cNvPr id="36874" name="Text Box 8"/>
          <p:cNvSpPr txBox="1">
            <a:spLocks noChangeArrowheads="1"/>
          </p:cNvSpPr>
          <p:nvPr/>
        </p:nvSpPr>
        <p:spPr bwMode="auto">
          <a:xfrm>
            <a:off x="1371600" y="2438400"/>
            <a:ext cx="1230313" cy="396875"/>
          </a:xfrm>
          <a:prstGeom prst="rect">
            <a:avLst/>
          </a:prstGeom>
          <a:noFill/>
          <a:ln w="9525">
            <a:noFill/>
            <a:miter lim="800000"/>
            <a:headEnd/>
            <a:tailEnd/>
          </a:ln>
        </p:spPr>
        <p:txBody>
          <a:bodyPr wrap="none">
            <a:spAutoFit/>
          </a:bodyPr>
          <a:lstStyle/>
          <a:p>
            <a:r>
              <a:rPr lang="en-US" sz="2000">
                <a:solidFill>
                  <a:srgbClr val="0033CC"/>
                </a:solidFill>
                <a:latin typeface="Times New Roman" pitchFamily="18" charset="0"/>
              </a:rPr>
              <a:t>E/</a:t>
            </a:r>
            <a:r>
              <a:rPr lang="en-US" sz="2000">
                <a:solidFill>
                  <a:srgbClr val="33CCCC"/>
                </a:solidFill>
                <a:latin typeface="Times New Roman" pitchFamily="18" charset="0"/>
              </a:rPr>
              <a:t>H</a:t>
            </a:r>
            <a:r>
              <a:rPr lang="en-US" sz="2000">
                <a:solidFill>
                  <a:srgbClr val="0033CC"/>
                </a:solidFill>
                <a:latin typeface="Times New Roman" pitchFamily="18" charset="0"/>
              </a:rPr>
              <a:t>CAL1</a:t>
            </a:r>
            <a:endParaRPr lang="en-US" sz="2000">
              <a:solidFill>
                <a:srgbClr val="33CCCC"/>
              </a:solidFill>
              <a:latin typeface="Times New Roman" pitchFamily="18" charset="0"/>
            </a:endParaRPr>
          </a:p>
        </p:txBody>
      </p:sp>
      <p:sp>
        <p:nvSpPr>
          <p:cNvPr id="36875" name="Line 9"/>
          <p:cNvSpPr>
            <a:spLocks noChangeShapeType="1"/>
          </p:cNvSpPr>
          <p:nvPr/>
        </p:nvSpPr>
        <p:spPr bwMode="auto">
          <a:xfrm>
            <a:off x="1447800" y="3962400"/>
            <a:ext cx="914400" cy="609600"/>
          </a:xfrm>
          <a:prstGeom prst="line">
            <a:avLst/>
          </a:prstGeom>
          <a:noFill/>
          <a:ln w="19050">
            <a:solidFill>
              <a:srgbClr val="292929"/>
            </a:solidFill>
            <a:round/>
            <a:headEnd/>
            <a:tailEnd type="triangle" w="med" len="lg"/>
          </a:ln>
        </p:spPr>
        <p:txBody>
          <a:bodyPr/>
          <a:lstStyle/>
          <a:p>
            <a:endParaRPr lang="en-US"/>
          </a:p>
        </p:txBody>
      </p:sp>
      <p:sp>
        <p:nvSpPr>
          <p:cNvPr id="36876" name="Text Box 10"/>
          <p:cNvSpPr txBox="1">
            <a:spLocks noChangeArrowheads="1"/>
          </p:cNvSpPr>
          <p:nvPr/>
        </p:nvSpPr>
        <p:spPr bwMode="auto">
          <a:xfrm>
            <a:off x="5181600" y="5105400"/>
            <a:ext cx="1536700" cy="396875"/>
          </a:xfrm>
          <a:prstGeom prst="rect">
            <a:avLst/>
          </a:prstGeom>
          <a:noFill/>
          <a:ln w="9525">
            <a:noFill/>
            <a:miter lim="800000"/>
            <a:headEnd/>
            <a:tailEnd/>
          </a:ln>
        </p:spPr>
        <p:txBody>
          <a:bodyPr wrap="none">
            <a:spAutoFit/>
          </a:bodyPr>
          <a:lstStyle/>
          <a:p>
            <a:pPr algn="ctr"/>
            <a:r>
              <a:rPr lang="en-US" sz="2000">
                <a:solidFill>
                  <a:srgbClr val="990000"/>
                </a:solidFill>
                <a:latin typeface="Times New Roman" pitchFamily="18" charset="0"/>
              </a:rPr>
              <a:t>Muon Wall 1</a:t>
            </a:r>
          </a:p>
        </p:txBody>
      </p:sp>
      <p:sp>
        <p:nvSpPr>
          <p:cNvPr id="36877" name="Text Box 11"/>
          <p:cNvSpPr txBox="1">
            <a:spLocks noChangeArrowheads="1"/>
          </p:cNvSpPr>
          <p:nvPr/>
        </p:nvSpPr>
        <p:spPr bwMode="auto">
          <a:xfrm>
            <a:off x="7315200" y="3200400"/>
            <a:ext cx="1600200" cy="701675"/>
          </a:xfrm>
          <a:prstGeom prst="rect">
            <a:avLst/>
          </a:prstGeom>
          <a:noFill/>
          <a:ln w="9525">
            <a:noFill/>
            <a:miter lim="800000"/>
            <a:headEnd/>
            <a:tailEnd/>
          </a:ln>
        </p:spPr>
        <p:txBody>
          <a:bodyPr wrap="none">
            <a:spAutoFit/>
          </a:bodyPr>
          <a:lstStyle/>
          <a:p>
            <a:pPr algn="ctr"/>
            <a:r>
              <a:rPr lang="en-US" sz="2000">
                <a:solidFill>
                  <a:srgbClr val="990000"/>
                </a:solidFill>
                <a:latin typeface="Times New Roman" pitchFamily="18" charset="0"/>
              </a:rPr>
              <a:t>Muon Wall 2,</a:t>
            </a:r>
          </a:p>
          <a:p>
            <a:pPr algn="ctr"/>
            <a:r>
              <a:rPr lang="en-US" sz="2000">
                <a:solidFill>
                  <a:schemeClr val="accent1"/>
                </a:solidFill>
                <a:latin typeface="Times New Roman" pitchFamily="18" charset="0"/>
              </a:rPr>
              <a:t>MWPC</a:t>
            </a:r>
          </a:p>
        </p:txBody>
      </p:sp>
      <p:sp>
        <p:nvSpPr>
          <p:cNvPr id="36878" name="Line 12"/>
          <p:cNvSpPr>
            <a:spLocks noChangeShapeType="1"/>
          </p:cNvSpPr>
          <p:nvPr/>
        </p:nvSpPr>
        <p:spPr bwMode="auto">
          <a:xfrm flipH="1" flipV="1">
            <a:off x="4724400" y="3962400"/>
            <a:ext cx="914400" cy="228600"/>
          </a:xfrm>
          <a:prstGeom prst="line">
            <a:avLst/>
          </a:prstGeom>
          <a:noFill/>
          <a:ln w="19050">
            <a:solidFill>
              <a:srgbClr val="292929"/>
            </a:solidFill>
            <a:round/>
            <a:headEnd/>
            <a:tailEnd type="triangle" w="med" len="lg"/>
          </a:ln>
        </p:spPr>
        <p:txBody>
          <a:bodyPr/>
          <a:lstStyle/>
          <a:p>
            <a:endParaRPr lang="en-US"/>
          </a:p>
        </p:txBody>
      </p:sp>
      <p:sp>
        <p:nvSpPr>
          <p:cNvPr id="36879" name="Line 13"/>
          <p:cNvSpPr>
            <a:spLocks noChangeShapeType="1"/>
          </p:cNvSpPr>
          <p:nvPr/>
        </p:nvSpPr>
        <p:spPr bwMode="auto">
          <a:xfrm flipH="1" flipV="1">
            <a:off x="4114800" y="4724400"/>
            <a:ext cx="1035050" cy="422275"/>
          </a:xfrm>
          <a:prstGeom prst="line">
            <a:avLst/>
          </a:prstGeom>
          <a:noFill/>
          <a:ln w="19050">
            <a:solidFill>
              <a:srgbClr val="292929"/>
            </a:solidFill>
            <a:round/>
            <a:headEnd/>
            <a:tailEnd type="triangle" w="med" len="lg"/>
          </a:ln>
        </p:spPr>
        <p:txBody>
          <a:bodyPr/>
          <a:lstStyle/>
          <a:p>
            <a:endParaRPr lang="en-US"/>
          </a:p>
        </p:txBody>
      </p:sp>
      <p:sp>
        <p:nvSpPr>
          <p:cNvPr id="36880" name="Line 14"/>
          <p:cNvSpPr>
            <a:spLocks noChangeShapeType="1"/>
          </p:cNvSpPr>
          <p:nvPr/>
        </p:nvSpPr>
        <p:spPr bwMode="auto">
          <a:xfrm>
            <a:off x="2362200" y="2971800"/>
            <a:ext cx="685800" cy="762000"/>
          </a:xfrm>
          <a:prstGeom prst="line">
            <a:avLst/>
          </a:prstGeom>
          <a:noFill/>
          <a:ln w="19050">
            <a:solidFill>
              <a:srgbClr val="292929"/>
            </a:solidFill>
            <a:round/>
            <a:headEnd/>
            <a:tailEnd type="triangle" w="med" len="lg"/>
          </a:ln>
        </p:spPr>
        <p:txBody>
          <a:bodyPr/>
          <a:lstStyle/>
          <a:p>
            <a:endParaRPr lang="en-US"/>
          </a:p>
        </p:txBody>
      </p:sp>
      <p:sp>
        <p:nvSpPr>
          <p:cNvPr id="36881" name="Line 15"/>
          <p:cNvSpPr>
            <a:spLocks noChangeShapeType="1"/>
          </p:cNvSpPr>
          <p:nvPr/>
        </p:nvSpPr>
        <p:spPr bwMode="auto">
          <a:xfrm>
            <a:off x="762000" y="4572000"/>
            <a:ext cx="1447800" cy="685800"/>
          </a:xfrm>
          <a:prstGeom prst="line">
            <a:avLst/>
          </a:prstGeom>
          <a:noFill/>
          <a:ln w="19050">
            <a:solidFill>
              <a:srgbClr val="292929"/>
            </a:solidFill>
            <a:round/>
            <a:headEnd/>
            <a:tailEnd type="triangle" w="med" len="lg"/>
          </a:ln>
        </p:spPr>
        <p:txBody>
          <a:bodyPr/>
          <a:lstStyle/>
          <a:p>
            <a:endParaRPr lang="en-US"/>
          </a:p>
        </p:txBody>
      </p:sp>
      <p:sp>
        <p:nvSpPr>
          <p:cNvPr id="36882" name="Line 16"/>
          <p:cNvSpPr>
            <a:spLocks noChangeShapeType="1"/>
          </p:cNvSpPr>
          <p:nvPr/>
        </p:nvSpPr>
        <p:spPr bwMode="auto">
          <a:xfrm flipH="1" flipV="1">
            <a:off x="3048000" y="5181600"/>
            <a:ext cx="914400" cy="457200"/>
          </a:xfrm>
          <a:prstGeom prst="line">
            <a:avLst/>
          </a:prstGeom>
          <a:noFill/>
          <a:ln w="19050">
            <a:solidFill>
              <a:srgbClr val="292929"/>
            </a:solidFill>
            <a:round/>
            <a:headEnd/>
            <a:tailEnd type="triangle" w="med" len="lg"/>
          </a:ln>
        </p:spPr>
        <p:txBody>
          <a:bodyPr/>
          <a:lstStyle/>
          <a:p>
            <a:endParaRPr lang="en-US"/>
          </a:p>
        </p:txBody>
      </p:sp>
      <p:sp>
        <p:nvSpPr>
          <p:cNvPr id="36883" name="Line 17"/>
          <p:cNvSpPr>
            <a:spLocks noChangeShapeType="1"/>
          </p:cNvSpPr>
          <p:nvPr/>
        </p:nvSpPr>
        <p:spPr bwMode="auto">
          <a:xfrm>
            <a:off x="4572000" y="2286000"/>
            <a:ext cx="1000125" cy="190500"/>
          </a:xfrm>
          <a:prstGeom prst="line">
            <a:avLst/>
          </a:prstGeom>
          <a:noFill/>
          <a:ln w="19050">
            <a:solidFill>
              <a:srgbClr val="292929"/>
            </a:solidFill>
            <a:round/>
            <a:headEnd/>
            <a:tailEnd type="triangle" w="med" len="lg"/>
          </a:ln>
        </p:spPr>
        <p:txBody>
          <a:bodyPr/>
          <a:lstStyle/>
          <a:p>
            <a:endParaRPr lang="en-US"/>
          </a:p>
        </p:txBody>
      </p:sp>
      <p:sp>
        <p:nvSpPr>
          <p:cNvPr id="36884" name="Line 18"/>
          <p:cNvSpPr>
            <a:spLocks noChangeShapeType="1"/>
          </p:cNvSpPr>
          <p:nvPr/>
        </p:nvSpPr>
        <p:spPr bwMode="auto">
          <a:xfrm flipH="1" flipV="1">
            <a:off x="7239000" y="2895600"/>
            <a:ext cx="304800" cy="304800"/>
          </a:xfrm>
          <a:prstGeom prst="line">
            <a:avLst/>
          </a:prstGeom>
          <a:noFill/>
          <a:ln w="19050">
            <a:solidFill>
              <a:schemeClr val="tx1"/>
            </a:solidFill>
            <a:round/>
            <a:headEnd/>
            <a:tailEnd type="triangle" w="med" len="lg"/>
          </a:ln>
        </p:spPr>
        <p:txBody>
          <a:bodyPr/>
          <a:lstStyle/>
          <a:p>
            <a:endParaRPr lang="en-US"/>
          </a:p>
        </p:txBody>
      </p:sp>
      <p:sp>
        <p:nvSpPr>
          <p:cNvPr id="36885" name="Line 19"/>
          <p:cNvSpPr>
            <a:spLocks noChangeShapeType="1"/>
          </p:cNvSpPr>
          <p:nvPr/>
        </p:nvSpPr>
        <p:spPr bwMode="auto">
          <a:xfrm flipV="1">
            <a:off x="701675" y="5360988"/>
            <a:ext cx="1295400" cy="762000"/>
          </a:xfrm>
          <a:prstGeom prst="line">
            <a:avLst/>
          </a:prstGeom>
          <a:noFill/>
          <a:ln w="9525">
            <a:solidFill>
              <a:schemeClr val="tx1"/>
            </a:solidFill>
            <a:round/>
            <a:headEnd/>
            <a:tailEnd/>
          </a:ln>
        </p:spPr>
        <p:txBody>
          <a:bodyPr wrap="none" anchor="ctr"/>
          <a:lstStyle/>
          <a:p>
            <a:endParaRPr lang="en-US"/>
          </a:p>
        </p:txBody>
      </p:sp>
      <p:sp>
        <p:nvSpPr>
          <p:cNvPr id="36886" name="Text Box 20"/>
          <p:cNvSpPr txBox="1">
            <a:spLocks noChangeArrowheads="1"/>
          </p:cNvSpPr>
          <p:nvPr/>
        </p:nvSpPr>
        <p:spPr bwMode="auto">
          <a:xfrm>
            <a:off x="0" y="4876800"/>
            <a:ext cx="1597025" cy="701675"/>
          </a:xfrm>
          <a:prstGeom prst="rect">
            <a:avLst/>
          </a:prstGeom>
          <a:noFill/>
          <a:ln w="9525">
            <a:noFill/>
            <a:miter lim="800000"/>
            <a:headEnd/>
            <a:tailEnd/>
          </a:ln>
        </p:spPr>
        <p:txBody>
          <a:bodyPr>
            <a:spAutoFit/>
          </a:bodyPr>
          <a:lstStyle/>
          <a:p>
            <a:r>
              <a:rPr lang="en-US" sz="2000">
                <a:latin typeface="Times New Roman" pitchFamily="18" charset="0"/>
              </a:rPr>
              <a:t>SPS 160 GeV</a:t>
            </a:r>
          </a:p>
          <a:p>
            <a:r>
              <a:rPr lang="en-US" sz="2000">
                <a:latin typeface="Times New Roman" pitchFamily="18" charset="0"/>
              </a:rPr>
              <a:t> </a:t>
            </a:r>
            <a:r>
              <a:rPr lang="en-US" sz="2000">
                <a:latin typeface="Symbol" pitchFamily="18" charset="2"/>
              </a:rPr>
              <a:t>m</a:t>
            </a:r>
            <a:r>
              <a:rPr lang="en-US" sz="2000">
                <a:latin typeface="Times New Roman" pitchFamily="18" charset="0"/>
              </a:rPr>
              <a:t> beam</a:t>
            </a:r>
          </a:p>
        </p:txBody>
      </p:sp>
      <p:sp>
        <p:nvSpPr>
          <p:cNvPr id="36887" name="Line 21"/>
          <p:cNvSpPr>
            <a:spLocks noChangeShapeType="1"/>
          </p:cNvSpPr>
          <p:nvPr/>
        </p:nvSpPr>
        <p:spPr bwMode="auto">
          <a:xfrm flipH="1" flipV="1">
            <a:off x="2514600" y="5105400"/>
            <a:ext cx="1219200" cy="1066800"/>
          </a:xfrm>
          <a:prstGeom prst="line">
            <a:avLst/>
          </a:prstGeom>
          <a:noFill/>
          <a:ln w="19050">
            <a:solidFill>
              <a:srgbClr val="292929"/>
            </a:solidFill>
            <a:round/>
            <a:headEnd/>
            <a:tailEnd type="triangle" w="med" len="lg"/>
          </a:ln>
        </p:spPr>
        <p:txBody>
          <a:bodyPr/>
          <a:lstStyle/>
          <a:p>
            <a:endParaRPr lang="en-US"/>
          </a:p>
        </p:txBody>
      </p:sp>
      <p:sp>
        <p:nvSpPr>
          <p:cNvPr id="36888" name="Text Box 22"/>
          <p:cNvSpPr txBox="1">
            <a:spLocks noChangeArrowheads="1"/>
          </p:cNvSpPr>
          <p:nvPr/>
        </p:nvSpPr>
        <p:spPr bwMode="auto">
          <a:xfrm>
            <a:off x="3886200" y="6019800"/>
            <a:ext cx="2741613" cy="396875"/>
          </a:xfrm>
          <a:prstGeom prst="rect">
            <a:avLst/>
          </a:prstGeom>
          <a:noFill/>
          <a:ln w="9525">
            <a:noFill/>
            <a:miter lim="800000"/>
            <a:headEnd/>
            <a:tailEnd/>
          </a:ln>
        </p:spPr>
        <p:txBody>
          <a:bodyPr wrap="none">
            <a:spAutoFit/>
          </a:bodyPr>
          <a:lstStyle/>
          <a:p>
            <a:r>
              <a:rPr lang="en-US" sz="2000">
                <a:solidFill>
                  <a:schemeClr val="accent1"/>
                </a:solidFill>
                <a:latin typeface="Times New Roman" pitchFamily="18" charset="0"/>
              </a:rPr>
              <a:t>Micromegas,  SDC, Scifi</a:t>
            </a:r>
          </a:p>
        </p:txBody>
      </p:sp>
      <p:sp>
        <p:nvSpPr>
          <p:cNvPr id="36889" name="Line 23"/>
          <p:cNvSpPr>
            <a:spLocks noChangeShapeType="1"/>
          </p:cNvSpPr>
          <p:nvPr/>
        </p:nvSpPr>
        <p:spPr bwMode="auto">
          <a:xfrm>
            <a:off x="2133600" y="3581400"/>
            <a:ext cx="533400" cy="609600"/>
          </a:xfrm>
          <a:prstGeom prst="line">
            <a:avLst/>
          </a:prstGeom>
          <a:noFill/>
          <a:ln w="19050">
            <a:solidFill>
              <a:srgbClr val="292929"/>
            </a:solidFill>
            <a:round/>
            <a:headEnd/>
            <a:tailEnd type="triangle" w="med" len="lg"/>
          </a:ln>
        </p:spPr>
        <p:txBody>
          <a:bodyPr/>
          <a:lstStyle/>
          <a:p>
            <a:endParaRPr lang="en-US"/>
          </a:p>
        </p:txBody>
      </p:sp>
      <p:sp>
        <p:nvSpPr>
          <p:cNvPr id="36890" name="Text Box 24"/>
          <p:cNvSpPr txBox="1">
            <a:spLocks noChangeArrowheads="1"/>
          </p:cNvSpPr>
          <p:nvPr/>
        </p:nvSpPr>
        <p:spPr bwMode="auto">
          <a:xfrm>
            <a:off x="4038600" y="5486400"/>
            <a:ext cx="1593850" cy="396875"/>
          </a:xfrm>
          <a:prstGeom prst="rect">
            <a:avLst/>
          </a:prstGeom>
          <a:noFill/>
          <a:ln w="9525">
            <a:noFill/>
            <a:miter lim="800000"/>
            <a:headEnd/>
            <a:tailEnd/>
          </a:ln>
        </p:spPr>
        <p:txBody>
          <a:bodyPr wrap="none">
            <a:spAutoFit/>
          </a:bodyPr>
          <a:lstStyle/>
          <a:p>
            <a:r>
              <a:rPr lang="en-US" sz="2000">
                <a:solidFill>
                  <a:schemeClr val="accent1"/>
                </a:solidFill>
                <a:latin typeface="Times New Roman" pitchFamily="18" charset="0"/>
              </a:rPr>
              <a:t>Straws, Gems</a:t>
            </a:r>
          </a:p>
        </p:txBody>
      </p:sp>
      <p:sp>
        <p:nvSpPr>
          <p:cNvPr id="36891" name="Line 25"/>
          <p:cNvSpPr>
            <a:spLocks noChangeShapeType="1"/>
          </p:cNvSpPr>
          <p:nvPr/>
        </p:nvSpPr>
        <p:spPr bwMode="auto">
          <a:xfrm>
            <a:off x="3352800" y="3276600"/>
            <a:ext cx="304800" cy="228600"/>
          </a:xfrm>
          <a:prstGeom prst="line">
            <a:avLst/>
          </a:prstGeom>
          <a:noFill/>
          <a:ln w="19050">
            <a:solidFill>
              <a:srgbClr val="292929"/>
            </a:solidFill>
            <a:round/>
            <a:headEnd/>
            <a:tailEnd type="triangle" w="med" len="lg"/>
          </a:ln>
        </p:spPr>
        <p:txBody>
          <a:bodyPr/>
          <a:lstStyle/>
          <a:p>
            <a:endParaRPr lang="en-US"/>
          </a:p>
        </p:txBody>
      </p:sp>
      <p:sp>
        <p:nvSpPr>
          <p:cNvPr id="36892" name="Text Box 26"/>
          <p:cNvSpPr txBox="1">
            <a:spLocks noChangeArrowheads="1"/>
          </p:cNvSpPr>
          <p:nvPr/>
        </p:nvSpPr>
        <p:spPr bwMode="auto">
          <a:xfrm>
            <a:off x="5961063" y="4191000"/>
            <a:ext cx="2411412" cy="701675"/>
          </a:xfrm>
          <a:prstGeom prst="rect">
            <a:avLst/>
          </a:prstGeom>
          <a:noFill/>
          <a:ln w="9525">
            <a:noFill/>
            <a:miter lim="800000"/>
            <a:headEnd/>
            <a:tailEnd/>
          </a:ln>
        </p:spPr>
        <p:txBody>
          <a:bodyPr wrap="none">
            <a:spAutoFit/>
          </a:bodyPr>
          <a:lstStyle/>
          <a:p>
            <a:pPr algn="ctr"/>
            <a:r>
              <a:rPr lang="en-US" sz="2000">
                <a:solidFill>
                  <a:schemeClr val="accent1"/>
                </a:solidFill>
                <a:latin typeface="Times New Roman" pitchFamily="18" charset="0"/>
              </a:rPr>
              <a:t>MWPC, Gems, Scifi, </a:t>
            </a:r>
          </a:p>
          <a:p>
            <a:pPr algn="ctr"/>
            <a:r>
              <a:rPr lang="en-US" sz="2000">
                <a:solidFill>
                  <a:schemeClr val="accent1"/>
                </a:solidFill>
                <a:latin typeface="Times New Roman" pitchFamily="18" charset="0"/>
              </a:rPr>
              <a:t>       W45 (not shown)</a:t>
            </a:r>
          </a:p>
        </p:txBody>
      </p:sp>
      <p:sp>
        <p:nvSpPr>
          <p:cNvPr id="36893" name="Line 27"/>
          <p:cNvSpPr>
            <a:spLocks noChangeShapeType="1"/>
          </p:cNvSpPr>
          <p:nvPr/>
        </p:nvSpPr>
        <p:spPr bwMode="auto">
          <a:xfrm flipH="1" flipV="1">
            <a:off x="5638800" y="3276600"/>
            <a:ext cx="152400" cy="838200"/>
          </a:xfrm>
          <a:prstGeom prst="line">
            <a:avLst/>
          </a:prstGeom>
          <a:noFill/>
          <a:ln w="19050">
            <a:solidFill>
              <a:srgbClr val="292929"/>
            </a:solidFill>
            <a:round/>
            <a:headEnd/>
            <a:tailEnd type="triangle" w="lg" len="lg"/>
          </a:ln>
        </p:spPr>
        <p:txBody>
          <a:bodyPr/>
          <a:lstStyle/>
          <a:p>
            <a:endParaRPr lang="en-US"/>
          </a:p>
        </p:txBody>
      </p:sp>
      <p:sp>
        <p:nvSpPr>
          <p:cNvPr id="36894" name="Line 28"/>
          <p:cNvSpPr>
            <a:spLocks noChangeShapeType="1"/>
          </p:cNvSpPr>
          <p:nvPr/>
        </p:nvSpPr>
        <p:spPr bwMode="auto">
          <a:xfrm flipH="1">
            <a:off x="3886200" y="4343400"/>
            <a:ext cx="1752600" cy="152400"/>
          </a:xfrm>
          <a:prstGeom prst="line">
            <a:avLst/>
          </a:prstGeom>
          <a:noFill/>
          <a:ln w="19050">
            <a:solidFill>
              <a:srgbClr val="292929"/>
            </a:solidFill>
            <a:round/>
            <a:headEnd/>
            <a:tailEnd type="triangle" w="med" len="lg"/>
          </a:ln>
        </p:spPr>
        <p:txBody>
          <a:bodyPr/>
          <a:lstStyle/>
          <a:p>
            <a:endParaRPr lang="en-US"/>
          </a:p>
        </p:txBody>
      </p:sp>
      <p:sp>
        <p:nvSpPr>
          <p:cNvPr id="36895" name="Text Box 29"/>
          <p:cNvSpPr txBox="1">
            <a:spLocks noChangeArrowheads="1"/>
          </p:cNvSpPr>
          <p:nvPr/>
        </p:nvSpPr>
        <p:spPr bwMode="auto">
          <a:xfrm>
            <a:off x="3200400" y="1981200"/>
            <a:ext cx="1230313" cy="396875"/>
          </a:xfrm>
          <a:prstGeom prst="rect">
            <a:avLst/>
          </a:prstGeom>
          <a:noFill/>
          <a:ln w="9525">
            <a:noFill/>
            <a:miter lim="800000"/>
            <a:headEnd/>
            <a:tailEnd/>
          </a:ln>
        </p:spPr>
        <p:txBody>
          <a:bodyPr wrap="none">
            <a:spAutoFit/>
          </a:bodyPr>
          <a:lstStyle/>
          <a:p>
            <a:r>
              <a:rPr lang="en-US" sz="2000">
                <a:solidFill>
                  <a:srgbClr val="0033CC"/>
                </a:solidFill>
                <a:latin typeface="Times New Roman" pitchFamily="18" charset="0"/>
              </a:rPr>
              <a:t>E/</a:t>
            </a:r>
            <a:r>
              <a:rPr lang="en-US" sz="2000">
                <a:solidFill>
                  <a:srgbClr val="33CCCC"/>
                </a:solidFill>
                <a:latin typeface="Times New Roman" pitchFamily="18" charset="0"/>
              </a:rPr>
              <a:t>H</a:t>
            </a:r>
            <a:r>
              <a:rPr lang="en-US" sz="2000">
                <a:solidFill>
                  <a:srgbClr val="0033CC"/>
                </a:solidFill>
                <a:latin typeface="Times New Roman" pitchFamily="18" charset="0"/>
              </a:rPr>
              <a:t>CAL2</a:t>
            </a:r>
            <a:endParaRPr lang="en-US" sz="2000">
              <a:solidFill>
                <a:srgbClr val="33CCCC"/>
              </a:solidFill>
              <a:latin typeface="Times New Roman" pitchFamily="18" charset="0"/>
            </a:endParaRPr>
          </a:p>
        </p:txBody>
      </p:sp>
      <p:sp>
        <p:nvSpPr>
          <p:cNvPr id="36896" name="Text Box 30"/>
          <p:cNvSpPr txBox="1">
            <a:spLocks noChangeArrowheads="1"/>
          </p:cNvSpPr>
          <p:nvPr/>
        </p:nvSpPr>
        <p:spPr bwMode="auto">
          <a:xfrm>
            <a:off x="5013325" y="1462088"/>
            <a:ext cx="184150" cy="396875"/>
          </a:xfrm>
          <a:prstGeom prst="rect">
            <a:avLst/>
          </a:prstGeom>
          <a:noFill/>
          <a:ln w="9525">
            <a:noFill/>
            <a:miter lim="800000"/>
            <a:headEnd/>
            <a:tailEnd/>
          </a:ln>
        </p:spPr>
        <p:txBody>
          <a:bodyPr wrap="none">
            <a:spAutoFit/>
          </a:bodyPr>
          <a:lstStyle/>
          <a:p>
            <a:endParaRPr lang="en-US" sz="2000">
              <a:latin typeface="Times New Roman" pitchFamily="18" charset="0"/>
            </a:endParaRPr>
          </a:p>
        </p:txBody>
      </p:sp>
      <p:sp>
        <p:nvSpPr>
          <p:cNvPr id="36897" name="Text Box 31"/>
          <p:cNvSpPr txBox="1">
            <a:spLocks noChangeArrowheads="1"/>
          </p:cNvSpPr>
          <p:nvPr/>
        </p:nvSpPr>
        <p:spPr bwMode="auto">
          <a:xfrm>
            <a:off x="4648200" y="1676400"/>
            <a:ext cx="1425575" cy="396875"/>
          </a:xfrm>
          <a:prstGeom prst="rect">
            <a:avLst/>
          </a:prstGeom>
          <a:noFill/>
          <a:ln w="9525">
            <a:noFill/>
            <a:miter lim="800000"/>
            <a:headEnd/>
            <a:tailEnd/>
          </a:ln>
        </p:spPr>
        <p:txBody>
          <a:bodyPr wrap="none">
            <a:spAutoFit/>
          </a:bodyPr>
          <a:lstStyle/>
          <a:p>
            <a:r>
              <a:rPr lang="en-US" sz="2000">
                <a:latin typeface="Times New Roman" pitchFamily="18" charset="0"/>
              </a:rPr>
              <a:t>Hodoscopes</a:t>
            </a:r>
          </a:p>
        </p:txBody>
      </p:sp>
      <p:sp>
        <p:nvSpPr>
          <p:cNvPr id="36898" name="Line 32"/>
          <p:cNvSpPr>
            <a:spLocks noChangeShapeType="1"/>
          </p:cNvSpPr>
          <p:nvPr/>
        </p:nvSpPr>
        <p:spPr bwMode="auto">
          <a:xfrm flipV="1">
            <a:off x="6096000" y="1676400"/>
            <a:ext cx="838200" cy="152400"/>
          </a:xfrm>
          <a:prstGeom prst="line">
            <a:avLst/>
          </a:prstGeom>
          <a:noFill/>
          <a:ln w="19050">
            <a:solidFill>
              <a:srgbClr val="292929"/>
            </a:solidFill>
            <a:round/>
            <a:headEnd/>
            <a:tailEnd type="triangle" w="med" len="lg"/>
          </a:ln>
        </p:spPr>
        <p:txBody>
          <a:bodyPr/>
          <a:lstStyle/>
          <a:p>
            <a:endParaRPr lang="en-US"/>
          </a:p>
        </p:txBody>
      </p:sp>
      <p:sp>
        <p:nvSpPr>
          <p:cNvPr id="36899" name="Line 33"/>
          <p:cNvSpPr>
            <a:spLocks noChangeShapeType="1"/>
          </p:cNvSpPr>
          <p:nvPr/>
        </p:nvSpPr>
        <p:spPr bwMode="auto">
          <a:xfrm flipH="1">
            <a:off x="4343400" y="2209800"/>
            <a:ext cx="685800" cy="1447800"/>
          </a:xfrm>
          <a:prstGeom prst="line">
            <a:avLst/>
          </a:prstGeom>
          <a:noFill/>
          <a:ln w="19050">
            <a:solidFill>
              <a:srgbClr val="292929"/>
            </a:solidFill>
            <a:round/>
            <a:headEnd/>
            <a:tailEnd type="triangle" w="med" len="lg"/>
          </a:ln>
        </p:spPr>
        <p:txBody>
          <a:bodyPr/>
          <a:lstStyle/>
          <a:p>
            <a:endParaRPr lang="en-US"/>
          </a:p>
        </p:txBody>
      </p:sp>
      <p:sp>
        <p:nvSpPr>
          <p:cNvPr id="36900" name="Line 34"/>
          <p:cNvSpPr>
            <a:spLocks noChangeShapeType="1"/>
          </p:cNvSpPr>
          <p:nvPr/>
        </p:nvSpPr>
        <p:spPr bwMode="auto">
          <a:xfrm>
            <a:off x="5181600" y="2133600"/>
            <a:ext cx="990600" cy="152400"/>
          </a:xfrm>
          <a:prstGeom prst="line">
            <a:avLst/>
          </a:prstGeom>
          <a:noFill/>
          <a:ln w="19050">
            <a:solidFill>
              <a:srgbClr val="292929"/>
            </a:solidFill>
            <a:round/>
            <a:headEnd/>
            <a:tailEnd type="triangle" w="med" len="lg"/>
          </a:ln>
        </p:spPr>
        <p:txBody>
          <a:bodyPr/>
          <a:lstStyle/>
          <a:p>
            <a:endParaRPr lang="en-US"/>
          </a:p>
        </p:txBody>
      </p:sp>
      <p:sp>
        <p:nvSpPr>
          <p:cNvPr id="36901" name="Text Box 35"/>
          <p:cNvSpPr txBox="1">
            <a:spLocks noChangeArrowheads="1"/>
          </p:cNvSpPr>
          <p:nvPr/>
        </p:nvSpPr>
        <p:spPr bwMode="auto">
          <a:xfrm>
            <a:off x="1524000" y="6172200"/>
            <a:ext cx="1506538" cy="396875"/>
          </a:xfrm>
          <a:prstGeom prst="rect">
            <a:avLst/>
          </a:prstGeom>
          <a:noFill/>
          <a:ln w="9525">
            <a:noFill/>
            <a:miter lim="800000"/>
            <a:headEnd/>
            <a:tailEnd/>
          </a:ln>
        </p:spPr>
        <p:txBody>
          <a:bodyPr wrap="none">
            <a:spAutoFit/>
          </a:bodyPr>
          <a:lstStyle/>
          <a:p>
            <a:r>
              <a:rPr lang="en-US" sz="2000">
                <a:solidFill>
                  <a:schemeClr val="accent1"/>
                </a:solidFill>
                <a:latin typeface="Times New Roman" pitchFamily="18" charset="0"/>
              </a:rPr>
              <a:t>Scifi, Silicon</a:t>
            </a:r>
          </a:p>
        </p:txBody>
      </p:sp>
      <p:sp>
        <p:nvSpPr>
          <p:cNvPr id="36902" name="Line 36"/>
          <p:cNvSpPr>
            <a:spLocks noChangeShapeType="1"/>
          </p:cNvSpPr>
          <p:nvPr/>
        </p:nvSpPr>
        <p:spPr bwMode="auto">
          <a:xfrm flipH="1" flipV="1">
            <a:off x="1485900" y="5867400"/>
            <a:ext cx="495300" cy="304800"/>
          </a:xfrm>
          <a:prstGeom prst="line">
            <a:avLst/>
          </a:prstGeom>
          <a:noFill/>
          <a:ln w="19050">
            <a:solidFill>
              <a:srgbClr val="292929"/>
            </a:solidFill>
            <a:round/>
            <a:headEnd/>
            <a:tailEnd type="triangle" w="med" len="lg"/>
          </a:ln>
        </p:spPr>
        <p:txBody>
          <a:bodyPr/>
          <a:lstStyle/>
          <a:p>
            <a:endParaRPr lang="en-US"/>
          </a:p>
        </p:txBody>
      </p:sp>
      <p:sp>
        <p:nvSpPr>
          <p:cNvPr id="36903" name="AutoShape 37"/>
          <p:cNvSpPr>
            <a:spLocks noChangeArrowheads="1"/>
          </p:cNvSpPr>
          <p:nvPr/>
        </p:nvSpPr>
        <p:spPr bwMode="auto">
          <a:xfrm rot="5400000">
            <a:off x="1256507" y="5715793"/>
            <a:ext cx="209550" cy="74613"/>
          </a:xfrm>
          <a:prstGeom prst="parallelogram">
            <a:avLst>
              <a:gd name="adj" fmla="val 83332"/>
            </a:avLst>
          </a:prstGeom>
          <a:solidFill>
            <a:schemeClr val="accent1"/>
          </a:solidFill>
          <a:ln w="9525">
            <a:noFill/>
            <a:miter lim="800000"/>
            <a:headEnd/>
            <a:tailEnd/>
          </a:ln>
        </p:spPr>
        <p:txBody>
          <a:bodyPr wrap="none" anchor="ctr"/>
          <a:lstStyle/>
          <a:p>
            <a:endParaRPr lang="en-US"/>
          </a:p>
        </p:txBody>
      </p:sp>
      <p:sp>
        <p:nvSpPr>
          <p:cNvPr id="36904" name="AutoShape 38"/>
          <p:cNvSpPr>
            <a:spLocks noChangeArrowheads="1"/>
          </p:cNvSpPr>
          <p:nvPr/>
        </p:nvSpPr>
        <p:spPr bwMode="auto">
          <a:xfrm rot="5400000">
            <a:off x="1761332" y="5401468"/>
            <a:ext cx="209550" cy="74613"/>
          </a:xfrm>
          <a:prstGeom prst="parallelogram">
            <a:avLst>
              <a:gd name="adj" fmla="val 83332"/>
            </a:avLst>
          </a:prstGeom>
          <a:solidFill>
            <a:schemeClr val="accent1"/>
          </a:solidFill>
          <a:ln w="9525">
            <a:noFill/>
            <a:miter lim="800000"/>
            <a:headEnd/>
            <a:tailEnd/>
          </a:ln>
        </p:spPr>
        <p:txBody>
          <a:bodyPr wrap="none" anchor="ctr"/>
          <a:lstStyle/>
          <a:p>
            <a:endParaRPr lang="en-US"/>
          </a:p>
        </p:txBody>
      </p:sp>
      <p:sp>
        <p:nvSpPr>
          <p:cNvPr id="36905" name="AutoShape 39"/>
          <p:cNvSpPr>
            <a:spLocks noChangeArrowheads="1"/>
          </p:cNvSpPr>
          <p:nvPr/>
        </p:nvSpPr>
        <p:spPr bwMode="auto">
          <a:xfrm rot="5400000">
            <a:off x="694532" y="6011068"/>
            <a:ext cx="209550" cy="74613"/>
          </a:xfrm>
          <a:prstGeom prst="parallelogram">
            <a:avLst>
              <a:gd name="adj" fmla="val 83332"/>
            </a:avLst>
          </a:prstGeom>
          <a:solidFill>
            <a:schemeClr val="accent1"/>
          </a:solidFill>
          <a:ln w="9525">
            <a:noFill/>
            <a:miter lim="800000"/>
            <a:headEnd/>
            <a:tailEnd/>
          </a:ln>
        </p:spPr>
        <p:txBody>
          <a:bodyPr wrap="none" anchor="ctr"/>
          <a:lstStyle/>
          <a:p>
            <a:endParaRPr lang="en-US"/>
          </a:p>
        </p:txBody>
      </p:sp>
      <p:pic>
        <p:nvPicPr>
          <p:cNvPr id="36906" name="Picture 40" descr="compass-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0" y="304800"/>
            <a:ext cx="114300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27050" y="2006600"/>
            <a:ext cx="8401050" cy="4114800"/>
          </a:xfrm>
        </p:spPr>
        <p:txBody>
          <a:bodyPr/>
          <a:lstStyle/>
          <a:p>
            <a:pPr eaLnBrk="1" hangingPunct="1"/>
            <a:r>
              <a:rPr lang="en-US" smtClean="0"/>
              <a:t>electron scattering at SLAC in the late 1960ies revealed </a:t>
            </a:r>
            <a:r>
              <a:rPr lang="en-US" smtClean="0">
                <a:solidFill>
                  <a:schemeClr val="accent2"/>
                </a:solidFill>
              </a:rPr>
              <a:t>point-like partons </a:t>
            </a:r>
            <a:r>
              <a:rPr lang="en-US" smtClean="0"/>
              <a:t>in the nucleon → </a:t>
            </a:r>
            <a:r>
              <a:rPr lang="en-US" smtClean="0">
                <a:solidFill>
                  <a:schemeClr val="accent2"/>
                </a:solidFill>
              </a:rPr>
              <a:t>quarks</a:t>
            </a:r>
          </a:p>
          <a:p>
            <a:pPr eaLnBrk="1" hangingPunct="1"/>
            <a:r>
              <a:rPr lang="en-US" smtClean="0"/>
              <a:t>structure function is </a:t>
            </a:r>
            <a:r>
              <a:rPr lang="en-US" i="1" smtClean="0"/>
              <a:t>Q</a:t>
            </a:r>
            <a:r>
              <a:rPr lang="en-US" baseline="30000" smtClean="0"/>
              <a:t>2</a:t>
            </a:r>
            <a:r>
              <a:rPr lang="en-US" smtClean="0"/>
              <a:t> independent (scaling) </a:t>
            </a:r>
          </a:p>
        </p:txBody>
      </p:sp>
      <p:sp>
        <p:nvSpPr>
          <p:cNvPr id="9219" name="Title 1"/>
          <p:cNvSpPr>
            <a:spLocks noGrp="1"/>
          </p:cNvSpPr>
          <p:nvPr>
            <p:ph type="title"/>
          </p:nvPr>
        </p:nvSpPr>
        <p:spPr/>
        <p:txBody>
          <a:bodyPr/>
          <a:lstStyle/>
          <a:p>
            <a:pPr eaLnBrk="1" hangingPunct="1"/>
            <a:r>
              <a:rPr lang="en-US" dirty="0" smtClean="0"/>
              <a:t>1. Introduction</a:t>
            </a:r>
          </a:p>
        </p:txBody>
      </p:sp>
      <p:sp>
        <p:nvSpPr>
          <p:cNvPr id="4" name="Date Placeholder 3"/>
          <p:cNvSpPr>
            <a:spLocks noGrp="1"/>
          </p:cNvSpPr>
          <p:nvPr>
            <p:ph type="dt" sz="quarter" idx="10"/>
          </p:nvPr>
        </p:nvSpPr>
        <p:spPr/>
        <p:txBody>
          <a:bodyPr/>
          <a:lstStyle/>
          <a:p>
            <a:pPr>
              <a:defRPr/>
            </a:pPr>
            <a:r>
              <a:rPr lang="en-US" smtClean="0"/>
              <a:t>G. Mallot/CERN</a:t>
            </a:r>
            <a:endParaRPr lang="en-US" dirty="0"/>
          </a:p>
        </p:txBody>
      </p:sp>
      <p:pic>
        <p:nvPicPr>
          <p:cNvPr id="9221" name="Picture 5" descr="scaling.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04850" y="3740150"/>
            <a:ext cx="4498975" cy="2444750"/>
          </a:xfrm>
          <a:prstGeom prst="rect">
            <a:avLst/>
          </a:prstGeom>
          <a:noFill/>
          <a:ln w="9525">
            <a:noFill/>
            <a:miter lim="800000"/>
            <a:headEnd/>
            <a:tailEnd/>
          </a:ln>
        </p:spPr>
      </p:pic>
      <p:grpSp>
        <p:nvGrpSpPr>
          <p:cNvPr id="9222" name="Group 14"/>
          <p:cNvGrpSpPr>
            <a:grpSpLocks/>
          </p:cNvGrpSpPr>
          <p:nvPr/>
        </p:nvGrpSpPr>
        <p:grpSpPr bwMode="auto">
          <a:xfrm>
            <a:off x="6216650" y="3917950"/>
            <a:ext cx="2359025" cy="2051050"/>
            <a:chOff x="6261100" y="3473450"/>
            <a:chExt cx="2359428" cy="2051050"/>
          </a:xfrm>
        </p:grpSpPr>
        <p:sp>
          <p:nvSpPr>
            <p:cNvPr id="9224" name="TextBox 7"/>
            <p:cNvSpPr txBox="1">
              <a:spLocks noChangeArrowheads="1"/>
            </p:cNvSpPr>
            <p:nvPr/>
          </p:nvSpPr>
          <p:spPr bwMode="auto">
            <a:xfrm>
              <a:off x="7505700" y="4940300"/>
              <a:ext cx="582211" cy="307777"/>
            </a:xfrm>
            <a:prstGeom prst="rect">
              <a:avLst/>
            </a:prstGeom>
            <a:noFill/>
            <a:ln w="9525">
              <a:noFill/>
              <a:miter lim="800000"/>
              <a:headEnd/>
              <a:tailEnd/>
            </a:ln>
          </p:spPr>
          <p:txBody>
            <a:bodyPr wrap="none">
              <a:spAutoFit/>
            </a:bodyPr>
            <a:lstStyle/>
            <a:p>
              <a:r>
                <a:rPr lang="en-US" sz="1400" b="1">
                  <a:solidFill>
                    <a:srgbClr val="C00000"/>
                  </a:solidFill>
                </a:rPr>
                <a:t>1990</a:t>
              </a:r>
            </a:p>
          </p:txBody>
        </p:sp>
        <p:pic>
          <p:nvPicPr>
            <p:cNvPr id="9225" name="Picture 11" descr="nobel.png"/>
            <p:cNvPicPr>
              <a:picLocks noChangeAspect="1"/>
            </p:cNvPicPr>
            <p:nvPr/>
          </p:nvPicPr>
          <p:blipFill>
            <a:blip r:embed="rId3"/>
            <a:srcRect/>
            <a:stretch>
              <a:fillRect/>
            </a:stretch>
          </p:blipFill>
          <p:spPr bwMode="auto">
            <a:xfrm>
              <a:off x="6350000" y="4718050"/>
              <a:ext cx="806450" cy="806450"/>
            </a:xfrm>
            <a:prstGeom prst="rect">
              <a:avLst/>
            </a:prstGeom>
            <a:noFill/>
            <a:ln w="9525">
              <a:noFill/>
              <a:miter lim="800000"/>
              <a:headEnd/>
              <a:tailEnd/>
            </a:ln>
          </p:spPr>
        </p:pic>
        <p:grpSp>
          <p:nvGrpSpPr>
            <p:cNvPr id="9226" name="Group 15"/>
            <p:cNvGrpSpPr>
              <a:grpSpLocks/>
            </p:cNvGrpSpPr>
            <p:nvPr/>
          </p:nvGrpSpPr>
          <p:grpSpPr bwMode="auto">
            <a:xfrm>
              <a:off x="6483350" y="3473450"/>
              <a:ext cx="1744663" cy="825500"/>
              <a:chOff x="5505450" y="3517900"/>
              <a:chExt cx="1744850" cy="825538"/>
            </a:xfrm>
          </p:grpSpPr>
          <p:pic>
            <p:nvPicPr>
              <p:cNvPr id="9228" name="Picture 12" descr="friedman.jpg"/>
              <p:cNvPicPr>
                <a:picLocks noChangeAspect="1"/>
              </p:cNvPicPr>
              <p:nvPr/>
            </p:nvPicPr>
            <p:blipFill>
              <a:blip r:embed="rId4"/>
              <a:srcRect/>
              <a:stretch>
                <a:fillRect/>
              </a:stretch>
            </p:blipFill>
            <p:spPr bwMode="auto">
              <a:xfrm>
                <a:off x="5505450" y="3517900"/>
                <a:ext cx="589150" cy="825538"/>
              </a:xfrm>
              <a:prstGeom prst="rect">
                <a:avLst/>
              </a:prstGeom>
              <a:noFill/>
              <a:ln w="9525">
                <a:noFill/>
                <a:miter lim="800000"/>
                <a:headEnd/>
                <a:tailEnd/>
              </a:ln>
            </p:spPr>
          </p:pic>
          <p:pic>
            <p:nvPicPr>
              <p:cNvPr id="9229" name="Picture 13" descr="kendall.jpg"/>
              <p:cNvPicPr>
                <a:picLocks noChangeAspect="1"/>
              </p:cNvPicPr>
              <p:nvPr/>
            </p:nvPicPr>
            <p:blipFill>
              <a:blip r:embed="rId5"/>
              <a:srcRect/>
              <a:stretch>
                <a:fillRect/>
              </a:stretch>
            </p:blipFill>
            <p:spPr bwMode="auto">
              <a:xfrm>
                <a:off x="6083300" y="3517900"/>
                <a:ext cx="589150" cy="825538"/>
              </a:xfrm>
              <a:prstGeom prst="rect">
                <a:avLst/>
              </a:prstGeom>
              <a:noFill/>
              <a:ln w="9525">
                <a:noFill/>
                <a:miter lim="800000"/>
                <a:headEnd/>
                <a:tailEnd/>
              </a:ln>
            </p:spPr>
          </p:pic>
          <p:pic>
            <p:nvPicPr>
              <p:cNvPr id="9230" name="Picture 14" descr="taylor.jpg"/>
              <p:cNvPicPr>
                <a:picLocks noChangeAspect="1"/>
              </p:cNvPicPr>
              <p:nvPr/>
            </p:nvPicPr>
            <p:blipFill>
              <a:blip r:embed="rId6"/>
              <a:srcRect/>
              <a:stretch>
                <a:fillRect/>
              </a:stretch>
            </p:blipFill>
            <p:spPr bwMode="auto">
              <a:xfrm>
                <a:off x="6661150" y="3517900"/>
                <a:ext cx="589150" cy="825538"/>
              </a:xfrm>
              <a:prstGeom prst="rect">
                <a:avLst/>
              </a:prstGeom>
              <a:noFill/>
              <a:ln w="9525">
                <a:noFill/>
                <a:miter lim="800000"/>
                <a:headEnd/>
                <a:tailEnd/>
              </a:ln>
            </p:spPr>
          </p:pic>
        </p:grpSp>
        <p:sp>
          <p:nvSpPr>
            <p:cNvPr id="9227" name="TextBox 12"/>
            <p:cNvSpPr txBox="1">
              <a:spLocks noChangeArrowheads="1"/>
            </p:cNvSpPr>
            <p:nvPr/>
          </p:nvSpPr>
          <p:spPr bwMode="auto">
            <a:xfrm>
              <a:off x="6261100" y="4362450"/>
              <a:ext cx="2359428" cy="307777"/>
            </a:xfrm>
            <a:prstGeom prst="rect">
              <a:avLst/>
            </a:prstGeom>
            <a:noFill/>
            <a:ln w="9525">
              <a:noFill/>
              <a:miter lim="800000"/>
              <a:headEnd/>
              <a:tailEnd/>
            </a:ln>
          </p:spPr>
          <p:txBody>
            <a:bodyPr wrap="none">
              <a:spAutoFit/>
            </a:bodyPr>
            <a:lstStyle/>
            <a:p>
              <a:r>
                <a:rPr lang="en-US" sz="1400" b="1">
                  <a:solidFill>
                    <a:srgbClr val="CC3300"/>
                  </a:solidFill>
                </a:rPr>
                <a:t>Friedman, Kendall, Taylor</a:t>
              </a:r>
            </a:p>
          </p:txBody>
        </p:sp>
      </p:grpSp>
      <p:sp>
        <p:nvSpPr>
          <p:cNvPr id="14" name="Footer Placeholder 13"/>
          <p:cNvSpPr>
            <a:spLocks noGrp="1"/>
          </p:cNvSpPr>
          <p:nvPr>
            <p:ph type="ftr" sz="quarter" idx="11"/>
          </p:nvPr>
        </p:nvSpPr>
        <p:spPr/>
        <p:txBody>
          <a:bodyPr/>
          <a:lstStyle/>
          <a:p>
            <a:pPr>
              <a:defRPr/>
            </a:pPr>
            <a:r>
              <a:rPr lang="en-US"/>
              <a:t>Obergurgl,  October 2007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a:t>Obergurgl,  October 2007</a:t>
            </a:r>
          </a:p>
        </p:txBody>
      </p:sp>
      <p:sp>
        <p:nvSpPr>
          <p:cNvPr id="1029" name="Rectangle 2"/>
          <p:cNvSpPr>
            <a:spLocks noGrp="1" noChangeArrowheads="1"/>
          </p:cNvSpPr>
          <p:nvPr>
            <p:ph type="title"/>
          </p:nvPr>
        </p:nvSpPr>
        <p:spPr/>
        <p:txBody>
          <a:bodyPr/>
          <a:lstStyle/>
          <a:p>
            <a:pPr eaLnBrk="1" hangingPunct="1"/>
            <a:r>
              <a:rPr lang="en-US" dirty="0" smtClean="0"/>
              <a:t>Spectrometer</a:t>
            </a:r>
          </a:p>
        </p:txBody>
      </p:sp>
      <p:graphicFrame>
        <p:nvGraphicFramePr>
          <p:cNvPr id="1026" name="Object 3"/>
          <p:cNvGraphicFramePr>
            <a:graphicFrameLocks noChangeAspect="1"/>
          </p:cNvGraphicFramePr>
          <p:nvPr>
            <p:ph idx="1"/>
          </p:nvPr>
        </p:nvGraphicFramePr>
        <p:xfrm>
          <a:off x="342900" y="1524000"/>
          <a:ext cx="8801100" cy="4630738"/>
        </p:xfrm>
        <a:graphic>
          <a:graphicData uri="http://schemas.openxmlformats.org/presentationml/2006/ole">
            <p:oleObj spid="_x0000_s89090" name="Photo Editor Photo" r:id="rId3" imgW="13342857" imgH="7020905" progId="">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G. Mallot/CERN</a:t>
            </a:r>
            <a:endParaRPr lang="en-US"/>
          </a:p>
        </p:txBody>
      </p:sp>
      <p:sp>
        <p:nvSpPr>
          <p:cNvPr id="7" name="Footer Placeholder 4"/>
          <p:cNvSpPr>
            <a:spLocks noGrp="1"/>
          </p:cNvSpPr>
          <p:nvPr>
            <p:ph type="ftr" sz="quarter" idx="11"/>
          </p:nvPr>
        </p:nvSpPr>
        <p:spPr/>
        <p:txBody>
          <a:bodyPr/>
          <a:lstStyle/>
          <a:p>
            <a:pPr>
              <a:defRPr/>
            </a:pPr>
            <a:r>
              <a:rPr lang="en-US"/>
              <a:t>Obergurgl,  October 2007</a:t>
            </a:r>
          </a:p>
        </p:txBody>
      </p:sp>
      <p:sp>
        <p:nvSpPr>
          <p:cNvPr id="37892" name="Rectangle 2"/>
          <p:cNvSpPr>
            <a:spLocks noGrp="1" noChangeArrowheads="1"/>
          </p:cNvSpPr>
          <p:nvPr>
            <p:ph type="title"/>
          </p:nvPr>
        </p:nvSpPr>
        <p:spPr/>
        <p:txBody>
          <a:bodyPr/>
          <a:lstStyle/>
          <a:p>
            <a:pPr eaLnBrk="1" hangingPunct="1"/>
            <a:r>
              <a:rPr lang="en-US" smtClean="0"/>
              <a:t>The CERN Muon Beam</a:t>
            </a:r>
          </a:p>
        </p:txBody>
      </p:sp>
      <p:pic>
        <p:nvPicPr>
          <p:cNvPr id="37895" name="Picture 17"/>
          <p:cNvPicPr>
            <a:picLocks noChangeAspect="1" noChangeArrowheads="1"/>
          </p:cNvPicPr>
          <p:nvPr/>
        </p:nvPicPr>
        <p:blipFill>
          <a:blip r:embed="rId2"/>
          <a:srcRect t="40865" r="33088"/>
          <a:stretch>
            <a:fillRect/>
          </a:stretch>
        </p:blipFill>
        <p:spPr bwMode="auto">
          <a:xfrm>
            <a:off x="971550" y="2451100"/>
            <a:ext cx="7343319" cy="3473750"/>
          </a:xfrm>
          <a:prstGeom prst="rect">
            <a:avLst/>
          </a:prstGeom>
          <a:noFill/>
          <a:ln w="9525">
            <a:noFill/>
            <a:miter lim="800000"/>
            <a:headEnd/>
            <a:tailEnd/>
          </a:ln>
        </p:spPr>
      </p:pic>
      <p:pic>
        <p:nvPicPr>
          <p:cNvPr id="8" name="Picture 17"/>
          <p:cNvPicPr>
            <a:picLocks noChangeAspect="1" noChangeArrowheads="1"/>
          </p:cNvPicPr>
          <p:nvPr/>
        </p:nvPicPr>
        <p:blipFill>
          <a:blip r:embed="rId2"/>
          <a:srcRect b="59538"/>
          <a:stretch>
            <a:fillRect/>
          </a:stretch>
        </p:blipFill>
        <p:spPr bwMode="auto">
          <a:xfrm>
            <a:off x="296863" y="0"/>
            <a:ext cx="8847137"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r>
              <a:rPr lang="en-US" dirty="0"/>
              <a:t>COMPASS Spectrometer</a:t>
            </a:r>
          </a:p>
        </p:txBody>
      </p:sp>
      <p:pic>
        <p:nvPicPr>
          <p:cNvPr id="79875" name="Picture 1027" descr="D:\transparencies\plots\p5230029.jpg"/>
          <p:cNvPicPr>
            <a:picLocks noChangeAspect="1" noChangeArrowheads="1"/>
          </p:cNvPicPr>
          <p:nvPr/>
        </p:nvPicPr>
        <p:blipFill>
          <a:blip r:embed="rId2"/>
          <a:srcRect/>
          <a:stretch>
            <a:fillRect/>
          </a:stretch>
        </p:blipFill>
        <p:spPr bwMode="auto">
          <a:xfrm>
            <a:off x="1524000" y="1752600"/>
            <a:ext cx="5943600" cy="4457700"/>
          </a:xfrm>
          <a:prstGeom prst="rect">
            <a:avLst/>
          </a:prstGeom>
          <a:noFill/>
        </p:spPr>
      </p:pic>
      <p:pic>
        <p:nvPicPr>
          <p:cNvPr id="4" name="Picture 4" descr="D:\transparencies\compass-0.25.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png"/>
          <p:cNvPicPr>
            <a:picLocks noChangeAspect="1"/>
          </p:cNvPicPr>
          <p:nvPr/>
        </p:nvPicPr>
        <p:blipFill>
          <a:blip r:embed="rId2"/>
          <a:stretch>
            <a:fillRect/>
          </a:stretch>
        </p:blipFill>
        <p:spPr>
          <a:xfrm>
            <a:off x="364672" y="1710872"/>
            <a:ext cx="5498138" cy="3913309"/>
          </a:xfrm>
          <a:prstGeom prst="rect">
            <a:avLst/>
          </a:prstGeom>
        </p:spPr>
      </p:pic>
      <p:sp>
        <p:nvSpPr>
          <p:cNvPr id="7" name="Date Placeholder 2"/>
          <p:cNvSpPr>
            <a:spLocks noGrp="1"/>
          </p:cNvSpPr>
          <p:nvPr>
            <p:ph type="dt" sz="quarter" idx="10"/>
          </p:nvPr>
        </p:nvSpPr>
        <p:spPr/>
        <p:txBody>
          <a:bodyPr/>
          <a:lstStyle/>
          <a:p>
            <a:pPr>
              <a:defRPr/>
            </a:pPr>
            <a:r>
              <a:rPr lang="en-US" smtClean="0"/>
              <a:t>G. Mallot/CERN</a:t>
            </a:r>
            <a:endParaRPr lang="en-US"/>
          </a:p>
        </p:txBody>
      </p:sp>
      <p:sp>
        <p:nvSpPr>
          <p:cNvPr id="8" name="Footer Placeholder 3"/>
          <p:cNvSpPr>
            <a:spLocks noGrp="1"/>
          </p:cNvSpPr>
          <p:nvPr>
            <p:ph type="ftr" sz="quarter" idx="11"/>
          </p:nvPr>
        </p:nvSpPr>
        <p:spPr/>
        <p:txBody>
          <a:bodyPr/>
          <a:lstStyle/>
          <a:p>
            <a:pPr>
              <a:defRPr/>
            </a:pPr>
            <a:r>
              <a:rPr lang="en-US"/>
              <a:t>Obergurgl,  October 2007</a:t>
            </a:r>
          </a:p>
        </p:txBody>
      </p:sp>
      <p:sp>
        <p:nvSpPr>
          <p:cNvPr id="2053" name="Rectangle 2"/>
          <p:cNvSpPr>
            <a:spLocks noGrp="1" noChangeArrowheads="1"/>
          </p:cNvSpPr>
          <p:nvPr>
            <p:ph type="title"/>
          </p:nvPr>
        </p:nvSpPr>
        <p:spPr/>
        <p:txBody>
          <a:bodyPr/>
          <a:lstStyle/>
          <a:p>
            <a:pPr eaLnBrk="1" hangingPunct="1"/>
            <a:r>
              <a:rPr lang="en-US" smtClean="0"/>
              <a:t>Polarised target</a:t>
            </a:r>
          </a:p>
        </p:txBody>
      </p:sp>
      <p:sp>
        <p:nvSpPr>
          <p:cNvPr id="2054" name="Text Box 4"/>
          <p:cNvSpPr txBox="1">
            <a:spLocks noChangeArrowheads="1"/>
          </p:cNvSpPr>
          <p:nvPr/>
        </p:nvSpPr>
        <p:spPr bwMode="auto">
          <a:xfrm>
            <a:off x="8216900" y="4273550"/>
            <a:ext cx="428625" cy="641350"/>
          </a:xfrm>
          <a:prstGeom prst="rect">
            <a:avLst/>
          </a:prstGeom>
          <a:noFill/>
          <a:ln w="9525">
            <a:noFill/>
            <a:miter lim="800000"/>
            <a:headEnd/>
            <a:tailEnd/>
          </a:ln>
        </p:spPr>
        <p:txBody>
          <a:bodyPr wrap="none">
            <a:spAutoFit/>
          </a:bodyPr>
          <a:lstStyle/>
          <a:p>
            <a:pPr algn="ctr" eaLnBrk="0" hangingPunct="0"/>
            <a:r>
              <a:rPr lang="en-US" sz="3600" dirty="0">
                <a:solidFill>
                  <a:srgbClr val="FF0000"/>
                </a:solidFill>
                <a:latin typeface="Palatino" pitchFamily="18" charset="0"/>
              </a:rPr>
              <a:t>μ</a:t>
            </a:r>
          </a:p>
        </p:txBody>
      </p:sp>
      <p:sp>
        <p:nvSpPr>
          <p:cNvPr id="2055" name="AutoShape 5"/>
          <p:cNvSpPr>
            <a:spLocks noChangeArrowheads="1"/>
          </p:cNvSpPr>
          <p:nvPr/>
        </p:nvSpPr>
        <p:spPr bwMode="auto">
          <a:xfrm rot="480000" flipH="1">
            <a:off x="5086350" y="4257675"/>
            <a:ext cx="2895600" cy="333375"/>
          </a:xfrm>
          <a:custGeom>
            <a:avLst/>
            <a:gdLst>
              <a:gd name="T0" fmla="*/ 2147483647 w 21600"/>
              <a:gd name="T1" fmla="*/ 0 h 21600"/>
              <a:gd name="T2" fmla="*/ 0 w 21600"/>
              <a:gd name="T3" fmla="*/ 39706600 h 21600"/>
              <a:gd name="T4" fmla="*/ 2147483647 w 21600"/>
              <a:gd name="T5" fmla="*/ 79412952 h 21600"/>
              <a:gd name="T6" fmla="*/ 2147483647 w 21600"/>
              <a:gd name="T7" fmla="*/ 39706600 h 21600"/>
              <a:gd name="T8" fmla="*/ 17694720 60000 65536"/>
              <a:gd name="T9" fmla="*/ 11796480 60000 65536"/>
              <a:gd name="T10" fmla="*/ 5898240 60000 65536"/>
              <a:gd name="T11" fmla="*/ 0 60000 65536"/>
              <a:gd name="T12" fmla="*/ 3375 w 21600"/>
              <a:gd name="T13" fmla="*/ 7817 h 21600"/>
              <a:gd name="T14" fmla="*/ 20357 w 21600"/>
              <a:gd name="T15" fmla="*/ 13783 h 21600"/>
            </a:gdLst>
            <a:ahLst/>
            <a:cxnLst>
              <a:cxn ang="T8">
                <a:pos x="T0" y="T1"/>
              </a:cxn>
              <a:cxn ang="T9">
                <a:pos x="T2" y="T3"/>
              </a:cxn>
              <a:cxn ang="T10">
                <a:pos x="T4" y="T5"/>
              </a:cxn>
              <a:cxn ang="T11">
                <a:pos x="T6" y="T7"/>
              </a:cxn>
            </a:cxnLst>
            <a:rect l="T12" t="T13" r="T14" b="T15"/>
            <a:pathLst>
              <a:path w="21600" h="21600">
                <a:moveTo>
                  <a:pt x="17100" y="0"/>
                </a:moveTo>
                <a:lnTo>
                  <a:pt x="17100" y="7817"/>
                </a:lnTo>
                <a:lnTo>
                  <a:pt x="3375" y="7817"/>
                </a:lnTo>
                <a:lnTo>
                  <a:pt x="3375" y="13783"/>
                </a:lnTo>
                <a:lnTo>
                  <a:pt x="17100" y="13783"/>
                </a:lnTo>
                <a:lnTo>
                  <a:pt x="17100" y="21600"/>
                </a:lnTo>
                <a:lnTo>
                  <a:pt x="21600" y="10800"/>
                </a:lnTo>
                <a:close/>
              </a:path>
              <a:path w="21600" h="21600">
                <a:moveTo>
                  <a:pt x="1350" y="7817"/>
                </a:moveTo>
                <a:lnTo>
                  <a:pt x="1350" y="13783"/>
                </a:lnTo>
                <a:lnTo>
                  <a:pt x="2700" y="13783"/>
                </a:lnTo>
                <a:lnTo>
                  <a:pt x="2700" y="7817"/>
                </a:lnTo>
                <a:close/>
              </a:path>
              <a:path w="21600" h="21600">
                <a:moveTo>
                  <a:pt x="0" y="7817"/>
                </a:moveTo>
                <a:lnTo>
                  <a:pt x="0" y="13783"/>
                </a:lnTo>
                <a:lnTo>
                  <a:pt x="675" y="13783"/>
                </a:lnTo>
                <a:lnTo>
                  <a:pt x="675" y="7817"/>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056" name="Text Box 6"/>
          <p:cNvSpPr txBox="1">
            <a:spLocks noChangeArrowheads="1"/>
          </p:cNvSpPr>
          <p:nvPr/>
        </p:nvSpPr>
        <p:spPr bwMode="auto">
          <a:xfrm>
            <a:off x="5949950" y="1828800"/>
            <a:ext cx="2978150" cy="1938992"/>
          </a:xfrm>
          <a:prstGeom prst="rect">
            <a:avLst/>
          </a:prstGeom>
          <a:noFill/>
          <a:ln w="9525">
            <a:noFill/>
            <a:miter lim="800000"/>
            <a:headEnd/>
            <a:tailEnd/>
          </a:ln>
        </p:spPr>
        <p:txBody>
          <a:bodyPr wrap="square">
            <a:spAutoFit/>
          </a:bodyPr>
          <a:lstStyle/>
          <a:p>
            <a:pPr>
              <a:buFontTx/>
              <a:buChar char="•"/>
            </a:pPr>
            <a:r>
              <a:rPr lang="en-US" sz="2400" baseline="30000" dirty="0">
                <a:latin typeface="Times New Roman" pitchFamily="18" charset="0"/>
              </a:rPr>
              <a:t> </a:t>
            </a:r>
            <a:r>
              <a:rPr lang="en-US" sz="2400" baseline="30000" dirty="0" smtClean="0">
                <a:latin typeface="Times New Roman" pitchFamily="18" charset="0"/>
              </a:rPr>
              <a:t>6</a:t>
            </a:r>
            <a:r>
              <a:rPr lang="en-US" sz="2400" dirty="0" smtClean="0">
                <a:latin typeface="Times New Roman" pitchFamily="18" charset="0"/>
              </a:rPr>
              <a:t>LiD/NH</a:t>
            </a:r>
            <a:r>
              <a:rPr lang="en-US" sz="2400" baseline="-25000" dirty="0" smtClean="0">
                <a:latin typeface="Times New Roman" pitchFamily="18" charset="0"/>
              </a:rPr>
              <a:t>3</a:t>
            </a:r>
            <a:endParaRPr lang="en-US" sz="2400" baseline="-25000" dirty="0">
              <a:latin typeface="Times New Roman" pitchFamily="18" charset="0"/>
            </a:endParaRPr>
          </a:p>
          <a:p>
            <a:pPr>
              <a:buFontTx/>
              <a:buChar char="•"/>
            </a:pPr>
            <a:r>
              <a:rPr lang="en-US" sz="2400" dirty="0">
                <a:latin typeface="Times New Roman" pitchFamily="18" charset="0"/>
              </a:rPr>
              <a:t> </a:t>
            </a:r>
            <a:r>
              <a:rPr lang="en-US" sz="2400" dirty="0" smtClean="0">
                <a:latin typeface="Times New Roman" pitchFamily="18" charset="0"/>
                <a:cs typeface="Times New Roman" pitchFamily="18" charset="0"/>
              </a:rPr>
              <a:t>50/90% </a:t>
            </a:r>
            <a:r>
              <a:rPr lang="en-US" sz="2400" dirty="0" err="1" smtClean="0">
                <a:latin typeface="Times New Roman" pitchFamily="18" charset="0"/>
                <a:cs typeface="Times New Roman" pitchFamily="18" charset="0"/>
              </a:rPr>
              <a:t>polarisation</a:t>
            </a:r>
            <a:endParaRPr lang="en-US" sz="2400" dirty="0">
              <a:latin typeface="Times New Roman" pitchFamily="18" charset="0"/>
            </a:endParaRPr>
          </a:p>
          <a:p>
            <a:pPr>
              <a:buFontTx/>
              <a:buChar char="•"/>
            </a:pPr>
            <a:r>
              <a:rPr lang="en-US" sz="2400" dirty="0">
                <a:latin typeface="Times New Roman" pitchFamily="18" charset="0"/>
              </a:rPr>
              <a:t> </a:t>
            </a:r>
            <a:r>
              <a:rPr lang="en-US" sz="2400" dirty="0" smtClean="0">
                <a:latin typeface="Times New Roman" pitchFamily="18" charset="0"/>
              </a:rPr>
              <a:t>50/16% </a:t>
            </a:r>
            <a:r>
              <a:rPr lang="en-US" sz="2400" dirty="0">
                <a:latin typeface="Times New Roman" pitchFamily="18" charset="0"/>
              </a:rPr>
              <a:t>dilution </a:t>
            </a:r>
            <a:r>
              <a:rPr lang="en-US" sz="2400" dirty="0" smtClean="0">
                <a:latin typeface="Times New Roman" pitchFamily="18" charset="0"/>
              </a:rPr>
              <a:t>fact.</a:t>
            </a:r>
            <a:endParaRPr lang="en-US" sz="2400" dirty="0">
              <a:latin typeface="Times New Roman" pitchFamily="18" charset="0"/>
            </a:endParaRPr>
          </a:p>
          <a:p>
            <a:pPr>
              <a:buFontTx/>
              <a:buChar char="•"/>
            </a:pPr>
            <a:r>
              <a:rPr lang="en-US" sz="2400" dirty="0">
                <a:latin typeface="Times New Roman" pitchFamily="18" charset="0"/>
              </a:rPr>
              <a:t> 2.5 T</a:t>
            </a:r>
          </a:p>
          <a:p>
            <a:pPr>
              <a:buFontTx/>
              <a:buChar char="•"/>
            </a:pPr>
            <a:r>
              <a:rPr lang="en-US" sz="2400" dirty="0">
                <a:latin typeface="Times New Roman" pitchFamily="18" charset="0"/>
              </a:rPr>
              <a:t> 50 </a:t>
            </a:r>
            <a:r>
              <a:rPr lang="en-US" sz="2400" dirty="0" err="1">
                <a:latin typeface="Times New Roman" pitchFamily="18" charset="0"/>
              </a:rPr>
              <a:t>mK</a:t>
            </a:r>
            <a:endParaRPr lang="en-US" sz="2400" dirty="0">
              <a:latin typeface="Times New Roman" pitchFamily="18" charset="0"/>
            </a:endParaRPr>
          </a:p>
        </p:txBody>
      </p:sp>
      <p:pic>
        <p:nvPicPr>
          <p:cNvPr id="9" name="Picture 4" descr="D:\transparencies\compass-0.25.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G. Mallot/CERN</a:t>
            </a:r>
            <a:endParaRPr lang="en-US"/>
          </a:p>
        </p:txBody>
      </p:sp>
      <p:sp>
        <p:nvSpPr>
          <p:cNvPr id="3" name="Footer Placeholder 2"/>
          <p:cNvSpPr>
            <a:spLocks noGrp="1"/>
          </p:cNvSpPr>
          <p:nvPr>
            <p:ph type="ftr" sz="quarter" idx="11"/>
          </p:nvPr>
        </p:nvSpPr>
        <p:spPr/>
        <p:txBody>
          <a:bodyPr/>
          <a:lstStyle/>
          <a:p>
            <a:pPr>
              <a:defRPr/>
            </a:pPr>
            <a:r>
              <a:rPr lang="en-US" smtClean="0"/>
              <a:t>Obergurgl,  October 2007</a:t>
            </a:r>
            <a:endParaRPr lang="en-US"/>
          </a:p>
        </p:txBody>
      </p:sp>
      <p:pic>
        <p:nvPicPr>
          <p:cNvPr id="91138" name="Picture 2"/>
          <p:cNvPicPr>
            <a:picLocks noChangeAspect="1" noChangeArrowheads="1"/>
          </p:cNvPicPr>
          <p:nvPr/>
        </p:nvPicPr>
        <p:blipFill>
          <a:blip r:embed="rId2"/>
          <a:srcRect/>
          <a:stretch>
            <a:fillRect/>
          </a:stretch>
        </p:blipFill>
        <p:spPr bwMode="auto">
          <a:xfrm>
            <a:off x="838200" y="1562100"/>
            <a:ext cx="7724775" cy="4562475"/>
          </a:xfrm>
          <a:prstGeom prst="rect">
            <a:avLst/>
          </a:prstGeom>
          <a:noFill/>
          <a:ln w="9525" cap="flat" cmpd="sng">
            <a:noFill/>
            <a:prstDash val="solid"/>
            <a:miter lim="800000"/>
            <a:headEnd/>
            <a:tailEnd/>
          </a:ln>
          <a:effectLst/>
        </p:spPr>
      </p:pic>
      <p:pic>
        <p:nvPicPr>
          <p:cNvPr id="5" name="Picture 4" descr="D:\transparencies\compass-0.25.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target_long"/>
          <p:cNvPicPr preferRelativeResize="0">
            <a:picLocks noChangeArrowheads="1"/>
          </p:cNvPicPr>
          <p:nvPr/>
        </p:nvPicPr>
        <p:blipFill>
          <a:blip r:embed="rId2" cstate="print">
            <a:clrChange>
              <a:clrFrom>
                <a:srgbClr val="FFFFFF"/>
              </a:clrFrom>
              <a:clrTo>
                <a:srgbClr val="FFFFFF">
                  <a:alpha val="0"/>
                </a:srgbClr>
              </a:clrTo>
            </a:clrChange>
            <a:lum bright="-20000" contrast="40000"/>
          </a:blip>
          <a:srcRect l="24919" t="5105" r="15049" b="18769"/>
          <a:stretch>
            <a:fillRect/>
          </a:stretch>
        </p:blipFill>
        <p:spPr bwMode="auto">
          <a:xfrm>
            <a:off x="2438400" y="4629150"/>
            <a:ext cx="3511550" cy="1609725"/>
          </a:xfrm>
          <a:prstGeom prst="rect">
            <a:avLst/>
          </a:prstGeom>
          <a:noFill/>
        </p:spPr>
      </p:pic>
      <p:sp>
        <p:nvSpPr>
          <p:cNvPr id="13" name="Date Placeholder 2"/>
          <p:cNvSpPr>
            <a:spLocks noGrp="1"/>
          </p:cNvSpPr>
          <p:nvPr>
            <p:ph type="dt" sz="quarter" idx="10"/>
          </p:nvPr>
        </p:nvSpPr>
        <p:spPr/>
        <p:txBody>
          <a:bodyPr/>
          <a:lstStyle/>
          <a:p>
            <a:pPr>
              <a:defRPr/>
            </a:pPr>
            <a:r>
              <a:rPr lang="en-US" smtClean="0"/>
              <a:t>G. Mallot/CERN</a:t>
            </a:r>
            <a:endParaRPr lang="en-US"/>
          </a:p>
        </p:txBody>
      </p:sp>
      <p:sp>
        <p:nvSpPr>
          <p:cNvPr id="14" name="Footer Placeholder 3"/>
          <p:cNvSpPr>
            <a:spLocks noGrp="1"/>
          </p:cNvSpPr>
          <p:nvPr>
            <p:ph type="ftr" sz="quarter" idx="11"/>
          </p:nvPr>
        </p:nvSpPr>
        <p:spPr/>
        <p:txBody>
          <a:bodyPr/>
          <a:lstStyle/>
          <a:p>
            <a:pPr>
              <a:defRPr/>
            </a:pPr>
            <a:r>
              <a:rPr lang="en-US"/>
              <a:t>Obergurgl,  October 2007</a:t>
            </a:r>
          </a:p>
        </p:txBody>
      </p:sp>
      <p:sp>
        <p:nvSpPr>
          <p:cNvPr id="38917" name="Rectangle 3"/>
          <p:cNvSpPr>
            <a:spLocks noGrp="1" noChangeArrowheads="1"/>
          </p:cNvSpPr>
          <p:nvPr>
            <p:ph type="title"/>
          </p:nvPr>
        </p:nvSpPr>
        <p:spPr/>
        <p:txBody>
          <a:bodyPr/>
          <a:lstStyle/>
          <a:p>
            <a:pPr eaLnBrk="1" hangingPunct="1"/>
            <a:r>
              <a:rPr lang="en-US" smtClean="0">
                <a:latin typeface="Arial Unicode MS" pitchFamily="34" charset="-128"/>
              </a:rPr>
              <a:t>Target system</a:t>
            </a:r>
          </a:p>
        </p:txBody>
      </p:sp>
      <p:sp>
        <p:nvSpPr>
          <p:cNvPr id="38918" name="Text Box 4"/>
          <p:cNvSpPr txBox="1">
            <a:spLocks noChangeArrowheads="1"/>
          </p:cNvSpPr>
          <p:nvPr/>
        </p:nvSpPr>
        <p:spPr bwMode="auto">
          <a:xfrm>
            <a:off x="6096000" y="1676400"/>
            <a:ext cx="1986441" cy="646331"/>
          </a:xfrm>
          <a:prstGeom prst="rect">
            <a:avLst/>
          </a:prstGeom>
          <a:solidFill>
            <a:srgbClr val="00FFFF"/>
          </a:solidFill>
          <a:ln w="9525">
            <a:noFill/>
            <a:miter lim="800000"/>
            <a:headEnd/>
            <a:tailEnd/>
          </a:ln>
        </p:spPr>
        <p:txBody>
          <a:bodyPr wrap="none">
            <a:spAutoFit/>
          </a:bodyPr>
          <a:lstStyle/>
          <a:p>
            <a:r>
              <a:rPr lang="en-US" dirty="0" smtClean="0">
                <a:latin typeface="Times New Roman" pitchFamily="18" charset="0"/>
              </a:rPr>
              <a:t>solenoid          2.5T</a:t>
            </a:r>
          </a:p>
          <a:p>
            <a:r>
              <a:rPr lang="en-US" dirty="0" smtClean="0">
                <a:latin typeface="Times New Roman" pitchFamily="18" charset="0"/>
              </a:rPr>
              <a:t>dipole </a:t>
            </a:r>
            <a:r>
              <a:rPr lang="en-US" dirty="0">
                <a:latin typeface="Times New Roman" pitchFamily="18" charset="0"/>
              </a:rPr>
              <a:t>magnet </a:t>
            </a:r>
            <a:r>
              <a:rPr lang="en-US" dirty="0" smtClean="0">
                <a:latin typeface="Times New Roman" pitchFamily="18" charset="0"/>
              </a:rPr>
              <a:t>0.5T</a:t>
            </a:r>
            <a:endParaRPr lang="en-US" dirty="0">
              <a:latin typeface="Times New Roman" pitchFamily="18" charset="0"/>
            </a:endParaRPr>
          </a:p>
        </p:txBody>
      </p:sp>
      <p:sp>
        <p:nvSpPr>
          <p:cNvPr id="38926" name="Text Box 7"/>
          <p:cNvSpPr txBox="1">
            <a:spLocks noChangeArrowheads="1"/>
          </p:cNvSpPr>
          <p:nvPr/>
        </p:nvSpPr>
        <p:spPr bwMode="auto">
          <a:xfrm>
            <a:off x="2647805" y="2036996"/>
            <a:ext cx="2270056" cy="641645"/>
          </a:xfrm>
          <a:prstGeom prst="rect">
            <a:avLst/>
          </a:prstGeom>
          <a:solidFill>
            <a:schemeClr val="bg1"/>
          </a:solidFill>
          <a:ln w="9525">
            <a:noFill/>
            <a:miter lim="800000"/>
            <a:headEnd/>
            <a:tailEnd/>
          </a:ln>
        </p:spPr>
        <p:txBody>
          <a:bodyPr wrap="none">
            <a:spAutoFit/>
          </a:bodyPr>
          <a:lstStyle/>
          <a:p>
            <a:pPr eaLnBrk="0" hangingPunct="0"/>
            <a:r>
              <a:rPr lang="en-US" baseline="30000">
                <a:latin typeface="Times New Roman" pitchFamily="18" charset="0"/>
              </a:rPr>
              <a:t>3</a:t>
            </a:r>
            <a:r>
              <a:rPr lang="en-US">
                <a:latin typeface="Times New Roman" pitchFamily="18" charset="0"/>
              </a:rPr>
              <a:t>He – </a:t>
            </a:r>
            <a:r>
              <a:rPr lang="en-US" baseline="30000">
                <a:latin typeface="Times New Roman" pitchFamily="18" charset="0"/>
              </a:rPr>
              <a:t>4</a:t>
            </a:r>
            <a:r>
              <a:rPr lang="en-US">
                <a:latin typeface="Times New Roman" pitchFamily="18" charset="0"/>
              </a:rPr>
              <a:t>He dilution</a:t>
            </a:r>
          </a:p>
          <a:p>
            <a:pPr eaLnBrk="0" hangingPunct="0"/>
            <a:r>
              <a:rPr lang="en-US">
                <a:latin typeface="Times New Roman" pitchFamily="18" charset="0"/>
              </a:rPr>
              <a:t>refrigerator (T~50mK)</a:t>
            </a:r>
          </a:p>
        </p:txBody>
      </p:sp>
      <p:sp>
        <p:nvSpPr>
          <p:cNvPr id="16" name="Isosceles Triangle 15"/>
          <p:cNvSpPr/>
          <p:nvPr/>
        </p:nvSpPr>
        <p:spPr bwMode="auto">
          <a:xfrm rot="16200000">
            <a:off x="4594225" y="2027237"/>
            <a:ext cx="1155700" cy="4133850"/>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Isosceles Triangle 21"/>
          <p:cNvSpPr/>
          <p:nvPr/>
        </p:nvSpPr>
        <p:spPr bwMode="auto">
          <a:xfrm rot="16200000">
            <a:off x="4998512" y="2025649"/>
            <a:ext cx="563033" cy="4133850"/>
          </a:xfrm>
          <a:prstGeom prst="triangl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smtClean="0">
              <a:ln>
                <a:noFill/>
              </a:ln>
              <a:solidFill>
                <a:schemeClr val="tx1"/>
              </a:solidFill>
              <a:effectLst/>
              <a:latin typeface="Arial" charset="0"/>
            </a:endParaRPr>
          </a:p>
        </p:txBody>
      </p:sp>
      <p:pic>
        <p:nvPicPr>
          <p:cNvPr id="19" name="Picture 18" descr="target4.png"/>
          <p:cNvPicPr>
            <a:picLocks noChangeAspect="1"/>
          </p:cNvPicPr>
          <p:nvPr/>
        </p:nvPicPr>
        <p:blipFill>
          <a:blip r:embed="rId3"/>
          <a:srcRect r="15782" b="8979"/>
          <a:stretch>
            <a:fillRect/>
          </a:stretch>
        </p:blipFill>
        <p:spPr>
          <a:xfrm>
            <a:off x="1371600" y="1250950"/>
            <a:ext cx="5600700" cy="3822700"/>
          </a:xfrm>
          <a:prstGeom prst="rect">
            <a:avLst/>
          </a:prstGeom>
        </p:spPr>
      </p:pic>
      <p:grpSp>
        <p:nvGrpSpPr>
          <p:cNvPr id="23" name="Group 22"/>
          <p:cNvGrpSpPr/>
          <p:nvPr/>
        </p:nvGrpSpPr>
        <p:grpSpPr>
          <a:xfrm>
            <a:off x="306388" y="3585633"/>
            <a:ext cx="938212" cy="630238"/>
            <a:chOff x="147638" y="3340100"/>
            <a:chExt cx="938212" cy="630238"/>
          </a:xfrm>
        </p:grpSpPr>
        <p:sp>
          <p:nvSpPr>
            <p:cNvPr id="38920" name="AutoShape 8"/>
            <p:cNvSpPr>
              <a:spLocks noChangeArrowheads="1"/>
            </p:cNvSpPr>
            <p:nvPr/>
          </p:nvSpPr>
          <p:spPr bwMode="auto">
            <a:xfrm>
              <a:off x="147638" y="3700463"/>
              <a:ext cx="938212" cy="269875"/>
            </a:xfrm>
            <a:custGeom>
              <a:avLst/>
              <a:gdLst>
                <a:gd name="T0" fmla="*/ 1327567067 w 21600"/>
                <a:gd name="T1" fmla="*/ 0 h 21600"/>
                <a:gd name="T2" fmla="*/ 0 w 21600"/>
                <a:gd name="T3" fmla="*/ 21064542 h 21600"/>
                <a:gd name="T4" fmla="*/ 1327567067 w 21600"/>
                <a:gd name="T5" fmla="*/ 42128934 h 21600"/>
                <a:gd name="T6" fmla="*/ 1770089192 w 21600"/>
                <a:gd name="T7" fmla="*/ 210645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8921" name="Text Box 9"/>
            <p:cNvSpPr txBox="1">
              <a:spLocks noChangeArrowheads="1"/>
            </p:cNvSpPr>
            <p:nvPr/>
          </p:nvSpPr>
          <p:spPr bwMode="auto">
            <a:xfrm>
              <a:off x="215900" y="3340100"/>
              <a:ext cx="347663" cy="457200"/>
            </a:xfrm>
            <a:prstGeom prst="rect">
              <a:avLst/>
            </a:prstGeom>
            <a:noFill/>
            <a:ln w="9525">
              <a:noFill/>
              <a:miter lim="800000"/>
              <a:headEnd/>
              <a:tailEnd/>
            </a:ln>
          </p:spPr>
          <p:txBody>
            <a:bodyPr wrap="none">
              <a:spAutoFit/>
            </a:bodyPr>
            <a:lstStyle/>
            <a:p>
              <a:r>
                <a:rPr lang="en-US" sz="2400">
                  <a:solidFill>
                    <a:schemeClr val="accent1"/>
                  </a:solidFill>
                  <a:latin typeface="Times New Roman" pitchFamily="18" charset="0"/>
                  <a:cs typeface="Times New Roman" pitchFamily="18" charset="0"/>
                </a:rPr>
                <a:t>μ</a:t>
              </a:r>
              <a:endParaRPr lang="en-US" sz="2400">
                <a:solidFill>
                  <a:schemeClr val="accent1"/>
                </a:solidFill>
                <a:latin typeface="Times New Roman" pitchFamily="18" charset="0"/>
              </a:endParaRPr>
            </a:p>
          </p:txBody>
        </p:sp>
      </p:grpSp>
      <p:sp>
        <p:nvSpPr>
          <p:cNvPr id="38922" name="AutoShape 10"/>
          <p:cNvSpPr>
            <a:spLocks noChangeArrowheads="1"/>
          </p:cNvSpPr>
          <p:nvPr/>
        </p:nvSpPr>
        <p:spPr bwMode="auto">
          <a:xfrm>
            <a:off x="3086100" y="5721350"/>
            <a:ext cx="825500" cy="304800"/>
          </a:xfrm>
          <a:prstGeom prst="rightArrow">
            <a:avLst>
              <a:gd name="adj1" fmla="val 50000"/>
              <a:gd name="adj2" fmla="val 67708"/>
            </a:avLst>
          </a:prstGeom>
          <a:solidFill>
            <a:schemeClr val="accent1"/>
          </a:solidFill>
          <a:ln w="9525">
            <a:solidFill>
              <a:schemeClr val="tx1"/>
            </a:solidFill>
            <a:miter lim="800000"/>
            <a:headEnd/>
            <a:tailEnd/>
          </a:ln>
        </p:spPr>
        <p:txBody>
          <a:bodyPr wrap="none" anchor="ctr"/>
          <a:lstStyle/>
          <a:p>
            <a:endParaRPr lang="en-US"/>
          </a:p>
        </p:txBody>
      </p:sp>
      <p:sp>
        <p:nvSpPr>
          <p:cNvPr id="38923" name="AutoShape 11"/>
          <p:cNvSpPr>
            <a:spLocks noChangeArrowheads="1"/>
          </p:cNvSpPr>
          <p:nvPr/>
        </p:nvSpPr>
        <p:spPr bwMode="auto">
          <a:xfrm rot="10800000">
            <a:off x="4349750" y="5740400"/>
            <a:ext cx="825500" cy="304800"/>
          </a:xfrm>
          <a:prstGeom prst="rightArrow">
            <a:avLst>
              <a:gd name="adj1" fmla="val 50000"/>
              <a:gd name="adj2" fmla="val 67708"/>
            </a:avLst>
          </a:prstGeom>
          <a:solidFill>
            <a:schemeClr val="accent1"/>
          </a:solidFill>
          <a:ln w="9525">
            <a:solidFill>
              <a:schemeClr val="tx1"/>
            </a:solidFill>
            <a:miter lim="800000"/>
            <a:headEnd/>
            <a:tailEnd/>
          </a:ln>
        </p:spPr>
        <p:txBody>
          <a:bodyPr wrap="none" anchor="ctr"/>
          <a:lstStyle/>
          <a:p>
            <a:endParaRPr lang="en-US"/>
          </a:p>
        </p:txBody>
      </p:sp>
      <p:sp>
        <p:nvSpPr>
          <p:cNvPr id="38924" name="Text Box 12"/>
          <p:cNvSpPr txBox="1">
            <a:spLocks noChangeArrowheads="1"/>
          </p:cNvSpPr>
          <p:nvPr/>
        </p:nvSpPr>
        <p:spPr bwMode="auto">
          <a:xfrm>
            <a:off x="5695950" y="5695950"/>
            <a:ext cx="2506663" cy="822325"/>
          </a:xfrm>
          <a:prstGeom prst="rect">
            <a:avLst/>
          </a:prstGeom>
          <a:noFill/>
          <a:ln w="9525">
            <a:noFill/>
            <a:miter lim="800000"/>
            <a:headEnd/>
            <a:tailEnd/>
          </a:ln>
        </p:spPr>
        <p:txBody>
          <a:bodyPr wrap="none">
            <a:spAutoFit/>
          </a:bodyPr>
          <a:lstStyle/>
          <a:p>
            <a:r>
              <a:rPr lang="en-US" sz="2400" dirty="0">
                <a:latin typeface="Times New Roman" pitchFamily="18" charset="0"/>
              </a:rPr>
              <a:t>Reconstructed </a:t>
            </a:r>
          </a:p>
          <a:p>
            <a:r>
              <a:rPr lang="en-US" sz="2400" dirty="0">
                <a:latin typeface="Times New Roman" pitchFamily="18" charset="0"/>
              </a:rPr>
              <a:t>interaction vertices</a:t>
            </a:r>
          </a:p>
        </p:txBody>
      </p:sp>
      <p:pic>
        <p:nvPicPr>
          <p:cNvPr id="25" name="Picture 4" descr="D:\transparencies\compass-0.25.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
        <p:nvSpPr>
          <p:cNvPr id="26" name="TextBox 25"/>
          <p:cNvSpPr txBox="1"/>
          <p:nvPr/>
        </p:nvSpPr>
        <p:spPr>
          <a:xfrm>
            <a:off x="7194550" y="2584450"/>
            <a:ext cx="1678665" cy="1200329"/>
          </a:xfrm>
          <a:prstGeom prst="rect">
            <a:avLst/>
          </a:prstGeom>
          <a:noFill/>
        </p:spPr>
        <p:txBody>
          <a:bodyPr wrap="none" rtlCol="0">
            <a:spAutoFit/>
          </a:bodyPr>
          <a:lstStyle/>
          <a:p>
            <a:r>
              <a:rPr lang="en-US" sz="2400" dirty="0" smtClean="0">
                <a:latin typeface="+mn-lt"/>
              </a:rPr>
              <a:t>new magnet</a:t>
            </a:r>
          </a:p>
          <a:p>
            <a:r>
              <a:rPr lang="en-US" sz="2400" dirty="0" smtClean="0">
                <a:latin typeface="+mn-lt"/>
              </a:rPr>
              <a:t>acceptance</a:t>
            </a:r>
            <a:br>
              <a:rPr lang="en-US" sz="2400" dirty="0" smtClean="0">
                <a:latin typeface="+mn-lt"/>
              </a:rPr>
            </a:br>
            <a:r>
              <a:rPr lang="en-US" sz="2400" dirty="0" smtClean="0">
                <a:latin typeface="+mn-lt"/>
              </a:rPr>
              <a:t>± 180 </a:t>
            </a:r>
            <a:r>
              <a:rPr lang="en-US" sz="2400" dirty="0" err="1" smtClean="0">
                <a:latin typeface="+mn-lt"/>
              </a:rPr>
              <a:t>mrad</a:t>
            </a:r>
            <a:endParaRPr lang="en-US"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2000" fill="hold"/>
                                        <p:tgtEl>
                                          <p:spTgt spid="38923"/>
                                        </p:tgtEl>
                                        <p:attrNameLst>
                                          <p:attrName>r</p:attrName>
                                        </p:attrNameLst>
                                      </p:cBhvr>
                                    </p:animRot>
                                  </p:childTnLst>
                                </p:cTn>
                              </p:par>
                              <p:par>
                                <p:cTn id="7" presetID="8" presetClass="emph" presetSubtype="0" fill="hold" grpId="0" nodeType="withEffect">
                                  <p:stCondLst>
                                    <p:cond delay="0"/>
                                  </p:stCondLst>
                                  <p:childTnLst>
                                    <p:animRot by="10800000">
                                      <p:cBhvr>
                                        <p:cTn id="8" dur="2000" fill="hold"/>
                                        <p:tgtEl>
                                          <p:spTgt spid="38922"/>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10800000">
                                      <p:cBhvr>
                                        <p:cTn id="12" dur="2000" fill="hold"/>
                                        <p:tgtEl>
                                          <p:spTgt spid="38923"/>
                                        </p:tgtEl>
                                        <p:attrNameLst>
                                          <p:attrName>r</p:attrName>
                                        </p:attrNameLst>
                                      </p:cBhvr>
                                    </p:animRot>
                                  </p:childTnLst>
                                </p:cTn>
                              </p:par>
                              <p:par>
                                <p:cTn id="13" presetID="8" presetClass="emph" presetSubtype="0" fill="hold" grpId="1" nodeType="withEffect">
                                  <p:stCondLst>
                                    <p:cond delay="0"/>
                                  </p:stCondLst>
                                  <p:childTnLst>
                                    <p:animRot by="10800000">
                                      <p:cBhvr>
                                        <p:cTn id="14" dur="2000" fill="hold"/>
                                        <p:tgtEl>
                                          <p:spTgt spid="389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38922" grpId="1" animBg="1"/>
      <p:bldP spid="38923" grpId="0" animBg="1"/>
      <p:bldP spid="3892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G. Mallot/CERN</a:t>
            </a:r>
            <a:endParaRPr lang="fr-FR"/>
          </a:p>
        </p:txBody>
      </p:sp>
      <p:sp>
        <p:nvSpPr>
          <p:cNvPr id="7" name="Footer Placeholder 2"/>
          <p:cNvSpPr>
            <a:spLocks noGrp="1"/>
          </p:cNvSpPr>
          <p:nvPr>
            <p:ph type="ftr" sz="quarter" idx="11"/>
          </p:nvPr>
        </p:nvSpPr>
        <p:spPr/>
        <p:txBody>
          <a:bodyPr/>
          <a:lstStyle/>
          <a:p>
            <a:r>
              <a:rPr lang="en-US" smtClean="0"/>
              <a:t>Obergurgl,  October 2007</a:t>
            </a:r>
            <a:endParaRPr lang="fr-FR">
              <a:latin typeface="Comic Sans MS" pitchFamily="66" charset="0"/>
            </a:endParaRPr>
          </a:p>
        </p:txBody>
      </p:sp>
      <p:sp>
        <p:nvSpPr>
          <p:cNvPr id="461838" name="Rectangle 14"/>
          <p:cNvSpPr>
            <a:spLocks noChangeArrowheads="1"/>
          </p:cNvSpPr>
          <p:nvPr/>
        </p:nvSpPr>
        <p:spPr bwMode="auto">
          <a:xfrm>
            <a:off x="1763713" y="333375"/>
            <a:ext cx="6303962" cy="579438"/>
          </a:xfrm>
          <a:prstGeom prst="rect">
            <a:avLst/>
          </a:prstGeom>
          <a:noFill/>
          <a:ln w="28575">
            <a:noFill/>
            <a:miter lim="800000"/>
            <a:headEnd/>
            <a:tailEnd/>
          </a:ln>
          <a:effectLst/>
        </p:spPr>
        <p:txBody>
          <a:bodyPr anchor="ctr">
            <a:spAutoFit/>
          </a:bodyPr>
          <a:lstStyle/>
          <a:p>
            <a:pPr algn="ctr">
              <a:lnSpc>
                <a:spcPct val="100000"/>
              </a:lnSpc>
              <a:spcBef>
                <a:spcPct val="0"/>
              </a:spcBef>
            </a:pPr>
            <a:r>
              <a:rPr lang="en-US" sz="3200"/>
              <a:t>Polarized target performances</a:t>
            </a:r>
          </a:p>
        </p:txBody>
      </p:sp>
      <p:pic>
        <p:nvPicPr>
          <p:cNvPr id="461841" name="Picture 17"/>
          <p:cNvPicPr>
            <a:picLocks noChangeAspect="1" noChangeArrowheads="1"/>
          </p:cNvPicPr>
          <p:nvPr/>
        </p:nvPicPr>
        <p:blipFill>
          <a:blip r:embed="rId2"/>
          <a:srcRect/>
          <a:stretch>
            <a:fillRect/>
          </a:stretch>
        </p:blipFill>
        <p:spPr bwMode="auto">
          <a:xfrm rot="5400000">
            <a:off x="1696245" y="472281"/>
            <a:ext cx="4957762" cy="6696075"/>
          </a:xfrm>
          <a:prstGeom prst="rect">
            <a:avLst/>
          </a:prstGeom>
          <a:noFill/>
          <a:ln w="9525">
            <a:noFill/>
            <a:miter lim="800000"/>
            <a:headEnd/>
            <a:tailEnd/>
          </a:ln>
          <a:effectLst/>
        </p:spPr>
      </p:pic>
      <p:sp>
        <p:nvSpPr>
          <p:cNvPr id="461842" name="Text Box 18"/>
          <p:cNvSpPr txBox="1">
            <a:spLocks noChangeArrowheads="1"/>
          </p:cNvSpPr>
          <p:nvPr/>
        </p:nvSpPr>
        <p:spPr bwMode="auto">
          <a:xfrm>
            <a:off x="1619250" y="3141663"/>
            <a:ext cx="5545138" cy="1077218"/>
          </a:xfrm>
          <a:prstGeom prst="rect">
            <a:avLst/>
          </a:prstGeom>
          <a:solidFill>
            <a:schemeClr val="hlink"/>
          </a:solidFill>
          <a:ln w="9525">
            <a:noFill/>
            <a:miter lim="800000"/>
            <a:headEnd/>
            <a:tailEnd/>
          </a:ln>
          <a:effectLst/>
        </p:spPr>
        <p:txBody>
          <a:bodyPr>
            <a:spAutoFit/>
          </a:bodyPr>
          <a:lstStyle/>
          <a:p>
            <a:pPr>
              <a:lnSpc>
                <a:spcPct val="100000"/>
              </a:lnSpc>
              <a:spcBef>
                <a:spcPct val="50000"/>
              </a:spcBef>
            </a:pPr>
            <a:r>
              <a:rPr lang="en-US" b="1" dirty="0"/>
              <a:t> </a:t>
            </a:r>
            <a:r>
              <a:rPr lang="en-US" sz="2800" dirty="0">
                <a:solidFill>
                  <a:schemeClr val="accent2"/>
                </a:solidFill>
              </a:rPr>
              <a:t>Polarization of </a:t>
            </a:r>
            <a:r>
              <a:rPr lang="en-US" sz="2800" baseline="30000" dirty="0">
                <a:solidFill>
                  <a:schemeClr val="accent2"/>
                </a:solidFill>
              </a:rPr>
              <a:t>6</a:t>
            </a:r>
            <a:r>
              <a:rPr lang="en-US" sz="2800" dirty="0">
                <a:solidFill>
                  <a:schemeClr val="accent2"/>
                </a:solidFill>
              </a:rPr>
              <a:t>LiD in 2006</a:t>
            </a:r>
          </a:p>
          <a:p>
            <a:pPr>
              <a:lnSpc>
                <a:spcPct val="100000"/>
              </a:lnSpc>
              <a:spcBef>
                <a:spcPct val="50000"/>
              </a:spcBef>
            </a:pPr>
            <a:r>
              <a:rPr lang="en-US" sz="2400" b="1" dirty="0">
                <a:solidFill>
                  <a:srgbClr val="CC0000"/>
                </a:solidFill>
              </a:rPr>
              <a:t> +53.5%    </a:t>
            </a:r>
            <a:r>
              <a:rPr lang="en-US" sz="2400" b="1" dirty="0">
                <a:solidFill>
                  <a:srgbClr val="00CC00"/>
                </a:solidFill>
              </a:rPr>
              <a:t>-52.0%</a:t>
            </a:r>
            <a:r>
              <a:rPr lang="en-US" sz="2400" b="1" dirty="0">
                <a:solidFill>
                  <a:srgbClr val="00FF00"/>
                </a:solidFill>
              </a:rPr>
              <a:t>     </a:t>
            </a:r>
            <a:r>
              <a:rPr lang="en-US" sz="2400" b="1" dirty="0">
                <a:solidFill>
                  <a:schemeClr val="accent2"/>
                </a:solidFill>
              </a:rPr>
              <a:t>+56.1</a:t>
            </a:r>
            <a:r>
              <a:rPr lang="en-US" sz="2400" b="1" dirty="0" smtClean="0">
                <a:solidFill>
                  <a:schemeClr val="accent2"/>
                </a:solidFill>
              </a:rPr>
              <a:t>%</a:t>
            </a:r>
            <a:endParaRPr lang="en-US" sz="2400" b="1" dirty="0">
              <a:solidFill>
                <a:schemeClr val="accent2"/>
              </a:solidFill>
            </a:endParaRPr>
          </a:p>
        </p:txBody>
      </p:sp>
      <p:sp>
        <p:nvSpPr>
          <p:cNvPr id="461844" name="Text Box 20"/>
          <p:cNvSpPr txBox="1">
            <a:spLocks noChangeArrowheads="1"/>
          </p:cNvSpPr>
          <p:nvPr/>
        </p:nvSpPr>
        <p:spPr bwMode="auto">
          <a:xfrm>
            <a:off x="7019925" y="6237288"/>
            <a:ext cx="936625" cy="336550"/>
          </a:xfrm>
          <a:prstGeom prst="rect">
            <a:avLst/>
          </a:prstGeom>
          <a:noFill/>
          <a:ln w="9525" algn="ctr">
            <a:noFill/>
            <a:miter lim="800000"/>
            <a:headEnd/>
            <a:tailEnd/>
          </a:ln>
          <a:effectLst/>
        </p:spPr>
        <p:txBody>
          <a:bodyPr>
            <a:spAutoFit/>
          </a:bodyPr>
          <a:lstStyle/>
          <a:p>
            <a:pPr marL="342900" indent="-342900">
              <a:spcBef>
                <a:spcPct val="50000"/>
              </a:spcBef>
            </a:pPr>
            <a:r>
              <a:rPr lang="en-US"/>
              <a:t>days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Gems</a:t>
            </a:r>
          </a:p>
        </p:txBody>
      </p:sp>
      <p:pic>
        <p:nvPicPr>
          <p:cNvPr id="90115" name="Picture 3" descr="C:\cygwin\home\gkm\pisa\compass_triple_gem3red.jpg"/>
          <p:cNvPicPr>
            <a:picLocks noChangeAspect="1" noChangeArrowheads="1"/>
          </p:cNvPicPr>
          <p:nvPr/>
        </p:nvPicPr>
        <p:blipFill>
          <a:blip r:embed="rId2" cstate="print"/>
          <a:srcRect/>
          <a:stretch>
            <a:fillRect/>
          </a:stretch>
        </p:blipFill>
        <p:spPr bwMode="auto">
          <a:xfrm>
            <a:off x="762000" y="1600200"/>
            <a:ext cx="2895600" cy="2301875"/>
          </a:xfrm>
          <a:prstGeom prst="rect">
            <a:avLst/>
          </a:prstGeom>
          <a:noFill/>
        </p:spPr>
      </p:pic>
      <p:pic>
        <p:nvPicPr>
          <p:cNvPr id="90117" name="Picture 5" descr="C:\Documents and Settings\laman\Desktop\trieste2001\plots\TGEM_principle.jpg"/>
          <p:cNvPicPr>
            <a:picLocks noChangeAspect="1" noChangeArrowheads="1"/>
          </p:cNvPicPr>
          <p:nvPr/>
        </p:nvPicPr>
        <p:blipFill>
          <a:blip r:embed="rId3"/>
          <a:srcRect/>
          <a:stretch>
            <a:fillRect/>
          </a:stretch>
        </p:blipFill>
        <p:spPr bwMode="auto">
          <a:xfrm>
            <a:off x="762000" y="3962400"/>
            <a:ext cx="3200400" cy="2646363"/>
          </a:xfrm>
          <a:prstGeom prst="rect">
            <a:avLst/>
          </a:prstGeom>
          <a:noFill/>
        </p:spPr>
      </p:pic>
      <p:sp>
        <p:nvSpPr>
          <p:cNvPr id="90121" name="Text Box 9"/>
          <p:cNvSpPr txBox="1">
            <a:spLocks noChangeArrowheads="1"/>
          </p:cNvSpPr>
          <p:nvPr/>
        </p:nvSpPr>
        <p:spPr bwMode="auto">
          <a:xfrm>
            <a:off x="4784725" y="1717675"/>
            <a:ext cx="3444875" cy="3013075"/>
          </a:xfrm>
          <a:prstGeom prst="rect">
            <a:avLst/>
          </a:prstGeom>
          <a:solidFill>
            <a:schemeClr val="hlink"/>
          </a:solidFill>
          <a:ln w="9525">
            <a:noFill/>
            <a:miter lim="800000"/>
            <a:headEnd/>
            <a:tailEnd/>
          </a:ln>
          <a:effectLst/>
        </p:spPr>
        <p:txBody>
          <a:bodyPr>
            <a:spAutoFit/>
          </a:bodyPr>
          <a:lstStyle/>
          <a:p>
            <a:pPr>
              <a:buFontTx/>
              <a:buChar char="•"/>
            </a:pPr>
            <a:r>
              <a:rPr lang="en-US"/>
              <a:t> 20 triple Gems detectors</a:t>
            </a:r>
          </a:p>
          <a:p>
            <a:pPr>
              <a:buFontTx/>
              <a:buChar char="•"/>
            </a:pPr>
            <a:r>
              <a:rPr lang="en-US"/>
              <a:t> in 10 stations</a:t>
            </a:r>
          </a:p>
          <a:p>
            <a:pPr>
              <a:buFontTx/>
              <a:buChar char="•"/>
            </a:pPr>
            <a:r>
              <a:rPr lang="en-US"/>
              <a:t> 40 coordinates</a:t>
            </a:r>
          </a:p>
          <a:p>
            <a:pPr>
              <a:buFontTx/>
              <a:buChar char="•"/>
            </a:pPr>
            <a:r>
              <a:rPr lang="en-US"/>
              <a:t> size 30x30 cm</a:t>
            </a:r>
            <a:r>
              <a:rPr lang="en-US" baseline="30000"/>
              <a:t>2</a:t>
            </a:r>
          </a:p>
          <a:p>
            <a:pPr>
              <a:buFontTx/>
              <a:buChar char="•"/>
            </a:pPr>
            <a:r>
              <a:rPr lang="en-US"/>
              <a:t> 12 ns time resolution</a:t>
            </a:r>
          </a:p>
          <a:p>
            <a:pPr>
              <a:buFontTx/>
              <a:buChar char="•"/>
            </a:pPr>
            <a:r>
              <a:rPr lang="en-US"/>
              <a:t> 50 </a:t>
            </a:r>
            <a:r>
              <a:rPr lang="en-US">
                <a:cs typeface="Times New Roman" pitchFamily="18" charset="0"/>
              </a:rPr>
              <a:t>μm space resolution</a:t>
            </a:r>
          </a:p>
          <a:p>
            <a:pPr>
              <a:buFontTx/>
              <a:buChar char="•"/>
            </a:pPr>
            <a:r>
              <a:rPr lang="en-US">
                <a:cs typeface="Times New Roman" pitchFamily="18" charset="0"/>
              </a:rPr>
              <a:t> efficiency </a:t>
            </a:r>
            <a:r>
              <a:rPr lang="en-US"/>
              <a:t>~ 97 %</a:t>
            </a:r>
          </a:p>
          <a:p>
            <a:pPr>
              <a:buFontTx/>
              <a:buChar char="•"/>
            </a:pPr>
            <a:r>
              <a:rPr lang="en-US"/>
              <a:t> Ar/CO</a:t>
            </a:r>
            <a:r>
              <a:rPr lang="en-US" baseline="-25000"/>
              <a:t>2</a:t>
            </a:r>
            <a:r>
              <a:rPr lang="en-US"/>
              <a:t>  70/30 %</a:t>
            </a:r>
          </a:p>
        </p:txBody>
      </p:sp>
      <p:sp>
        <p:nvSpPr>
          <p:cNvPr id="90122" name="Text Box 10"/>
          <p:cNvSpPr txBox="1">
            <a:spLocks noChangeArrowheads="1"/>
          </p:cNvSpPr>
          <p:nvPr/>
        </p:nvSpPr>
        <p:spPr bwMode="auto">
          <a:xfrm>
            <a:off x="4175125" y="5980113"/>
            <a:ext cx="369888" cy="274637"/>
          </a:xfrm>
          <a:prstGeom prst="rect">
            <a:avLst/>
          </a:prstGeom>
          <a:noFill/>
          <a:ln w="9525">
            <a:noFill/>
            <a:miter lim="800000"/>
            <a:headEnd/>
            <a:tailEnd/>
          </a:ln>
          <a:effectLst/>
        </p:spPr>
        <p:txBody>
          <a:bodyPr wrap="none">
            <a:spAutoFit/>
          </a:bodyPr>
          <a:lstStyle/>
          <a:p>
            <a:r>
              <a:rPr lang="en-US" sz="1200" b="1"/>
              <a:t>0V</a:t>
            </a:r>
          </a:p>
        </p:txBody>
      </p:sp>
      <p:sp>
        <p:nvSpPr>
          <p:cNvPr id="90124" name="Text Box 12"/>
          <p:cNvSpPr txBox="1">
            <a:spLocks noChangeArrowheads="1"/>
          </p:cNvSpPr>
          <p:nvPr/>
        </p:nvSpPr>
        <p:spPr bwMode="auto">
          <a:xfrm>
            <a:off x="3962400" y="4419600"/>
            <a:ext cx="687388" cy="274638"/>
          </a:xfrm>
          <a:prstGeom prst="rect">
            <a:avLst/>
          </a:prstGeom>
          <a:noFill/>
          <a:ln w="9525">
            <a:noFill/>
            <a:miter lim="800000"/>
            <a:headEnd/>
            <a:tailEnd/>
          </a:ln>
          <a:effectLst/>
        </p:spPr>
        <p:txBody>
          <a:bodyPr wrap="none">
            <a:spAutoFit/>
          </a:bodyPr>
          <a:lstStyle/>
          <a:p>
            <a:r>
              <a:rPr lang="en-US" sz="1200" b="1"/>
              <a:t>-4100 V</a:t>
            </a:r>
          </a:p>
        </p:txBody>
      </p:sp>
      <p:pic>
        <p:nvPicPr>
          <p:cNvPr id="8" name="Picture 4" descr="D:\transparencies\compass-0.25.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Gems</a:t>
            </a:r>
          </a:p>
        </p:txBody>
      </p:sp>
      <p:pic>
        <p:nvPicPr>
          <p:cNvPr id="91140" name="Picture 4"/>
          <p:cNvPicPr>
            <a:picLocks noChangeAspect="1" noChangeArrowheads="1"/>
          </p:cNvPicPr>
          <p:nvPr/>
        </p:nvPicPr>
        <p:blipFill>
          <a:blip r:embed="rId2"/>
          <a:srcRect/>
          <a:stretch>
            <a:fillRect/>
          </a:stretch>
        </p:blipFill>
        <p:spPr bwMode="auto">
          <a:xfrm>
            <a:off x="1447800" y="2667000"/>
            <a:ext cx="2895600" cy="2162175"/>
          </a:xfrm>
          <a:prstGeom prst="rect">
            <a:avLst/>
          </a:prstGeom>
          <a:noFill/>
          <a:ln w="9525">
            <a:noFill/>
            <a:miter lim="800000"/>
            <a:headEnd/>
            <a:tailEnd/>
          </a:ln>
          <a:effectLst/>
        </p:spPr>
      </p:pic>
      <p:grpSp>
        <p:nvGrpSpPr>
          <p:cNvPr id="2" name="Group 9"/>
          <p:cNvGrpSpPr>
            <a:grpSpLocks/>
          </p:cNvGrpSpPr>
          <p:nvPr/>
        </p:nvGrpSpPr>
        <p:grpSpPr bwMode="auto">
          <a:xfrm>
            <a:off x="6096000" y="2209800"/>
            <a:ext cx="1574800" cy="3352800"/>
            <a:chOff x="3744" y="485"/>
            <a:chExt cx="1392" cy="3595"/>
          </a:xfrm>
        </p:grpSpPr>
        <p:pic>
          <p:nvPicPr>
            <p:cNvPr id="91141" name="Picture 5" descr="C:\Documents and Settings\laman\Desktop\trieste2001\plots\gemfield.jpg"/>
            <p:cNvPicPr>
              <a:picLocks noChangeAspect="1" noChangeArrowheads="1"/>
            </p:cNvPicPr>
            <p:nvPr/>
          </p:nvPicPr>
          <p:blipFill>
            <a:blip r:embed="rId3"/>
            <a:srcRect l="3435" r="68108" b="16434"/>
            <a:stretch>
              <a:fillRect/>
            </a:stretch>
          </p:blipFill>
          <p:spPr bwMode="auto">
            <a:xfrm>
              <a:off x="3744" y="1151"/>
              <a:ext cx="1392" cy="2929"/>
            </a:xfrm>
            <a:prstGeom prst="rect">
              <a:avLst/>
            </a:prstGeom>
            <a:noFill/>
            <a:ln w="9525">
              <a:noFill/>
              <a:miter lim="800000"/>
              <a:headEnd/>
              <a:tailEnd/>
            </a:ln>
          </p:spPr>
        </p:pic>
        <p:pic>
          <p:nvPicPr>
            <p:cNvPr id="91139" name="Picture 3"/>
            <p:cNvPicPr>
              <a:picLocks noChangeAspect="1" noChangeArrowheads="1"/>
            </p:cNvPicPr>
            <p:nvPr/>
          </p:nvPicPr>
          <p:blipFill>
            <a:blip r:embed="rId4" cstate="print"/>
            <a:srcRect/>
            <a:stretch>
              <a:fillRect/>
            </a:stretch>
          </p:blipFill>
          <p:spPr bwMode="auto">
            <a:xfrm>
              <a:off x="3744" y="485"/>
              <a:ext cx="1392" cy="1045"/>
            </a:xfrm>
            <a:prstGeom prst="rect">
              <a:avLst/>
            </a:prstGeom>
            <a:noFill/>
            <a:ln w="9525">
              <a:noFill/>
              <a:miter lim="800000"/>
              <a:headEnd/>
              <a:tailEnd/>
            </a:ln>
            <a:effectLst/>
          </p:spPr>
        </p:pic>
      </p:grpSp>
      <p:sp>
        <p:nvSpPr>
          <p:cNvPr id="91146" name="Text Box 10"/>
          <p:cNvSpPr txBox="1">
            <a:spLocks noChangeArrowheads="1"/>
          </p:cNvSpPr>
          <p:nvPr/>
        </p:nvSpPr>
        <p:spPr bwMode="auto">
          <a:xfrm>
            <a:off x="1828800" y="1905000"/>
            <a:ext cx="1274763" cy="457200"/>
          </a:xfrm>
          <a:prstGeom prst="rect">
            <a:avLst/>
          </a:prstGeom>
          <a:noFill/>
          <a:ln w="9525">
            <a:noFill/>
            <a:miter lim="800000"/>
            <a:headEnd/>
            <a:tailEnd/>
          </a:ln>
          <a:effectLst/>
        </p:spPr>
        <p:txBody>
          <a:bodyPr wrap="none">
            <a:spAutoFit/>
          </a:bodyPr>
          <a:lstStyle/>
          <a:p>
            <a:r>
              <a:rPr lang="en-US"/>
              <a:t>Gem foil</a:t>
            </a:r>
          </a:p>
        </p:txBody>
      </p:sp>
      <p:pic>
        <p:nvPicPr>
          <p:cNvPr id="8" name="Picture 4" descr="D:\transparencies\compass-0.25.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title"/>
          </p:nvPr>
        </p:nvSpPr>
        <p:spPr/>
        <p:txBody>
          <a:bodyPr/>
          <a:lstStyle/>
          <a:p>
            <a:r>
              <a:rPr lang="en-US" dirty="0" smtClean="0"/>
              <a:t>RICH</a:t>
            </a:r>
            <a:endParaRPr lang="en-US" dirty="0"/>
          </a:p>
        </p:txBody>
      </p:sp>
      <p:sp>
        <p:nvSpPr>
          <p:cNvPr id="103430" name="Rectangle 6"/>
          <p:cNvSpPr>
            <a:spLocks noGrp="1" noChangeArrowheads="1"/>
          </p:cNvSpPr>
          <p:nvPr>
            <p:ph type="body" idx="1"/>
          </p:nvPr>
        </p:nvSpPr>
        <p:spPr>
          <a:xfrm>
            <a:off x="762000" y="1905000"/>
            <a:ext cx="3276600" cy="4114800"/>
          </a:xfrm>
          <a:solidFill>
            <a:schemeClr val="hlink"/>
          </a:solidFill>
        </p:spPr>
        <p:txBody>
          <a:bodyPr/>
          <a:lstStyle/>
          <a:p>
            <a:r>
              <a:rPr lang="en-US" sz="2000" dirty="0"/>
              <a:t>80 m</a:t>
            </a:r>
            <a:r>
              <a:rPr lang="en-US" sz="2000" baseline="30000" dirty="0"/>
              <a:t>3</a:t>
            </a:r>
            <a:r>
              <a:rPr lang="en-US" sz="2000" dirty="0"/>
              <a:t> (3 m C</a:t>
            </a:r>
            <a:r>
              <a:rPr lang="en-US" sz="2000" baseline="-25000" dirty="0"/>
              <a:t>4</a:t>
            </a:r>
            <a:r>
              <a:rPr lang="en-US" sz="2000" dirty="0"/>
              <a:t>F</a:t>
            </a:r>
            <a:r>
              <a:rPr lang="en-US" sz="2000" baseline="-25000" dirty="0"/>
              <a:t>10 </a:t>
            </a:r>
            <a:r>
              <a:rPr lang="en-US" sz="2000" dirty="0"/>
              <a:t>radiator)</a:t>
            </a:r>
          </a:p>
          <a:p>
            <a:r>
              <a:rPr lang="en-US" sz="2000" dirty="0"/>
              <a:t>116 VUV mirrors </a:t>
            </a:r>
          </a:p>
          <a:p>
            <a:r>
              <a:rPr lang="en-US" sz="2000" dirty="0"/>
              <a:t>5.3 m</a:t>
            </a:r>
            <a:r>
              <a:rPr lang="en-US" sz="2000" baseline="30000" dirty="0"/>
              <a:t>2</a:t>
            </a:r>
            <a:r>
              <a:rPr lang="en-US" sz="2000" dirty="0"/>
              <a:t> VUV detectors</a:t>
            </a:r>
          </a:p>
          <a:p>
            <a:pPr lvl="1"/>
            <a:r>
              <a:rPr lang="en-US" sz="2000" dirty="0"/>
              <a:t>MWPC </a:t>
            </a:r>
            <a:r>
              <a:rPr lang="en-US" sz="2000" dirty="0" err="1"/>
              <a:t>CsI</a:t>
            </a:r>
            <a:r>
              <a:rPr lang="en-US" sz="2000" dirty="0"/>
              <a:t> photo-sensitive cathodes</a:t>
            </a:r>
          </a:p>
          <a:p>
            <a:pPr lvl="1"/>
            <a:r>
              <a:rPr lang="en-US" sz="2000" dirty="0"/>
              <a:t>8x8 mm</a:t>
            </a:r>
            <a:r>
              <a:rPr lang="en-US" sz="2000" baseline="30000" dirty="0"/>
              <a:t>2</a:t>
            </a:r>
            <a:r>
              <a:rPr lang="en-US" sz="2000" dirty="0"/>
              <a:t> pads</a:t>
            </a:r>
          </a:p>
          <a:p>
            <a:r>
              <a:rPr lang="en-US" sz="2000" dirty="0"/>
              <a:t>84k analog r/o </a:t>
            </a:r>
            <a:r>
              <a:rPr lang="en-US" sz="2000" dirty="0" smtClean="0"/>
              <a:t>channels</a:t>
            </a:r>
          </a:p>
          <a:p>
            <a:endParaRPr lang="en-US" sz="2000" dirty="0" smtClean="0"/>
          </a:p>
          <a:p>
            <a:r>
              <a:rPr lang="en-US" sz="2000" dirty="0" smtClean="0"/>
              <a:t>2006 inner quarter with </a:t>
            </a:r>
            <a:r>
              <a:rPr lang="en-US" sz="2000" dirty="0" err="1" smtClean="0"/>
              <a:t>maPMTs</a:t>
            </a:r>
            <a:endParaRPr lang="en-US" sz="2000" dirty="0" smtClean="0"/>
          </a:p>
          <a:p>
            <a:endParaRPr lang="en-US" sz="2000" dirty="0"/>
          </a:p>
        </p:txBody>
      </p:sp>
      <p:pic>
        <p:nvPicPr>
          <p:cNvPr id="148483" name="Picture 3"/>
          <p:cNvPicPr>
            <a:picLocks noChangeAspect="1" noChangeArrowheads="1"/>
          </p:cNvPicPr>
          <p:nvPr/>
        </p:nvPicPr>
        <p:blipFill>
          <a:blip r:embed="rId2"/>
          <a:srcRect/>
          <a:stretch>
            <a:fillRect/>
          </a:stretch>
        </p:blipFill>
        <p:spPr bwMode="auto">
          <a:xfrm>
            <a:off x="5057775" y="1428750"/>
            <a:ext cx="4086225" cy="4352925"/>
          </a:xfrm>
          <a:prstGeom prst="rect">
            <a:avLst/>
          </a:prstGeom>
          <a:noFill/>
          <a:ln w="9525">
            <a:noFill/>
            <a:miter lim="800000"/>
            <a:headEnd/>
            <a:tailEnd/>
          </a:ln>
          <a:effectLst/>
        </p:spPr>
      </p:pic>
      <p:pic>
        <p:nvPicPr>
          <p:cNvPr id="8" name="Picture 4" descr="D:\transparencies\compass-0.25.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Quark model wave function</a:t>
            </a:r>
          </a:p>
        </p:txBody>
      </p:sp>
      <p:sp>
        <p:nvSpPr>
          <p:cNvPr id="4" name="Date Placeholder 3"/>
          <p:cNvSpPr>
            <a:spLocks noGrp="1"/>
          </p:cNvSpPr>
          <p:nvPr>
            <p:ph type="dt" sz="quarter"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a:t>Obergurgl,  October 2007</a:t>
            </a:r>
          </a:p>
        </p:txBody>
      </p:sp>
      <p:pic>
        <p:nvPicPr>
          <p:cNvPr id="10245" name="Picture 57" descr="txp_fig.png"/>
          <p:cNvPicPr>
            <a:picLocks noChangeAspect="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5283200" y="1473200"/>
            <a:ext cx="3597275" cy="346075"/>
          </a:xfrm>
          <a:prstGeom prst="rect">
            <a:avLst/>
          </a:prstGeom>
          <a:noFill/>
          <a:ln w="9525">
            <a:noFill/>
            <a:miter lim="800000"/>
            <a:headEnd/>
            <a:tailEnd/>
          </a:ln>
        </p:spPr>
      </p:pic>
      <p:sp>
        <p:nvSpPr>
          <p:cNvPr id="10250" name="Rounded Rectangle 100"/>
          <p:cNvSpPr>
            <a:spLocks noChangeArrowheads="1"/>
          </p:cNvSpPr>
          <p:nvPr/>
        </p:nvSpPr>
        <p:spPr bwMode="auto">
          <a:xfrm>
            <a:off x="660400" y="4584700"/>
            <a:ext cx="5245100" cy="755650"/>
          </a:xfrm>
          <a:prstGeom prst="roundRect">
            <a:avLst>
              <a:gd name="adj" fmla="val 16667"/>
            </a:avLst>
          </a:prstGeom>
          <a:solidFill>
            <a:srgbClr val="FFFF99"/>
          </a:solidFill>
          <a:ln w="9525" algn="ctr">
            <a:noFill/>
            <a:round/>
            <a:headEnd/>
            <a:tailEnd/>
          </a:ln>
        </p:spPr>
        <p:txBody>
          <a:bodyPr/>
          <a:lstStyle/>
          <a:p>
            <a:endParaRPr lang="en-US"/>
          </a:p>
        </p:txBody>
      </p:sp>
      <p:sp>
        <p:nvSpPr>
          <p:cNvPr id="10247" name="TextBox 10"/>
          <p:cNvSpPr txBox="1">
            <a:spLocks noChangeArrowheads="1"/>
          </p:cNvSpPr>
          <p:nvPr/>
        </p:nvSpPr>
        <p:spPr bwMode="auto">
          <a:xfrm>
            <a:off x="882650" y="5695950"/>
            <a:ext cx="7002238" cy="523220"/>
          </a:xfrm>
          <a:prstGeom prst="rect">
            <a:avLst/>
          </a:prstGeom>
          <a:noFill/>
          <a:ln w="9525">
            <a:noFill/>
            <a:miter lim="800000"/>
            <a:headEnd/>
            <a:tailEnd/>
          </a:ln>
        </p:spPr>
        <p:txBody>
          <a:bodyPr wrap="none">
            <a:spAutoFit/>
          </a:bodyPr>
          <a:lstStyle/>
          <a:p>
            <a:pPr marL="236538" indent="-236538"/>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up and down quarks </a:t>
            </a:r>
            <a:r>
              <a:rPr lang="en-US" sz="2800" dirty="0">
                <a:solidFill>
                  <a:srgbClr val="C00000"/>
                </a:solidFill>
                <a:latin typeface="Times New Roman" pitchFamily="18" charset="0"/>
                <a:cs typeface="Times New Roman" pitchFamily="18" charset="0"/>
              </a:rPr>
              <a:t>carry the nucleon spin!</a:t>
            </a:r>
          </a:p>
        </p:txBody>
      </p:sp>
      <p:pic>
        <p:nvPicPr>
          <p:cNvPr id="34" name="Picture 33"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763679" y="2123534"/>
            <a:ext cx="7676915" cy="1136183"/>
          </a:xfrm>
          <a:prstGeom prst="rect">
            <a:avLst/>
          </a:prstGeom>
          <a:noFill/>
        </p:spPr>
      </p:pic>
      <p:pic>
        <p:nvPicPr>
          <p:cNvPr id="39" name="Picture 38" descr="txp_fig.png"/>
          <p:cNvPicPr>
            <a:picLocks noChangeAspect="1"/>
          </p:cNvPicPr>
          <p:nvPr>
            <p:custDataLst>
              <p:tags r:id="rId3"/>
            </p:custDataLst>
          </p:nvPr>
        </p:nvPicPr>
        <p:blipFill>
          <a:blip r:embed="rId8">
            <a:clrChange>
              <a:clrFrom>
                <a:srgbClr val="FFFFFF"/>
              </a:clrFrom>
              <a:clrTo>
                <a:srgbClr val="FFFFFF">
                  <a:alpha val="0"/>
                </a:srgbClr>
              </a:clrTo>
            </a:clrChange>
            <a:lum/>
          </a:blip>
          <a:stretch>
            <a:fillRect/>
          </a:stretch>
        </p:blipFill>
        <p:spPr>
          <a:xfrm>
            <a:off x="1282700" y="4762500"/>
            <a:ext cx="3606576" cy="336613"/>
          </a:xfrm>
          <a:prstGeom prst="rect">
            <a:avLst/>
          </a:prstGeom>
          <a:noFill/>
        </p:spPr>
      </p:pic>
      <p:pic>
        <p:nvPicPr>
          <p:cNvPr id="40" name="Picture 39" descr="txp_fig.png"/>
          <p:cNvPicPr>
            <a:picLocks noChangeAspect="1"/>
          </p:cNvPicPr>
          <p:nvPr>
            <p:custDataLst>
              <p:tags r:id="rId4"/>
            </p:custDataLst>
          </p:nvPr>
        </p:nvPicPr>
        <p:blipFill>
          <a:blip r:embed="rId9">
            <a:clrChange>
              <a:clrFrom>
                <a:srgbClr val="FFFFFF"/>
              </a:clrFrom>
              <a:clrTo>
                <a:srgbClr val="FFFFFF">
                  <a:alpha val="0"/>
                </a:srgbClr>
              </a:clrTo>
            </a:clrChange>
            <a:lum/>
          </a:blip>
          <a:stretch>
            <a:fillRect/>
          </a:stretch>
        </p:blipFill>
        <p:spPr>
          <a:xfrm>
            <a:off x="965750" y="3245158"/>
            <a:ext cx="5497998" cy="1002684"/>
          </a:xfrm>
          <a:prstGeom prst="rect">
            <a:avLst/>
          </a:prstGeom>
          <a:noFill/>
        </p:spPr>
      </p:pic>
      <p:pic>
        <p:nvPicPr>
          <p:cNvPr id="10252" name="Picture 12"/>
          <p:cNvPicPr>
            <a:picLocks noChangeAspect="1" noChangeArrowheads="1"/>
          </p:cNvPicPr>
          <p:nvPr/>
        </p:nvPicPr>
        <p:blipFill>
          <a:blip r:embed="rId10"/>
          <a:stretch>
            <a:fillRect/>
          </a:stretch>
        </p:blipFill>
        <p:spPr bwMode="auto">
          <a:xfrm>
            <a:off x="7105650" y="3740150"/>
            <a:ext cx="1530350" cy="1648829"/>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t>
            </a:r>
            <a:endParaRPr lang="en-US" dirty="0"/>
          </a:p>
        </p:txBody>
      </p:sp>
      <p:sp>
        <p:nvSpPr>
          <p:cNvPr id="3" name="Date Placeholder 2"/>
          <p:cNvSpPr>
            <a:spLocks noGrp="1"/>
          </p:cNvSpPr>
          <p:nvPr>
            <p:ph type="dt" sz="half" idx="10"/>
          </p:nvPr>
        </p:nvSpPr>
        <p:spPr/>
        <p:txBody>
          <a:bodyPr/>
          <a:lstStyle/>
          <a:p>
            <a:pPr>
              <a:defRPr/>
            </a:pPr>
            <a:r>
              <a:rPr lang="en-US" smtClean="0"/>
              <a:t>G. Mallot/CERN</a:t>
            </a:r>
            <a:endParaRPr lang="en-US" dirty="0"/>
          </a:p>
        </p:txBody>
      </p:sp>
      <p:sp>
        <p:nvSpPr>
          <p:cNvPr id="4" name="Footer Placeholder 3"/>
          <p:cNvSpPr>
            <a:spLocks noGrp="1"/>
          </p:cNvSpPr>
          <p:nvPr>
            <p:ph type="ftr" sz="quarter" idx="11"/>
          </p:nvPr>
        </p:nvSpPr>
        <p:spPr/>
        <p:txBody>
          <a:bodyPr/>
          <a:lstStyle/>
          <a:p>
            <a:pPr>
              <a:defRPr/>
            </a:pPr>
            <a:r>
              <a:rPr lang="en-US" smtClean="0"/>
              <a:t>Obergurgl,  October 2007</a:t>
            </a:r>
            <a:endParaRPr lang="en-US"/>
          </a:p>
        </p:txBody>
      </p:sp>
      <p:pic>
        <p:nvPicPr>
          <p:cNvPr id="5" name="Picture 2"/>
          <p:cNvPicPr>
            <a:picLocks noChangeAspect="1" noChangeArrowheads="1"/>
          </p:cNvPicPr>
          <p:nvPr/>
        </p:nvPicPr>
        <p:blipFill>
          <a:blip r:embed="rId2"/>
          <a:srcRect/>
          <a:stretch>
            <a:fillRect/>
          </a:stretch>
        </p:blipFill>
        <p:spPr bwMode="auto">
          <a:xfrm>
            <a:off x="3905250" y="1784350"/>
            <a:ext cx="4445000" cy="4326323"/>
          </a:xfrm>
          <a:prstGeom prst="rect">
            <a:avLst/>
          </a:prstGeom>
          <a:noFill/>
          <a:ln w="9525">
            <a:noFill/>
            <a:miter lim="800000"/>
            <a:headEnd/>
            <a:tailEnd/>
          </a:ln>
          <a:effectLst/>
        </p:spPr>
      </p:pic>
      <p:pic>
        <p:nvPicPr>
          <p:cNvPr id="149506" name="Picture 2"/>
          <p:cNvPicPr>
            <a:picLocks noChangeAspect="1" noChangeArrowheads="1"/>
          </p:cNvPicPr>
          <p:nvPr/>
        </p:nvPicPr>
        <p:blipFill>
          <a:blip r:embed="rId3"/>
          <a:srcRect t="19329"/>
          <a:stretch>
            <a:fillRect/>
          </a:stretch>
        </p:blipFill>
        <p:spPr bwMode="auto">
          <a:xfrm>
            <a:off x="304800" y="2984500"/>
            <a:ext cx="3600450" cy="1298575"/>
          </a:xfrm>
          <a:prstGeom prst="rect">
            <a:avLst/>
          </a:prstGeom>
          <a:noFill/>
          <a:ln w="9525">
            <a:noFill/>
            <a:miter lim="800000"/>
            <a:headEnd/>
            <a:tailEnd/>
          </a:ln>
          <a:effectLst/>
        </p:spPr>
      </p:pic>
      <p:pic>
        <p:nvPicPr>
          <p:cNvPr id="7" name="Picture 4" descr="D:\transparencies\compass-0.25.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G. Mallot/CERN</a:t>
            </a:r>
            <a:endParaRPr lang="en-US"/>
          </a:p>
        </p:txBody>
      </p:sp>
      <p:sp>
        <p:nvSpPr>
          <p:cNvPr id="3" name="Footer Placeholder 2"/>
          <p:cNvSpPr>
            <a:spLocks noGrp="1"/>
          </p:cNvSpPr>
          <p:nvPr>
            <p:ph type="ftr" sz="quarter" idx="11"/>
          </p:nvPr>
        </p:nvSpPr>
        <p:spPr/>
        <p:txBody>
          <a:bodyPr/>
          <a:lstStyle/>
          <a:p>
            <a:pPr>
              <a:defRPr/>
            </a:pPr>
            <a:r>
              <a:rPr lang="en-US" smtClean="0"/>
              <a:t>Obergurgl,  October 2007</a:t>
            </a:r>
            <a:endParaRPr lang="en-US"/>
          </a:p>
        </p:txBody>
      </p:sp>
      <p:pic>
        <p:nvPicPr>
          <p:cNvPr id="6" name="Picture 5" descr="rich_det.jpg"/>
          <p:cNvPicPr>
            <a:picLocks noChangeAspect="1"/>
          </p:cNvPicPr>
          <p:nvPr/>
        </p:nvPicPr>
        <p:blipFill>
          <a:blip r:embed="rId2"/>
          <a:stretch>
            <a:fillRect/>
          </a:stretch>
        </p:blipFill>
        <p:spPr>
          <a:xfrm>
            <a:off x="527050" y="1339850"/>
            <a:ext cx="3810000" cy="5080000"/>
          </a:xfrm>
          <a:prstGeom prst="rect">
            <a:avLst/>
          </a:prstGeom>
        </p:spPr>
      </p:pic>
      <p:pic>
        <p:nvPicPr>
          <p:cNvPr id="7" name="Picture 6" descr="mirrors_1.jpg"/>
          <p:cNvPicPr>
            <a:picLocks noChangeAspect="1"/>
          </p:cNvPicPr>
          <p:nvPr/>
        </p:nvPicPr>
        <p:blipFill>
          <a:blip r:embed="rId3"/>
          <a:stretch>
            <a:fillRect/>
          </a:stretch>
        </p:blipFill>
        <p:spPr>
          <a:xfrm>
            <a:off x="5060950" y="1339850"/>
            <a:ext cx="3727450" cy="5080000"/>
          </a:xfrm>
          <a:prstGeom prst="rect">
            <a:avLst/>
          </a:prstGeom>
        </p:spPr>
      </p:pic>
      <p:sp>
        <p:nvSpPr>
          <p:cNvPr id="9" name="Rectangle 8"/>
          <p:cNvSpPr/>
          <p:nvPr/>
        </p:nvSpPr>
        <p:spPr>
          <a:xfrm>
            <a:off x="3952823" y="164555"/>
            <a:ext cx="1619354" cy="769441"/>
          </a:xfrm>
          <a:prstGeom prst="rect">
            <a:avLst/>
          </a:prstGeom>
        </p:spPr>
        <p:txBody>
          <a:bodyPr wrap="none">
            <a:spAutoFit/>
          </a:bodyPr>
          <a:lstStyle/>
          <a:p>
            <a:pPr lvl="0"/>
            <a:r>
              <a:rPr lang="en-US" sz="4400" dirty="0" smtClean="0">
                <a:solidFill>
                  <a:srgbClr val="000000"/>
                </a:solidFill>
                <a:latin typeface="Comic Sans MS" pitchFamily="66" charset="0"/>
              </a:rPr>
              <a:t>RICH</a:t>
            </a:r>
          </a:p>
        </p:txBody>
      </p:sp>
      <p:pic>
        <p:nvPicPr>
          <p:cNvPr id="10" name="Picture 4" descr="D:\transparencies\compass-0.25.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143000" cy="11334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2</a:t>
            </a:r>
            <a:endParaRPr lang="en-US" dirty="0"/>
          </a:p>
        </p:txBody>
      </p:sp>
      <p:sp>
        <p:nvSpPr>
          <p:cNvPr id="3" name="Content Placeholder 2"/>
          <p:cNvSpPr>
            <a:spLocks noGrp="1"/>
          </p:cNvSpPr>
          <p:nvPr>
            <p:ph idx="1"/>
          </p:nvPr>
        </p:nvSpPr>
        <p:spPr/>
        <p:txBody>
          <a:bodyPr/>
          <a:lstStyle/>
          <a:p>
            <a:r>
              <a:rPr lang="en-US" dirty="0" smtClean="0"/>
              <a:t>Experimental status</a:t>
            </a:r>
          </a:p>
          <a:p>
            <a:endParaRPr lang="en-US" dirty="0" smtClean="0"/>
          </a:p>
          <a:p>
            <a:pPr lvl="1"/>
            <a:r>
              <a:rPr lang="en-US" dirty="0" smtClean="0"/>
              <a:t>Q</a:t>
            </a:r>
            <a:r>
              <a:rPr lang="en-US" baseline="30000" dirty="0" smtClean="0"/>
              <a:t>2 </a:t>
            </a:r>
            <a:r>
              <a:rPr lang="en-US" dirty="0" smtClean="0"/>
              <a:t>evolution, scaling violations, DGLAP</a:t>
            </a:r>
          </a:p>
          <a:p>
            <a:pPr lvl="1"/>
            <a:r>
              <a:rPr lang="en-US" dirty="0" smtClean="0"/>
              <a:t>status of g</a:t>
            </a:r>
            <a:r>
              <a:rPr lang="en-US" baseline="-25000" dirty="0" smtClean="0"/>
              <a:t>1</a:t>
            </a:r>
            <a:r>
              <a:rPr lang="en-US" dirty="0" smtClean="0"/>
              <a:t> and QCD analyses</a:t>
            </a:r>
          </a:p>
          <a:p>
            <a:pPr lvl="1"/>
            <a:r>
              <a:rPr lang="en-US" dirty="0" smtClean="0"/>
              <a:t>interplay: g</a:t>
            </a:r>
            <a:r>
              <a:rPr lang="en-US" baseline="-25000" dirty="0" smtClean="0"/>
              <a:t>2</a:t>
            </a:r>
          </a:p>
          <a:p>
            <a:pPr lvl="1"/>
            <a:r>
              <a:rPr lang="en-US" dirty="0" smtClean="0"/>
              <a:t>semi-inclusive data</a:t>
            </a:r>
          </a:p>
          <a:p>
            <a:pPr lvl="1"/>
            <a:r>
              <a:rPr lang="en-US" dirty="0" smtClean="0"/>
              <a:t>ΔG  from hadron pairs</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baryon decays</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dirty="0" err="1" smtClean="0"/>
              <a:t>Obergurgl</a:t>
            </a:r>
            <a:r>
              <a:rPr lang="en-US" dirty="0" smtClean="0"/>
              <a:t>,  October 2007</a:t>
            </a:r>
            <a:endParaRPr lang="en-US" dirty="0"/>
          </a:p>
        </p:txBody>
      </p:sp>
      <p:grpSp>
        <p:nvGrpSpPr>
          <p:cNvPr id="46" name="Group 45"/>
          <p:cNvGrpSpPr/>
          <p:nvPr/>
        </p:nvGrpSpPr>
        <p:grpSpPr>
          <a:xfrm>
            <a:off x="349250" y="3384550"/>
            <a:ext cx="8499930" cy="3241477"/>
            <a:chOff x="294821" y="2806700"/>
            <a:chExt cx="8499930" cy="3241477"/>
          </a:xfrm>
        </p:grpSpPr>
        <p:pic>
          <p:nvPicPr>
            <p:cNvPr id="54275" name="Picture 3"/>
            <p:cNvPicPr>
              <a:picLocks noChangeAspect="1" noChangeArrowheads="1"/>
            </p:cNvPicPr>
            <p:nvPr/>
          </p:nvPicPr>
          <p:blipFill>
            <a:blip r:embed="rId4"/>
            <a:srcRect/>
            <a:stretch>
              <a:fillRect/>
            </a:stretch>
          </p:blipFill>
          <p:spPr bwMode="auto">
            <a:xfrm>
              <a:off x="294821" y="2806700"/>
              <a:ext cx="6434364" cy="2909240"/>
            </a:xfrm>
            <a:prstGeom prst="rect">
              <a:avLst/>
            </a:prstGeom>
            <a:noFill/>
            <a:ln w="9525" cap="flat" cmpd="sng">
              <a:noFill/>
              <a:prstDash val="solid"/>
              <a:miter lim="800000"/>
              <a:headEnd/>
              <a:tailEnd/>
            </a:ln>
            <a:effectLst/>
          </p:spPr>
        </p:pic>
        <p:sp>
          <p:nvSpPr>
            <p:cNvPr id="34" name="Rectangle 33"/>
            <p:cNvSpPr/>
            <p:nvPr/>
          </p:nvSpPr>
          <p:spPr bwMode="auto">
            <a:xfrm>
              <a:off x="6838951" y="3473450"/>
              <a:ext cx="1955800" cy="2178050"/>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5" name="Picture 34" descr="txp_fig.png"/>
            <p:cNvPicPr>
              <a:picLocks noChangeAspect="1"/>
            </p:cNvPicPr>
            <p:nvPr>
              <p:custDataLst>
                <p:tags r:id="rId2"/>
              </p:custDataLst>
            </p:nvPr>
          </p:nvPicPr>
          <p:blipFill>
            <a:blip r:embed="rId5">
              <a:clrChange>
                <a:clrFrom>
                  <a:srgbClr val="FFFFFF"/>
                </a:clrFrom>
                <a:clrTo>
                  <a:srgbClr val="FFFFFF">
                    <a:alpha val="0"/>
                  </a:srgbClr>
                </a:clrTo>
              </a:clrChange>
              <a:lum/>
            </a:blip>
            <a:stretch>
              <a:fillRect/>
            </a:stretch>
          </p:blipFill>
          <p:spPr>
            <a:xfrm>
              <a:off x="6919407" y="3523791"/>
              <a:ext cx="1767337" cy="2050110"/>
            </a:xfrm>
            <a:prstGeom prst="rect">
              <a:avLst/>
            </a:prstGeom>
            <a:noFill/>
          </p:spPr>
        </p:pic>
        <p:sp>
          <p:nvSpPr>
            <p:cNvPr id="38" name="TextBox 37"/>
            <p:cNvSpPr txBox="1"/>
            <p:nvPr/>
          </p:nvSpPr>
          <p:spPr>
            <a:xfrm>
              <a:off x="3683000" y="5740400"/>
              <a:ext cx="3184718" cy="307777"/>
            </a:xfrm>
            <a:prstGeom prst="rect">
              <a:avLst/>
            </a:prstGeom>
            <a:noFill/>
          </p:spPr>
          <p:txBody>
            <a:bodyPr wrap="square" rtlCol="0">
              <a:spAutoFit/>
            </a:bodyPr>
            <a:lstStyle/>
            <a:p>
              <a:r>
                <a:rPr lang="en-US" sz="1400" dirty="0" smtClean="0">
                  <a:solidFill>
                    <a:srgbClr val="C00000"/>
                  </a:solidFill>
                </a:rPr>
                <a:t>P. </a:t>
              </a:r>
              <a:r>
                <a:rPr lang="en-US" sz="1400" dirty="0" err="1" smtClean="0">
                  <a:solidFill>
                    <a:srgbClr val="C00000"/>
                  </a:solidFill>
                </a:rPr>
                <a:t>Ratcliffe</a:t>
              </a:r>
              <a:r>
                <a:rPr lang="en-US" sz="1400" dirty="0" smtClean="0">
                  <a:solidFill>
                    <a:srgbClr val="C00000"/>
                  </a:solidFill>
                </a:rPr>
                <a:t>, </a:t>
              </a:r>
              <a:r>
                <a:rPr lang="pl-PL" sz="1400" dirty="0" smtClean="0">
                  <a:solidFill>
                    <a:srgbClr val="C00000"/>
                  </a:solidFill>
                </a:rPr>
                <a:t>Czech</a:t>
              </a:r>
              <a:r>
                <a:rPr lang="pl-PL" sz="1400" dirty="0">
                  <a:solidFill>
                    <a:srgbClr val="C00000"/>
                  </a:solidFill>
                </a:rPr>
                <a:t>. J. Phys. 54 (2004</a:t>
              </a:r>
              <a:r>
                <a:rPr lang="pl-PL" sz="1400" dirty="0" smtClean="0">
                  <a:solidFill>
                    <a:srgbClr val="C00000"/>
                  </a:solidFill>
                </a:rPr>
                <a:t>)</a:t>
              </a:r>
              <a:endParaRPr lang="pl-PL" sz="1400" dirty="0">
                <a:solidFill>
                  <a:srgbClr val="C00000"/>
                </a:solidFill>
              </a:endParaRPr>
            </a:p>
          </p:txBody>
        </p:sp>
      </p:grpSp>
      <p:sp>
        <p:nvSpPr>
          <p:cNvPr id="39" name="Rectangle 38"/>
          <p:cNvSpPr/>
          <p:nvPr/>
        </p:nvSpPr>
        <p:spPr>
          <a:xfrm>
            <a:off x="215900" y="1473200"/>
            <a:ext cx="8445500" cy="1569660"/>
          </a:xfrm>
          <a:prstGeom prst="rect">
            <a:avLst/>
          </a:prstGeom>
          <a:solidFill>
            <a:srgbClr val="FFFF99"/>
          </a:solidFill>
        </p:spPr>
        <p:txBody>
          <a:bodyPr wrap="square">
            <a:spAutoFit/>
          </a:bodyPr>
          <a:lstStyle/>
          <a:p>
            <a:pPr marL="225425" indent="-225425">
              <a:buFont typeface="Arial" pitchFamily="34" charset="0"/>
              <a:buChar char="•"/>
              <a:defRPr/>
            </a:pPr>
            <a:r>
              <a:rPr lang="en-US" sz="2400" dirty="0">
                <a:latin typeface="+mn-lt"/>
              </a:rPr>
              <a:t>weak </a:t>
            </a:r>
            <a:r>
              <a:rPr lang="en-US" sz="2400" dirty="0">
                <a:solidFill>
                  <a:schemeClr val="accent2"/>
                </a:solidFill>
                <a:latin typeface="+mn-lt"/>
              </a:rPr>
              <a:t>decay constants </a:t>
            </a:r>
            <a:r>
              <a:rPr lang="en-US" sz="2400" dirty="0" smtClean="0">
                <a:latin typeface="+mn-lt"/>
              </a:rPr>
              <a:t>are </a:t>
            </a:r>
            <a:r>
              <a:rPr lang="en-US" sz="2400" dirty="0">
                <a:latin typeface="+mn-lt"/>
              </a:rPr>
              <a:t>linked to </a:t>
            </a:r>
            <a:r>
              <a:rPr lang="en-US" sz="2400" dirty="0">
                <a:solidFill>
                  <a:schemeClr val="accent2"/>
                </a:solidFill>
                <a:latin typeface="+mn-lt"/>
              </a:rPr>
              <a:t>quark </a:t>
            </a:r>
            <a:r>
              <a:rPr lang="en-US" sz="2400" dirty="0" err="1" smtClean="0">
                <a:solidFill>
                  <a:schemeClr val="accent2"/>
                </a:solidFill>
                <a:latin typeface="+mn-lt"/>
              </a:rPr>
              <a:t>polarisations</a:t>
            </a:r>
            <a:r>
              <a:rPr lang="en-US" sz="2400" dirty="0" smtClean="0">
                <a:solidFill>
                  <a:schemeClr val="accent2"/>
                </a:solidFill>
                <a:latin typeface="+mn-lt"/>
              </a:rPr>
              <a:t>  </a:t>
            </a:r>
            <a:r>
              <a:rPr lang="en-US" sz="2400" dirty="0" smtClean="0">
                <a:latin typeface="+mn-lt"/>
              </a:rPr>
              <a:t>via the axial </a:t>
            </a:r>
            <a:r>
              <a:rPr lang="en-US" sz="2400" dirty="0">
                <a:latin typeface="+mn-lt"/>
              </a:rPr>
              <a:t>vector </a:t>
            </a:r>
            <a:r>
              <a:rPr lang="en-US" sz="2400" dirty="0" smtClean="0">
                <a:latin typeface="+mn-lt"/>
              </a:rPr>
              <a:t>currents matrix elements</a:t>
            </a:r>
          </a:p>
          <a:p>
            <a:pPr marL="225425" indent="-225425">
              <a:defRPr/>
            </a:pPr>
            <a:r>
              <a:rPr lang="en-US" sz="2400" dirty="0" smtClean="0">
                <a:latin typeface="+mn-lt"/>
              </a:rPr>
              <a:t> </a:t>
            </a:r>
          </a:p>
          <a:p>
            <a:pPr marL="225425" indent="-225425">
              <a:buFont typeface="Arial" pitchFamily="34" charset="0"/>
              <a:buChar char="•"/>
              <a:defRPr/>
            </a:pPr>
            <a:r>
              <a:rPr lang="en-US" sz="2400" dirty="0" smtClean="0">
                <a:latin typeface="+mn-lt"/>
              </a:rPr>
              <a:t>SU(3</a:t>
            </a:r>
            <a:r>
              <a:rPr lang="en-US" sz="2400" dirty="0" smtClean="0">
                <a:solidFill>
                  <a:schemeClr val="accent2"/>
                </a:solidFill>
                <a:latin typeface="+mn-lt"/>
              </a:rPr>
              <a:t>) </a:t>
            </a:r>
            <a:r>
              <a:rPr lang="en-US" sz="2400" dirty="0" err="1" smtClean="0">
                <a:solidFill>
                  <a:schemeClr val="accent2"/>
                </a:solidFill>
                <a:latin typeface="+mn-lt"/>
              </a:rPr>
              <a:t>flavour</a:t>
            </a:r>
            <a:r>
              <a:rPr lang="en-US" sz="2400" dirty="0" smtClean="0">
                <a:solidFill>
                  <a:schemeClr val="accent2"/>
                </a:solidFill>
                <a:latin typeface="+mn-lt"/>
              </a:rPr>
              <a:t> symmetry </a:t>
            </a:r>
            <a:r>
              <a:rPr lang="en-US" sz="2400" dirty="0" smtClean="0">
                <a:latin typeface="+mn-lt"/>
              </a:rPr>
              <a:t>assumed</a:t>
            </a:r>
            <a:endParaRPr lang="en-US" sz="2400" dirty="0">
              <a:latin typeface="+mn-lt"/>
            </a:endParaRPr>
          </a:p>
        </p:txBody>
      </p:sp>
      <p:pic>
        <p:nvPicPr>
          <p:cNvPr id="48" name="Picture 47"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4927600" y="2317750"/>
            <a:ext cx="3453386" cy="29108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From weak baryon decays</a:t>
            </a:r>
          </a:p>
        </p:txBody>
      </p:sp>
      <p:sp>
        <p:nvSpPr>
          <p:cNvPr id="4" name="Date Placeholder 3"/>
          <p:cNvSpPr>
            <a:spLocks noGrp="1"/>
          </p:cNvSpPr>
          <p:nvPr>
            <p:ph type="dt" sz="quarter"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a:t>Obergurgl,  October 2007</a:t>
            </a:r>
          </a:p>
        </p:txBody>
      </p:sp>
      <p:sp>
        <p:nvSpPr>
          <p:cNvPr id="6" name="TextBox 5"/>
          <p:cNvSpPr txBox="1"/>
          <p:nvPr/>
        </p:nvSpPr>
        <p:spPr>
          <a:xfrm>
            <a:off x="927100" y="1651000"/>
            <a:ext cx="7112000" cy="461665"/>
          </a:xfrm>
          <a:prstGeom prst="rect">
            <a:avLst/>
          </a:prstGeom>
          <a:noFill/>
        </p:spPr>
        <p:txBody>
          <a:bodyPr wrap="square">
            <a:spAutoFit/>
          </a:bodyPr>
          <a:lstStyle/>
          <a:p>
            <a:pPr>
              <a:defRPr/>
            </a:pPr>
            <a:r>
              <a:rPr lang="en-US" sz="2400" dirty="0" smtClean="0">
                <a:latin typeface="+mn-lt"/>
              </a:rPr>
              <a:t>Fit to decay data:</a:t>
            </a:r>
            <a:endParaRPr lang="en-US" sz="2400" dirty="0">
              <a:latin typeface="+mn-lt"/>
            </a:endParaRPr>
          </a:p>
        </p:txBody>
      </p:sp>
      <p:grpSp>
        <p:nvGrpSpPr>
          <p:cNvPr id="20" name="Group 19"/>
          <p:cNvGrpSpPr/>
          <p:nvPr/>
        </p:nvGrpSpPr>
        <p:grpSpPr>
          <a:xfrm>
            <a:off x="1593850" y="4051300"/>
            <a:ext cx="5778500" cy="844550"/>
            <a:chOff x="1593850" y="3917950"/>
            <a:chExt cx="5778500" cy="844550"/>
          </a:xfrm>
        </p:grpSpPr>
        <p:sp>
          <p:nvSpPr>
            <p:cNvPr id="17" name="Rounded Rectangle 16"/>
            <p:cNvSpPr/>
            <p:nvPr/>
          </p:nvSpPr>
          <p:spPr bwMode="auto">
            <a:xfrm>
              <a:off x="1593850" y="3917950"/>
              <a:ext cx="5778500" cy="84455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4" name="Picture 13" descr="txp_fig.png"/>
            <p:cNvPicPr>
              <a:picLocks noChangeAspect="1"/>
            </p:cNvPicPr>
            <p:nvPr>
              <p:custDataLst>
                <p:tags r:id="rId3"/>
              </p:custDataLst>
            </p:nvPr>
          </p:nvPicPr>
          <p:blipFill>
            <a:blip r:embed="rId5">
              <a:clrChange>
                <a:clrFrom>
                  <a:srgbClr val="FFFFFF"/>
                </a:clrFrom>
                <a:clrTo>
                  <a:srgbClr val="FFFFFF">
                    <a:alpha val="0"/>
                  </a:srgbClr>
                </a:clrTo>
              </a:clrChange>
              <a:lum/>
            </a:blip>
            <a:stretch>
              <a:fillRect/>
            </a:stretch>
          </p:blipFill>
          <p:spPr>
            <a:xfrm>
              <a:off x="1905000" y="4140200"/>
              <a:ext cx="5192218" cy="317501"/>
            </a:xfrm>
            <a:prstGeom prst="rect">
              <a:avLst/>
            </a:prstGeom>
            <a:noFill/>
          </p:spPr>
        </p:pic>
      </p:grpSp>
      <p:sp>
        <p:nvSpPr>
          <p:cNvPr id="19" name="TextBox 10"/>
          <p:cNvSpPr txBox="1">
            <a:spLocks noChangeArrowheads="1"/>
          </p:cNvSpPr>
          <p:nvPr/>
        </p:nvSpPr>
        <p:spPr bwMode="auto">
          <a:xfrm>
            <a:off x="615950" y="5073650"/>
            <a:ext cx="8149988" cy="954107"/>
          </a:xfrm>
          <a:prstGeom prst="rect">
            <a:avLst/>
          </a:prstGeom>
          <a:noFill/>
          <a:ln w="9525">
            <a:noFill/>
            <a:miter lim="800000"/>
            <a:headEnd/>
            <a:tailEnd/>
          </a:ln>
        </p:spPr>
        <p:txBody>
          <a:bodyPr wrap="none">
            <a:spAutoFit/>
          </a:bodyPr>
          <a:lstStyle/>
          <a:p>
            <a:pPr marL="236538" indent="-236538"/>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up and down quarks </a:t>
            </a:r>
            <a:r>
              <a:rPr lang="en-US" sz="2800" dirty="0">
                <a:solidFill>
                  <a:srgbClr val="C00000"/>
                </a:solidFill>
                <a:latin typeface="Times New Roman" pitchFamily="18" charset="0"/>
                <a:cs typeface="Times New Roman" pitchFamily="18" charset="0"/>
              </a:rPr>
              <a:t>carry </a:t>
            </a:r>
            <a:r>
              <a:rPr lang="en-US" sz="2800" dirty="0" smtClean="0">
                <a:solidFill>
                  <a:srgbClr val="C00000"/>
                </a:solidFill>
                <a:latin typeface="Times New Roman" pitchFamily="18" charset="0"/>
                <a:cs typeface="Times New Roman" pitchFamily="18" charset="0"/>
              </a:rPr>
              <a:t>58% of the  </a:t>
            </a:r>
            <a:r>
              <a:rPr lang="en-US" sz="2800" dirty="0">
                <a:solidFill>
                  <a:srgbClr val="C00000"/>
                </a:solidFill>
                <a:latin typeface="Times New Roman" pitchFamily="18" charset="0"/>
                <a:cs typeface="Times New Roman" pitchFamily="18" charset="0"/>
              </a:rPr>
              <a:t>nucleon spin</a:t>
            </a:r>
            <a:r>
              <a:rPr lang="en-US" sz="2800" dirty="0" smtClean="0">
                <a:solidFill>
                  <a:srgbClr val="C00000"/>
                </a:solidFill>
                <a:latin typeface="Times New Roman" pitchFamily="18" charset="0"/>
                <a:cs typeface="Times New Roman" pitchFamily="18" charset="0"/>
              </a:rPr>
              <a:t>!</a:t>
            </a:r>
          </a:p>
          <a:p>
            <a:pPr marL="236538" indent="-236538"/>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deviation from 100% due to relativistic motion</a:t>
            </a:r>
            <a:endParaRPr lang="en-US" sz="2400" dirty="0">
              <a:latin typeface="Times New Roman" pitchFamily="18" charset="0"/>
              <a:cs typeface="Times New Roman" pitchFamily="18" charset="0"/>
            </a:endParaRPr>
          </a:p>
        </p:txBody>
      </p:sp>
      <p:pic>
        <p:nvPicPr>
          <p:cNvPr id="24" name="Picture 23"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1816100" y="2540000"/>
            <a:ext cx="5504183" cy="288999"/>
          </a:xfrm>
          <a:prstGeom prst="rect">
            <a:avLst/>
          </a:prstGeom>
          <a:noFill/>
        </p:spPr>
      </p:pic>
      <p:sp>
        <p:nvSpPr>
          <p:cNvPr id="25" name="TextBox 24"/>
          <p:cNvSpPr txBox="1"/>
          <p:nvPr/>
        </p:nvSpPr>
        <p:spPr>
          <a:xfrm>
            <a:off x="927100" y="3473450"/>
            <a:ext cx="1423788" cy="461665"/>
          </a:xfrm>
          <a:prstGeom prst="rect">
            <a:avLst/>
          </a:prstGeom>
          <a:noFill/>
        </p:spPr>
        <p:txBody>
          <a:bodyPr wrap="none" rtlCol="0">
            <a:spAutoFit/>
          </a:bodyPr>
          <a:lstStyle/>
          <a:p>
            <a:r>
              <a:rPr lang="en-US" sz="2400" dirty="0" smtClean="0">
                <a:latin typeface="+mn-lt"/>
              </a:rPr>
              <a:t>assuming </a:t>
            </a:r>
          </a:p>
        </p:txBody>
      </p:sp>
      <p:pic>
        <p:nvPicPr>
          <p:cNvPr id="26" name="Picture 25" descr="txp_fig.png"/>
          <p:cNvPicPr>
            <a:picLocks noChangeAspect="1"/>
          </p:cNvPicPr>
          <p:nvPr>
            <p:custDataLst>
              <p:tags r:id="rId2"/>
            </p:custDataLst>
          </p:nvPr>
        </p:nvPicPr>
        <p:blipFill>
          <a:blip r:embed="rId7">
            <a:clrChange>
              <a:clrFrom>
                <a:srgbClr val="FFFFFF"/>
              </a:clrFrom>
              <a:clrTo>
                <a:srgbClr val="FFFFFF">
                  <a:alpha val="0"/>
                </a:srgbClr>
              </a:clrTo>
            </a:clrChange>
            <a:lum/>
          </a:blip>
          <a:stretch>
            <a:fillRect/>
          </a:stretch>
        </p:blipFill>
        <p:spPr>
          <a:xfrm>
            <a:off x="2571750" y="3606800"/>
            <a:ext cx="1050961" cy="2388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G. Mallot/CERN</a:t>
            </a:r>
            <a:endParaRPr lang="en-US"/>
          </a:p>
        </p:txBody>
      </p:sp>
      <p:sp>
        <p:nvSpPr>
          <p:cNvPr id="10" name="Footer Placeholder 4"/>
          <p:cNvSpPr>
            <a:spLocks noGrp="1"/>
          </p:cNvSpPr>
          <p:nvPr>
            <p:ph type="ftr" sz="quarter" idx="11"/>
          </p:nvPr>
        </p:nvSpPr>
        <p:spPr/>
        <p:txBody>
          <a:bodyPr/>
          <a:lstStyle/>
          <a:p>
            <a:pPr>
              <a:defRPr/>
            </a:pPr>
            <a:r>
              <a:rPr lang="en-US"/>
              <a:t>Obergurgl,  October 2007</a:t>
            </a:r>
          </a:p>
        </p:txBody>
      </p:sp>
      <p:sp>
        <p:nvSpPr>
          <p:cNvPr id="22532" name="Rectangle 2"/>
          <p:cNvSpPr>
            <a:spLocks noGrp="1" noChangeArrowheads="1"/>
          </p:cNvSpPr>
          <p:nvPr>
            <p:ph type="title"/>
          </p:nvPr>
        </p:nvSpPr>
        <p:spPr/>
        <p:txBody>
          <a:bodyPr/>
          <a:lstStyle/>
          <a:p>
            <a:pPr eaLnBrk="1" hangingPunct="1"/>
            <a:r>
              <a:rPr lang="en-US" dirty="0" smtClean="0"/>
              <a:t>Spin puzzle: EMC 1987</a:t>
            </a:r>
          </a:p>
        </p:txBody>
      </p:sp>
      <p:grpSp>
        <p:nvGrpSpPr>
          <p:cNvPr id="2" name="Group 14"/>
          <p:cNvGrpSpPr>
            <a:grpSpLocks/>
          </p:cNvGrpSpPr>
          <p:nvPr/>
        </p:nvGrpSpPr>
        <p:grpSpPr bwMode="auto">
          <a:xfrm>
            <a:off x="527050" y="1606550"/>
            <a:ext cx="3506485" cy="2278062"/>
            <a:chOff x="442" y="1593"/>
            <a:chExt cx="3648" cy="2370"/>
          </a:xfrm>
        </p:grpSpPr>
        <p:sp>
          <p:nvSpPr>
            <p:cNvPr id="22537" name="AutoShape 13"/>
            <p:cNvSpPr>
              <a:spLocks noChangeArrowheads="1"/>
            </p:cNvSpPr>
            <p:nvPr/>
          </p:nvSpPr>
          <p:spPr bwMode="auto">
            <a:xfrm>
              <a:off x="959" y="1917"/>
              <a:ext cx="306" cy="658"/>
            </a:xfrm>
            <a:prstGeom prst="upDownArrow">
              <a:avLst>
                <a:gd name="adj1" fmla="val 50000"/>
                <a:gd name="adj2" fmla="val 43007"/>
              </a:avLst>
            </a:prstGeom>
            <a:solidFill>
              <a:srgbClr val="FF0000"/>
            </a:solidFill>
            <a:ln w="9525">
              <a:solidFill>
                <a:schemeClr val="tx1"/>
              </a:solidFill>
              <a:miter lim="800000"/>
              <a:headEnd/>
              <a:tailEnd/>
            </a:ln>
          </p:spPr>
          <p:txBody>
            <a:bodyPr wrap="none" anchor="ctr"/>
            <a:lstStyle/>
            <a:p>
              <a:endParaRPr lang="en-US"/>
            </a:p>
          </p:txBody>
        </p:sp>
        <p:pic>
          <p:nvPicPr>
            <p:cNvPr id="22538"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2" y="1593"/>
              <a:ext cx="3648" cy="2370"/>
            </a:xfrm>
            <a:prstGeom prst="rect">
              <a:avLst/>
            </a:prstGeom>
            <a:noFill/>
            <a:ln w="9525">
              <a:noFill/>
              <a:miter lim="800000"/>
              <a:headEnd/>
              <a:tailEnd/>
            </a:ln>
          </p:spPr>
        </p:pic>
      </p:grpSp>
      <p:grpSp>
        <p:nvGrpSpPr>
          <p:cNvPr id="25" name="Group 24"/>
          <p:cNvGrpSpPr/>
          <p:nvPr/>
        </p:nvGrpSpPr>
        <p:grpSpPr>
          <a:xfrm>
            <a:off x="1238250" y="4140200"/>
            <a:ext cx="7334250" cy="1244600"/>
            <a:chOff x="1193800" y="4140200"/>
            <a:chExt cx="7334250" cy="1244600"/>
          </a:xfrm>
        </p:grpSpPr>
        <p:sp>
          <p:nvSpPr>
            <p:cNvPr id="13" name="Rounded Rectangle 12"/>
            <p:cNvSpPr/>
            <p:nvPr/>
          </p:nvSpPr>
          <p:spPr bwMode="auto">
            <a:xfrm>
              <a:off x="1193800" y="4140200"/>
              <a:ext cx="7334250" cy="124460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2" name="Picture 21" descr="txp_fig.png"/>
            <p:cNvPicPr>
              <a:picLocks noChangeAspect="1"/>
            </p:cNvPicPr>
            <p:nvPr>
              <p:custDataLst>
                <p:tags r:id="rId2"/>
              </p:custDataLst>
            </p:nvPr>
          </p:nvPicPr>
          <p:blipFill>
            <a:blip r:embed="rId5">
              <a:clrChange>
                <a:clrFrom>
                  <a:srgbClr val="FFFFFF"/>
                </a:clrFrom>
                <a:clrTo>
                  <a:srgbClr val="FFFFFF">
                    <a:alpha val="0"/>
                  </a:srgbClr>
                </a:clrTo>
              </a:clrChange>
              <a:lum/>
            </a:blip>
            <a:stretch>
              <a:fillRect/>
            </a:stretch>
          </p:blipFill>
          <p:spPr>
            <a:xfrm>
              <a:off x="1371333" y="4298994"/>
              <a:ext cx="6882377" cy="933406"/>
            </a:xfrm>
            <a:prstGeom prst="rect">
              <a:avLst/>
            </a:prstGeom>
            <a:noFill/>
          </p:spPr>
        </p:pic>
      </p:grpSp>
      <p:sp>
        <p:nvSpPr>
          <p:cNvPr id="24" name="TextBox 10"/>
          <p:cNvSpPr txBox="1">
            <a:spLocks noChangeArrowheads="1"/>
          </p:cNvSpPr>
          <p:nvPr/>
        </p:nvSpPr>
        <p:spPr bwMode="auto">
          <a:xfrm>
            <a:off x="749300" y="5384800"/>
            <a:ext cx="8045450" cy="954107"/>
          </a:xfrm>
          <a:prstGeom prst="rect">
            <a:avLst/>
          </a:prstGeom>
          <a:noFill/>
          <a:ln w="9525">
            <a:noFill/>
            <a:miter lim="800000"/>
            <a:headEnd/>
            <a:tailEnd/>
          </a:ln>
        </p:spPr>
        <p:txBody>
          <a:bodyPr wrap="square">
            <a:spAutoFit/>
          </a:bodyPr>
          <a:lstStyle/>
          <a:p>
            <a:pPr marL="236538" indent="-236538"/>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quark spin contribution to nucleon spin is consistent </a:t>
            </a:r>
            <a:br>
              <a:rPr lang="en-US" sz="2800" dirty="0" smtClean="0">
                <a:solidFill>
                  <a:srgbClr val="C00000"/>
                </a:solidFill>
                <a:latin typeface="Times New Roman" pitchFamily="18" charset="0"/>
                <a:cs typeface="Times New Roman" pitchFamily="18" charset="0"/>
              </a:rPr>
            </a:br>
            <a:r>
              <a:rPr lang="en-US" sz="2800" dirty="0" smtClean="0">
                <a:solidFill>
                  <a:srgbClr val="C00000"/>
                </a:solidFill>
                <a:latin typeface="Times New Roman" pitchFamily="18" charset="0"/>
                <a:cs typeface="Times New Roman" pitchFamily="18" charset="0"/>
              </a:rPr>
              <a:t>   with zero! Strange quark </a:t>
            </a:r>
            <a:r>
              <a:rPr lang="en-US" sz="2800" dirty="0" err="1" smtClean="0">
                <a:solidFill>
                  <a:srgbClr val="C00000"/>
                </a:solidFill>
                <a:latin typeface="Times New Roman" pitchFamily="18" charset="0"/>
                <a:cs typeface="Times New Roman" pitchFamily="18" charset="0"/>
              </a:rPr>
              <a:t>polarisation</a:t>
            </a:r>
            <a:r>
              <a:rPr lang="en-US" sz="2800" dirty="0" smtClean="0">
                <a:solidFill>
                  <a:srgbClr val="C00000"/>
                </a:solidFill>
                <a:latin typeface="Times New Roman" pitchFamily="18" charset="0"/>
                <a:cs typeface="Times New Roman" pitchFamily="18" charset="0"/>
              </a:rPr>
              <a:t> negative.</a:t>
            </a:r>
          </a:p>
        </p:txBody>
      </p:sp>
      <p:pic>
        <p:nvPicPr>
          <p:cNvPr id="28" name="Picture 27" descr="txp_fig.png"/>
          <p:cNvPicPr>
            <a:picLocks noChangeAspect="1"/>
          </p:cNvPicPr>
          <p:nvPr>
            <p:custDataLst>
              <p:tags r:id="rId1"/>
            </p:custDataLst>
          </p:nvPr>
        </p:nvPicPr>
        <p:blipFill>
          <a:blip r:embed="rId6">
            <a:clrChange>
              <a:clrFrom>
                <a:srgbClr val="FFFFFF"/>
              </a:clrFrom>
              <a:clrTo>
                <a:srgbClr val="FFFFFF">
                  <a:alpha val="0"/>
                </a:srgbClr>
              </a:clrTo>
            </a:clrChange>
            <a:lum/>
          </a:blip>
          <a:stretch>
            <a:fillRect/>
          </a:stretch>
        </p:blipFill>
        <p:spPr>
          <a:xfrm>
            <a:off x="5016500" y="2006600"/>
            <a:ext cx="2949029" cy="934998"/>
          </a:xfrm>
          <a:prstGeom prst="rect">
            <a:avLst/>
          </a:prstGeom>
          <a:noFill/>
        </p:spPr>
      </p:pic>
      <p:pic>
        <p:nvPicPr>
          <p:cNvPr id="29" name="Picture 28" descr="schleife.gif"/>
          <p:cNvPicPr>
            <a:picLocks noChangeAspect="1"/>
          </p:cNvPicPr>
          <p:nvPr/>
        </p:nvPicPr>
        <p:blipFill>
          <a:blip r:embed="rId7"/>
          <a:stretch>
            <a:fillRect/>
          </a:stretch>
        </p:blipFill>
        <p:spPr>
          <a:xfrm>
            <a:off x="1193800" y="2273300"/>
            <a:ext cx="3248025" cy="1790700"/>
          </a:xfrm>
          <a:prstGeom prst="rect">
            <a:avLst/>
          </a:prstGeom>
        </p:spPr>
      </p:pic>
      <p:sp>
        <p:nvSpPr>
          <p:cNvPr id="31" name="TextBox 30"/>
          <p:cNvSpPr txBox="1"/>
          <p:nvPr/>
        </p:nvSpPr>
        <p:spPr>
          <a:xfrm>
            <a:off x="2349500" y="3384550"/>
            <a:ext cx="3022600" cy="523220"/>
          </a:xfrm>
          <a:prstGeom prst="rect">
            <a:avLst/>
          </a:prstGeom>
          <a:noFill/>
        </p:spPr>
        <p:txBody>
          <a:bodyPr wrap="square" rtlCol="0">
            <a:spAutoFit/>
          </a:bodyPr>
          <a:lstStyle/>
          <a:p>
            <a:r>
              <a:rPr lang="en-US" sz="2800" b="1" dirty="0" smtClean="0">
                <a:solidFill>
                  <a:srgbClr val="FF0000"/>
                </a:solidFill>
                <a:latin typeface="+mn-lt"/>
              </a:rPr>
              <a:t>20</a:t>
            </a:r>
            <a:r>
              <a:rPr lang="en-US" sz="2800" b="1" baseline="30000" dirty="0" smtClean="0">
                <a:solidFill>
                  <a:srgbClr val="FF0000"/>
                </a:solidFill>
                <a:latin typeface="+mn-lt"/>
              </a:rPr>
              <a:t>th</a:t>
            </a:r>
            <a:r>
              <a:rPr lang="en-US" sz="2800" b="1" dirty="0" smtClean="0">
                <a:solidFill>
                  <a:srgbClr val="FF0000"/>
                </a:solidFill>
                <a:latin typeface="+mn-lt"/>
              </a:rPr>
              <a:t> anniversary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DIS and structure functions </a:t>
            </a:r>
            <a:endParaRPr lang="en-US" sz="3200" dirty="0"/>
          </a:p>
        </p:txBody>
      </p:sp>
      <p:sp>
        <p:nvSpPr>
          <p:cNvPr id="3" name="Content Placeholder 2"/>
          <p:cNvSpPr>
            <a:spLocks noGrp="1"/>
          </p:cNvSpPr>
          <p:nvPr>
            <p:ph idx="1"/>
          </p:nvPr>
        </p:nvSpPr>
        <p:spPr/>
        <p:txBody>
          <a:bodyPr/>
          <a:lstStyle/>
          <a:p>
            <a:r>
              <a:rPr lang="en-US" dirty="0" smtClean="0"/>
              <a:t>What did the EMC actually measure?</a:t>
            </a:r>
          </a:p>
          <a:p>
            <a:r>
              <a:rPr lang="en-US" dirty="0" smtClean="0"/>
              <a:t>How severe is the spin puzzle?</a:t>
            </a:r>
          </a:p>
          <a:p>
            <a:r>
              <a:rPr lang="en-US" dirty="0" smtClean="0"/>
              <a:t>Can the Quark Model expectation </a:t>
            </a:r>
          </a:p>
          <a:p>
            <a:pPr>
              <a:buNone/>
            </a:pPr>
            <a:r>
              <a:rPr lang="en-US" dirty="0" smtClean="0"/>
              <a:t/>
            </a:r>
            <a:br>
              <a:rPr lang="en-US" dirty="0" smtClean="0"/>
            </a:br>
            <a:r>
              <a:rPr lang="en-US" dirty="0" smtClean="0"/>
              <a:t>                  </a:t>
            </a:r>
            <a:r>
              <a:rPr lang="el-GR" dirty="0" smtClean="0"/>
              <a:t>ΔΣ</a:t>
            </a:r>
            <a:r>
              <a:rPr lang="en-US" dirty="0" smtClean="0"/>
              <a:t> = 0.6</a:t>
            </a:r>
            <a:br>
              <a:rPr lang="en-US" dirty="0" smtClean="0"/>
            </a:br>
            <a:r>
              <a:rPr lang="en-US" dirty="0" smtClean="0"/>
              <a:t/>
            </a:r>
            <a:br>
              <a:rPr lang="en-US" dirty="0" smtClean="0"/>
            </a:br>
            <a:r>
              <a:rPr lang="en-US" dirty="0" smtClean="0"/>
              <a:t> be restored?</a:t>
            </a:r>
            <a:endParaRPr lang="en-US" dirty="0"/>
          </a:p>
        </p:txBody>
      </p:sp>
      <p:sp>
        <p:nvSpPr>
          <p:cNvPr id="4" name="Date Placeholder 3"/>
          <p:cNvSpPr>
            <a:spLocks noGrp="1"/>
          </p:cNvSpPr>
          <p:nvPr>
            <p:ph type="dt" sz="half" idx="10"/>
          </p:nvPr>
        </p:nvSpPr>
        <p:spPr/>
        <p:txBody>
          <a:bodyPr/>
          <a:lstStyle/>
          <a:p>
            <a:pPr>
              <a:defRPr/>
            </a:pPr>
            <a:r>
              <a:rPr lang="en-US" smtClean="0"/>
              <a:t>G. Mallot/CERN</a:t>
            </a:r>
            <a:endParaRPr lang="en-US"/>
          </a:p>
        </p:txBody>
      </p:sp>
      <p:sp>
        <p:nvSpPr>
          <p:cNvPr id="5" name="Footer Placeholder 4"/>
          <p:cNvSpPr>
            <a:spLocks noGrp="1"/>
          </p:cNvSpPr>
          <p:nvPr>
            <p:ph type="ftr" sz="quarter" idx="11"/>
          </p:nvPr>
        </p:nvSpPr>
        <p:spPr/>
        <p:txBody>
          <a:bodyPr/>
          <a:lstStyle/>
          <a:p>
            <a:pPr>
              <a:defRPr/>
            </a:pPr>
            <a:r>
              <a:rPr lang="en-US" smtClean="0"/>
              <a:t>Obergurgl,  October 2007</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include{mycommands}&#10;\include{mycolors}&#10;&#10;\begin{document}&#10;&#10;\end{document}&#10;%&#10;%\usepackage[T1]{fontenc}&#10;%\usepackage{amsfonts}&#10;%\usepackage{cmbright}&#10;%\usepackage{color}&#10;"/>
  <p:tag name="TEX2PS" val="d:\cygwin\bin\bash -c &quot;/cygdrive/d/cygwin/bin/latex  $(base).tex; d:\cygwin\bin\dvips -D $(res) -E -o $(base).ps $(base).dvi&quot;"/>
  <p:tag name="EXTERNALEDITCOMMAND" val="c:\program files\vim\vim71\gvim %"/>
  <p:tag name="GHOSTSCRIPTCOMMAND" val="d:\cygwin\bin\gs"/>
  <p:tag name="DEFAULTBITMAP" val="png256"/>
  <p:tag name="DEFAULTBLEND" val="False"/>
  <p:tag name="DEFAULTTRANSPARENT" val="True"/>
  <p:tag name="DEFAULTWORKAROUNDTRANSPARENCYBUG" val="False"/>
  <p:tag name="DEFAULTRESOLUTION" val="600"/>
  <p:tag name="DEFAULTMAGNIFICATION" val="1"/>
  <p:tag name="DEFAULTFONTSIZE" val="10"/>
  <p:tag name="DEFAULTWIDTH" val="348"/>
  <p:tag name="DEFAULTHEIGHT" val="20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cmbright}&#10;\usepackage{color}&#10;\begin{document}&#10;\include{mycolors}&#10;\newcommand{\DU}{{ \blue\Delta u}}&#10;\newcommand{\DD}{{ \purple\Delta d}}&#10;\newcommand{\DS}{{ \red \Delta s}}&#10;%&#10;\[&#10;\Delta\Sigma = \DU + \DD = 0.58 \pm 0.03&#10;\]&#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261.0005"/>
  <p:tag name="PICTUREFILESIZE" val="929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10;%\usepackage{pstricks}&#10;&#10;\begin{document}&#10;%&#10;\[&#10;\Gamma_1 = \int_0^1 {\magenta g_1}(x)\id x&#10;\]&#10;\end{document}&#10;"/>
  <p:tag name="EXTERNALNAME" val="txp_fig"/>
  <p:tag name="BLEND" val="False"/>
  <p:tag name="TRANSPARENT" val="True"/>
  <p:tag name="KEEPFILES" val="False"/>
  <p:tag name="DEBUGPAUSE" val="False"/>
  <p:tag name="RESOLUTION" val="600"/>
  <p:tag name="TIMEOUT" val="(none)"/>
  <p:tag name="BOXWIDTH" val="437"/>
  <p:tag name="BOXHEIGHT" val="337"/>
  <p:tag name="BOXFONT" val="10"/>
  <p:tag name="BOXWRAP" val="False"/>
  <p:tag name="WORKAROUNDTRANSPARENCYBUG" val="False"/>
  <p:tag name="ALLOWFONTSUBSTITUTION" val="False"/>
  <p:tag name="BITMAPFORMAT" val="png256"/>
  <p:tag name="ORIGWIDTH" val="144.9603"/>
  <p:tag name="PICTUREFILESIZE" val="630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begin{document}&#10;\include{mycolors}&#10;\include{mycommands}&#10;%&#10;\begin{eqnarray}&#10;\Delta\Sigma = \DU + \DD + \DS&amp;=&amp; ~~0.12 \pm 0.17\nonumber\\&#10;\DS &amp;=&amp; -0.19\pm 0.06\nonumber&#10;\end{eqnarray}&#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345.9607"/>
  <p:tag name="PICTUREFILESIZE" val="15420"/>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include{mycolors}&#10;&#10;$$\ell N \rightarrow \ell' X$$&#10;\end{document}&#10;"/>
  <p:tag name="EXTERNALNAME" val="txp_fig"/>
  <p:tag name="BLEND" val="False"/>
  <p:tag name="TRANSPARENT" val="True"/>
  <p:tag name="KEEPFILES" val="False"/>
  <p:tag name="DEBUGPAUSE" val="False"/>
  <p:tag name="RESOLUTION" val="1200"/>
  <p:tag name="TIMEOUT" val="(none)"/>
  <p:tag name="BOXWIDTH" val="416"/>
  <p:tag name="BOXHEIGHT" val="313"/>
  <p:tag name="BOXFONT" val="10"/>
  <p:tag name="BOXWRAP" val="False"/>
  <p:tag name="WORKAROUNDTRANSPARENCYBUG" val="False"/>
  <p:tag name="ALLOWFONTSUBSTITUTION" val="False"/>
  <p:tag name="BITMAPFORMAT" val="png256"/>
  <p:tag name="ORIGWIDTH" val="93.00016"/>
  <p:tag name="PICTUREFILESIZE" val="8108"/>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10;\begin{eqnarray}{\blue Q^2}=&amp;-(k-k')^2&amp;\stackrel{lab}{=}4EE'\sin^2\frac{\blue\vartheta}{2}\nonumber\\&#10;P\cdot q \stackrel{lab}{=}&amp;M{\blue \nu}&amp;=M(E-E')\nonumber\\&#10;P\cdot k \stackrel{lab}{=}&amp;ME&amp;\nonumber&#10;\end{eqnarray}&#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342"/>
  <p:tag name="PICTUREFILESIZE" val="10077"/>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10;\begin{eqnarray}&#10;\blue x&#10;\stackrel{lab}{=}&amp;\blue\frac{Q^2}{2M\nu}&#10;&amp;=\displaystyle\frac{-q^2}{2P\cdot q}&#10;\nonumber\\&#10;\nonumber\\&#10;\blue y&#10;\stackrel{lab}{=}&amp;\blue\frac{\nu}{E}&#10;&amp;=\displaystyle\frac{P\cdot q}{P\cdot k}&#10;\nonumber\\[2ex]&#10;0\le &amp; x,y&amp;\le 1\nonumber&#10;\end{eqnarray}&#10;\end{document}&#10;"/>
  <p:tag name="EXTERNALNAME" val="txp_fig"/>
  <p:tag name="BLEND" val="False"/>
  <p:tag name="TRANSPARENT" val="True"/>
  <p:tag name="KEEPFILES" val="False"/>
  <p:tag name="DEBUGPAUSE" val="False"/>
  <p:tag name="RESOLUTION" val="300"/>
  <p:tag name="TIMEOUT" val="(none)"/>
  <p:tag name="BOXWIDTH" val="405"/>
  <p:tag name="BOXHEIGHT" val="361"/>
  <p:tag name="BOXFONT" val="10"/>
  <p:tag name="BOXWRAP" val="False"/>
  <p:tag name="WORKAROUNDTRANSPARENCYBUG" val="False"/>
  <p:tag name="ALLOWFONTSUBSTITUTION" val="False"/>
  <p:tag name="BITMAPFORMAT" val="png256"/>
  <p:tag name="ORIGWIDTH" val="193.9204"/>
  <p:tag name="PICTUREFILESIZE" val="8290"/>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begin{eqnarray}&#10;{\red W^2}&amp;=&amp;(q+P)^2\nonumber\\&#10;&amp;=&amp;\frac{1-x}{x}Q^2+M^2\nonumber&#10;\end{eqnarray}&#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205.9204"/>
  <p:tag name="PICTUREFILESIZE" val="10592"/>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x_{min}=\frac{Q^2}{2ME}$$&#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14.9602"/>
  <p:tag name="PICTUREFILESIZE" val="529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y=\frac{\nu}{E}$$&#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57.00008"/>
  <p:tag name="PICTUREFILESIZE" val="250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10;$1/\sqrt{Q^2}$&#10;%&#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61.92016"/>
  <p:tag name="PICTUREFILESIZE" val="353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include{mycolors}&#10;&#10;$\rm SU_{spin}(2)\times SU_{flavour}(3)$&#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237.9605"/>
  <p:tag name="PICTUREFILESIZE" val="8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1/Mx$&#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49.92008"/>
  <p:tag name="PICTUREFILESIZE" val="2600"/>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Q^2 = 1~(\GeV/c)^2$&#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151.9203"/>
  <p:tag name="PICTUREFILESIZE" val="570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x~\simeq0.2$&#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72.96016"/>
  <p:tag name="PICTUREFILESIZE" val="2612"/>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10;%\usepackage[T1]{fontenc}&#10;\usepackage{amsfonts}&#10;\usepackage{cmbright}&#10;\usepackage{color}&#10;\include{mycolors}&#10;\include{mycommands}&#10;\begin{document}&#10;%\documentclass{slides}\pagestyle{empty}&#10;%\usepackage{pstricks}\begin{document}\input{commands.tex}\input{colors.tex}&#10;\begin{eqnarray}&#10;W^{\mu\nu}&amp; = &amp; -\left(g^{\mu\nu}-\frac{q^\mu q^\nu}{q^2}\right)&#10;              {\ForestGreen F_1}(x,Q^2)+&#10;              \left(P^\mu-\frac{P\cdot q}{q^2}q^\mu\right)&#10;              \left(P^\nu-\frac{P\cdot q}{q^2}q^\nu\right)&#10;              \frac{1}{P\cdot q}{\ForestGreen F_2}(x,Q^2) \nonumber\\&#10;            &amp;&amp; -i \epsilon^{\mu\nu\lambda\sigma}q_\lambda&#10;              \left(\frac{MS_\sigma}{P\cdot q}\left({\magenta g_1}(x,Q^2)+{\magenta g_2}(x,Q^2)\right)-&#10;              \frac{M(S\cdot q)P_\sigma}{P\cdot q}{\magenta g_2}(x,Q^2)\right)\nonumber&#10;\end{eqnarray}&#10;\end{document}&#10;&#10;"/>
  <p:tag name="EXTERNALNAME" val="txp_fig"/>
  <p:tag name="BLEND" val="False"/>
  <p:tag name="TRANSPARENT" val="True"/>
  <p:tag name="KEEPFILES" val="False"/>
  <p:tag name="DEBUGPAUSE" val="False"/>
  <p:tag name="RESOLUTION" val="600"/>
  <p:tag name="TIMEOUT" val="(none)"/>
  <p:tag name="BOXWIDTH" val="506"/>
  <p:tag name="BOXHEIGHT" val="434"/>
  <p:tag name="BOXFONT" val="10"/>
  <p:tag name="BOXWRAP" val="False"/>
  <p:tag name="WORKAROUNDTRANSPARENCYBUG" val="False"/>
  <p:tag name="ALLOWFONTSUBSTITUTION" val="False"/>
  <p:tag name="BITMAPFORMAT" val="png256"/>
  <p:tag name="ORIGWIDTH" val="720"/>
  <p:tag name="PICTUREFILESIZE" val="57484"/>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10;\[&#10;\frac{\id^3\sigma}{\id x\id y\id \phi}=\frac{\alpha^2}{Q^4}\frac{y}{2}{\blue L_{\mu\nu}}(k,q,s){\red W^{\mu\nu}}(P,q,S)&#10;\]&#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354.0007"/>
  <p:tag name="PICTUREFILESIZE" val="16859"/>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10;\begin{document}&#10;$\blue L_{\mu\nu}$&#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31.92008"/>
  <p:tag name="PICTUREFILESIZE" val="1723"/>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red W^{\mu\nu}$&#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40.92008"/>
  <p:tag name="PICTUREFILESIZE" val="2143"/>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10;{\ForestGreen F_2}(x) = 2x{\ForestGreen F_1}(x)&#10;$&#10;&#10;\end{document}&#10;"/>
  <p:tag name="EXTERNALNAME" val="txp_fig"/>
  <p:tag name="BLEND" val="False"/>
  <p:tag name="TRANSPARENT" val="True"/>
  <p:tag name="KEEPFILES" val="False"/>
  <p:tag name="DEBUGPAUSE" val="False"/>
  <p:tag name="RESOLUTION" val="600"/>
  <p:tag name="TIMEOUT" val="(none)"/>
  <p:tag name="BOXWIDTH" val="537"/>
  <p:tag name="BOXHEIGHT" val="331"/>
  <p:tag name="BOXFONT" val="10"/>
  <p:tag name="BOXWRAP" val="False"/>
  <p:tag name="WORKAROUNDTRANSPARENCYBUG" val="False"/>
  <p:tag name="ALLOWFONTSUBSTITUTION" val="False"/>
  <p:tag name="BITMAPFORMAT" val="png256"/>
  <p:tag name="ORIGWIDTH" val="144.0003"/>
  <p:tag name="PICTUREFILESIZE" val="6150"/>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red W^{\mu\nu}$&#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40.92008"/>
  <p:tag name="PICTUREFILESIZE" val="2143"/>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begin{eqnarray}&#10;\boldmath&#10;{\ForestGreen F_1}(x)  =&#10;          &amp;\displaystyle&#10;          \frac{1}{2}&#10;          &amp;\sum_i e_i^2 \left\{ q_i^+(x) {\red +} q_i^-(x)\right\}\nonumber\\&#10;{\ForestGreen F_2}(x)  =&#10;          &amp;\displaystyle&#10;          x&#10;          &amp;\sum_i e_i^2 \left\{ q_i^+(x) {\red +} q_i^-(x)\right\}\nonumber\\&#10;{\magenta g_1}(x)  =&#10;          &amp;\displaystyle&#10;          \frac{1}{2}&#10;          &amp;\sum_i e_i^2 \left\{ q_i^+(x) {\red -} q_i^-(x)\right\}\nonumber\\&#10;%{\blue h_1}(x)  =&#10;%          &amp;\displaystyle&#10;%          \frac{1}{2}&#10;%          &amp;\sum_i e_i^2 \left\{ q_i^\uparrow(x) - q_i^\downarrow(x)&#10;%          \right\}\nonumber\\&#10;{\magenta g_2}(x)  =&#10;          &amp;\displaystyle&#10;          0\nonumber&#10;\end{eqnarray}&#10;\end{document}&#10;"/>
  <p:tag name="EXTERNALNAME" val="txp_fig"/>
  <p:tag name="BLEND" val="False"/>
  <p:tag name="TRANSPARENT" val="True"/>
  <p:tag name="KEEPFILES" val="False"/>
  <p:tag name="DEBUGPAUSE" val="False"/>
  <p:tag name="RESOLUTION" val="600"/>
  <p:tag name="TIMEOUT" val="(none)"/>
  <p:tag name="BOXWIDTH" val="537"/>
  <p:tag name="BOXHEIGHT" val="331"/>
  <p:tag name="BOXFONT" val="10"/>
  <p:tag name="BOXWRAP" val="False"/>
  <p:tag name="WORKAROUNDTRANSPARENCYBUG" val="False"/>
  <p:tag name="ALLOWFONTSUBSTITUTION" val="False"/>
  <p:tag name="BITMAPFORMAT" val="png256"/>
  <p:tag name="ORIGWIDTH" val="309.0006"/>
  <p:tag name="PICTUREFILESIZE" val="4017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cmbright}&#10;\usepackage{color}&#10;\setlength{\textwidth}{21cm}&#10;\begin{document}&#10;\include{mycolors}&#10;\newcommand{\Uu}{{\blue u}\!\uparrow}&#10;\newcommand{\Ud}{{\blue u}\!\downarrow}&#10;\newcommand{\Du}{{\purple d}\!\uparrow}&#10;\newcommand{\Dd}{{\purple d}\!\downarrow}&#10;&#10;\[&#10;|p\!\uparrow\rangle = \frac{1}{\sqrt{18}}\Bigg\{&#10;2|\Uu \Uu \Dd\rangle -&#10; |\Uu \Ud \Du\rangle -&#10; |\Ud \Uu \Du\rangle +&#10;%\right.&#10;\]&#10;&#10;\vspace{-4ex}&#10;\raggedleft$&#10;%\mbox{perm.}\ \  &#10;({\blue u}\leftrightarrow {\purple d})\Bigg\}&#10;$&#10;\end{document}&#10;"/>
  <p:tag name="EXTERNALNAME" val="txp_fig"/>
  <p:tag name="BLEND" val="False"/>
  <p:tag name="TRANSPARENT" val="True"/>
  <p:tag name="KEEPFILES" val="False"/>
  <p:tag name="DEBUGPAUSE" val="Tru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540.0011"/>
  <p:tag name="PICTUREFILESIZE" val="25394"/>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10;\pagestyle{empty}&#10;\input{mycommands.tex}&#10;\input{mycolors.tex}&#10;\begin{document}&#10;\[&#10;\Delta q = \int_0^1 \Delta q(x) \id x&#10;\]&#10;\end{document}&#10;"/>
  <p:tag name="EXTERNALNAME" val="txp_fig"/>
  <p:tag name="BLEND" val="False"/>
  <p:tag name="TRANSPARENT" val="True"/>
  <p:tag name="KEEPFILES" val="False"/>
  <p:tag name="DEBUGPAUSE" val="False"/>
  <p:tag name="RESOLUTION" val="600"/>
  <p:tag name="TIMEOUT" val="(none)"/>
  <p:tag name="BOXWIDTH" val="447"/>
  <p:tag name="BOXHEIGHT" val="338"/>
  <p:tag name="BOXFONT" val="10"/>
  <p:tag name="BOXWRAP" val="False"/>
  <p:tag name="WORKAROUNDTRANSPARENCYBUG" val="False"/>
  <p:tag name="ALLOWFONTSUBSTITUTION" val="False"/>
  <p:tag name="BITMAPFORMAT" val="png256"/>
  <p:tag name="ORIGWIDTH" val="157.9203"/>
  <p:tag name="PICTUREFILESIZE" val="7220"/>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input{mycommands.tex}\input{mycolors.tex}&#10;\begin{document}&#10;\beqa&#10;%\Gamma_1^\pp &amp; = &amp; \frac{1}{2}&#10;%                  \left\{\frac{4}{9}\Delta u +&#10;%                         \frac{1}{9}\Delta d +&#10;%                         \frac{1}{9}\Delta s \right\}\nonumber\\&#10;%            &amp; = &amp;&#10;\Gamma_1^\pp &amp; = &amp;&#10;                \frac{1}{12}&#10;\underbrace{( \Delta u - \Delta d )}_{\displaystyle&#10;\raisebox{-2mm}{$\blue a_3$} }~ +~%\nonumber\\&#10;              \frac{1}{36}&#10;\underbrace{( \Delta u + \Delta d - 2\Delta s )}_{\displaystyle \sqrt{3}\blue a_8} ~+~%\nonumber\\&#10;              \frac{1}{9}&#10;\underbrace{( \Delta u + \Delta d + \Delta s )}_{\displaystyle&#10;\raisebox{-2mm}{$\red a_0$}}\nonumber&#10;\eeqa&#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613.9213"/>
  <p:tag name="PICTUREFILESIZE" val="24766"/>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input{mycommands.tex}\input{mycolors.tex}&#10;\begin{document}&#10;\[&#10;\Gamma_1 = \int_0^1 {\magenta g_1}(x)\id x&#10;\stackrel{\tiny proton}{=} \frac{1}{2}&#10;                  \left\{\frac{4}{9}\Delta u +&#10;                         \frac{1}{9}\Delta d +&#10;                         \frac{1}{9}\Delta s \right\}&#10;\]&#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417.9609"/>
  <p:tag name="PICTUREFILESIZE" val="17981"/>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input{mycommands.tex}\input{mycolors.tex}&#10;\begin{document}&#10;$\Gamma_1^\pp-\Gamma_1^\pn=\frac{1}{6}g_a$&#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27.9202"/>
  <p:tag name="PICTUREFILESIZE" val="436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input{mycommands.tex}\input{mycolors.tex}&#10;\begin{document}&#10;\beqa&#10;\Delta s &amp;=&amp;-0.19 \pm 0.06\nonumber\\&#10;\Delta \Sigma &amp;=&amp;\hskip6mm 0.12 \pm 0.17\nonumber&#10;\eeqa&#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93.9204"/>
  <p:tag name="PICTUREFILESIZE" val="8895"/>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input{mycommands.tex}\input{mycolors.tex}&#10;\begin{document}&#10;\begin{eqnarray}&#10;\Gamma_1^\pp=&#10;\frac{1}{12}g_a&amp;+&amp;\frac{5}{36}\sqrt{3}a_8\hskip 0.5cm\Rightarrow\hskip 0.5cm\Delta\Sigma\simeq0.6\nonumber\\&#10;\nonumber\\&#10;               &amp;+&amp;\frac{1}{3}\red\Delta s\nonumber&#10;\end{eqnarray}&#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354.9607"/>
  <p:tag name="PICTUREFILESIZE" val="16734"/>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input{colors.tex}&#10;$$\Gamma_1 = \int_0^1 {\magenta g_1}(x)\id x$$&#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160.75"/>
  <p:tag name="PICTUREFILESIZE" val="3173"/>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begin{document}&#10;\[&#10;a_0 = {\blue \Delta\Sigma_{\rm MS}}&#10;\]&#10;&#10;&#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99.00024"/>
  <p:tag name="PICTUREFILESIZE" val="3727"/>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begin{document}&#10;\[&#10;a_0 = {\purple \Delta\Sigma_{\rm AB}} - n_f \frac{\alpha_s}{2\pi}\red \Delta G&#10;\]&#10;&#10;&#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98.0004"/>
  <p:tag name="PICTUREFILESIZE" val="11168"/>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begin{document}&#10;\[&#10;\purple \Delta\Sigma_{\rm AB}&#10;\]&#10;&#10;&#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51.00008"/>
  <p:tag name="PICTUREFILESIZE" val="5489"/>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begin{document}&#10;\include{mycolors}&#10;\newcommand{\DU}{{\blue\Delta u}}&#10;\newcommand{\DD}{{\purple\Delta d}}&#10;&#10;\[&#10;\Delta \Sigma = \DU + \DD = 1&#10;\]&#10;&#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171.0003"/>
  <p:tag name="PICTUREFILESIZE" val="640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10;\begin{document}&#10;\[&#10;a_0\simeq 0.3&#10;\]&#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87"/>
  <p:tag name="BOXHEIGHT" val="261"/>
  <p:tag name="BOXFONT" val="10"/>
  <p:tag name="BOXWRAP" val="False"/>
  <p:tag name="WORKAROUNDTRANSPARENCYBUG" val="False"/>
  <p:tag name="ALLOWFONTSUBSTITUTION" val="False"/>
  <p:tag name="BITMAPFORMAT" val="png256"/>
  <p:tag name="ORIGWIDTH" val="72.96016"/>
  <p:tag name="PICTUREFILESIZE" val="2985"/>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10;\begin{document}&#10;\[&#10;{\red \Delta G} \simeq 2.5&#10;\]&#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84.00016"/>
  <p:tag name="PICTUREFILESIZE" val="2885"/>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10;\begin{document}&#10;\beqa&#10;\Delta\Sigma &amp;\leftarrow &amp; a_0 +      \frac{3\alpha_s}{2\pi}{\red \Delta G}\nonumber\\&#10;\Delta s     &amp;\leftarrow &amp;\Delta s + \frac{3\alpha_s}{2\pi}{\red \Delta G}\nonumber&#10;\eeqa&#10;\end{document}&#10;%&#10;%\usepackage[T1]{fontenc}&#10;%\usepackage{amsfonts}&#10;%\usepackage{cmbright}&#10;%\usepackage{color}&#10;"/>
  <p:tag name="EXTERNALNAME" val="txp_fig"/>
  <p:tag name="BLEND" val="False"/>
  <p:tag name="TRANSPARENT" val="True"/>
  <p:tag name="KEEPFILES" val="False"/>
  <p:tag name="DEBUGPAUSE" val="False"/>
  <p:tag name="RESOLUTION" val="600"/>
  <p:tag name="TIMEOUT" val="(none)"/>
  <p:tag name="BOXWIDTH" val="387"/>
  <p:tag name="BOXHEIGHT" val="261"/>
  <p:tag name="BOXFONT" val="10"/>
  <p:tag name="BOXWRAP" val="False"/>
  <p:tag name="WORKAROUNDTRANSPARENCYBUG" val="False"/>
  <p:tag name="ALLOWFONTSUBSTITUTION" val="False"/>
  <p:tag name="BITMAPFORMAT" val="png256"/>
  <p:tag name="ORIGWIDTH" val="195.0004"/>
  <p:tag name="PICTUREFILESIZE" val="13429"/>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10;$\blue\Delta q_v$&#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37.875"/>
  <p:tag name="PICTUREFILESIZE" val="1488"/>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10;$\blue L_q$, $\blue L_g$&#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61"/>
  <p:tag name="PICTUREFILESIZE" val="1547"/>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10;\begin{document}&#10;%\input{commands.tex}&#10;$\blue\Delta q_s$, $\blue\Delta g$&#10;\end{document}&#10;"/>
  <p:tag name="EXTERNALNAME" val="txp_fig"/>
  <p:tag name="BLEND" val="False"/>
  <p:tag name="TRANSPARENT" val="True"/>
  <p:tag name="KEEPFILES" val="False"/>
  <p:tag name="DEBUGPAUSE" val="False"/>
  <p:tag name="RESOLUTION" val="300"/>
  <p:tag name="TIMEOUT" val="(none)"/>
  <p:tag name="BOXWIDTH" val="416"/>
  <p:tag name="BOXHEIGHT" val="313"/>
  <p:tag name="BOXFONT" val="10"/>
  <p:tag name="BOXWRAP" val="False"/>
  <p:tag name="WORKAROUNDTRANSPARENCYBUG" val="False"/>
  <p:tag name="ALLOWFONTSUBSTITUTION" val="False"/>
  <p:tag name="BITMAPFORMAT" val="png256"/>
  <p:tag name="ORIGWIDTH" val="84.00016"/>
  <p:tag name="PICTUREFILESIZE" val="1831"/>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include{mycolors}&#10;\begin{document}&#10;$\frac{1}{2}=\frac{1}{2}\Delta\Sigma+\Delta G+L_q+L_g$&#10;\end{document}&#10;"/>
  <p:tag name="EXTERNALNAME" val="txp_fig"/>
  <p:tag name="BLEND" val="False"/>
  <p:tag name="TRANSPARENT" val="True"/>
  <p:tag name="KEEPFILES" val="False"/>
  <p:tag name="DEBUGPAUSE" val="False"/>
  <p:tag name="RESOLUTION" val="600"/>
  <p:tag name="TIMEOUT" val="(none)"/>
  <p:tag name="BOXWIDTH" val="470"/>
  <p:tag name="BOXHEIGHT" val="307"/>
  <p:tag name="BOXFONT" val="10"/>
  <p:tag name="BOXWRAP" val="False"/>
  <p:tag name="WORKAROUNDTRANSPARENCYBUG" val="False"/>
  <p:tag name="ALLOWFONTSUBSTITUTION" val="False"/>
  <p:tag name="BITMAPFORMAT" val="png256"/>
  <p:tag name="ORIGWIDTH" val="228.0005"/>
  <p:tag name="PICTUREFILESIZE" val="6739"/>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begin{document}&#10;$\blue\frac{1}{2}=\frac{1}{2}\Delta\Sigma+\Delta G+ L_z$&#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80.0004"/>
  <p:tag name="PICTUREFILESIZE" val="5464"/>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input{colors.tex}&#10;$$\frac{\sigma_{1/2} - \sigma_{3/2}}{\sigma_{1/2} + \sigma_{3/2}}$$&#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114"/>
  <p:tag name="PICTUREFILESIZE" val="3325"/>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lors}&#10;\include{mycommands}&#10;\begin{document}&#10;\begin{eqnarray}&#10;\frac{\id^3\overline{\sigma}}{\id x\,\id y\,\id\varphi}&#10;         &amp;=&amp;%\displaystyle&#10;%          \frac{4\alpha^2}{Q^4}(s-M^2)xy&#10;           \frac{4\alpha^2}{Q^2}&#10;            \left\{&#10;                   \frac{y}{2}{\ForestGreen F_1}+\frac{1}{2xy}&#10;                   \left(1-y-\frac{y^2\gamma^2}{4}\right)&#10;                   {\ForestGreen F_2}&#10;                   \right\}\nonumber\\&#10;\frac{\id^3\Delta_\parallel\sigma}{\id x\,\id y\,\id\varphi}&#10;         &amp;=&amp;%\displaystyle&#10;%          \frac{4\alpha^2}{Q^4}(s-M^2)xy&#10;           \frac{4\alpha^2}{Q^2}&#10;            \left\{&#10;                   \left(1-\frac{y}{2}-\frac{y^2\gamma^2}{4}\right)&#10;                   {\magenta g_1}-\frac{y}{2}\gamma^2{\magenta g_2}&#10;                   \right\}\nonumber\\&#10;\frac{\id^3\Delta_\perp\sigma}{\id x\,\id y\,\id\varphi}&#10;         &amp;=&amp;%\displaystyle&#10;%          \frac{4\alpha^2}{Q^4}(s-M^2)xy&#10;           \frac{4\alpha^2}{Q^2}&#10;            \left\{\gamma&#10;                   \sqrt{ 1-y-\frac{y^2\gamma^2}{4} }\,&#10;                   \left(\frac{y}{2}{\magenta g_1}+{\magenta g_2}\right)&#10;                   \right\}\nonumber&#10;\end{eqnarray}&#10;&#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459.0009"/>
  <p:tag name="PICTUREFILESIZE" val="68611"/>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begin{document}&#10;\include{mycolors}&#10;\newcommand{\U}{{\blue u}}&#10;\newcommand{\D}{{\purple d}}&#10;\newcommand{\DU}{{\blue \Delta u}}&#10;\newcommand{\DD}{{\purple \Delta d}}&#10;&#10;\begin{eqnarray}&#10;\DU &amp;= \langle p\uparrow|N_{\U\uparrow}-N_{\U\downarrow}|p\uparrow\rangle= \frac{3}{18}(10-2) &amp;= \ \ \textstyle\frac{4}{3}\nonumber\\[2ex]&#10;\DD &amp;= \langle p\uparrow|N_{\D\uparrow}-N_{\D\downarrow}|p\uparrow\rangle= \frac{3}{18}(\ \ 2-4) &amp;= \textstyle -\frac{1}{3}\nonumber&#10;\end{eqnarray}&#10;&#10;\end{document}&#10;"/>
  <p:tag name="EXTERNALNAME" val="txp_fig"/>
  <p:tag name="BLEND" val="False"/>
  <p:tag name="TRANSPARENT" val="True"/>
  <p:tag name="KEEPFILES" val="False"/>
  <p:tag name="DEBUGPAUSE" val="Tru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432.9609"/>
  <p:tag name="PICTUREFILESIZE" val="31058"/>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10;\include{mycolors}&#10;\begin{document}&#10;\begin{eqnarray}&#10;\renewcommand{\arraystretch}{1.5}&#10;A_\parallel(x,Q^2;E)&#10;             =&amp;\displaystyle&#10;             \frac{\Delta_\parallel\sigma}{\overline{\sigma}}&#10;             &amp;=&#10;             \frac{\slo-\sle}{\slo+\sle},&#10;             \nonumber\\&#10;             \nonumber\\&#10;A_\perp(x,Q^2;E)&#10;             =&amp;\displaystyle&#10;             \frac{\Delta_\perp\sigma}{\overline{\sigma}}&#10;             &amp;=&#10;             \frac{{\cal H}_\ell}{\cos\varphi}\cdot&#10;             \frac{\sigma(\varphi)-\sigma(\pi\pm\varphi)}&#10;                  {\sigma(\varphi)+\sigma(\pi\pm\varphi)}\nonumber&#10;\end{eqnarray}&#10;&#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447.0009"/>
  <p:tag name="PICTUREFILESIZE" val="32654"/>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include{mycommands}\include{mycolors}&#10;\begin{document}&#10;$x_{min}({\small 1~\GeV^2})$&#10;\end{document}&#10;"/>
  <p:tag name="EXTERNALNAME" val="txp_fig"/>
  <p:tag name="BLEND" val="False"/>
  <p:tag name="TRANSPARENT" val="Tru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png256"/>
  <p:tag name="ORIGWIDTH" val="117.0002"/>
  <p:tag name="PICTUREFILESIZE" val="490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input{colors.tex}&#10;$$A_{meas} = {\blue P_t P_b f}A$$&#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157.875"/>
  <p:tag name="PICTUREFILESIZE" val="2668"/>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input{colors.tex}&#10;$$g_1\simeq\frac{A_\parallel}{\blue D}F_1\simeq\frac{A_\parallel}{\blue D}\frac{F_2}{2x}$$&#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182.875"/>
  <p:tag name="PICTUREFILESIZE" val="3841"/>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pstricks}\begin{document}\input{commands.tex}\input{colors.tex}&#10;\newcommand{\pd}{\mathrm d}&#10;\renewcommand{\arraystretch}{1.1}&#10;\begin{tabular}{|l|c|c|r|c|r|c|r|r|c|}&#10;\hline&#10;Lab  &amp; Exp     &amp; Year &amp; Energy     &amp; Beam    &amp;\multicolumn{1}{c|}{$P_b$}&amp; target   &amp;\multicolumn{1}{c|}{$P_t$}&amp;\multicolumn{1}{c|}{$f$} &amp; result \\&#10;\hline&#10;SLAC &amp; E80     &amp; 75   &amp; 10--16 GeV &amp; $e^-$   &amp; 0.85 &amp; H-butanol &amp; 0.50 &amp; 0.13 &amp; $A_1^\pp$\\&#10;SLAC &amp; E130    &amp; 80   &amp; 16--23 GeV &amp; $e^-$   &amp; 0.81 &amp; H-butanol &amp; 0.58 &amp; 0.15 &amp; $A_1^\pp$\\&#10;\hline&#10;CERN &amp; EMC     &amp; 85   &amp;    200 GeV &amp; $\mu^+$ &amp; 0.79 &amp; NH$_3$    &amp; 0.78 &amp; 0.16 &amp; $g_1^\pp$\\&#10;\hline&#10;CERN &amp; SMC     &amp; 92   &amp;    100 GeV &amp; $\mu^+$ &amp; 0.81 &amp; D-butanol &amp; 0.40 &amp; 0.19 &amp; $g_1^\pd$\\&#10;SLAC &amp; E142    &amp; 92   &amp; 19--26 GeV &amp; $e^-$   &amp; 0.39 &amp; $^3$He    &amp; 0.35 &amp; 0.12 &amp; $g_1^\pn$\\&#10;CERN &amp; SMC     &amp; 93   &amp;    190 GeV &amp; $\mu^+$ &amp; 0.80 &amp; H-butanol &amp; 0.86 &amp; 0.12 &amp; $g_1^\pp$, $g_2^\pp$\\&#10;SLAC &amp; E143    &amp; 93   &amp; 10--29 GeV &amp; $e^-$   &amp; 0.85 &amp; NH$_3$    &amp; 0.70 &amp; 0.15 &amp; $g_1^\pp$\\&#10;SLAC &amp; E143    &amp; 93   &amp; 10--29 GeV &amp; $e^-$   &amp; 0.85 &amp; ND$_3$    &amp; 0.25 &amp; 0.24 &amp; $g_1^\pd$\\&#10;CERN &amp; SMC     &amp; 94/5 &amp;    190 GeV &amp; $\mu^+$ &amp; 0.80 &amp; D-butanol &amp; 0.50 &amp; 0.20 &amp; $g_1^\pd$, $g_2^\pd$\\&#10;SLAC &amp; E154    &amp; 95   &amp;     48 GeV &amp; $e^-$   &amp; 0.83 &amp; $^3$He    &amp; 0.38 &amp; 0.18 &amp; $g_1^\pn$\\&#10;DESY &amp; HERMES  &amp; 95   &amp;     28 GeV &amp; $e^+$   &amp; 0.55 &amp; $^3$He    &amp; 0.46 &amp; 0.33 &amp; $g_1^\pn$\\&#10;CERN &amp; SMC     &amp; 96   &amp;    190 GeV &amp; $\mu^+$ &amp; 0.80 &amp; NH$_3$    &amp; 0.89 &amp; 0.16 &amp; $g_1^\pp$\\&#10;DESY &amp; HERMES  &amp; 96/97&amp;     28 GeV &amp; $e^+$   &amp; 0.55 &amp; H         &amp; 0.88 &amp; 1.00 &amp; $g_1^\pp$\\&#10;SLAC &amp; E155    &amp; 97   &amp;     48 GeV &amp; $e^-$   &amp; 0.81 &amp; NH$_3$    &amp; 0.80 &amp; 0.15 &amp; $g_1^\pp$\\&#10;SLAC &amp; E155    &amp; 97   &amp;     48 GeV &amp; $e^-$   &amp; 0.81 &amp; $^6$LiD   &amp; 0.22 &amp; 0.36 &amp; $g_1^\pd$\\&#10;DESY &amp; HERMES  &amp; 98--00&amp;     28 GeV &amp; $e^\pm$ &amp; 0.55 &amp; D         &amp; 0.85 &amp; 1.00 &amp; $g_1^\pd$, $b_1^d$\\&#10;SLAC &amp; E155X   &amp; 99   &amp;  29/32 GeV &amp; $e^-$   &amp; 0.81 &amp; NH$_3$    &amp; 0.70 &amp; 0.16 &amp; $g_2^\pp$\\&#10;SLAC &amp; E155X   &amp; 99   &amp;  29/32 GeV &amp; $e^-$   &amp; 0.81 &amp; $^6$LiD   &amp; 0.22 &amp; 0.36 &amp; $g_2^\pd$\\&#10;DESY &amp; HERMES  &amp; $\ge$ 01&amp;  28 GeV &amp; $e^\pm$ &amp; 0.55 &amp; H         &amp; 0.85 &amp; 1.00 &amp; $$\\&#10;\hline&#10;CERN &amp; COMPASS &amp; $\ge$ 01&amp; 160 GeV &amp; $\mu^+$ &amp; 0.80 &amp; $^6$LiD   &amp; 0.50 &amp; 0.40 &amp;          \\&#10;BNL  &amp; RHIC    &amp; $\ge$ 01&amp; coll.   &amp;    p    &amp;      &amp;     p     &amp;      &amp; 1.00 &amp;          \\&#10;\hline&#10;\end{tabular}&#10;\end{document}&#10;"/>
  <p:tag name="EXTERNALNAME" val="txp_fig"/>
  <p:tag name="BLEND" val="False"/>
  <p:tag name="TRANSPARENT" val="True"/>
  <p:tag name="KEEPFILES" val="False"/>
  <p:tag name="DEBUGPAUSE" val="False"/>
  <p:tag name="RESOLUTION" val="300"/>
  <p:tag name="TIMEOUT" val="(none)"/>
  <p:tag name="BOXWIDTH" val="348"/>
  <p:tag name="BOXHEIGHT" val="200"/>
  <p:tag name="BOXFONT" val="10"/>
  <p:tag name="BOXWRAP" val="False"/>
  <p:tag name="WORKAROUNDTRANSPARENCYBUG" val="False"/>
  <p:tag name="ALLOWFONTSUBSTITUTION" val="False"/>
  <p:tag name="BITMAPFORMAT" val="png256"/>
  <p:tag name="ORIGWIDTH" val="901.875"/>
  <p:tag name="PICTUREFILESIZE" val="203201"/>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include{mycommands}&#10;\include{mycolors}&#10;%&#10;\begin{document}&#10;%&#10;$&#10;2MS_\mu {\blue \Delta q} = \langle P,S|\bar q{\blue \gamma_\mu\gamma_5} q|P,S\rangle&#10;$&#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271.9206"/>
  <p:tag name="PICTUREFILESIZE" val="9973"/>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amsfonts}&#10;\usepackage{cmbright}&#10;\usepackage{color}&#10;\begin{document}&#10;\include{mycolors}&#10;\include{mycommands}&#10;&#10;&#10;$\ \ \DU - \DD$\\[-0.5ex]&#10;$2\DU-\DD- \DS$\\[-0.5ex]&#10;\hbox to 6.5ex{~}$\DD - \DS$\\&#10;&#10;\vspace{-2ex}&#10;$\ \ \DU + \DD - 2\DS$\\[-0.5ex]&#10;$~~~\DU - \DD$\\[-0.5ex]&#10;$~~~\DU - \DD$\\[-0.5ex]&#10;&#10;&#10;\end{document}&#10;"/>
  <p:tag name="EXTERNALNAME" val="txp_fig"/>
  <p:tag name="BLEND" val="False"/>
  <p:tag name="TRANSPARENT" val="True"/>
  <p:tag name="KEEPFILES" val="False"/>
  <p:tag name="DEBUGPAUSE" val="Tru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150.0003"/>
  <p:tag name="PICTUREFILESIZE" val="3128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cmbright}&#10;\usepackage{color}&#10;\begin{document}&#10;\include{mycolors}&#10;\include{mycommands}&#10;%\newcommand{\DU}{{\Delta \blue u}}&#10;%\newcommand{\DD}{{\Delta \purple d}}&#10;%\newcommand{\DS}{{\Delta \red s}}&#10;%&#10;%\begin{tabular}{l@{$\rightarrow\ $}lll@{\,=\,}l@{$\,\pm\ $}l}&#10;%$n$     &amp; $p$:       &amp; $\DU  - \DD$             &amp; $=g_a$ &amp; 1.2695 &amp; 0.0029\\&#10;%$\Xi^-$ &amp; $\Lambda$: &amp; $\DU  + \DD  - 2 \DS$    &amp;       &amp; 0.58   &amp; 0.03&#10;%\end{tabular}&#10;$\DU  + \DD  - 2 \DS =    0.58  \pm 0.03  \hskip 5ex(\Xi^- \rightarrow \Lambda)$&#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399.9608"/>
  <p:tag name="PICTUREFILESIZE" val="1254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T1]{fontenc}&#10;\usepackage{cmbright}&#10;\usepackage{color}&#10;\begin{document}&#10;\include{mycolors}&#10;\include{mycommands}&#10;%\newcommand{\DU}{{\Delta \blue u}}&#10;%\newcommand{\DD}{{\Delta \purple d}}&#10;%\newcommand{\DS}{{\Delta \red s}}&#10;%&#10;%assuming &#10;$\DS = 0$:&#10;\end{document}&#10;"/>
  <p:tag name="EXTERNALNAME" val="txp_fig"/>
  <p:tag name="BLEND" val="False"/>
  <p:tag name="TRANSPARENT" val="True"/>
  <p:tag name="KEEPFILES" val="False"/>
  <p:tag name="DEBUGPAUSE" val="False"/>
  <p:tag name="RESOLUTION" val="600"/>
  <p:tag name="TIMEOUT" val="(none)"/>
  <p:tag name="BOXWIDTH" val="416"/>
  <p:tag name="BOXHEIGHT" val="313"/>
  <p:tag name="BOXFONT" val="10"/>
  <p:tag name="BOXWRAP" val="False"/>
  <p:tag name="WORKAROUNDTRANSPARENCYBUG" val="False"/>
  <p:tag name="ALLOWFONTSUBSTITUTION" val="False"/>
  <p:tag name="BITMAPFORMAT" val="png256"/>
  <p:tag name="ORIGWIDTH" val="66.00016"/>
  <p:tag name="PICTUREFILESIZE" val="2246"/>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24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10934</TotalTime>
  <Words>1616</Words>
  <Application>Microsoft PowerPoint</Application>
  <PresentationFormat>On-screen Show (4:3)</PresentationFormat>
  <Paragraphs>417</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Default Design</vt:lpstr>
      <vt:lpstr>Photo Editor Photo</vt:lpstr>
      <vt:lpstr>The Nucleon Spin Structure</vt:lpstr>
      <vt:lpstr>Plan</vt:lpstr>
      <vt:lpstr>Spin Experiments are Puzzling</vt:lpstr>
      <vt:lpstr>1. Introduction</vt:lpstr>
      <vt:lpstr>Quark model wave function</vt:lpstr>
      <vt:lpstr>Weak baryon decays</vt:lpstr>
      <vt:lpstr>From weak baryon decays</vt:lpstr>
      <vt:lpstr>Spin puzzle: EMC 1987</vt:lpstr>
      <vt:lpstr>2. DIS and structure functions </vt:lpstr>
      <vt:lpstr>Deep inelastic scattering</vt:lpstr>
      <vt:lpstr>Deep Inelastic Scattering</vt:lpstr>
      <vt:lpstr>Kinematics</vt:lpstr>
      <vt:lpstr>Distance scales</vt:lpstr>
      <vt:lpstr>DIS cross section</vt:lpstr>
      <vt:lpstr>Quark−Parton Model</vt:lpstr>
      <vt:lpstr>Sum rules for g1</vt:lpstr>
      <vt:lpstr>Sum Rules</vt:lpstr>
      <vt:lpstr>The First Moment of g1</vt:lpstr>
      <vt:lpstr>3. Why is ΔΣ so small</vt:lpstr>
      <vt:lpstr>Considered Options</vt:lpstr>
      <vt:lpstr>Axial anomaly contribution</vt:lpstr>
      <vt:lpstr>Axial anomaly    (continued)</vt:lpstr>
      <vt:lpstr>Lepton-Photon 1989</vt:lpstr>
      <vt:lpstr>∆G and ∆Σ in AB/jet scheme</vt:lpstr>
      <vt:lpstr>Spin sum rule</vt:lpstr>
      <vt:lpstr>Where is the proton spin?</vt:lpstr>
      <vt:lpstr>Riddle</vt:lpstr>
      <vt:lpstr>Answer</vt:lpstr>
      <vt:lpstr>4. Principle of measurements</vt:lpstr>
      <vt:lpstr>Cross Section Asymmetries</vt:lpstr>
      <vt:lpstr>Experimental essentials</vt:lpstr>
      <vt:lpstr>Experiment essentials</vt:lpstr>
      <vt:lpstr>Measurable asymmetries</vt:lpstr>
      <vt:lpstr>Pol. DIS experiments</vt:lpstr>
      <vt:lpstr>SLAC E155 Spectrometer</vt:lpstr>
      <vt:lpstr>E155 Target</vt:lpstr>
      <vt:lpstr>HERMES</vt:lpstr>
      <vt:lpstr>HERMES</vt:lpstr>
      <vt:lpstr>The COMPASS Spectrometer</vt:lpstr>
      <vt:lpstr>Spectrometer</vt:lpstr>
      <vt:lpstr>The CERN Muon Beam</vt:lpstr>
      <vt:lpstr>COMPASS Spectrometer</vt:lpstr>
      <vt:lpstr>Polarised target</vt:lpstr>
      <vt:lpstr>Slide 44</vt:lpstr>
      <vt:lpstr>Target system</vt:lpstr>
      <vt:lpstr>Slide 46</vt:lpstr>
      <vt:lpstr>Gems</vt:lpstr>
      <vt:lpstr>Gems</vt:lpstr>
      <vt:lpstr>RICH</vt:lpstr>
      <vt:lpstr>RICH</vt:lpstr>
      <vt:lpstr>Slide 51</vt:lpstr>
      <vt:lpstr>Lecture 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gkm</dc:creator>
  <cp:lastModifiedBy>gkm</cp:lastModifiedBy>
  <cp:revision>62</cp:revision>
  <dcterms:created xsi:type="dcterms:W3CDTF">2004-06-01T18:54:34Z</dcterms:created>
  <dcterms:modified xsi:type="dcterms:W3CDTF">2007-10-06T14:58:51Z</dcterms:modified>
</cp:coreProperties>
</file>