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9.jpg" ContentType="image/jpg"/>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media/image90.jpg" ContentType="image/jpg"/>
  <Override PartName="/ppt/media/image91.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18.jpg" ContentType="image/jpg"/>
  <Override PartName="/ppt/media/image119.jpg" ContentType="image/jpg"/>
  <Override PartName="/ppt/media/image123.jpg" ContentType="image/jpg"/>
  <Override PartName="/ppt/media/image12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4101" r:id="rId2"/>
  </p:sldMasterIdLst>
  <p:notesMasterIdLst>
    <p:notesMasterId r:id="rId55"/>
  </p:notesMasterIdLst>
  <p:handoutMasterIdLst>
    <p:handoutMasterId r:id="rId56"/>
  </p:handoutMasterIdLst>
  <p:sldIdLst>
    <p:sldId id="293" r:id="rId3"/>
    <p:sldId id="1294" r:id="rId4"/>
    <p:sldId id="1212" r:id="rId5"/>
    <p:sldId id="1300" r:id="rId6"/>
    <p:sldId id="2865" r:id="rId7"/>
    <p:sldId id="2857" r:id="rId8"/>
    <p:sldId id="1333" r:id="rId9"/>
    <p:sldId id="668" r:id="rId10"/>
    <p:sldId id="2860" r:id="rId11"/>
    <p:sldId id="2856" r:id="rId12"/>
    <p:sldId id="1324" r:id="rId13"/>
    <p:sldId id="2759" r:id="rId14"/>
    <p:sldId id="1034" r:id="rId15"/>
    <p:sldId id="1038" r:id="rId16"/>
    <p:sldId id="1039" r:id="rId17"/>
    <p:sldId id="2765" r:id="rId18"/>
    <p:sldId id="526" r:id="rId19"/>
    <p:sldId id="1248" r:id="rId20"/>
    <p:sldId id="1351" r:id="rId21"/>
    <p:sldId id="2761" r:id="rId22"/>
    <p:sldId id="1353" r:id="rId23"/>
    <p:sldId id="2773" r:id="rId24"/>
    <p:sldId id="2861" r:id="rId25"/>
    <p:sldId id="1354" r:id="rId26"/>
    <p:sldId id="2760" r:id="rId27"/>
    <p:sldId id="1326" r:id="rId28"/>
    <p:sldId id="1321" r:id="rId29"/>
    <p:sldId id="1322" r:id="rId30"/>
    <p:sldId id="2862" r:id="rId31"/>
    <p:sldId id="1323" r:id="rId32"/>
    <p:sldId id="2756" r:id="rId33"/>
    <p:sldId id="1268" r:id="rId34"/>
    <p:sldId id="2859" r:id="rId35"/>
    <p:sldId id="1061" r:id="rId36"/>
    <p:sldId id="1334" r:id="rId37"/>
    <p:sldId id="1177" r:id="rId38"/>
    <p:sldId id="2863" r:id="rId39"/>
    <p:sldId id="2864" r:id="rId40"/>
    <p:sldId id="856" r:id="rId41"/>
    <p:sldId id="1264" r:id="rId42"/>
    <p:sldId id="1219" r:id="rId43"/>
    <p:sldId id="1318" r:id="rId44"/>
    <p:sldId id="1319" r:id="rId45"/>
    <p:sldId id="1227" r:id="rId46"/>
    <p:sldId id="1128" r:id="rId47"/>
    <p:sldId id="1141" r:id="rId48"/>
    <p:sldId id="2755" r:id="rId49"/>
    <p:sldId id="2858" r:id="rId50"/>
    <p:sldId id="2762" r:id="rId51"/>
    <p:sldId id="2753" r:id="rId52"/>
    <p:sldId id="2758" r:id="rId53"/>
    <p:sldId id="262" r:id="rId54"/>
  </p:sldIdLst>
  <p:sldSz cx="9144000" cy="5715000" type="screen16x10"/>
  <p:notesSz cx="6797675" cy="9926638"/>
  <p:defaultTextStyle>
    <a:defPPr>
      <a:defRPr lang="en-GB"/>
    </a:defPPr>
    <a:lvl1pPr algn="l" rtl="0" fontAlgn="base">
      <a:spcBef>
        <a:spcPct val="0"/>
      </a:spcBef>
      <a:spcAft>
        <a:spcPct val="0"/>
      </a:spcAft>
      <a:defRPr kern="1200">
        <a:solidFill>
          <a:schemeClr val="bg1"/>
        </a:solidFill>
        <a:latin typeface="Arial" pitchFamily="34" charset="0"/>
        <a:ea typeface="+mn-ea"/>
        <a:cs typeface="+mn-cs"/>
      </a:defRPr>
    </a:lvl1pPr>
    <a:lvl2pPr marL="457200" algn="l" rtl="0" fontAlgn="base">
      <a:spcBef>
        <a:spcPct val="0"/>
      </a:spcBef>
      <a:spcAft>
        <a:spcPct val="0"/>
      </a:spcAft>
      <a:defRPr kern="1200">
        <a:solidFill>
          <a:schemeClr val="bg1"/>
        </a:solidFill>
        <a:latin typeface="Arial" pitchFamily="34" charset="0"/>
        <a:ea typeface="+mn-ea"/>
        <a:cs typeface="+mn-cs"/>
      </a:defRPr>
    </a:lvl2pPr>
    <a:lvl3pPr marL="914400" algn="l" rtl="0" fontAlgn="base">
      <a:spcBef>
        <a:spcPct val="0"/>
      </a:spcBef>
      <a:spcAft>
        <a:spcPct val="0"/>
      </a:spcAft>
      <a:defRPr kern="1200">
        <a:solidFill>
          <a:schemeClr val="bg1"/>
        </a:solidFill>
        <a:latin typeface="Arial" pitchFamily="34" charset="0"/>
        <a:ea typeface="+mn-ea"/>
        <a:cs typeface="+mn-cs"/>
      </a:defRPr>
    </a:lvl3pPr>
    <a:lvl4pPr marL="1371600" algn="l" rtl="0" fontAlgn="base">
      <a:spcBef>
        <a:spcPct val="0"/>
      </a:spcBef>
      <a:spcAft>
        <a:spcPct val="0"/>
      </a:spcAft>
      <a:defRPr kern="1200">
        <a:solidFill>
          <a:schemeClr val="bg1"/>
        </a:solidFill>
        <a:latin typeface="Arial" pitchFamily="34" charset="0"/>
        <a:ea typeface="+mn-ea"/>
        <a:cs typeface="+mn-cs"/>
      </a:defRPr>
    </a:lvl4pPr>
    <a:lvl5pPr marL="1828800" algn="l" rtl="0" fontAlgn="base">
      <a:spcBef>
        <a:spcPct val="0"/>
      </a:spcBef>
      <a:spcAft>
        <a:spcPct val="0"/>
      </a:spcAft>
      <a:defRPr kern="1200">
        <a:solidFill>
          <a:schemeClr val="bg1"/>
        </a:solidFill>
        <a:latin typeface="Arial" pitchFamily="34" charset="0"/>
        <a:ea typeface="+mn-ea"/>
        <a:cs typeface="+mn-cs"/>
      </a:defRPr>
    </a:lvl5pPr>
    <a:lvl6pPr marL="2286000" algn="l" defTabSz="914400" rtl="0" eaLnBrk="1" latinLnBrk="0" hangingPunct="1">
      <a:defRPr kern="1200">
        <a:solidFill>
          <a:schemeClr val="bg1"/>
        </a:solidFill>
        <a:latin typeface="Arial" pitchFamily="34" charset="0"/>
        <a:ea typeface="+mn-ea"/>
        <a:cs typeface="+mn-cs"/>
      </a:defRPr>
    </a:lvl6pPr>
    <a:lvl7pPr marL="2743200" algn="l" defTabSz="914400" rtl="0" eaLnBrk="1" latinLnBrk="0" hangingPunct="1">
      <a:defRPr kern="1200">
        <a:solidFill>
          <a:schemeClr val="bg1"/>
        </a:solidFill>
        <a:latin typeface="Arial" pitchFamily="34" charset="0"/>
        <a:ea typeface="+mn-ea"/>
        <a:cs typeface="+mn-cs"/>
      </a:defRPr>
    </a:lvl7pPr>
    <a:lvl8pPr marL="3200400" algn="l" defTabSz="914400" rtl="0" eaLnBrk="1" latinLnBrk="0" hangingPunct="1">
      <a:defRPr kern="1200">
        <a:solidFill>
          <a:schemeClr val="bg1"/>
        </a:solidFill>
        <a:latin typeface="Arial" pitchFamily="34" charset="0"/>
        <a:ea typeface="+mn-ea"/>
        <a:cs typeface="+mn-cs"/>
      </a:defRPr>
    </a:lvl8pPr>
    <a:lvl9pPr marL="3657600" algn="l" defTabSz="914400" rtl="0" eaLnBrk="1" latinLnBrk="0" hangingPunct="1">
      <a:defRPr kern="1200">
        <a:solidFill>
          <a:schemeClr val="bg1"/>
        </a:solidFill>
        <a:latin typeface="Arial" pitchFamily="34" charset="0"/>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Bressan" initials="AB" lastIdx="0" clrIdx="0">
    <p:extLst>
      <p:ext uri="{19B8F6BF-5375-455C-9EA6-DF929625EA0E}">
        <p15:presenceInfo xmlns:p15="http://schemas.microsoft.com/office/powerpoint/2012/main" userId="d7d375ff5d4160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FFF"/>
    <a:srgbClr val="66FF99"/>
    <a:srgbClr val="D7D447"/>
    <a:srgbClr val="0070C0"/>
    <a:srgbClr val="008000"/>
    <a:srgbClr val="FF33CC"/>
    <a:srgbClr val="CC9900"/>
    <a:srgbClr val="B8DFE0"/>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77787" autoAdjust="0"/>
  </p:normalViewPr>
  <p:slideViewPr>
    <p:cSldViewPr>
      <p:cViewPr varScale="1">
        <p:scale>
          <a:sx n="85" d="100"/>
          <a:sy n="85" d="100"/>
        </p:scale>
        <p:origin x="1524" y="40"/>
      </p:cViewPr>
      <p:guideLst>
        <p:guide orient="horz" pos="1800"/>
        <p:guide pos="2880"/>
      </p:guideLst>
    </p:cSldViewPr>
  </p:slideViewPr>
  <p:outlineViewPr>
    <p:cViewPr varScale="1">
      <p:scale>
        <a:sx n="170" d="200"/>
        <a:sy n="170" d="200"/>
      </p:scale>
      <p:origin x="0" y="6894"/>
    </p:cViewPr>
    <p:sldLst>
      <p:sld r:id="rId1" collapse="1"/>
    </p:sldLst>
  </p:outlineViewPr>
  <p:notesTextViewPr>
    <p:cViewPr>
      <p:scale>
        <a:sx n="100" d="100"/>
        <a:sy n="100" d="100"/>
      </p:scale>
      <p:origin x="0" y="0"/>
    </p:cViewPr>
  </p:notesTextViewPr>
  <p:sorterViewPr>
    <p:cViewPr>
      <p:scale>
        <a:sx n="116" d="100"/>
        <a:sy n="116" d="100"/>
      </p:scale>
      <p:origin x="0" y="-2118"/>
    </p:cViewPr>
  </p:sorterViewPr>
  <p:notesViewPr>
    <p:cSldViewPr>
      <p:cViewPr varScale="1">
        <p:scale>
          <a:sx n="67" d="100"/>
          <a:sy n="67" d="100"/>
        </p:scale>
        <p:origin x="-2526" y="-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4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bressan\Downloads\daylyStat_2022%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13085864266968"/>
          <c:y val="3.5998921556830425E-2"/>
          <c:w val="0.78082009280089992"/>
          <c:h val="0.74094247971359739"/>
        </c:manualLayout>
      </c:layout>
      <c:scatterChart>
        <c:scatterStyle val="lineMarker"/>
        <c:varyColors val="0"/>
        <c:ser>
          <c:idx val="0"/>
          <c:order val="0"/>
          <c:tx>
            <c:v>Integrated  Efficiencies Integrated Protons on T6</c:v>
          </c:tx>
          <c:spPr>
            <a:ln>
              <a:noFill/>
            </a:ln>
          </c:spPr>
          <c:marker>
            <c:symbol val="circle"/>
            <c:size val="7"/>
            <c:spPr>
              <a:solidFill>
                <a:schemeClr val="accent1"/>
              </a:solidFill>
              <a:ln cmpd="sng">
                <a:solidFill>
                  <a:schemeClr val="accent1"/>
                </a:solidFill>
              </a:ln>
            </c:spPr>
          </c:marker>
          <c:xVal>
            <c:numRef>
              <c:f>'2022_stats Transversity (8-6)'!$D$4:$D$993</c:f>
              <c:numCache>
                <c:formatCode>General</c:formatCode>
                <c:ptCount val="99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141</c:v>
                </c:pt>
                <c:pt idx="134">
                  <c:v>142</c:v>
                </c:pt>
                <c:pt idx="135">
                  <c:v>143</c:v>
                </c:pt>
                <c:pt idx="136">
                  <c:v>144</c:v>
                </c:pt>
                <c:pt idx="137">
                  <c:v>145</c:v>
                </c:pt>
                <c:pt idx="138">
                  <c:v>146</c:v>
                </c:pt>
                <c:pt idx="139">
                  <c:v>147</c:v>
                </c:pt>
                <c:pt idx="140">
                  <c:v>148</c:v>
                </c:pt>
                <c:pt idx="141">
                  <c:v>149</c:v>
                </c:pt>
                <c:pt idx="142">
                  <c:v>150</c:v>
                </c:pt>
                <c:pt idx="143">
                  <c:v>151</c:v>
                </c:pt>
                <c:pt idx="144">
                  <c:v>152</c:v>
                </c:pt>
                <c:pt idx="145">
                  <c:v>153</c:v>
                </c:pt>
                <c:pt idx="146">
                  <c:v>154</c:v>
                </c:pt>
                <c:pt idx="147">
                  <c:v>155</c:v>
                </c:pt>
              </c:numCache>
            </c:numRef>
          </c:xVal>
          <c:yVal>
            <c:numRef>
              <c:f>'2022_stats Transversity (8-6)'!$AL$4:$AL$993</c:f>
              <c:numCache>
                <c:formatCode>0.00E+00</c:formatCode>
                <c:ptCount val="990"/>
                <c:pt idx="0">
                  <c:v>4.05E+16</c:v>
                </c:pt>
                <c:pt idx="1">
                  <c:v>5.2E+16</c:v>
                </c:pt>
                <c:pt idx="2">
                  <c:v>7.48E+16</c:v>
                </c:pt>
                <c:pt idx="3">
                  <c:v>1.14E+17</c:v>
                </c:pt>
                <c:pt idx="4">
                  <c:v>1.391E+17</c:v>
                </c:pt>
                <c:pt idx="5">
                  <c:v>1.391E+17</c:v>
                </c:pt>
                <c:pt idx="6">
                  <c:v>1.391E+17</c:v>
                </c:pt>
                <c:pt idx="7">
                  <c:v>1.391E+17</c:v>
                </c:pt>
                <c:pt idx="8">
                  <c:v>1.4167E+17</c:v>
                </c:pt>
                <c:pt idx="9">
                  <c:v>1.7837E+17</c:v>
                </c:pt>
                <c:pt idx="10">
                  <c:v>2.0517E+17</c:v>
                </c:pt>
                <c:pt idx="11">
                  <c:v>2.3547E+17</c:v>
                </c:pt>
                <c:pt idx="12">
                  <c:v>2.4419E+17</c:v>
                </c:pt>
                <c:pt idx="13">
                  <c:v>2.8029E+17</c:v>
                </c:pt>
                <c:pt idx="14">
                  <c:v>3.1879E+17</c:v>
                </c:pt>
                <c:pt idx="15">
                  <c:v>3.6119E+17</c:v>
                </c:pt>
                <c:pt idx="16">
                  <c:v>4.1719E+17</c:v>
                </c:pt>
                <c:pt idx="17">
                  <c:v>4.7389E+17</c:v>
                </c:pt>
                <c:pt idx="18">
                  <c:v>5.2209E+17</c:v>
                </c:pt>
                <c:pt idx="19">
                  <c:v>5.6109E+17</c:v>
                </c:pt>
                <c:pt idx="20">
                  <c:v>5.8599E+17</c:v>
                </c:pt>
                <c:pt idx="21">
                  <c:v>6.3219E+17</c:v>
                </c:pt>
                <c:pt idx="22">
                  <c:v>6.5099E+17</c:v>
                </c:pt>
                <c:pt idx="23">
                  <c:v>6.9149E+17</c:v>
                </c:pt>
                <c:pt idx="24">
                  <c:v>7.4609E+17</c:v>
                </c:pt>
                <c:pt idx="25">
                  <c:v>7.9049E+17</c:v>
                </c:pt>
                <c:pt idx="26">
                  <c:v>8.1769E+17</c:v>
                </c:pt>
                <c:pt idx="27">
                  <c:v>8.8329E+17</c:v>
                </c:pt>
                <c:pt idx="28">
                  <c:v>9.1799E+17</c:v>
                </c:pt>
                <c:pt idx="29">
                  <c:v>9.6459E+17</c:v>
                </c:pt>
                <c:pt idx="30">
                  <c:v>9.9849E+17</c:v>
                </c:pt>
                <c:pt idx="31">
                  <c:v>1.05359E+18</c:v>
                </c:pt>
                <c:pt idx="32">
                  <c:v>1.10099E+18</c:v>
                </c:pt>
                <c:pt idx="33">
                  <c:v>1.14539E+18</c:v>
                </c:pt>
                <c:pt idx="34">
                  <c:v>1.20079E+18</c:v>
                </c:pt>
                <c:pt idx="35">
                  <c:v>1.22929E+18</c:v>
                </c:pt>
                <c:pt idx="36">
                  <c:v>1.26999E+18</c:v>
                </c:pt>
                <c:pt idx="37">
                  <c:v>1.32089E+18</c:v>
                </c:pt>
                <c:pt idx="38">
                  <c:v>1.37269E+18</c:v>
                </c:pt>
                <c:pt idx="39">
                  <c:v>1.41949E+18</c:v>
                </c:pt>
                <c:pt idx="40">
                  <c:v>1.45769E+18</c:v>
                </c:pt>
                <c:pt idx="41">
                  <c:v>1.47589E+18</c:v>
                </c:pt>
                <c:pt idx="42">
                  <c:v>1.50899E+18</c:v>
                </c:pt>
                <c:pt idx="43">
                  <c:v>1.54839E+18</c:v>
                </c:pt>
                <c:pt idx="44">
                  <c:v>1.59619E+18</c:v>
                </c:pt>
                <c:pt idx="45">
                  <c:v>1.61619E+18</c:v>
                </c:pt>
                <c:pt idx="46">
                  <c:v>1.63079E+18</c:v>
                </c:pt>
                <c:pt idx="47">
                  <c:v>1.67529E+18</c:v>
                </c:pt>
                <c:pt idx="48">
                  <c:v>1.72049E+18</c:v>
                </c:pt>
                <c:pt idx="49">
                  <c:v>1.74629E+18</c:v>
                </c:pt>
                <c:pt idx="50">
                  <c:v>1.74629E+18</c:v>
                </c:pt>
                <c:pt idx="51">
                  <c:v>1.74629E+18</c:v>
                </c:pt>
                <c:pt idx="52">
                  <c:v>1.74629E+18</c:v>
                </c:pt>
                <c:pt idx="53">
                  <c:v>1.74629E+18</c:v>
                </c:pt>
                <c:pt idx="54">
                  <c:v>1.746641E+18</c:v>
                </c:pt>
                <c:pt idx="55">
                  <c:v>1.760141E+18</c:v>
                </c:pt>
                <c:pt idx="56">
                  <c:v>1.823241E+18</c:v>
                </c:pt>
                <c:pt idx="57">
                  <c:v>1.875141E+18</c:v>
                </c:pt>
                <c:pt idx="58">
                  <c:v>1.941841E+18</c:v>
                </c:pt>
                <c:pt idx="59">
                  <c:v>2.001141E+18</c:v>
                </c:pt>
                <c:pt idx="60">
                  <c:v>2.060941E+18</c:v>
                </c:pt>
                <c:pt idx="61">
                  <c:v>2.108041E+18</c:v>
                </c:pt>
                <c:pt idx="62">
                  <c:v>2.173541E+18</c:v>
                </c:pt>
                <c:pt idx="63">
                  <c:v>2.214841E+18</c:v>
                </c:pt>
                <c:pt idx="64">
                  <c:v>2.275841E+18</c:v>
                </c:pt>
                <c:pt idx="65">
                  <c:v>2.328841E+18</c:v>
                </c:pt>
                <c:pt idx="66">
                  <c:v>2.394641E+18</c:v>
                </c:pt>
                <c:pt idx="67">
                  <c:v>2.462041E+18</c:v>
                </c:pt>
                <c:pt idx="68">
                  <c:v>2.509341E+18</c:v>
                </c:pt>
                <c:pt idx="69">
                  <c:v>2.553341E+18</c:v>
                </c:pt>
                <c:pt idx="70">
                  <c:v>2.575641E+18</c:v>
                </c:pt>
                <c:pt idx="71">
                  <c:v>2.643441E+18</c:v>
                </c:pt>
                <c:pt idx="72">
                  <c:v>2.705641E+18</c:v>
                </c:pt>
                <c:pt idx="73">
                  <c:v>2.775241E+18</c:v>
                </c:pt>
                <c:pt idx="74">
                  <c:v>2.845341E+18</c:v>
                </c:pt>
                <c:pt idx="75">
                  <c:v>2.898941E+18</c:v>
                </c:pt>
                <c:pt idx="76">
                  <c:v>2.957041E+18</c:v>
                </c:pt>
                <c:pt idx="77">
                  <c:v>2.998041E+18</c:v>
                </c:pt>
                <c:pt idx="78">
                  <c:v>3.061041E+18</c:v>
                </c:pt>
                <c:pt idx="79">
                  <c:v>3.120341E+18</c:v>
                </c:pt>
                <c:pt idx="80">
                  <c:v>3.175441E+18</c:v>
                </c:pt>
                <c:pt idx="81">
                  <c:v>3.232341E+18</c:v>
                </c:pt>
                <c:pt idx="82">
                  <c:v>3.288841E+18</c:v>
                </c:pt>
                <c:pt idx="83">
                  <c:v>3.349041E+18</c:v>
                </c:pt>
                <c:pt idx="84">
                  <c:v>3.384641E+18</c:v>
                </c:pt>
                <c:pt idx="85">
                  <c:v>3.441241E+18</c:v>
                </c:pt>
                <c:pt idx="86">
                  <c:v>3.509541E+18</c:v>
                </c:pt>
                <c:pt idx="87">
                  <c:v>3.572141E+18</c:v>
                </c:pt>
                <c:pt idx="88">
                  <c:v>3.629441E+18</c:v>
                </c:pt>
                <c:pt idx="89">
                  <c:v>3.690441E+18</c:v>
                </c:pt>
                <c:pt idx="90">
                  <c:v>3.742241E+18</c:v>
                </c:pt>
                <c:pt idx="91">
                  <c:v>3.761741E+18</c:v>
                </c:pt>
                <c:pt idx="92">
                  <c:v>3.827441E+18</c:v>
                </c:pt>
                <c:pt idx="93">
                  <c:v>3.880241E+18</c:v>
                </c:pt>
                <c:pt idx="94">
                  <c:v>3.935641E+18</c:v>
                </c:pt>
                <c:pt idx="95">
                  <c:v>4.011341E+18</c:v>
                </c:pt>
                <c:pt idx="96">
                  <c:v>4.038841E+18</c:v>
                </c:pt>
                <c:pt idx="97">
                  <c:v>4.038841E+18</c:v>
                </c:pt>
                <c:pt idx="98">
                  <c:v>4.038841E+18</c:v>
                </c:pt>
                <c:pt idx="99">
                  <c:v>4.038841E+18</c:v>
                </c:pt>
                <c:pt idx="100">
                  <c:v>4.041361E+18</c:v>
                </c:pt>
                <c:pt idx="101">
                  <c:v>4.100761E+18</c:v>
                </c:pt>
                <c:pt idx="102">
                  <c:v>4.156961E+18</c:v>
                </c:pt>
                <c:pt idx="103">
                  <c:v>4.166121E+18</c:v>
                </c:pt>
                <c:pt idx="104">
                  <c:v>4.203821E+18</c:v>
                </c:pt>
                <c:pt idx="105">
                  <c:v>4.224921E+18</c:v>
                </c:pt>
                <c:pt idx="106">
                  <c:v>4.277721E+18</c:v>
                </c:pt>
                <c:pt idx="107">
                  <c:v>4.321721E+18</c:v>
                </c:pt>
                <c:pt idx="108">
                  <c:v>4.385621E+18</c:v>
                </c:pt>
                <c:pt idx="109">
                  <c:v>4.453421E+18</c:v>
                </c:pt>
                <c:pt idx="110">
                  <c:v>4.483421E+18</c:v>
                </c:pt>
                <c:pt idx="111">
                  <c:v>4.517421E+18</c:v>
                </c:pt>
                <c:pt idx="112">
                  <c:v>4.537821E+18</c:v>
                </c:pt>
                <c:pt idx="113">
                  <c:v>4.554421E+18</c:v>
                </c:pt>
                <c:pt idx="114">
                  <c:v>4.562861E+18</c:v>
                </c:pt>
                <c:pt idx="115">
                  <c:v>4.583961E+18</c:v>
                </c:pt>
                <c:pt idx="116">
                  <c:v>4.622961E+18</c:v>
                </c:pt>
                <c:pt idx="117">
                  <c:v>4.650061E+18</c:v>
                </c:pt>
                <c:pt idx="118">
                  <c:v>4.688761E+18</c:v>
                </c:pt>
                <c:pt idx="119">
                  <c:v>4.717861E+18</c:v>
                </c:pt>
                <c:pt idx="120">
                  <c:v>4.747361E+18</c:v>
                </c:pt>
                <c:pt idx="121">
                  <c:v>4.765461E+18</c:v>
                </c:pt>
                <c:pt idx="122">
                  <c:v>4.806461E+18</c:v>
                </c:pt>
                <c:pt idx="123">
                  <c:v>4.811151E+18</c:v>
                </c:pt>
                <c:pt idx="124">
                  <c:v>4.864451E+18</c:v>
                </c:pt>
                <c:pt idx="125">
                  <c:v>4.906051E+18</c:v>
                </c:pt>
                <c:pt idx="126">
                  <c:v>4.952651E+18</c:v>
                </c:pt>
                <c:pt idx="127">
                  <c:v>4.991951E+18</c:v>
                </c:pt>
                <c:pt idx="128">
                  <c:v>5.010151E+18</c:v>
                </c:pt>
                <c:pt idx="129">
                  <c:v>5.067551E+18</c:v>
                </c:pt>
                <c:pt idx="130">
                  <c:v>5.137751E+18</c:v>
                </c:pt>
                <c:pt idx="131">
                  <c:v>5.193351E+18</c:v>
                </c:pt>
                <c:pt idx="132">
                  <c:v>5.246851E+18</c:v>
                </c:pt>
                <c:pt idx="133">
                  <c:v>5.282651E+18</c:v>
                </c:pt>
                <c:pt idx="134">
                  <c:v>5.333051E+18</c:v>
                </c:pt>
                <c:pt idx="135">
                  <c:v>5.371751E+18</c:v>
                </c:pt>
                <c:pt idx="136">
                  <c:v>5.433651E+18</c:v>
                </c:pt>
                <c:pt idx="137">
                  <c:v>5.507151E+18</c:v>
                </c:pt>
                <c:pt idx="138">
                  <c:v>5.548651E+18</c:v>
                </c:pt>
                <c:pt idx="139">
                  <c:v>5.566951E+18</c:v>
                </c:pt>
                <c:pt idx="140">
                  <c:v>5.604851E+18</c:v>
                </c:pt>
                <c:pt idx="141">
                  <c:v>5.643151E+18</c:v>
                </c:pt>
                <c:pt idx="142">
                  <c:v>5.687051E+18</c:v>
                </c:pt>
                <c:pt idx="143">
                  <c:v>5.737051E+18</c:v>
                </c:pt>
                <c:pt idx="144">
                  <c:v>5.782951E+18</c:v>
                </c:pt>
                <c:pt idx="145">
                  <c:v>5.815951E+18</c:v>
                </c:pt>
                <c:pt idx="146">
                  <c:v>5.864651E+18</c:v>
                </c:pt>
                <c:pt idx="147">
                  <c:v>5.881861E+18</c:v>
                </c:pt>
              </c:numCache>
            </c:numRef>
          </c:yVal>
          <c:smooth val="1"/>
          <c:extLst>
            <c:ext xmlns:c16="http://schemas.microsoft.com/office/drawing/2014/chart" uri="{C3380CC4-5D6E-409C-BE32-E72D297353CC}">
              <c16:uniqueId val="{00000000-96CC-4E1C-9F38-C8E7C3D43623}"/>
            </c:ext>
          </c:extLst>
        </c:ser>
        <c:dLbls>
          <c:showLegendKey val="0"/>
          <c:showVal val="0"/>
          <c:showCatName val="0"/>
          <c:showSerName val="0"/>
          <c:showPercent val="0"/>
          <c:showBubbleSize val="0"/>
        </c:dLbls>
        <c:axId val="189517554"/>
        <c:axId val="1263010758"/>
      </c:scatterChart>
      <c:valAx>
        <c:axId val="189517554"/>
        <c:scaling>
          <c:orientation val="minMax"/>
          <c:max val="160"/>
          <c:min val="0"/>
        </c:scaling>
        <c:delete val="0"/>
        <c:axPos val="b"/>
        <c:majorGridlines>
          <c:spPr>
            <a:ln>
              <a:solidFill>
                <a:srgbClr val="B7B7B7"/>
              </a:solidFill>
            </a:ln>
          </c:spPr>
        </c:majorGridlines>
        <c:title>
          <c:tx>
            <c:rich>
              <a:bodyPr/>
              <a:lstStyle/>
              <a:p>
                <a:pPr lvl="0">
                  <a:defRPr sz="2400" b="0" i="0">
                    <a:solidFill>
                      <a:srgbClr val="000000"/>
                    </a:solidFill>
                    <a:latin typeface="+mn-lt"/>
                  </a:defRPr>
                </a:pPr>
                <a:r>
                  <a:rPr lang="en-US" sz="2400" b="0" i="0">
                    <a:solidFill>
                      <a:srgbClr val="000000"/>
                    </a:solidFill>
                    <a:latin typeface="+mn-lt"/>
                  </a:rPr>
                  <a:t>Days from June 8</a:t>
                </a:r>
              </a:p>
            </c:rich>
          </c:tx>
          <c:layout>
            <c:manualLayout>
              <c:xMode val="edge"/>
              <c:yMode val="edge"/>
              <c:x val="0.69095628415300536"/>
              <c:y val="0.91360870424669705"/>
            </c:manualLayout>
          </c:layout>
          <c:overlay val="0"/>
        </c:title>
        <c:numFmt formatCode="General" sourceLinked="1"/>
        <c:majorTickMark val="none"/>
        <c:minorTickMark val="none"/>
        <c:tickLblPos val="nextTo"/>
        <c:spPr>
          <a:ln/>
        </c:spPr>
        <c:txPr>
          <a:bodyPr/>
          <a:lstStyle/>
          <a:p>
            <a:pPr lvl="0">
              <a:defRPr sz="2000" b="0" i="0">
                <a:solidFill>
                  <a:srgbClr val="000000"/>
                </a:solidFill>
                <a:latin typeface="+mn-lt"/>
              </a:defRPr>
            </a:pPr>
            <a:endParaRPr lang="en-US"/>
          </a:p>
        </c:txPr>
        <c:crossAx val="1263010758"/>
        <c:crosses val="autoZero"/>
        <c:crossBetween val="midCat"/>
        <c:majorUnit val="20"/>
      </c:valAx>
      <c:valAx>
        <c:axId val="1263010758"/>
        <c:scaling>
          <c:orientation val="minMax"/>
          <c:max val="6E+18"/>
        </c:scaling>
        <c:delete val="0"/>
        <c:axPos val="l"/>
        <c:majorGridlines>
          <c:spPr>
            <a:ln>
              <a:solidFill>
                <a:srgbClr val="B7B7B7"/>
              </a:solidFill>
            </a:ln>
          </c:spPr>
        </c:majorGridlines>
        <c:title>
          <c:tx>
            <c:rich>
              <a:bodyPr/>
              <a:lstStyle/>
              <a:p>
                <a:pPr lvl="0">
                  <a:defRPr sz="2400" b="0" i="0">
                    <a:solidFill>
                      <a:srgbClr val="000000"/>
                    </a:solidFill>
                    <a:latin typeface="+mn-lt"/>
                  </a:defRPr>
                </a:pPr>
                <a:r>
                  <a:rPr lang="en-US" sz="2400" b="0" i="0">
                    <a:solidFill>
                      <a:srgbClr val="000000"/>
                    </a:solidFill>
                    <a:latin typeface="+mn-lt"/>
                  </a:rPr>
                  <a:t>Integrated Protons on T6</a:t>
                </a:r>
              </a:p>
            </c:rich>
          </c:tx>
          <c:layout>
            <c:manualLayout>
              <c:xMode val="edge"/>
              <c:yMode val="edge"/>
              <c:x val="0"/>
              <c:y val="2.1501158223439499E-2"/>
            </c:manualLayout>
          </c:layout>
          <c:overlay val="0"/>
        </c:title>
        <c:numFmt formatCode="0.00E+00" sourceLinked="1"/>
        <c:majorTickMark val="none"/>
        <c:minorTickMark val="none"/>
        <c:tickLblPos val="nextTo"/>
        <c:spPr>
          <a:ln/>
        </c:spPr>
        <c:txPr>
          <a:bodyPr/>
          <a:lstStyle/>
          <a:p>
            <a:pPr lvl="0">
              <a:defRPr sz="2000" b="0" i="0">
                <a:solidFill>
                  <a:srgbClr val="000000"/>
                </a:solidFill>
                <a:latin typeface="+mn-lt"/>
              </a:defRPr>
            </a:pPr>
            <a:endParaRPr lang="en-US"/>
          </a:p>
        </c:txPr>
        <c:crossAx val="189517554"/>
        <c:crosses val="autoZero"/>
        <c:crossBetween val="midCat"/>
      </c:valAx>
    </c:plotArea>
    <c:plotVisOnly val="1"/>
    <c:dispBlanksAs val="zero"/>
    <c:showDLblsOverMax val="1"/>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2.wmf"/></Relationships>
</file>

<file path=ppt/drawings/drawing1.xml><?xml version="1.0" encoding="utf-8"?>
<c:userShapes xmlns:c="http://schemas.openxmlformats.org/drawingml/2006/chart">
  <cdr:relSizeAnchor xmlns:cdr="http://schemas.openxmlformats.org/drawingml/2006/chartDrawing">
    <cdr:from>
      <cdr:x>0.22321</cdr:x>
      <cdr:y>0.05171</cdr:y>
    </cdr:from>
    <cdr:to>
      <cdr:x>0.65179</cdr:x>
      <cdr:y>0.25853</cdr:y>
    </cdr:to>
    <cdr:sp macro="" textlink="">
      <cdr:nvSpPr>
        <cdr:cNvPr id="2" name="TextBox 1">
          <a:extLst xmlns:a="http://schemas.openxmlformats.org/drawingml/2006/main">
            <a:ext uri="{FF2B5EF4-FFF2-40B4-BE49-F238E27FC236}">
              <a16:creationId xmlns:a16="http://schemas.microsoft.com/office/drawing/2014/main" id="{7F1EF5C3-557C-4824-B70F-8B4BA133F593}"/>
            </a:ext>
          </a:extLst>
        </cdr:cNvPr>
        <cdr:cNvSpPr txBox="1"/>
      </cdr:nvSpPr>
      <cdr:spPr>
        <a:xfrm xmlns:a="http://schemas.openxmlformats.org/drawingml/2006/main">
          <a:off x="1905000" y="228600"/>
          <a:ext cx="36576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solidFill>
                <a:srgbClr val="C00000"/>
              </a:solidFill>
              <a:latin typeface="Arial" panose="020B0604020202020204" pitchFamily="34" charset="0"/>
              <a:cs typeface="Arial" panose="020B0604020202020204" pitchFamily="34" charset="0"/>
            </a:rPr>
            <a:t>Final number is </a:t>
          </a:r>
          <a:r>
            <a:rPr lang="en-US" sz="2000" b="0" i="0" dirty="0">
              <a:solidFill>
                <a:srgbClr val="C00000"/>
              </a:solidFill>
              <a:latin typeface="Cambria Math" panose="02040503050406030204" pitchFamily="18" charset="0"/>
              <a:cs typeface="Arial" panose="020B0604020202020204" pitchFamily="34" charset="0"/>
            </a:rPr>
            <a:t>5.9</a:t>
          </a:r>
          <a:r>
            <a:rPr lang="en-US" sz="2000" b="0" i="0">
              <a:solidFill>
                <a:srgbClr val="C00000"/>
              </a:solidFill>
              <a:latin typeface="Cambria Math" panose="02040503050406030204" pitchFamily="18" charset="0"/>
              <a:ea typeface="Cambria Math" panose="02040503050406030204" pitchFamily="18" charset="0"/>
              <a:cs typeface="Arial" panose="020B0604020202020204" pitchFamily="34" charset="0"/>
            </a:rPr>
            <a:t>〖</a:t>
          </a:r>
          <a:r>
            <a:rPr lang="en-US" sz="2000" b="0" i="0" dirty="0">
              <a:solidFill>
                <a:srgbClr val="C00000"/>
              </a:solidFill>
              <a:latin typeface="Cambria Math" panose="02040503050406030204" pitchFamily="18" charset="0"/>
              <a:ea typeface="Cambria Math" panose="02040503050406030204" pitchFamily="18" charset="0"/>
              <a:cs typeface="Arial" panose="020B0604020202020204" pitchFamily="34" charset="0"/>
            </a:rPr>
            <a:t>"×</a:t>
          </a:r>
          <a:r>
            <a:rPr lang="en-US" sz="2000" b="0" i="0">
              <a:solidFill>
                <a:srgbClr val="C00000"/>
              </a:solidFill>
              <a:latin typeface="Cambria Math" panose="02040503050406030204" pitchFamily="18" charset="0"/>
              <a:ea typeface="Cambria Math" panose="02040503050406030204" pitchFamily="18" charset="0"/>
              <a:cs typeface="Arial" panose="020B0604020202020204" pitchFamily="34" charset="0"/>
            </a:rPr>
            <a:t>" 10〗^18</a:t>
          </a:r>
          <a:endParaRPr lang="en-US" sz="2000" dirty="0">
            <a:latin typeface="Arial" panose="020B0604020202020204" pitchFamily="34" charset="0"/>
            <a:cs typeface="Arial" panose="020B0604020202020204" pitchFamily="34" charset="0"/>
          </a:endParaRPr>
        </a:p>
        <a:p xmlns:a="http://schemas.openxmlformats.org/drawingml/2006/main">
          <a:r>
            <a:rPr lang="en-US" sz="2000" dirty="0">
              <a:latin typeface="Arial" panose="020B0604020202020204" pitchFamily="34" charset="0"/>
              <a:cs typeface="Arial" panose="020B0604020202020204" pitchFamily="34" charset="0"/>
            </a:rPr>
            <a:t>Requested was </a:t>
          </a:r>
          <a:r>
            <a:rPr lang="en-US" sz="2000" b="0" i="0" dirty="0">
              <a:solidFill>
                <a:schemeClr val="tx1"/>
              </a:solidFill>
              <a:latin typeface="Cambria Math" panose="02040503050406030204" pitchFamily="18" charset="0"/>
              <a:cs typeface="Arial" panose="020B0604020202020204" pitchFamily="34" charset="0"/>
            </a:rPr>
            <a:t>6.1</a:t>
          </a:r>
          <a:r>
            <a:rPr lang="en-US" sz="2000" b="0" i="0">
              <a:solidFill>
                <a:schemeClr val="tx1">
                  <a:lumMod val="95000"/>
                  <a:lumOff val="5000"/>
                </a:schemeClr>
              </a:solidFill>
              <a:latin typeface="Cambria Math" panose="02040503050406030204" pitchFamily="18" charset="0"/>
              <a:ea typeface="Cambria Math" panose="02040503050406030204" pitchFamily="18" charset="0"/>
              <a:cs typeface="Arial" panose="020B0604020202020204" pitchFamily="34" charset="0"/>
            </a:rPr>
            <a:t>〖</a:t>
          </a:r>
          <a:r>
            <a:rPr lang="en-US" sz="2000" b="0" i="0" dirty="0">
              <a:solidFill>
                <a:schemeClr val="tx1">
                  <a:lumMod val="95000"/>
                  <a:lumOff val="5000"/>
                </a:schemeClr>
              </a:solidFill>
              <a:latin typeface="Cambria Math" panose="02040503050406030204" pitchFamily="18" charset="0"/>
              <a:ea typeface="Cambria Math" panose="02040503050406030204" pitchFamily="18" charset="0"/>
              <a:cs typeface="Arial" panose="020B0604020202020204" pitchFamily="34" charset="0"/>
            </a:rPr>
            <a:t>"×</a:t>
          </a:r>
          <a:r>
            <a:rPr lang="en-US" sz="2000" b="0" i="0">
              <a:solidFill>
                <a:schemeClr val="tx1">
                  <a:lumMod val="95000"/>
                  <a:lumOff val="5000"/>
                </a:schemeClr>
              </a:solidFill>
              <a:latin typeface="Cambria Math" panose="02040503050406030204" pitchFamily="18" charset="0"/>
              <a:ea typeface="Cambria Math" panose="02040503050406030204" pitchFamily="18" charset="0"/>
              <a:cs typeface="Arial" panose="020B0604020202020204" pitchFamily="34" charset="0"/>
            </a:rPr>
            <a:t>" 10〗^18</a:t>
          </a:r>
          <a:endParaRPr lang="en-US" sz="20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0.63393</cdr:x>
      <cdr:y>0.65494</cdr:y>
    </cdr:from>
    <cdr:to>
      <cdr:x>0.95264</cdr:x>
      <cdr:y>0.75835</cdr:y>
    </cdr:to>
    <cdr:sp macro="" textlink="">
      <cdr:nvSpPr>
        <cdr:cNvPr id="3" name="TextBox 1">
          <a:extLst xmlns:a="http://schemas.openxmlformats.org/drawingml/2006/main">
            <a:ext uri="{FF2B5EF4-FFF2-40B4-BE49-F238E27FC236}">
              <a16:creationId xmlns:a16="http://schemas.microsoft.com/office/drawing/2014/main" id="{0C89FBAA-BC37-4C55-9636-D4D30F8F2C30}"/>
            </a:ext>
          </a:extLst>
        </cdr:cNvPr>
        <cdr:cNvSpPr txBox="1"/>
      </cdr:nvSpPr>
      <cdr:spPr>
        <a:xfrm xmlns:a="http://schemas.openxmlformats.org/drawingml/2006/main">
          <a:off x="5410200" y="2895600"/>
          <a:ext cx="2719998" cy="45719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rgbClr val="C00000"/>
              </a:solidFill>
              <a:latin typeface="Arial" panose="020B0604020202020204" pitchFamily="34" charset="0"/>
              <a:cs typeface="Arial" panose="020B0604020202020204" pitchFamily="34" charset="0"/>
            </a:rPr>
            <a:t>SPS has delivered!</a:t>
          </a:r>
          <a:endParaRPr lang="en-US" sz="20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E7C6258-E390-4416-AE7B-9C13B62CA1B3}" type="datetimeFigureOut">
              <a:rPr lang="en-US" smtClean="0"/>
              <a:pPr/>
              <a:t>1/16/2023</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BD06624-D660-452C-BA33-D95371E945C1}" type="slidenum">
              <a:rPr lang="en-US" smtClean="0"/>
              <a:pPr/>
              <a:t>‹#›</a:t>
            </a:fld>
            <a:endParaRPr lang="en-US"/>
          </a:p>
        </p:txBody>
      </p:sp>
    </p:spTree>
    <p:extLst>
      <p:ext uri="{BB962C8B-B14F-4D97-AF65-F5344CB8AC3E}">
        <p14:creationId xmlns:p14="http://schemas.microsoft.com/office/powerpoint/2010/main" val="3025228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Grp="1" noRot="1" noChangeAspect="1" noChangeArrowheads="1" noTextEdit="1"/>
          </p:cNvSpPr>
          <p:nvPr>
            <p:ph type="sldImg"/>
          </p:nvPr>
        </p:nvSpPr>
        <p:spPr bwMode="auto">
          <a:xfrm>
            <a:off x="0" y="328613"/>
            <a:ext cx="1588" cy="1587"/>
          </a:xfrm>
          <a:prstGeom prst="rect">
            <a:avLst/>
          </a:prstGeom>
          <a:solidFill>
            <a:srgbClr val="FFFFFF"/>
          </a:solidFill>
          <a:ln w="9525">
            <a:solidFill>
              <a:srgbClr val="000000"/>
            </a:solidFill>
            <a:miter lim="800000"/>
            <a:headEnd/>
            <a:tailEnd/>
          </a:ln>
        </p:spPr>
      </p:sp>
      <p:sp>
        <p:nvSpPr>
          <p:cNvPr id="3074" name="Rectangle 2"/>
          <p:cNvSpPr txBox="1">
            <a:spLocks noGrp="1" noChangeArrowheads="1"/>
          </p:cNvSpPr>
          <p:nvPr>
            <p:ph type="body" idx="1"/>
          </p:nvPr>
        </p:nvSpPr>
        <p:spPr bwMode="auto">
          <a:xfrm>
            <a:off x="498812" y="4685857"/>
            <a:ext cx="5804773" cy="44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118052831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txBox="1">
            <a:spLocks noGrp="1"/>
          </p:cNvSpPr>
          <p:nvPr>
            <p:ph type="body" idx="1"/>
          </p:nvPr>
        </p:nvSpPr>
        <p:spPr>
          <a:noFill/>
          <a:ln/>
        </p:spPr>
        <p:txBody>
          <a:bodyPr/>
          <a:lstStyle/>
          <a:p>
            <a:endParaRPr lang="en-US" dirty="0"/>
          </a:p>
        </p:txBody>
      </p:sp>
    </p:spTree>
    <p:extLst>
      <p:ext uri="{BB962C8B-B14F-4D97-AF65-F5344CB8AC3E}">
        <p14:creationId xmlns:p14="http://schemas.microsoft.com/office/powerpoint/2010/main" val="1159610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6705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F45686F9-1420-4634-B3FC-4788EECC9F22}"/>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A7E57308-6C86-4737-A7FB-4A9C75286C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The list of TMD related observables in 3 </a:t>
            </a:r>
            <a:r>
              <a:rPr lang="en-US" altLang="en-US" dirty="0" err="1">
                <a:latin typeface="Arial" panose="020B0604020202020204" pitchFamily="34" charset="0"/>
                <a:ea typeface="ＭＳ Ｐゴシック" panose="020B0600070205080204" pitchFamily="34" charset="-128"/>
              </a:rPr>
              <a:t>JLab</a:t>
            </a:r>
            <a:r>
              <a:rPr lang="en-US" altLang="en-US" dirty="0">
                <a:latin typeface="Arial" panose="020B0604020202020204" pitchFamily="34" charset="0"/>
                <a:ea typeface="ＭＳ Ｐゴシック" panose="020B0600070205080204" pitchFamily="34" charset="-128"/>
              </a:rPr>
              <a:t> Halls with different types of targets 4 detectors involved. Colors orange/green/blue correspondingly for unpolarized, longitudinally polarized and transversely polarized proposals.</a:t>
            </a:r>
          </a:p>
          <a:p>
            <a:r>
              <a:rPr lang="en-US" altLang="en-US" dirty="0">
                <a:latin typeface="Arial" panose="020B0604020202020204" pitchFamily="34" charset="0"/>
                <a:ea typeface="ＭＳ Ｐゴシック" panose="020B0600070205080204" pitchFamily="34" charset="-128"/>
              </a:rPr>
              <a:t>The latest one is the proposals with H3 at CLAS12.</a:t>
            </a:r>
          </a:p>
          <a:p>
            <a:r>
              <a:rPr lang="en-US" altLang="en-US" dirty="0">
                <a:latin typeface="Arial" panose="020B0604020202020204" pitchFamily="34" charset="0"/>
                <a:ea typeface="ＭＳ Ｐゴシック" panose="020B0600070205080204" pitchFamily="34" charset="-128"/>
              </a:rPr>
              <a:t>-------</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Hall C requires three superconducting quadrupole magnets (Q1, Q2, and Q3), an HB dipole and a superconducting dipole magnet for the Super High Momentum Spectrometer (SHMS) to be installed within its Continuous Electron Beam Accelerator Facility (CEBAF). </a:t>
            </a:r>
          </a:p>
          <a:p>
            <a:endParaRPr lang="en-US" altLang="en-US" dirty="0">
              <a:latin typeface="Arial" panose="020B0604020202020204" pitchFamily="34" charset="0"/>
              <a:ea typeface="ＭＳ Ｐゴシック" panose="020B0600070205080204" pitchFamily="34" charset="-128"/>
            </a:endParaRPr>
          </a:p>
        </p:txBody>
      </p:sp>
      <p:sp>
        <p:nvSpPr>
          <p:cNvPr id="11268" name="Slide Number Placeholder 3">
            <a:extLst>
              <a:ext uri="{FF2B5EF4-FFF2-40B4-BE49-F238E27FC236}">
                <a16:creationId xmlns:a16="http://schemas.microsoft.com/office/drawing/2014/main" id="{C74F657D-49F9-453C-923E-902FB903B9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6393FB7-1CB6-436A-BF4E-3F6228A042C1}" type="slidenum">
              <a:rPr lang="en-US" altLang="en-US" sz="1300"/>
              <a:pPr>
                <a:spcBef>
                  <a:spcPct val="0"/>
                </a:spcBef>
              </a:pPr>
              <a:t>8</a:t>
            </a:fld>
            <a:endParaRPr lang="en-US" altLang="en-US" sz="1300"/>
          </a:p>
        </p:txBody>
      </p:sp>
    </p:spTree>
    <p:extLst>
      <p:ext uri="{BB962C8B-B14F-4D97-AF65-F5344CB8AC3E}">
        <p14:creationId xmlns:p14="http://schemas.microsoft.com/office/powerpoint/2010/main" val="156106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Grp="1" noChangeArrowheads="1"/>
          </p:cNvSpPr>
          <p:nvPr>
            <p:ph type="sldNum" sz="quarter"/>
          </p:nvPr>
        </p:nvSpPr>
        <p:spPr>
          <a:xfrm>
            <a:off x="3846782" y="9429970"/>
            <a:ext cx="2949354" cy="494975"/>
          </a:xfrm>
          <a:prstGeom prst="rect">
            <a:avLst/>
          </a:prstGeom>
          <a:noFill/>
        </p:spPr>
        <p:txBody>
          <a:bodyPr lIns="86493" tIns="43247" rIns="86493" bIns="43247"/>
          <a:lstStyle>
            <a:lvl1pPr defTabSz="394926" eaLnBrk="0">
              <a:tabLst>
                <a:tab pos="626174" algn="l"/>
                <a:tab pos="1252348" algn="l"/>
                <a:tab pos="1878522" algn="l"/>
                <a:tab pos="2504696" algn="l"/>
              </a:tabLst>
              <a:defRPr sz="1300">
                <a:solidFill>
                  <a:schemeClr val="tx1"/>
                </a:solidFill>
                <a:latin typeface="Arial" charset="0"/>
              </a:defRPr>
            </a:lvl1pPr>
            <a:lvl2pPr defTabSz="394926" eaLnBrk="0">
              <a:tabLst>
                <a:tab pos="626174" algn="l"/>
                <a:tab pos="1252348" algn="l"/>
                <a:tab pos="1878522" algn="l"/>
                <a:tab pos="2504696" algn="l"/>
              </a:tabLst>
              <a:defRPr sz="1300">
                <a:solidFill>
                  <a:schemeClr val="tx1"/>
                </a:solidFill>
                <a:latin typeface="Arial" charset="0"/>
              </a:defRPr>
            </a:lvl2pPr>
            <a:lvl3pPr defTabSz="394926" eaLnBrk="0">
              <a:tabLst>
                <a:tab pos="626174" algn="l"/>
                <a:tab pos="1252348" algn="l"/>
                <a:tab pos="1878522" algn="l"/>
                <a:tab pos="2504696" algn="l"/>
              </a:tabLst>
              <a:defRPr sz="1300">
                <a:solidFill>
                  <a:schemeClr val="tx1"/>
                </a:solidFill>
                <a:latin typeface="Arial" charset="0"/>
              </a:defRPr>
            </a:lvl3pPr>
            <a:lvl4pPr defTabSz="394926" eaLnBrk="0">
              <a:tabLst>
                <a:tab pos="626174" algn="l"/>
                <a:tab pos="1252348" algn="l"/>
                <a:tab pos="1878522" algn="l"/>
                <a:tab pos="2504696" algn="l"/>
              </a:tabLst>
              <a:defRPr sz="1300">
                <a:solidFill>
                  <a:schemeClr val="tx1"/>
                </a:solidFill>
                <a:latin typeface="Arial" charset="0"/>
              </a:defRPr>
            </a:lvl4pPr>
            <a:lvl5pPr defTabSz="394926" eaLnBrk="0">
              <a:tabLst>
                <a:tab pos="626174" algn="l"/>
                <a:tab pos="1252348" algn="l"/>
                <a:tab pos="1878522" algn="l"/>
                <a:tab pos="2504696" algn="l"/>
              </a:tabLst>
              <a:defRPr sz="1300">
                <a:solidFill>
                  <a:schemeClr val="tx1"/>
                </a:solidFill>
                <a:latin typeface="Arial" charset="0"/>
              </a:defRPr>
            </a:lvl5pPr>
            <a:lvl6pPr marL="2378560"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6pPr>
            <a:lvl7pPr marL="2811026"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7pPr>
            <a:lvl8pPr marL="3243491"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8pPr>
            <a:lvl9pPr marL="3675957"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9pPr>
          </a:lstStyle>
          <a:p>
            <a:pPr eaLnBrk="1"/>
            <a:fld id="{2898B8F9-2553-4F06-BE38-7F83CFB75687}" type="slidenum">
              <a:rPr lang="en-US" sz="1200">
                <a:solidFill>
                  <a:srgbClr val="000000"/>
                </a:solidFill>
                <a:latin typeface="Times New Roman" pitchFamily="18" charset="0"/>
              </a:rPr>
              <a:pPr eaLnBrk="1"/>
              <a:t>10</a:t>
            </a:fld>
            <a:endParaRPr lang="en-US" sz="1200">
              <a:solidFill>
                <a:srgbClr val="000000"/>
              </a:solidFill>
              <a:latin typeface="Times New Roman" pitchFamily="18" charset="0"/>
            </a:endParaRPr>
          </a:p>
        </p:txBody>
      </p:sp>
      <p:sp>
        <p:nvSpPr>
          <p:cNvPr id="88067" name="Rectangle 7"/>
          <p:cNvSpPr txBox="1">
            <a:spLocks noGrp="1" noChangeArrowheads="1"/>
          </p:cNvSpPr>
          <p:nvPr/>
        </p:nvSpPr>
        <p:spPr bwMode="auto">
          <a:xfrm>
            <a:off x="3854479" y="9429969"/>
            <a:ext cx="2943197" cy="49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01" tIns="44101" rIns="88201" bIns="44101" anchor="b"/>
          <a:lstStyle>
            <a:lvl1pPr defTabSz="933450" eaLnBrk="0">
              <a:defRPr sz="1400">
                <a:solidFill>
                  <a:schemeClr val="tx1"/>
                </a:solidFill>
                <a:latin typeface="Arial" charset="0"/>
              </a:defRPr>
            </a:lvl1pPr>
            <a:lvl2pPr defTabSz="933450" eaLnBrk="0">
              <a:defRPr sz="1400">
                <a:solidFill>
                  <a:schemeClr val="tx1"/>
                </a:solidFill>
                <a:latin typeface="Arial" charset="0"/>
              </a:defRPr>
            </a:lvl2pPr>
            <a:lvl3pPr defTabSz="933450" eaLnBrk="0">
              <a:defRPr sz="1400">
                <a:solidFill>
                  <a:schemeClr val="tx1"/>
                </a:solidFill>
                <a:latin typeface="Arial" charset="0"/>
              </a:defRPr>
            </a:lvl3pPr>
            <a:lvl4pPr defTabSz="933450" eaLnBrk="0">
              <a:defRPr sz="1400">
                <a:solidFill>
                  <a:schemeClr val="tx1"/>
                </a:solidFill>
                <a:latin typeface="Arial" charset="0"/>
              </a:defRPr>
            </a:lvl4pPr>
            <a:lvl5pPr defTabSz="933450" eaLnBrk="0">
              <a:defRPr sz="1400">
                <a:solidFill>
                  <a:schemeClr val="tx1"/>
                </a:solidFill>
                <a:latin typeface="Arial" charset="0"/>
              </a:defRPr>
            </a:lvl5pPr>
            <a:lvl6pPr marL="25146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6pPr>
            <a:lvl7pPr marL="29718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7pPr>
            <a:lvl8pPr marL="34290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8pPr>
            <a:lvl9pPr marL="38862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9pPr>
          </a:lstStyle>
          <a:p>
            <a:pPr algn="r" eaLnBrk="1" hangingPunct="1">
              <a:lnSpc>
                <a:spcPct val="100000"/>
              </a:lnSpc>
              <a:spcBef>
                <a:spcPct val="20000"/>
              </a:spcBef>
              <a:buClrTx/>
              <a:buSzTx/>
              <a:buFontTx/>
              <a:buNone/>
            </a:pPr>
            <a:fld id="{08FE8D10-8391-46D7-8FF3-7E3CAA7FE0B2}" type="slidenum">
              <a:rPr lang="en-US" sz="1100" b="1">
                <a:solidFill>
                  <a:srgbClr val="000000"/>
                </a:solidFill>
                <a:latin typeface="Times New Roman" pitchFamily="18" charset="0"/>
              </a:rPr>
              <a:pPr algn="r" eaLnBrk="1" hangingPunct="1">
                <a:lnSpc>
                  <a:spcPct val="100000"/>
                </a:lnSpc>
                <a:spcBef>
                  <a:spcPct val="20000"/>
                </a:spcBef>
                <a:buClrTx/>
                <a:buSzTx/>
                <a:buFontTx/>
                <a:buNone/>
              </a:pPr>
              <a:t>10</a:t>
            </a:fld>
            <a:endParaRPr lang="en-US" sz="1100" b="1">
              <a:solidFill>
                <a:srgbClr val="000000"/>
              </a:solidFill>
              <a:latin typeface="Times New Roman" pitchFamily="18" charset="0"/>
            </a:endParaRPr>
          </a:p>
        </p:txBody>
      </p:sp>
      <p:sp>
        <p:nvSpPr>
          <p:cNvPr id="88068" name="Rectangle 2"/>
          <p:cNvSpPr>
            <a:spLocks noGrp="1" noRot="1" noChangeAspect="1" noChangeArrowheads="1" noTextEdit="1"/>
          </p:cNvSpPr>
          <p:nvPr>
            <p:ph type="sldImg"/>
          </p:nvPr>
        </p:nvSpPr>
        <p:spPr>
          <a:xfrm>
            <a:off x="423863" y="741363"/>
            <a:ext cx="5961062" cy="3725862"/>
          </a:xfrm>
        </p:spPr>
      </p:sp>
      <p:sp>
        <p:nvSpPr>
          <p:cNvPr id="88069" name="Rectangle 3"/>
          <p:cNvSpPr>
            <a:spLocks noGrp="1" noChangeArrowheads="1"/>
          </p:cNvSpPr>
          <p:nvPr>
            <p:ph type="body" idx="1"/>
          </p:nvPr>
        </p:nvSpPr>
        <p:spPr>
          <a:xfrm>
            <a:off x="906666" y="4714137"/>
            <a:ext cx="4984345" cy="4470038"/>
          </a:xfrm>
          <a:noFill/>
        </p:spPr>
        <p:txBody>
          <a:bodyPr lIns="88201" tIns="44101" rIns="88201" bIns="44101"/>
          <a:lstStyle/>
          <a:p>
            <a:pPr defTabSz="864931"/>
            <a:endParaRPr lang="en-US" dirty="0"/>
          </a:p>
        </p:txBody>
      </p:sp>
    </p:spTree>
    <p:extLst>
      <p:ext uri="{BB962C8B-B14F-4D97-AF65-F5344CB8AC3E}">
        <p14:creationId xmlns:p14="http://schemas.microsoft.com/office/powerpoint/2010/main" val="1691182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41617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722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492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9B731D20-5D2F-42FD-AC22-878284F4220A}"/>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9BAB4D78-F2E8-4176-829E-0AE188CD2A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 first measurement we published is the measurement of she sin phi R in the di-hadron channel. Phi_R is azimuthal  angle defined by the plane given by the two pion momentum and virtual photon. It is related to the convolution of the PDF and FF shown in the equation where  e is  a high twist PDF linked to the the force on the transversely polarized quark after the scattering, H is  a leading twist FF, f1 is leading PDF and G is higher twist. </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The observed asymmetry is large, showing how the spin-azimuthal correlation in hadron pair production are very significant. This was observed also with the previous era of CLAS but as you can see with much less statistical power, now the data are very clearl In addition If we look at the invariant mass of the hadron pair, shown by the circle it is well described by our LUND based MC solide lines. You can see that the hadron pairs have a significant contributions from VM decays how can you see from the different colored histogram.  These data suggests that hadrons are correlated and mostly come from VM decays.  This is a relevant information in understanding the single hadron multiplicity transverse momentum distribution since the single hadron. Is important also to point how how the hadron pair produced directly from string are at higher transverse momentum while the one from decayed are at lower transverse momentum </a:t>
            </a:r>
          </a:p>
          <a:p>
            <a:endParaRPr lang="en-US" altLang="en-US">
              <a:latin typeface="Arial" panose="020B0604020202020204" pitchFamily="34" charset="0"/>
              <a:ea typeface="ＭＳ Ｐゴシック" panose="020B0600070205080204" pitchFamily="34" charset="-128"/>
            </a:endParaRPr>
          </a:p>
        </p:txBody>
      </p:sp>
      <p:sp>
        <p:nvSpPr>
          <p:cNvPr id="26628" name="Slide Number Placeholder 3">
            <a:extLst>
              <a:ext uri="{FF2B5EF4-FFF2-40B4-BE49-F238E27FC236}">
                <a16:creationId xmlns:a16="http://schemas.microsoft.com/office/drawing/2014/main" id="{A13FFF94-93A8-440B-9EC9-08BA571204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ea typeface="ＭＳ Ｐゴシック" panose="020B0600070205080204" pitchFamily="34" charset="-128"/>
              </a:defRPr>
            </a:lvl1pPr>
            <a:lvl2pPr marL="742950" indent="-285750" defTabSz="966788">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1F1B3F-84CA-4310-8B1C-BEF433B0AD3A}" type="slidenum">
              <a:rPr lang="en-US" altLang="en-US" sz="1300"/>
              <a:pPr/>
              <a:t>50</a:t>
            </a:fld>
            <a:endParaRPr lang="en-US" altLang="en-US" sz="1300"/>
          </a:p>
        </p:txBody>
      </p:sp>
    </p:spTree>
    <p:extLst>
      <p:ext uri="{BB962C8B-B14F-4D97-AF65-F5344CB8AC3E}">
        <p14:creationId xmlns:p14="http://schemas.microsoft.com/office/powerpoint/2010/main" val="242028399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extLst>
              <a:ext uri="{BEBA8EAE-BF5A-486C-A8C5-ECC9F3942E4B}">
                <a14:imgProps xmlns:a14="http://schemas.microsoft.com/office/drawing/2010/main">
                  <a14:imgLayer r:embed="rId3">
                    <a14:imgEffect>
                      <a14:artisticPaintBrush/>
                    </a14:imgEffect>
                  </a14:imgLayer>
                </a14:imgProps>
              </a:ext>
            </a:extLst>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6602" y="0"/>
            <a:ext cx="5848507" cy="1840178"/>
          </a:xfrm>
        </p:spPr>
        <p:txBody>
          <a:bodyPr/>
          <a:lstStyle>
            <a:lvl1pPr>
              <a:defRPr>
                <a:solidFill>
                  <a:schemeClr val="accent1">
                    <a:lumMod val="20000"/>
                    <a:lumOff val="80000"/>
                  </a:schemeClr>
                </a:solidFill>
              </a:defRPr>
            </a:lvl1pPr>
          </a:lstStyle>
          <a:p>
            <a:r>
              <a:rPr lang="en-US" dirty="0"/>
              <a:t>Click to edit Master title style</a:t>
            </a:r>
          </a:p>
        </p:txBody>
      </p:sp>
      <p:sp>
        <p:nvSpPr>
          <p:cNvPr id="3" name="Rectangle 16"/>
          <p:cNvSpPr>
            <a:spLocks noChangeArrowheads="1"/>
          </p:cNvSpPr>
          <p:nvPr userDrawn="1"/>
        </p:nvSpPr>
        <p:spPr bwMode="auto">
          <a:xfrm>
            <a:off x="5960920" y="3771900"/>
            <a:ext cx="3200398" cy="635000"/>
          </a:xfrm>
          <a:prstGeom prst="rect">
            <a:avLst/>
          </a:prstGeom>
          <a:noFill/>
          <a:ln w="9525">
            <a:noFill/>
            <a:miter lim="800000"/>
            <a:headEnd/>
            <a:tailEnd/>
          </a:ln>
          <a:effectLst/>
        </p:spPr>
        <p:txBody>
          <a:bodyPr lIns="90000" tIns="46800" rIns="90000" bIns="46800" anchor="ctr"/>
          <a:lstStyle/>
          <a:p>
            <a:pPr algn="r" defTabSz="457191">
              <a:lnSpc>
                <a:spcPct val="101000"/>
              </a:lnSpc>
              <a:buClr>
                <a:srgbClr val="330033"/>
              </a:buClr>
              <a:buSzPct val="100000"/>
              <a:buFont typeface="Arial Black" pitchFamily="34" charset="0"/>
              <a:buNone/>
              <a:defRPr/>
            </a:pPr>
            <a:r>
              <a:rPr lang="en-GB" sz="2400" b="0" baseline="0" dirty="0">
                <a:solidFill>
                  <a:srgbClr val="FFC000"/>
                </a:solidFill>
                <a:latin typeface="+mn-lt"/>
              </a:rPr>
              <a:t>Andrea Bressan</a:t>
            </a:r>
            <a:br>
              <a:rPr lang="en-GB" sz="2400" b="0" baseline="0" dirty="0">
                <a:solidFill>
                  <a:srgbClr val="FFC000"/>
                </a:solidFill>
                <a:latin typeface="+mn-lt"/>
              </a:rPr>
            </a:br>
            <a:r>
              <a:rPr lang="en-GB" sz="1400" b="0" baseline="0" dirty="0">
                <a:solidFill>
                  <a:srgbClr val="FFC000"/>
                </a:solidFill>
                <a:latin typeface="+mn-lt"/>
              </a:rPr>
              <a:t>University of Trieste and INFN</a:t>
            </a:r>
          </a:p>
        </p:txBody>
      </p:sp>
      <p:sp>
        <p:nvSpPr>
          <p:cNvPr id="4" name="TextBox 3"/>
          <p:cNvSpPr txBox="1"/>
          <p:nvPr userDrawn="1"/>
        </p:nvSpPr>
        <p:spPr>
          <a:xfrm>
            <a:off x="2" y="5067302"/>
            <a:ext cx="9220200" cy="677108"/>
          </a:xfrm>
          <a:prstGeom prst="rect">
            <a:avLst/>
          </a:prstGeom>
          <a:noFill/>
        </p:spPr>
        <p:txBody>
          <a:bodyPr wrap="square" rtlCol="0">
            <a:spAutoFit/>
          </a:bodyPr>
          <a:lstStyle/>
          <a:p>
            <a:pPr algn="r"/>
            <a:r>
              <a:rPr lang="en-US" sz="2000" b="1" cap="small" baseline="0" dirty="0">
                <a:solidFill>
                  <a:srgbClr val="C00000"/>
                </a:solidFill>
                <a:latin typeface="High Tower Text" panose="02040502050506030303" pitchFamily="18" charset="0"/>
              </a:rPr>
              <a:t>XXIX Cracow EPIPHANY Conference</a:t>
            </a:r>
            <a:r>
              <a:rPr lang="en-US" sz="2000" cap="small" baseline="0" dirty="0">
                <a:solidFill>
                  <a:srgbClr val="CC9900"/>
                </a:solidFill>
                <a:latin typeface="High Tower Text" panose="02040502050506030303" pitchFamily="18" charset="0"/>
              </a:rPr>
              <a:t> </a:t>
            </a:r>
          </a:p>
          <a:p>
            <a:pPr algn="r"/>
            <a:r>
              <a:rPr lang="it-IT" sz="1800" cap="small" baseline="0" dirty="0">
                <a:solidFill>
                  <a:srgbClr val="CC9900"/>
                </a:solidFill>
                <a:latin typeface="High Tower Text" panose="02040502050506030303" pitchFamily="18" charset="0"/>
              </a:rPr>
              <a:t>16–19 </a:t>
            </a:r>
            <a:r>
              <a:rPr lang="it-IT" sz="1800" cap="small" baseline="0" dirty="0" err="1">
                <a:solidFill>
                  <a:srgbClr val="CC9900"/>
                </a:solidFill>
                <a:latin typeface="High Tower Text" panose="02040502050506030303" pitchFamily="18" charset="0"/>
              </a:rPr>
              <a:t>January</a:t>
            </a:r>
            <a:r>
              <a:rPr lang="it-IT" sz="1800" cap="small" baseline="0" dirty="0">
                <a:solidFill>
                  <a:srgbClr val="CC9900"/>
                </a:solidFill>
                <a:latin typeface="High Tower Text" panose="02040502050506030303" pitchFamily="18" charset="0"/>
              </a:rPr>
              <a:t> 2023, </a:t>
            </a:r>
            <a:r>
              <a:rPr lang="it-IT" sz="1800" cap="small" baseline="0" dirty="0" err="1">
                <a:solidFill>
                  <a:srgbClr val="CC9900"/>
                </a:solidFill>
                <a:latin typeface="High Tower Text" panose="02040502050506030303" pitchFamily="18" charset="0"/>
              </a:rPr>
              <a:t>Henryk</a:t>
            </a:r>
            <a:r>
              <a:rPr lang="it-IT" sz="1800" cap="small" baseline="0" dirty="0">
                <a:solidFill>
                  <a:srgbClr val="CC9900"/>
                </a:solidFill>
                <a:latin typeface="High Tower Text" panose="02040502050506030303" pitchFamily="18" charset="0"/>
              </a:rPr>
              <a:t> </a:t>
            </a:r>
            <a:r>
              <a:rPr lang="it-IT" sz="1800" cap="small" baseline="0" dirty="0" err="1">
                <a:solidFill>
                  <a:srgbClr val="CC9900"/>
                </a:solidFill>
                <a:latin typeface="High Tower Text" panose="02040502050506030303" pitchFamily="18" charset="0"/>
              </a:rPr>
              <a:t>Niewodniczański</a:t>
            </a:r>
            <a:r>
              <a:rPr lang="it-IT" sz="1800" cap="small" baseline="0" dirty="0">
                <a:solidFill>
                  <a:srgbClr val="CC9900"/>
                </a:solidFill>
                <a:latin typeface="High Tower Text" panose="02040502050506030303" pitchFamily="18" charset="0"/>
              </a:rPr>
              <a:t> Institute, </a:t>
            </a:r>
            <a:r>
              <a:rPr lang="it-IT" sz="1800" cap="small" baseline="0" dirty="0" err="1">
                <a:solidFill>
                  <a:srgbClr val="CC9900"/>
                </a:solidFill>
                <a:latin typeface="High Tower Text" panose="02040502050506030303" pitchFamily="18" charset="0"/>
              </a:rPr>
              <a:t>Cracow</a:t>
            </a:r>
            <a:r>
              <a:rPr lang="it-IT" sz="1800" cap="small" baseline="0" dirty="0">
                <a:solidFill>
                  <a:srgbClr val="CC9900"/>
                </a:solidFill>
                <a:latin typeface="High Tower Text" panose="02040502050506030303" pitchFamily="18" charset="0"/>
              </a:rPr>
              <a:t>, Poland </a:t>
            </a:r>
            <a:endParaRPr lang="en-GB" sz="1800" cap="small" dirty="0">
              <a:solidFill>
                <a:srgbClr val="CC9900"/>
              </a:solidFill>
              <a:latin typeface="High Tower Text" panose="02040502050506030303"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00" y="4762500"/>
            <a:ext cx="1421606" cy="83343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alphaModFix amt="22000"/>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543300"/>
            <a:ext cx="9144000" cy="640080"/>
          </a:xfrm>
          <a:prstGeom prst="rect">
            <a:avLst/>
          </a:prstGeom>
        </p:spPr>
        <p:txBody>
          <a:bodyPr/>
          <a:lstStyle>
            <a:lvl1pPr algn="ctr">
              <a:defRPr b="1">
                <a:solidFill>
                  <a:srgbClr val="C00000"/>
                </a:solidFill>
                <a:latin typeface="Castellar" panose="020A0402060406010301" pitchFamily="18" charset="0"/>
                <a:cs typeface="Calibri Light" panose="020F0302020204030204" pitchFamily="34" charset="0"/>
              </a:defRPr>
            </a:lvl1pPr>
          </a:lstStyle>
          <a:p>
            <a:r>
              <a:rPr lang="en-US" dirty="0"/>
              <a:t>Click to edit Master title style</a:t>
            </a:r>
            <a:endParaRPr lang="it-IT" dirty="0"/>
          </a:p>
        </p:txBody>
      </p:sp>
      <p:sp>
        <p:nvSpPr>
          <p:cNvPr id="3" name="Date Placeholder 29"/>
          <p:cNvSpPr>
            <a:spLocks noGrp="1"/>
          </p:cNvSpPr>
          <p:nvPr>
            <p:ph type="dt" sz="half" idx="10"/>
          </p:nvPr>
        </p:nvSpPr>
        <p:spPr>
          <a:xfrm>
            <a:off x="2" y="5524504"/>
            <a:ext cx="2133600" cy="151871"/>
          </a:xfrm>
          <a:prstGeom prst="rect">
            <a:avLst/>
          </a:prstGeom>
        </p:spPr>
        <p:txBody>
          <a:bodyPr/>
          <a:lstStyle>
            <a:lvl1pPr>
              <a:defRPr sz="1100">
                <a:solidFill>
                  <a:srgbClr val="B8DFE0"/>
                </a:solidFill>
                <a:latin typeface="Calibri Light" panose="020F0302020204030204" pitchFamily="34" charset="0"/>
                <a:cs typeface="Calibri Light" panose="020F0302020204030204" pitchFamily="34" charset="0"/>
              </a:defRPr>
            </a:lvl1pPr>
          </a:lstStyle>
          <a:p>
            <a:r>
              <a:rPr lang="en-US"/>
              <a:t>16/01/2023</a:t>
            </a:r>
            <a:endParaRPr lang="en-US" dirty="0"/>
          </a:p>
        </p:txBody>
      </p:sp>
      <p:sp>
        <p:nvSpPr>
          <p:cNvPr id="4" name="Footer Placeholder 18"/>
          <p:cNvSpPr>
            <a:spLocks noGrp="1"/>
          </p:cNvSpPr>
          <p:nvPr>
            <p:ph type="ftr" sz="quarter" idx="11"/>
          </p:nvPr>
        </p:nvSpPr>
        <p:spPr>
          <a:xfrm>
            <a:off x="3429000" y="5524504"/>
            <a:ext cx="2895600" cy="151871"/>
          </a:xfrm>
          <a:prstGeom prst="rect">
            <a:avLst/>
          </a:prstGeom>
        </p:spPr>
        <p:txBody>
          <a:bodyPr/>
          <a:lstStyle>
            <a:lvl1pPr algn="ctr">
              <a:defRPr sz="1100">
                <a:solidFill>
                  <a:srgbClr val="B8DFE0"/>
                </a:solidFill>
                <a:latin typeface="Calibri Light" panose="020F0302020204030204" pitchFamily="34" charset="0"/>
                <a:cs typeface="Calibri Light" panose="020F0302020204030204" pitchFamily="34" charset="0"/>
              </a:defRPr>
            </a:lvl1pPr>
          </a:lstStyle>
          <a:p>
            <a:r>
              <a:rPr lang="en-US"/>
              <a:t>XXIX Epiphany Conference</a:t>
            </a:r>
            <a:endParaRPr lang="en-US" dirty="0"/>
          </a:p>
        </p:txBody>
      </p:sp>
      <p:sp>
        <p:nvSpPr>
          <p:cNvPr id="5" name="Slide Number Placeholder 26"/>
          <p:cNvSpPr>
            <a:spLocks noGrp="1"/>
          </p:cNvSpPr>
          <p:nvPr>
            <p:ph type="sldNum" sz="quarter" idx="12"/>
          </p:nvPr>
        </p:nvSpPr>
        <p:spPr>
          <a:xfrm>
            <a:off x="8382000" y="5524504"/>
            <a:ext cx="762000" cy="151871"/>
          </a:xfrm>
          <a:prstGeom prst="rect">
            <a:avLst/>
          </a:prstGeom>
        </p:spPr>
        <p:txBody>
          <a:bodyPr/>
          <a:lstStyle>
            <a:lvl1pPr algn="r">
              <a:defRPr sz="1100">
                <a:solidFill>
                  <a:srgbClr val="B8DFE0"/>
                </a:solidFill>
                <a:latin typeface="Calibri Light" panose="020F0302020204030204" pitchFamily="34" charset="0"/>
                <a:cs typeface="Calibri Light" panose="020F0302020204030204" pitchFamily="34" charset="0"/>
              </a:defRPr>
            </a:lvl1pPr>
          </a:lstStyle>
          <a:p>
            <a:fld id="{D502567A-F768-4C88-A627-18353962A466}" type="slidenum">
              <a:rPr lang="en-US" smtClean="0"/>
              <a:pPr/>
              <a:t>‹#›</a:t>
            </a:fld>
            <a:endParaRPr lang="en-US" dirty="0"/>
          </a:p>
        </p:txBody>
      </p:sp>
    </p:spTree>
    <p:extLst>
      <p:ext uri="{BB962C8B-B14F-4D97-AF65-F5344CB8AC3E}">
        <p14:creationId xmlns:p14="http://schemas.microsoft.com/office/powerpoint/2010/main" val="2168405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bg>
      <p:bgPr>
        <a:blipFill dpi="0" rotWithShape="1">
          <a:blip r:embed="rId2">
            <a:alphaModFix amt="21000"/>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bri Light" panose="020F0302020204030204" pitchFamily="34" charset="0"/>
                <a:cs typeface="Calibri Light" panose="020F0302020204030204" pitchFamily="34" charset="0"/>
              </a:defRPr>
            </a:lvl1pPr>
          </a:lstStyle>
          <a:p>
            <a:r>
              <a:rPr lang="en-US" dirty="0"/>
              <a:t>Click to edit Master title style</a:t>
            </a:r>
          </a:p>
        </p:txBody>
      </p:sp>
    </p:spTree>
    <p:extLst>
      <p:ext uri="{BB962C8B-B14F-4D97-AF65-F5344CB8AC3E}">
        <p14:creationId xmlns:p14="http://schemas.microsoft.com/office/powerpoint/2010/main" val="3445661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Rectangle 7"/>
          <p:cNvSpPr/>
          <p:nvPr userDrawn="1"/>
        </p:nvSpPr>
        <p:spPr>
          <a:xfrm>
            <a:off x="0" y="0"/>
            <a:ext cx="9144000" cy="939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3"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p:cNvSpPr>
            <a:spLocks noGrp="1"/>
          </p:cNvSpPr>
          <p:nvPr>
            <p:ph type="title"/>
          </p:nvPr>
        </p:nvSpPr>
        <p:spPr>
          <a:xfrm>
            <a:off x="0" y="0"/>
            <a:ext cx="9144000" cy="939800"/>
          </a:xfrm>
          <a:noFill/>
        </p:spPr>
        <p:txBody>
          <a:bodyPr wrap="square">
            <a:normAutofit/>
          </a:bodyPr>
          <a:lstStyle>
            <a:lvl1pPr algn="l">
              <a:defRPr sz="3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0" y="5490795"/>
            <a:ext cx="1746806" cy="224206"/>
          </a:xfrm>
        </p:spPr>
        <p:txBody>
          <a:bodyPr lIns="91440" tIns="0" rIns="9144" bIns="0"/>
          <a:lstStyle>
            <a:lvl1pPr>
              <a:defRPr>
                <a:solidFill>
                  <a:schemeClr val="bg1"/>
                </a:solidFill>
              </a:defRPr>
            </a:lvl1p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5" name="Footer Placeholder 4"/>
          <p:cNvSpPr>
            <a:spLocks noGrp="1"/>
          </p:cNvSpPr>
          <p:nvPr>
            <p:ph type="ftr" sz="quarter" idx="11"/>
          </p:nvPr>
        </p:nvSpPr>
        <p:spPr>
          <a:xfrm>
            <a:off x="2961863" y="5490794"/>
            <a:ext cx="3538331" cy="224206"/>
          </a:xfrm>
        </p:spPr>
        <p:txBody>
          <a:bodyPr tIns="0" bIns="0"/>
          <a:lstStyle>
            <a:lvl1pPr>
              <a:defRPr>
                <a:solidFill>
                  <a:schemeClr val="bg1"/>
                </a:solidFill>
              </a:defRPr>
            </a:lvl1p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6" name="Slide Number Placeholder 5"/>
          <p:cNvSpPr>
            <a:spLocks noGrp="1"/>
          </p:cNvSpPr>
          <p:nvPr>
            <p:ph type="sldNum" sz="quarter" idx="12"/>
          </p:nvPr>
        </p:nvSpPr>
        <p:spPr>
          <a:xfrm>
            <a:off x="7864340" y="5490798"/>
            <a:ext cx="1279663" cy="224205"/>
          </a:xfrm>
        </p:spPr>
        <p:txBody>
          <a:bodyPr tIns="0" bIns="0"/>
          <a:lstStyle>
            <a:lvl1pPr>
              <a:defRPr>
                <a:solidFill>
                  <a:schemeClr val="bg1"/>
                </a:solidFill>
              </a:defRPr>
            </a:lvl1p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a:t>
            </a:fld>
            <a:endParaRPr lang="en-US" dirty="0">
              <a:solidFill>
                <a:srgbClr val="FFFFFF"/>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2394" y="53181"/>
            <a:ext cx="1421606" cy="833438"/>
          </a:xfrm>
          <a:prstGeom prst="rect">
            <a:avLst/>
          </a:prstGeom>
        </p:spPr>
      </p:pic>
    </p:spTree>
    <p:extLst>
      <p:ext uri="{BB962C8B-B14F-4D97-AF65-F5344CB8AC3E}">
        <p14:creationId xmlns:p14="http://schemas.microsoft.com/office/powerpoint/2010/main" val="22542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9144000" cy="939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3"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p:cNvSpPr>
            <a:spLocks noGrp="1"/>
          </p:cNvSpPr>
          <p:nvPr>
            <p:ph type="title"/>
          </p:nvPr>
        </p:nvSpPr>
        <p:spPr>
          <a:xfrm>
            <a:off x="0" y="0"/>
            <a:ext cx="9144000" cy="939800"/>
          </a:xfrm>
          <a:noFill/>
        </p:spPr>
        <p:txBody>
          <a:bodyPr wrap="square">
            <a:normAutofit/>
          </a:bodyPr>
          <a:lstStyle>
            <a:lvl1pPr algn="l">
              <a:defRPr sz="3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0" y="5490795"/>
            <a:ext cx="1746806" cy="224206"/>
          </a:xfrm>
        </p:spPr>
        <p:txBody>
          <a:bodyPr lIns="91440" tIns="0" rIns="9144" bIns="0"/>
          <a:lstStyle>
            <a:lvl1pPr>
              <a:defRPr>
                <a:solidFill>
                  <a:schemeClr val="bg1"/>
                </a:solidFill>
              </a:defRPr>
            </a:lvl1p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5" name="Footer Placeholder 4"/>
          <p:cNvSpPr>
            <a:spLocks noGrp="1"/>
          </p:cNvSpPr>
          <p:nvPr>
            <p:ph type="ftr" sz="quarter" idx="11"/>
          </p:nvPr>
        </p:nvSpPr>
        <p:spPr>
          <a:xfrm>
            <a:off x="2961863" y="5490794"/>
            <a:ext cx="3538331" cy="224206"/>
          </a:xfrm>
        </p:spPr>
        <p:txBody>
          <a:bodyPr tIns="0" bIns="0"/>
          <a:lstStyle>
            <a:lvl1pPr>
              <a:defRPr>
                <a:solidFill>
                  <a:schemeClr val="bg1"/>
                </a:solidFill>
              </a:defRPr>
            </a:lvl1p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6" name="Slide Number Placeholder 5"/>
          <p:cNvSpPr>
            <a:spLocks noGrp="1"/>
          </p:cNvSpPr>
          <p:nvPr>
            <p:ph type="sldNum" sz="quarter" idx="12"/>
          </p:nvPr>
        </p:nvSpPr>
        <p:spPr>
          <a:xfrm>
            <a:off x="7864340" y="5490798"/>
            <a:ext cx="1279663" cy="224205"/>
          </a:xfrm>
        </p:spPr>
        <p:txBody>
          <a:bodyPr tIns="0" bIns="0"/>
          <a:lstStyle>
            <a:lvl1pPr>
              <a:defRPr>
                <a:solidFill>
                  <a:schemeClr val="bg1"/>
                </a:solidFill>
              </a:defRPr>
            </a:lvl1p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a:t>
            </a:fld>
            <a:endParaRPr lang="en-US" dirty="0">
              <a:solidFill>
                <a:srgbClr val="FFFFFF"/>
              </a:solidFill>
            </a:endParaRPr>
          </a:p>
        </p:txBody>
      </p:sp>
      <p:sp>
        <p:nvSpPr>
          <p:cNvPr id="9" name="Content Placeholder 2"/>
          <p:cNvSpPr>
            <a:spLocks noGrp="1"/>
          </p:cNvSpPr>
          <p:nvPr>
            <p:ph idx="1"/>
          </p:nvPr>
        </p:nvSpPr>
        <p:spPr>
          <a:xfrm>
            <a:off x="304802" y="1028700"/>
            <a:ext cx="8534400" cy="4420800"/>
          </a:xfrm>
          <a:prstGeom prst="rect">
            <a:avLst/>
          </a:prstGeom>
        </p:spPr>
        <p:txBody>
          <a:bodyPr/>
          <a:lstStyle>
            <a:lvl1pPr marL="341307" indent="-341307">
              <a:buFont typeface="Arial" panose="020B0604020202020204" pitchFamily="34" charset="0"/>
              <a:buChar char="•"/>
              <a:defRPr sz="2400">
                <a:latin typeface="Calibri Light" panose="020F0302020204030204" pitchFamily="34" charset="0"/>
                <a:cs typeface="Calibri Light" panose="020F0302020204030204" pitchFamily="34" charset="0"/>
              </a:defRPr>
            </a:lvl1pPr>
            <a:lvl2pPr marL="741348" indent="-284158">
              <a:buFont typeface="Arial" panose="020B0604020202020204" pitchFamily="34" charset="0"/>
              <a:buChar char="•"/>
              <a:defRPr sz="2000">
                <a:latin typeface="Calibri Light" panose="020F0302020204030204" pitchFamily="34" charset="0"/>
                <a:cs typeface="Calibri Light" panose="020F0302020204030204" pitchFamily="34" charset="0"/>
              </a:defRPr>
            </a:lvl2pPr>
            <a:lvl3pPr marL="1142977" indent="-228595">
              <a:buFont typeface="Arial" panose="020B0604020202020204" pitchFamily="34" charset="0"/>
              <a:buChar char="•"/>
              <a:defRPr sz="1800">
                <a:latin typeface="Calibri Light" panose="020F0302020204030204" pitchFamily="34" charset="0"/>
                <a:cs typeface="Calibri Light" panose="020F0302020204030204" pitchFamily="34" charset="0"/>
              </a:defRPr>
            </a:lvl3pPr>
            <a:lvl4pPr marL="1600168"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4pPr>
            <a:lvl5pPr marL="2057359"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2394" y="53181"/>
            <a:ext cx="1421606" cy="833438"/>
          </a:xfrm>
          <a:prstGeom prst="rect">
            <a:avLst/>
          </a:prstGeom>
        </p:spPr>
      </p:pic>
    </p:spTree>
    <p:extLst>
      <p:ext uri="{BB962C8B-B14F-4D97-AF65-F5344CB8AC3E}">
        <p14:creationId xmlns:p14="http://schemas.microsoft.com/office/powerpoint/2010/main" val="155907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am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2" y="190500"/>
            <a:ext cx="8839200" cy="533400"/>
          </a:xfrm>
          <a:noFill/>
        </p:spPr>
        <p:txBody>
          <a:bodyPr wrap="square">
            <a:normAutofit/>
          </a:bodyPr>
          <a:lstStyle>
            <a:lvl1pPr algn="ctr">
              <a:defRPr sz="3000" b="1">
                <a:solidFill>
                  <a:srgbClr val="0070C0"/>
                </a:solidFill>
              </a:defRPr>
            </a:lvl1pPr>
          </a:lstStyle>
          <a:p>
            <a:r>
              <a:rPr lang="en-US" dirty="0"/>
              <a:t>Click to edit Master title style</a:t>
            </a:r>
          </a:p>
        </p:txBody>
      </p:sp>
      <p:sp>
        <p:nvSpPr>
          <p:cNvPr id="4" name="Date Placeholder 3"/>
          <p:cNvSpPr>
            <a:spLocks noGrp="1"/>
          </p:cNvSpPr>
          <p:nvPr>
            <p:ph type="dt" sz="half" idx="10"/>
          </p:nvPr>
        </p:nvSpPr>
        <p:spPr>
          <a:xfrm>
            <a:off x="0" y="5490795"/>
            <a:ext cx="1746806" cy="224206"/>
          </a:xfrm>
        </p:spPr>
        <p:txBody>
          <a:bodyPr lIns="91440" tIns="0" rIns="9144" bIns="0"/>
          <a:lstStyle>
            <a:lvl1pPr>
              <a:defRPr>
                <a:solidFill>
                  <a:schemeClr val="bg1"/>
                </a:solidFill>
              </a:defRPr>
            </a:lvl1p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5" name="Footer Placeholder 4"/>
          <p:cNvSpPr>
            <a:spLocks noGrp="1"/>
          </p:cNvSpPr>
          <p:nvPr>
            <p:ph type="ftr" sz="quarter" idx="11"/>
          </p:nvPr>
        </p:nvSpPr>
        <p:spPr>
          <a:xfrm>
            <a:off x="2961863" y="5490794"/>
            <a:ext cx="3538331" cy="224206"/>
          </a:xfrm>
        </p:spPr>
        <p:txBody>
          <a:bodyPr tIns="0" bIns="0"/>
          <a:lstStyle>
            <a:lvl1pPr>
              <a:defRPr>
                <a:solidFill>
                  <a:schemeClr val="bg1"/>
                </a:solidFill>
              </a:defRPr>
            </a:lvl1p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6" name="Slide Number Placeholder 5"/>
          <p:cNvSpPr>
            <a:spLocks noGrp="1"/>
          </p:cNvSpPr>
          <p:nvPr>
            <p:ph type="sldNum" sz="quarter" idx="12"/>
          </p:nvPr>
        </p:nvSpPr>
        <p:spPr>
          <a:xfrm>
            <a:off x="7864340" y="5490798"/>
            <a:ext cx="1279663" cy="224205"/>
          </a:xfrm>
        </p:spPr>
        <p:txBody>
          <a:bodyPr tIns="0" bIns="0"/>
          <a:lstStyle>
            <a:lvl1pPr>
              <a:defRPr>
                <a:solidFill>
                  <a:schemeClr val="bg1"/>
                </a:solidFill>
              </a:defRPr>
            </a:lvl1p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a:t>
            </a:fld>
            <a:endParaRPr lang="en-US" dirty="0">
              <a:solidFill>
                <a:srgbClr val="FFFFFF"/>
              </a:solidFill>
            </a:endParaRPr>
          </a:p>
        </p:txBody>
      </p:sp>
    </p:spTree>
    <p:extLst>
      <p:ext uri="{BB962C8B-B14F-4D97-AF65-F5344CB8AC3E}">
        <p14:creationId xmlns:p14="http://schemas.microsoft.com/office/powerpoint/2010/main" val="4026642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6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70" b="0" i="0">
                <a:solidFill>
                  <a:schemeClr val="tx1"/>
                </a:solidFill>
                <a:latin typeface="Times New Roman"/>
                <a:cs typeface="Times New Roman"/>
              </a:defRPr>
            </a:lvl1pPr>
          </a:lstStyle>
          <a:p>
            <a:pPr marL="11516">
              <a:lnSpc>
                <a:spcPts val="1478"/>
              </a:lnSpc>
            </a:pPr>
            <a:r>
              <a:rPr lang="en-US"/>
              <a:t>XXIX Epiphany Conference</a:t>
            </a:r>
            <a:endParaRPr lang="en-US" spc="-9"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16/01/2023</a:t>
            </a:r>
          </a:p>
        </p:txBody>
      </p:sp>
      <p:sp>
        <p:nvSpPr>
          <p:cNvPr id="5" name="Holder 5"/>
          <p:cNvSpPr>
            <a:spLocks noGrp="1"/>
          </p:cNvSpPr>
          <p:nvPr>
            <p:ph type="sldNum" sz="quarter" idx="7"/>
          </p:nvPr>
        </p:nvSpPr>
        <p:spPr/>
        <p:txBody>
          <a:bodyPr lIns="0" tIns="0" rIns="0" bIns="0"/>
          <a:lstStyle>
            <a:lvl1pPr>
              <a:defRPr sz="907" b="0" i="0">
                <a:solidFill>
                  <a:srgbClr val="A2228D"/>
                </a:solidFill>
                <a:latin typeface="Arial"/>
                <a:cs typeface="Arial"/>
              </a:defRPr>
            </a:lvl1pPr>
          </a:lstStyle>
          <a:p>
            <a:pPr marL="1894441">
              <a:lnSpc>
                <a:spcPts val="1478"/>
              </a:lnSpc>
            </a:pPr>
            <a:fld id="{81D60167-4931-47E6-BA6A-407CBD079E47}" type="slidenum">
              <a:rPr lang="en-US" sz="1270" smtClean="0">
                <a:solidFill>
                  <a:srgbClr val="000000"/>
                </a:solidFill>
                <a:latin typeface="Times New Roman"/>
                <a:cs typeface="Times New Roman"/>
              </a:rPr>
              <a:pPr marL="1894441">
                <a:lnSpc>
                  <a:spcPts val="1478"/>
                </a:lnSpc>
              </a:pPr>
              <a:t>‹#›</a:t>
            </a:fld>
            <a:endParaRPr lang="en-US" sz="1270">
              <a:latin typeface="Times New Roman"/>
              <a:cs typeface="Times New Roman"/>
            </a:endParaRPr>
          </a:p>
        </p:txBody>
      </p:sp>
    </p:spTree>
    <p:extLst>
      <p:ext uri="{BB962C8B-B14F-4D97-AF65-F5344CB8AC3E}">
        <p14:creationId xmlns:p14="http://schemas.microsoft.com/office/powerpoint/2010/main" val="1325095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897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l="-7000" r="-7000"/>
          </a:stretch>
        </a:blipFill>
        <a:effectLst/>
      </p:bgPr>
    </p:bg>
    <p:spTree>
      <p:nvGrpSpPr>
        <p:cNvPr id="1" name=""/>
        <p:cNvGrpSpPr/>
        <p:nvPr/>
      </p:nvGrpSpPr>
      <p:grpSpPr>
        <a:xfrm>
          <a:off x="0" y="0"/>
          <a:ext cx="0" cy="0"/>
          <a:chOff x="0" y="0"/>
          <a:chExt cx="0" cy="0"/>
        </a:xfrm>
      </p:grpSpPr>
      <p:sp>
        <p:nvSpPr>
          <p:cNvPr id="2058" name="Text Box 10"/>
          <p:cNvSpPr txBox="1">
            <a:spLocks noChangeArrowheads="1"/>
          </p:cNvSpPr>
          <p:nvPr/>
        </p:nvSpPr>
        <p:spPr bwMode="auto">
          <a:xfrm>
            <a:off x="912815" y="5209646"/>
            <a:ext cx="1905000" cy="381000"/>
          </a:xfrm>
          <a:prstGeom prst="rect">
            <a:avLst/>
          </a:prstGeom>
          <a:noFill/>
          <a:ln w="9525">
            <a:noFill/>
            <a:miter lim="800000"/>
            <a:headEnd/>
            <a:tailEnd/>
          </a:ln>
        </p:spPr>
        <p:txBody>
          <a:bodyPr wrap="none" anchor="ctr"/>
          <a:lstStyle/>
          <a:p>
            <a:pPr eaLnBrk="0" hangingPunct="0">
              <a:defRPr/>
            </a:pPr>
            <a:endParaRPr lang="en-US">
              <a:latin typeface="Arial" charset="0"/>
            </a:endParaRPr>
          </a:p>
        </p:txBody>
      </p:sp>
      <p:sp>
        <p:nvSpPr>
          <p:cNvPr id="2059" name="Text Box 11"/>
          <p:cNvSpPr txBox="1">
            <a:spLocks noChangeArrowheads="1"/>
          </p:cNvSpPr>
          <p:nvPr/>
        </p:nvSpPr>
        <p:spPr bwMode="auto">
          <a:xfrm>
            <a:off x="3354389" y="5207000"/>
            <a:ext cx="2895600" cy="381000"/>
          </a:xfrm>
          <a:prstGeom prst="rect">
            <a:avLst/>
          </a:prstGeom>
          <a:noFill/>
          <a:ln w="9525">
            <a:noFill/>
            <a:miter lim="800000"/>
            <a:headEnd/>
            <a:tailEnd/>
          </a:ln>
        </p:spPr>
        <p:txBody>
          <a:bodyPr wrap="none" anchor="ctr"/>
          <a:lstStyle/>
          <a:p>
            <a:pPr eaLnBrk="0" hangingPunct="0">
              <a:defRPr/>
            </a:pPr>
            <a:endParaRPr lang="en-US">
              <a:latin typeface="Arial" charset="0"/>
            </a:endParaRPr>
          </a:p>
        </p:txBody>
      </p:sp>
      <p:sp>
        <p:nvSpPr>
          <p:cNvPr id="14344" name="Rectangle 12"/>
          <p:cNvSpPr>
            <a:spLocks noGrp="1" noChangeArrowheads="1"/>
          </p:cNvSpPr>
          <p:nvPr>
            <p:ph type="title"/>
          </p:nvPr>
        </p:nvSpPr>
        <p:spPr bwMode="auto">
          <a:xfrm>
            <a:off x="2057403" y="952500"/>
            <a:ext cx="6627813" cy="1840178"/>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Tree>
  </p:cSld>
  <p:clrMap bg1="lt1" tx1="dk1" bg2="lt2" tx2="dk2" accent1="accent1" accent2="accent2" accent3="accent3" accent4="accent4" accent5="accent5" accent6="accent6" hlink="hlink" folHlink="folHlink"/>
  <p:sldLayoutIdLst>
    <p:sldLayoutId id="2147484062" r:id="rId1"/>
    <p:sldLayoutId id="2147484095" r:id="rId2"/>
    <p:sldLayoutId id="2147484078" r:id="rId3"/>
  </p:sldLayoutIdLst>
  <p:hf hdr="0"/>
  <p:txStyles>
    <p:titleStyle>
      <a:lvl1pPr algn="l" defTabSz="457191" rtl="0" eaLnBrk="0" fontAlgn="base" hangingPunct="0">
        <a:lnSpc>
          <a:spcPct val="101000"/>
        </a:lnSpc>
        <a:spcBef>
          <a:spcPct val="0"/>
        </a:spcBef>
        <a:spcAft>
          <a:spcPct val="0"/>
        </a:spcAft>
        <a:buClr>
          <a:srgbClr val="330033"/>
        </a:buClr>
        <a:buSzPct val="100000"/>
        <a:buFont typeface="Arial Black" pitchFamily="34" charset="0"/>
        <a:defRPr sz="3200">
          <a:solidFill>
            <a:srgbClr val="FF0000"/>
          </a:solidFill>
          <a:latin typeface="+mj-lt"/>
          <a:ea typeface="+mj-ea"/>
          <a:cs typeface="+mj-cs"/>
        </a:defRPr>
      </a:lvl1pPr>
      <a:lvl2pPr algn="l" defTabSz="457191"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2pPr>
      <a:lvl3pPr algn="l" defTabSz="457191"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3pPr>
      <a:lvl4pPr algn="l" defTabSz="457191"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4pPr>
      <a:lvl5pPr algn="l" defTabSz="457191"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5pPr>
      <a:lvl6pPr marL="457191" algn="l" defTabSz="457191"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6pPr>
      <a:lvl7pPr marL="914382" algn="l" defTabSz="457191"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7pPr>
      <a:lvl8pPr marL="1371573" algn="l" defTabSz="457191"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8pPr>
      <a:lvl9pPr marL="1828764" algn="l" defTabSz="457191"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9pPr>
    </p:titleStyle>
    <p:bodyStyle>
      <a:lvl1pPr marL="341307" indent="-341307" algn="l" defTabSz="457191" rtl="0" eaLnBrk="0" fontAlgn="base" hangingPunct="0">
        <a:lnSpc>
          <a:spcPct val="101000"/>
        </a:lnSpc>
        <a:spcBef>
          <a:spcPts val="700"/>
        </a:spcBef>
        <a:spcAft>
          <a:spcPct val="0"/>
        </a:spcAft>
        <a:buClr>
          <a:srgbClr val="B2B2B2"/>
        </a:buClr>
        <a:buSzPct val="90000"/>
        <a:buFont typeface="Wingdings" pitchFamily="2" charset="2"/>
        <a:buChar char=""/>
        <a:defRPr sz="2800">
          <a:solidFill>
            <a:srgbClr val="000000"/>
          </a:solidFill>
          <a:latin typeface="+mn-lt"/>
          <a:ea typeface="+mn-ea"/>
          <a:cs typeface="+mn-cs"/>
        </a:defRPr>
      </a:lvl1pPr>
      <a:lvl2pPr marL="741348" indent="-284158" algn="l" defTabSz="457191" rtl="0" eaLnBrk="0" fontAlgn="base" hangingPunct="0">
        <a:lnSpc>
          <a:spcPct val="101000"/>
        </a:lnSpc>
        <a:spcBef>
          <a:spcPts val="650"/>
        </a:spcBef>
        <a:spcAft>
          <a:spcPct val="0"/>
        </a:spcAft>
        <a:buClr>
          <a:srgbClr val="CCCC99"/>
        </a:buClr>
        <a:buSzPct val="75000"/>
        <a:buFont typeface="Wingdings" pitchFamily="2" charset="2"/>
        <a:buChar char=""/>
        <a:defRPr sz="2600">
          <a:solidFill>
            <a:srgbClr val="000000"/>
          </a:solidFill>
          <a:latin typeface="+mn-lt"/>
        </a:defRPr>
      </a:lvl2pPr>
      <a:lvl3pPr marL="1142977" indent="-228595" algn="l" defTabSz="457191" rtl="0" eaLnBrk="0" fontAlgn="base" hangingPunct="0">
        <a:lnSpc>
          <a:spcPct val="101000"/>
        </a:lnSpc>
        <a:spcBef>
          <a:spcPts val="575"/>
        </a:spcBef>
        <a:spcAft>
          <a:spcPct val="0"/>
        </a:spcAft>
        <a:buClr>
          <a:srgbClr val="B2B2B2"/>
        </a:buClr>
        <a:buSzPct val="55000"/>
        <a:buFont typeface="Wingdings" pitchFamily="2" charset="2"/>
        <a:buChar char=""/>
        <a:defRPr sz="2300">
          <a:solidFill>
            <a:srgbClr val="000000"/>
          </a:solidFill>
          <a:latin typeface="+mn-lt"/>
        </a:defRPr>
      </a:lvl3pPr>
      <a:lvl4pPr marL="1600168" indent="-228595" algn="l" defTabSz="457191"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4pPr>
      <a:lvl5pPr marL="2057359" indent="-228595" algn="l" defTabSz="457191"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5pPr>
      <a:lvl6pPr marL="2514550" indent="-228595" algn="l" defTabSz="457191"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6pPr>
      <a:lvl7pPr marL="2971741" indent="-228595" algn="l" defTabSz="457191"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7pPr>
      <a:lvl8pPr marL="3428932" indent="-228595" algn="l" defTabSz="457191"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8pPr>
      <a:lvl9pPr marL="3886122" indent="-228595" algn="l" defTabSz="457191"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3"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5"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6" algn="l" defTabSz="9143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52402" y="175069"/>
            <a:ext cx="8793480" cy="531494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70170" y="444500"/>
            <a:ext cx="7406640" cy="11303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3" y="1714500"/>
            <a:ext cx="7404653" cy="33655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6292" y="5123202"/>
            <a:ext cx="1746806" cy="304271"/>
          </a:xfrm>
          <a:prstGeom prst="rect">
            <a:avLst/>
          </a:prstGeom>
        </p:spPr>
        <p:txBody>
          <a:bodyPr vert="horz" lIns="91440" tIns="45720" rIns="91440" bIns="45720" rtlCol="0" anchor="ctr"/>
          <a:lstStyle>
            <a:lvl1pPr algn="l">
              <a:defRPr sz="900">
                <a:solidFill>
                  <a:srgbClr val="0070C0"/>
                </a:solidFill>
                <a:latin typeface="+mj-lt"/>
              </a:defRPr>
            </a:lvl1pPr>
          </a:lstStyle>
          <a:p>
            <a:r>
              <a:rPr lang="en-US"/>
              <a:t>16/01/2023</a:t>
            </a:r>
            <a:endParaRPr lang="en-US" dirty="0"/>
          </a:p>
        </p:txBody>
      </p:sp>
      <p:sp>
        <p:nvSpPr>
          <p:cNvPr id="5" name="Footer Placeholder 4"/>
          <p:cNvSpPr>
            <a:spLocks noGrp="1"/>
          </p:cNvSpPr>
          <p:nvPr>
            <p:ph type="ftr" sz="quarter" idx="3"/>
          </p:nvPr>
        </p:nvSpPr>
        <p:spPr>
          <a:xfrm>
            <a:off x="2961863" y="5172460"/>
            <a:ext cx="3538331" cy="304271"/>
          </a:xfrm>
          <a:prstGeom prst="rect">
            <a:avLst/>
          </a:prstGeom>
        </p:spPr>
        <p:txBody>
          <a:bodyPr vert="horz" lIns="91440" tIns="45720" rIns="91440" bIns="45720" rtlCol="0" anchor="ctr"/>
          <a:lstStyle>
            <a:lvl1pPr algn="ctr">
              <a:defRPr sz="900">
                <a:solidFill>
                  <a:srgbClr val="0070C0"/>
                </a:solidFill>
                <a:latin typeface="+mj-lt"/>
              </a:defRPr>
            </a:lvl1pPr>
          </a:lstStyle>
          <a:p>
            <a:r>
              <a:rPr lang="en-US"/>
              <a:t>XXIX Epiphany Conference</a:t>
            </a:r>
            <a:endParaRPr lang="en-US" dirty="0"/>
          </a:p>
        </p:txBody>
      </p:sp>
      <p:sp>
        <p:nvSpPr>
          <p:cNvPr id="6" name="Slide Number Placeholder 5"/>
          <p:cNvSpPr>
            <a:spLocks noGrp="1"/>
          </p:cNvSpPr>
          <p:nvPr>
            <p:ph type="sldNum" sz="quarter" idx="4"/>
          </p:nvPr>
        </p:nvSpPr>
        <p:spPr>
          <a:xfrm>
            <a:off x="6997148" y="5186528"/>
            <a:ext cx="1279663" cy="304271"/>
          </a:xfrm>
          <a:prstGeom prst="rect">
            <a:avLst/>
          </a:prstGeom>
        </p:spPr>
        <p:txBody>
          <a:bodyPr vert="horz" lIns="91440" tIns="45720" rIns="91440" bIns="45720" rtlCol="0" anchor="ctr"/>
          <a:lstStyle>
            <a:lvl1pPr algn="r">
              <a:defRPr sz="900">
                <a:solidFill>
                  <a:srgbClr val="0070C0"/>
                </a:solidFill>
                <a:latin typeface="+mj-lt"/>
              </a:defRPr>
            </a:lvl1pPr>
          </a:lstStyle>
          <a:p>
            <a:fld id="{B9A5DFB4-3D23-4866-8D46-AE36D04BFD7D}" type="slidenum">
              <a:rPr lang="en-US" smtClean="0"/>
              <a:pPr/>
              <a:t>‹#›</a:t>
            </a:fld>
            <a:endParaRPr lang="en-US" dirty="0"/>
          </a:p>
        </p:txBody>
      </p:sp>
    </p:spTree>
    <p:extLst>
      <p:ext uri="{BB962C8B-B14F-4D97-AF65-F5344CB8AC3E}">
        <p14:creationId xmlns:p14="http://schemas.microsoft.com/office/powerpoint/2010/main" val="2732247276"/>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8" r:id="rId3"/>
    <p:sldLayoutId id="2147484116" r:id="rId4"/>
    <p:sldLayoutId id="2147484118" r:id="rId5"/>
  </p:sldLayoutIdLst>
  <p:hf hdr="0"/>
  <p:txStyles>
    <p:titleStyle>
      <a:lvl1pPr algn="l" defTabSz="685787" rtl="0" eaLnBrk="1" latinLnBrk="0" hangingPunct="1">
        <a:lnSpc>
          <a:spcPct val="90000"/>
        </a:lnSpc>
        <a:spcBef>
          <a:spcPct val="0"/>
        </a:spcBef>
        <a:buNone/>
        <a:defRPr sz="3300" kern="1200">
          <a:solidFill>
            <a:srgbClr val="0070C0"/>
          </a:solidFill>
          <a:latin typeface="+mj-lt"/>
          <a:ea typeface="+mj-ea"/>
          <a:cs typeface="+mj-cs"/>
        </a:defRPr>
      </a:lvl1pPr>
    </p:titleStyle>
    <p:bodyStyle>
      <a:lvl1pPr marL="171446" indent="-137156" algn="l" defTabSz="685787" rtl="0" eaLnBrk="1" latinLnBrk="0" hangingPunct="1">
        <a:lnSpc>
          <a:spcPct val="90000"/>
        </a:lnSpc>
        <a:spcBef>
          <a:spcPts val="1050"/>
        </a:spcBef>
        <a:buClr>
          <a:schemeClr val="accent1"/>
        </a:buClr>
        <a:buSzPct val="80000"/>
        <a:buFont typeface="Corbel" pitchFamily="34" charset="0"/>
        <a:buChar char="•"/>
        <a:defRPr sz="1650" kern="1200">
          <a:solidFill>
            <a:schemeClr val="tx1"/>
          </a:solidFill>
          <a:latin typeface="+mn-lt"/>
          <a:ea typeface="+mn-ea"/>
          <a:cs typeface="+mn-cs"/>
        </a:defRPr>
      </a:lvl1pPr>
      <a:lvl2pPr marL="342893"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tx1"/>
          </a:solidFill>
          <a:latin typeface="+mn-lt"/>
          <a:ea typeface="+mn-ea"/>
          <a:cs typeface="+mn-cs"/>
        </a:defRPr>
      </a:lvl2pPr>
      <a:lvl3pPr marL="548629"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tx1"/>
          </a:solidFill>
          <a:latin typeface="+mn-lt"/>
          <a:ea typeface="+mn-ea"/>
          <a:cs typeface="+mn-cs"/>
        </a:defRPr>
      </a:lvl3pPr>
      <a:lvl4pPr marL="754366"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4pPr>
      <a:lvl5pPr marL="960100"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5pPr>
      <a:lvl6pPr marL="1199976"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4972"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49967"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4964"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787" rtl="0" eaLnBrk="1" latinLnBrk="0" hangingPunct="1">
        <a:defRPr sz="1350" kern="1200">
          <a:solidFill>
            <a:schemeClr val="tx1"/>
          </a:solidFill>
          <a:latin typeface="+mn-lt"/>
          <a:ea typeface="+mn-ea"/>
          <a:cs typeface="+mn-cs"/>
        </a:defRPr>
      </a:lvl1pPr>
      <a:lvl2pPr marL="342893" algn="l" defTabSz="685787" rtl="0" eaLnBrk="1" latinLnBrk="0" hangingPunct="1">
        <a:defRPr sz="1350" kern="1200">
          <a:solidFill>
            <a:schemeClr val="tx1"/>
          </a:solidFill>
          <a:latin typeface="+mn-lt"/>
          <a:ea typeface="+mn-ea"/>
          <a:cs typeface="+mn-cs"/>
        </a:defRPr>
      </a:lvl2pPr>
      <a:lvl3pPr marL="685787" algn="l" defTabSz="685787" rtl="0" eaLnBrk="1" latinLnBrk="0" hangingPunct="1">
        <a:defRPr sz="1350" kern="1200">
          <a:solidFill>
            <a:schemeClr val="tx1"/>
          </a:solidFill>
          <a:latin typeface="+mn-lt"/>
          <a:ea typeface="+mn-ea"/>
          <a:cs typeface="+mn-cs"/>
        </a:defRPr>
      </a:lvl3pPr>
      <a:lvl4pPr marL="1028679" algn="l" defTabSz="685787" rtl="0" eaLnBrk="1" latinLnBrk="0" hangingPunct="1">
        <a:defRPr sz="1350" kern="1200">
          <a:solidFill>
            <a:schemeClr val="tx1"/>
          </a:solidFill>
          <a:latin typeface="+mn-lt"/>
          <a:ea typeface="+mn-ea"/>
          <a:cs typeface="+mn-cs"/>
        </a:defRPr>
      </a:lvl4pPr>
      <a:lvl5pPr marL="1371573" algn="l" defTabSz="685787" rtl="0" eaLnBrk="1" latinLnBrk="0" hangingPunct="1">
        <a:defRPr sz="1350" kern="1200">
          <a:solidFill>
            <a:schemeClr val="tx1"/>
          </a:solidFill>
          <a:latin typeface="+mn-lt"/>
          <a:ea typeface="+mn-ea"/>
          <a:cs typeface="+mn-cs"/>
        </a:defRPr>
      </a:lvl5pPr>
      <a:lvl6pPr marL="1714466" algn="l" defTabSz="685787" rtl="0" eaLnBrk="1" latinLnBrk="0" hangingPunct="1">
        <a:defRPr sz="1350" kern="1200">
          <a:solidFill>
            <a:schemeClr val="tx1"/>
          </a:solidFill>
          <a:latin typeface="+mn-lt"/>
          <a:ea typeface="+mn-ea"/>
          <a:cs typeface="+mn-cs"/>
        </a:defRPr>
      </a:lvl6pPr>
      <a:lvl7pPr marL="2057359" algn="l" defTabSz="685787" rtl="0" eaLnBrk="1" latinLnBrk="0" hangingPunct="1">
        <a:defRPr sz="1350" kern="1200">
          <a:solidFill>
            <a:schemeClr val="tx1"/>
          </a:solidFill>
          <a:latin typeface="+mn-lt"/>
          <a:ea typeface="+mn-ea"/>
          <a:cs typeface="+mn-cs"/>
        </a:defRPr>
      </a:lvl7pPr>
      <a:lvl8pPr marL="2400252" algn="l" defTabSz="685787" rtl="0" eaLnBrk="1" latinLnBrk="0" hangingPunct="1">
        <a:defRPr sz="1350" kern="1200">
          <a:solidFill>
            <a:schemeClr val="tx1"/>
          </a:solidFill>
          <a:latin typeface="+mn-lt"/>
          <a:ea typeface="+mn-ea"/>
          <a:cs typeface="+mn-cs"/>
        </a:defRPr>
      </a:lvl8pPr>
      <a:lvl9pPr marL="2743146" algn="l" defTabSz="68578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32.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0.png"/><Relationship Id="rId1" Type="http://schemas.openxmlformats.org/officeDocument/2006/relationships/slideLayout" Target="../slideLayouts/slideLayout5.xml"/><Relationship Id="rId5" Type="http://schemas.openxmlformats.org/officeDocument/2006/relationships/image" Target="../media/image220.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42.wmf"/><Relationship Id="rId5" Type="http://schemas.openxmlformats.org/officeDocument/2006/relationships/oleObject" Target="../embeddings/oleObject3.bin"/><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470.png"/><Relationship Id="rId7"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260.png"/><Relationship Id="rId5" Type="http://schemas.openxmlformats.org/officeDocument/2006/relationships/image" Target="../media/image43.wmf"/><Relationship Id="rId10" Type="http://schemas.openxmlformats.org/officeDocument/2006/relationships/image" Target="../media/image45.jpeg"/><Relationship Id="rId4" Type="http://schemas.openxmlformats.org/officeDocument/2006/relationships/oleObject" Target="../embeddings/oleObject4.bin"/><Relationship Id="rId9" Type="http://schemas.openxmlformats.org/officeDocument/2006/relationships/image" Target="../media/image270.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90.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200.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50.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4.xml"/><Relationship Id="rId5" Type="http://schemas.openxmlformats.org/officeDocument/2006/relationships/image" Target="NUL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0.png"/><Relationship Id="rId2" Type="http://schemas.openxmlformats.org/officeDocument/2006/relationships/image" Target="../media/image380.pn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19.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emf"/></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image" Target="../media/image12.png"/><Relationship Id="rId10" Type="http://schemas.openxmlformats.org/officeDocument/2006/relationships/image" Target="../media/image40.png"/><Relationship Id="rId4" Type="http://schemas.openxmlformats.org/officeDocument/2006/relationships/image" Target="../media/image11.png"/><Relationship Id="rId9" Type="http://schemas.openxmlformats.org/officeDocument/2006/relationships/image" Target="../media/image9.wmf"/></Relationships>
</file>

<file path=ppt/slides/_rels/slide3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95.pn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1.jpg"/></Relationships>
</file>

<file path=ppt/slides/_rels/slide41.xml.rels><?xml version="1.0" encoding="UTF-8" standalone="yes"?>
<Relationships xmlns="http://schemas.openxmlformats.org/package/2006/relationships"><Relationship Id="rId2" Type="http://schemas.openxmlformats.org/officeDocument/2006/relationships/image" Target="../media/image156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131.png"/><Relationship Id="rId5" Type="http://schemas.openxmlformats.org/officeDocument/2006/relationships/image" Target="../media/image102.wmf"/><Relationship Id="rId4" Type="http://schemas.openxmlformats.org/officeDocument/2006/relationships/oleObject" Target="../embeddings/oleObject6.bin"/></Relationships>
</file>

<file path=ppt/slides/_rels/slide44.xml.rels><?xml version="1.0" encoding="UTF-8" standalone="yes"?>
<Relationships xmlns="http://schemas.openxmlformats.org/package/2006/relationships"><Relationship Id="rId2" Type="http://schemas.openxmlformats.org/officeDocument/2006/relationships/image" Target="../media/image128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gif"/><Relationship Id="rId1" Type="http://schemas.openxmlformats.org/officeDocument/2006/relationships/slideLayout" Target="../slideLayouts/slideLayout4.xml"/><Relationship Id="rId4" Type="http://schemas.openxmlformats.org/officeDocument/2006/relationships/image" Target="../media/image106.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55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0.emf"/><Relationship Id="rId5" Type="http://schemas.openxmlformats.org/officeDocument/2006/relationships/image" Target="../media/image109.png"/><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40.png"/><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290.png"/><Relationship Id="rId2" Type="http://schemas.openxmlformats.org/officeDocument/2006/relationships/image" Target="../media/image240.png"/><Relationship Id="rId1" Type="http://schemas.openxmlformats.org/officeDocument/2006/relationships/slideLayout" Target="../slideLayouts/slideLayout5.xml"/><Relationship Id="rId6" Type="http://schemas.openxmlformats.org/officeDocument/2006/relationships/image" Target="../media/image280.png"/><Relationship Id="rId5" Type="http://schemas.openxmlformats.org/officeDocument/2006/relationships/image" Target="../media/image117.png"/><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8" Type="http://schemas.openxmlformats.org/officeDocument/2006/relationships/image" Target="../media/image124.jpg"/><Relationship Id="rId13" Type="http://schemas.openxmlformats.org/officeDocument/2006/relationships/image" Target="../media/image660.png"/><Relationship Id="rId3" Type="http://schemas.openxmlformats.org/officeDocument/2006/relationships/image" Target="../media/image119.jpg"/><Relationship Id="rId7" Type="http://schemas.openxmlformats.org/officeDocument/2006/relationships/image" Target="../media/image123.jpg"/><Relationship Id="rId12" Type="http://schemas.openxmlformats.org/officeDocument/2006/relationships/image" Target="../media/image321.png"/><Relationship Id="rId2" Type="http://schemas.openxmlformats.org/officeDocument/2006/relationships/image" Target="../media/image118.jpg"/><Relationship Id="rId1" Type="http://schemas.openxmlformats.org/officeDocument/2006/relationships/slideLayout" Target="../slideLayouts/slideLayout5.xml"/><Relationship Id="rId6" Type="http://schemas.openxmlformats.org/officeDocument/2006/relationships/image" Target="../media/image122.png"/><Relationship Id="rId11" Type="http://schemas.openxmlformats.org/officeDocument/2006/relationships/image" Target="../media/image310.png"/><Relationship Id="rId5" Type="http://schemas.openxmlformats.org/officeDocument/2006/relationships/image" Target="../media/image121.png"/><Relationship Id="rId10" Type="http://schemas.openxmlformats.org/officeDocument/2006/relationships/hyperlink" Target="https://inspirehep.net/literature/1840682" TargetMode="External"/><Relationship Id="rId4" Type="http://schemas.openxmlformats.org/officeDocument/2006/relationships/image" Target="../media/image120.png"/><Relationship Id="rId9" Type="http://schemas.openxmlformats.org/officeDocument/2006/relationships/hyperlink" Target="https://inspirehep.net/literature/1823746"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7393" y="6724"/>
            <a:ext cx="6905231" cy="1362783"/>
          </a:xfrm>
        </p:spPr>
        <p:txBody>
          <a:bodyPr/>
          <a:lstStyle/>
          <a:p>
            <a:r>
              <a:rPr lang="en-US" b="1" dirty="0">
                <a:solidFill>
                  <a:schemeClr val="bg2">
                    <a:lumMod val="50000"/>
                  </a:schemeClr>
                </a:solidFill>
              </a:rPr>
              <a:t>Experimental results on TMDs and future perspectives</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Kinematic</a:t>
            </a:r>
            <a:r>
              <a:rPr lang="it-IT" dirty="0"/>
              <a:t> coverage</a:t>
            </a:r>
          </a:p>
        </p:txBody>
      </p:sp>
      <p:graphicFrame>
        <p:nvGraphicFramePr>
          <p:cNvPr id="6" name="Object 5"/>
          <p:cNvGraphicFramePr>
            <a:graphicFrameLocks noChangeAspect="1"/>
          </p:cNvGraphicFramePr>
          <p:nvPr>
            <p:extLst/>
          </p:nvPr>
        </p:nvGraphicFramePr>
        <p:xfrm>
          <a:off x="228602" y="1257302"/>
          <a:ext cx="8499871" cy="3048000"/>
        </p:xfrm>
        <a:graphic>
          <a:graphicData uri="http://schemas.openxmlformats.org/presentationml/2006/ole">
            <mc:AlternateContent xmlns:mc="http://schemas.openxmlformats.org/markup-compatibility/2006">
              <mc:Choice xmlns:v="urn:schemas-microsoft-com:vml" Requires="v">
                <p:oleObj spid="_x0000_s287765" r:id="rId4" imgW="18488880" imgH="6628320" progId="">
                  <p:embed/>
                </p:oleObj>
              </mc:Choice>
              <mc:Fallback>
                <p:oleObj r:id="rId4" imgW="18488880" imgH="6628320" progId="">
                  <p:embed/>
                  <p:pic>
                    <p:nvPicPr>
                      <p:cNvPr id="6" name="Object 5"/>
                      <p:cNvPicPr/>
                      <p:nvPr/>
                    </p:nvPicPr>
                    <p:blipFill>
                      <a:blip r:embed="rId5"/>
                      <a:stretch>
                        <a:fillRect/>
                      </a:stretch>
                    </p:blipFill>
                    <p:spPr>
                      <a:xfrm>
                        <a:off x="228602" y="1257302"/>
                        <a:ext cx="8499871" cy="3048000"/>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p>
            <a:pPr defTabSz="342893" fontAlgn="auto">
              <a:spcBef>
                <a:spcPts val="0"/>
              </a:spcBef>
              <a:spcAft>
                <a:spcPts val="0"/>
              </a:spcAft>
            </a:pPr>
            <a:r>
              <a:rPr lang="en-US">
                <a:solidFill>
                  <a:srgbClr val="FFFFFF"/>
                </a:solidFill>
                <a:latin typeface="Corbel" panose="020B0503020204020204"/>
              </a:rPr>
              <a:t>16/01/2023</a:t>
            </a:r>
            <a:endParaRPr lang="en-US" dirty="0">
              <a:solidFill>
                <a:srgbClr val="FFFFFF"/>
              </a:solidFill>
              <a:latin typeface="Corbel" panose="020B0503020204020204"/>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XXIX Epiphany Conference</a:t>
            </a:r>
            <a:endParaRPr lang="en-US" dirty="0">
              <a:solidFill>
                <a:srgbClr val="FFFFFF"/>
              </a:solidFill>
              <a:latin typeface="Corbel" panose="020B0503020204020204"/>
            </a:endParaRPr>
          </a:p>
        </p:txBody>
      </p:sp>
      <p:sp>
        <p:nvSpPr>
          <p:cNvPr id="5" name="Slide Number Placeholder 4"/>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10</a:t>
            </a:fld>
            <a:endParaRPr lang="en-US" dirty="0">
              <a:solidFill>
                <a:srgbClr val="FFFFFF"/>
              </a:solidFill>
              <a:latin typeface="Corbel" panose="020B0503020204020204"/>
            </a:endParaRPr>
          </a:p>
        </p:txBody>
      </p:sp>
    </p:spTree>
    <p:extLst>
      <p:ext uri="{BB962C8B-B14F-4D97-AF65-F5344CB8AC3E}">
        <p14:creationId xmlns:p14="http://schemas.microsoft.com/office/powerpoint/2010/main" val="42908190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9E4969-9623-477D-AA46-24FDC30DE9B5}"/>
              </a:ext>
            </a:extLst>
          </p:cNvPr>
          <p:cNvSpPr>
            <a:spLocks noGrp="1"/>
          </p:cNvSpPr>
          <p:nvPr>
            <p:ph type="title"/>
          </p:nvPr>
        </p:nvSpPr>
        <p:spPr/>
        <p:txBody>
          <a:bodyPr/>
          <a:lstStyle/>
          <a:p>
            <a:r>
              <a:rPr lang="en-US" dirty="0"/>
              <a:t>unpolarized</a:t>
            </a:r>
          </a:p>
        </p:txBody>
      </p:sp>
      <p:sp>
        <p:nvSpPr>
          <p:cNvPr id="3" name="Date Placeholder 2">
            <a:extLst>
              <a:ext uri="{FF2B5EF4-FFF2-40B4-BE49-F238E27FC236}">
                <a16:creationId xmlns:a16="http://schemas.microsoft.com/office/drawing/2014/main" id="{F68B7258-38C6-491C-9EA1-4D9DD62BBD57}"/>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ECCCAAE7-828B-48E0-A2C3-6623E0FED483}"/>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D3D582D2-551D-41E8-B876-4886CFE4F152}"/>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11</a:t>
            </a:fld>
            <a:endParaRPr lang="en-US" dirty="0">
              <a:solidFill>
                <a:srgbClr val="FFFFFF"/>
              </a:solidFill>
            </a:endParaRPr>
          </a:p>
        </p:txBody>
      </p:sp>
    </p:spTree>
    <p:extLst>
      <p:ext uri="{BB962C8B-B14F-4D97-AF65-F5344CB8AC3E}">
        <p14:creationId xmlns:p14="http://schemas.microsoft.com/office/powerpoint/2010/main" val="3827278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0"/>
            <a:r>
              <a:rPr lang="en-US" dirty="0"/>
              <a:t>Unpolarized SIDIS </a:t>
            </a:r>
            <a:endParaRPr lang="it-IT" dirty="0"/>
          </a:p>
        </p:txBody>
      </p:sp>
      <p:sp>
        <p:nvSpPr>
          <p:cNvPr id="2" name="Date Placeholder 1"/>
          <p:cNvSpPr>
            <a:spLocks noGrp="1"/>
          </p:cNvSpPr>
          <p:nvPr>
            <p:ph type="dt" sz="half" idx="10"/>
          </p:nvPr>
        </p:nvSpPr>
        <p:spPr/>
        <p:txBody>
          <a:bodyPr/>
          <a:lstStyle/>
          <a:p>
            <a:pPr defTabSz="342893" fontAlgn="auto">
              <a:spcBef>
                <a:spcPts val="0"/>
              </a:spcBef>
              <a:spcAft>
                <a:spcPts val="0"/>
              </a:spcAft>
            </a:pPr>
            <a:r>
              <a:rPr lang="en-US">
                <a:solidFill>
                  <a:srgbClr val="FFFFFF"/>
                </a:solidFill>
                <a:latin typeface="Corbel" panose="020B0503020204020204"/>
              </a:rPr>
              <a:t>16/01/2023</a:t>
            </a:r>
            <a:endParaRPr lang="en-US" dirty="0">
              <a:solidFill>
                <a:srgbClr val="FFFFFF"/>
              </a:solidFill>
              <a:latin typeface="Corbel" panose="020B0503020204020204"/>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XXIX Epiphany Conference</a:t>
            </a:r>
            <a:endParaRPr lang="en-US" dirty="0">
              <a:solidFill>
                <a:srgbClr val="FFFFFF"/>
              </a:solidFill>
              <a:latin typeface="Corbel" panose="020B0503020204020204"/>
            </a:endParaRPr>
          </a:p>
        </p:txBody>
      </p:sp>
      <p:sp>
        <p:nvSpPr>
          <p:cNvPr id="10" name="Slide Number Placeholder 9"/>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12</a:t>
            </a:fld>
            <a:endParaRPr lang="en-US" dirty="0">
              <a:solidFill>
                <a:srgbClr val="FFFFFF"/>
              </a:solidFill>
              <a:latin typeface="Corbel" panose="020B0503020204020204"/>
            </a:endParaRP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p:txBody>
              <a:bodyPr>
                <a:normAutofit/>
              </a:bodyPr>
              <a:lstStyle/>
              <a:p>
                <a:r>
                  <a:rPr lang="en-US" sz="2000" dirty="0"/>
                  <a:t>The cross section is proportional to </a:t>
                </a:r>
                <a14:m>
                  <m:oMath xmlns:m="http://schemas.openxmlformats.org/officeDocument/2006/math">
                    <m:r>
                      <a:rPr lang="en-US" sz="2000" i="1" smtClean="0">
                        <a:latin typeface="Cambria Math" panose="02040503050406030204" pitchFamily="18" charset="0"/>
                        <a:ea typeface="Cambria Math" panose="02040503050406030204" pitchFamily="18" charset="0"/>
                      </a:rPr>
                      <m:t>𝒞</m:t>
                    </m:r>
                    <m:d>
                      <m:dPr>
                        <m:begChr m:val="["/>
                        <m:endChr m:val="]"/>
                        <m:ctrlPr>
                          <a:rPr lang="en-US" sz="2000" i="1" smtClean="0">
                            <a:latin typeface="Cambria Math" panose="02040503050406030204" pitchFamily="18" charset="0"/>
                            <a:ea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𝑓</m:t>
                            </m:r>
                          </m:e>
                          <m:sub>
                            <m:r>
                              <a:rPr lang="en-US" sz="2000" b="0" i="1" smtClean="0">
                                <a:latin typeface="Cambria Math" panose="02040503050406030204" pitchFamily="18" charset="0"/>
                                <a:ea typeface="Cambria Math" panose="02040503050406030204" pitchFamily="18" charset="0"/>
                              </a:rPr>
                              <m:t>1</m:t>
                            </m:r>
                          </m:sub>
                        </m:sSub>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𝐷</m:t>
                            </m:r>
                          </m:e>
                          <m:sub>
                            <m:r>
                              <a:rPr lang="en-US" sz="2000" b="0" i="1" smtClean="0">
                                <a:latin typeface="Cambria Math" panose="02040503050406030204" pitchFamily="18" charset="0"/>
                                <a:ea typeface="Cambria Math" panose="02040503050406030204" pitchFamily="18" charset="0"/>
                              </a:rPr>
                              <m:t>1</m:t>
                            </m:r>
                          </m:sub>
                        </m:sSub>
                      </m:e>
                    </m:d>
                  </m:oMath>
                </a14:m>
                <a:endParaRPr lang="en-US" sz="2000" dirty="0"/>
              </a:p>
              <a:p>
                <a:pPr lvl="1"/>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𝑓</m:t>
                        </m:r>
                      </m:e>
                      <m:sub>
                        <m:r>
                          <a:rPr lang="en-US" sz="1600" b="0" i="1" smtClean="0">
                            <a:latin typeface="Cambria Math" panose="02040503050406030204" pitchFamily="18" charset="0"/>
                          </a:rPr>
                          <m:t>1</m:t>
                        </m:r>
                      </m:sub>
                    </m:sSub>
                    <m:d>
                      <m:dPr>
                        <m:ctrlPr>
                          <a:rPr lang="en-US" sz="160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𝑘</m:t>
                            </m:r>
                          </m:e>
                          <m:sub>
                            <m:r>
                              <a:rPr lang="en-US" sz="1600" b="0" i="1" smtClean="0">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𝑄</m:t>
                            </m:r>
                          </m:e>
                          <m:sup>
                            <m:r>
                              <a:rPr lang="en-US" sz="1600" b="0" i="1" smtClean="0">
                                <a:latin typeface="Cambria Math" panose="02040503050406030204" pitchFamily="18" charset="0"/>
                              </a:rPr>
                              <m:t>2</m:t>
                            </m:r>
                          </m:sup>
                        </m:sSup>
                      </m:e>
                    </m:d>
                  </m:oMath>
                </a14:m>
                <a:endParaRPr lang="en-US" sz="1600" dirty="0"/>
              </a:p>
              <a:p>
                <a:pPr lvl="1"/>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𝐷</m:t>
                        </m:r>
                      </m:e>
                      <m:sub>
                        <m:r>
                          <a:rPr lang="en-US" sz="1600" i="1">
                            <a:latin typeface="Cambria Math" panose="02040503050406030204" pitchFamily="18" charset="0"/>
                          </a:rPr>
                          <m:t>1</m:t>
                        </m:r>
                      </m:sub>
                    </m:sSub>
                    <m:d>
                      <m:dPr>
                        <m:ctrlPr>
                          <a:rPr lang="en-US" sz="1600" i="1">
                            <a:latin typeface="Cambria Math" panose="02040503050406030204" pitchFamily="18" charset="0"/>
                          </a:rPr>
                        </m:ctrlPr>
                      </m:dPr>
                      <m:e>
                        <m:r>
                          <a:rPr lang="en-US" sz="1600" b="0" i="1" smtClean="0">
                            <a:latin typeface="Cambria Math" panose="02040503050406030204" pitchFamily="18" charset="0"/>
                          </a:rPr>
                          <m:t>𝑧</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b="0" i="1" smtClean="0">
                                <a:latin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m:t>
                            </m:r>
                          </m:sub>
                        </m:sSub>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oMath>
                </a14:m>
                <a:endParaRPr lang="en-US" sz="1600" dirty="0"/>
              </a:p>
              <a:p>
                <a:pPr marL="205736" lvl="1" indent="0">
                  <a:buNone/>
                </a:pPr>
                <a:endParaRPr lang="en-US" sz="1600" dirty="0"/>
              </a:p>
              <a:p>
                <a:pPr marL="205736" lvl="1" indent="0">
                  <a:buNone/>
                </a:pPr>
                <a:endParaRPr lang="en-US" sz="1600" dirty="0"/>
              </a:p>
              <a:p>
                <a:pPr marL="205736" lvl="1" indent="0">
                  <a:buNone/>
                </a:pPr>
                <a:endParaRPr lang="en-US" sz="1600" dirty="0"/>
              </a:p>
              <a:p>
                <a:pPr marL="205736" lvl="1" indent="0">
                  <a:buNone/>
                </a:pPr>
                <a:endParaRPr lang="en-US" sz="2000" dirty="0"/>
              </a:p>
              <a:p>
                <a:r>
                  <a:rPr lang="en-US" sz="2000" dirty="0"/>
                  <a:t>The azimuthal modulations in the unpolarised cross sections comes from:</a:t>
                </a:r>
              </a:p>
              <a:p>
                <a:pPr lvl="1"/>
                <a:r>
                  <a:rPr lang="en-US" sz="1800" dirty="0"/>
                  <a:t>Intrinsic </a:t>
                </a:r>
                <a14:m>
                  <m:oMath xmlns:m="http://schemas.openxmlformats.org/officeDocument/2006/math">
                    <m:sSub>
                      <m:sSubPr>
                        <m:ctrlPr>
                          <a:rPr lang="en-US" sz="1800" i="1">
                            <a:latin typeface="Cambria Math" panose="02040503050406030204" pitchFamily="18" charset="0"/>
                          </a:rPr>
                        </m:ctrlPr>
                      </m:sSubPr>
                      <m:e>
                        <m:r>
                          <a:rPr lang="en-US" sz="1800">
                            <a:latin typeface="Cambria Math" panose="02040503050406030204" pitchFamily="18" charset="0"/>
                          </a:rPr>
                          <m:t>𝑘</m:t>
                        </m:r>
                      </m:e>
                      <m:sub>
                        <m:r>
                          <a:rPr lang="en-US" sz="1800">
                            <a:latin typeface="Cambria Math" panose="02040503050406030204" pitchFamily="18" charset="0"/>
                          </a:rPr>
                          <m:t>⊥</m:t>
                        </m:r>
                      </m:sub>
                    </m:sSub>
                  </m:oMath>
                </a14:m>
                <a:r>
                  <a:rPr lang="en-US" sz="1800" dirty="0"/>
                  <a:t> of the quarks</a:t>
                </a:r>
              </a:p>
              <a:p>
                <a:pPr lvl="1"/>
                <a:r>
                  <a:rPr lang="en-US" sz="1800" dirty="0"/>
                  <a:t>The Boer-Mulders PDF</a:t>
                </a:r>
              </a:p>
              <a:p>
                <a:pPr lvl="1"/>
                <a:endParaRPr lang="en-GB" sz="1800" dirty="0"/>
              </a:p>
              <a:p>
                <a:r>
                  <a:rPr lang="en-US" sz="2000" dirty="0"/>
                  <a:t>Difficult measurements where one has to correct for the apparatus acceptance</a:t>
                </a:r>
              </a:p>
              <a:p>
                <a:endParaRPr lang="en-GB" dirty="0">
                  <a:solidFill>
                    <a:schemeClr val="accent2">
                      <a:lumMod val="75000"/>
                    </a:schemeClr>
                  </a:solidFill>
                </a:endParaRPr>
              </a:p>
              <a:p>
                <a:endParaRPr lang="en-US" sz="2000"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blipFill>
                <a:blip r:embed="rId2"/>
                <a:stretch>
                  <a:fillRect l="-286" t="-1517"/>
                </a:stretch>
              </a:blipFill>
            </p:spPr>
            <p:txBody>
              <a:bodyPr/>
              <a:lstStyle/>
              <a:p>
                <a:r>
                  <a:rPr lang="en-US">
                    <a:noFill/>
                  </a:rPr>
                  <a:t> </a:t>
                </a:r>
              </a:p>
            </p:txBody>
          </p:sp>
        </mc:Fallback>
      </mc:AlternateContent>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104900"/>
            <a:ext cx="3886200" cy="1539747"/>
          </a:xfrm>
          <a:prstGeom prst="rect">
            <a:avLst/>
          </a:prstGeom>
        </p:spPr>
      </p:pic>
    </p:spTree>
    <p:extLst>
      <p:ext uri="{BB962C8B-B14F-4D97-AF65-F5344CB8AC3E}">
        <p14:creationId xmlns:p14="http://schemas.microsoft.com/office/powerpoint/2010/main" val="3736894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5427" y="1034773"/>
            <a:ext cx="3335655" cy="3940652"/>
          </a:xfrm>
          <a:prstGeom prst="rect">
            <a:avLst/>
          </a:prstGeom>
        </p:spPr>
      </p:pic>
      <p:sp>
        <p:nvSpPr>
          <p:cNvPr id="2" name="Titolo 1"/>
          <p:cNvSpPr>
            <a:spLocks noGrp="1"/>
          </p:cNvSpPr>
          <p:nvPr>
            <p:ph type="title"/>
          </p:nvPr>
        </p:nvSpPr>
        <p:spPr/>
        <p:txBody>
          <a:bodyPr/>
          <a:lstStyle/>
          <a:p>
            <a:r>
              <a:rPr lang="it-IT" dirty="0" err="1"/>
              <a:t>Intrinsic</a:t>
            </a:r>
            <a:r>
              <a:rPr lang="it-IT" dirty="0"/>
              <a:t> </a:t>
            </a:r>
            <a:r>
              <a:rPr lang="it-IT" dirty="0" err="1"/>
              <a:t>transverse</a:t>
            </a:r>
            <a:r>
              <a:rPr lang="it-IT" dirty="0"/>
              <a:t> </a:t>
            </a:r>
            <a:r>
              <a:rPr lang="it-IT" dirty="0" err="1"/>
              <a:t>motion</a:t>
            </a:r>
            <a:r>
              <a:rPr lang="it-IT" dirty="0"/>
              <a:t>; an </a:t>
            </a:r>
            <a:r>
              <a:rPr lang="it-IT" dirty="0" err="1"/>
              <a:t>old</a:t>
            </a:r>
            <a:r>
              <a:rPr lang="it-IT" dirty="0"/>
              <a:t> story</a:t>
            </a: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939800"/>
            <a:ext cx="3199449" cy="1711512"/>
          </a:xfrm>
          <a:prstGeom prst="rect">
            <a:avLst/>
          </a:prstGeom>
        </p:spPr>
      </p:pic>
      <p:sp>
        <p:nvSpPr>
          <p:cNvPr id="7" name="CasellaDiTesto 6"/>
          <p:cNvSpPr txBox="1"/>
          <p:nvPr/>
        </p:nvSpPr>
        <p:spPr>
          <a:xfrm>
            <a:off x="5595511" y="4870741"/>
            <a:ext cx="3369895" cy="584775"/>
          </a:xfrm>
          <a:prstGeom prst="rect">
            <a:avLst/>
          </a:prstGeom>
          <a:noFill/>
        </p:spPr>
        <p:txBody>
          <a:bodyPr wrap="square" rtlCol="0">
            <a:spAutoFit/>
          </a:bodyPr>
          <a:lstStyle/>
          <a:p>
            <a:r>
              <a:rPr lang="en-US" sz="1600" dirty="0">
                <a:solidFill>
                  <a:schemeClr val="tx1"/>
                </a:solidFill>
              </a:rPr>
              <a:t>EMC experiment [1987]</a:t>
            </a:r>
          </a:p>
          <a:p>
            <a:r>
              <a:rPr lang="en-US" sz="1600" dirty="0">
                <a:solidFill>
                  <a:schemeClr val="tx1"/>
                </a:solidFill>
              </a:rPr>
              <a:t>Fit: </a:t>
            </a:r>
            <a:r>
              <a:rPr lang="en-US" sz="1600" dirty="0" err="1">
                <a:solidFill>
                  <a:schemeClr val="tx1"/>
                </a:solidFill>
              </a:rPr>
              <a:t>Konig</a:t>
            </a:r>
            <a:r>
              <a:rPr lang="en-US" sz="1600" dirty="0">
                <a:solidFill>
                  <a:schemeClr val="tx1"/>
                </a:solidFill>
              </a:rPr>
              <a:t>-Kroll model [1982]+Lund </a:t>
            </a:r>
          </a:p>
        </p:txBody>
      </p:sp>
      <p:sp>
        <p:nvSpPr>
          <p:cNvPr id="9" name="CasellaDiTesto 8"/>
          <p:cNvSpPr txBox="1"/>
          <p:nvPr/>
        </p:nvSpPr>
        <p:spPr>
          <a:xfrm>
            <a:off x="7330440" y="1202839"/>
            <a:ext cx="777240" cy="646331"/>
          </a:xfrm>
          <a:prstGeom prst="rect">
            <a:avLst/>
          </a:prstGeom>
          <a:noFill/>
        </p:spPr>
        <p:txBody>
          <a:bodyPr wrap="square" rtlCol="0">
            <a:spAutoFit/>
          </a:bodyPr>
          <a:lstStyle/>
          <a:p>
            <a:r>
              <a:rPr lang="it-IT" dirty="0">
                <a:solidFill>
                  <a:srgbClr val="0070C0"/>
                </a:solidFill>
              </a:rPr>
              <a:t>QCD alone</a:t>
            </a:r>
          </a:p>
        </p:txBody>
      </p:sp>
      <p:cxnSp>
        <p:nvCxnSpPr>
          <p:cNvPr id="11" name="Connettore 2 10"/>
          <p:cNvCxnSpPr/>
          <p:nvPr/>
        </p:nvCxnSpPr>
        <p:spPr>
          <a:xfrm flipH="1">
            <a:off x="7318058" y="1787544"/>
            <a:ext cx="171450" cy="612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8107680" y="1946958"/>
            <a:ext cx="1162050" cy="1200329"/>
          </a:xfrm>
          <a:prstGeom prst="rect">
            <a:avLst/>
          </a:prstGeom>
          <a:noFill/>
        </p:spPr>
        <p:txBody>
          <a:bodyPr wrap="square" rtlCol="0">
            <a:spAutoFit/>
          </a:bodyPr>
          <a:lstStyle/>
          <a:p>
            <a:r>
              <a:rPr lang="it-IT" dirty="0">
                <a:solidFill>
                  <a:srgbClr val="0070C0"/>
                </a:solidFill>
              </a:rPr>
              <a:t>QCD + quark </a:t>
            </a:r>
            <a:r>
              <a:rPr lang="it-IT" dirty="0" err="1">
                <a:solidFill>
                  <a:srgbClr val="0070C0"/>
                </a:solidFill>
              </a:rPr>
              <a:t>transverse</a:t>
            </a:r>
            <a:r>
              <a:rPr lang="it-IT" dirty="0">
                <a:solidFill>
                  <a:srgbClr val="0070C0"/>
                </a:solidFill>
              </a:rPr>
              <a:t> </a:t>
            </a:r>
            <a:r>
              <a:rPr lang="it-IT" dirty="0" err="1">
                <a:solidFill>
                  <a:srgbClr val="0070C0"/>
                </a:solidFill>
              </a:rPr>
              <a:t>motion</a:t>
            </a:r>
            <a:endParaRPr lang="it-IT" dirty="0">
              <a:solidFill>
                <a:srgbClr val="0070C0"/>
              </a:solidFill>
            </a:endParaRPr>
          </a:p>
        </p:txBody>
      </p:sp>
      <p:cxnSp>
        <p:nvCxnSpPr>
          <p:cNvPr id="14" name="Connettore 2 13"/>
          <p:cNvCxnSpPr/>
          <p:nvPr/>
        </p:nvCxnSpPr>
        <p:spPr>
          <a:xfrm flipH="1">
            <a:off x="7538085" y="2870363"/>
            <a:ext cx="640080" cy="269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CasellaDiTesto 15"/>
              <p:cNvSpPr txBox="1"/>
              <p:nvPr/>
            </p:nvSpPr>
            <p:spPr>
              <a:xfrm>
                <a:off x="451077" y="2663254"/>
                <a:ext cx="5192893" cy="2862322"/>
              </a:xfrm>
              <a:prstGeom prst="rect">
                <a:avLst/>
              </a:prstGeom>
              <a:noFill/>
            </p:spPr>
            <p:txBody>
              <a:bodyPr wrap="square" rtlCol="0">
                <a:spAutoFit/>
              </a:bodyPr>
              <a:lstStyle/>
              <a:p>
                <a:pPr marL="214313" indent="-214313">
                  <a:buFont typeface="Arial" charset="0"/>
                  <a:buChar char="•"/>
                </a:pPr>
                <a:r>
                  <a:rPr lang="en-US" dirty="0">
                    <a:solidFill>
                      <a:schemeClr val="tx1"/>
                    </a:solidFill>
                  </a:rPr>
                  <a:t>Cross section for SIDIS process expected to be</a:t>
                </a:r>
              </a:p>
              <a:p>
                <a:pPr/>
                <a14:m>
                  <m:oMathPara xmlns:m="http://schemas.openxmlformats.org/officeDocument/2006/math">
                    <m:oMathParaPr>
                      <m:jc m:val="centerGroup"/>
                    </m:oMathParaPr>
                    <m:oMath xmlns:m="http://schemas.openxmlformats.org/officeDocument/2006/math">
                      <m:r>
                        <a:rPr lang="en-US" b="0" i="1">
                          <a:solidFill>
                            <a:schemeClr val="tx1"/>
                          </a:solidFill>
                          <a:latin typeface="Cambria Math" charset="0"/>
                        </a:rPr>
                        <m:t>𝑑</m:t>
                      </m:r>
                      <m:r>
                        <a:rPr lang="en-US" b="0" i="1">
                          <a:solidFill>
                            <a:schemeClr val="tx1"/>
                          </a:solidFill>
                          <a:latin typeface="Cambria Math" charset="0"/>
                        </a:rPr>
                        <m:t>𝜎</m:t>
                      </m:r>
                      <m:r>
                        <a:rPr lang="en-US" b="0" i="1">
                          <a:solidFill>
                            <a:schemeClr val="tx1"/>
                          </a:solidFill>
                          <a:latin typeface="Cambria Math" charset="0"/>
                        </a:rPr>
                        <m:t>∼</m:t>
                      </m:r>
                      <m:sSub>
                        <m:sSubPr>
                          <m:ctrlPr>
                            <a:rPr lang="en-US" i="1">
                              <a:solidFill>
                                <a:schemeClr val="tx1"/>
                              </a:solidFill>
                              <a:latin typeface="Cambria Math" panose="02040503050406030204" pitchFamily="18" charset="0"/>
                            </a:rPr>
                          </m:ctrlPr>
                        </m:sSubPr>
                        <m:e>
                          <m:r>
                            <a:rPr lang="en-US" b="0" i="1">
                              <a:solidFill>
                                <a:schemeClr val="tx1"/>
                              </a:solidFill>
                              <a:latin typeface="Cambria Math" charset="0"/>
                            </a:rPr>
                            <m:t>𝜎</m:t>
                          </m:r>
                        </m:e>
                        <m:sub>
                          <m:r>
                            <a:rPr lang="en-US" b="0" i="1">
                              <a:solidFill>
                                <a:schemeClr val="tx1"/>
                              </a:solidFill>
                              <a:latin typeface="Cambria Math" charset="0"/>
                            </a:rPr>
                            <m:t>0</m:t>
                          </m:r>
                        </m:sub>
                      </m:sSub>
                      <m:r>
                        <a:rPr lang="en-US" b="0" i="1">
                          <a:solidFill>
                            <a:schemeClr val="tx1"/>
                          </a:solidFill>
                          <a:latin typeface="Cambria Math" charset="0"/>
                        </a:rPr>
                        <m:t>[1+</m:t>
                      </m:r>
                      <m:r>
                        <a:rPr lang="en-US" b="0" i="1">
                          <a:solidFill>
                            <a:schemeClr val="tx1"/>
                          </a:solidFill>
                          <a:latin typeface="Cambria Math" charset="0"/>
                        </a:rPr>
                        <m:t>𝐴</m:t>
                      </m:r>
                      <m:func>
                        <m:funcPr>
                          <m:ctrlPr>
                            <a:rPr lang="en-US" i="1">
                              <a:solidFill>
                                <a:schemeClr val="tx1"/>
                              </a:solidFill>
                              <a:latin typeface="Cambria Math" panose="02040503050406030204" pitchFamily="18" charset="0"/>
                            </a:rPr>
                          </m:ctrlPr>
                        </m:funcPr>
                        <m:fName>
                          <m:r>
                            <a:rPr lang="en-US" b="0" i="1">
                              <a:solidFill>
                                <a:schemeClr val="tx1"/>
                              </a:solidFill>
                              <a:latin typeface="Cambria Math" charset="0"/>
                            </a:rPr>
                            <m:t>𝑐𝑜𝑠</m:t>
                          </m:r>
                        </m:fName>
                        <m:e>
                          <m:sSub>
                            <m:sSubPr>
                              <m:ctrlPr>
                                <a:rPr lang="en-US" i="1">
                                  <a:solidFill>
                                    <a:schemeClr val="tx1"/>
                                  </a:solidFill>
                                  <a:latin typeface="Cambria Math" panose="02040503050406030204" pitchFamily="18" charset="0"/>
                                </a:rPr>
                              </m:ctrlPr>
                            </m:sSubPr>
                            <m:e>
                              <m:r>
                                <a:rPr lang="en-US" b="0" i="1">
                                  <a:solidFill>
                                    <a:schemeClr val="tx1"/>
                                  </a:solidFill>
                                  <a:latin typeface="Cambria Math" charset="0"/>
                                </a:rPr>
                                <m:t>𝜙</m:t>
                              </m:r>
                            </m:e>
                            <m:sub>
                              <m:r>
                                <a:rPr lang="en-US" b="0" i="1">
                                  <a:solidFill>
                                    <a:schemeClr val="tx1"/>
                                  </a:solidFill>
                                  <a:latin typeface="Cambria Math" charset="0"/>
                                </a:rPr>
                                <m:t>h</m:t>
                              </m:r>
                            </m:sub>
                          </m:sSub>
                        </m:e>
                      </m:func>
                      <m:r>
                        <a:rPr lang="en-US" b="0" i="1">
                          <a:solidFill>
                            <a:schemeClr val="tx1"/>
                          </a:solidFill>
                          <a:latin typeface="Cambria Math" charset="0"/>
                        </a:rPr>
                        <m:t>+</m:t>
                      </m:r>
                      <m:r>
                        <a:rPr lang="en-US" b="0" i="1">
                          <a:solidFill>
                            <a:schemeClr val="tx1"/>
                          </a:solidFill>
                          <a:latin typeface="Cambria Math" charset="0"/>
                        </a:rPr>
                        <m:t>𝐵</m:t>
                      </m:r>
                      <m:func>
                        <m:funcPr>
                          <m:ctrlPr>
                            <a:rPr lang="en-US" i="1">
                              <a:solidFill>
                                <a:schemeClr val="tx1"/>
                              </a:solidFill>
                              <a:latin typeface="Cambria Math" panose="02040503050406030204" pitchFamily="18" charset="0"/>
                            </a:rPr>
                          </m:ctrlPr>
                        </m:funcPr>
                        <m:fName>
                          <m:r>
                            <a:rPr lang="en-US" b="0" i="1">
                              <a:solidFill>
                                <a:schemeClr val="tx1"/>
                              </a:solidFill>
                              <a:latin typeface="Cambria Math" charset="0"/>
                            </a:rPr>
                            <m:t>𝑐𝑜𝑠</m:t>
                          </m:r>
                        </m:fName>
                        <m:e>
                          <m:r>
                            <a:rPr lang="en-US" b="0" i="1">
                              <a:solidFill>
                                <a:schemeClr val="tx1"/>
                              </a:solidFill>
                              <a:latin typeface="Cambria Math" charset="0"/>
                            </a:rPr>
                            <m:t>2</m:t>
                          </m:r>
                          <m:sSub>
                            <m:sSubPr>
                              <m:ctrlPr>
                                <a:rPr lang="en-US" i="1">
                                  <a:solidFill>
                                    <a:schemeClr val="tx1"/>
                                  </a:solidFill>
                                  <a:latin typeface="Cambria Math" panose="02040503050406030204" pitchFamily="18" charset="0"/>
                                </a:rPr>
                              </m:ctrlPr>
                            </m:sSubPr>
                            <m:e>
                              <m:r>
                                <a:rPr lang="en-US" b="0" i="1">
                                  <a:solidFill>
                                    <a:schemeClr val="tx1"/>
                                  </a:solidFill>
                                  <a:latin typeface="Cambria Math" charset="0"/>
                                </a:rPr>
                                <m:t>𝜙</m:t>
                              </m:r>
                            </m:e>
                            <m:sub>
                              <m:r>
                                <a:rPr lang="en-US" b="0" i="1">
                                  <a:solidFill>
                                    <a:schemeClr val="tx1"/>
                                  </a:solidFill>
                                  <a:latin typeface="Cambria Math" charset="0"/>
                                </a:rPr>
                                <m:t>h</m:t>
                              </m:r>
                            </m:sub>
                          </m:sSub>
                        </m:e>
                      </m:func>
                      <m:r>
                        <a:rPr lang="en-US" b="0" i="1">
                          <a:solidFill>
                            <a:schemeClr val="tx1"/>
                          </a:solidFill>
                          <a:latin typeface="Cambria Math" charset="0"/>
                        </a:rPr>
                        <m:t>]</m:t>
                      </m:r>
                    </m:oMath>
                  </m:oMathPara>
                </a14:m>
                <a:endParaRPr lang="en-US" dirty="0">
                  <a:solidFill>
                    <a:schemeClr val="tx1"/>
                  </a:solidFill>
                </a:endParaRPr>
              </a:p>
              <a:p>
                <a:pPr marL="214313" indent="-214313">
                  <a:buFont typeface="Arial" charset="0"/>
                  <a:buChar char="•"/>
                </a:pPr>
                <a:r>
                  <a:rPr lang="en-US" dirty="0" err="1">
                    <a:solidFill>
                      <a:schemeClr val="tx1"/>
                    </a:solidFill>
                  </a:rPr>
                  <a:t>Georgi</a:t>
                </a:r>
                <a:r>
                  <a:rPr lang="en-US" dirty="0">
                    <a:solidFill>
                      <a:schemeClr val="tx1"/>
                    </a:solidFill>
                  </a:rPr>
                  <a:t> and </a:t>
                </a:r>
                <a:r>
                  <a:rPr lang="en-US" dirty="0" err="1">
                    <a:solidFill>
                      <a:schemeClr val="tx1"/>
                    </a:solidFill>
                  </a:rPr>
                  <a:t>Politzer</a:t>
                </a:r>
                <a:r>
                  <a:rPr lang="en-US" dirty="0">
                    <a:solidFill>
                      <a:schemeClr val="tx1"/>
                    </a:solidFill>
                  </a:rPr>
                  <a:t> [1978]: azimuthal modulations of hadrons around the jet axis due to gluon radiation. Effect regarded as a clean QCD test [</a:t>
                </a:r>
                <a:r>
                  <a:rPr lang="en-US" i="1" dirty="0" err="1">
                    <a:solidFill>
                      <a:srgbClr val="0070C0"/>
                    </a:solidFill>
                  </a:rPr>
                  <a:t>Phys.Rev.Lett</a:t>
                </a:r>
                <a:r>
                  <a:rPr lang="en-US" i="1" dirty="0">
                    <a:solidFill>
                      <a:srgbClr val="0070C0"/>
                    </a:solidFill>
                  </a:rPr>
                  <a:t>.</a:t>
                </a:r>
                <a:r>
                  <a:rPr lang="en-US" dirty="0">
                    <a:solidFill>
                      <a:srgbClr val="0070C0"/>
                    </a:solidFill>
                  </a:rPr>
                  <a:t> 40 (1978) 3</a:t>
                </a:r>
                <a:r>
                  <a:rPr lang="en-US" dirty="0">
                    <a:solidFill>
                      <a:schemeClr val="tx1"/>
                    </a:solidFill>
                  </a:rPr>
                  <a:t>].</a:t>
                </a:r>
              </a:p>
              <a:p>
                <a:pPr marL="214313" indent="-214313">
                  <a:buFont typeface="Arial" charset="0"/>
                  <a:buChar char="•"/>
                </a:pPr>
                <a:r>
                  <a:rPr lang="en-US" dirty="0">
                    <a:solidFill>
                      <a:schemeClr val="tx1"/>
                    </a:solidFill>
                  </a:rPr>
                  <a:t>R.N. Cahn [1978]: same modulations can arise due to the quark intrinsic motion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charset="0"/>
                          </a:rPr>
                          <m:t>𝑘</m:t>
                        </m:r>
                      </m:e>
                      <m:sub>
                        <m:r>
                          <a:rPr lang="en-US" b="0" i="1" smtClean="0">
                            <a:solidFill>
                              <a:schemeClr val="tx1"/>
                            </a:solidFill>
                            <a:latin typeface="Cambria Math" charset="0"/>
                          </a:rPr>
                          <m:t>⊥</m:t>
                        </m:r>
                      </m:sub>
                    </m:sSub>
                    <m:r>
                      <a:rPr lang="en-US" b="0" i="1" smtClean="0">
                        <a:solidFill>
                          <a:schemeClr val="tx1"/>
                        </a:solidFill>
                        <a:latin typeface="Cambria Math" charset="0"/>
                      </a:rPr>
                      <m:t>)</m:t>
                    </m:r>
                  </m:oMath>
                </a14:m>
                <a:r>
                  <a:rPr lang="en-US" dirty="0">
                    <a:solidFill>
                      <a:schemeClr val="tx1"/>
                    </a:solidFill>
                  </a:rPr>
                  <a:t> [</a:t>
                </a:r>
                <a:r>
                  <a:rPr lang="en-US" dirty="0">
                    <a:solidFill>
                      <a:srgbClr val="0070C0"/>
                    </a:solidFill>
                  </a:rPr>
                  <a:t> </a:t>
                </a:r>
                <a:r>
                  <a:rPr lang="en-US" i="1" dirty="0" err="1">
                    <a:solidFill>
                      <a:srgbClr val="0070C0"/>
                    </a:solidFill>
                  </a:rPr>
                  <a:t>Phys.Lett.B</a:t>
                </a:r>
                <a:r>
                  <a:rPr lang="en-US" dirty="0">
                    <a:solidFill>
                      <a:srgbClr val="0070C0"/>
                    </a:solidFill>
                  </a:rPr>
                  <a:t> 78 (1978) 269</a:t>
                </a:r>
                <a:r>
                  <a:rPr lang="en-US" dirty="0">
                    <a:solidFill>
                      <a:schemeClr val="tx1"/>
                    </a:solidFill>
                  </a:rPr>
                  <a:t>]</a:t>
                </a:r>
              </a:p>
            </p:txBody>
          </p:sp>
        </mc:Choice>
        <mc:Fallback xmlns="">
          <p:sp>
            <p:nvSpPr>
              <p:cNvPr id="16" name="CasellaDiTesto 15"/>
              <p:cNvSpPr txBox="1">
                <a:spLocks noRot="1" noChangeAspect="1" noMove="1" noResize="1" noEditPoints="1" noAdjustHandles="1" noChangeArrowheads="1" noChangeShapeType="1" noTextEdit="1"/>
              </p:cNvSpPr>
              <p:nvPr/>
            </p:nvSpPr>
            <p:spPr>
              <a:xfrm>
                <a:off x="451077" y="2663254"/>
                <a:ext cx="5192893" cy="2862322"/>
              </a:xfrm>
              <a:prstGeom prst="rect">
                <a:avLst/>
              </a:prstGeom>
              <a:blipFill>
                <a:blip r:embed="rId4"/>
                <a:stretch>
                  <a:fillRect l="-822" t="-1279" r="-1291" b="-2559"/>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76628192-012B-4DA6-A67F-41BD10A8925F}"/>
              </a:ext>
            </a:extLst>
          </p:cNvPr>
          <p:cNvSpPr>
            <a:spLocks noGrp="1"/>
          </p:cNvSpPr>
          <p:nvPr>
            <p:ph type="ftr" sz="quarter" idx="11"/>
          </p:nvPr>
        </p:nvSpPr>
        <p:spPr/>
        <p:txBody>
          <a:bodyPr/>
          <a:lstStyle/>
          <a:p>
            <a:pPr marL="0" marR="0" lvl="0" indent="0" algn="ctr" defTabSz="34289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XXIX Epiphany Conference</a:t>
            </a:r>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Date Placeholder 9">
            <a:extLst>
              <a:ext uri="{FF2B5EF4-FFF2-40B4-BE49-F238E27FC236}">
                <a16:creationId xmlns:a16="http://schemas.microsoft.com/office/drawing/2014/main" id="{CC9BCA21-F202-4844-9754-13C8DFCE1939}"/>
              </a:ext>
            </a:extLst>
          </p:cNvPr>
          <p:cNvSpPr>
            <a:spLocks noGrp="1"/>
          </p:cNvSpPr>
          <p:nvPr>
            <p:ph type="dt" sz="half" idx="10"/>
          </p:nvPr>
        </p:nvSpPr>
        <p:spPr/>
        <p:txBody>
          <a:bodyPr/>
          <a:lstStyle/>
          <a:p>
            <a:pPr marL="0" marR="0" lvl="0" indent="0" algn="l" defTabSz="34289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16/01/2023</a:t>
            </a:r>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2" name="Slide Number Placeholder 11">
            <a:extLst>
              <a:ext uri="{FF2B5EF4-FFF2-40B4-BE49-F238E27FC236}">
                <a16:creationId xmlns:a16="http://schemas.microsoft.com/office/drawing/2014/main" id="{44100CD8-EE21-4D04-B6DF-43F9877D47C3}"/>
              </a:ext>
            </a:extLst>
          </p:cNvPr>
          <p:cNvSpPr>
            <a:spLocks noGrp="1"/>
          </p:cNvSpPr>
          <p:nvPr>
            <p:ph type="sldNum" sz="quarter" idx="12"/>
          </p:nvPr>
        </p:nvSpPr>
        <p:spPr/>
        <p:txBody>
          <a:bodyPr/>
          <a:lstStyle/>
          <a:p>
            <a:pPr marL="0" marR="0" lvl="0" indent="0" algn="r" defTabSz="342893" rtl="0" eaLnBrk="1" fontAlgn="auto" latinLnBrk="0" hangingPunct="1">
              <a:lnSpc>
                <a:spcPct val="100000"/>
              </a:lnSpc>
              <a:spcBef>
                <a:spcPts val="0"/>
              </a:spcBef>
              <a:spcAft>
                <a:spcPts val="0"/>
              </a:spcAft>
              <a:buClrTx/>
              <a:buSzTx/>
              <a:buFontTx/>
              <a:buNone/>
              <a:tabLst/>
              <a:defRPr/>
            </a:pPr>
            <a:fld id="{B9A5DFB4-3D23-4866-8D46-AE36D04BFD7D}" type="slidenum">
              <a:rPr kumimoji="0" lang="en-US" sz="9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r" defTabSz="342893"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715056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Unpolarised</a:t>
            </a:r>
            <a:r>
              <a:rPr lang="it-IT" dirty="0"/>
              <a:t> </a:t>
            </a:r>
            <a:r>
              <a:rPr lang="en-US" dirty="0"/>
              <a:t>Azimuthal</a:t>
            </a:r>
            <a:r>
              <a:rPr lang="it-IT" dirty="0"/>
              <a:t> </a:t>
            </a:r>
            <a:r>
              <a:rPr lang="en-US" dirty="0"/>
              <a:t>Modulation</a:t>
            </a:r>
          </a:p>
        </p:txBody>
      </p:sp>
      <mc:AlternateContent xmlns:mc="http://schemas.openxmlformats.org/markup-compatibility/2006" xmlns:a14="http://schemas.microsoft.com/office/drawing/2010/main">
        <mc:Choice Requires="a14">
          <p:sp>
            <p:nvSpPr>
              <p:cNvPr id="3" name="Content Placeholder 2"/>
              <p:cNvSpPr txBox="1">
                <a:spLocks/>
              </p:cNvSpPr>
              <p:nvPr/>
            </p:nvSpPr>
            <p:spPr>
              <a:xfrm>
                <a:off x="152400" y="876300"/>
                <a:ext cx="8723244" cy="4572000"/>
              </a:xfrm>
              <a:prstGeom prst="rect">
                <a:avLst/>
              </a:prstGeom>
            </p:spPr>
            <p:txBody>
              <a:bodyPr/>
              <a:lstStyle>
                <a:lvl1pPr marL="341313" indent="-341313" algn="l" defTabSz="457200" rtl="0" eaLnBrk="0" fontAlgn="base" hangingPunct="0">
                  <a:lnSpc>
                    <a:spcPct val="101000"/>
                  </a:lnSpc>
                  <a:spcBef>
                    <a:spcPts val="700"/>
                  </a:spcBef>
                  <a:spcAft>
                    <a:spcPct val="0"/>
                  </a:spcAft>
                  <a:buClr>
                    <a:srgbClr val="B2B2B2"/>
                  </a:buClr>
                  <a:buSzPct val="90000"/>
                  <a:buFont typeface="Wingdings" pitchFamily="2" charset="2"/>
                  <a:buChar char=""/>
                  <a:defRPr sz="2800">
                    <a:solidFill>
                      <a:srgbClr val="000000"/>
                    </a:solidFill>
                    <a:latin typeface="+mn-lt"/>
                    <a:ea typeface="+mn-ea"/>
                    <a:cs typeface="+mn-cs"/>
                  </a:defRPr>
                </a:lvl1pPr>
                <a:lvl2pPr marL="741363" indent="-284163" algn="l" defTabSz="457200" rtl="0" eaLnBrk="0" fontAlgn="base" hangingPunct="0">
                  <a:lnSpc>
                    <a:spcPct val="101000"/>
                  </a:lnSpc>
                  <a:spcBef>
                    <a:spcPts val="650"/>
                  </a:spcBef>
                  <a:spcAft>
                    <a:spcPct val="0"/>
                  </a:spcAft>
                  <a:buClr>
                    <a:srgbClr val="CCCC99"/>
                  </a:buClr>
                  <a:buSzPct val="75000"/>
                  <a:buFont typeface="Wingdings" pitchFamily="2" charset="2"/>
                  <a:buChar char=""/>
                  <a:defRPr sz="2600">
                    <a:solidFill>
                      <a:srgbClr val="000000"/>
                    </a:solidFill>
                    <a:latin typeface="+mn-lt"/>
                  </a:defRPr>
                </a:lvl2pPr>
                <a:lvl3pPr marL="1143000" indent="-228600" algn="l" defTabSz="457200" rtl="0" eaLnBrk="0" fontAlgn="base" hangingPunct="0">
                  <a:lnSpc>
                    <a:spcPct val="101000"/>
                  </a:lnSpc>
                  <a:spcBef>
                    <a:spcPts val="575"/>
                  </a:spcBef>
                  <a:spcAft>
                    <a:spcPct val="0"/>
                  </a:spcAft>
                  <a:buClr>
                    <a:srgbClr val="B2B2B2"/>
                  </a:buClr>
                  <a:buSzPct val="55000"/>
                  <a:buFont typeface="Wingdings" pitchFamily="2" charset="2"/>
                  <a:buChar char=""/>
                  <a:defRPr sz="2300">
                    <a:solidFill>
                      <a:srgbClr val="000000"/>
                    </a:solidFill>
                    <a:latin typeface="+mn-lt"/>
                  </a:defRPr>
                </a:lvl3pPr>
                <a:lvl4pPr marL="16002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4pPr>
                <a:lvl5pPr marL="20574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5pPr>
                <a:lvl6pPr marL="25146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6pPr>
                <a:lvl7pPr marL="29718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7pPr>
                <a:lvl8pPr marL="34290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8pPr>
                <a:lvl9pPr marL="38862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9pPr>
              </a:lstStyle>
              <a:p>
                <a:pPr marL="0" indent="0">
                  <a:buNone/>
                </a:pPr>
                <a:r>
                  <a:rPr lang="it-IT" sz="2000" kern="0" dirty="0"/>
                  <a:t>The </a:t>
                </a:r>
                <a:r>
                  <a:rPr lang="en-US" sz="2000" kern="0" dirty="0"/>
                  <a:t>cross-section</a:t>
                </a:r>
                <a:r>
                  <a:rPr lang="it-IT" sz="2000" kern="0" dirty="0"/>
                  <a:t> </a:t>
                </a:r>
                <a:r>
                  <a:rPr lang="it-IT" sz="2000" kern="0" dirty="0" err="1"/>
                  <a:t>is</a:t>
                </a:r>
                <a:r>
                  <a:rPr lang="it-IT" sz="2000" kern="0" dirty="0"/>
                  <a:t> </a:t>
                </a:r>
                <a14:m>
                  <m:oMath xmlns:m="http://schemas.openxmlformats.org/officeDocument/2006/math">
                    <m:r>
                      <a:rPr lang="en-US" sz="2000" i="1" kern="0" smtClean="0">
                        <a:solidFill>
                          <a:schemeClr val="tx1"/>
                        </a:solidFill>
                        <a:latin typeface="Cambria Math" panose="02040503050406030204" pitchFamily="18" charset="0"/>
                      </a:rPr>
                      <m:t>𝑑</m:t>
                    </m:r>
                    <m:sSup>
                      <m:sSupPr>
                        <m:ctrlPr>
                          <a:rPr lang="en-US" sz="2000" i="1" kern="0">
                            <a:solidFill>
                              <a:schemeClr val="tx1"/>
                            </a:solidFill>
                            <a:latin typeface="Cambria Math" panose="02040503050406030204" pitchFamily="18" charset="0"/>
                          </a:rPr>
                        </m:ctrlPr>
                      </m:sSupPr>
                      <m:e>
                        <m:r>
                          <a:rPr lang="en-US" sz="2000" i="1" kern="0">
                            <a:solidFill>
                              <a:schemeClr val="tx1"/>
                            </a:solidFill>
                            <a:latin typeface="Cambria Math" panose="02040503050406030204" pitchFamily="18" charset="0"/>
                            <a:ea typeface="Cambria Math" panose="02040503050406030204" pitchFamily="18" charset="0"/>
                          </a:rPr>
                          <m:t>𝜎</m:t>
                        </m:r>
                      </m:e>
                      <m:sup>
                        <m:r>
                          <a:rPr lang="en-US" sz="2000" i="1" kern="0">
                            <a:solidFill>
                              <a:schemeClr val="tx1"/>
                            </a:solidFill>
                            <a:latin typeface="Cambria Math" panose="02040503050406030204" pitchFamily="18" charset="0"/>
                            <a:ea typeface="Cambria Math" panose="02040503050406030204" pitchFamily="18" charset="0"/>
                          </a:rPr>
                          <m:t>ℓ</m:t>
                        </m:r>
                        <m:r>
                          <a:rPr lang="en-US" sz="2000" i="1" kern="0">
                            <a:solidFill>
                              <a:schemeClr val="tx1"/>
                            </a:solidFill>
                            <a:latin typeface="Cambria Math" panose="02040503050406030204" pitchFamily="18" charset="0"/>
                            <a:ea typeface="Cambria Math" panose="02040503050406030204" pitchFamily="18" charset="0"/>
                          </a:rPr>
                          <m:t>𝑝</m:t>
                        </m:r>
                        <m:r>
                          <a:rPr lang="en-US" sz="2000" i="1" kern="0">
                            <a:solidFill>
                              <a:schemeClr val="tx1"/>
                            </a:solidFill>
                            <a:latin typeface="Cambria Math" panose="02040503050406030204" pitchFamily="18" charset="0"/>
                            <a:ea typeface="Cambria Math" panose="02040503050406030204" pitchFamily="18" charset="0"/>
                          </a:rPr>
                          <m:t>→</m:t>
                        </m:r>
                        <m:sSup>
                          <m:sSupPr>
                            <m:ctrlPr>
                              <a:rPr lang="en-US" sz="2000" i="1" kern="0">
                                <a:solidFill>
                                  <a:schemeClr val="tx1"/>
                                </a:solidFill>
                                <a:latin typeface="Cambria Math" panose="02040503050406030204" pitchFamily="18" charset="0"/>
                                <a:ea typeface="Cambria Math" panose="02040503050406030204" pitchFamily="18" charset="0"/>
                              </a:rPr>
                            </m:ctrlPr>
                          </m:sSupPr>
                          <m:e>
                            <m:r>
                              <a:rPr lang="en-US" sz="2000" i="1" kern="0">
                                <a:solidFill>
                                  <a:schemeClr val="tx1"/>
                                </a:solidFill>
                                <a:latin typeface="Cambria Math" panose="02040503050406030204" pitchFamily="18" charset="0"/>
                                <a:ea typeface="Cambria Math" panose="02040503050406030204" pitchFamily="18" charset="0"/>
                              </a:rPr>
                              <m:t>ℓ</m:t>
                            </m:r>
                          </m:e>
                          <m:sup>
                            <m:r>
                              <a:rPr lang="en-US" sz="2000" i="1" kern="0">
                                <a:solidFill>
                                  <a:schemeClr val="tx1"/>
                                </a:solidFill>
                                <a:latin typeface="Cambria Math" panose="02040503050406030204" pitchFamily="18" charset="0"/>
                                <a:ea typeface="Cambria Math" panose="02040503050406030204" pitchFamily="18" charset="0"/>
                              </a:rPr>
                              <m:t>′</m:t>
                            </m:r>
                          </m:sup>
                        </m:sSup>
                        <m:r>
                          <a:rPr lang="en-US" sz="2000" i="1" kern="0">
                            <a:solidFill>
                              <a:schemeClr val="tx1"/>
                            </a:solidFill>
                            <a:latin typeface="Cambria Math" panose="02040503050406030204" pitchFamily="18" charset="0"/>
                            <a:ea typeface="Cambria Math" panose="02040503050406030204" pitchFamily="18" charset="0"/>
                          </a:rPr>
                          <m:t>h𝑋</m:t>
                        </m:r>
                      </m:sup>
                    </m:sSup>
                    <m:r>
                      <a:rPr lang="en-US" sz="2000" i="1" kern="0">
                        <a:solidFill>
                          <a:schemeClr val="tx1"/>
                        </a:solidFill>
                        <a:latin typeface="Cambria Math" panose="02040503050406030204" pitchFamily="18" charset="0"/>
                      </a:rPr>
                      <m:t>=</m:t>
                    </m:r>
                    <m:nary>
                      <m:naryPr>
                        <m:chr m:val="∑"/>
                        <m:supHide m:val="on"/>
                        <m:ctrlPr>
                          <a:rPr lang="en-US" sz="2000" i="1" kern="0">
                            <a:solidFill>
                              <a:schemeClr val="tx1"/>
                            </a:solidFill>
                            <a:latin typeface="Cambria Math" panose="02040503050406030204" pitchFamily="18" charset="0"/>
                          </a:rPr>
                        </m:ctrlPr>
                      </m:naryPr>
                      <m:sub>
                        <m:r>
                          <m:rPr>
                            <m:brk m:alnAt="7"/>
                          </m:rPr>
                          <a:rPr lang="en-US" sz="2000" i="1" kern="0">
                            <a:solidFill>
                              <a:schemeClr val="tx1"/>
                            </a:solidFill>
                            <a:latin typeface="Cambria Math" panose="02040503050406030204" pitchFamily="18" charset="0"/>
                          </a:rPr>
                          <m:t>𝑞</m:t>
                        </m:r>
                      </m:sub>
                      <m:sup/>
                      <m:e>
                        <m:sSub>
                          <m:sSubPr>
                            <m:ctrlPr>
                              <a:rPr lang="en-US" sz="2000" i="1" kern="0">
                                <a:solidFill>
                                  <a:schemeClr val="tx1"/>
                                </a:solidFill>
                                <a:latin typeface="Cambria Math" panose="02040503050406030204" pitchFamily="18" charset="0"/>
                              </a:rPr>
                            </m:ctrlPr>
                          </m:sSubPr>
                          <m:e>
                            <m:r>
                              <a:rPr lang="en-US" sz="2000" i="1" kern="0">
                                <a:solidFill>
                                  <a:schemeClr val="tx1"/>
                                </a:solidFill>
                                <a:latin typeface="Cambria Math" panose="02040503050406030204" pitchFamily="18" charset="0"/>
                              </a:rPr>
                              <m:t>𝑓</m:t>
                            </m:r>
                          </m:e>
                          <m:sub>
                            <m:r>
                              <a:rPr lang="en-US" sz="2000" i="1" kern="0">
                                <a:solidFill>
                                  <a:schemeClr val="tx1"/>
                                </a:solidFill>
                                <a:latin typeface="Cambria Math" panose="02040503050406030204" pitchFamily="18" charset="0"/>
                              </a:rPr>
                              <m:t>𝑞</m:t>
                            </m:r>
                          </m:sub>
                        </m:sSub>
                        <m:d>
                          <m:dPr>
                            <m:ctrlPr>
                              <a:rPr lang="en-US" sz="2000" i="1" kern="0">
                                <a:solidFill>
                                  <a:schemeClr val="tx1"/>
                                </a:solidFill>
                                <a:latin typeface="Cambria Math" panose="02040503050406030204" pitchFamily="18" charset="0"/>
                              </a:rPr>
                            </m:ctrlPr>
                          </m:dPr>
                          <m:e>
                            <m:r>
                              <a:rPr lang="en-US" sz="2000" i="1" kern="0">
                                <a:solidFill>
                                  <a:schemeClr val="tx1"/>
                                </a:solidFill>
                                <a:latin typeface="Cambria Math" panose="02040503050406030204" pitchFamily="18" charset="0"/>
                              </a:rPr>
                              <m:t>𝑥</m:t>
                            </m:r>
                            <m:r>
                              <a:rPr lang="en-US" sz="2000" i="1" kern="0">
                                <a:solidFill>
                                  <a:schemeClr val="tx1"/>
                                </a:solidFill>
                                <a:latin typeface="Cambria Math" panose="02040503050406030204" pitchFamily="18" charset="0"/>
                              </a:rPr>
                              <m:t>,</m:t>
                            </m:r>
                            <m:sSup>
                              <m:sSupPr>
                                <m:ctrlPr>
                                  <a:rPr lang="en-US" sz="2000" i="1" kern="0">
                                    <a:solidFill>
                                      <a:schemeClr val="tx1"/>
                                    </a:solidFill>
                                    <a:latin typeface="Cambria Math" panose="02040503050406030204" pitchFamily="18" charset="0"/>
                                  </a:rPr>
                                </m:ctrlPr>
                              </m:sSupPr>
                              <m:e>
                                <m:r>
                                  <a:rPr lang="en-US" sz="2000" i="1" kern="0">
                                    <a:solidFill>
                                      <a:schemeClr val="tx1"/>
                                    </a:solidFill>
                                    <a:latin typeface="Cambria Math" panose="02040503050406030204" pitchFamily="18" charset="0"/>
                                  </a:rPr>
                                  <m:t>𝑄</m:t>
                                </m:r>
                              </m:e>
                              <m:sup>
                                <m:r>
                                  <a:rPr lang="en-US" sz="2000" i="1" kern="0">
                                    <a:solidFill>
                                      <a:schemeClr val="tx1"/>
                                    </a:solidFill>
                                    <a:latin typeface="Cambria Math" panose="02040503050406030204" pitchFamily="18" charset="0"/>
                                  </a:rPr>
                                  <m:t>2</m:t>
                                </m:r>
                              </m:sup>
                            </m:sSup>
                          </m:e>
                        </m:d>
                      </m:e>
                    </m:nary>
                    <m:r>
                      <a:rPr lang="en-US" sz="2000" i="1" kern="0">
                        <a:solidFill>
                          <a:schemeClr val="tx1"/>
                        </a:solidFill>
                        <a:latin typeface="Cambria Math" panose="02040503050406030204" pitchFamily="18" charset="0"/>
                        <a:ea typeface="Cambria Math" panose="02040503050406030204" pitchFamily="18" charset="0"/>
                      </a:rPr>
                      <m:t>⊗</m:t>
                    </m:r>
                    <m:r>
                      <a:rPr lang="en-US" sz="2000" i="1" kern="0">
                        <a:solidFill>
                          <a:srgbClr val="FF0000"/>
                        </a:solidFill>
                        <a:latin typeface="Cambria Math" panose="02040503050406030204" pitchFamily="18" charset="0"/>
                        <a:ea typeface="Cambria Math" panose="02040503050406030204" pitchFamily="18" charset="0"/>
                      </a:rPr>
                      <m:t>𝑑</m:t>
                    </m:r>
                    <m:sSup>
                      <m:sSupPr>
                        <m:ctrlPr>
                          <a:rPr lang="en-US" sz="2000" i="1" kern="0">
                            <a:solidFill>
                              <a:srgbClr val="FF0000"/>
                            </a:solidFill>
                            <a:latin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𝜎</m:t>
                        </m:r>
                      </m:e>
                      <m:sup>
                        <m:r>
                          <a:rPr lang="en-US" sz="2000" i="1" kern="0">
                            <a:solidFill>
                              <a:srgbClr val="FF0000"/>
                            </a:solidFill>
                            <a:latin typeface="Cambria Math" panose="02040503050406030204" pitchFamily="18" charset="0"/>
                            <a:ea typeface="Cambria Math" panose="02040503050406030204" pitchFamily="18" charset="0"/>
                          </a:rPr>
                          <m:t>ℓ</m:t>
                        </m:r>
                        <m:r>
                          <a:rPr lang="en-US" sz="2000" i="1" kern="0">
                            <a:solidFill>
                              <a:srgbClr val="FF0000"/>
                            </a:solidFill>
                            <a:latin typeface="Cambria Math" panose="02040503050406030204" pitchFamily="18" charset="0"/>
                            <a:ea typeface="Cambria Math" panose="02040503050406030204" pitchFamily="18" charset="0"/>
                          </a:rPr>
                          <m:t>𝑞</m:t>
                        </m:r>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ℓ</m:t>
                            </m:r>
                          </m:e>
                          <m:sup>
                            <m:r>
                              <a:rPr lang="en-US" sz="2000" i="1" kern="0">
                                <a:solidFill>
                                  <a:srgbClr val="FF0000"/>
                                </a:solidFill>
                                <a:latin typeface="Cambria Math" panose="02040503050406030204" pitchFamily="18" charset="0"/>
                                <a:ea typeface="Cambria Math" panose="02040503050406030204" pitchFamily="18" charset="0"/>
                              </a:rPr>
                              <m:t>′</m:t>
                            </m:r>
                          </m:sup>
                        </m:sSup>
                        <m:r>
                          <a:rPr lang="en-US" sz="2000" i="1" kern="0">
                            <a:solidFill>
                              <a:srgbClr val="FF0000"/>
                            </a:solidFill>
                            <a:latin typeface="Cambria Math" panose="02040503050406030204" pitchFamily="18" charset="0"/>
                            <a:ea typeface="Cambria Math" panose="02040503050406030204" pitchFamily="18" charset="0"/>
                          </a:rPr>
                          <m:t>𝑞</m:t>
                        </m:r>
                      </m:sup>
                    </m:sSup>
                    <m:r>
                      <a:rPr lang="en-US" sz="2000" i="1" kern="0" smtClean="0">
                        <a:solidFill>
                          <a:schemeClr val="tx1"/>
                        </a:solidFill>
                        <a:latin typeface="Cambria Math" panose="02040503050406030204" pitchFamily="18" charset="0"/>
                        <a:ea typeface="Cambria Math" panose="02040503050406030204" pitchFamily="18" charset="0"/>
                      </a:rPr>
                      <m:t>⊗</m:t>
                    </m:r>
                    <m:sSubSup>
                      <m:sSubSupPr>
                        <m:ctrlPr>
                          <a:rPr lang="en-US" sz="2000" i="1" kern="0">
                            <a:solidFill>
                              <a:schemeClr val="tx1"/>
                            </a:solidFill>
                            <a:latin typeface="Cambria Math" panose="02040503050406030204" pitchFamily="18" charset="0"/>
                            <a:ea typeface="Cambria Math" panose="02040503050406030204" pitchFamily="18" charset="0"/>
                          </a:rPr>
                        </m:ctrlPr>
                      </m:sSubSupPr>
                      <m:e>
                        <m:r>
                          <a:rPr lang="en-US" sz="2000" i="1" kern="0">
                            <a:solidFill>
                              <a:schemeClr val="tx1"/>
                            </a:solidFill>
                            <a:latin typeface="Cambria Math" panose="02040503050406030204" pitchFamily="18" charset="0"/>
                            <a:ea typeface="Cambria Math" panose="02040503050406030204" pitchFamily="18" charset="0"/>
                          </a:rPr>
                          <m:t>𝐷</m:t>
                        </m:r>
                      </m:e>
                      <m:sub>
                        <m:r>
                          <a:rPr lang="en-US" sz="2000" i="1" kern="0">
                            <a:solidFill>
                              <a:schemeClr val="tx1"/>
                            </a:solidFill>
                            <a:latin typeface="Cambria Math" panose="02040503050406030204" pitchFamily="18" charset="0"/>
                            <a:ea typeface="Cambria Math" panose="02040503050406030204" pitchFamily="18" charset="0"/>
                          </a:rPr>
                          <m:t>𝑞</m:t>
                        </m:r>
                      </m:sub>
                      <m:sup>
                        <m:r>
                          <a:rPr lang="en-US" sz="2000" i="1" kern="0">
                            <a:solidFill>
                              <a:schemeClr val="tx1"/>
                            </a:solidFill>
                            <a:latin typeface="Cambria Math" panose="02040503050406030204" pitchFamily="18" charset="0"/>
                            <a:ea typeface="Cambria Math" panose="02040503050406030204" pitchFamily="18" charset="0"/>
                          </a:rPr>
                          <m:t>h</m:t>
                        </m:r>
                      </m:sup>
                    </m:sSubSup>
                    <m:d>
                      <m:dPr>
                        <m:ctrlPr>
                          <a:rPr lang="en-US" sz="2000" i="1" kern="0">
                            <a:solidFill>
                              <a:schemeClr val="tx1"/>
                            </a:solidFill>
                            <a:latin typeface="Cambria Math" panose="02040503050406030204" pitchFamily="18" charset="0"/>
                          </a:rPr>
                        </m:ctrlPr>
                      </m:dPr>
                      <m:e>
                        <m:r>
                          <a:rPr lang="en-US" sz="2000" i="1" kern="0">
                            <a:solidFill>
                              <a:schemeClr val="tx1"/>
                            </a:solidFill>
                            <a:latin typeface="Cambria Math" panose="02040503050406030204" pitchFamily="18" charset="0"/>
                          </a:rPr>
                          <m:t>𝑧</m:t>
                        </m:r>
                        <m:r>
                          <a:rPr lang="en-US" sz="2000" i="1" kern="0">
                            <a:solidFill>
                              <a:schemeClr val="tx1"/>
                            </a:solidFill>
                            <a:latin typeface="Cambria Math" panose="02040503050406030204" pitchFamily="18" charset="0"/>
                          </a:rPr>
                          <m:t>,</m:t>
                        </m:r>
                        <m:sSup>
                          <m:sSupPr>
                            <m:ctrlPr>
                              <a:rPr lang="en-US" sz="2000" i="1" kern="0">
                                <a:solidFill>
                                  <a:schemeClr val="tx1"/>
                                </a:solidFill>
                                <a:latin typeface="Cambria Math" panose="02040503050406030204" pitchFamily="18" charset="0"/>
                              </a:rPr>
                            </m:ctrlPr>
                          </m:sSupPr>
                          <m:e>
                            <m:r>
                              <a:rPr lang="en-US" sz="2000" i="1" kern="0">
                                <a:solidFill>
                                  <a:schemeClr val="tx1"/>
                                </a:solidFill>
                                <a:latin typeface="Cambria Math" panose="02040503050406030204" pitchFamily="18" charset="0"/>
                              </a:rPr>
                              <m:t>𝑄</m:t>
                            </m:r>
                          </m:e>
                          <m:sup>
                            <m:r>
                              <a:rPr lang="en-US" sz="2000" i="1" kern="0">
                                <a:solidFill>
                                  <a:schemeClr val="tx1"/>
                                </a:solidFill>
                                <a:latin typeface="Cambria Math" panose="02040503050406030204" pitchFamily="18" charset="0"/>
                              </a:rPr>
                              <m:t>2</m:t>
                            </m:r>
                          </m:sup>
                        </m:sSup>
                      </m:e>
                    </m:d>
                  </m:oMath>
                </a14:m>
                <a:r>
                  <a:rPr lang="en-US" sz="2000" kern="0" dirty="0"/>
                  <a:t> with the partonic process</a:t>
                </a:r>
                <a:r>
                  <a:rPr lang="it-IT" sz="2000" kern="0" dirty="0"/>
                  <a:t> </a:t>
                </a:r>
                <a:r>
                  <a:rPr lang="en-US" sz="2000" kern="0" dirty="0"/>
                  <a:t>is</a:t>
                </a:r>
                <a:r>
                  <a:rPr lang="it-IT" sz="2000" kern="0" dirty="0"/>
                  <a:t> </a:t>
                </a:r>
                <a:r>
                  <a:rPr lang="en-US" sz="2000" kern="0" dirty="0"/>
                  <a:t>given by </a:t>
                </a:r>
                <a14:m>
                  <m:oMath xmlns:m="http://schemas.openxmlformats.org/officeDocument/2006/math">
                    <m:r>
                      <a:rPr lang="en-US" sz="2000" i="1" kern="0">
                        <a:solidFill>
                          <a:srgbClr val="FF0000"/>
                        </a:solidFill>
                        <a:latin typeface="Cambria Math" panose="02040503050406030204" pitchFamily="18" charset="0"/>
                        <a:ea typeface="Cambria Math" panose="02040503050406030204" pitchFamily="18" charset="0"/>
                      </a:rPr>
                      <m:t>𝑑</m:t>
                    </m:r>
                    <m:sSup>
                      <m:sSupPr>
                        <m:ctrlPr>
                          <a:rPr lang="en-US" sz="2000" i="1" kern="0">
                            <a:solidFill>
                              <a:srgbClr val="FF0000"/>
                            </a:solidFill>
                            <a:latin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𝜎</m:t>
                        </m:r>
                      </m:e>
                      <m:sup>
                        <m:r>
                          <a:rPr lang="en-US" sz="2000" i="1" kern="0">
                            <a:solidFill>
                              <a:srgbClr val="FF0000"/>
                            </a:solidFill>
                            <a:latin typeface="Cambria Math" panose="02040503050406030204" pitchFamily="18" charset="0"/>
                            <a:ea typeface="Cambria Math" panose="02040503050406030204" pitchFamily="18" charset="0"/>
                          </a:rPr>
                          <m:t>ℓ</m:t>
                        </m:r>
                        <m:r>
                          <a:rPr lang="en-US" sz="2000" i="1" kern="0">
                            <a:solidFill>
                              <a:srgbClr val="FF0000"/>
                            </a:solidFill>
                            <a:latin typeface="Cambria Math" panose="02040503050406030204" pitchFamily="18" charset="0"/>
                            <a:ea typeface="Cambria Math" panose="02040503050406030204" pitchFamily="18" charset="0"/>
                          </a:rPr>
                          <m:t>𝑞</m:t>
                        </m:r>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ℓ</m:t>
                            </m:r>
                          </m:e>
                          <m:sup>
                            <m:r>
                              <a:rPr lang="en-US" sz="2000" i="1" kern="0">
                                <a:solidFill>
                                  <a:srgbClr val="FF0000"/>
                                </a:solidFill>
                                <a:latin typeface="Cambria Math" panose="02040503050406030204" pitchFamily="18" charset="0"/>
                                <a:ea typeface="Cambria Math" panose="02040503050406030204" pitchFamily="18" charset="0"/>
                              </a:rPr>
                              <m:t>′</m:t>
                            </m:r>
                          </m:sup>
                        </m:sSup>
                        <m:r>
                          <a:rPr lang="en-US" sz="2000" i="1" kern="0">
                            <a:solidFill>
                              <a:srgbClr val="FF0000"/>
                            </a:solidFill>
                            <a:latin typeface="Cambria Math" panose="02040503050406030204" pitchFamily="18" charset="0"/>
                            <a:ea typeface="Cambria Math" panose="02040503050406030204" pitchFamily="18" charset="0"/>
                          </a:rPr>
                          <m:t>𝑞</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𝑠</m:t>
                            </m:r>
                          </m:e>
                        </m:acc>
                      </m:e>
                      <m:sup>
                        <m:r>
                          <a:rPr lang="en-US" sz="2000" i="1" kern="0">
                            <a:solidFill>
                              <a:srgbClr val="FF0000"/>
                            </a:solidFill>
                            <a:latin typeface="Cambria Math" panose="02040503050406030204" pitchFamily="18" charset="0"/>
                            <a:ea typeface="Cambria Math" panose="02040503050406030204" pitchFamily="18" charset="0"/>
                          </a:rPr>
                          <m:t>2</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𝑢</m:t>
                            </m:r>
                          </m:e>
                        </m:acc>
                      </m:e>
                      <m:sup>
                        <m:r>
                          <a:rPr lang="en-US" sz="2000" i="1" kern="0">
                            <a:solidFill>
                              <a:srgbClr val="FF0000"/>
                            </a:solidFill>
                            <a:latin typeface="Cambria Math" panose="02040503050406030204" pitchFamily="18" charset="0"/>
                            <a:ea typeface="Cambria Math" panose="02040503050406030204" pitchFamily="18" charset="0"/>
                          </a:rPr>
                          <m:t>2</m:t>
                        </m:r>
                      </m:sup>
                    </m:sSup>
                  </m:oMath>
                </a14:m>
                <a:endParaRPr lang="it-IT" sz="2000" kern="0" dirty="0"/>
              </a:p>
              <a:p>
                <a:pPr marL="0" indent="0">
                  <a:buFont typeface="Wingdings" pitchFamily="2" charset="2"/>
                  <a:buNone/>
                </a:pPr>
                <a:endParaRPr lang="it-IT" sz="2000" kern="0" dirty="0"/>
              </a:p>
              <a:p>
                <a:pPr marL="0" indent="0">
                  <a:buFont typeface="Wingdings" pitchFamily="2" charset="2"/>
                  <a:buNone/>
                </a:pPr>
                <a:endParaRPr lang="it-IT" sz="2000" kern="0" dirty="0"/>
              </a:p>
              <a:p>
                <a:pPr marL="0" indent="0">
                  <a:buFont typeface="Wingdings" pitchFamily="2" charset="2"/>
                  <a:buNone/>
                </a:pPr>
                <a:endParaRPr lang="it-IT" sz="2000" kern="0" dirty="0"/>
              </a:p>
              <a:p>
                <a:pPr marL="0" indent="0">
                  <a:buFont typeface="Wingdings" pitchFamily="2" charset="2"/>
                  <a:buNone/>
                </a:pPr>
                <a:endParaRPr lang="en-US" sz="2000" i="1" kern="0" dirty="0">
                  <a:solidFill>
                    <a:srgbClr val="FF0000"/>
                  </a:solidFill>
                  <a:latin typeface="Cambria Math" panose="02040503050406030204" pitchFamily="18" charset="0"/>
                </a:endParaRPr>
              </a:p>
              <a:p>
                <a:pPr marL="0" indent="0">
                  <a:buFont typeface="Wingdings" pitchFamily="2" charset="2"/>
                  <a:buNone/>
                </a:pPr>
                <a:endParaRPr lang="en-US" sz="1600" i="1" kern="0" dirty="0">
                  <a:solidFill>
                    <a:srgbClr val="FF0000"/>
                  </a:solidFill>
                  <a:latin typeface="Cambria Math" panose="02040503050406030204" pitchFamily="18" charset="0"/>
                </a:endParaRPr>
              </a:p>
              <a:p>
                <a:pPr marL="0" indent="0">
                  <a:buNone/>
                </a:pPr>
                <a:endParaRPr lang="en-US" sz="1600" b="0" i="1" kern="0" dirty="0">
                  <a:solidFill>
                    <a:srgbClr val="FF0000"/>
                  </a:solidFill>
                  <a:latin typeface="Cambria Math" panose="02040503050406030204" pitchFamily="18" charset="0"/>
                </a:endParaRPr>
              </a:p>
              <a:p>
                <a:pPr marL="0" indent="0">
                  <a:buNone/>
                </a:pPr>
                <a:endParaRPr lang="en-US" sz="1600" b="0" i="1" kern="0" dirty="0">
                  <a:solidFill>
                    <a:srgbClr val="FF0000"/>
                  </a:solidFill>
                  <a:latin typeface="Cambria Math" panose="02040503050406030204" pitchFamily="18" charset="0"/>
                </a:endParaRPr>
              </a:p>
              <a:p>
                <a:pPr marL="0" indent="0">
                  <a:buNone/>
                </a:pPr>
                <a:r>
                  <a:rPr lang="it-IT" sz="2000" kern="0" dirty="0"/>
                  <a:t>In </a:t>
                </a:r>
                <a:r>
                  <a:rPr lang="it-IT" sz="2000" kern="0" dirty="0" err="1"/>
                  <a:t>collinear</a:t>
                </a:r>
                <a:r>
                  <a:rPr lang="it-IT" sz="2000" kern="0" dirty="0"/>
                  <a:t> PM </a:t>
                </a:r>
                <a14:m>
                  <m:oMath xmlns:m="http://schemas.openxmlformats.org/officeDocument/2006/math">
                    <m:r>
                      <a:rPr lang="en-US" sz="2000" i="1" kern="0">
                        <a:solidFill>
                          <a:srgbClr val="FF0000"/>
                        </a:solidFill>
                        <a:latin typeface="Cambria Math" panose="02040503050406030204" pitchFamily="18" charset="0"/>
                        <a:ea typeface="Cambria Math" panose="02040503050406030204" pitchFamily="18" charset="0"/>
                      </a:rPr>
                      <m:t>𝑑</m:t>
                    </m:r>
                    <m:sSup>
                      <m:sSupPr>
                        <m:ctrlPr>
                          <a:rPr lang="en-US" sz="2000" i="1" kern="0">
                            <a:solidFill>
                              <a:srgbClr val="FF0000"/>
                            </a:solidFill>
                            <a:latin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𝜎</m:t>
                        </m:r>
                      </m:e>
                      <m:sup>
                        <m:r>
                          <a:rPr lang="en-US" sz="2000" i="1" kern="0">
                            <a:solidFill>
                              <a:srgbClr val="FF0000"/>
                            </a:solidFill>
                            <a:latin typeface="Cambria Math" panose="02040503050406030204" pitchFamily="18" charset="0"/>
                            <a:ea typeface="Cambria Math" panose="02040503050406030204" pitchFamily="18" charset="0"/>
                          </a:rPr>
                          <m:t>ℓ</m:t>
                        </m:r>
                        <m:r>
                          <a:rPr lang="en-US" sz="2000" i="1" kern="0">
                            <a:solidFill>
                              <a:srgbClr val="FF0000"/>
                            </a:solidFill>
                            <a:latin typeface="Cambria Math" panose="02040503050406030204" pitchFamily="18" charset="0"/>
                            <a:ea typeface="Cambria Math" panose="02040503050406030204" pitchFamily="18" charset="0"/>
                          </a:rPr>
                          <m:t>𝑞</m:t>
                        </m:r>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ℓ</m:t>
                            </m:r>
                          </m:e>
                          <m:sup>
                            <m:r>
                              <a:rPr lang="en-US" sz="2000" i="1" kern="0">
                                <a:solidFill>
                                  <a:srgbClr val="FF0000"/>
                                </a:solidFill>
                                <a:latin typeface="Cambria Math" panose="02040503050406030204" pitchFamily="18" charset="0"/>
                                <a:ea typeface="Cambria Math" panose="02040503050406030204" pitchFamily="18" charset="0"/>
                              </a:rPr>
                              <m:t>′</m:t>
                            </m:r>
                          </m:sup>
                        </m:sSup>
                        <m:r>
                          <a:rPr lang="en-US" sz="2000" i="1" kern="0">
                            <a:solidFill>
                              <a:srgbClr val="FF0000"/>
                            </a:solidFill>
                            <a:latin typeface="Cambria Math" panose="02040503050406030204" pitchFamily="18" charset="0"/>
                            <a:ea typeface="Cambria Math" panose="02040503050406030204" pitchFamily="18" charset="0"/>
                          </a:rPr>
                          <m:t>𝑞</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𝑠</m:t>
                            </m:r>
                          </m:e>
                        </m:acc>
                      </m:e>
                      <m:sup>
                        <m:r>
                          <a:rPr lang="en-US" sz="2000" i="1" kern="0">
                            <a:solidFill>
                              <a:srgbClr val="FF0000"/>
                            </a:solidFill>
                            <a:latin typeface="Cambria Math" panose="02040503050406030204" pitchFamily="18" charset="0"/>
                            <a:ea typeface="Cambria Math" panose="02040503050406030204" pitchFamily="18" charset="0"/>
                          </a:rPr>
                          <m:t>2</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𝑢</m:t>
                            </m:r>
                          </m:e>
                        </m:acc>
                      </m:e>
                      <m:sup>
                        <m:r>
                          <a:rPr lang="en-US" sz="2000" i="1" kern="0">
                            <a:solidFill>
                              <a:srgbClr val="FF0000"/>
                            </a:solidFill>
                            <a:latin typeface="Cambria Math" panose="02040503050406030204" pitchFamily="18" charset="0"/>
                            <a:ea typeface="Cambria Math" panose="02040503050406030204" pitchFamily="18" charset="0"/>
                          </a:rPr>
                          <m:t>2</m:t>
                        </m:r>
                      </m:sup>
                    </m:sSup>
                    <m:r>
                      <a:rPr lang="en-US" sz="2000" i="1" kern="0">
                        <a:solidFill>
                          <a:srgbClr val="FF0000"/>
                        </a:solidFill>
                        <a:latin typeface="Cambria Math" panose="02040503050406030204" pitchFamily="18" charset="0"/>
                        <a:ea typeface="Cambria Math" panose="02040503050406030204" pitchFamily="18" charset="0"/>
                      </a:rPr>
                      <m:t>∝</m:t>
                    </m:r>
                    <m:d>
                      <m:dPr>
                        <m:begChr m:val="["/>
                        <m:endChr m:val="]"/>
                        <m:ctrlPr>
                          <a:rPr lang="en-US" sz="2000" b="0" i="1" kern="0" smtClean="0">
                            <a:solidFill>
                              <a:srgbClr val="FF0000"/>
                            </a:solidFill>
                            <a:latin typeface="Cambria Math" panose="02040503050406030204" pitchFamily="18" charset="0"/>
                            <a:ea typeface="Cambria Math" panose="02040503050406030204" pitchFamily="18" charset="0"/>
                          </a:rPr>
                        </m:ctrlPr>
                      </m:dPr>
                      <m:e>
                        <m:r>
                          <a:rPr lang="en-US" sz="2000" b="0" i="1" kern="0" smtClean="0">
                            <a:solidFill>
                              <a:srgbClr val="FF0000"/>
                            </a:solidFill>
                            <a:latin typeface="Cambria Math" panose="02040503050406030204" pitchFamily="18" charset="0"/>
                            <a:ea typeface="Cambria Math" panose="02040503050406030204" pitchFamily="18" charset="0"/>
                          </a:rPr>
                          <m:t>1+</m:t>
                        </m:r>
                        <m:sSup>
                          <m:sSupPr>
                            <m:ctrlPr>
                              <a:rPr lang="en-US" sz="2000" b="0" i="1" kern="0" smtClean="0">
                                <a:solidFill>
                                  <a:srgbClr val="FF0000"/>
                                </a:solidFill>
                                <a:latin typeface="Cambria Math" panose="02040503050406030204" pitchFamily="18" charset="0"/>
                                <a:ea typeface="Cambria Math" panose="02040503050406030204" pitchFamily="18" charset="0"/>
                              </a:rPr>
                            </m:ctrlPr>
                          </m:sSupPr>
                          <m:e>
                            <m:d>
                              <m:dPr>
                                <m:ctrlPr>
                                  <a:rPr lang="en-US" sz="2000" b="0" i="1" kern="0" smtClean="0">
                                    <a:solidFill>
                                      <a:srgbClr val="FF0000"/>
                                    </a:solidFill>
                                    <a:latin typeface="Cambria Math" panose="02040503050406030204" pitchFamily="18" charset="0"/>
                                    <a:ea typeface="Cambria Math" panose="02040503050406030204" pitchFamily="18" charset="0"/>
                                  </a:rPr>
                                </m:ctrlPr>
                              </m:dPr>
                              <m:e>
                                <m:r>
                                  <a:rPr lang="en-US" sz="2000" b="0" i="1" kern="0" smtClean="0">
                                    <a:solidFill>
                                      <a:srgbClr val="FF0000"/>
                                    </a:solidFill>
                                    <a:latin typeface="Cambria Math" panose="02040503050406030204" pitchFamily="18" charset="0"/>
                                    <a:ea typeface="Cambria Math" panose="02040503050406030204" pitchFamily="18" charset="0"/>
                                  </a:rPr>
                                  <m:t>1−</m:t>
                                </m:r>
                                <m:r>
                                  <a:rPr lang="en-US" sz="2000" b="0" i="1" kern="0" smtClean="0">
                                    <a:solidFill>
                                      <a:srgbClr val="FF0000"/>
                                    </a:solidFill>
                                    <a:latin typeface="Cambria Math" panose="02040503050406030204" pitchFamily="18" charset="0"/>
                                    <a:ea typeface="Cambria Math" panose="02040503050406030204" pitchFamily="18" charset="0"/>
                                  </a:rPr>
                                  <m:t>𝑦</m:t>
                                </m:r>
                              </m:e>
                            </m:d>
                          </m:e>
                          <m:sup>
                            <m:r>
                              <a:rPr lang="en-US" sz="2000" b="0" i="1" kern="0" smtClean="0">
                                <a:solidFill>
                                  <a:srgbClr val="FF0000"/>
                                </a:solidFill>
                                <a:latin typeface="Cambria Math" panose="02040503050406030204" pitchFamily="18" charset="0"/>
                                <a:ea typeface="Cambria Math" panose="02040503050406030204" pitchFamily="18" charset="0"/>
                              </a:rPr>
                              <m:t>2</m:t>
                            </m:r>
                          </m:sup>
                        </m:sSup>
                      </m:e>
                    </m:d>
                  </m:oMath>
                </a14:m>
                <a:r>
                  <a:rPr lang="it-IT" sz="2000" kern="0" dirty="0"/>
                  <a:t>, i.e. no </a:t>
                </a:r>
                <a14:m>
                  <m:oMath xmlns:m="http://schemas.openxmlformats.org/officeDocument/2006/math">
                    <m:sSub>
                      <m:sSubPr>
                        <m:ctrlPr>
                          <a:rPr lang="it-IT" sz="2000" i="1" kern="0" smtClean="0">
                            <a:latin typeface="Cambria Math" panose="02040503050406030204" pitchFamily="18" charset="0"/>
                          </a:rPr>
                        </m:ctrlPr>
                      </m:sSubPr>
                      <m:e>
                        <m:r>
                          <a:rPr lang="it-IT" sz="2000" i="1" kern="0" smtClean="0">
                            <a:latin typeface="Cambria Math" panose="02040503050406030204" pitchFamily="18" charset="0"/>
                            <a:ea typeface="Cambria Math" panose="02040503050406030204" pitchFamily="18" charset="0"/>
                          </a:rPr>
                          <m:t>𝜙</m:t>
                        </m:r>
                      </m:e>
                      <m:sub>
                        <m:r>
                          <a:rPr lang="en-US" sz="2000" b="0" i="1" kern="0" smtClean="0">
                            <a:latin typeface="Cambria Math" panose="02040503050406030204" pitchFamily="18" charset="0"/>
                          </a:rPr>
                          <m:t>h</m:t>
                        </m:r>
                      </m:sub>
                    </m:sSub>
                  </m:oMath>
                </a14:m>
                <a:r>
                  <a:rPr lang="it-IT" sz="2000" kern="0" dirty="0"/>
                  <a:t> </a:t>
                </a:r>
                <a:r>
                  <a:rPr lang="en-US" sz="2000" kern="0" dirty="0"/>
                  <a:t>dependence. </a:t>
                </a:r>
                <a:endParaRPr lang="en-US" altLang="en-US" sz="2000" dirty="0">
                  <a:solidFill>
                    <a:schemeClr val="tx1"/>
                  </a:solidFill>
                </a:endParaRPr>
              </a:p>
              <a:p>
                <a:pPr marL="0" indent="0">
                  <a:buNone/>
                </a:pPr>
                <a:r>
                  <a:rPr lang="it-IT" sz="2000" kern="0" dirty="0"/>
                  <a:t>	</a:t>
                </a:r>
                <a:endParaRPr lang="it-IT" sz="2400" kern="0" dirty="0"/>
              </a:p>
            </p:txBody>
          </p:sp>
        </mc:Choice>
        <mc:Fallback xmlns="">
          <p:sp>
            <p:nvSpPr>
              <p:cNvPr id="3" name="Content Placeholder 2"/>
              <p:cNvSpPr txBox="1">
                <a:spLocks noRot="1" noChangeAspect="1" noMove="1" noResize="1" noEditPoints="1" noAdjustHandles="1" noChangeArrowheads="1" noChangeShapeType="1" noTextEdit="1"/>
              </p:cNvSpPr>
              <p:nvPr/>
            </p:nvSpPr>
            <p:spPr>
              <a:xfrm>
                <a:off x="152400" y="876300"/>
                <a:ext cx="8723244" cy="4572000"/>
              </a:xfrm>
              <a:prstGeom prst="rect">
                <a:avLst/>
              </a:prstGeom>
              <a:blipFill>
                <a:blip r:embed="rId2"/>
                <a:stretch>
                  <a:fillRect l="-699" t="-9733" r="-1118"/>
                </a:stretch>
              </a:blipFill>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723" y="1943100"/>
            <a:ext cx="3610903" cy="198748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8018" y="2541257"/>
            <a:ext cx="4379623" cy="1734768"/>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3505200" y="1714500"/>
                <a:ext cx="4874348" cy="14019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𝑠</m:t>
                          </m:r>
                        </m:e>
                      </m:acc>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ℓ+</m:t>
                              </m:r>
                              <m:r>
                                <a:rPr lang="en-US" b="0" i="1" smtClean="0">
                                  <a:solidFill>
                                    <a:schemeClr val="tx1"/>
                                  </a:solidFill>
                                  <a:latin typeface="Cambria Math" panose="02040503050406030204" pitchFamily="18" charset="0"/>
                                  <a:ea typeface="Cambria Math" panose="02040503050406030204" pitchFamily="18" charset="0"/>
                                </a:rPr>
                                <m:t>𝑘</m:t>
                              </m:r>
                            </m:e>
                          </m:d>
                        </m:e>
                        <m:sup>
                          <m:r>
                            <a:rPr lang="en-US" b="0" i="1" smtClean="0">
                              <a:solidFill>
                                <a:schemeClr val="tx1"/>
                              </a:solidFill>
                              <a:latin typeface="Cambria Math" panose="02040503050406030204" pitchFamily="18" charset="0"/>
                            </a:rPr>
                            <m:t>2</m:t>
                          </m:r>
                        </m:sup>
                      </m:sSup>
                      <m:r>
                        <a:rPr lang="en-US" i="1">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2</m:t>
                      </m:r>
                      <m:r>
                        <a:rPr lang="en-US" i="1">
                          <a:solidFill>
                            <a:schemeClr val="tx1"/>
                          </a:solidFill>
                          <a:latin typeface="Cambria Math" panose="02040503050406030204" pitchFamily="18" charset="0"/>
                          <a:ea typeface="Cambria Math" panose="02040503050406030204" pitchFamily="18" charset="0"/>
                        </a:rPr>
                        <m:t>ℓ</m:t>
                      </m:r>
                      <m:r>
                        <a:rPr lang="en-US"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𝑘</m:t>
                      </m:r>
                      <m:r>
                        <a:rPr lang="en-US" b="0" i="1" smtClean="0">
                          <a:solidFill>
                            <a:schemeClr val="tx1"/>
                          </a:solidFill>
                          <a:latin typeface="Cambria Math" panose="02040503050406030204" pitchFamily="18" charset="0"/>
                          <a:ea typeface="Cambria Math" panose="02040503050406030204" pitchFamily="18" charset="0"/>
                        </a:rPr>
                        <m:t>      </m:t>
                      </m:r>
                      <m:groupChr>
                        <m:groupChrPr>
                          <m:chr m:val="→"/>
                          <m:vertJc m:val="bot"/>
                          <m:ctrlPr>
                            <a:rPr lang="en-US" b="0" i="1" smtClean="0">
                              <a:solidFill>
                                <a:schemeClr val="accent2">
                                  <a:lumMod val="75000"/>
                                </a:schemeClr>
                              </a:solidFill>
                              <a:latin typeface="Cambria Math" panose="02040503050406030204" pitchFamily="18" charset="0"/>
                              <a:ea typeface="Cambria Math" panose="02040503050406030204" pitchFamily="18" charset="0"/>
                            </a:rPr>
                          </m:ctrlPr>
                        </m:groupChrPr>
                        <m:e>
                          <m:sSub>
                            <m:sSubPr>
                              <m:ctrlPr>
                                <a:rPr lang="en-US" i="1">
                                  <a:solidFill>
                                    <a:schemeClr val="accent2">
                                      <a:lumMod val="75000"/>
                                    </a:schemeClr>
                                  </a:solidFill>
                                  <a:latin typeface="Cambria Math" panose="02040503050406030204" pitchFamily="18" charset="0"/>
                                </a:rPr>
                              </m:ctrlPr>
                            </m:sSubPr>
                            <m:e>
                              <m:r>
                                <a:rPr lang="en-US" i="1">
                                  <a:solidFill>
                                    <a:schemeClr val="accent2">
                                      <a:lumMod val="75000"/>
                                    </a:schemeClr>
                                  </a:solidFill>
                                  <a:latin typeface="Cambria Math" panose="02040503050406030204" pitchFamily="18" charset="0"/>
                                </a:rPr>
                                <m:t>𝑘</m:t>
                              </m:r>
                            </m:e>
                            <m:sub>
                              <m:r>
                                <a:rPr lang="en-US" i="1">
                                  <a:solidFill>
                                    <a:schemeClr val="accent2">
                                      <a:lumMod val="75000"/>
                                    </a:schemeClr>
                                  </a:solidFill>
                                  <a:latin typeface="Cambria Math" panose="02040503050406030204" pitchFamily="18" charset="0"/>
                                  <a:ea typeface="Cambria Math" panose="02040503050406030204" pitchFamily="18" charset="0"/>
                                </a:rPr>
                                <m:t>⊥</m:t>
                              </m:r>
                            </m:sub>
                          </m:sSub>
                          <m:r>
                            <a:rPr lang="en-US" b="0" i="1" smtClean="0">
                              <a:solidFill>
                                <a:schemeClr val="accent2">
                                  <a:lumMod val="75000"/>
                                </a:schemeClr>
                              </a:solidFill>
                              <a:latin typeface="Cambria Math" panose="02040503050406030204" pitchFamily="18" charset="0"/>
                              <a:ea typeface="Cambria Math" panose="02040503050406030204" pitchFamily="18" charset="0"/>
                            </a:rPr>
                            <m:t>=0</m:t>
                          </m:r>
                        </m:e>
                      </m:groupChr>
                      <m:r>
                        <a:rPr lang="en-US" b="0" i="1" smtClean="0">
                          <a:solidFill>
                            <a:schemeClr val="accent2">
                              <a:lumMod val="75000"/>
                            </a:schemeClr>
                          </a:solidFill>
                          <a:latin typeface="Cambria Math" panose="02040503050406030204" pitchFamily="18" charset="0"/>
                          <a:ea typeface="Cambria Math" panose="02040503050406030204" pitchFamily="18" charset="0"/>
                        </a:rPr>
                        <m:t>𝑠𝑥</m:t>
                      </m:r>
                    </m:oMath>
                  </m:oMathPara>
                </a14:m>
                <a:endParaRPr lang="en-US" b="0" dirty="0">
                  <a:solidFill>
                    <a:schemeClr val="tx1"/>
                  </a:solidFill>
                </a:endParaRPr>
              </a:p>
              <a:p>
                <a:pPr/>
                <a14:m>
                  <m:oMathPara xmlns:m="http://schemas.openxmlformats.org/officeDocument/2006/math">
                    <m:oMathParaPr>
                      <m:jc m:val="centerGroup"/>
                    </m:oMathParaPr>
                    <m:oMath xmlns:m="http://schemas.openxmlformats.org/officeDocument/2006/math">
                      <m:acc>
                        <m:accPr>
                          <m:chr m:val="̂"/>
                          <m:ctrlPr>
                            <a:rPr lang="en-US" b="0"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𝑢</m:t>
                          </m:r>
                        </m:e>
                      </m:acc>
                      <m:r>
                        <a:rPr lang="en-US" b="0" i="1" smtClean="0">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d>
                            <m:dPr>
                              <m:ctrlPr>
                                <a:rPr lang="en-US" i="1">
                                  <a:solidFill>
                                    <a:schemeClr val="tx1"/>
                                  </a:solidFill>
                                  <a:latin typeface="Cambria Math" panose="02040503050406030204" pitchFamily="18" charset="0"/>
                                </a:rPr>
                              </m:ctrlPr>
                            </m:dPr>
                            <m:e>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i="1">
                                      <a:solidFill>
                                        <a:schemeClr val="tx1"/>
                                      </a:solidFill>
                                      <a:latin typeface="Cambria Math" panose="02040503050406030204" pitchFamily="18" charset="0"/>
                                      <a:ea typeface="Cambria Math" panose="02040503050406030204" pitchFamily="18" charset="0"/>
                                    </a:rPr>
                                    <m:t>ℓ</m:t>
                                  </m:r>
                                </m:e>
                                <m:sup>
                                  <m:r>
                                    <a:rPr lang="en-US" b="0" i="1" smtClean="0">
                                      <a:solidFill>
                                        <a:schemeClr val="tx1"/>
                                      </a:solidFill>
                                      <a:latin typeface="Cambria Math" panose="02040503050406030204" pitchFamily="18" charset="0"/>
                                      <a:ea typeface="Cambria Math" panose="02040503050406030204" pitchFamily="18" charset="0"/>
                                    </a:rPr>
                                    <m:t>′</m:t>
                                  </m:r>
                                </m:sup>
                              </m:sSup>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𝑘</m:t>
                              </m:r>
                            </m:e>
                          </m:d>
                        </m:e>
                        <m:sup>
                          <m:r>
                            <a:rPr lang="en-US" i="1">
                              <a:solidFill>
                                <a:schemeClr val="tx1"/>
                              </a:solidFill>
                              <a:latin typeface="Cambria Math" panose="02040503050406030204" pitchFamily="18" charset="0"/>
                            </a:rPr>
                            <m:t>2</m:t>
                          </m:r>
                        </m:sup>
                      </m:sSup>
                      <m:r>
                        <a:rPr lang="en-US" i="1">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2</m:t>
                      </m:r>
                      <m:sSup>
                        <m:sSupPr>
                          <m:ctrlPr>
                            <a:rPr lang="en-US" b="0" i="1" smtClean="0">
                              <a:solidFill>
                                <a:schemeClr val="tx1"/>
                              </a:solidFill>
                              <a:latin typeface="Cambria Math" panose="02040503050406030204" pitchFamily="18" charset="0"/>
                              <a:ea typeface="Cambria Math" panose="02040503050406030204" pitchFamily="18" charset="0"/>
                            </a:rPr>
                          </m:ctrlPr>
                        </m:sSupPr>
                        <m:e>
                          <m:r>
                            <a:rPr lang="en-US" i="1">
                              <a:solidFill>
                                <a:schemeClr val="tx1"/>
                              </a:solidFill>
                              <a:latin typeface="Cambria Math" panose="02040503050406030204" pitchFamily="18" charset="0"/>
                              <a:ea typeface="Cambria Math" panose="02040503050406030204" pitchFamily="18" charset="0"/>
                            </a:rPr>
                            <m:t>ℓ</m:t>
                          </m:r>
                        </m:e>
                        <m:sup>
                          <m:r>
                            <a:rPr lang="en-US" b="0" i="1" smtClean="0">
                              <a:solidFill>
                                <a:schemeClr val="tx1"/>
                              </a:solidFill>
                              <a:latin typeface="Cambria Math" panose="02040503050406030204" pitchFamily="18" charset="0"/>
                              <a:ea typeface="Cambria Math" panose="02040503050406030204" pitchFamily="18" charset="0"/>
                            </a:rPr>
                            <m:t>′</m:t>
                          </m:r>
                        </m:sup>
                      </m:sSup>
                      <m:r>
                        <a:rPr lang="en-US" i="1">
                          <a:solidFill>
                            <a:schemeClr val="tx1"/>
                          </a:solidFill>
                          <a:latin typeface="Cambria Math" panose="02040503050406030204" pitchFamily="18" charset="0"/>
                          <a:ea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𝑘</m:t>
                      </m:r>
                      <m:r>
                        <a:rPr lang="en-US" b="0" i="1" smtClean="0">
                          <a:solidFill>
                            <a:schemeClr val="tx1"/>
                          </a:solidFill>
                          <a:latin typeface="Cambria Math" panose="02040503050406030204" pitchFamily="18" charset="0"/>
                          <a:ea typeface="Cambria Math" panose="02040503050406030204" pitchFamily="18" charset="0"/>
                        </a:rPr>
                        <m:t>        </m:t>
                      </m:r>
                      <m:groupChr>
                        <m:groupChrPr>
                          <m:chr m:val="→"/>
                          <m:vertJc m:val="bot"/>
                          <m:ctrlPr>
                            <a:rPr lang="en-US" i="1" smtClean="0">
                              <a:solidFill>
                                <a:schemeClr val="accent2">
                                  <a:lumMod val="75000"/>
                                </a:schemeClr>
                              </a:solidFill>
                              <a:latin typeface="Cambria Math" panose="02040503050406030204" pitchFamily="18" charset="0"/>
                              <a:ea typeface="Cambria Math" panose="02040503050406030204" pitchFamily="18" charset="0"/>
                            </a:rPr>
                          </m:ctrlPr>
                        </m:groupChrPr>
                        <m:e>
                          <m:sSub>
                            <m:sSubPr>
                              <m:ctrlPr>
                                <a:rPr lang="en-US" i="1">
                                  <a:solidFill>
                                    <a:schemeClr val="accent2">
                                      <a:lumMod val="75000"/>
                                    </a:schemeClr>
                                  </a:solidFill>
                                  <a:latin typeface="Cambria Math" panose="02040503050406030204" pitchFamily="18" charset="0"/>
                                </a:rPr>
                              </m:ctrlPr>
                            </m:sSubPr>
                            <m:e>
                              <m:r>
                                <a:rPr lang="en-US" i="1">
                                  <a:solidFill>
                                    <a:schemeClr val="accent2">
                                      <a:lumMod val="75000"/>
                                    </a:schemeClr>
                                  </a:solidFill>
                                  <a:latin typeface="Cambria Math" panose="02040503050406030204" pitchFamily="18" charset="0"/>
                                </a:rPr>
                                <m:t>𝑘</m:t>
                              </m:r>
                            </m:e>
                            <m:sub>
                              <m:r>
                                <a:rPr lang="en-US" i="1">
                                  <a:solidFill>
                                    <a:schemeClr val="accent2">
                                      <a:lumMod val="75000"/>
                                    </a:schemeClr>
                                  </a:solidFill>
                                  <a:latin typeface="Cambria Math" panose="02040503050406030204" pitchFamily="18" charset="0"/>
                                  <a:ea typeface="Cambria Math" panose="02040503050406030204" pitchFamily="18" charset="0"/>
                                </a:rPr>
                                <m:t>⊥</m:t>
                              </m:r>
                            </m:sub>
                          </m:sSub>
                          <m:r>
                            <a:rPr lang="en-US" i="1">
                              <a:solidFill>
                                <a:schemeClr val="accent2">
                                  <a:lumMod val="75000"/>
                                </a:schemeClr>
                              </a:solidFill>
                              <a:latin typeface="Cambria Math" panose="02040503050406030204" pitchFamily="18" charset="0"/>
                              <a:ea typeface="Cambria Math" panose="02040503050406030204" pitchFamily="18" charset="0"/>
                            </a:rPr>
                            <m:t>=0</m:t>
                          </m:r>
                        </m:e>
                      </m:groupChr>
                      <m:r>
                        <a:rPr lang="en-US" b="0" i="1" smtClean="0">
                          <a:solidFill>
                            <a:schemeClr val="accent2">
                              <a:lumMod val="75000"/>
                            </a:schemeClr>
                          </a:solidFill>
                          <a:latin typeface="Cambria Math" panose="02040503050406030204" pitchFamily="18" charset="0"/>
                          <a:ea typeface="Cambria Math" panose="02040503050406030204" pitchFamily="18" charset="0"/>
                        </a:rPr>
                        <m:t>−</m:t>
                      </m:r>
                      <m:r>
                        <a:rPr lang="en-US" b="0" i="1" smtClean="0">
                          <a:solidFill>
                            <a:schemeClr val="accent2">
                              <a:lumMod val="75000"/>
                            </a:schemeClr>
                          </a:solidFill>
                          <a:latin typeface="Cambria Math" panose="02040503050406030204" pitchFamily="18" charset="0"/>
                          <a:ea typeface="Cambria Math" panose="02040503050406030204" pitchFamily="18" charset="0"/>
                        </a:rPr>
                        <m:t>𝑠𝑥</m:t>
                      </m:r>
                      <m:d>
                        <m:dPr>
                          <m:ctrlPr>
                            <a:rPr lang="en-US" b="0" i="1" smtClean="0">
                              <a:solidFill>
                                <a:schemeClr val="accent2">
                                  <a:lumMod val="75000"/>
                                </a:schemeClr>
                              </a:solidFill>
                              <a:latin typeface="Cambria Math" panose="02040503050406030204" pitchFamily="18" charset="0"/>
                              <a:ea typeface="Cambria Math" panose="02040503050406030204" pitchFamily="18" charset="0"/>
                            </a:rPr>
                          </m:ctrlPr>
                        </m:dPr>
                        <m:e>
                          <m:r>
                            <a:rPr lang="en-US" b="0" i="1" smtClean="0">
                              <a:solidFill>
                                <a:schemeClr val="accent2">
                                  <a:lumMod val="75000"/>
                                </a:schemeClr>
                              </a:solidFill>
                              <a:latin typeface="Cambria Math" panose="02040503050406030204" pitchFamily="18" charset="0"/>
                              <a:ea typeface="Cambria Math" panose="02040503050406030204" pitchFamily="18" charset="0"/>
                            </a:rPr>
                            <m:t>1−</m:t>
                          </m:r>
                          <m:r>
                            <a:rPr lang="en-US" b="0" i="1" smtClean="0">
                              <a:solidFill>
                                <a:schemeClr val="accent2">
                                  <a:lumMod val="75000"/>
                                </a:schemeClr>
                              </a:solidFill>
                              <a:latin typeface="Cambria Math" panose="02040503050406030204" pitchFamily="18" charset="0"/>
                              <a:ea typeface="Cambria Math" panose="02040503050406030204" pitchFamily="18" charset="0"/>
                            </a:rPr>
                            <m:t>𝑦</m:t>
                          </m:r>
                        </m:e>
                      </m:d>
                    </m:oMath>
                  </m:oMathPara>
                </a14:m>
                <a:endParaRPr lang="en-US" dirty="0">
                  <a:solidFill>
                    <a:schemeClr val="tx1"/>
                  </a:solidFill>
                </a:endParaRPr>
              </a:p>
              <a:p>
                <a:endParaRPr lang="en-US" dirty="0">
                  <a:solidFill>
                    <a:schemeClr val="tx1"/>
                  </a:solidFill>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𝑘</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𝑥𝑃</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ea typeface="Cambria Math" panose="02040503050406030204" pitchFamily="18" charset="0"/>
                            </a:rPr>
                            <m:t>⊥</m:t>
                          </m:r>
                        </m:sub>
                      </m:sSub>
                    </m:oMath>
                  </m:oMathPara>
                </a14:m>
                <a:endParaRPr lang="en-US"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505200" y="1714500"/>
                <a:ext cx="4874348" cy="1401922"/>
              </a:xfrm>
              <a:prstGeom prst="rect">
                <a:avLst/>
              </a:prstGeom>
              <a:blipFill>
                <a:blip r:embed="rId5"/>
                <a:stretch>
                  <a:fillRect/>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D4D50108-BA0C-445C-AB0A-ADAB9BD45B5C}"/>
              </a:ext>
            </a:extLst>
          </p:cNvPr>
          <p:cNvSpPr>
            <a:spLocks noGrp="1"/>
          </p:cNvSpPr>
          <p:nvPr>
            <p:ph type="dt" sz="half" idx="10"/>
          </p:nvPr>
        </p:nvSpPr>
        <p:spPr/>
        <p:txBody>
          <a:bodyPr/>
          <a:lstStyle/>
          <a:p>
            <a:pPr marL="0" marR="0" lvl="0" indent="0" algn="l" defTabSz="34289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16/01/2023</a:t>
            </a:r>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6" name="Footer Placeholder 5">
            <a:extLst>
              <a:ext uri="{FF2B5EF4-FFF2-40B4-BE49-F238E27FC236}">
                <a16:creationId xmlns:a16="http://schemas.microsoft.com/office/drawing/2014/main" id="{143D2FB0-CB4A-4014-AD74-206D6E893338}"/>
              </a:ext>
            </a:extLst>
          </p:cNvPr>
          <p:cNvSpPr>
            <a:spLocks noGrp="1"/>
          </p:cNvSpPr>
          <p:nvPr>
            <p:ph type="ftr" sz="quarter" idx="11"/>
          </p:nvPr>
        </p:nvSpPr>
        <p:spPr/>
        <p:txBody>
          <a:bodyPr/>
          <a:lstStyle/>
          <a:p>
            <a:pPr marL="0" marR="0" lvl="0" indent="0" algn="ctr" defTabSz="34289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XXIX Epiphany Conference</a:t>
            </a:r>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7" name="Slide Number Placeholder 6">
            <a:extLst>
              <a:ext uri="{FF2B5EF4-FFF2-40B4-BE49-F238E27FC236}">
                <a16:creationId xmlns:a16="http://schemas.microsoft.com/office/drawing/2014/main" id="{31449B54-1F9B-49EA-AFFB-C7C1782C0184}"/>
              </a:ext>
            </a:extLst>
          </p:cNvPr>
          <p:cNvSpPr>
            <a:spLocks noGrp="1"/>
          </p:cNvSpPr>
          <p:nvPr>
            <p:ph type="sldNum" sz="quarter" idx="12"/>
          </p:nvPr>
        </p:nvSpPr>
        <p:spPr/>
        <p:txBody>
          <a:bodyPr/>
          <a:lstStyle/>
          <a:p>
            <a:pPr marL="0" marR="0" lvl="0" indent="0" algn="r" defTabSz="342893" rtl="0" eaLnBrk="1" fontAlgn="auto" latinLnBrk="0" hangingPunct="1">
              <a:lnSpc>
                <a:spcPct val="100000"/>
              </a:lnSpc>
              <a:spcBef>
                <a:spcPts val="0"/>
              </a:spcBef>
              <a:spcAft>
                <a:spcPts val="0"/>
              </a:spcAft>
              <a:buClrTx/>
              <a:buSzTx/>
              <a:buFontTx/>
              <a:buNone/>
              <a:tabLst/>
              <a:defRPr/>
            </a:pPr>
            <a:fld id="{B9A5DFB4-3D23-4866-8D46-AE36D04BFD7D}" type="slidenum">
              <a:rPr kumimoji="0" lang="en-US" sz="9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r" defTabSz="342893"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308679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Unpolarised</a:t>
            </a:r>
            <a:r>
              <a:rPr lang="it-IT" dirty="0"/>
              <a:t> </a:t>
            </a:r>
            <a:r>
              <a:rPr lang="en-US" dirty="0"/>
              <a:t>Azimuthal</a:t>
            </a:r>
            <a:r>
              <a:rPr lang="it-IT" dirty="0"/>
              <a:t> </a:t>
            </a:r>
            <a:r>
              <a:rPr lang="en-US" dirty="0"/>
              <a:t>Modulation</a:t>
            </a:r>
          </a:p>
        </p:txBody>
      </p:sp>
      <mc:AlternateContent xmlns:mc="http://schemas.openxmlformats.org/markup-compatibility/2006" xmlns:a14="http://schemas.microsoft.com/office/drawing/2010/main">
        <mc:Choice Requires="a14">
          <p:sp>
            <p:nvSpPr>
              <p:cNvPr id="3" name="Content Placeholder 2"/>
              <p:cNvSpPr txBox="1">
                <a:spLocks/>
              </p:cNvSpPr>
              <p:nvPr/>
            </p:nvSpPr>
            <p:spPr>
              <a:xfrm>
                <a:off x="228600" y="939800"/>
                <a:ext cx="8915400" cy="4572000"/>
              </a:xfrm>
              <a:prstGeom prst="rect">
                <a:avLst/>
              </a:prstGeom>
            </p:spPr>
            <p:txBody>
              <a:bodyPr/>
              <a:lstStyle>
                <a:lvl1pPr marL="341313" indent="-341313" algn="l" defTabSz="457200" rtl="0" eaLnBrk="0" fontAlgn="base" hangingPunct="0">
                  <a:lnSpc>
                    <a:spcPct val="101000"/>
                  </a:lnSpc>
                  <a:spcBef>
                    <a:spcPts val="700"/>
                  </a:spcBef>
                  <a:spcAft>
                    <a:spcPct val="0"/>
                  </a:spcAft>
                  <a:buClr>
                    <a:srgbClr val="B2B2B2"/>
                  </a:buClr>
                  <a:buSzPct val="90000"/>
                  <a:buFont typeface="Wingdings" pitchFamily="2" charset="2"/>
                  <a:buChar char=""/>
                  <a:defRPr sz="2800">
                    <a:solidFill>
                      <a:srgbClr val="000000"/>
                    </a:solidFill>
                    <a:latin typeface="+mn-lt"/>
                    <a:ea typeface="+mn-ea"/>
                    <a:cs typeface="+mn-cs"/>
                  </a:defRPr>
                </a:lvl1pPr>
                <a:lvl2pPr marL="741363" indent="-284163" algn="l" defTabSz="457200" rtl="0" eaLnBrk="0" fontAlgn="base" hangingPunct="0">
                  <a:lnSpc>
                    <a:spcPct val="101000"/>
                  </a:lnSpc>
                  <a:spcBef>
                    <a:spcPts val="650"/>
                  </a:spcBef>
                  <a:spcAft>
                    <a:spcPct val="0"/>
                  </a:spcAft>
                  <a:buClr>
                    <a:srgbClr val="CCCC99"/>
                  </a:buClr>
                  <a:buSzPct val="75000"/>
                  <a:buFont typeface="Wingdings" pitchFamily="2" charset="2"/>
                  <a:buChar char=""/>
                  <a:defRPr sz="2600">
                    <a:solidFill>
                      <a:srgbClr val="000000"/>
                    </a:solidFill>
                    <a:latin typeface="+mn-lt"/>
                  </a:defRPr>
                </a:lvl2pPr>
                <a:lvl3pPr marL="1143000" indent="-228600" algn="l" defTabSz="457200" rtl="0" eaLnBrk="0" fontAlgn="base" hangingPunct="0">
                  <a:lnSpc>
                    <a:spcPct val="101000"/>
                  </a:lnSpc>
                  <a:spcBef>
                    <a:spcPts val="575"/>
                  </a:spcBef>
                  <a:spcAft>
                    <a:spcPct val="0"/>
                  </a:spcAft>
                  <a:buClr>
                    <a:srgbClr val="B2B2B2"/>
                  </a:buClr>
                  <a:buSzPct val="55000"/>
                  <a:buFont typeface="Wingdings" pitchFamily="2" charset="2"/>
                  <a:buChar char=""/>
                  <a:defRPr sz="2300">
                    <a:solidFill>
                      <a:srgbClr val="000000"/>
                    </a:solidFill>
                    <a:latin typeface="+mn-lt"/>
                  </a:defRPr>
                </a:lvl3pPr>
                <a:lvl4pPr marL="16002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4pPr>
                <a:lvl5pPr marL="20574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5pPr>
                <a:lvl6pPr marL="25146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6pPr>
                <a:lvl7pPr marL="29718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7pPr>
                <a:lvl8pPr marL="34290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8pPr>
                <a:lvl9pPr marL="38862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9pPr>
              </a:lstStyle>
              <a:p>
                <a:pPr marL="0" indent="0">
                  <a:buNone/>
                </a:pPr>
                <a:r>
                  <a:rPr lang="en-US" sz="2000" dirty="0">
                    <a:solidFill>
                      <a:schemeClr val="tx1"/>
                    </a:solidFill>
                  </a:rPr>
                  <a:t>When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𝑘</m:t>
                        </m:r>
                      </m:e>
                      <m:sub>
                        <m:r>
                          <a:rPr lang="en-US" sz="2000" i="1">
                            <a:solidFill>
                              <a:schemeClr val="tx1"/>
                            </a:solidFill>
                            <a:latin typeface="Cambria Math" panose="02040503050406030204" pitchFamily="18" charset="0"/>
                            <a:ea typeface="Cambria Math" panose="02040503050406030204" pitchFamily="18" charset="0"/>
                          </a:rPr>
                          <m:t>⊥</m:t>
                        </m:r>
                      </m:sub>
                    </m:sSub>
                  </m:oMath>
                </a14:m>
                <a:r>
                  <a:rPr lang="it-IT" sz="2000" kern="0" dirty="0" err="1"/>
                  <a:t>is</a:t>
                </a:r>
                <a:r>
                  <a:rPr lang="it-IT" sz="2000" kern="0" dirty="0"/>
                  <a:t> taken </a:t>
                </a:r>
                <a:r>
                  <a:rPr lang="it-IT" sz="2000" kern="0" dirty="0" err="1"/>
                  <a:t>into</a:t>
                </a:r>
                <a:r>
                  <a:rPr lang="it-IT" sz="2000" kern="0" dirty="0"/>
                  <a:t> account:</a:t>
                </a:r>
              </a:p>
              <a:p>
                <a:pPr marL="0" indent="0">
                  <a:buFont typeface="Wingdings" pitchFamily="2" charset="2"/>
                  <a:buNone/>
                </a:pPr>
                <a:endParaRPr lang="it-IT" sz="2000" kern="0" dirty="0"/>
              </a:p>
              <a:p>
                <a:pPr marL="0" indent="0">
                  <a:buFont typeface="Wingdings" pitchFamily="2" charset="2"/>
                  <a:buNone/>
                </a:pPr>
                <a:endParaRPr lang="en-US" sz="2000" i="1" kern="0" dirty="0">
                  <a:solidFill>
                    <a:srgbClr val="FF0000"/>
                  </a:solidFill>
                  <a:latin typeface="Cambria Math" panose="02040503050406030204" pitchFamily="18" charset="0"/>
                </a:endParaRPr>
              </a:p>
              <a:p>
                <a:pPr marL="0" indent="0">
                  <a:buFont typeface="Wingdings" pitchFamily="2" charset="2"/>
                  <a:buNone/>
                </a:pPr>
                <a:endParaRPr lang="en-US" sz="1600" i="1" kern="0" dirty="0">
                  <a:solidFill>
                    <a:srgbClr val="FF0000"/>
                  </a:solidFill>
                  <a:latin typeface="Cambria Math" panose="02040503050406030204" pitchFamily="18" charset="0"/>
                </a:endParaRPr>
              </a:p>
              <a:p>
                <a:pPr marL="0" indent="0">
                  <a:buNone/>
                </a:pPr>
                <a:endParaRPr lang="en-US" sz="1600" b="0" i="1" kern="0" dirty="0">
                  <a:solidFill>
                    <a:srgbClr val="FF0000"/>
                  </a:solidFill>
                  <a:latin typeface="Cambria Math" panose="02040503050406030204" pitchFamily="18" charset="0"/>
                </a:endParaRPr>
              </a:p>
              <a:p>
                <a:pPr marL="0" indent="0">
                  <a:buNone/>
                </a:pPr>
                <a:endParaRPr lang="en-US" altLang="en-US" sz="2000" dirty="0">
                  <a:solidFill>
                    <a:schemeClr val="tx1"/>
                  </a:solidFill>
                </a:endParaRPr>
              </a:p>
              <a:p>
                <a:pPr marL="0" indent="0">
                  <a:buNone/>
                </a:pPr>
                <a14:m>
                  <m:oMath xmlns:m="http://schemas.openxmlformats.org/officeDocument/2006/math">
                    <m:acc>
                      <m:accPr>
                        <m:chr m:val="̂"/>
                        <m:ctrlPr>
                          <a:rPr lang="en-US" sz="1900" i="1" kern="0" smtClean="0">
                            <a:solidFill>
                              <a:srgbClr val="FF0000"/>
                            </a:solidFill>
                            <a:latin typeface="Cambria Math" panose="02040503050406030204" pitchFamily="18" charset="0"/>
                            <a:ea typeface="Cambria Math" panose="02040503050406030204" pitchFamily="18" charset="0"/>
                          </a:rPr>
                        </m:ctrlPr>
                      </m:accPr>
                      <m:e>
                        <m:r>
                          <a:rPr lang="en-US" sz="1900" i="1" kern="0">
                            <a:solidFill>
                              <a:srgbClr val="FF0000"/>
                            </a:solidFill>
                            <a:latin typeface="Cambria Math" panose="02040503050406030204" pitchFamily="18" charset="0"/>
                            <a:ea typeface="Cambria Math" panose="02040503050406030204" pitchFamily="18" charset="0"/>
                          </a:rPr>
                          <m:t>𝑠</m:t>
                        </m:r>
                      </m:e>
                    </m:acc>
                    <m:r>
                      <a:rPr lang="en-US" sz="1900" b="0" i="1" kern="0" smtClean="0">
                        <a:solidFill>
                          <a:srgbClr val="FF0000"/>
                        </a:solidFill>
                        <a:latin typeface="Cambria Math" panose="02040503050406030204" pitchFamily="18" charset="0"/>
                        <a:ea typeface="Cambria Math" panose="02040503050406030204" pitchFamily="18" charset="0"/>
                      </a:rPr>
                      <m:t>=</m:t>
                    </m:r>
                    <m:r>
                      <a:rPr lang="en-US" sz="1900" b="0" i="1" kern="0" smtClean="0">
                        <a:solidFill>
                          <a:srgbClr val="FF0000"/>
                        </a:solidFill>
                        <a:latin typeface="Cambria Math" panose="02040503050406030204" pitchFamily="18" charset="0"/>
                        <a:ea typeface="Cambria Math" panose="02040503050406030204" pitchFamily="18" charset="0"/>
                      </a:rPr>
                      <m:t>𝑠𝑥</m:t>
                    </m:r>
                    <m:d>
                      <m:dPr>
                        <m:begChr m:val="["/>
                        <m:endChr m:val="]"/>
                        <m:ctrlPr>
                          <a:rPr lang="en-US" sz="1900" b="0" i="1" kern="0" smtClean="0">
                            <a:solidFill>
                              <a:srgbClr val="FF0000"/>
                            </a:solidFill>
                            <a:latin typeface="Cambria Math" panose="02040503050406030204" pitchFamily="18" charset="0"/>
                            <a:ea typeface="Cambria Math" panose="02040503050406030204" pitchFamily="18" charset="0"/>
                          </a:rPr>
                        </m:ctrlPr>
                      </m:dPr>
                      <m:e>
                        <m:r>
                          <a:rPr lang="en-US" sz="1900" b="0" i="1" kern="0" smtClean="0">
                            <a:solidFill>
                              <a:srgbClr val="FF0000"/>
                            </a:solidFill>
                            <a:latin typeface="Cambria Math" panose="02040503050406030204" pitchFamily="18" charset="0"/>
                            <a:ea typeface="Cambria Math" panose="02040503050406030204" pitchFamily="18" charset="0"/>
                          </a:rPr>
                          <m:t>1−</m:t>
                        </m:r>
                        <m:f>
                          <m:fPr>
                            <m:ctrlPr>
                              <a:rPr lang="en-US" sz="1900" b="0" i="1" kern="0" smtClean="0">
                                <a:solidFill>
                                  <a:srgbClr val="FF0000"/>
                                </a:solidFill>
                                <a:latin typeface="Cambria Math" panose="02040503050406030204" pitchFamily="18" charset="0"/>
                                <a:ea typeface="Cambria Math" panose="02040503050406030204" pitchFamily="18" charset="0"/>
                              </a:rPr>
                            </m:ctrlPr>
                          </m:fPr>
                          <m:num>
                            <m:r>
                              <a:rPr lang="en-US" sz="1900" b="0" i="1" kern="0" smtClean="0">
                                <a:solidFill>
                                  <a:srgbClr val="FF0000"/>
                                </a:solidFill>
                                <a:latin typeface="Cambria Math" panose="02040503050406030204" pitchFamily="18" charset="0"/>
                                <a:ea typeface="Cambria Math" panose="02040503050406030204" pitchFamily="18" charset="0"/>
                              </a:rPr>
                              <m:t>2</m:t>
                            </m:r>
                            <m:sSub>
                              <m:sSubPr>
                                <m:ctrlPr>
                                  <a:rPr lang="en-US" sz="1900" b="0" i="1" kern="0" smtClean="0">
                                    <a:solidFill>
                                      <a:srgbClr val="FF0000"/>
                                    </a:solidFill>
                                    <a:latin typeface="Cambria Math" panose="02040503050406030204" pitchFamily="18" charset="0"/>
                                    <a:ea typeface="Cambria Math" panose="02040503050406030204" pitchFamily="18" charset="0"/>
                                  </a:rPr>
                                </m:ctrlPr>
                              </m:sSubPr>
                              <m:e>
                                <m:r>
                                  <a:rPr lang="en-US" sz="1900" b="0" i="1" kern="0" smtClean="0">
                                    <a:solidFill>
                                      <a:srgbClr val="FF0000"/>
                                    </a:solidFill>
                                    <a:latin typeface="Cambria Math" panose="02040503050406030204" pitchFamily="18" charset="0"/>
                                    <a:ea typeface="Cambria Math" panose="02040503050406030204" pitchFamily="18" charset="0"/>
                                  </a:rPr>
                                  <m:t>𝑘</m:t>
                                </m:r>
                              </m:e>
                              <m:sub>
                                <m:r>
                                  <a:rPr lang="en-US" sz="1900" b="0" i="1" kern="0" smtClean="0">
                                    <a:solidFill>
                                      <a:srgbClr val="FF0000"/>
                                    </a:solidFill>
                                    <a:latin typeface="Cambria Math" panose="02040503050406030204" pitchFamily="18" charset="0"/>
                                    <a:ea typeface="Cambria Math" panose="02040503050406030204" pitchFamily="18" charset="0"/>
                                  </a:rPr>
                                  <m:t>⊥</m:t>
                                </m:r>
                              </m:sub>
                            </m:sSub>
                          </m:num>
                          <m:den>
                            <m:r>
                              <a:rPr lang="en-US" sz="1900" b="0" i="1" kern="0" smtClean="0">
                                <a:solidFill>
                                  <a:srgbClr val="FF0000"/>
                                </a:solidFill>
                                <a:latin typeface="Cambria Math" panose="02040503050406030204" pitchFamily="18" charset="0"/>
                                <a:ea typeface="Cambria Math" panose="02040503050406030204" pitchFamily="18" charset="0"/>
                              </a:rPr>
                              <m:t>𝑄</m:t>
                            </m:r>
                          </m:den>
                        </m:f>
                        <m:rad>
                          <m:radPr>
                            <m:degHide m:val="on"/>
                            <m:ctrlPr>
                              <a:rPr lang="en-US" sz="1900" b="0" i="1" kern="0" smtClean="0">
                                <a:solidFill>
                                  <a:srgbClr val="FF0000"/>
                                </a:solidFill>
                                <a:latin typeface="Cambria Math" panose="02040503050406030204" pitchFamily="18" charset="0"/>
                                <a:ea typeface="Cambria Math" panose="02040503050406030204" pitchFamily="18" charset="0"/>
                              </a:rPr>
                            </m:ctrlPr>
                          </m:radPr>
                          <m:deg/>
                          <m:e>
                            <m:r>
                              <a:rPr lang="en-US" sz="1900" b="0" i="1" kern="0" smtClean="0">
                                <a:solidFill>
                                  <a:srgbClr val="FF0000"/>
                                </a:solidFill>
                                <a:latin typeface="Cambria Math" panose="02040503050406030204" pitchFamily="18" charset="0"/>
                                <a:ea typeface="Cambria Math" panose="02040503050406030204" pitchFamily="18" charset="0"/>
                              </a:rPr>
                              <m:t>1−</m:t>
                            </m:r>
                            <m:r>
                              <a:rPr lang="en-US" sz="1900" b="0" i="1" kern="0" smtClean="0">
                                <a:solidFill>
                                  <a:srgbClr val="FF0000"/>
                                </a:solidFill>
                                <a:latin typeface="Cambria Math" panose="02040503050406030204" pitchFamily="18" charset="0"/>
                                <a:ea typeface="Cambria Math" panose="02040503050406030204" pitchFamily="18" charset="0"/>
                              </a:rPr>
                              <m:t>𝑦</m:t>
                            </m:r>
                          </m:e>
                        </m:rad>
                        <m:func>
                          <m:funcPr>
                            <m:ctrlPr>
                              <a:rPr lang="en-US" sz="1900" b="0" i="1" kern="0" smtClean="0">
                                <a:solidFill>
                                  <a:srgbClr val="FF0000"/>
                                </a:solidFill>
                                <a:latin typeface="Cambria Math" panose="02040503050406030204" pitchFamily="18" charset="0"/>
                                <a:ea typeface="Cambria Math" panose="02040503050406030204" pitchFamily="18" charset="0"/>
                              </a:rPr>
                            </m:ctrlPr>
                          </m:funcPr>
                          <m:fName>
                            <m:r>
                              <m:rPr>
                                <m:sty m:val="p"/>
                              </m:rPr>
                              <a:rPr lang="en-US" sz="1900" b="0" i="0" kern="0" smtClean="0">
                                <a:solidFill>
                                  <a:srgbClr val="FF0000"/>
                                </a:solidFill>
                                <a:latin typeface="Cambria Math" panose="02040503050406030204" pitchFamily="18" charset="0"/>
                                <a:ea typeface="Cambria Math" panose="02040503050406030204" pitchFamily="18" charset="0"/>
                              </a:rPr>
                              <m:t>cos</m:t>
                            </m:r>
                          </m:fName>
                          <m:e>
                            <m:r>
                              <a:rPr lang="en-US" sz="1900" i="1" kern="0">
                                <a:solidFill>
                                  <a:srgbClr val="FF0000"/>
                                </a:solidFill>
                                <a:latin typeface="Cambria Math" panose="02040503050406030204" pitchFamily="18" charset="0"/>
                                <a:ea typeface="Cambria Math" panose="02040503050406030204" pitchFamily="18" charset="0"/>
                              </a:rPr>
                              <m:t>𝜙</m:t>
                            </m:r>
                          </m:e>
                        </m:func>
                      </m:e>
                    </m:d>
                    <m:r>
                      <a:rPr lang="en-US" sz="1900" b="0" i="1" kern="0" smtClean="0">
                        <a:solidFill>
                          <a:srgbClr val="FF0000"/>
                        </a:solidFill>
                        <a:latin typeface="Cambria Math" panose="02040503050406030204" pitchFamily="18" charset="0"/>
                        <a:ea typeface="Cambria Math" panose="02040503050406030204" pitchFamily="18" charset="0"/>
                      </a:rPr>
                      <m:t>+</m:t>
                    </m:r>
                    <m:r>
                      <a:rPr lang="en-US" sz="1900" b="0" i="1" kern="0" smtClean="0">
                        <a:solidFill>
                          <a:srgbClr val="FF0000"/>
                        </a:solidFill>
                        <a:latin typeface="Cambria Math" panose="02040503050406030204" pitchFamily="18" charset="0"/>
                        <a:ea typeface="Cambria Math" panose="02040503050406030204" pitchFamily="18" charset="0"/>
                      </a:rPr>
                      <m:t>ℴ</m:t>
                    </m:r>
                    <m:d>
                      <m:dPr>
                        <m:ctrlPr>
                          <a:rPr lang="en-US" sz="1900" b="0" i="1" kern="0" smtClean="0">
                            <a:solidFill>
                              <a:srgbClr val="FF0000"/>
                            </a:solidFill>
                            <a:latin typeface="Cambria Math" panose="02040503050406030204" pitchFamily="18" charset="0"/>
                            <a:ea typeface="Cambria Math" panose="02040503050406030204" pitchFamily="18" charset="0"/>
                          </a:rPr>
                        </m:ctrlPr>
                      </m:dPr>
                      <m:e>
                        <m:f>
                          <m:fPr>
                            <m:ctrlPr>
                              <a:rPr lang="en-US" sz="1900" b="0" i="1" kern="0" smtClean="0">
                                <a:solidFill>
                                  <a:srgbClr val="FF0000"/>
                                </a:solidFill>
                                <a:latin typeface="Cambria Math" panose="02040503050406030204" pitchFamily="18" charset="0"/>
                                <a:ea typeface="Cambria Math" panose="02040503050406030204" pitchFamily="18" charset="0"/>
                              </a:rPr>
                            </m:ctrlPr>
                          </m:fPr>
                          <m:num>
                            <m:sSubSup>
                              <m:sSubSupPr>
                                <m:ctrlPr>
                                  <a:rPr lang="en-US" sz="1900" b="0" i="1" kern="0" smtClean="0">
                                    <a:solidFill>
                                      <a:srgbClr val="FF0000"/>
                                    </a:solidFill>
                                    <a:latin typeface="Cambria Math" panose="02040503050406030204" pitchFamily="18" charset="0"/>
                                    <a:ea typeface="Cambria Math" panose="02040503050406030204" pitchFamily="18" charset="0"/>
                                  </a:rPr>
                                </m:ctrlPr>
                              </m:sSubSupPr>
                              <m:e>
                                <m:r>
                                  <a:rPr lang="en-US" sz="1900" b="0" i="1" kern="0" smtClean="0">
                                    <a:solidFill>
                                      <a:srgbClr val="FF0000"/>
                                    </a:solidFill>
                                    <a:latin typeface="Cambria Math" panose="02040503050406030204" pitchFamily="18" charset="0"/>
                                    <a:ea typeface="Cambria Math" panose="02040503050406030204" pitchFamily="18" charset="0"/>
                                  </a:rPr>
                                  <m:t>𝑘</m:t>
                                </m:r>
                              </m:e>
                              <m:sub>
                                <m:r>
                                  <a:rPr lang="en-US" sz="1900" b="0" i="1" kern="0" smtClean="0">
                                    <a:solidFill>
                                      <a:srgbClr val="FF0000"/>
                                    </a:solidFill>
                                    <a:latin typeface="Cambria Math" panose="02040503050406030204" pitchFamily="18" charset="0"/>
                                    <a:ea typeface="Cambria Math" panose="02040503050406030204" pitchFamily="18" charset="0"/>
                                  </a:rPr>
                                  <m:t>⊥</m:t>
                                </m:r>
                              </m:sub>
                              <m:sup>
                                <m:r>
                                  <a:rPr lang="en-US" sz="1900" b="0" i="1" kern="0" smtClean="0">
                                    <a:solidFill>
                                      <a:srgbClr val="FF0000"/>
                                    </a:solidFill>
                                    <a:latin typeface="Cambria Math" panose="02040503050406030204" pitchFamily="18" charset="0"/>
                                    <a:ea typeface="Cambria Math" panose="02040503050406030204" pitchFamily="18" charset="0"/>
                                  </a:rPr>
                                  <m:t>2</m:t>
                                </m:r>
                              </m:sup>
                            </m:sSubSup>
                          </m:num>
                          <m:den>
                            <m:r>
                              <a:rPr lang="en-US" sz="1900" b="0" i="1" kern="0" smtClean="0">
                                <a:solidFill>
                                  <a:srgbClr val="FF0000"/>
                                </a:solidFill>
                                <a:latin typeface="Cambria Math" panose="02040503050406030204" pitchFamily="18" charset="0"/>
                                <a:ea typeface="Cambria Math" panose="02040503050406030204" pitchFamily="18" charset="0"/>
                              </a:rPr>
                              <m:t>𝑄</m:t>
                            </m:r>
                          </m:den>
                        </m:f>
                      </m:e>
                    </m:d>
                    <m:r>
                      <a:rPr lang="en-US" sz="1900" b="0" i="1" kern="0" smtClean="0">
                        <a:solidFill>
                          <a:srgbClr val="FF0000"/>
                        </a:solidFill>
                        <a:latin typeface="Cambria Math" panose="02040503050406030204" pitchFamily="18" charset="0"/>
                        <a:ea typeface="Cambria Math" panose="02040503050406030204" pitchFamily="18" charset="0"/>
                      </a:rPr>
                      <m:t>  </m:t>
                    </m:r>
                    <m:acc>
                      <m:accPr>
                        <m:chr m:val="̂"/>
                        <m:ctrlPr>
                          <a:rPr lang="en-US" sz="1900" i="1" kern="0" smtClean="0">
                            <a:solidFill>
                              <a:srgbClr val="C00000"/>
                            </a:solidFill>
                            <a:latin typeface="Cambria Math" panose="02040503050406030204" pitchFamily="18" charset="0"/>
                            <a:ea typeface="Cambria Math" panose="02040503050406030204" pitchFamily="18" charset="0"/>
                          </a:rPr>
                        </m:ctrlPr>
                      </m:accPr>
                      <m:e>
                        <m:r>
                          <a:rPr lang="en-US" sz="1900" b="0" i="1" kern="0" smtClean="0">
                            <a:solidFill>
                              <a:srgbClr val="C00000"/>
                            </a:solidFill>
                            <a:latin typeface="Cambria Math" panose="02040503050406030204" pitchFamily="18" charset="0"/>
                            <a:ea typeface="Cambria Math" panose="02040503050406030204" pitchFamily="18" charset="0"/>
                          </a:rPr>
                          <m:t>𝑢</m:t>
                        </m:r>
                      </m:e>
                    </m:acc>
                    <m:r>
                      <a:rPr lang="en-US" sz="1900" i="1" kern="0">
                        <a:solidFill>
                          <a:srgbClr val="C00000"/>
                        </a:solidFill>
                        <a:latin typeface="Cambria Math" panose="02040503050406030204" pitchFamily="18" charset="0"/>
                        <a:ea typeface="Cambria Math" panose="02040503050406030204" pitchFamily="18" charset="0"/>
                      </a:rPr>
                      <m:t>=</m:t>
                    </m:r>
                    <m:r>
                      <a:rPr lang="en-US" sz="1900" i="1" kern="0">
                        <a:solidFill>
                          <a:srgbClr val="C00000"/>
                        </a:solidFill>
                        <a:latin typeface="Cambria Math" panose="02040503050406030204" pitchFamily="18" charset="0"/>
                        <a:ea typeface="Cambria Math" panose="02040503050406030204" pitchFamily="18" charset="0"/>
                      </a:rPr>
                      <m:t>𝑠𝑥</m:t>
                    </m:r>
                    <m:d>
                      <m:dPr>
                        <m:ctrlPr>
                          <a:rPr lang="en-US" sz="1900" i="1" kern="0" smtClean="0">
                            <a:solidFill>
                              <a:srgbClr val="C00000"/>
                            </a:solidFill>
                            <a:latin typeface="Cambria Math" panose="02040503050406030204" pitchFamily="18" charset="0"/>
                            <a:ea typeface="Cambria Math" panose="02040503050406030204" pitchFamily="18" charset="0"/>
                          </a:rPr>
                        </m:ctrlPr>
                      </m:dPr>
                      <m:e>
                        <m:r>
                          <a:rPr lang="en-US" sz="1900" i="1" kern="0">
                            <a:solidFill>
                              <a:srgbClr val="C00000"/>
                            </a:solidFill>
                            <a:latin typeface="Cambria Math" panose="02040503050406030204" pitchFamily="18" charset="0"/>
                            <a:ea typeface="Cambria Math" panose="02040503050406030204" pitchFamily="18" charset="0"/>
                          </a:rPr>
                          <m:t>1−</m:t>
                        </m:r>
                        <m:r>
                          <a:rPr lang="en-US" sz="1900" i="1" kern="0">
                            <a:solidFill>
                              <a:srgbClr val="C00000"/>
                            </a:solidFill>
                            <a:latin typeface="Cambria Math" panose="02040503050406030204" pitchFamily="18" charset="0"/>
                            <a:ea typeface="Cambria Math" panose="02040503050406030204" pitchFamily="18" charset="0"/>
                          </a:rPr>
                          <m:t>𝑦</m:t>
                        </m:r>
                      </m:e>
                    </m:d>
                    <m:d>
                      <m:dPr>
                        <m:begChr m:val="["/>
                        <m:endChr m:val="]"/>
                        <m:ctrlPr>
                          <a:rPr lang="en-US" sz="1900" i="1" kern="0">
                            <a:solidFill>
                              <a:srgbClr val="C00000"/>
                            </a:solidFill>
                            <a:latin typeface="Cambria Math" panose="02040503050406030204" pitchFamily="18" charset="0"/>
                            <a:ea typeface="Cambria Math" panose="02040503050406030204" pitchFamily="18" charset="0"/>
                          </a:rPr>
                        </m:ctrlPr>
                      </m:dPr>
                      <m:e>
                        <m:r>
                          <a:rPr lang="en-US" sz="1900" i="1" kern="0">
                            <a:solidFill>
                              <a:srgbClr val="C00000"/>
                            </a:solidFill>
                            <a:latin typeface="Cambria Math" panose="02040503050406030204" pitchFamily="18" charset="0"/>
                            <a:ea typeface="Cambria Math" panose="02040503050406030204" pitchFamily="18" charset="0"/>
                          </a:rPr>
                          <m:t>1−</m:t>
                        </m:r>
                        <m:f>
                          <m:fPr>
                            <m:ctrlPr>
                              <a:rPr lang="en-US" sz="1900" i="1" kern="0">
                                <a:solidFill>
                                  <a:srgbClr val="C00000"/>
                                </a:solidFill>
                                <a:latin typeface="Cambria Math" panose="02040503050406030204" pitchFamily="18" charset="0"/>
                                <a:ea typeface="Cambria Math" panose="02040503050406030204" pitchFamily="18" charset="0"/>
                              </a:rPr>
                            </m:ctrlPr>
                          </m:fPr>
                          <m:num>
                            <m:r>
                              <a:rPr lang="en-US" sz="1900" i="1" kern="0">
                                <a:solidFill>
                                  <a:srgbClr val="C00000"/>
                                </a:solidFill>
                                <a:latin typeface="Cambria Math" panose="02040503050406030204" pitchFamily="18" charset="0"/>
                                <a:ea typeface="Cambria Math" panose="02040503050406030204" pitchFamily="18" charset="0"/>
                              </a:rPr>
                              <m:t>2</m:t>
                            </m:r>
                            <m:sSub>
                              <m:sSubPr>
                                <m:ctrlPr>
                                  <a:rPr lang="en-US" sz="1900" i="1" kern="0">
                                    <a:solidFill>
                                      <a:srgbClr val="C00000"/>
                                    </a:solidFill>
                                    <a:latin typeface="Cambria Math" panose="02040503050406030204" pitchFamily="18" charset="0"/>
                                    <a:ea typeface="Cambria Math" panose="02040503050406030204" pitchFamily="18" charset="0"/>
                                  </a:rPr>
                                </m:ctrlPr>
                              </m:sSubPr>
                              <m:e>
                                <m:r>
                                  <a:rPr lang="en-US" sz="1900" i="1" kern="0">
                                    <a:solidFill>
                                      <a:srgbClr val="C00000"/>
                                    </a:solidFill>
                                    <a:latin typeface="Cambria Math" panose="02040503050406030204" pitchFamily="18" charset="0"/>
                                    <a:ea typeface="Cambria Math" panose="02040503050406030204" pitchFamily="18" charset="0"/>
                                  </a:rPr>
                                  <m:t>𝑘</m:t>
                                </m:r>
                              </m:e>
                              <m:sub>
                                <m:r>
                                  <a:rPr lang="en-US" sz="1900" i="1" kern="0" smtClean="0">
                                    <a:solidFill>
                                      <a:srgbClr val="C00000"/>
                                    </a:solidFill>
                                    <a:latin typeface="Cambria Math" panose="02040503050406030204" pitchFamily="18" charset="0"/>
                                    <a:ea typeface="Cambria Math" panose="02040503050406030204" pitchFamily="18" charset="0"/>
                                  </a:rPr>
                                  <m:t>⊥</m:t>
                                </m:r>
                              </m:sub>
                            </m:sSub>
                          </m:num>
                          <m:den>
                            <m:r>
                              <a:rPr lang="en-US" sz="1900" i="1" kern="0">
                                <a:solidFill>
                                  <a:srgbClr val="C00000"/>
                                </a:solidFill>
                                <a:latin typeface="Cambria Math" panose="02040503050406030204" pitchFamily="18" charset="0"/>
                                <a:ea typeface="Cambria Math" panose="02040503050406030204" pitchFamily="18" charset="0"/>
                              </a:rPr>
                              <m:t>𝑄</m:t>
                            </m:r>
                            <m:rad>
                              <m:radPr>
                                <m:degHide m:val="on"/>
                                <m:ctrlPr>
                                  <a:rPr lang="en-US" sz="1900" i="1" kern="0">
                                    <a:solidFill>
                                      <a:srgbClr val="C00000"/>
                                    </a:solidFill>
                                    <a:latin typeface="Cambria Math" panose="02040503050406030204" pitchFamily="18" charset="0"/>
                                    <a:ea typeface="Cambria Math" panose="02040503050406030204" pitchFamily="18" charset="0"/>
                                  </a:rPr>
                                </m:ctrlPr>
                              </m:radPr>
                              <m:deg/>
                              <m:e>
                                <m:r>
                                  <a:rPr lang="en-US" sz="1900" i="1" kern="0">
                                    <a:solidFill>
                                      <a:srgbClr val="C00000"/>
                                    </a:solidFill>
                                    <a:latin typeface="Cambria Math" panose="02040503050406030204" pitchFamily="18" charset="0"/>
                                    <a:ea typeface="Cambria Math" panose="02040503050406030204" pitchFamily="18" charset="0"/>
                                  </a:rPr>
                                  <m:t>1−</m:t>
                                </m:r>
                                <m:r>
                                  <a:rPr lang="en-US" sz="1900" i="1" kern="0">
                                    <a:solidFill>
                                      <a:srgbClr val="C00000"/>
                                    </a:solidFill>
                                    <a:latin typeface="Cambria Math" panose="02040503050406030204" pitchFamily="18" charset="0"/>
                                    <a:ea typeface="Cambria Math" panose="02040503050406030204" pitchFamily="18" charset="0"/>
                                  </a:rPr>
                                  <m:t>𝑦</m:t>
                                </m:r>
                              </m:e>
                            </m:rad>
                          </m:den>
                        </m:f>
                        <m:func>
                          <m:funcPr>
                            <m:ctrlPr>
                              <a:rPr lang="en-US" sz="1900" i="1" kern="0">
                                <a:solidFill>
                                  <a:srgbClr val="C00000"/>
                                </a:solidFill>
                                <a:latin typeface="Cambria Math" panose="02040503050406030204" pitchFamily="18" charset="0"/>
                                <a:ea typeface="Cambria Math" panose="02040503050406030204" pitchFamily="18" charset="0"/>
                              </a:rPr>
                            </m:ctrlPr>
                          </m:funcPr>
                          <m:fName>
                            <m:r>
                              <m:rPr>
                                <m:sty m:val="p"/>
                              </m:rPr>
                              <a:rPr lang="en-US" sz="1900" kern="0">
                                <a:solidFill>
                                  <a:srgbClr val="C00000"/>
                                </a:solidFill>
                                <a:latin typeface="Cambria Math" panose="02040503050406030204" pitchFamily="18" charset="0"/>
                                <a:ea typeface="Cambria Math" panose="02040503050406030204" pitchFamily="18" charset="0"/>
                              </a:rPr>
                              <m:t>cos</m:t>
                            </m:r>
                          </m:fName>
                          <m:e>
                            <m:r>
                              <a:rPr lang="en-US" sz="1900" i="1" kern="0">
                                <a:solidFill>
                                  <a:srgbClr val="FF0000"/>
                                </a:solidFill>
                                <a:latin typeface="Cambria Math" panose="02040503050406030204" pitchFamily="18" charset="0"/>
                                <a:ea typeface="Cambria Math" panose="02040503050406030204" pitchFamily="18" charset="0"/>
                              </a:rPr>
                              <m:t>𝜙</m:t>
                            </m:r>
                          </m:e>
                        </m:func>
                      </m:e>
                    </m:d>
                    <m:r>
                      <a:rPr lang="en-US" sz="1900" i="1" kern="0">
                        <a:solidFill>
                          <a:srgbClr val="C00000"/>
                        </a:solidFill>
                        <a:latin typeface="Cambria Math" panose="02040503050406030204" pitchFamily="18" charset="0"/>
                        <a:ea typeface="Cambria Math" panose="02040503050406030204" pitchFamily="18" charset="0"/>
                      </a:rPr>
                      <m:t>+</m:t>
                    </m:r>
                    <m:r>
                      <a:rPr lang="en-US" sz="1900" i="1" kern="0" smtClean="0">
                        <a:solidFill>
                          <a:srgbClr val="C00000"/>
                        </a:solidFill>
                        <a:latin typeface="Cambria Math" panose="02040503050406030204" pitchFamily="18" charset="0"/>
                        <a:ea typeface="Cambria Math" panose="02040503050406030204" pitchFamily="18" charset="0"/>
                      </a:rPr>
                      <m:t>ℴ</m:t>
                    </m:r>
                    <m:d>
                      <m:dPr>
                        <m:ctrlPr>
                          <a:rPr lang="en-US" sz="1900" i="1" kern="0" smtClean="0">
                            <a:solidFill>
                              <a:srgbClr val="C00000"/>
                            </a:solidFill>
                            <a:latin typeface="Cambria Math" panose="02040503050406030204" pitchFamily="18" charset="0"/>
                            <a:ea typeface="Cambria Math" panose="02040503050406030204" pitchFamily="18" charset="0"/>
                          </a:rPr>
                        </m:ctrlPr>
                      </m:dPr>
                      <m:e>
                        <m:f>
                          <m:fPr>
                            <m:ctrlPr>
                              <a:rPr lang="en-US" sz="1900" i="1" kern="0">
                                <a:solidFill>
                                  <a:srgbClr val="C00000"/>
                                </a:solidFill>
                                <a:latin typeface="Cambria Math" panose="02040503050406030204" pitchFamily="18" charset="0"/>
                                <a:ea typeface="Cambria Math" panose="02040503050406030204" pitchFamily="18" charset="0"/>
                              </a:rPr>
                            </m:ctrlPr>
                          </m:fPr>
                          <m:num>
                            <m:sSubSup>
                              <m:sSubSupPr>
                                <m:ctrlPr>
                                  <a:rPr lang="en-US" sz="1900" i="1" kern="0">
                                    <a:solidFill>
                                      <a:srgbClr val="C00000"/>
                                    </a:solidFill>
                                    <a:latin typeface="Cambria Math" panose="02040503050406030204" pitchFamily="18" charset="0"/>
                                    <a:ea typeface="Cambria Math" panose="02040503050406030204" pitchFamily="18" charset="0"/>
                                  </a:rPr>
                                </m:ctrlPr>
                              </m:sSubSupPr>
                              <m:e>
                                <m:r>
                                  <a:rPr lang="en-US" sz="1900" i="1" kern="0">
                                    <a:solidFill>
                                      <a:srgbClr val="C00000"/>
                                    </a:solidFill>
                                    <a:latin typeface="Cambria Math" panose="02040503050406030204" pitchFamily="18" charset="0"/>
                                    <a:ea typeface="Cambria Math" panose="02040503050406030204" pitchFamily="18" charset="0"/>
                                  </a:rPr>
                                  <m:t>𝑘</m:t>
                                </m:r>
                              </m:e>
                              <m:sub>
                                <m:r>
                                  <a:rPr lang="en-US" sz="1900" i="1" kern="0" smtClean="0">
                                    <a:solidFill>
                                      <a:srgbClr val="C00000"/>
                                    </a:solidFill>
                                    <a:latin typeface="Cambria Math" panose="02040503050406030204" pitchFamily="18" charset="0"/>
                                    <a:ea typeface="Cambria Math" panose="02040503050406030204" pitchFamily="18" charset="0"/>
                                  </a:rPr>
                                  <m:t>⊥</m:t>
                                </m:r>
                              </m:sub>
                              <m:sup>
                                <m:r>
                                  <a:rPr lang="en-US" sz="1900" i="1" kern="0">
                                    <a:solidFill>
                                      <a:srgbClr val="C00000"/>
                                    </a:solidFill>
                                    <a:latin typeface="Cambria Math" panose="02040503050406030204" pitchFamily="18" charset="0"/>
                                    <a:ea typeface="Cambria Math" panose="02040503050406030204" pitchFamily="18" charset="0"/>
                                  </a:rPr>
                                  <m:t>2</m:t>
                                </m:r>
                              </m:sup>
                            </m:sSubSup>
                          </m:num>
                          <m:den>
                            <m:r>
                              <a:rPr lang="en-US" sz="1900" i="1" kern="0">
                                <a:solidFill>
                                  <a:srgbClr val="C00000"/>
                                </a:solidFill>
                                <a:latin typeface="Cambria Math" panose="02040503050406030204" pitchFamily="18" charset="0"/>
                                <a:ea typeface="Cambria Math" panose="02040503050406030204" pitchFamily="18" charset="0"/>
                              </a:rPr>
                              <m:t>𝑄</m:t>
                            </m:r>
                          </m:den>
                        </m:f>
                      </m:e>
                    </m:d>
                  </m:oMath>
                </a14:m>
                <a:r>
                  <a:rPr lang="en-US" altLang="en-US" sz="2000" dirty="0">
                    <a:solidFill>
                      <a:schemeClr val="tx1"/>
                    </a:solidFill>
                  </a:rPr>
                  <a:t> and</a:t>
                </a:r>
              </a:p>
              <a:p>
                <a:pPr marL="0" indent="0">
                  <a:spcBef>
                    <a:spcPts val="0"/>
                  </a:spcBef>
                  <a:buNone/>
                </a:pPr>
                <a14:m>
                  <m:oMath xmlns:m="http://schemas.openxmlformats.org/officeDocument/2006/math">
                    <m:r>
                      <a:rPr lang="en-US" sz="2000" i="1" kern="0">
                        <a:solidFill>
                          <a:srgbClr val="FF0000"/>
                        </a:solidFill>
                        <a:latin typeface="Cambria Math" panose="02040503050406030204" pitchFamily="18" charset="0"/>
                        <a:ea typeface="Cambria Math" panose="02040503050406030204" pitchFamily="18" charset="0"/>
                      </a:rPr>
                      <m:t>𝑑</m:t>
                    </m:r>
                    <m:sSup>
                      <m:sSupPr>
                        <m:ctrlPr>
                          <a:rPr lang="en-US" sz="2000" i="1" kern="0">
                            <a:solidFill>
                              <a:srgbClr val="FF0000"/>
                            </a:solidFill>
                            <a:latin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𝜎</m:t>
                        </m:r>
                      </m:e>
                      <m:sup>
                        <m:r>
                          <a:rPr lang="en-US" sz="2000" i="1" kern="0">
                            <a:solidFill>
                              <a:srgbClr val="FF0000"/>
                            </a:solidFill>
                            <a:latin typeface="Cambria Math" panose="02040503050406030204" pitchFamily="18" charset="0"/>
                            <a:ea typeface="Cambria Math" panose="02040503050406030204" pitchFamily="18" charset="0"/>
                          </a:rPr>
                          <m:t>ℓ</m:t>
                        </m:r>
                        <m:r>
                          <a:rPr lang="en-US" sz="2000" i="1" kern="0">
                            <a:solidFill>
                              <a:srgbClr val="FF0000"/>
                            </a:solidFill>
                            <a:latin typeface="Cambria Math" panose="02040503050406030204" pitchFamily="18" charset="0"/>
                            <a:ea typeface="Cambria Math" panose="02040503050406030204" pitchFamily="18" charset="0"/>
                          </a:rPr>
                          <m:t>𝑞</m:t>
                        </m:r>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ℓ</m:t>
                            </m:r>
                          </m:e>
                          <m:sup>
                            <m:r>
                              <a:rPr lang="en-US" sz="2000" i="1" kern="0">
                                <a:solidFill>
                                  <a:srgbClr val="FF0000"/>
                                </a:solidFill>
                                <a:latin typeface="Cambria Math" panose="02040503050406030204" pitchFamily="18" charset="0"/>
                                <a:ea typeface="Cambria Math" panose="02040503050406030204" pitchFamily="18" charset="0"/>
                              </a:rPr>
                              <m:t>′</m:t>
                            </m:r>
                          </m:sup>
                        </m:sSup>
                        <m:r>
                          <a:rPr lang="en-US" sz="2000" i="1" kern="0">
                            <a:solidFill>
                              <a:srgbClr val="FF0000"/>
                            </a:solidFill>
                            <a:latin typeface="Cambria Math" panose="02040503050406030204" pitchFamily="18" charset="0"/>
                            <a:ea typeface="Cambria Math" panose="02040503050406030204" pitchFamily="18" charset="0"/>
                          </a:rPr>
                          <m:t>𝑞</m:t>
                        </m:r>
                      </m:sup>
                    </m:sSup>
                    <m:r>
                      <a:rPr lang="en-US" sz="2000" i="1" kern="0" smtClea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𝑠</m:t>
                            </m:r>
                          </m:e>
                        </m:acc>
                      </m:e>
                      <m:sup>
                        <m:r>
                          <a:rPr lang="en-US" sz="2000" i="1" kern="0">
                            <a:solidFill>
                              <a:srgbClr val="FF0000"/>
                            </a:solidFill>
                            <a:latin typeface="Cambria Math" panose="02040503050406030204" pitchFamily="18" charset="0"/>
                            <a:ea typeface="Cambria Math" panose="02040503050406030204" pitchFamily="18" charset="0"/>
                          </a:rPr>
                          <m:t>2</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𝑢</m:t>
                            </m:r>
                          </m:e>
                        </m:acc>
                      </m:e>
                      <m:sup>
                        <m:r>
                          <a:rPr lang="en-US" sz="2000" i="1" kern="0">
                            <a:solidFill>
                              <a:srgbClr val="FF0000"/>
                            </a:solidFill>
                            <a:latin typeface="Cambria Math" panose="02040503050406030204" pitchFamily="18" charset="0"/>
                            <a:ea typeface="Cambria Math" panose="02040503050406030204" pitchFamily="18" charset="0"/>
                          </a:rPr>
                          <m:t>2</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smtClean="0">
                            <a:solidFill>
                              <a:srgbClr val="FF0000"/>
                            </a:solidFill>
                            <a:latin typeface="Cambria Math" panose="02040503050406030204" pitchFamily="18" charset="0"/>
                            <a:ea typeface="Cambria Math" panose="02040503050406030204" pitchFamily="18" charset="0"/>
                          </a:rPr>
                        </m:ctrlPr>
                      </m:sSupPr>
                      <m:e>
                        <m:d>
                          <m:dPr>
                            <m:begChr m:val="["/>
                            <m:endChr m:val="]"/>
                            <m:ctrlPr>
                              <a:rPr lang="en-US" sz="2000" i="1" kern="0" smtClean="0">
                                <a:solidFill>
                                  <a:srgbClr val="FF0000"/>
                                </a:solidFill>
                                <a:latin typeface="Cambria Math" panose="02040503050406030204" pitchFamily="18" charset="0"/>
                                <a:ea typeface="Cambria Math" panose="02040503050406030204" pitchFamily="18" charset="0"/>
                              </a:rPr>
                            </m:ctrlPr>
                          </m:dPr>
                          <m:e>
                            <m:r>
                              <a:rPr lang="en-US" sz="2000" i="1" kern="0">
                                <a:solidFill>
                                  <a:srgbClr val="FF0000"/>
                                </a:solidFill>
                                <a:latin typeface="Cambria Math" panose="02040503050406030204" pitchFamily="18" charset="0"/>
                                <a:ea typeface="Cambria Math" panose="02040503050406030204" pitchFamily="18" charset="0"/>
                              </a:rPr>
                              <m:t>1−</m:t>
                            </m:r>
                            <m:f>
                              <m:fPr>
                                <m:ctrlPr>
                                  <a:rPr lang="en-US" sz="2000" i="1" kern="0">
                                    <a:solidFill>
                                      <a:srgbClr val="FF0000"/>
                                    </a:solidFill>
                                    <a:latin typeface="Cambria Math" panose="02040503050406030204" pitchFamily="18" charset="0"/>
                                    <a:ea typeface="Cambria Math" panose="02040503050406030204" pitchFamily="18" charset="0"/>
                                  </a:rPr>
                                </m:ctrlPr>
                              </m:fPr>
                              <m:num>
                                <m:r>
                                  <a:rPr lang="en-US" sz="2000" i="1" kern="0">
                                    <a:solidFill>
                                      <a:srgbClr val="FF0000"/>
                                    </a:solidFill>
                                    <a:latin typeface="Cambria Math" panose="02040503050406030204" pitchFamily="18" charset="0"/>
                                    <a:ea typeface="Cambria Math" panose="02040503050406030204" pitchFamily="18" charset="0"/>
                                  </a:rPr>
                                  <m:t>2</m:t>
                                </m:r>
                                <m:sSub>
                                  <m:sSubPr>
                                    <m:ctrlPr>
                                      <a:rPr lang="en-US" sz="2000" i="1" kern="0">
                                        <a:solidFill>
                                          <a:srgbClr val="FF0000"/>
                                        </a:solidFill>
                                        <a:latin typeface="Cambria Math" panose="02040503050406030204" pitchFamily="18" charset="0"/>
                                        <a:ea typeface="Cambria Math" panose="02040503050406030204" pitchFamily="18" charset="0"/>
                                      </a:rPr>
                                    </m:ctrlPr>
                                  </m:sSubPr>
                                  <m:e>
                                    <m:r>
                                      <a:rPr lang="en-US" sz="2000" i="1" kern="0">
                                        <a:solidFill>
                                          <a:srgbClr val="FF0000"/>
                                        </a:solidFill>
                                        <a:latin typeface="Cambria Math" panose="02040503050406030204" pitchFamily="18" charset="0"/>
                                        <a:ea typeface="Cambria Math" panose="02040503050406030204" pitchFamily="18" charset="0"/>
                                      </a:rPr>
                                      <m:t>𝑘</m:t>
                                    </m:r>
                                  </m:e>
                                  <m:sub>
                                    <m:r>
                                      <a:rPr lang="en-US" sz="2000" i="1" kern="0">
                                        <a:solidFill>
                                          <a:srgbClr val="FF0000"/>
                                        </a:solidFill>
                                        <a:latin typeface="Cambria Math" panose="02040503050406030204" pitchFamily="18" charset="0"/>
                                        <a:ea typeface="Cambria Math" panose="02040503050406030204" pitchFamily="18" charset="0"/>
                                      </a:rPr>
                                      <m:t>⊥</m:t>
                                    </m:r>
                                  </m:sub>
                                </m:sSub>
                              </m:num>
                              <m:den>
                                <m:r>
                                  <a:rPr lang="en-US" sz="2000" i="1" kern="0">
                                    <a:solidFill>
                                      <a:srgbClr val="FF0000"/>
                                    </a:solidFill>
                                    <a:latin typeface="Cambria Math" panose="02040503050406030204" pitchFamily="18" charset="0"/>
                                    <a:ea typeface="Cambria Math" panose="02040503050406030204" pitchFamily="18" charset="0"/>
                                  </a:rPr>
                                  <m:t>𝑄</m:t>
                                </m:r>
                              </m:den>
                            </m:f>
                            <m:rad>
                              <m:radPr>
                                <m:degHide m:val="on"/>
                                <m:ctrlPr>
                                  <a:rPr lang="en-US" sz="2000" i="1" kern="0">
                                    <a:solidFill>
                                      <a:srgbClr val="FF0000"/>
                                    </a:solidFill>
                                    <a:latin typeface="Cambria Math" panose="02040503050406030204" pitchFamily="18" charset="0"/>
                                    <a:ea typeface="Cambria Math" panose="02040503050406030204" pitchFamily="18" charset="0"/>
                                  </a:rPr>
                                </m:ctrlPr>
                              </m:radPr>
                              <m:deg/>
                              <m:e>
                                <m:r>
                                  <a:rPr lang="en-US" sz="2000" i="1" kern="0">
                                    <a:solidFill>
                                      <a:srgbClr val="FF0000"/>
                                    </a:solidFill>
                                    <a:latin typeface="Cambria Math" panose="02040503050406030204" pitchFamily="18" charset="0"/>
                                    <a:ea typeface="Cambria Math" panose="02040503050406030204" pitchFamily="18" charset="0"/>
                                  </a:rPr>
                                  <m:t>1−</m:t>
                                </m:r>
                                <m:r>
                                  <a:rPr lang="en-US" sz="2000" i="1" kern="0">
                                    <a:solidFill>
                                      <a:srgbClr val="FF0000"/>
                                    </a:solidFill>
                                    <a:latin typeface="Cambria Math" panose="02040503050406030204" pitchFamily="18" charset="0"/>
                                    <a:ea typeface="Cambria Math" panose="02040503050406030204" pitchFamily="18" charset="0"/>
                                  </a:rPr>
                                  <m:t>𝑦</m:t>
                                </m:r>
                              </m:e>
                            </m:rad>
                            <m:func>
                              <m:funcPr>
                                <m:ctrlPr>
                                  <a:rPr lang="en-US" sz="2000" i="1" kern="0">
                                    <a:solidFill>
                                      <a:srgbClr val="FF0000"/>
                                    </a:solidFill>
                                    <a:latin typeface="Cambria Math" panose="02040503050406030204" pitchFamily="18" charset="0"/>
                                    <a:ea typeface="Cambria Math" panose="02040503050406030204" pitchFamily="18" charset="0"/>
                                  </a:rPr>
                                </m:ctrlPr>
                              </m:funcPr>
                              <m:fName>
                                <m:r>
                                  <m:rPr>
                                    <m:sty m:val="p"/>
                                  </m:rPr>
                                  <a:rPr lang="en-US" sz="2000" kern="0">
                                    <a:solidFill>
                                      <a:srgbClr val="FF0000"/>
                                    </a:solidFill>
                                    <a:latin typeface="Cambria Math" panose="02040503050406030204" pitchFamily="18" charset="0"/>
                                    <a:ea typeface="Cambria Math" panose="02040503050406030204" pitchFamily="18" charset="0"/>
                                  </a:rPr>
                                  <m:t>cos</m:t>
                                </m:r>
                              </m:fName>
                              <m:e>
                                <m:r>
                                  <a:rPr lang="en-US" sz="2000" i="1" kern="0">
                                    <a:solidFill>
                                      <a:srgbClr val="FF0000"/>
                                    </a:solidFill>
                                    <a:latin typeface="Cambria Math" panose="02040503050406030204" pitchFamily="18" charset="0"/>
                                    <a:ea typeface="Cambria Math" panose="02040503050406030204" pitchFamily="18" charset="0"/>
                                  </a:rPr>
                                  <m:t>𝜙</m:t>
                                </m:r>
                              </m:e>
                            </m:func>
                          </m:e>
                        </m:d>
                      </m:e>
                      <m:sup>
                        <m:r>
                          <a:rPr lang="en-US" sz="2000" b="0" i="1" kern="0" smtClean="0">
                            <a:solidFill>
                              <a:srgbClr val="FF0000"/>
                            </a:solidFill>
                            <a:latin typeface="Cambria Math" panose="02040503050406030204" pitchFamily="18" charset="0"/>
                            <a:ea typeface="Cambria Math" panose="02040503050406030204" pitchFamily="18" charset="0"/>
                          </a:rPr>
                          <m:t>2</m:t>
                        </m:r>
                      </m:sup>
                    </m:sSup>
                    <m:r>
                      <a:rPr lang="en-US" sz="2000" b="0" i="1" kern="0" smtClean="0">
                        <a:solidFill>
                          <a:srgbClr val="FF0000"/>
                        </a:solidFill>
                        <a:latin typeface="Cambria Math" panose="02040503050406030204" pitchFamily="18" charset="0"/>
                        <a:ea typeface="Cambria Math" panose="02040503050406030204" pitchFamily="18" charset="0"/>
                      </a:rPr>
                      <m:t>+</m:t>
                    </m:r>
                    <m:sSup>
                      <m:sSupPr>
                        <m:ctrlPr>
                          <a:rPr lang="en-US" sz="2000" b="0" i="1" kern="0" smtClean="0">
                            <a:solidFill>
                              <a:srgbClr val="FF0000"/>
                            </a:solidFill>
                            <a:latin typeface="Cambria Math" panose="02040503050406030204" pitchFamily="18" charset="0"/>
                            <a:ea typeface="Cambria Math" panose="02040503050406030204" pitchFamily="18" charset="0"/>
                          </a:rPr>
                        </m:ctrlPr>
                      </m:sSupPr>
                      <m:e>
                        <m:d>
                          <m:dPr>
                            <m:ctrlPr>
                              <a:rPr lang="en-US" sz="2000" i="1" kern="0">
                                <a:solidFill>
                                  <a:srgbClr val="C00000"/>
                                </a:solidFill>
                                <a:latin typeface="Cambria Math" panose="02040503050406030204" pitchFamily="18" charset="0"/>
                                <a:ea typeface="Cambria Math" panose="02040503050406030204" pitchFamily="18" charset="0"/>
                              </a:rPr>
                            </m:ctrlPr>
                          </m:dPr>
                          <m:e>
                            <m:r>
                              <a:rPr lang="en-US" sz="2000" i="1" kern="0">
                                <a:solidFill>
                                  <a:srgbClr val="C00000"/>
                                </a:solidFill>
                                <a:latin typeface="Cambria Math" panose="02040503050406030204" pitchFamily="18" charset="0"/>
                                <a:ea typeface="Cambria Math" panose="02040503050406030204" pitchFamily="18" charset="0"/>
                              </a:rPr>
                              <m:t>1−</m:t>
                            </m:r>
                            <m:r>
                              <a:rPr lang="en-US" sz="2000" i="1" kern="0">
                                <a:solidFill>
                                  <a:srgbClr val="C00000"/>
                                </a:solidFill>
                                <a:latin typeface="Cambria Math" panose="02040503050406030204" pitchFamily="18" charset="0"/>
                                <a:ea typeface="Cambria Math" panose="02040503050406030204" pitchFamily="18" charset="0"/>
                              </a:rPr>
                              <m:t>𝑦</m:t>
                            </m:r>
                          </m:e>
                        </m:d>
                      </m:e>
                      <m:sup>
                        <m:r>
                          <a:rPr lang="en-US" sz="2000" b="0" i="1" kern="0" smtClean="0">
                            <a:solidFill>
                              <a:srgbClr val="FF0000"/>
                            </a:solidFill>
                            <a:latin typeface="Cambria Math" panose="02040503050406030204" pitchFamily="18" charset="0"/>
                            <a:ea typeface="Cambria Math" panose="02040503050406030204" pitchFamily="18" charset="0"/>
                          </a:rPr>
                          <m:t>2</m:t>
                        </m:r>
                      </m:sup>
                    </m:sSup>
                    <m:sSup>
                      <m:sSupPr>
                        <m:ctrlPr>
                          <a:rPr lang="en-US" sz="2000" i="1" kern="0">
                            <a:solidFill>
                              <a:srgbClr val="FF0000"/>
                            </a:solidFill>
                            <a:latin typeface="Cambria Math" panose="02040503050406030204" pitchFamily="18" charset="0"/>
                            <a:ea typeface="Cambria Math" panose="02040503050406030204" pitchFamily="18" charset="0"/>
                          </a:rPr>
                        </m:ctrlPr>
                      </m:sSupPr>
                      <m:e>
                        <m:d>
                          <m:dPr>
                            <m:begChr m:val="["/>
                            <m:endChr m:val="]"/>
                            <m:ctrlPr>
                              <a:rPr lang="en-US" sz="2000" i="1" kern="0">
                                <a:solidFill>
                                  <a:srgbClr val="FF0000"/>
                                </a:solidFill>
                                <a:latin typeface="Cambria Math" panose="02040503050406030204" pitchFamily="18" charset="0"/>
                                <a:ea typeface="Cambria Math" panose="02040503050406030204" pitchFamily="18" charset="0"/>
                              </a:rPr>
                            </m:ctrlPr>
                          </m:dPr>
                          <m:e>
                            <m:r>
                              <a:rPr lang="en-US" sz="2000" i="1" kern="0">
                                <a:solidFill>
                                  <a:srgbClr val="C00000"/>
                                </a:solidFill>
                                <a:latin typeface="Cambria Math" panose="02040503050406030204" pitchFamily="18" charset="0"/>
                                <a:ea typeface="Cambria Math" panose="02040503050406030204" pitchFamily="18" charset="0"/>
                              </a:rPr>
                              <m:t>1−</m:t>
                            </m:r>
                            <m:f>
                              <m:fPr>
                                <m:ctrlPr>
                                  <a:rPr lang="en-US" sz="2000" i="1" kern="0">
                                    <a:solidFill>
                                      <a:srgbClr val="C00000"/>
                                    </a:solidFill>
                                    <a:latin typeface="Cambria Math" panose="02040503050406030204" pitchFamily="18" charset="0"/>
                                    <a:ea typeface="Cambria Math" panose="02040503050406030204" pitchFamily="18" charset="0"/>
                                  </a:rPr>
                                </m:ctrlPr>
                              </m:fPr>
                              <m:num>
                                <m:r>
                                  <a:rPr lang="en-US" sz="2000" i="1" kern="0">
                                    <a:solidFill>
                                      <a:srgbClr val="C00000"/>
                                    </a:solidFill>
                                    <a:latin typeface="Cambria Math" panose="02040503050406030204" pitchFamily="18" charset="0"/>
                                    <a:ea typeface="Cambria Math" panose="02040503050406030204" pitchFamily="18" charset="0"/>
                                  </a:rPr>
                                  <m:t>2</m:t>
                                </m:r>
                                <m:sSub>
                                  <m:sSubPr>
                                    <m:ctrlPr>
                                      <a:rPr lang="en-US" sz="2000" i="1" kern="0">
                                        <a:solidFill>
                                          <a:srgbClr val="C00000"/>
                                        </a:solidFill>
                                        <a:latin typeface="Cambria Math" panose="02040503050406030204" pitchFamily="18" charset="0"/>
                                        <a:ea typeface="Cambria Math" panose="02040503050406030204" pitchFamily="18" charset="0"/>
                                      </a:rPr>
                                    </m:ctrlPr>
                                  </m:sSubPr>
                                  <m:e>
                                    <m:r>
                                      <a:rPr lang="en-US" sz="2000" i="1" kern="0">
                                        <a:solidFill>
                                          <a:srgbClr val="C00000"/>
                                        </a:solidFill>
                                        <a:latin typeface="Cambria Math" panose="02040503050406030204" pitchFamily="18" charset="0"/>
                                        <a:ea typeface="Cambria Math" panose="02040503050406030204" pitchFamily="18" charset="0"/>
                                      </a:rPr>
                                      <m:t>𝑘</m:t>
                                    </m:r>
                                  </m:e>
                                  <m:sub>
                                    <m:r>
                                      <a:rPr lang="en-US" sz="2000" i="1" kern="0">
                                        <a:solidFill>
                                          <a:srgbClr val="C00000"/>
                                        </a:solidFill>
                                        <a:latin typeface="Cambria Math" panose="02040503050406030204" pitchFamily="18" charset="0"/>
                                        <a:ea typeface="Cambria Math" panose="02040503050406030204" pitchFamily="18" charset="0"/>
                                      </a:rPr>
                                      <m:t>⊥</m:t>
                                    </m:r>
                                  </m:sub>
                                </m:sSub>
                              </m:num>
                              <m:den>
                                <m:r>
                                  <a:rPr lang="en-US" sz="2000" i="1" kern="0">
                                    <a:solidFill>
                                      <a:srgbClr val="C00000"/>
                                    </a:solidFill>
                                    <a:latin typeface="Cambria Math" panose="02040503050406030204" pitchFamily="18" charset="0"/>
                                    <a:ea typeface="Cambria Math" panose="02040503050406030204" pitchFamily="18" charset="0"/>
                                  </a:rPr>
                                  <m:t>𝑄</m:t>
                                </m:r>
                                <m:rad>
                                  <m:radPr>
                                    <m:degHide m:val="on"/>
                                    <m:ctrlPr>
                                      <a:rPr lang="en-US" sz="2000" i="1" kern="0">
                                        <a:solidFill>
                                          <a:srgbClr val="C00000"/>
                                        </a:solidFill>
                                        <a:latin typeface="Cambria Math" panose="02040503050406030204" pitchFamily="18" charset="0"/>
                                        <a:ea typeface="Cambria Math" panose="02040503050406030204" pitchFamily="18" charset="0"/>
                                      </a:rPr>
                                    </m:ctrlPr>
                                  </m:radPr>
                                  <m:deg/>
                                  <m:e>
                                    <m:r>
                                      <a:rPr lang="en-US" sz="2000" i="1" kern="0">
                                        <a:solidFill>
                                          <a:srgbClr val="C00000"/>
                                        </a:solidFill>
                                        <a:latin typeface="Cambria Math" panose="02040503050406030204" pitchFamily="18" charset="0"/>
                                        <a:ea typeface="Cambria Math" panose="02040503050406030204" pitchFamily="18" charset="0"/>
                                      </a:rPr>
                                      <m:t>1−</m:t>
                                    </m:r>
                                    <m:r>
                                      <a:rPr lang="en-US" sz="2000" i="1" kern="0">
                                        <a:solidFill>
                                          <a:srgbClr val="C00000"/>
                                        </a:solidFill>
                                        <a:latin typeface="Cambria Math" panose="02040503050406030204" pitchFamily="18" charset="0"/>
                                        <a:ea typeface="Cambria Math" panose="02040503050406030204" pitchFamily="18" charset="0"/>
                                      </a:rPr>
                                      <m:t>𝑦</m:t>
                                    </m:r>
                                  </m:e>
                                </m:rad>
                              </m:den>
                            </m:f>
                            <m:func>
                              <m:funcPr>
                                <m:ctrlPr>
                                  <a:rPr lang="en-US" sz="2000" i="1" kern="0">
                                    <a:solidFill>
                                      <a:srgbClr val="C00000"/>
                                    </a:solidFill>
                                    <a:latin typeface="Cambria Math" panose="02040503050406030204" pitchFamily="18" charset="0"/>
                                    <a:ea typeface="Cambria Math" panose="02040503050406030204" pitchFamily="18" charset="0"/>
                                  </a:rPr>
                                </m:ctrlPr>
                              </m:funcPr>
                              <m:fName>
                                <m:r>
                                  <m:rPr>
                                    <m:sty m:val="p"/>
                                  </m:rPr>
                                  <a:rPr lang="en-US" sz="2000" kern="0">
                                    <a:solidFill>
                                      <a:srgbClr val="C00000"/>
                                    </a:solidFill>
                                    <a:latin typeface="Cambria Math" panose="02040503050406030204" pitchFamily="18" charset="0"/>
                                    <a:ea typeface="Cambria Math" panose="02040503050406030204" pitchFamily="18" charset="0"/>
                                  </a:rPr>
                                  <m:t>cos</m:t>
                                </m:r>
                              </m:fName>
                              <m:e>
                                <m:r>
                                  <a:rPr lang="en-US" sz="2000" i="1" kern="0">
                                    <a:solidFill>
                                      <a:srgbClr val="FF0000"/>
                                    </a:solidFill>
                                    <a:latin typeface="Cambria Math" panose="02040503050406030204" pitchFamily="18" charset="0"/>
                                    <a:ea typeface="Cambria Math" panose="02040503050406030204" pitchFamily="18" charset="0"/>
                                  </a:rPr>
                                  <m:t>𝜙</m:t>
                                </m:r>
                              </m:e>
                            </m:func>
                          </m:e>
                        </m:d>
                      </m:e>
                      <m:sup>
                        <m:r>
                          <a:rPr lang="en-US" sz="2000" i="1" kern="0">
                            <a:solidFill>
                              <a:srgbClr val="FF0000"/>
                            </a:solidFill>
                            <a:latin typeface="Cambria Math" panose="02040503050406030204" pitchFamily="18" charset="0"/>
                            <a:ea typeface="Cambria Math" panose="02040503050406030204" pitchFamily="18" charset="0"/>
                          </a:rPr>
                          <m:t>2</m:t>
                        </m:r>
                      </m:sup>
                    </m:sSup>
                  </m:oMath>
                </a14:m>
                <a:r>
                  <a:rPr lang="en-US" altLang="en-US" sz="2000" dirty="0">
                    <a:solidFill>
                      <a:schemeClr val="tx1"/>
                    </a:solidFill>
                  </a:rPr>
                  <a:t> ,</a:t>
                </a:r>
              </a:p>
              <a:p>
                <a:pPr marL="0" indent="0">
                  <a:spcBef>
                    <a:spcPts val="0"/>
                  </a:spcBef>
                  <a:buNone/>
                </a:pPr>
                <a:r>
                  <a:rPr lang="en-US" altLang="en-US" sz="2000" dirty="0">
                    <a:solidFill>
                      <a:schemeClr val="tx1"/>
                    </a:solidFill>
                  </a:rPr>
                  <a:t>Resulting in the </a:t>
                </a:r>
                <a14:m>
                  <m:oMath xmlns:m="http://schemas.openxmlformats.org/officeDocument/2006/math">
                    <m:func>
                      <m:funcPr>
                        <m:ctrlPr>
                          <a:rPr lang="en-US" sz="2000" i="1" kern="0">
                            <a:solidFill>
                              <a:srgbClr val="FF0000"/>
                            </a:solidFill>
                            <a:latin typeface="Cambria Math" panose="02040503050406030204" pitchFamily="18" charset="0"/>
                            <a:ea typeface="Cambria Math" panose="02040503050406030204" pitchFamily="18" charset="0"/>
                          </a:rPr>
                        </m:ctrlPr>
                      </m:funcPr>
                      <m:fName>
                        <m:r>
                          <m:rPr>
                            <m:sty m:val="p"/>
                          </m:rPr>
                          <a:rPr lang="en-US" sz="2000" kern="0">
                            <a:solidFill>
                              <a:srgbClr val="FF0000"/>
                            </a:solidFill>
                            <a:latin typeface="Cambria Math" panose="02040503050406030204" pitchFamily="18" charset="0"/>
                            <a:ea typeface="Cambria Math" panose="02040503050406030204" pitchFamily="18" charset="0"/>
                          </a:rPr>
                          <m:t>cos</m:t>
                        </m:r>
                      </m:fName>
                      <m:e>
                        <m:sSub>
                          <m:sSubPr>
                            <m:ctrlPr>
                              <a:rPr lang="en-US" sz="2000" i="1" kern="0">
                                <a:solidFill>
                                  <a:srgbClr val="FF0000"/>
                                </a:solidFill>
                                <a:latin typeface="Cambria Math" panose="02040503050406030204" pitchFamily="18" charset="0"/>
                                <a:ea typeface="Cambria Math" panose="02040503050406030204" pitchFamily="18" charset="0"/>
                              </a:rPr>
                            </m:ctrlPr>
                          </m:sSubPr>
                          <m:e>
                            <m:r>
                              <a:rPr lang="en-US" sz="2000" i="1" kern="0">
                                <a:solidFill>
                                  <a:srgbClr val="FF0000"/>
                                </a:solidFill>
                                <a:latin typeface="Cambria Math" panose="02040503050406030204" pitchFamily="18" charset="0"/>
                                <a:ea typeface="Cambria Math" panose="02040503050406030204" pitchFamily="18" charset="0"/>
                              </a:rPr>
                              <m:t>𝜙</m:t>
                            </m:r>
                          </m:e>
                          <m:sub>
                            <m:r>
                              <a:rPr lang="en-US" sz="2000" i="1" kern="0">
                                <a:solidFill>
                                  <a:srgbClr val="FF0000"/>
                                </a:solidFill>
                                <a:latin typeface="Cambria Math" panose="02040503050406030204" pitchFamily="18" charset="0"/>
                                <a:ea typeface="Cambria Math" panose="02040503050406030204" pitchFamily="18" charset="0"/>
                              </a:rPr>
                              <m:t>h</m:t>
                            </m:r>
                          </m:sub>
                        </m:sSub>
                      </m:e>
                    </m:func>
                    <m:r>
                      <a:rPr lang="en-US" sz="2000" i="1" kern="0">
                        <a:solidFill>
                          <a:srgbClr val="FF0000"/>
                        </a:solidFill>
                        <a:latin typeface="Cambria Math" panose="02040503050406030204" pitchFamily="18" charset="0"/>
                        <a:ea typeface="Cambria Math" panose="02040503050406030204" pitchFamily="18" charset="0"/>
                      </a:rPr>
                      <m:t> </m:t>
                    </m:r>
                  </m:oMath>
                </a14:m>
                <a:r>
                  <a:rPr lang="en-US" altLang="en-US" sz="2000" dirty="0">
                    <a:solidFill>
                      <a:schemeClr val="tx1"/>
                    </a:solidFill>
                  </a:rPr>
                  <a:t>and </a:t>
                </a:r>
                <a14:m>
                  <m:oMath xmlns:m="http://schemas.openxmlformats.org/officeDocument/2006/math">
                    <m:func>
                      <m:funcPr>
                        <m:ctrlPr>
                          <a:rPr lang="en-US" sz="2000" i="1" kern="0">
                            <a:solidFill>
                              <a:srgbClr val="FF0000"/>
                            </a:solidFill>
                            <a:latin typeface="Cambria Math" panose="02040503050406030204" pitchFamily="18" charset="0"/>
                            <a:ea typeface="Cambria Math" panose="02040503050406030204" pitchFamily="18" charset="0"/>
                          </a:rPr>
                        </m:ctrlPr>
                      </m:funcPr>
                      <m:fName>
                        <m:r>
                          <m:rPr>
                            <m:sty m:val="p"/>
                          </m:rPr>
                          <a:rPr lang="en-US" sz="2000" kern="0">
                            <a:solidFill>
                              <a:srgbClr val="FF0000"/>
                            </a:solidFill>
                            <a:latin typeface="Cambria Math" panose="02040503050406030204" pitchFamily="18" charset="0"/>
                            <a:ea typeface="Cambria Math" panose="02040503050406030204" pitchFamily="18" charset="0"/>
                          </a:rPr>
                          <m:t>cos</m:t>
                        </m:r>
                      </m:fName>
                      <m:e>
                        <m:r>
                          <a:rPr lang="en-US" sz="2000" i="1" kern="0">
                            <a:solidFill>
                              <a:srgbClr val="FF0000"/>
                            </a:solidFill>
                            <a:latin typeface="Cambria Math" panose="02040503050406030204" pitchFamily="18" charset="0"/>
                            <a:ea typeface="Cambria Math" panose="02040503050406030204" pitchFamily="18" charset="0"/>
                          </a:rPr>
                          <m:t>2</m:t>
                        </m:r>
                        <m:sSub>
                          <m:sSubPr>
                            <m:ctrlPr>
                              <a:rPr lang="en-US" sz="2000" i="1" kern="0">
                                <a:solidFill>
                                  <a:srgbClr val="FF0000"/>
                                </a:solidFill>
                                <a:latin typeface="Cambria Math" panose="02040503050406030204" pitchFamily="18" charset="0"/>
                                <a:ea typeface="Cambria Math" panose="02040503050406030204" pitchFamily="18" charset="0"/>
                              </a:rPr>
                            </m:ctrlPr>
                          </m:sSubPr>
                          <m:e>
                            <m:r>
                              <a:rPr lang="en-US" sz="2000" i="1" kern="0">
                                <a:solidFill>
                                  <a:srgbClr val="FF0000"/>
                                </a:solidFill>
                                <a:latin typeface="Cambria Math" panose="02040503050406030204" pitchFamily="18" charset="0"/>
                                <a:ea typeface="Cambria Math" panose="02040503050406030204" pitchFamily="18" charset="0"/>
                              </a:rPr>
                              <m:t>𝜙</m:t>
                            </m:r>
                          </m:e>
                          <m:sub>
                            <m:r>
                              <a:rPr lang="en-US" sz="2000" i="1" kern="0">
                                <a:solidFill>
                                  <a:srgbClr val="FF0000"/>
                                </a:solidFill>
                                <a:latin typeface="Cambria Math" panose="02040503050406030204" pitchFamily="18" charset="0"/>
                                <a:ea typeface="Cambria Math" panose="02040503050406030204" pitchFamily="18" charset="0"/>
                              </a:rPr>
                              <m:t>h</m:t>
                            </m:r>
                          </m:sub>
                        </m:sSub>
                      </m:e>
                    </m:func>
                  </m:oMath>
                </a14:m>
                <a:r>
                  <a:rPr lang="en-US" altLang="en-US" sz="2000" dirty="0">
                    <a:solidFill>
                      <a:schemeClr val="tx1"/>
                    </a:solidFill>
                  </a:rPr>
                  <a:t> modulations observed in the azimuthal distributions</a:t>
                </a:r>
              </a:p>
            </p:txBody>
          </p:sp>
        </mc:Choice>
        <mc:Fallback xmlns="">
          <p:sp>
            <p:nvSpPr>
              <p:cNvPr id="3" name="Content Placeholder 2"/>
              <p:cNvSpPr txBox="1">
                <a:spLocks noRot="1" noChangeAspect="1" noMove="1" noResize="1" noEditPoints="1" noAdjustHandles="1" noChangeArrowheads="1" noChangeShapeType="1" noTextEdit="1"/>
              </p:cNvSpPr>
              <p:nvPr/>
            </p:nvSpPr>
            <p:spPr>
              <a:xfrm>
                <a:off x="228600" y="939800"/>
                <a:ext cx="8915400" cy="4572000"/>
              </a:xfrm>
              <a:prstGeom prst="rect">
                <a:avLst/>
              </a:prstGeom>
              <a:blipFill>
                <a:blip r:embed="rId2"/>
                <a:stretch>
                  <a:fillRect l="-752" t="-800"/>
                </a:stretch>
              </a:blipFill>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38311"/>
            <a:ext cx="3610903" cy="198748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1845" y="1364671"/>
            <a:ext cx="4379623" cy="1734768"/>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3581400" y="1308725"/>
                <a:ext cx="3358483"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𝑘</m:t>
                      </m:r>
                      <m:r>
                        <a:rPr lang="en-US" i="1">
                          <a:solidFill>
                            <a:schemeClr val="tx1"/>
                          </a:solidFill>
                          <a:latin typeface="Cambria Math" panose="02040503050406030204" pitchFamily="18" charset="0"/>
                          <a:ea typeface="Cambria Math" panose="02040503050406030204" pitchFamily="18" charset="0"/>
                        </a:rPr>
                        <m:t>≅</m:t>
                      </m:r>
                      <m:d>
                        <m:dPr>
                          <m:ctrlPr>
                            <a:rPr lang="en-US" i="1">
                              <a:solidFill>
                                <a:schemeClr val="tx1"/>
                              </a:solidFill>
                              <a:latin typeface="Cambria Math" panose="02040503050406030204" pitchFamily="18" charset="0"/>
                              <a:ea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𝑥𝑃</m:t>
                          </m:r>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ea typeface="Cambria Math" panose="02040503050406030204" pitchFamily="18" charset="0"/>
                                </a:rPr>
                                <m:t>⊥</m:t>
                              </m:r>
                            </m:sub>
                          </m:sSub>
                          <m:func>
                            <m:funcPr>
                              <m:ctrlPr>
                                <a:rPr lang="en-US" i="1">
                                  <a:solidFill>
                                    <a:schemeClr val="tx1"/>
                                  </a:solidFill>
                                  <a:latin typeface="Cambria Math" panose="02040503050406030204" pitchFamily="18" charset="0"/>
                                  <a:ea typeface="Cambria Math" panose="02040503050406030204" pitchFamily="18" charset="0"/>
                                </a:rPr>
                              </m:ctrlPr>
                            </m:funcPr>
                            <m:fName>
                              <m:r>
                                <m:rPr>
                                  <m:sty m:val="p"/>
                                </m:rPr>
                                <a:rPr lang="en-US">
                                  <a:solidFill>
                                    <a:schemeClr val="tx1"/>
                                  </a:solidFill>
                                  <a:latin typeface="Cambria Math" panose="02040503050406030204" pitchFamily="18" charset="0"/>
                                  <a:ea typeface="Cambria Math" panose="02040503050406030204" pitchFamily="18" charset="0"/>
                                </a:rPr>
                                <m:t>cos</m:t>
                              </m:r>
                            </m:fName>
                            <m:e>
                              <m:r>
                                <a:rPr lang="en-US" i="1" kern="0">
                                  <a:solidFill>
                                    <a:srgbClr val="FF0000"/>
                                  </a:solidFill>
                                  <a:latin typeface="Cambria Math" panose="02040503050406030204" pitchFamily="18" charset="0"/>
                                  <a:ea typeface="Cambria Math" panose="02040503050406030204" pitchFamily="18" charset="0"/>
                                </a:rPr>
                                <m:t>𝜙</m:t>
                              </m:r>
                            </m:e>
                          </m:func>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ea typeface="Cambria Math" panose="02040503050406030204" pitchFamily="18" charset="0"/>
                                </a:rPr>
                                <m:t>⊥</m:t>
                              </m:r>
                            </m:sub>
                          </m:sSub>
                          <m:func>
                            <m:funcPr>
                              <m:ctrlPr>
                                <a:rPr lang="en-US" i="1">
                                  <a:solidFill>
                                    <a:schemeClr val="tx1"/>
                                  </a:solidFill>
                                  <a:latin typeface="Cambria Math" panose="02040503050406030204" pitchFamily="18" charset="0"/>
                                  <a:ea typeface="Cambria Math" panose="02040503050406030204" pitchFamily="18" charset="0"/>
                                </a:rPr>
                              </m:ctrlPr>
                            </m:funcPr>
                            <m:fName>
                              <m:r>
                                <m:rPr>
                                  <m:sty m:val="p"/>
                                </m:rPr>
                                <a:rPr lang="en-US">
                                  <a:solidFill>
                                    <a:schemeClr val="tx1"/>
                                  </a:solidFill>
                                  <a:latin typeface="Cambria Math" panose="02040503050406030204" pitchFamily="18" charset="0"/>
                                  <a:ea typeface="Cambria Math" panose="02040503050406030204" pitchFamily="18" charset="0"/>
                                </a:rPr>
                                <m:t>sin</m:t>
                              </m:r>
                            </m:fName>
                            <m:e>
                              <m:r>
                                <a:rPr lang="en-US" i="1" kern="0">
                                  <a:solidFill>
                                    <a:srgbClr val="FF0000"/>
                                  </a:solidFill>
                                  <a:latin typeface="Cambria Math" panose="02040503050406030204" pitchFamily="18" charset="0"/>
                                  <a:ea typeface="Cambria Math" panose="02040503050406030204" pitchFamily="18" charset="0"/>
                                </a:rPr>
                                <m:t>𝜙</m:t>
                              </m:r>
                            </m:e>
                          </m:func>
                          <m:r>
                            <a:rPr lang="en-US" i="1" kern="0">
                              <a:solidFill>
                                <a:schemeClr val="tx1"/>
                              </a:solidFill>
                              <a:latin typeface="Cambria Math" panose="02040503050406030204" pitchFamily="18" charset="0"/>
                              <a:ea typeface="Cambria Math" panose="02040503050406030204" pitchFamily="18" charset="0"/>
                            </a:rPr>
                            <m:t>, </m:t>
                          </m:r>
                          <m:r>
                            <a:rPr lang="en-US" b="0" i="1" kern="0" smtClean="0">
                              <a:solidFill>
                                <a:schemeClr val="tx1"/>
                              </a:solidFill>
                              <a:latin typeface="Cambria Math" panose="02040503050406030204" pitchFamily="18" charset="0"/>
                              <a:ea typeface="Cambria Math" panose="02040503050406030204" pitchFamily="18" charset="0"/>
                            </a:rPr>
                            <m:t>𝑥𝑃</m:t>
                          </m:r>
                        </m:e>
                      </m:d>
                    </m:oMath>
                  </m:oMathPara>
                </a14:m>
                <a:endParaRPr lang="en-US" i="1" dirty="0">
                  <a:solidFill>
                    <a:schemeClr val="tx1"/>
                  </a:solidFill>
                  <a:latin typeface="Cambria Math" panose="02040503050406030204" pitchFamily="18" charset="0"/>
                </a:endParaRPr>
              </a:p>
              <a:p>
                <a:endParaRPr lang="en-US"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ea typeface="Cambria Math" panose="02040503050406030204" pitchFamily="18" charset="0"/>
                            </a:rPr>
                            <m:t>⊥</m:t>
                          </m:r>
                        </m:sub>
                      </m:sSub>
                      <m:r>
                        <a:rPr lang="en-US" i="1">
                          <a:solidFill>
                            <a:schemeClr val="tx1"/>
                          </a:solidFill>
                          <a:latin typeface="Cambria Math" panose="02040503050406030204" pitchFamily="18" charset="0"/>
                          <a:ea typeface="Cambria Math" panose="02040503050406030204" pitchFamily="18" charset="0"/>
                        </a:rPr>
                        <m:t>≅</m:t>
                      </m:r>
                      <m:d>
                        <m:dPr>
                          <m:ctrlPr>
                            <a:rPr lang="en-US" i="1" smtClean="0">
                              <a:solidFill>
                                <a:schemeClr val="tx1"/>
                              </a:solidFill>
                              <a:latin typeface="Cambria Math" panose="02040503050406030204" pitchFamily="18" charset="0"/>
                              <a:ea typeface="Cambria Math" panose="02040503050406030204" pitchFamily="18" charset="0"/>
                            </a:rPr>
                          </m:ctrlPr>
                        </m:dPr>
                        <m:e>
                          <m:r>
                            <a:rPr lang="en-US" b="0" i="1" smtClean="0">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ea typeface="Cambria Math" panose="02040503050406030204" pitchFamily="18" charset="0"/>
                                </a:rPr>
                                <m:t>⊥</m:t>
                              </m:r>
                            </m:sub>
                          </m:sSub>
                          <m:func>
                            <m:funcPr>
                              <m:ctrlPr>
                                <a:rPr lang="en-US" b="0" i="1" smtClean="0">
                                  <a:solidFill>
                                    <a:schemeClr val="tx1"/>
                                  </a:solidFill>
                                  <a:latin typeface="Cambria Math" panose="02040503050406030204" pitchFamily="18" charset="0"/>
                                  <a:ea typeface="Cambria Math" panose="02040503050406030204" pitchFamily="18" charset="0"/>
                                </a:rPr>
                              </m:ctrlPr>
                            </m:funcPr>
                            <m:fName>
                              <m:r>
                                <m:rPr>
                                  <m:sty m:val="p"/>
                                </m:rPr>
                                <a:rPr lang="en-US" b="0" i="0" smtClean="0">
                                  <a:solidFill>
                                    <a:schemeClr val="tx1"/>
                                  </a:solidFill>
                                  <a:latin typeface="Cambria Math" panose="02040503050406030204" pitchFamily="18" charset="0"/>
                                  <a:ea typeface="Cambria Math" panose="02040503050406030204" pitchFamily="18" charset="0"/>
                                </a:rPr>
                                <m:t>cos</m:t>
                              </m:r>
                            </m:fName>
                            <m:e>
                              <m:r>
                                <a:rPr lang="en-US" i="1" kern="0">
                                  <a:solidFill>
                                    <a:srgbClr val="FF0000"/>
                                  </a:solidFill>
                                  <a:latin typeface="Cambria Math" panose="02040503050406030204" pitchFamily="18" charset="0"/>
                                  <a:ea typeface="Cambria Math" panose="02040503050406030204" pitchFamily="18" charset="0"/>
                                </a:rPr>
                                <m:t>𝜙</m:t>
                              </m:r>
                            </m:e>
                          </m:func>
                          <m:r>
                            <a:rPr lang="en-US" b="0" i="1" smtClean="0">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ea typeface="Cambria Math" panose="02040503050406030204" pitchFamily="18" charset="0"/>
                                </a:rPr>
                                <m:t>⊥</m:t>
                              </m:r>
                            </m:sub>
                          </m:sSub>
                          <m:func>
                            <m:funcPr>
                              <m:ctrlPr>
                                <a:rPr lang="en-US" i="1">
                                  <a:solidFill>
                                    <a:schemeClr val="tx1"/>
                                  </a:solidFill>
                                  <a:latin typeface="Cambria Math" panose="02040503050406030204" pitchFamily="18" charset="0"/>
                                  <a:ea typeface="Cambria Math" panose="02040503050406030204" pitchFamily="18" charset="0"/>
                                </a:rPr>
                              </m:ctrlPr>
                            </m:funcPr>
                            <m:fName>
                              <m:r>
                                <m:rPr>
                                  <m:sty m:val="p"/>
                                </m:rPr>
                                <a:rPr lang="en-US" b="0" i="0" smtClean="0">
                                  <a:solidFill>
                                    <a:schemeClr val="tx1"/>
                                  </a:solidFill>
                                  <a:latin typeface="Cambria Math" panose="02040503050406030204" pitchFamily="18" charset="0"/>
                                  <a:ea typeface="Cambria Math" panose="02040503050406030204" pitchFamily="18" charset="0"/>
                                </a:rPr>
                                <m:t>sin</m:t>
                              </m:r>
                            </m:fName>
                            <m:e>
                              <m:r>
                                <a:rPr lang="en-US" i="1" kern="0">
                                  <a:solidFill>
                                    <a:srgbClr val="FF0000"/>
                                  </a:solidFill>
                                  <a:latin typeface="Cambria Math" panose="02040503050406030204" pitchFamily="18" charset="0"/>
                                  <a:ea typeface="Cambria Math" panose="02040503050406030204" pitchFamily="18" charset="0"/>
                                </a:rPr>
                                <m:t>𝜙</m:t>
                              </m:r>
                            </m:e>
                          </m:func>
                          <m:r>
                            <a:rPr lang="en-US" b="0" i="1" kern="0" smtClean="0">
                              <a:solidFill>
                                <a:schemeClr val="tx1"/>
                              </a:solidFill>
                              <a:latin typeface="Cambria Math" panose="02040503050406030204" pitchFamily="18" charset="0"/>
                              <a:ea typeface="Cambria Math" panose="02040503050406030204" pitchFamily="18" charset="0"/>
                            </a:rPr>
                            <m:t>, 0</m:t>
                          </m:r>
                        </m:e>
                      </m:d>
                    </m:oMath>
                  </m:oMathPara>
                </a14:m>
                <a:endParaRPr lang="it-IT" dirty="0"/>
              </a:p>
            </p:txBody>
          </p:sp>
        </mc:Choice>
        <mc:Fallback xmlns="">
          <p:sp>
            <p:nvSpPr>
              <p:cNvPr id="5" name="TextBox 4"/>
              <p:cNvSpPr txBox="1">
                <a:spLocks noRot="1" noChangeAspect="1" noMove="1" noResize="1" noEditPoints="1" noAdjustHandles="1" noChangeArrowheads="1" noChangeShapeType="1" noTextEdit="1"/>
              </p:cNvSpPr>
              <p:nvPr/>
            </p:nvSpPr>
            <p:spPr>
              <a:xfrm>
                <a:off x="3581400" y="1308725"/>
                <a:ext cx="3358483" cy="923330"/>
              </a:xfrm>
              <a:prstGeom prst="rect">
                <a:avLst/>
              </a:prstGeom>
              <a:blipFill>
                <a:blip r:embed="rId5"/>
                <a:stretch>
                  <a:fillRect b="-5298"/>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0A644CD8-44A2-42FF-837C-E8B45994200C}"/>
              </a:ext>
            </a:extLst>
          </p:cNvPr>
          <p:cNvSpPr>
            <a:spLocks noGrp="1"/>
          </p:cNvSpPr>
          <p:nvPr>
            <p:ph type="dt" sz="half" idx="10"/>
          </p:nvPr>
        </p:nvSpPr>
        <p:spPr/>
        <p:txBody>
          <a:bodyPr/>
          <a:lstStyle/>
          <a:p>
            <a:pPr marL="0" marR="0" lvl="0" indent="0" algn="l" defTabSz="34289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16/01/2023</a:t>
            </a:r>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7" name="Footer Placeholder 6">
            <a:extLst>
              <a:ext uri="{FF2B5EF4-FFF2-40B4-BE49-F238E27FC236}">
                <a16:creationId xmlns:a16="http://schemas.microsoft.com/office/drawing/2014/main" id="{770D1570-C303-43BD-B133-780EFE9857E8}"/>
              </a:ext>
            </a:extLst>
          </p:cNvPr>
          <p:cNvSpPr>
            <a:spLocks noGrp="1"/>
          </p:cNvSpPr>
          <p:nvPr>
            <p:ph type="ftr" sz="quarter" idx="11"/>
          </p:nvPr>
        </p:nvSpPr>
        <p:spPr/>
        <p:txBody>
          <a:bodyPr/>
          <a:lstStyle/>
          <a:p>
            <a:pPr marL="0" marR="0" lvl="0" indent="0" algn="ctr" defTabSz="34289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XXIX Epiphany Conference</a:t>
            </a:r>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8" name="Slide Number Placeholder 7">
            <a:extLst>
              <a:ext uri="{FF2B5EF4-FFF2-40B4-BE49-F238E27FC236}">
                <a16:creationId xmlns:a16="http://schemas.microsoft.com/office/drawing/2014/main" id="{0FFEE88E-1830-4236-A711-2B9704D0EFD0}"/>
              </a:ext>
            </a:extLst>
          </p:cNvPr>
          <p:cNvSpPr>
            <a:spLocks noGrp="1"/>
          </p:cNvSpPr>
          <p:nvPr>
            <p:ph type="sldNum" sz="quarter" idx="12"/>
          </p:nvPr>
        </p:nvSpPr>
        <p:spPr/>
        <p:txBody>
          <a:bodyPr/>
          <a:lstStyle/>
          <a:p>
            <a:pPr marL="0" marR="0" lvl="0" indent="0" algn="r" defTabSz="342893" rtl="0" eaLnBrk="1" fontAlgn="auto" latinLnBrk="0" hangingPunct="1">
              <a:lnSpc>
                <a:spcPct val="100000"/>
              </a:lnSpc>
              <a:spcBef>
                <a:spcPts val="0"/>
              </a:spcBef>
              <a:spcAft>
                <a:spcPts val="0"/>
              </a:spcAft>
              <a:buClrTx/>
              <a:buSzTx/>
              <a:buFontTx/>
              <a:buNone/>
              <a:tabLst/>
              <a:defRPr/>
            </a:pPr>
            <a:fld id="{B9A5DFB4-3D23-4866-8D46-AE36D04BFD7D}" type="slidenum">
              <a:rPr kumimoji="0" lang="en-US" sz="9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r" defTabSz="342893"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60656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FE12-8FA7-44CC-828C-2E5120209278}"/>
              </a:ext>
            </a:extLst>
          </p:cNvPr>
          <p:cNvSpPr>
            <a:spLocks noGrp="1"/>
          </p:cNvSpPr>
          <p:nvPr>
            <p:ph type="title"/>
          </p:nvPr>
        </p:nvSpPr>
        <p:spPr/>
        <p:txBody>
          <a:bodyPr/>
          <a:lstStyle/>
          <a:p>
            <a:r>
              <a:rPr lang="en-US" dirty="0"/>
              <a:t>Cahn: </a:t>
            </a:r>
            <a:r>
              <a:rPr lang="en-US" dirty="0" err="1"/>
              <a:t>Phys.Lett.B</a:t>
            </a:r>
            <a:r>
              <a:rPr lang="en-US" dirty="0"/>
              <a:t> 78 (1978) 269</a:t>
            </a:r>
          </a:p>
        </p:txBody>
      </p:sp>
      <p:sp>
        <p:nvSpPr>
          <p:cNvPr id="4" name="Footer Placeholder 3">
            <a:extLst>
              <a:ext uri="{FF2B5EF4-FFF2-40B4-BE49-F238E27FC236}">
                <a16:creationId xmlns:a16="http://schemas.microsoft.com/office/drawing/2014/main" id="{36FC3A27-AE71-4254-85A0-4C7C523BF6AB}"/>
              </a:ext>
            </a:extLst>
          </p:cNvPr>
          <p:cNvSpPr>
            <a:spLocks noGrp="1"/>
          </p:cNvSpPr>
          <p:nvPr>
            <p:ph type="ftr" sz="quarter" idx="11"/>
          </p:nvPr>
        </p:nvSpPr>
        <p:spPr/>
        <p:txBody>
          <a:bodyPr/>
          <a:lstStyle/>
          <a:p>
            <a:pPr lvl="0"/>
            <a:r>
              <a:rPr lang="en-US" noProof="0"/>
              <a:t>XXIX Epiphany Conference</a:t>
            </a:r>
            <a:endParaRPr lang="en-US" noProof="0" dirty="0"/>
          </a:p>
        </p:txBody>
      </p:sp>
      <p:pic>
        <p:nvPicPr>
          <p:cNvPr id="6" name="Picture 5">
            <a:extLst>
              <a:ext uri="{FF2B5EF4-FFF2-40B4-BE49-F238E27FC236}">
                <a16:creationId xmlns:a16="http://schemas.microsoft.com/office/drawing/2014/main" id="{A76DF7C1-9EC0-4FA6-AAF6-B80430CE8AC7}"/>
              </a:ext>
            </a:extLst>
          </p:cNvPr>
          <p:cNvPicPr>
            <a:picLocks noChangeAspect="1"/>
          </p:cNvPicPr>
          <p:nvPr/>
        </p:nvPicPr>
        <p:blipFill>
          <a:blip r:embed="rId2"/>
          <a:stretch>
            <a:fillRect/>
          </a:stretch>
        </p:blipFill>
        <p:spPr>
          <a:xfrm>
            <a:off x="2183090" y="1111374"/>
            <a:ext cx="5095875" cy="4215807"/>
          </a:xfrm>
          <a:prstGeom prst="rect">
            <a:avLst/>
          </a:prstGeom>
        </p:spPr>
      </p:pic>
      <p:sp>
        <p:nvSpPr>
          <p:cNvPr id="7" name="Date Placeholder 6">
            <a:extLst>
              <a:ext uri="{FF2B5EF4-FFF2-40B4-BE49-F238E27FC236}">
                <a16:creationId xmlns:a16="http://schemas.microsoft.com/office/drawing/2014/main" id="{A0AB7F5E-E7D4-4939-ABB2-07A3B8CB9182}"/>
              </a:ext>
            </a:extLst>
          </p:cNvPr>
          <p:cNvSpPr>
            <a:spLocks noGrp="1"/>
          </p:cNvSpPr>
          <p:nvPr>
            <p:ph type="dt" sz="half" idx="10"/>
          </p:nvPr>
        </p:nvSpPr>
        <p:spPr/>
        <p:txBody>
          <a:bodyPr/>
          <a:lstStyle/>
          <a:p>
            <a:pPr marL="0" marR="0" lvl="0" indent="0" algn="l" defTabSz="34289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16/01/2023</a:t>
            </a:r>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8" name="Slide Number Placeholder 7">
            <a:extLst>
              <a:ext uri="{FF2B5EF4-FFF2-40B4-BE49-F238E27FC236}">
                <a16:creationId xmlns:a16="http://schemas.microsoft.com/office/drawing/2014/main" id="{ECF8BA98-8CC0-48C8-B2DD-73DF1C364EED}"/>
              </a:ext>
            </a:extLst>
          </p:cNvPr>
          <p:cNvSpPr>
            <a:spLocks noGrp="1"/>
          </p:cNvSpPr>
          <p:nvPr>
            <p:ph type="sldNum" sz="quarter" idx="12"/>
          </p:nvPr>
        </p:nvSpPr>
        <p:spPr/>
        <p:txBody>
          <a:bodyPr/>
          <a:lstStyle/>
          <a:p>
            <a:pPr marL="0" marR="0" lvl="0" indent="0" algn="r" defTabSz="342893" rtl="0" eaLnBrk="1" fontAlgn="auto" latinLnBrk="0" hangingPunct="1">
              <a:lnSpc>
                <a:spcPct val="100000"/>
              </a:lnSpc>
              <a:spcBef>
                <a:spcPts val="0"/>
              </a:spcBef>
              <a:spcAft>
                <a:spcPts val="0"/>
              </a:spcAft>
              <a:buClrTx/>
              <a:buSzTx/>
              <a:buFontTx/>
              <a:buNone/>
              <a:tabLst/>
              <a:defRPr/>
            </a:pPr>
            <a:fld id="{B9A5DFB4-3D23-4866-8D46-AE36D04BFD7D}" type="slidenum">
              <a:rPr kumimoji="0" lang="en-US" sz="9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r" defTabSz="342893"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982185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Semi Inclusive unpolarised DIS Cross Section </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sz="1600" dirty="0"/>
                  <a:t>The account of the transverse motion of the quark result in the following general form of the unpolarised semi-inclusive deep inelastic cross-section</a:t>
                </a:r>
              </a:p>
              <a:p>
                <a:pPr marL="0" indent="0">
                  <a:buNone/>
                </a:pPr>
                <a:endParaRPr lang="en-US" sz="1600" dirty="0"/>
              </a:p>
              <a:p>
                <a:pPr marL="0" indent="0">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n-US" sz="1600" i="1" smtClean="0">
                              <a:latin typeface="Cambria Math" panose="02040503050406030204" pitchFamily="18" charset="0"/>
                            </a:rPr>
                          </m:ctrlPr>
                        </m:mPr>
                        <m:mr>
                          <m:e>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𝑑</m:t>
                                    </m:r>
                                  </m:e>
                                  <m:sup>
                                    <m:r>
                                      <a:rPr lang="en-US" sz="1600" i="1">
                                        <a:latin typeface="Cambria Math" panose="02040503050406030204" pitchFamily="18" charset="0"/>
                                      </a:rPr>
                                      <m:t>5</m:t>
                                    </m:r>
                                  </m:sup>
                                </m:sSup>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𝑑𝑥𝑑𝑦𝑑𝑧𝑑</m:t>
                                </m:r>
                                <m:sSubSup>
                                  <m:sSubSupPr>
                                    <m:ctrlPr>
                                      <a:rPr lang="en-US" sz="1600" i="1">
                                        <a:latin typeface="Cambria Math" panose="02040503050406030204" pitchFamily="18" charset="0"/>
                                      </a:rPr>
                                    </m:ctrlPr>
                                  </m:sSubSupPr>
                                  <m:e>
                                    <m:r>
                                      <a:rPr lang="en-US" sz="1600" i="1">
                                        <a:latin typeface="Cambria Math" panose="02040503050406030204" pitchFamily="18" charset="0"/>
                                      </a:rPr>
                                      <m:t>𝑃</m:t>
                                    </m:r>
                                  </m:e>
                                  <m:sub>
                                    <m:r>
                                      <a:rPr lang="en-US" sz="1600" i="1">
                                        <a:latin typeface="Cambria Math" panose="02040503050406030204" pitchFamily="18" charset="0"/>
                                      </a:rPr>
                                      <m:t>h𝑇</m:t>
                                    </m:r>
                                  </m:sub>
                                  <m:sup>
                                    <m:r>
                                      <a:rPr lang="en-US" sz="1600" i="1">
                                        <a:latin typeface="Cambria Math" panose="02040503050406030204" pitchFamily="18" charset="0"/>
                                      </a:rPr>
                                      <m:t>2</m:t>
                                    </m:r>
                                  </m:sup>
                                </m:sSubSup>
                                <m:r>
                                  <a:rPr lang="en-US" sz="1600" i="1">
                                    <a:latin typeface="Cambria Math" panose="02040503050406030204" pitchFamily="18" charset="0"/>
                                  </a:rPr>
                                  <m:t>𝑑</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rPr>
                                      <m:t>h</m:t>
                                    </m:r>
                                  </m:sub>
                                </m:sSub>
                              </m:den>
                            </m:f>
                          </m:e>
                          <m:e>
                            <m:r>
                              <a:rPr lang="en-US" sz="1600" b="0" i="1" smtClean="0">
                                <a:latin typeface="Cambria Math" panose="02040503050406030204" pitchFamily="18" charset="0"/>
                              </a:rPr>
                              <m:t>=</m:t>
                            </m:r>
                          </m:e>
                          <m:e>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𝛼</m:t>
                                    </m:r>
                                  </m:e>
                                  <m:sup>
                                    <m:r>
                                      <a:rPr lang="en-US" sz="1600" i="1">
                                        <a:latin typeface="Cambria Math" panose="02040503050406030204" pitchFamily="18" charset="0"/>
                                      </a:rPr>
                                      <m:t>2</m:t>
                                    </m:r>
                                  </m:sup>
                                </m:sSup>
                              </m:num>
                              <m:den>
                                <m:r>
                                  <a:rPr lang="en-US" sz="1600" i="1">
                                    <a:latin typeface="Cambria Math" panose="02040503050406030204" pitchFamily="18" charset="0"/>
                                  </a:rPr>
                                  <m:t>𝑥𝑦</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den>
                            </m:f>
                            <m:d>
                              <m:dPr>
                                <m:begChr m:val="["/>
                                <m:endChr m:val="]"/>
                                <m:ctrlPr>
                                  <a:rPr lang="en-US" sz="1600" i="1" smtClean="0">
                                    <a:latin typeface="Cambria Math" panose="02040503050406030204" pitchFamily="18" charset="0"/>
                                  </a:rPr>
                                </m:ctrlPr>
                              </m:dPr>
                              <m:e>
                                <m:d>
                                  <m:dPr>
                                    <m:ctrlPr>
                                      <a:rPr lang="en-US" sz="1600" i="1" smtClean="0">
                                        <a:latin typeface="Cambria Math" panose="02040503050406030204" pitchFamily="18" charset="0"/>
                                      </a:rPr>
                                    </m:ctrlPr>
                                  </m:dPr>
                                  <m:e>
                                    <m:r>
                                      <a:rPr lang="en-US" sz="1600" b="0" i="1" smtClean="0">
                                        <a:latin typeface="Cambria Math" panose="02040503050406030204" pitchFamily="18" charset="0"/>
                                      </a:rPr>
                                      <m:t>1−</m:t>
                                    </m:r>
                                    <m:r>
                                      <a:rPr lang="en-US" sz="1600" b="0" i="1" smtClean="0">
                                        <a:latin typeface="Cambria Math" panose="02040503050406030204" pitchFamily="18" charset="0"/>
                                      </a:rPr>
                                      <m:t>𝑦</m:t>
                                    </m:r>
                                  </m:e>
                                </m:d>
                                <m:r>
                                  <a:rPr lang="en-US" sz="1600" b="0" i="1" smtClean="0">
                                    <a:latin typeface="Cambria Math" panose="02040503050406030204" pitchFamily="18" charset="0"/>
                                  </a:rPr>
                                  <m:t>+</m:t>
                                </m:r>
                                <m:f>
                                  <m:fPr>
                                    <m:ctrlPr>
                                      <a:rPr lang="en-US" sz="1600" i="1" smtClean="0">
                                        <a:latin typeface="Cambria Math" panose="02040503050406030204" pitchFamily="18" charset="0"/>
                                      </a:rPr>
                                    </m:ctrlPr>
                                  </m:fPr>
                                  <m:num>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𝑦</m:t>
                                        </m:r>
                                      </m:e>
                                      <m:sup>
                                        <m:r>
                                          <a:rPr lang="en-US" sz="1600" b="0" i="1" smtClean="0">
                                            <a:latin typeface="Cambria Math" panose="02040503050406030204" pitchFamily="18" charset="0"/>
                                          </a:rPr>
                                          <m:t>2</m:t>
                                        </m:r>
                                      </m:sup>
                                    </m:sSup>
                                  </m:num>
                                  <m:den>
                                    <m:r>
                                      <a:rPr lang="en-US" sz="1600" b="0" i="1" smtClean="0">
                                        <a:latin typeface="Cambria Math" panose="02040503050406030204" pitchFamily="18" charset="0"/>
                                      </a:rPr>
                                      <m:t>2</m:t>
                                    </m:r>
                                  </m:den>
                                </m:f>
                              </m:e>
                            </m:d>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𝐹</m:t>
                                </m:r>
                              </m:e>
                              <m:sub>
                                <m:r>
                                  <a:rPr lang="en-US" sz="1600" b="0" i="1" smtClean="0">
                                    <a:latin typeface="Cambria Math" panose="02040503050406030204" pitchFamily="18" charset="0"/>
                                  </a:rPr>
                                  <m:t>2</m:t>
                                </m:r>
                              </m:sub>
                            </m:sSub>
                            <m:d>
                              <m:dPr>
                                <m:ctrlPr>
                                  <a:rPr lang="en-US" sz="160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𝑄</m:t>
                                    </m:r>
                                  </m:e>
                                  <m:sup>
                                    <m:r>
                                      <a:rPr lang="en-US" sz="1600" b="0" i="1" smtClean="0">
                                        <a:latin typeface="Cambria Math" panose="02040503050406030204" pitchFamily="18" charset="0"/>
                                      </a:rPr>
                                      <m:t>2</m:t>
                                    </m:r>
                                  </m:sup>
                                </m:sSup>
                              </m:e>
                            </m:d>
                            <m:r>
                              <a:rPr lang="en-US" sz="1600" i="1">
                                <a:latin typeface="Cambria Math" panose="02040503050406030204" pitchFamily="18" charset="0"/>
                                <a:ea typeface="Cambria Math" panose="02040503050406030204" pitchFamily="18" charset="0"/>
                              </a:rPr>
                              <m:t>×</m:t>
                            </m:r>
                          </m:e>
                        </m:mr>
                        <m:mr>
                          <m:e/>
                          <m:e/>
                          <m:e>
                            <m:sSubSup>
                              <m:sSubSupPr>
                                <m:ctrlPr>
                                  <a:rPr lang="en-US" sz="1600" i="1">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𝑀</m:t>
                                </m:r>
                              </m:e>
                              <m:sub>
                                <m:r>
                                  <a:rPr lang="en-US" sz="1600" i="1">
                                    <a:solidFill>
                                      <a:srgbClr val="FF0000"/>
                                    </a:solidFill>
                                    <a:latin typeface="Cambria Math" panose="02040503050406030204" pitchFamily="18" charset="0"/>
                                  </a:rPr>
                                  <m:t>𝑈𝑈</m:t>
                                </m:r>
                              </m:sub>
                              <m:sup>
                                <m:r>
                                  <a:rPr lang="en-US" sz="1600" i="1">
                                    <a:solidFill>
                                      <a:srgbClr val="0070C0"/>
                                    </a:solidFill>
                                    <a:latin typeface="Cambria Math" panose="02040503050406030204" pitchFamily="18" charset="0"/>
                                  </a:rPr>
                                  <m:t>h</m:t>
                                </m:r>
                              </m:sup>
                            </m:sSubSup>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m:t>
                                </m:r>
                                <m:func>
                                  <m:funcPr>
                                    <m:ctrlPr>
                                      <a:rPr lang="en-US" sz="1600" b="0" i="1" smtClean="0">
                                        <a:latin typeface="Cambria Math" panose="02040503050406030204" pitchFamily="18" charset="0"/>
                                      </a:rPr>
                                    </m:ctrlPr>
                                  </m:funcPr>
                                  <m:fName>
                                    <m:f>
                                      <m:fPr>
                                        <m:ctrlPr>
                                          <a:rPr lang="en-US" sz="1600" b="0" i="1" smtClean="0">
                                            <a:solidFill>
                                              <a:srgbClr val="00B0F0"/>
                                            </a:solidFill>
                                            <a:latin typeface="Cambria Math" panose="02040503050406030204" pitchFamily="18" charset="0"/>
                                          </a:rPr>
                                        </m:ctrlPr>
                                      </m:fPr>
                                      <m:num>
                                        <m:r>
                                          <a:rPr lang="en-US" sz="1600" b="0" i="1" smtClean="0">
                                            <a:solidFill>
                                              <a:srgbClr val="00B0F0"/>
                                            </a:solidFill>
                                            <a:latin typeface="Cambria Math" panose="02040503050406030204" pitchFamily="18" charset="0"/>
                                          </a:rPr>
                                          <m:t>2</m:t>
                                        </m:r>
                                        <m:d>
                                          <m:dPr>
                                            <m:ctrlPr>
                                              <a:rPr lang="en-US" sz="1600" b="0" i="1" smtClean="0">
                                                <a:solidFill>
                                                  <a:srgbClr val="00B0F0"/>
                                                </a:solidFill>
                                                <a:latin typeface="Cambria Math" panose="02040503050406030204" pitchFamily="18" charset="0"/>
                                              </a:rPr>
                                            </m:ctrlPr>
                                          </m:dPr>
                                          <m:e>
                                            <m:r>
                                              <a:rPr lang="en-US" sz="1600" b="0" i="1" smtClean="0">
                                                <a:solidFill>
                                                  <a:srgbClr val="00B0F0"/>
                                                </a:solidFill>
                                                <a:latin typeface="Cambria Math" panose="02040503050406030204" pitchFamily="18" charset="0"/>
                                              </a:rPr>
                                              <m:t>2−</m:t>
                                            </m:r>
                                            <m:r>
                                              <a:rPr lang="en-US" sz="1600" b="0" i="1" smtClean="0">
                                                <a:solidFill>
                                                  <a:srgbClr val="00B0F0"/>
                                                </a:solidFill>
                                                <a:latin typeface="Cambria Math" panose="02040503050406030204" pitchFamily="18" charset="0"/>
                                              </a:rPr>
                                              <m:t>𝑦</m:t>
                                            </m:r>
                                          </m:e>
                                        </m:d>
                                        <m:rad>
                                          <m:radPr>
                                            <m:degHide m:val="on"/>
                                            <m:ctrlPr>
                                              <a:rPr lang="en-US" sz="1600" b="0" i="1" smtClean="0">
                                                <a:solidFill>
                                                  <a:srgbClr val="00B0F0"/>
                                                </a:solidFill>
                                                <a:latin typeface="Cambria Math" panose="02040503050406030204" pitchFamily="18" charset="0"/>
                                              </a:rPr>
                                            </m:ctrlPr>
                                          </m:radPr>
                                          <m:deg/>
                                          <m:e>
                                            <m:r>
                                              <a:rPr lang="en-US" sz="1600" b="0" i="1" smtClean="0">
                                                <a:solidFill>
                                                  <a:srgbClr val="00B0F0"/>
                                                </a:solidFill>
                                                <a:latin typeface="Cambria Math" panose="02040503050406030204" pitchFamily="18" charset="0"/>
                                              </a:rPr>
                                              <m:t>1−</m:t>
                                            </m:r>
                                            <m:r>
                                              <a:rPr lang="en-US" sz="1600" b="0" i="1" smtClean="0">
                                                <a:solidFill>
                                                  <a:srgbClr val="00B0F0"/>
                                                </a:solidFill>
                                                <a:latin typeface="Cambria Math" panose="02040503050406030204" pitchFamily="18" charset="0"/>
                                              </a:rPr>
                                              <m:t>𝑦</m:t>
                                            </m:r>
                                          </m:e>
                                        </m:rad>
                                      </m:num>
                                      <m:den>
                                        <m:r>
                                          <a:rPr lang="en-US" sz="1600" b="0" i="1" smtClean="0">
                                            <a:solidFill>
                                              <a:srgbClr val="00B0F0"/>
                                            </a:solidFill>
                                            <a:latin typeface="Cambria Math" panose="02040503050406030204" pitchFamily="18" charset="0"/>
                                          </a:rPr>
                                          <m:t>1+</m:t>
                                        </m:r>
                                        <m:sSup>
                                          <m:sSupPr>
                                            <m:ctrlPr>
                                              <a:rPr lang="en-US" sz="1600" b="0" i="1" smtClean="0">
                                                <a:solidFill>
                                                  <a:srgbClr val="00B0F0"/>
                                                </a:solidFill>
                                                <a:latin typeface="Cambria Math" panose="02040503050406030204" pitchFamily="18" charset="0"/>
                                              </a:rPr>
                                            </m:ctrlPr>
                                          </m:sSupPr>
                                          <m:e>
                                            <m:d>
                                              <m:dPr>
                                                <m:ctrlPr>
                                                  <a:rPr lang="en-US" sz="1600" b="0" i="1" smtClean="0">
                                                    <a:solidFill>
                                                      <a:srgbClr val="00B0F0"/>
                                                    </a:solidFill>
                                                    <a:latin typeface="Cambria Math" panose="02040503050406030204" pitchFamily="18" charset="0"/>
                                                  </a:rPr>
                                                </m:ctrlPr>
                                              </m:dPr>
                                              <m:e>
                                                <m:r>
                                                  <a:rPr lang="en-US" sz="1600" b="0" i="1" smtClean="0">
                                                    <a:solidFill>
                                                      <a:srgbClr val="00B0F0"/>
                                                    </a:solidFill>
                                                    <a:latin typeface="Cambria Math" panose="02040503050406030204" pitchFamily="18" charset="0"/>
                                                  </a:rPr>
                                                  <m:t>1−</m:t>
                                                </m:r>
                                                <m:r>
                                                  <a:rPr lang="en-US" sz="1600" b="0" i="1" smtClean="0">
                                                    <a:solidFill>
                                                      <a:srgbClr val="00B0F0"/>
                                                    </a:solidFill>
                                                    <a:latin typeface="Cambria Math" panose="02040503050406030204" pitchFamily="18" charset="0"/>
                                                  </a:rPr>
                                                  <m:t>𝑦</m:t>
                                                </m:r>
                                              </m:e>
                                            </m:d>
                                          </m:e>
                                          <m:sup>
                                            <m:r>
                                              <a:rPr lang="en-US" sz="1600" b="0" i="1" smtClean="0">
                                                <a:solidFill>
                                                  <a:srgbClr val="00B0F0"/>
                                                </a:solidFill>
                                                <a:latin typeface="Cambria Math" panose="02040503050406030204" pitchFamily="18" charset="0"/>
                                              </a:rPr>
                                              <m:t>2</m:t>
                                            </m:r>
                                          </m:sup>
                                        </m:sSup>
                                      </m:den>
                                    </m:f>
                                    <m:sSubSup>
                                      <m:sSubSupPr>
                                        <m:ctrlPr>
                                          <a:rPr lang="en-US" sz="1600" b="0" i="1" smtClean="0">
                                            <a:solidFill>
                                              <a:srgbClr val="C00000"/>
                                            </a:solidFill>
                                            <a:latin typeface="Cambria Math" panose="02040503050406030204" pitchFamily="18" charset="0"/>
                                          </a:rPr>
                                        </m:ctrlPr>
                                      </m:sSubSupPr>
                                      <m:e>
                                        <m:r>
                                          <a:rPr lang="en-US" sz="1600" b="0" i="1" smtClean="0">
                                            <a:solidFill>
                                              <a:srgbClr val="C00000"/>
                                            </a:solidFill>
                                            <a:latin typeface="Cambria Math" panose="02040503050406030204" pitchFamily="18" charset="0"/>
                                          </a:rPr>
                                          <m:t>𝐴</m:t>
                                        </m:r>
                                      </m:e>
                                      <m:sub>
                                        <m:r>
                                          <a:rPr lang="en-US" sz="1600" b="0" i="1" smtClean="0">
                                            <a:solidFill>
                                              <a:srgbClr val="C00000"/>
                                            </a:solidFill>
                                            <a:latin typeface="Cambria Math" panose="02040503050406030204" pitchFamily="18" charset="0"/>
                                          </a:rPr>
                                          <m:t>𝑈𝑈</m:t>
                                        </m:r>
                                      </m:sub>
                                      <m:sup>
                                        <m:func>
                                          <m:funcPr>
                                            <m:ctrlPr>
                                              <a:rPr lang="en-US" sz="1600" b="0" i="1" smtClean="0">
                                                <a:solidFill>
                                                  <a:srgbClr val="C00000"/>
                                                </a:solidFill>
                                                <a:latin typeface="Cambria Math" panose="02040503050406030204" pitchFamily="18" charset="0"/>
                                              </a:rPr>
                                            </m:ctrlPr>
                                          </m:funcPr>
                                          <m:fName>
                                            <m:r>
                                              <m:rPr>
                                                <m:sty m:val="p"/>
                                              </m:rPr>
                                              <a:rPr lang="en-US" sz="1600" b="0" i="0" smtClean="0">
                                                <a:solidFill>
                                                  <a:srgbClr val="C00000"/>
                                                </a:solidFill>
                                                <a:latin typeface="Cambria Math" panose="02040503050406030204" pitchFamily="18" charset="0"/>
                                              </a:rPr>
                                              <m:t>cos</m:t>
                                            </m:r>
                                          </m:fName>
                                          <m:e>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ea typeface="Cambria Math" panose="02040503050406030204" pitchFamily="18" charset="0"/>
                                                  </a:rPr>
                                                  <m:t>𝜙</m:t>
                                                </m:r>
                                              </m:e>
                                              <m:sub>
                                                <m:r>
                                                  <a:rPr lang="en-US" sz="1600" b="0" i="1" smtClean="0">
                                                    <a:solidFill>
                                                      <a:srgbClr val="C00000"/>
                                                    </a:solidFill>
                                                    <a:latin typeface="Cambria Math" panose="02040503050406030204" pitchFamily="18" charset="0"/>
                                                  </a:rPr>
                                                  <m:t>h</m:t>
                                                </m:r>
                                              </m:sub>
                                            </m:sSub>
                                          </m:e>
                                        </m:func>
                                      </m:sup>
                                    </m:sSubSup>
                                    <m:r>
                                      <m:rPr>
                                        <m:sty m:val="p"/>
                                      </m:rPr>
                                      <a:rPr lang="en-US" sz="1600" b="0" i="0" smtClean="0">
                                        <a:latin typeface="Cambria Math" panose="02040503050406030204" pitchFamily="18" charset="0"/>
                                      </a:rPr>
                                      <m:t>cos</m:t>
                                    </m:r>
                                  </m:fNa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𝜙</m:t>
                                        </m:r>
                                      </m:e>
                                      <m:sub>
                                        <m:r>
                                          <a:rPr lang="en-US" sz="1600" b="0" i="1" smtClean="0">
                                            <a:latin typeface="Cambria Math" panose="02040503050406030204" pitchFamily="18" charset="0"/>
                                          </a:rPr>
                                          <m:t>h</m:t>
                                        </m:r>
                                      </m:sub>
                                    </m:sSub>
                                  </m:e>
                                </m:func>
                                <m:r>
                                  <a:rPr lang="en-US" sz="1600" b="0" i="1" smtClean="0">
                                    <a:latin typeface="Cambria Math" panose="02040503050406030204" pitchFamily="18" charset="0"/>
                                  </a:rPr>
                                  <m:t>+</m:t>
                                </m:r>
                                <m:func>
                                  <m:funcPr>
                                    <m:ctrlPr>
                                      <a:rPr lang="en-US" sz="1600" i="1">
                                        <a:latin typeface="Cambria Math" panose="02040503050406030204" pitchFamily="18" charset="0"/>
                                      </a:rPr>
                                    </m:ctrlPr>
                                  </m:funcPr>
                                  <m:fName>
                                    <m:f>
                                      <m:fPr>
                                        <m:ctrlPr>
                                          <a:rPr lang="en-US" sz="1600" i="1" smtClean="0">
                                            <a:solidFill>
                                              <a:srgbClr val="00B0F0"/>
                                            </a:solidFill>
                                            <a:latin typeface="Cambria Math" panose="02040503050406030204" pitchFamily="18" charset="0"/>
                                          </a:rPr>
                                        </m:ctrlPr>
                                      </m:fPr>
                                      <m:num>
                                        <m:r>
                                          <a:rPr lang="en-US" sz="1600" i="1">
                                            <a:solidFill>
                                              <a:srgbClr val="00B0F0"/>
                                            </a:solidFill>
                                            <a:latin typeface="Cambria Math" panose="02040503050406030204" pitchFamily="18" charset="0"/>
                                          </a:rPr>
                                          <m:t>2</m:t>
                                        </m:r>
                                        <m:d>
                                          <m:dPr>
                                            <m:ctrlPr>
                                              <a:rPr lang="en-US" sz="1600" i="1">
                                                <a:solidFill>
                                                  <a:srgbClr val="00B0F0"/>
                                                </a:solidFill>
                                                <a:latin typeface="Cambria Math" panose="02040503050406030204" pitchFamily="18" charset="0"/>
                                              </a:rPr>
                                            </m:ctrlPr>
                                          </m:dPr>
                                          <m:e>
                                            <m:r>
                                              <a:rPr lang="en-US" sz="1600" b="0" i="1" smtClean="0">
                                                <a:solidFill>
                                                  <a:srgbClr val="00B0F0"/>
                                                </a:solidFill>
                                                <a:latin typeface="Cambria Math" panose="02040503050406030204" pitchFamily="18" charset="0"/>
                                              </a:rPr>
                                              <m:t>1</m:t>
                                            </m:r>
                                            <m:r>
                                              <a:rPr lang="en-US" sz="1600" i="1">
                                                <a:solidFill>
                                                  <a:srgbClr val="00B0F0"/>
                                                </a:solidFill>
                                                <a:latin typeface="Cambria Math" panose="02040503050406030204" pitchFamily="18" charset="0"/>
                                              </a:rPr>
                                              <m:t>−</m:t>
                                            </m:r>
                                            <m:r>
                                              <a:rPr lang="en-US" sz="1600" i="1">
                                                <a:solidFill>
                                                  <a:srgbClr val="00B0F0"/>
                                                </a:solidFill>
                                                <a:latin typeface="Cambria Math" panose="02040503050406030204" pitchFamily="18" charset="0"/>
                                              </a:rPr>
                                              <m:t>𝑦</m:t>
                                            </m:r>
                                          </m:e>
                                        </m:d>
                                      </m:num>
                                      <m:den>
                                        <m:r>
                                          <a:rPr lang="en-US" sz="1600" i="1">
                                            <a:solidFill>
                                              <a:srgbClr val="00B0F0"/>
                                            </a:solidFill>
                                            <a:latin typeface="Cambria Math" panose="02040503050406030204" pitchFamily="18" charset="0"/>
                                          </a:rPr>
                                          <m:t>1+</m:t>
                                        </m:r>
                                        <m:sSup>
                                          <m:sSupPr>
                                            <m:ctrlPr>
                                              <a:rPr lang="en-US" sz="1600" i="1">
                                                <a:solidFill>
                                                  <a:srgbClr val="00B0F0"/>
                                                </a:solidFill>
                                                <a:latin typeface="Cambria Math" panose="02040503050406030204" pitchFamily="18" charset="0"/>
                                              </a:rPr>
                                            </m:ctrlPr>
                                          </m:sSupPr>
                                          <m:e>
                                            <m:d>
                                              <m:dPr>
                                                <m:ctrlPr>
                                                  <a:rPr lang="en-US" sz="1600" i="1">
                                                    <a:solidFill>
                                                      <a:srgbClr val="00B0F0"/>
                                                    </a:solidFill>
                                                    <a:latin typeface="Cambria Math" panose="02040503050406030204" pitchFamily="18" charset="0"/>
                                                  </a:rPr>
                                                </m:ctrlPr>
                                              </m:dPr>
                                              <m:e>
                                                <m:r>
                                                  <a:rPr lang="en-US" sz="1600" i="1">
                                                    <a:solidFill>
                                                      <a:srgbClr val="00B0F0"/>
                                                    </a:solidFill>
                                                    <a:latin typeface="Cambria Math" panose="02040503050406030204" pitchFamily="18" charset="0"/>
                                                  </a:rPr>
                                                  <m:t>1−</m:t>
                                                </m:r>
                                                <m:r>
                                                  <a:rPr lang="en-US" sz="1600" i="1">
                                                    <a:solidFill>
                                                      <a:srgbClr val="00B0F0"/>
                                                    </a:solidFill>
                                                    <a:latin typeface="Cambria Math" panose="02040503050406030204" pitchFamily="18" charset="0"/>
                                                  </a:rPr>
                                                  <m:t>𝑦</m:t>
                                                </m:r>
                                              </m:e>
                                            </m:d>
                                          </m:e>
                                          <m:sup>
                                            <m:r>
                                              <a:rPr lang="en-US" sz="1600" i="1">
                                                <a:solidFill>
                                                  <a:srgbClr val="00B0F0"/>
                                                </a:solidFill>
                                                <a:latin typeface="Cambria Math" panose="02040503050406030204" pitchFamily="18" charset="0"/>
                                              </a:rPr>
                                              <m:t>2</m:t>
                                            </m:r>
                                          </m:sup>
                                        </m:sSup>
                                      </m:den>
                                    </m:f>
                                    <m:sSubSup>
                                      <m:sSubSupPr>
                                        <m:ctrlPr>
                                          <a:rPr lang="en-US" sz="1600" i="1" smtClean="0">
                                            <a:solidFill>
                                              <a:srgbClr val="C00000"/>
                                            </a:solidFill>
                                            <a:latin typeface="Cambria Math" panose="02040503050406030204" pitchFamily="18" charset="0"/>
                                          </a:rPr>
                                        </m:ctrlPr>
                                      </m:sSubSupPr>
                                      <m:e>
                                        <m:r>
                                          <a:rPr lang="en-US" sz="1600" i="1">
                                            <a:solidFill>
                                              <a:srgbClr val="C00000"/>
                                            </a:solidFill>
                                            <a:latin typeface="Cambria Math" panose="02040503050406030204" pitchFamily="18" charset="0"/>
                                          </a:rPr>
                                          <m:t>𝐴</m:t>
                                        </m:r>
                                      </m:e>
                                      <m:sub>
                                        <m:r>
                                          <a:rPr lang="en-US" sz="1600" i="1">
                                            <a:solidFill>
                                              <a:srgbClr val="C00000"/>
                                            </a:solidFill>
                                            <a:latin typeface="Cambria Math" panose="02040503050406030204" pitchFamily="18" charset="0"/>
                                          </a:rPr>
                                          <m:t>𝑈𝑈</m:t>
                                        </m:r>
                                      </m:sub>
                                      <m:sup>
                                        <m:func>
                                          <m:funcPr>
                                            <m:ctrlPr>
                                              <a:rPr lang="en-US" sz="1600" i="1">
                                                <a:solidFill>
                                                  <a:srgbClr val="C00000"/>
                                                </a:solidFill>
                                                <a:latin typeface="Cambria Math" panose="02040503050406030204" pitchFamily="18" charset="0"/>
                                              </a:rPr>
                                            </m:ctrlPr>
                                          </m:funcPr>
                                          <m:fName>
                                            <m:r>
                                              <m:rPr>
                                                <m:sty m:val="p"/>
                                              </m:rPr>
                                              <a:rPr lang="en-US" sz="1600">
                                                <a:solidFill>
                                                  <a:srgbClr val="C00000"/>
                                                </a:solidFill>
                                                <a:latin typeface="Cambria Math" panose="02040503050406030204" pitchFamily="18" charset="0"/>
                                              </a:rPr>
                                              <m:t>cos</m:t>
                                            </m:r>
                                          </m:fName>
                                          <m:e>
                                            <m:sSub>
                                              <m:sSubPr>
                                                <m:ctrlPr>
                                                  <a:rPr lang="en-US" sz="1600" i="1">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2</m:t>
                                                </m:r>
                                                <m:r>
                                                  <a:rPr lang="en-US" sz="1600" i="1">
                                                    <a:solidFill>
                                                      <a:srgbClr val="C00000"/>
                                                    </a:solidFill>
                                                    <a:latin typeface="Cambria Math" panose="02040503050406030204" pitchFamily="18" charset="0"/>
                                                    <a:ea typeface="Cambria Math" panose="02040503050406030204" pitchFamily="18" charset="0"/>
                                                  </a:rPr>
                                                  <m:t>𝜙</m:t>
                                                </m:r>
                                              </m:e>
                                              <m:sub>
                                                <m:r>
                                                  <a:rPr lang="en-US" sz="1600" i="1">
                                                    <a:solidFill>
                                                      <a:srgbClr val="C00000"/>
                                                    </a:solidFill>
                                                    <a:latin typeface="Cambria Math" panose="02040503050406030204" pitchFamily="18" charset="0"/>
                                                  </a:rPr>
                                                  <m:t>h</m:t>
                                                </m:r>
                                              </m:sub>
                                            </m:sSub>
                                          </m:e>
                                        </m:func>
                                      </m:sup>
                                    </m:sSubSup>
                                    <m:r>
                                      <m:rPr>
                                        <m:sty m:val="p"/>
                                      </m:rPr>
                                      <a:rPr lang="en-US" sz="1600">
                                        <a:latin typeface="Cambria Math" panose="02040503050406030204" pitchFamily="18" charset="0"/>
                                      </a:rPr>
                                      <m:t>cos</m:t>
                                    </m:r>
                                  </m:fName>
                                  <m:e>
                                    <m:sSub>
                                      <m:sSubPr>
                                        <m:ctrlPr>
                                          <a:rPr lang="en-US" sz="1600" i="1">
                                            <a:latin typeface="Cambria Math" panose="02040503050406030204" pitchFamily="18" charset="0"/>
                                          </a:rPr>
                                        </m:ctrlPr>
                                      </m:sSubPr>
                                      <m:e>
                                        <m:r>
                                          <a:rPr lang="en-US" sz="1600" b="0" i="1" smtClean="0">
                                            <a:latin typeface="Cambria Math" panose="02040503050406030204" pitchFamily="18" charset="0"/>
                                          </a:rPr>
                                          <m:t>2</m:t>
                                        </m:r>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rPr>
                                          <m:t>h</m:t>
                                        </m:r>
                                      </m:sub>
                                    </m:sSub>
                                  </m:e>
                                </m:func>
                              </m:e>
                            </m:d>
                          </m:e>
                        </m:mr>
                      </m:m>
                    </m:oMath>
                  </m:oMathPara>
                </a14:m>
                <a:endParaRPr lang="en-US" sz="1600" dirty="0"/>
              </a:p>
              <a:p>
                <a:pPr marL="0" indent="0">
                  <a:buNone/>
                </a:pPr>
                <a:r>
                  <a:rPr lang="en-US" sz="1600" dirty="0"/>
                  <a:t>Where we have introduced the amplitude of the azimuthal asymmetries as</a:t>
                </a:r>
              </a:p>
              <a:p>
                <a:pPr marL="0" indent="0">
                  <a:buNone/>
                </a:pPr>
                <a14:m>
                  <m:oMathPara xmlns:m="http://schemas.openxmlformats.org/officeDocument/2006/math">
                    <m:oMathParaPr>
                      <m:jc m:val="centerGroup"/>
                    </m:oMathParaPr>
                    <m:oMath xmlns:m="http://schemas.openxmlformats.org/officeDocument/2006/math">
                      <m:sSubSup>
                        <m:sSubSupPr>
                          <m:ctrlPr>
                            <a:rPr lang="en-US" sz="1600" i="1">
                              <a:solidFill>
                                <a:srgbClr val="C00000"/>
                              </a:solidFill>
                              <a:latin typeface="Cambria Math" panose="02040503050406030204" pitchFamily="18" charset="0"/>
                            </a:rPr>
                          </m:ctrlPr>
                        </m:sSubSupPr>
                        <m:e>
                          <m:r>
                            <a:rPr lang="en-US" sz="1600" i="1">
                              <a:solidFill>
                                <a:srgbClr val="C00000"/>
                              </a:solidFill>
                              <a:latin typeface="Cambria Math" panose="02040503050406030204" pitchFamily="18" charset="0"/>
                            </a:rPr>
                            <m:t>𝐴</m:t>
                          </m:r>
                        </m:e>
                        <m:sub>
                          <m:r>
                            <a:rPr lang="en-US" sz="1600" i="1">
                              <a:solidFill>
                                <a:srgbClr val="C00000"/>
                              </a:solidFill>
                              <a:latin typeface="Cambria Math" panose="02040503050406030204" pitchFamily="18" charset="0"/>
                            </a:rPr>
                            <m:t>𝑈𝑈</m:t>
                          </m:r>
                        </m:sub>
                        <m:sup>
                          <m:func>
                            <m:funcPr>
                              <m:ctrlPr>
                                <a:rPr lang="en-US" sz="1600" i="1">
                                  <a:solidFill>
                                    <a:srgbClr val="C00000"/>
                                  </a:solidFill>
                                  <a:latin typeface="Cambria Math" panose="02040503050406030204" pitchFamily="18" charset="0"/>
                                </a:rPr>
                              </m:ctrlPr>
                            </m:funcPr>
                            <m:fName>
                              <m:r>
                                <m:rPr>
                                  <m:sty m:val="p"/>
                                </m:rPr>
                                <a:rPr lang="en-US" sz="1600">
                                  <a:solidFill>
                                    <a:srgbClr val="C00000"/>
                                  </a:solidFill>
                                  <a:latin typeface="Cambria Math" panose="02040503050406030204" pitchFamily="18" charset="0"/>
                                </a:rPr>
                                <m:t>cos</m:t>
                              </m:r>
                            </m:fName>
                            <m:e>
                              <m:sSub>
                                <m:sSubPr>
                                  <m:ctrlPr>
                                    <a:rPr lang="en-US" sz="1600" i="1">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𝑋</m:t>
                                  </m:r>
                                  <m:r>
                                    <a:rPr lang="en-US" sz="1600" i="1">
                                      <a:solidFill>
                                        <a:srgbClr val="C00000"/>
                                      </a:solidFill>
                                      <a:latin typeface="Cambria Math" panose="02040503050406030204" pitchFamily="18" charset="0"/>
                                      <a:ea typeface="Cambria Math" panose="02040503050406030204" pitchFamily="18" charset="0"/>
                                    </a:rPr>
                                    <m:t>𝜙</m:t>
                                  </m:r>
                                </m:e>
                                <m:sub>
                                  <m:r>
                                    <a:rPr lang="en-US" sz="1600" i="1">
                                      <a:solidFill>
                                        <a:srgbClr val="C00000"/>
                                      </a:solidFill>
                                      <a:latin typeface="Cambria Math" panose="02040503050406030204" pitchFamily="18" charset="0"/>
                                    </a:rPr>
                                    <m:t>h</m:t>
                                  </m:r>
                                </m:sub>
                              </m:sSub>
                            </m:e>
                          </m:func>
                        </m:sup>
                      </m:sSubSup>
                      <m:d>
                        <m:dPr>
                          <m:ctrlPr>
                            <a:rPr lang="en-US" sz="1600" i="1" smtClean="0">
                              <a:solidFill>
                                <a:srgbClr val="C00000"/>
                              </a:solidFill>
                              <a:latin typeface="Cambria Math" panose="02040503050406030204" pitchFamily="18" charset="0"/>
                            </a:rPr>
                          </m:ctrlPr>
                        </m:dPr>
                        <m:e>
                          <m:r>
                            <a:rPr lang="en-US" sz="1600" i="1">
                              <a:latin typeface="Cambria Math" panose="02040503050406030204" pitchFamily="18" charset="0"/>
                            </a:rPr>
                            <m:t>𝑥</m:t>
                          </m:r>
                          <m:r>
                            <a:rPr lang="en-US" sz="1600" b="0" i="1" smtClean="0">
                              <a:latin typeface="Cambria Math" panose="02040503050406030204" pitchFamily="18" charset="0"/>
                            </a:rPr>
                            <m:t>,</m:t>
                          </m:r>
                          <m:r>
                            <a:rPr lang="en-US" sz="1600" i="1">
                              <a:latin typeface="Cambria Math" panose="02040503050406030204" pitchFamily="18" charset="0"/>
                            </a:rPr>
                            <m:t>𝑧</m:t>
                          </m:r>
                          <m:r>
                            <a:rPr lang="en-US" sz="1600" b="0" i="1" smtClean="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𝑃</m:t>
                              </m:r>
                            </m:e>
                            <m:sub>
                              <m:r>
                                <a:rPr lang="en-US" sz="1600" i="1">
                                  <a:latin typeface="Cambria Math" panose="02040503050406030204" pitchFamily="18" charset="0"/>
                                </a:rPr>
                                <m:t>h𝑇</m:t>
                              </m:r>
                            </m:sub>
                            <m:sup>
                              <m:r>
                                <a:rPr lang="en-US" sz="1600" i="1">
                                  <a:latin typeface="Cambria Math" panose="02040503050406030204" pitchFamily="18" charset="0"/>
                                </a:rPr>
                                <m:t>2</m:t>
                              </m:r>
                            </m:sup>
                          </m:sSubSup>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𝑄</m:t>
                              </m:r>
                            </m:e>
                            <m:sup>
                              <m:r>
                                <a:rPr lang="en-US" sz="1600" b="0" i="1" smtClean="0">
                                  <a:latin typeface="Cambria Math" panose="02040503050406030204" pitchFamily="18" charset="0"/>
                                </a:rPr>
                                <m:t>2</m:t>
                              </m:r>
                            </m:sup>
                          </m:sSup>
                        </m:e>
                      </m:d>
                      <m:r>
                        <a:rPr lang="en-US" sz="1600" b="0" i="1" smtClean="0">
                          <a:solidFill>
                            <a:srgbClr val="C00000"/>
                          </a:solidFill>
                          <a:latin typeface="Cambria Math" panose="02040503050406030204" pitchFamily="18" charset="0"/>
                        </a:rPr>
                        <m:t>=</m:t>
                      </m:r>
                      <m:f>
                        <m:fPr>
                          <m:ctrlPr>
                            <a:rPr lang="en-US" sz="1600" b="0" i="1" smtClean="0">
                              <a:solidFill>
                                <a:srgbClr val="C00000"/>
                              </a:solidFill>
                              <a:latin typeface="Cambria Math" panose="02040503050406030204" pitchFamily="18" charset="0"/>
                            </a:rPr>
                          </m:ctrlPr>
                        </m:fPr>
                        <m:num>
                          <m:sSubSup>
                            <m:sSubSupPr>
                              <m:ctrlPr>
                                <a:rPr lang="en-US" sz="1600" i="1">
                                  <a:solidFill>
                                    <a:srgbClr val="C00000"/>
                                  </a:solidFill>
                                  <a:latin typeface="Cambria Math" panose="02040503050406030204" pitchFamily="18" charset="0"/>
                                </a:rPr>
                              </m:ctrlPr>
                            </m:sSubSupPr>
                            <m:e>
                              <m:r>
                                <a:rPr lang="en-US" sz="1600" b="0" i="1" smtClean="0">
                                  <a:solidFill>
                                    <a:srgbClr val="C00000"/>
                                  </a:solidFill>
                                  <a:latin typeface="Cambria Math" panose="02040503050406030204" pitchFamily="18" charset="0"/>
                                </a:rPr>
                                <m:t>𝐹</m:t>
                              </m:r>
                            </m:e>
                            <m:sub>
                              <m:r>
                                <a:rPr lang="en-US" sz="1600" i="1">
                                  <a:solidFill>
                                    <a:srgbClr val="C00000"/>
                                  </a:solidFill>
                                  <a:latin typeface="Cambria Math" panose="02040503050406030204" pitchFamily="18" charset="0"/>
                                </a:rPr>
                                <m:t>𝑈𝑈</m:t>
                              </m:r>
                            </m:sub>
                            <m:sup>
                              <m:func>
                                <m:funcPr>
                                  <m:ctrlPr>
                                    <a:rPr lang="en-US" sz="1600" i="1">
                                      <a:solidFill>
                                        <a:srgbClr val="C00000"/>
                                      </a:solidFill>
                                      <a:latin typeface="Cambria Math" panose="02040503050406030204" pitchFamily="18" charset="0"/>
                                    </a:rPr>
                                  </m:ctrlPr>
                                </m:funcPr>
                                <m:fName>
                                  <m:r>
                                    <m:rPr>
                                      <m:sty m:val="p"/>
                                    </m:rPr>
                                    <a:rPr lang="en-US" sz="1600">
                                      <a:solidFill>
                                        <a:srgbClr val="C00000"/>
                                      </a:solidFill>
                                      <a:latin typeface="Cambria Math" panose="02040503050406030204" pitchFamily="18" charset="0"/>
                                    </a:rPr>
                                    <m:t>cos</m:t>
                                  </m:r>
                                </m:fName>
                                <m:e>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𝑋</m:t>
                                      </m:r>
                                      <m:r>
                                        <a:rPr lang="en-US" sz="1600" i="1">
                                          <a:solidFill>
                                            <a:srgbClr val="C00000"/>
                                          </a:solidFill>
                                          <a:latin typeface="Cambria Math" panose="02040503050406030204" pitchFamily="18" charset="0"/>
                                          <a:ea typeface="Cambria Math" panose="02040503050406030204" pitchFamily="18" charset="0"/>
                                        </a:rPr>
                                        <m:t>𝜙</m:t>
                                      </m:r>
                                    </m:e>
                                    <m:sub>
                                      <m:r>
                                        <a:rPr lang="en-US" sz="1600" i="1">
                                          <a:solidFill>
                                            <a:srgbClr val="C00000"/>
                                          </a:solidFill>
                                          <a:latin typeface="Cambria Math" panose="02040503050406030204" pitchFamily="18" charset="0"/>
                                        </a:rPr>
                                        <m:t>h</m:t>
                                      </m:r>
                                    </m:sub>
                                  </m:sSub>
                                </m:e>
                              </m:func>
                            </m:sup>
                          </m:sSubSup>
                          <m:d>
                            <m:dPr>
                              <m:ctrlPr>
                                <a:rPr lang="en-US" sz="1600" i="1">
                                  <a:solidFill>
                                    <a:srgbClr val="C00000"/>
                                  </a:solidFill>
                                  <a:latin typeface="Cambria Math" panose="02040503050406030204" pitchFamily="18" charset="0"/>
                                </a:rPr>
                              </m:ctrlPr>
                            </m:dPr>
                            <m:e>
                              <m:r>
                                <a:rPr lang="en-US" sz="1600" i="1">
                                  <a:latin typeface="Cambria Math" panose="02040503050406030204" pitchFamily="18" charset="0"/>
                                </a:rPr>
                                <m:t>𝑥</m:t>
                              </m:r>
                              <m:r>
                                <a:rPr lang="en-US" sz="1600" i="1">
                                  <a:latin typeface="Cambria Math" panose="02040503050406030204" pitchFamily="18" charset="0"/>
                                </a:rPr>
                                <m:t>,</m:t>
                              </m:r>
                              <m:r>
                                <a:rPr lang="en-US" sz="1600" i="1">
                                  <a:latin typeface="Cambria Math" panose="02040503050406030204" pitchFamily="18" charset="0"/>
                                </a:rPr>
                                <m:t>𝑧</m:t>
                              </m:r>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𝑃</m:t>
                                  </m:r>
                                </m:e>
                                <m:sub>
                                  <m:r>
                                    <a:rPr lang="en-US" sz="1600" i="1">
                                      <a:latin typeface="Cambria Math" panose="02040503050406030204" pitchFamily="18" charset="0"/>
                                    </a:rPr>
                                    <m:t>h𝑇</m:t>
                                  </m:r>
                                </m:sub>
                                <m:sup>
                                  <m:r>
                                    <a:rPr lang="en-US" sz="1600" i="1">
                                      <a:latin typeface="Cambria Math" panose="02040503050406030204" pitchFamily="18" charset="0"/>
                                    </a:rPr>
                                    <m:t>2</m:t>
                                  </m:r>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𝑈𝑈</m:t>
                              </m:r>
                            </m:sub>
                            <m:sup>
                              <m:r>
                                <a:rPr lang="en-US" sz="1600" i="1">
                                  <a:latin typeface="Cambria Math" panose="02040503050406030204" pitchFamily="18" charset="0"/>
                                </a:rPr>
                                <m:t>h</m:t>
                              </m:r>
                            </m:sup>
                          </m:sSubSup>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𝑧</m:t>
                              </m:r>
                              <m:r>
                                <a:rPr lang="en-US" sz="1600" i="1">
                                  <a:solidFill>
                                    <a:schemeClr val="tx1"/>
                                  </a:solidFill>
                                  <a:latin typeface="Cambria Math" panose="02040503050406030204" pitchFamily="18" charset="0"/>
                                </a:rPr>
                                <m:t>,</m:t>
                              </m:r>
                              <m:sSubSup>
                                <m:sSubSupPr>
                                  <m:ctrlPr>
                                    <a:rPr lang="en-US" sz="1600" i="1">
                                      <a:solidFill>
                                        <a:schemeClr val="tx1"/>
                                      </a:solidFill>
                                      <a:latin typeface="Cambria Math" panose="02040503050406030204" pitchFamily="18" charset="0"/>
                                    </a:rPr>
                                  </m:ctrlPr>
                                </m:sSubSupPr>
                                <m:e>
                                  <m:r>
                                    <a:rPr lang="en-US" sz="1600" i="1">
                                      <a:solidFill>
                                        <a:schemeClr val="tx1"/>
                                      </a:solidFill>
                                      <a:latin typeface="Cambria Math" panose="02040503050406030204" pitchFamily="18" charset="0"/>
                                    </a:rPr>
                                    <m:t>𝑃</m:t>
                                  </m:r>
                                </m:e>
                                <m:sub>
                                  <m:r>
                                    <a:rPr lang="en-US" sz="1600" i="1">
                                      <a:solidFill>
                                        <a:schemeClr val="tx1"/>
                                      </a:solidFill>
                                      <a:latin typeface="Cambria Math" panose="02040503050406030204" pitchFamily="18" charset="0"/>
                                    </a:rPr>
                                    <m:t>h𝑇</m:t>
                                  </m:r>
                                </m:sub>
                                <m:sup>
                                  <m:r>
                                    <a:rPr lang="en-US" sz="1600" i="1">
                                      <a:solidFill>
                                        <a:schemeClr val="tx1"/>
                                      </a:solidFill>
                                      <a:latin typeface="Cambria Math" panose="02040503050406030204" pitchFamily="18" charset="0"/>
                                    </a:rPr>
                                    <m:t>2</m:t>
                                  </m:r>
                                </m:sup>
                              </m:sSubSup>
                              <m:r>
                                <a:rPr lang="en-US" sz="1600" i="1">
                                  <a:solidFill>
                                    <a:schemeClr val="tx1"/>
                                  </a:solidFill>
                                  <a:latin typeface="Cambria Math" panose="02040503050406030204" pitchFamily="18" charset="0"/>
                                </a:rPr>
                                <m:t>;</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𝑄</m:t>
                                  </m:r>
                                </m:e>
                                <m:sup>
                                  <m:r>
                                    <a:rPr lang="en-US" sz="1600" i="1">
                                      <a:solidFill>
                                        <a:schemeClr val="tx1"/>
                                      </a:solidFill>
                                      <a:latin typeface="Cambria Math" panose="02040503050406030204" pitchFamily="18" charset="0"/>
                                    </a:rPr>
                                    <m:t>2</m:t>
                                  </m:r>
                                </m:sup>
                              </m:sSup>
                            </m:e>
                          </m:d>
                        </m:den>
                      </m:f>
                    </m:oMath>
                  </m:oMathPara>
                </a14:m>
                <a:endParaRPr lang="en-US" sz="1600" dirty="0"/>
              </a:p>
              <a:p>
                <a:pPr marL="0" indent="0">
                  <a:buNone/>
                </a:pPr>
                <a:r>
                  <a:rPr lang="en-US" sz="1600" dirty="0"/>
                  <a:t>An the angular independent ratio</a:t>
                </a:r>
              </a:p>
              <a:p>
                <a:pPr marL="0" indent="0">
                  <a:buNone/>
                </a:pPr>
                <a14:m>
                  <m:oMathPara xmlns:m="http://schemas.openxmlformats.org/officeDocument/2006/math">
                    <m:oMathParaPr>
                      <m:jc m:val="centerGroup"/>
                    </m:oMathParaPr>
                    <m:oMath xmlns:m="http://schemas.openxmlformats.org/officeDocument/2006/math">
                      <m:sSubSup>
                        <m:sSubSupPr>
                          <m:ctrlPr>
                            <a:rPr lang="en-US" sz="1600" i="1">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𝑀</m:t>
                          </m:r>
                        </m:e>
                        <m:sub>
                          <m:r>
                            <a:rPr lang="en-US" sz="1600" i="1">
                              <a:solidFill>
                                <a:srgbClr val="FF0000"/>
                              </a:solidFill>
                              <a:latin typeface="Cambria Math" panose="02040503050406030204" pitchFamily="18" charset="0"/>
                            </a:rPr>
                            <m:t>𝑈𝑈</m:t>
                          </m:r>
                        </m:sub>
                        <m:sup>
                          <m:r>
                            <a:rPr lang="en-US" sz="1600" i="1">
                              <a:solidFill>
                                <a:srgbClr val="0070C0"/>
                              </a:solidFill>
                              <a:latin typeface="Cambria Math" panose="02040503050406030204" pitchFamily="18" charset="0"/>
                            </a:rPr>
                            <m:t>h</m:t>
                          </m:r>
                        </m:sup>
                      </m:sSubSup>
                      <m:d>
                        <m:dPr>
                          <m:ctrlPr>
                            <a:rPr lang="en-US" sz="1600" i="1">
                              <a:solidFill>
                                <a:srgbClr val="C00000"/>
                              </a:solidFill>
                              <a:latin typeface="Cambria Math" panose="02040503050406030204" pitchFamily="18" charset="0"/>
                            </a:rPr>
                          </m:ctrlPr>
                        </m:dPr>
                        <m:e>
                          <m:r>
                            <a:rPr lang="en-US" sz="1600" i="1">
                              <a:latin typeface="Cambria Math" panose="02040503050406030204" pitchFamily="18" charset="0"/>
                            </a:rPr>
                            <m:t>𝑥</m:t>
                          </m:r>
                          <m:r>
                            <a:rPr lang="en-US" sz="1600" i="1">
                              <a:latin typeface="Cambria Math" panose="02040503050406030204" pitchFamily="18" charset="0"/>
                            </a:rPr>
                            <m:t>,</m:t>
                          </m:r>
                          <m:r>
                            <a:rPr lang="en-US" sz="1600" i="1">
                              <a:latin typeface="Cambria Math" panose="02040503050406030204" pitchFamily="18" charset="0"/>
                            </a:rPr>
                            <m:t>𝑧</m:t>
                          </m:r>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𝑃</m:t>
                              </m:r>
                            </m:e>
                            <m:sub>
                              <m:r>
                                <a:rPr lang="en-US" sz="1600" i="1">
                                  <a:latin typeface="Cambria Math" panose="02040503050406030204" pitchFamily="18" charset="0"/>
                                </a:rPr>
                                <m:t>h𝑇</m:t>
                              </m:r>
                            </m:sub>
                            <m:sup>
                              <m:r>
                                <a:rPr lang="en-US" sz="1600" i="1">
                                  <a:latin typeface="Cambria Math" panose="02040503050406030204" pitchFamily="18" charset="0"/>
                                </a:rPr>
                                <m:t>2</m:t>
                              </m:r>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r>
                        <a:rPr lang="en-US" sz="1600" i="1">
                          <a:solidFill>
                            <a:srgbClr val="C00000"/>
                          </a:solidFill>
                          <a:latin typeface="Cambria Math" panose="02040503050406030204" pitchFamily="18" charset="0"/>
                        </a:rPr>
                        <m:t>=</m:t>
                      </m:r>
                      <m:f>
                        <m:fPr>
                          <m:ctrlPr>
                            <a:rPr lang="en-US" sz="1600" i="1">
                              <a:solidFill>
                                <a:srgbClr val="C00000"/>
                              </a:solidFill>
                              <a:latin typeface="Cambria Math" panose="02040503050406030204" pitchFamily="18" charset="0"/>
                            </a:rPr>
                          </m:ctrlPr>
                        </m:fPr>
                        <m:num>
                          <m:sSubSup>
                            <m:sSubSupPr>
                              <m:ctrlPr>
                                <a:rPr lang="en-US" sz="1600" i="1">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𝐹</m:t>
                              </m:r>
                            </m:e>
                            <m:sub>
                              <m:r>
                                <a:rPr lang="en-US" sz="1600" i="1">
                                  <a:solidFill>
                                    <a:srgbClr val="FF0000"/>
                                  </a:solidFill>
                                  <a:latin typeface="Cambria Math" panose="02040503050406030204" pitchFamily="18" charset="0"/>
                                </a:rPr>
                                <m:t>𝑈𝑈</m:t>
                              </m:r>
                            </m:sub>
                            <m:sup>
                              <m:r>
                                <a:rPr lang="en-US" sz="1600" i="1">
                                  <a:solidFill>
                                    <a:srgbClr val="0070C0"/>
                                  </a:solidFill>
                                  <a:latin typeface="Cambria Math" panose="02040503050406030204" pitchFamily="18" charset="0"/>
                                </a:rPr>
                                <m:t>h</m:t>
                              </m:r>
                            </m:sup>
                          </m:sSubSup>
                          <m:d>
                            <m:dPr>
                              <m:ctrlPr>
                                <a:rPr lang="en-US" sz="1600" i="1">
                                  <a:solidFill>
                                    <a:srgbClr val="C00000"/>
                                  </a:solidFill>
                                  <a:latin typeface="Cambria Math" panose="02040503050406030204" pitchFamily="18" charset="0"/>
                                </a:rPr>
                              </m:ctrlPr>
                            </m:dPr>
                            <m:e>
                              <m:r>
                                <a:rPr lang="en-US" sz="1600" i="1">
                                  <a:latin typeface="Cambria Math" panose="02040503050406030204" pitchFamily="18" charset="0"/>
                                </a:rPr>
                                <m:t>𝑥</m:t>
                              </m:r>
                              <m:r>
                                <a:rPr lang="en-US" sz="1600" i="1">
                                  <a:latin typeface="Cambria Math" panose="02040503050406030204" pitchFamily="18" charset="0"/>
                                </a:rPr>
                                <m:t>,</m:t>
                              </m:r>
                              <m:r>
                                <a:rPr lang="en-US" sz="1600" i="1">
                                  <a:latin typeface="Cambria Math" panose="02040503050406030204" pitchFamily="18" charset="0"/>
                                </a:rPr>
                                <m:t>𝑧</m:t>
                              </m:r>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𝑃</m:t>
                                  </m:r>
                                </m:e>
                                <m:sub>
                                  <m:r>
                                    <a:rPr lang="en-US" sz="1600" i="1">
                                      <a:latin typeface="Cambria Math" panose="02040503050406030204" pitchFamily="18" charset="0"/>
                                    </a:rPr>
                                    <m:t>h𝑇</m:t>
                                  </m:r>
                                </m:sub>
                                <m:sup>
                                  <m:r>
                                    <a:rPr lang="en-US" sz="1600" i="1">
                                      <a:latin typeface="Cambria Math" panose="02040503050406030204" pitchFamily="18" charset="0"/>
                                    </a:rPr>
                                    <m:t>2</m:t>
                                  </m:r>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num>
                        <m:den>
                          <m:sSub>
                            <m:sSubPr>
                              <m:ctrlPr>
                                <a:rPr lang="en-US" sz="1600" i="1">
                                  <a:latin typeface="Cambria Math" panose="02040503050406030204" pitchFamily="18" charset="0"/>
                                </a:rPr>
                              </m:ctrlPr>
                            </m:sSubPr>
                            <m:e>
                              <m:r>
                                <a:rPr lang="en-US" sz="1600" i="1">
                                  <a:latin typeface="Cambria Math" panose="02040503050406030204" pitchFamily="18" charset="0"/>
                                </a:rPr>
                                <m:t>𝐹</m:t>
                              </m:r>
                            </m:e>
                            <m:sub>
                              <m:r>
                                <a:rPr lang="en-US" sz="1600" i="1">
                                  <a:latin typeface="Cambria Math" panose="02040503050406030204" pitchFamily="18" charset="0"/>
                                </a:rPr>
                                <m:t>2</m:t>
                              </m:r>
                            </m:sub>
                          </m:sSub>
                          <m:d>
                            <m:dPr>
                              <m:ctrlPr>
                                <a:rPr lang="en-US" sz="1600" i="1">
                                  <a:latin typeface="Cambria Math" panose="02040503050406030204" pitchFamily="18" charset="0"/>
                                </a:rPr>
                              </m:ctrlPr>
                            </m:dPr>
                            <m:e>
                              <m:r>
                                <a:rPr lang="en-US" sz="1600" i="1">
                                  <a:latin typeface="Cambria Math" panose="02040503050406030204" pitchFamily="18" charset="0"/>
                                </a:rPr>
                                <m:t>𝑥</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den>
                      </m:f>
                    </m:oMath>
                  </m:oMathPara>
                </a14:m>
                <a:endParaRPr lang="en-US" sz="1600" dirty="0"/>
              </a:p>
              <a:p>
                <a:pPr marL="0" indent="0">
                  <a:buNone/>
                </a:pPr>
                <a:r>
                  <a:rPr lang="en-US" sz="1600" dirty="0"/>
                  <a:t>Experimentally these are more difficult measurements than spin asymmetries, since we have to correct for the apparatus acceptance</a:t>
                </a:r>
              </a:p>
              <a:p>
                <a:pPr marL="0" indent="0">
                  <a:buNone/>
                </a:pP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357" t="-966"/>
                </a:stretch>
              </a:blipFill>
            </p:spPr>
            <p:txBody>
              <a:bodyPr/>
              <a:lstStyle/>
              <a:p>
                <a:r>
                  <a:rPr lang="en-US">
                    <a:noFill/>
                  </a:rPr>
                  <a:t> </a:t>
                </a:r>
              </a:p>
            </p:txBody>
          </p:sp>
        </mc:Fallback>
      </mc:AlternateContent>
      <p:graphicFrame>
        <p:nvGraphicFramePr>
          <p:cNvPr id="7" name="Object 6"/>
          <p:cNvGraphicFramePr>
            <a:graphicFrameLocks noChangeAspect="1"/>
          </p:cNvGraphicFramePr>
          <p:nvPr>
            <p:extLst/>
          </p:nvPr>
        </p:nvGraphicFramePr>
        <p:xfrm>
          <a:off x="4991100" y="3181350"/>
          <a:ext cx="685800" cy="148829"/>
        </p:xfrm>
        <a:graphic>
          <a:graphicData uri="http://schemas.openxmlformats.org/presentationml/2006/ole">
            <mc:AlternateContent xmlns:mc="http://schemas.openxmlformats.org/markup-compatibility/2006">
              <mc:Choice xmlns:v="urn:schemas-microsoft-com:vml" Requires="v">
                <p:oleObj spid="_x0000_s291848" name="Equation" r:id="rId5" imgW="914400" imgH="198720" progId="Equation.DSMT4">
                  <p:embed/>
                </p:oleObj>
              </mc:Choice>
              <mc:Fallback>
                <p:oleObj name="Equation" r:id="rId5" imgW="914400" imgH="198720" progId="Equation.DSMT4">
                  <p:embed/>
                  <p:pic>
                    <p:nvPicPr>
                      <p:cNvPr id="7" name="Object 6"/>
                      <p:cNvPicPr/>
                      <p:nvPr/>
                    </p:nvPicPr>
                    <p:blipFill>
                      <a:blip r:embed="rId6"/>
                      <a:stretch>
                        <a:fillRect/>
                      </a:stretch>
                    </p:blipFill>
                    <p:spPr>
                      <a:xfrm>
                        <a:off x="4991100" y="3181350"/>
                        <a:ext cx="685800" cy="148829"/>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69FDFC06-49F3-4A3F-901C-11303A9C96C8}"/>
              </a:ext>
            </a:extLst>
          </p:cNvPr>
          <p:cNvSpPr>
            <a:spLocks noGrp="1"/>
          </p:cNvSpPr>
          <p:nvPr>
            <p:ph type="dt" sz="half" idx="10"/>
          </p:nvPr>
        </p:nvSpPr>
        <p:spPr/>
        <p:txBody>
          <a:bodyPr/>
          <a:lstStyle/>
          <a:p>
            <a:pPr marL="0" marR="0" lvl="0" indent="0" algn="l" defTabSz="34289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16/01/2023</a:t>
            </a:r>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5" name="Footer Placeholder 4">
            <a:extLst>
              <a:ext uri="{FF2B5EF4-FFF2-40B4-BE49-F238E27FC236}">
                <a16:creationId xmlns:a16="http://schemas.microsoft.com/office/drawing/2014/main" id="{F20C199F-36C8-4199-9187-06306B35CB0E}"/>
              </a:ext>
            </a:extLst>
          </p:cNvPr>
          <p:cNvSpPr>
            <a:spLocks noGrp="1"/>
          </p:cNvSpPr>
          <p:nvPr>
            <p:ph type="ftr" sz="quarter" idx="11"/>
          </p:nvPr>
        </p:nvSpPr>
        <p:spPr/>
        <p:txBody>
          <a:bodyPr/>
          <a:lstStyle/>
          <a:p>
            <a:pPr marL="0" marR="0" lvl="0" indent="0" algn="ctr" defTabSz="34289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XXIX Epiphany Conference</a:t>
            </a:r>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6" name="Slide Number Placeholder 5">
            <a:extLst>
              <a:ext uri="{FF2B5EF4-FFF2-40B4-BE49-F238E27FC236}">
                <a16:creationId xmlns:a16="http://schemas.microsoft.com/office/drawing/2014/main" id="{77EC7F29-180F-4FF7-9EAA-DC82BCC04EFD}"/>
              </a:ext>
            </a:extLst>
          </p:cNvPr>
          <p:cNvSpPr>
            <a:spLocks noGrp="1"/>
          </p:cNvSpPr>
          <p:nvPr>
            <p:ph type="sldNum" sz="quarter" idx="12"/>
          </p:nvPr>
        </p:nvSpPr>
        <p:spPr/>
        <p:txBody>
          <a:bodyPr/>
          <a:lstStyle/>
          <a:p>
            <a:pPr marL="0" marR="0" lvl="0" indent="0" algn="r" defTabSz="342893" rtl="0" eaLnBrk="1" fontAlgn="auto" latinLnBrk="0" hangingPunct="1">
              <a:lnSpc>
                <a:spcPct val="100000"/>
              </a:lnSpc>
              <a:spcBef>
                <a:spcPts val="0"/>
              </a:spcBef>
              <a:spcAft>
                <a:spcPts val="0"/>
              </a:spcAft>
              <a:buClrTx/>
              <a:buSzTx/>
              <a:buFontTx/>
              <a:buNone/>
              <a:tabLst/>
              <a:defRPr/>
            </a:pPr>
            <a:fld id="{B9A5DFB4-3D23-4866-8D46-AE36D04BFD7D}" type="slidenum">
              <a:rPr kumimoji="0" lang="en-US" sz="9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r" defTabSz="342893"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647181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a:t>Positive vs Negative charged hadrons (</a:t>
                </a:r>
                <a14:m>
                  <m:oMath xmlns:m="http://schemas.openxmlformats.org/officeDocument/2006/math">
                    <m:sPre>
                      <m:sPrePr>
                        <m:ctrlPr>
                          <a:rPr lang="en-US" sz="3200" i="1">
                            <a:solidFill>
                              <a:schemeClr val="accent2">
                                <a:lumMod val="75000"/>
                              </a:schemeClr>
                            </a:solidFill>
                            <a:latin typeface="Cambria Math" panose="02040503050406030204" pitchFamily="18" charset="0"/>
                          </a:rPr>
                        </m:ctrlPr>
                      </m:sPrePr>
                      <m:sub/>
                      <m:sup>
                        <m:r>
                          <a:rPr lang="en-US" sz="3200" i="1">
                            <a:solidFill>
                              <a:schemeClr val="accent2">
                                <a:lumMod val="75000"/>
                              </a:schemeClr>
                            </a:solidFill>
                            <a:latin typeface="Cambria Math"/>
                          </a:rPr>
                          <m:t>6</m:t>
                        </m:r>
                      </m:sup>
                      <m:e>
                        <m:r>
                          <m:rPr>
                            <m:sty m:val="p"/>
                          </m:rPr>
                          <a:rPr lang="en-US" sz="3200" i="0">
                            <a:solidFill>
                              <a:schemeClr val="accent2">
                                <a:lumMod val="75000"/>
                              </a:schemeClr>
                            </a:solidFill>
                            <a:latin typeface="Cambria Math"/>
                          </a:rPr>
                          <m:t>LiD</m:t>
                        </m:r>
                      </m:e>
                    </m:sPre>
                  </m:oMath>
                </a14:m>
                <a:r>
                  <a:rPr lang="en-US" dirty="0"/>
                  <a:t>)</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a:blip r:embed="rId3"/>
                <a:stretch>
                  <a:fillRect l="-1533"/>
                </a:stretch>
              </a:blipFill>
            </p:spPr>
            <p:txBody>
              <a:bodyPr/>
              <a:lstStyle/>
              <a:p>
                <a:r>
                  <a:rPr lang="en-US">
                    <a:noFill/>
                  </a:rPr>
                  <a:t> </a:t>
                </a:r>
              </a:p>
            </p:txBody>
          </p:sp>
        </mc:Fallback>
      </mc:AlternateContent>
      <p:graphicFrame>
        <p:nvGraphicFramePr>
          <p:cNvPr id="7" name="Object 6"/>
          <p:cNvGraphicFramePr>
            <a:graphicFrameLocks noChangeAspect="1"/>
          </p:cNvGraphicFramePr>
          <p:nvPr>
            <p:extLst/>
          </p:nvPr>
        </p:nvGraphicFramePr>
        <p:xfrm>
          <a:off x="4343400" y="1409700"/>
          <a:ext cx="4419600" cy="3889370"/>
        </p:xfrm>
        <a:graphic>
          <a:graphicData uri="http://schemas.openxmlformats.org/presentationml/2006/ole">
            <mc:AlternateContent xmlns:mc="http://schemas.openxmlformats.org/markup-compatibility/2006">
              <mc:Choice xmlns:v="urn:schemas-microsoft-com:vml" Requires="v">
                <p:oleObj spid="_x0000_s292878" r:id="rId4" imgW="12126960" imgH="10729800" progId="">
                  <p:embed/>
                </p:oleObj>
              </mc:Choice>
              <mc:Fallback>
                <p:oleObj r:id="rId4" imgW="12126960" imgH="10729800" progId="">
                  <p:embed/>
                  <p:pic>
                    <p:nvPicPr>
                      <p:cNvPr id="7" name="Object 6"/>
                      <p:cNvPicPr/>
                      <p:nvPr/>
                    </p:nvPicPr>
                    <p:blipFill>
                      <a:blip r:embed="rId5"/>
                      <a:stretch>
                        <a:fillRect/>
                      </a:stretch>
                    </p:blipFill>
                    <p:spPr>
                      <a:xfrm>
                        <a:off x="4343400" y="1409700"/>
                        <a:ext cx="4419600" cy="388937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Rectangle 7"/>
              <p:cNvSpPr/>
              <p:nvPr/>
            </p:nvSpPr>
            <p:spPr>
              <a:xfrm>
                <a:off x="4804704" y="5171391"/>
                <a:ext cx="3931846" cy="369332"/>
              </a:xfrm>
              <a:prstGeom prst="rect">
                <a:avLst/>
              </a:prstGeom>
            </p:spPr>
            <p:txBody>
              <a:bodyPr wrap="none">
                <a:spAutoFit/>
              </a:bodyPr>
              <a:lstStyle/>
              <a:p>
                <a14:m>
                  <m:oMath xmlns:m="http://schemas.openxmlformats.org/officeDocument/2006/math">
                    <m:d>
                      <m:dPr>
                        <m:begChr m:val="⟨"/>
                        <m:endChr m:val="⟩"/>
                        <m:ctrlPr>
                          <a:rPr lang="en-US" i="1" smtClean="0">
                            <a:solidFill>
                              <a:srgbClr val="00B050"/>
                            </a:solidFill>
                            <a:latin typeface="Cambria Math" panose="02040503050406030204" pitchFamily="18" charset="0"/>
                          </a:rPr>
                        </m:ctrlPr>
                      </m:dPr>
                      <m:e>
                        <m:sSup>
                          <m:sSupPr>
                            <m:ctrlPr>
                              <a:rPr lang="en-US"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𝑄</m:t>
                            </m:r>
                          </m:e>
                          <m:sup>
                            <m:r>
                              <a:rPr lang="en-US" b="0" i="1" smtClean="0">
                                <a:solidFill>
                                  <a:srgbClr val="00B050"/>
                                </a:solidFill>
                                <a:latin typeface="Cambria Math" panose="02040503050406030204" pitchFamily="18" charset="0"/>
                              </a:rPr>
                              <m:t>2</m:t>
                            </m:r>
                          </m:sup>
                        </m:sSup>
                      </m:e>
                    </m:d>
                    <m:r>
                      <a:rPr lang="en-US" b="0" i="1" smtClean="0">
                        <a:solidFill>
                          <a:srgbClr val="00B050"/>
                        </a:solidFill>
                        <a:latin typeface="Cambria Math" panose="02040503050406030204" pitchFamily="18" charset="0"/>
                      </a:rPr>
                      <m:t>=9.78 </m:t>
                    </m:r>
                    <m:sSup>
                      <m:sSupPr>
                        <m:ctrlPr>
                          <a:rPr lang="en-US" b="0" i="1" smtClean="0">
                            <a:solidFill>
                              <a:srgbClr val="00B050"/>
                            </a:solidFill>
                            <a:latin typeface="Cambria Math" panose="02040503050406030204" pitchFamily="18" charset="0"/>
                          </a:rPr>
                        </m:ctrlPr>
                      </m:sSupPr>
                      <m:e>
                        <m:d>
                          <m:dPr>
                            <m:ctrlPr>
                              <a:rPr lang="en-US" b="0" i="1" smtClean="0">
                                <a:solidFill>
                                  <a:srgbClr val="00B050"/>
                                </a:solidFill>
                                <a:latin typeface="Cambria Math" panose="02040503050406030204" pitchFamily="18" charset="0"/>
                              </a:rPr>
                            </m:ctrlPr>
                          </m:dPr>
                          <m:e>
                            <m:r>
                              <m:rPr>
                                <m:sty m:val="p"/>
                              </m:rPr>
                              <a:rPr lang="en-US" b="0" i="0" smtClean="0">
                                <a:solidFill>
                                  <a:srgbClr val="00B050"/>
                                </a:solidFill>
                                <a:latin typeface="Cambria Math" panose="02040503050406030204" pitchFamily="18" charset="0"/>
                              </a:rPr>
                              <m:t>GeV</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𝑐</m:t>
                            </m:r>
                          </m:e>
                        </m:d>
                      </m:e>
                      <m:sup>
                        <m:r>
                          <a:rPr lang="en-US" b="0" i="1" smtClean="0">
                            <a:solidFill>
                              <a:srgbClr val="00B050"/>
                            </a:solidFill>
                            <a:latin typeface="Cambria Math" panose="02040503050406030204" pitchFamily="18" charset="0"/>
                          </a:rPr>
                          <m:t>2</m:t>
                        </m:r>
                      </m:sup>
                    </m:sSup>
                  </m:oMath>
                </a14:m>
                <a:r>
                  <a:rPr lang="en-US" dirty="0">
                    <a:solidFill>
                      <a:srgbClr val="00B050"/>
                    </a:solidFill>
                    <a:latin typeface="CMR9"/>
                  </a:rPr>
                  <a:t>and </a:t>
                </a:r>
                <a14:m>
                  <m:oMath xmlns:m="http://schemas.openxmlformats.org/officeDocument/2006/math">
                    <m:d>
                      <m:dPr>
                        <m:begChr m:val="⟨"/>
                        <m:endChr m:val="⟩"/>
                        <m:ctrlPr>
                          <a:rPr lang="en-US" i="1">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𝑥</m:t>
                        </m:r>
                      </m:e>
                    </m:d>
                    <m:r>
                      <a:rPr lang="en-US" i="1">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0.149</m:t>
                    </m:r>
                  </m:oMath>
                </a14:m>
                <a:endParaRPr lang="en-US" dirty="0">
                  <a:solidFill>
                    <a:srgbClr val="00B05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4804704" y="5171391"/>
                <a:ext cx="3931846" cy="369332"/>
              </a:xfrm>
              <a:prstGeom prst="rect">
                <a:avLst/>
              </a:prstGeom>
              <a:blipFill>
                <a:blip r:embed="rId6"/>
                <a:stretch>
                  <a:fillRect t="-8197" b="-24590"/>
                </a:stretch>
              </a:blipFill>
            </p:spPr>
            <p:txBody>
              <a:bodyPr/>
              <a:lstStyle/>
              <a:p>
                <a:r>
                  <a:rPr lang="it-IT">
                    <a:noFill/>
                  </a:rPr>
                  <a:t> </a:t>
                </a:r>
              </a:p>
            </p:txBody>
          </p:sp>
        </mc:Fallback>
      </mc:AlternateContent>
      <p:graphicFrame>
        <p:nvGraphicFramePr>
          <p:cNvPr id="9" name="Object 8"/>
          <p:cNvGraphicFramePr>
            <a:graphicFrameLocks noChangeAspect="1"/>
          </p:cNvGraphicFramePr>
          <p:nvPr>
            <p:extLst/>
          </p:nvPr>
        </p:nvGraphicFramePr>
        <p:xfrm>
          <a:off x="197054" y="1432995"/>
          <a:ext cx="4146346" cy="3953314"/>
        </p:xfrm>
        <a:graphic>
          <a:graphicData uri="http://schemas.openxmlformats.org/presentationml/2006/ole">
            <mc:AlternateContent xmlns:mc="http://schemas.openxmlformats.org/markup-compatibility/2006">
              <mc:Choice xmlns:v="urn:schemas-microsoft-com:vml" Requires="v">
                <p:oleObj spid="_x0000_s292879" r:id="rId7" imgW="11441160" imgH="10971360" progId="">
                  <p:embed/>
                </p:oleObj>
              </mc:Choice>
              <mc:Fallback>
                <p:oleObj r:id="rId7" imgW="11441160" imgH="10971360" progId="">
                  <p:embed/>
                  <p:pic>
                    <p:nvPicPr>
                      <p:cNvPr id="9" name="Object 8"/>
                      <p:cNvPicPr/>
                      <p:nvPr/>
                    </p:nvPicPr>
                    <p:blipFill>
                      <a:blip r:embed="rId8"/>
                      <a:stretch>
                        <a:fillRect/>
                      </a:stretch>
                    </p:blipFill>
                    <p:spPr>
                      <a:xfrm>
                        <a:off x="197054" y="1432995"/>
                        <a:ext cx="4146346" cy="3953314"/>
                      </a:xfrm>
                      <a:prstGeom prst="rect">
                        <a:avLst/>
                      </a:prstGeom>
                    </p:spPr>
                  </p:pic>
                </p:oleObj>
              </mc:Fallback>
            </mc:AlternateContent>
          </a:graphicData>
        </a:graphic>
      </p:graphicFrame>
      <p:sp>
        <p:nvSpPr>
          <p:cNvPr id="2" name="Date Placeholder 1"/>
          <p:cNvSpPr>
            <a:spLocks noGrp="1"/>
          </p:cNvSpPr>
          <p:nvPr>
            <p:ph type="dt" sz="half" idx="10"/>
          </p:nvPr>
        </p:nvSpPr>
        <p:spPr/>
        <p:txBody>
          <a:bodyPr/>
          <a:lstStyle/>
          <a:p>
            <a:pPr defTabSz="342893" fontAlgn="auto">
              <a:spcBef>
                <a:spcPts val="0"/>
              </a:spcBef>
              <a:spcAft>
                <a:spcPts val="0"/>
              </a:spcAft>
            </a:pPr>
            <a:r>
              <a:rPr lang="en-US">
                <a:solidFill>
                  <a:srgbClr val="FFFFFF"/>
                </a:solidFill>
                <a:latin typeface="Corbel" panose="020B0503020204020204"/>
              </a:rPr>
              <a:t>16/01/2023</a:t>
            </a:r>
            <a:endParaRPr lang="en-US" dirty="0">
              <a:solidFill>
                <a:srgbClr val="FFFFFF"/>
              </a:solidFill>
              <a:latin typeface="Corbel" panose="020B0503020204020204"/>
            </a:endParaRPr>
          </a:p>
        </p:txBody>
      </p:sp>
      <p:sp>
        <p:nvSpPr>
          <p:cNvPr id="10" name="Footer Placeholder 9"/>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XXIX Epiphany Conference</a:t>
            </a:r>
            <a:endParaRPr lang="en-US" dirty="0">
              <a:solidFill>
                <a:srgbClr val="FFFFFF"/>
              </a:solidFill>
              <a:latin typeface="Corbel" panose="020B0503020204020204"/>
            </a:endParaRPr>
          </a:p>
        </p:txBody>
      </p:sp>
      <p:sp>
        <p:nvSpPr>
          <p:cNvPr id="11" name="Slide Number Placeholder 10"/>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18</a:t>
            </a:fld>
            <a:endParaRPr lang="en-US" dirty="0">
              <a:solidFill>
                <a:srgbClr val="FFFFFF"/>
              </a:solidFill>
              <a:latin typeface="Corbel" panose="020B0503020204020204"/>
            </a:endParaRPr>
          </a:p>
        </p:txBody>
      </p:sp>
      <mc:AlternateContent xmlns:mc="http://schemas.openxmlformats.org/markup-compatibility/2006" xmlns:a14="http://schemas.microsoft.com/office/drawing/2010/main">
        <mc:Choice Requires="a14">
          <p:sp>
            <p:nvSpPr>
              <p:cNvPr id="4" name="Rectangle 3"/>
              <p:cNvSpPr/>
              <p:nvPr/>
            </p:nvSpPr>
            <p:spPr>
              <a:xfrm>
                <a:off x="0" y="820757"/>
                <a:ext cx="9144000" cy="74167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it-IT" sz="1600" i="1" smtClean="0">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𝐹</m:t>
                          </m:r>
                        </m:e>
                        <m:sub>
                          <m:r>
                            <a:rPr lang="en-US" sz="1600" i="1">
                              <a:solidFill>
                                <a:srgbClr val="FF0000"/>
                              </a:solidFill>
                              <a:latin typeface="Cambria Math" panose="02040503050406030204" pitchFamily="18" charset="0"/>
                            </a:rPr>
                            <m:t>𝑈𝑈</m:t>
                          </m:r>
                        </m:sub>
                        <m:sup>
                          <m:r>
                            <a:rPr lang="en-US" sz="1600" i="1">
                              <a:solidFill>
                                <a:srgbClr val="0070C0"/>
                              </a:solidFill>
                              <a:latin typeface="Cambria Math" panose="02040503050406030204" pitchFamily="18" charset="0"/>
                            </a:rPr>
                            <m:t>h</m:t>
                          </m:r>
                        </m:sup>
                      </m:sSubSup>
                      <m:d>
                        <m:dPr>
                          <m:ctrlPr>
                            <a:rPr lang="it-IT" sz="1600" i="1">
                              <a:solidFill>
                                <a:srgbClr val="FF0000"/>
                              </a:solidFill>
                              <a:latin typeface="Cambria Math" panose="02040503050406030204" pitchFamily="18" charset="0"/>
                            </a:rPr>
                          </m:ctrlPr>
                        </m:dPr>
                        <m:e>
                          <m:r>
                            <a:rPr lang="en-US" sz="1600" i="1">
                              <a:solidFill>
                                <a:srgbClr val="FF0000"/>
                              </a:solidFill>
                              <a:latin typeface="Cambria Math" panose="02040503050406030204" pitchFamily="18" charset="0"/>
                            </a:rPr>
                            <m:t>𝑥</m:t>
                          </m:r>
                          <m:r>
                            <a:rPr lang="en-US" sz="1600" i="1">
                              <a:solidFill>
                                <a:srgbClr val="FF0000"/>
                              </a:solidFill>
                              <a:latin typeface="Cambria Math" panose="02040503050406030204" pitchFamily="18" charset="0"/>
                            </a:rPr>
                            <m:t>, </m:t>
                          </m:r>
                          <m:r>
                            <a:rPr lang="en-US" sz="1600" i="1">
                              <a:solidFill>
                                <a:srgbClr val="FF0000"/>
                              </a:solidFill>
                              <a:latin typeface="Cambria Math" panose="02040503050406030204" pitchFamily="18" charset="0"/>
                            </a:rPr>
                            <m:t>𝑧</m:t>
                          </m:r>
                          <m:r>
                            <a:rPr lang="en-US" sz="1600" i="1">
                              <a:solidFill>
                                <a:srgbClr val="FF0000"/>
                              </a:solidFill>
                              <a:latin typeface="Cambria Math" panose="02040503050406030204" pitchFamily="18" charset="0"/>
                            </a:rPr>
                            <m:t>, </m:t>
                          </m:r>
                          <m:sSubSup>
                            <m:sSubSupPr>
                              <m:ctrlPr>
                                <a:rPr lang="en-US" sz="1600" i="1">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𝑃</m:t>
                              </m:r>
                            </m:e>
                            <m:sub>
                              <m:r>
                                <a:rPr lang="en-US" sz="1600" i="1">
                                  <a:solidFill>
                                    <a:srgbClr val="FF0000"/>
                                  </a:solidFill>
                                  <a:latin typeface="Cambria Math" panose="02040503050406030204" pitchFamily="18" charset="0"/>
                                </a:rPr>
                                <m:t>h𝑇</m:t>
                              </m:r>
                            </m:sub>
                            <m:sup>
                              <m:r>
                                <a:rPr lang="en-US" sz="1600" i="1">
                                  <a:solidFill>
                                    <a:srgbClr val="FF0000"/>
                                  </a:solidFill>
                                  <a:latin typeface="Cambria Math" panose="02040503050406030204" pitchFamily="18" charset="0"/>
                                </a:rPr>
                                <m:t>2</m:t>
                              </m:r>
                            </m:sup>
                          </m:sSubSup>
                          <m:r>
                            <a:rPr lang="en-US" sz="1600" i="1">
                              <a:solidFill>
                                <a:srgbClr val="FF0000"/>
                              </a:solidFill>
                              <a:latin typeface="Cambria Math" panose="02040503050406030204" pitchFamily="18" charset="0"/>
                            </a:rPr>
                            <m:t>; </m:t>
                          </m:r>
                          <m:sSup>
                            <m:sSupPr>
                              <m:ctrlPr>
                                <a:rPr lang="en-US" sz="1600" i="1">
                                  <a:solidFill>
                                    <a:srgbClr val="FF0000"/>
                                  </a:solidFill>
                                  <a:latin typeface="Cambria Math" panose="02040503050406030204" pitchFamily="18" charset="0"/>
                                </a:rPr>
                              </m:ctrlPr>
                            </m:sSupPr>
                            <m:e>
                              <m:r>
                                <a:rPr lang="en-US" sz="1600" i="1">
                                  <a:solidFill>
                                    <a:srgbClr val="FF0000"/>
                                  </a:solidFill>
                                  <a:latin typeface="Cambria Math" panose="02040503050406030204" pitchFamily="18" charset="0"/>
                                </a:rPr>
                                <m:t>𝑄</m:t>
                              </m:r>
                            </m:e>
                            <m:sup>
                              <m:r>
                                <a:rPr lang="en-US" sz="1600" i="1">
                                  <a:solidFill>
                                    <a:srgbClr val="FF0000"/>
                                  </a:solidFill>
                                  <a:latin typeface="Cambria Math" panose="02040503050406030204" pitchFamily="18" charset="0"/>
                                </a:rPr>
                                <m:t>2</m:t>
                              </m:r>
                            </m:sup>
                          </m:sSup>
                        </m:e>
                      </m:d>
                      <m:r>
                        <a:rPr lang="en-US" sz="1600" b="0" i="1" smtClean="0">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𝑥</m:t>
                      </m:r>
                      <m:nary>
                        <m:naryPr>
                          <m:chr m:val="∑"/>
                          <m:supHide m:val="on"/>
                          <m:ctrlPr>
                            <a:rPr lang="en-US" sz="1600" i="1">
                              <a:solidFill>
                                <a:srgbClr val="FF0000"/>
                              </a:solidFill>
                              <a:latin typeface="Cambria Math" panose="02040503050406030204" pitchFamily="18" charset="0"/>
                            </a:rPr>
                          </m:ctrlPr>
                        </m:naryPr>
                        <m:sub>
                          <m:r>
                            <m:rPr>
                              <m:brk m:alnAt="7"/>
                            </m:rPr>
                            <a:rPr lang="en-US" sz="1600" i="1">
                              <a:solidFill>
                                <a:srgbClr val="FF0000"/>
                              </a:solidFill>
                              <a:latin typeface="Cambria Math" panose="02040503050406030204" pitchFamily="18" charset="0"/>
                            </a:rPr>
                            <m:t>𝑞</m:t>
                          </m:r>
                        </m:sub>
                        <m:sup/>
                        <m:e>
                          <m:sSubSup>
                            <m:sSubSupPr>
                              <m:ctrlPr>
                                <a:rPr lang="en-US" sz="1600" i="1">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𝑒</m:t>
                              </m:r>
                            </m:e>
                            <m:sub>
                              <m:r>
                                <a:rPr lang="en-US" sz="1600" i="1">
                                  <a:solidFill>
                                    <a:srgbClr val="FF0000"/>
                                  </a:solidFill>
                                  <a:latin typeface="Cambria Math" panose="02040503050406030204" pitchFamily="18" charset="0"/>
                                </a:rPr>
                                <m:t>𝑞</m:t>
                              </m:r>
                            </m:sub>
                            <m:sup>
                              <m:r>
                                <a:rPr lang="en-US" sz="1600" i="1">
                                  <a:solidFill>
                                    <a:srgbClr val="FF0000"/>
                                  </a:solidFill>
                                  <a:latin typeface="Cambria Math" panose="02040503050406030204" pitchFamily="18" charset="0"/>
                                </a:rPr>
                                <m:t>2</m:t>
                              </m:r>
                            </m:sup>
                          </m:sSubSup>
                          <m:nary>
                            <m:naryPr>
                              <m:limLoc m:val="undOvr"/>
                              <m:subHide m:val="on"/>
                              <m:supHide m:val="on"/>
                              <m:ctrlPr>
                                <a:rPr lang="en-US" sz="1600" i="1">
                                  <a:solidFill>
                                    <a:srgbClr val="FF0000"/>
                                  </a:solidFill>
                                  <a:latin typeface="Cambria Math" panose="02040503050406030204" pitchFamily="18" charset="0"/>
                                </a:rPr>
                              </m:ctrlPr>
                            </m:naryPr>
                            <m:sub/>
                            <m:sup/>
                            <m:e>
                              <m:sSup>
                                <m:sSupPr>
                                  <m:ctrlPr>
                                    <a:rPr lang="en-US" sz="1600" i="1">
                                      <a:solidFill>
                                        <a:srgbClr val="FF0000"/>
                                      </a:solidFill>
                                      <a:latin typeface="Cambria Math" panose="02040503050406030204" pitchFamily="18" charset="0"/>
                                    </a:rPr>
                                  </m:ctrlPr>
                                </m:sSupPr>
                                <m:e>
                                  <m:r>
                                    <a:rPr lang="en-US" sz="1600" i="1">
                                      <a:solidFill>
                                        <a:srgbClr val="FF0000"/>
                                      </a:solidFill>
                                      <a:latin typeface="Cambria Math" panose="02040503050406030204" pitchFamily="18" charset="0"/>
                                    </a:rPr>
                                    <m:t>𝑑</m:t>
                                  </m:r>
                                </m:e>
                                <m:sup>
                                  <m:r>
                                    <a:rPr lang="en-US" sz="1600" i="1">
                                      <a:solidFill>
                                        <a:srgbClr val="FF0000"/>
                                      </a:solidFill>
                                      <a:latin typeface="Cambria Math" panose="02040503050406030204" pitchFamily="18" charset="0"/>
                                    </a:rPr>
                                    <m:t>2</m:t>
                                  </m:r>
                                </m:sup>
                              </m:sSup>
                              <m:sSub>
                                <m:sSubPr>
                                  <m:ctrlPr>
                                    <a:rPr lang="en-US" sz="1600" i="1">
                                      <a:solidFill>
                                        <a:srgbClr val="FF0000"/>
                                      </a:solidFill>
                                      <a:latin typeface="Cambria Math" panose="02040503050406030204" pitchFamily="18" charset="0"/>
                                    </a:rPr>
                                  </m:ctrlPr>
                                </m:sSubPr>
                                <m:e>
                                  <m:acc>
                                    <m:accPr>
                                      <m:chr m:val="⃗"/>
                                      <m:ctrlPr>
                                        <a:rPr lang="en-US" sz="1600" i="1">
                                          <a:solidFill>
                                            <a:srgbClr val="FF0000"/>
                                          </a:solidFill>
                                          <a:latin typeface="Cambria Math" panose="02040503050406030204" pitchFamily="18" charset="0"/>
                                        </a:rPr>
                                      </m:ctrlPr>
                                    </m:accPr>
                                    <m:e>
                                      <m:r>
                                        <a:rPr lang="en-US" sz="1600" i="1">
                                          <a:solidFill>
                                            <a:srgbClr val="FF0000"/>
                                          </a:solidFill>
                                          <a:latin typeface="Cambria Math" panose="02040503050406030204" pitchFamily="18" charset="0"/>
                                        </a:rPr>
                                        <m:t>𝑘</m:t>
                                      </m:r>
                                    </m:e>
                                  </m:acc>
                                </m:e>
                                <m:sub>
                                  <m:r>
                                    <a:rPr lang="en-US" sz="1600" i="1">
                                      <a:solidFill>
                                        <a:srgbClr val="FF0000"/>
                                      </a:solidFill>
                                      <a:latin typeface="Cambria Math" panose="02040503050406030204" pitchFamily="18" charset="0"/>
                                      <a:ea typeface="Cambria Math" panose="02040503050406030204" pitchFamily="18" charset="0"/>
                                    </a:rPr>
                                    <m:t>⊥</m:t>
                                  </m:r>
                                </m:sub>
                              </m:sSub>
                              <m:sSup>
                                <m:sSupPr>
                                  <m:ctrlPr>
                                    <a:rPr lang="en-US" sz="1600" i="1">
                                      <a:solidFill>
                                        <a:srgbClr val="FF0000"/>
                                      </a:solidFill>
                                      <a:latin typeface="Cambria Math" panose="02040503050406030204" pitchFamily="18" charset="0"/>
                                    </a:rPr>
                                  </m:ctrlPr>
                                </m:sSupPr>
                                <m:e>
                                  <m:r>
                                    <a:rPr lang="en-US" sz="1600" i="1">
                                      <a:solidFill>
                                        <a:srgbClr val="FF0000"/>
                                      </a:solidFill>
                                      <a:latin typeface="Cambria Math" panose="02040503050406030204" pitchFamily="18" charset="0"/>
                                    </a:rPr>
                                    <m:t>𝑑</m:t>
                                  </m:r>
                                </m:e>
                                <m:sup>
                                  <m:r>
                                    <a:rPr lang="en-US" sz="1600" i="1">
                                      <a:solidFill>
                                        <a:srgbClr val="FF0000"/>
                                      </a:solidFill>
                                      <a:latin typeface="Cambria Math" panose="02040503050406030204" pitchFamily="18" charset="0"/>
                                    </a:rPr>
                                    <m:t>2</m:t>
                                  </m:r>
                                </m:sup>
                              </m:sSup>
                              <m:sSub>
                                <m:sSubPr>
                                  <m:ctrlPr>
                                    <a:rPr lang="en-US" sz="1600" i="1">
                                      <a:solidFill>
                                        <a:srgbClr val="FF0000"/>
                                      </a:solidFill>
                                      <a:latin typeface="Cambria Math" panose="02040503050406030204" pitchFamily="18" charset="0"/>
                                    </a:rPr>
                                  </m:ctrlPr>
                                </m:sSubPr>
                                <m:e>
                                  <m:acc>
                                    <m:accPr>
                                      <m:chr m:val="⃗"/>
                                      <m:ctrlPr>
                                        <a:rPr lang="en-US" sz="1600" i="1">
                                          <a:solidFill>
                                            <a:srgbClr val="FF0000"/>
                                          </a:solidFill>
                                          <a:latin typeface="Cambria Math" panose="02040503050406030204" pitchFamily="18" charset="0"/>
                                        </a:rPr>
                                      </m:ctrlPr>
                                    </m:accPr>
                                    <m:e>
                                      <m:r>
                                        <a:rPr lang="en-US" sz="1600" i="1">
                                          <a:solidFill>
                                            <a:srgbClr val="FF0000"/>
                                          </a:solidFill>
                                          <a:latin typeface="Cambria Math" panose="02040503050406030204" pitchFamily="18" charset="0"/>
                                        </a:rPr>
                                        <m:t>𝑝</m:t>
                                      </m:r>
                                    </m:e>
                                  </m:acc>
                                </m:e>
                                <m:sub>
                                  <m:r>
                                    <a:rPr lang="en-US" sz="1600" i="1">
                                      <a:solidFill>
                                        <a:srgbClr val="FF0000"/>
                                      </a:solidFill>
                                      <a:latin typeface="Cambria Math" panose="02040503050406030204" pitchFamily="18" charset="0"/>
                                      <a:ea typeface="Cambria Math" panose="02040503050406030204" pitchFamily="18" charset="0"/>
                                    </a:rPr>
                                    <m:t>⊥</m:t>
                                  </m:r>
                                </m:sub>
                              </m:sSub>
                              <m:r>
                                <a:rPr lang="en-US" sz="1600" i="1">
                                  <a:solidFill>
                                    <a:srgbClr val="FF0000"/>
                                  </a:solidFill>
                                  <a:latin typeface="Cambria Math" panose="02040503050406030204" pitchFamily="18" charset="0"/>
                                  <a:ea typeface="Cambria Math" panose="02040503050406030204" pitchFamily="18" charset="0"/>
                                </a:rPr>
                                <m:t>𝛿</m:t>
                              </m:r>
                              <m:d>
                                <m:dPr>
                                  <m:ctrlPr>
                                    <a:rPr lang="en-US" sz="1600" i="1">
                                      <a:solidFill>
                                        <a:srgbClr val="FF0000"/>
                                      </a:solidFill>
                                      <a:latin typeface="Cambria Math" panose="02040503050406030204" pitchFamily="18" charset="0"/>
                                      <a:ea typeface="Cambria Math" panose="02040503050406030204" pitchFamily="18" charset="0"/>
                                    </a:rPr>
                                  </m:ctrlPr>
                                </m:dPr>
                                <m:e>
                                  <m:sSub>
                                    <m:sSubPr>
                                      <m:ctrlPr>
                                        <a:rPr lang="en-US" sz="1600" i="1">
                                          <a:solidFill>
                                            <a:srgbClr val="FF0000"/>
                                          </a:solidFill>
                                          <a:latin typeface="Cambria Math" panose="02040503050406030204" pitchFamily="18" charset="0"/>
                                        </a:rPr>
                                      </m:ctrlPr>
                                    </m:sSubPr>
                                    <m:e>
                                      <m:acc>
                                        <m:accPr>
                                          <m:chr m:val="⃗"/>
                                          <m:ctrlPr>
                                            <a:rPr lang="en-US" sz="1600" i="1">
                                              <a:solidFill>
                                                <a:srgbClr val="FF0000"/>
                                              </a:solidFill>
                                              <a:latin typeface="Cambria Math" panose="02040503050406030204" pitchFamily="18" charset="0"/>
                                            </a:rPr>
                                          </m:ctrlPr>
                                        </m:accPr>
                                        <m:e>
                                          <m:r>
                                            <a:rPr lang="en-US" sz="1600" i="1">
                                              <a:solidFill>
                                                <a:srgbClr val="FF0000"/>
                                              </a:solidFill>
                                              <a:latin typeface="Cambria Math" panose="02040503050406030204" pitchFamily="18" charset="0"/>
                                            </a:rPr>
                                            <m:t>𝑝</m:t>
                                          </m:r>
                                        </m:e>
                                      </m:acc>
                                    </m:e>
                                    <m:sub>
                                      <m:r>
                                        <a:rPr lang="en-US" sz="1600" i="1">
                                          <a:solidFill>
                                            <a:srgbClr val="FF0000"/>
                                          </a:solidFill>
                                          <a:latin typeface="Cambria Math" panose="02040503050406030204" pitchFamily="18" charset="0"/>
                                          <a:ea typeface="Cambria Math" panose="02040503050406030204" pitchFamily="18" charset="0"/>
                                        </a:rPr>
                                        <m:t>⊥</m:t>
                                      </m:r>
                                    </m:sub>
                                  </m:sSub>
                                  <m:r>
                                    <a:rPr lang="en-US" sz="1600" i="1">
                                      <a:solidFill>
                                        <a:srgbClr val="FF0000"/>
                                      </a:solidFill>
                                      <a:latin typeface="Cambria Math" panose="02040503050406030204" pitchFamily="18" charset="0"/>
                                      <a:ea typeface="Cambria Math" panose="02040503050406030204" pitchFamily="18" charset="0"/>
                                    </a:rPr>
                                    <m:t>+</m:t>
                                  </m:r>
                                  <m:r>
                                    <a:rPr lang="en-US" sz="1600" i="1">
                                      <a:solidFill>
                                        <a:srgbClr val="FF0000"/>
                                      </a:solidFill>
                                      <a:latin typeface="Cambria Math" panose="02040503050406030204" pitchFamily="18" charset="0"/>
                                      <a:ea typeface="Cambria Math" panose="02040503050406030204" pitchFamily="18" charset="0"/>
                                    </a:rPr>
                                    <m:t>𝑧</m:t>
                                  </m:r>
                                  <m:sSub>
                                    <m:sSubPr>
                                      <m:ctrlPr>
                                        <a:rPr lang="en-US" sz="1600" i="1">
                                          <a:solidFill>
                                            <a:srgbClr val="FF0000"/>
                                          </a:solidFill>
                                          <a:latin typeface="Cambria Math" panose="02040503050406030204" pitchFamily="18" charset="0"/>
                                        </a:rPr>
                                      </m:ctrlPr>
                                    </m:sSubPr>
                                    <m:e>
                                      <m:acc>
                                        <m:accPr>
                                          <m:chr m:val="⃗"/>
                                          <m:ctrlPr>
                                            <a:rPr lang="en-US" sz="1600" i="1">
                                              <a:solidFill>
                                                <a:srgbClr val="FF0000"/>
                                              </a:solidFill>
                                              <a:latin typeface="Cambria Math" panose="02040503050406030204" pitchFamily="18" charset="0"/>
                                            </a:rPr>
                                          </m:ctrlPr>
                                        </m:accPr>
                                        <m:e>
                                          <m:r>
                                            <a:rPr lang="en-US" sz="1600" i="1">
                                              <a:solidFill>
                                                <a:srgbClr val="FF0000"/>
                                              </a:solidFill>
                                              <a:latin typeface="Cambria Math" panose="02040503050406030204" pitchFamily="18" charset="0"/>
                                            </a:rPr>
                                            <m:t>𝑘</m:t>
                                          </m:r>
                                        </m:e>
                                      </m:acc>
                                    </m:e>
                                    <m:sub>
                                      <m:r>
                                        <a:rPr lang="en-US" sz="1600" i="1">
                                          <a:solidFill>
                                            <a:srgbClr val="FF0000"/>
                                          </a:solidFill>
                                          <a:latin typeface="Cambria Math" panose="02040503050406030204" pitchFamily="18" charset="0"/>
                                          <a:ea typeface="Cambria Math" panose="02040503050406030204" pitchFamily="18" charset="0"/>
                                        </a:rPr>
                                        <m:t>⊥</m:t>
                                      </m:r>
                                    </m:sub>
                                  </m:sSub>
                                  <m:r>
                                    <a:rPr lang="en-US" sz="1600" i="1">
                                      <a:solidFill>
                                        <a:srgbClr val="FF0000"/>
                                      </a:solidFill>
                                      <a:latin typeface="Cambria Math" panose="02040503050406030204" pitchFamily="18" charset="0"/>
                                      <a:ea typeface="Cambria Math" panose="02040503050406030204" pitchFamily="18" charset="0"/>
                                    </a:rPr>
                                    <m:t>−</m:t>
                                  </m:r>
                                  <m:sSub>
                                    <m:sSubPr>
                                      <m:ctrlPr>
                                        <a:rPr lang="en-US" sz="1600" i="1">
                                          <a:solidFill>
                                            <a:srgbClr val="FF0000"/>
                                          </a:solidFill>
                                          <a:latin typeface="Cambria Math" panose="02040503050406030204" pitchFamily="18" charset="0"/>
                                        </a:rPr>
                                      </m:ctrlPr>
                                    </m:sSubPr>
                                    <m:e>
                                      <m:acc>
                                        <m:accPr>
                                          <m:chr m:val="⃗"/>
                                          <m:ctrlPr>
                                            <a:rPr lang="en-US" sz="1600" i="1">
                                              <a:solidFill>
                                                <a:srgbClr val="FF0000"/>
                                              </a:solidFill>
                                              <a:latin typeface="Cambria Math" panose="02040503050406030204" pitchFamily="18" charset="0"/>
                                            </a:rPr>
                                          </m:ctrlPr>
                                        </m:accPr>
                                        <m:e>
                                          <m:r>
                                            <a:rPr lang="en-US" sz="1600" i="1">
                                              <a:solidFill>
                                                <a:srgbClr val="FF0000"/>
                                              </a:solidFill>
                                              <a:latin typeface="Cambria Math" panose="02040503050406030204" pitchFamily="18" charset="0"/>
                                            </a:rPr>
                                            <m:t>𝑃</m:t>
                                          </m:r>
                                        </m:e>
                                      </m:acc>
                                    </m:e>
                                    <m:sub>
                                      <m:r>
                                        <a:rPr lang="en-US" sz="1600" i="1">
                                          <a:solidFill>
                                            <a:srgbClr val="FF0000"/>
                                          </a:solidFill>
                                          <a:latin typeface="Cambria Math" panose="02040503050406030204" pitchFamily="18" charset="0"/>
                                        </a:rPr>
                                        <m:t>h𝑇</m:t>
                                      </m:r>
                                    </m:sub>
                                  </m:sSub>
                                </m:e>
                              </m:d>
                              <m:r>
                                <a:rPr lang="en-US" sz="1600" i="1">
                                  <a:solidFill>
                                    <a:srgbClr val="FF0000"/>
                                  </a:solidFill>
                                  <a:latin typeface="Cambria Math" panose="02040503050406030204" pitchFamily="18" charset="0"/>
                                  <a:ea typeface="Cambria Math" panose="02040503050406030204" pitchFamily="18" charset="0"/>
                                </a:rPr>
                                <m:t>  </m:t>
                              </m:r>
                              <m:sSubSup>
                                <m:sSubSupPr>
                                  <m:ctrlPr>
                                    <a:rPr lang="en-US" sz="1600" i="1">
                                      <a:solidFill>
                                        <a:srgbClr val="1C1C1C"/>
                                      </a:solidFill>
                                      <a:latin typeface="Cambria Math" panose="02040503050406030204" pitchFamily="18" charset="0"/>
                                      <a:ea typeface="Cambria Math" panose="02040503050406030204" pitchFamily="18" charset="0"/>
                                    </a:rPr>
                                  </m:ctrlPr>
                                </m:sSubSupPr>
                                <m:e>
                                  <m:r>
                                    <a:rPr lang="en-US" sz="1600" i="1">
                                      <a:solidFill>
                                        <a:srgbClr val="1C1C1C"/>
                                      </a:solidFill>
                                      <a:latin typeface="Cambria Math" panose="02040503050406030204" pitchFamily="18" charset="0"/>
                                      <a:ea typeface="Cambria Math" panose="02040503050406030204" pitchFamily="18" charset="0"/>
                                    </a:rPr>
                                    <m:t>𝑓</m:t>
                                  </m:r>
                                </m:e>
                                <m:sub>
                                  <m:r>
                                    <a:rPr lang="en-US" sz="1600" i="1">
                                      <a:solidFill>
                                        <a:srgbClr val="1C1C1C"/>
                                      </a:solidFill>
                                      <a:latin typeface="Cambria Math" panose="02040503050406030204" pitchFamily="18" charset="0"/>
                                      <a:ea typeface="Cambria Math" panose="02040503050406030204" pitchFamily="18" charset="0"/>
                                    </a:rPr>
                                    <m:t>1</m:t>
                                  </m:r>
                                </m:sub>
                                <m:sup>
                                  <m:r>
                                    <a:rPr lang="en-US" sz="1600" i="1">
                                      <a:solidFill>
                                        <a:srgbClr val="1C1C1C"/>
                                      </a:solidFill>
                                      <a:latin typeface="Cambria Math" panose="02040503050406030204" pitchFamily="18" charset="0"/>
                                      <a:ea typeface="Cambria Math" panose="02040503050406030204" pitchFamily="18" charset="0"/>
                                    </a:rPr>
                                    <m:t>𝑞</m:t>
                                  </m:r>
                                </m:sup>
                              </m:sSubSup>
                              <m:d>
                                <m:dPr>
                                  <m:ctrlPr>
                                    <a:rPr lang="en-US" sz="1600" i="1">
                                      <a:solidFill>
                                        <a:srgbClr val="1C1C1C"/>
                                      </a:solidFill>
                                      <a:latin typeface="Cambria Math" panose="02040503050406030204" pitchFamily="18" charset="0"/>
                                      <a:ea typeface="Cambria Math" panose="02040503050406030204" pitchFamily="18" charset="0"/>
                                    </a:rPr>
                                  </m:ctrlPr>
                                </m:dPr>
                                <m:e>
                                  <m:r>
                                    <a:rPr lang="en-US" sz="1600" i="1">
                                      <a:solidFill>
                                        <a:srgbClr val="1C1C1C"/>
                                      </a:solidFill>
                                      <a:latin typeface="Cambria Math" panose="02040503050406030204" pitchFamily="18" charset="0"/>
                                      <a:ea typeface="Cambria Math" panose="02040503050406030204" pitchFamily="18" charset="0"/>
                                    </a:rPr>
                                    <m:t>𝑥</m:t>
                                  </m:r>
                                  <m:r>
                                    <a:rPr lang="en-US" sz="1600" i="1">
                                      <a:solidFill>
                                        <a:srgbClr val="1C1C1C"/>
                                      </a:solidFill>
                                      <a:latin typeface="Cambria Math" panose="02040503050406030204" pitchFamily="18" charset="0"/>
                                      <a:ea typeface="Cambria Math" panose="02040503050406030204" pitchFamily="18" charset="0"/>
                                    </a:rPr>
                                    <m:t>, </m:t>
                                  </m:r>
                                  <m:sSubSup>
                                    <m:sSubSupPr>
                                      <m:ctrlPr>
                                        <a:rPr lang="en-US" sz="1600" i="1">
                                          <a:solidFill>
                                            <a:srgbClr val="1C1C1C"/>
                                          </a:solidFill>
                                          <a:latin typeface="Cambria Math" panose="02040503050406030204" pitchFamily="18" charset="0"/>
                                          <a:ea typeface="Cambria Math" panose="02040503050406030204" pitchFamily="18" charset="0"/>
                                        </a:rPr>
                                      </m:ctrlPr>
                                    </m:sSubSupPr>
                                    <m:e>
                                      <m:r>
                                        <a:rPr lang="en-US" sz="1600" i="1">
                                          <a:solidFill>
                                            <a:srgbClr val="1C1C1C"/>
                                          </a:solidFill>
                                          <a:latin typeface="Cambria Math" panose="02040503050406030204" pitchFamily="18" charset="0"/>
                                          <a:ea typeface="Cambria Math" panose="02040503050406030204" pitchFamily="18" charset="0"/>
                                        </a:rPr>
                                        <m:t>𝑘</m:t>
                                      </m:r>
                                    </m:e>
                                    <m:sub>
                                      <m:r>
                                        <a:rPr lang="en-US" sz="1600" i="1">
                                          <a:solidFill>
                                            <a:srgbClr val="1C1C1C"/>
                                          </a:solidFill>
                                          <a:latin typeface="Cambria Math" panose="02040503050406030204" pitchFamily="18" charset="0"/>
                                          <a:ea typeface="Cambria Math" panose="02040503050406030204" pitchFamily="18" charset="0"/>
                                        </a:rPr>
                                        <m:t>⊥</m:t>
                                      </m:r>
                                    </m:sub>
                                    <m:sup>
                                      <m:r>
                                        <a:rPr lang="en-US" sz="1600" i="1">
                                          <a:solidFill>
                                            <a:srgbClr val="1C1C1C"/>
                                          </a:solidFill>
                                          <a:latin typeface="Cambria Math" panose="02040503050406030204" pitchFamily="18" charset="0"/>
                                          <a:ea typeface="Cambria Math" panose="02040503050406030204" pitchFamily="18" charset="0"/>
                                        </a:rPr>
                                        <m:t>2</m:t>
                                      </m:r>
                                    </m:sup>
                                  </m:sSubSup>
                                  <m:r>
                                    <a:rPr lang="en-US" sz="1600" i="1">
                                      <a:solidFill>
                                        <a:srgbClr val="1C1C1C"/>
                                      </a:solidFill>
                                      <a:latin typeface="Cambria Math" panose="02040503050406030204" pitchFamily="18" charset="0"/>
                                      <a:ea typeface="Cambria Math" panose="02040503050406030204" pitchFamily="18" charset="0"/>
                                    </a:rPr>
                                    <m:t>;</m:t>
                                  </m:r>
                                  <m:sSup>
                                    <m:sSupPr>
                                      <m:ctrlPr>
                                        <a:rPr lang="en-US" sz="1600" i="1">
                                          <a:solidFill>
                                            <a:srgbClr val="1C1C1C"/>
                                          </a:solidFill>
                                          <a:latin typeface="Cambria Math" panose="02040503050406030204" pitchFamily="18" charset="0"/>
                                          <a:ea typeface="Cambria Math" panose="02040503050406030204" pitchFamily="18" charset="0"/>
                                        </a:rPr>
                                      </m:ctrlPr>
                                    </m:sSupPr>
                                    <m:e>
                                      <m:r>
                                        <a:rPr lang="en-US" sz="1600" i="1">
                                          <a:solidFill>
                                            <a:srgbClr val="1C1C1C"/>
                                          </a:solidFill>
                                          <a:latin typeface="Cambria Math" panose="02040503050406030204" pitchFamily="18" charset="0"/>
                                          <a:ea typeface="Cambria Math" panose="02040503050406030204" pitchFamily="18" charset="0"/>
                                        </a:rPr>
                                        <m:t>𝑄</m:t>
                                      </m:r>
                                    </m:e>
                                    <m:sup>
                                      <m:r>
                                        <a:rPr lang="en-US" sz="1600" i="1">
                                          <a:solidFill>
                                            <a:srgbClr val="1C1C1C"/>
                                          </a:solidFill>
                                          <a:latin typeface="Cambria Math" panose="02040503050406030204" pitchFamily="18" charset="0"/>
                                          <a:ea typeface="Cambria Math" panose="02040503050406030204" pitchFamily="18" charset="0"/>
                                        </a:rPr>
                                        <m:t>2</m:t>
                                      </m:r>
                                    </m:sup>
                                  </m:sSup>
                                </m:e>
                              </m:d>
                              <m:sSubSup>
                                <m:sSubSupPr>
                                  <m:ctrlPr>
                                    <a:rPr lang="en-US" sz="1600" i="1">
                                      <a:solidFill>
                                        <a:srgbClr val="0070C0"/>
                                      </a:solidFill>
                                      <a:latin typeface="Cambria Math" panose="02040503050406030204" pitchFamily="18" charset="0"/>
                                      <a:ea typeface="Cambria Math" panose="02040503050406030204" pitchFamily="18" charset="0"/>
                                    </a:rPr>
                                  </m:ctrlPr>
                                </m:sSubSupPr>
                                <m:e>
                                  <m:r>
                                    <a:rPr lang="en-US" sz="1600" i="1">
                                      <a:solidFill>
                                        <a:srgbClr val="0070C0"/>
                                      </a:solidFill>
                                      <a:latin typeface="Cambria Math" panose="02040503050406030204" pitchFamily="18" charset="0"/>
                                      <a:ea typeface="Cambria Math" panose="02040503050406030204" pitchFamily="18" charset="0"/>
                                    </a:rPr>
                                    <m:t>𝐷</m:t>
                                  </m:r>
                                </m:e>
                                <m:sub>
                                  <m:r>
                                    <a:rPr lang="en-US" sz="1600" i="1">
                                      <a:solidFill>
                                        <a:srgbClr val="0070C0"/>
                                      </a:solidFill>
                                      <a:latin typeface="Cambria Math" panose="02040503050406030204" pitchFamily="18" charset="0"/>
                                      <a:ea typeface="Cambria Math" panose="02040503050406030204" pitchFamily="18" charset="0"/>
                                    </a:rPr>
                                    <m:t>1</m:t>
                                  </m:r>
                                </m:sub>
                                <m:sup>
                                  <m:r>
                                    <a:rPr lang="en-US" sz="1600" i="1">
                                      <a:solidFill>
                                        <a:srgbClr val="0070C0"/>
                                      </a:solidFill>
                                      <a:latin typeface="Cambria Math" panose="02040503050406030204" pitchFamily="18" charset="0"/>
                                      <a:ea typeface="Cambria Math" panose="02040503050406030204" pitchFamily="18" charset="0"/>
                                    </a:rPr>
                                    <m:t>𝑞</m:t>
                                  </m:r>
                                  <m:r>
                                    <a:rPr lang="en-US" sz="1600" i="1">
                                      <a:solidFill>
                                        <a:srgbClr val="0070C0"/>
                                      </a:solidFill>
                                      <a:latin typeface="Cambria Math" panose="02040503050406030204" pitchFamily="18" charset="0"/>
                                      <a:ea typeface="Cambria Math" panose="02040503050406030204" pitchFamily="18" charset="0"/>
                                    </a:rPr>
                                    <m:t>→</m:t>
                                  </m:r>
                                  <m:r>
                                    <a:rPr lang="en-US" sz="1600" i="1">
                                      <a:solidFill>
                                        <a:srgbClr val="0070C0"/>
                                      </a:solidFill>
                                      <a:latin typeface="Cambria Math" panose="02040503050406030204" pitchFamily="18" charset="0"/>
                                      <a:ea typeface="Cambria Math" panose="02040503050406030204" pitchFamily="18" charset="0"/>
                                    </a:rPr>
                                    <m:t>h</m:t>
                                  </m:r>
                                </m:sup>
                              </m:sSubSup>
                              <m:d>
                                <m:dPr>
                                  <m:ctrlPr>
                                    <a:rPr lang="en-US" sz="1600" i="1">
                                      <a:solidFill>
                                        <a:srgbClr val="0070C0"/>
                                      </a:solidFill>
                                      <a:latin typeface="Cambria Math" panose="02040503050406030204" pitchFamily="18" charset="0"/>
                                      <a:ea typeface="Cambria Math" panose="02040503050406030204" pitchFamily="18" charset="0"/>
                                    </a:rPr>
                                  </m:ctrlPr>
                                </m:dPr>
                                <m:e>
                                  <m:r>
                                    <a:rPr lang="en-US" sz="1600" i="1">
                                      <a:solidFill>
                                        <a:srgbClr val="0070C0"/>
                                      </a:solidFill>
                                      <a:latin typeface="Cambria Math" panose="02040503050406030204" pitchFamily="18" charset="0"/>
                                      <a:ea typeface="Cambria Math" panose="02040503050406030204" pitchFamily="18" charset="0"/>
                                    </a:rPr>
                                    <m:t>𝑧</m:t>
                                  </m:r>
                                  <m:r>
                                    <a:rPr lang="en-US" sz="1600" i="1">
                                      <a:solidFill>
                                        <a:srgbClr val="0070C0"/>
                                      </a:solidFill>
                                      <a:latin typeface="Cambria Math" panose="02040503050406030204" pitchFamily="18" charset="0"/>
                                      <a:ea typeface="Cambria Math" panose="02040503050406030204" pitchFamily="18" charset="0"/>
                                    </a:rPr>
                                    <m:t>,</m:t>
                                  </m:r>
                                  <m:sSubSup>
                                    <m:sSubSupPr>
                                      <m:ctrlPr>
                                        <a:rPr lang="en-US" sz="1600" i="1">
                                          <a:solidFill>
                                            <a:srgbClr val="0070C0"/>
                                          </a:solidFill>
                                          <a:latin typeface="Cambria Math" panose="02040503050406030204" pitchFamily="18" charset="0"/>
                                          <a:ea typeface="Cambria Math" panose="02040503050406030204" pitchFamily="18" charset="0"/>
                                        </a:rPr>
                                      </m:ctrlPr>
                                    </m:sSubSupPr>
                                    <m:e>
                                      <m:r>
                                        <a:rPr lang="en-US" sz="1600" i="1">
                                          <a:solidFill>
                                            <a:srgbClr val="0070C0"/>
                                          </a:solidFill>
                                          <a:latin typeface="Cambria Math" panose="02040503050406030204" pitchFamily="18" charset="0"/>
                                          <a:ea typeface="Cambria Math" panose="02040503050406030204" pitchFamily="18" charset="0"/>
                                        </a:rPr>
                                        <m:t>𝑝</m:t>
                                      </m:r>
                                    </m:e>
                                    <m:sub>
                                      <m:r>
                                        <a:rPr lang="en-US" sz="1600" i="1">
                                          <a:solidFill>
                                            <a:srgbClr val="0070C0"/>
                                          </a:solidFill>
                                          <a:latin typeface="Cambria Math" panose="02040503050406030204" pitchFamily="18" charset="0"/>
                                          <a:ea typeface="Cambria Math" panose="02040503050406030204" pitchFamily="18" charset="0"/>
                                        </a:rPr>
                                        <m:t>⊥</m:t>
                                      </m:r>
                                    </m:sub>
                                    <m:sup>
                                      <m:r>
                                        <a:rPr lang="en-US" sz="1600" i="1">
                                          <a:solidFill>
                                            <a:srgbClr val="0070C0"/>
                                          </a:solidFill>
                                          <a:latin typeface="Cambria Math" panose="02040503050406030204" pitchFamily="18" charset="0"/>
                                          <a:ea typeface="Cambria Math" panose="02040503050406030204" pitchFamily="18" charset="0"/>
                                        </a:rPr>
                                        <m:t>2</m:t>
                                      </m:r>
                                    </m:sup>
                                  </m:sSubSup>
                                  <m:r>
                                    <a:rPr lang="en-US" sz="1600" i="1">
                                      <a:solidFill>
                                        <a:srgbClr val="0070C0"/>
                                      </a:solidFill>
                                      <a:latin typeface="Cambria Math" panose="02040503050406030204" pitchFamily="18" charset="0"/>
                                      <a:ea typeface="Cambria Math" panose="02040503050406030204" pitchFamily="18" charset="0"/>
                                    </a:rPr>
                                    <m:t>;</m:t>
                                  </m:r>
                                  <m:sSup>
                                    <m:sSupPr>
                                      <m:ctrlPr>
                                        <a:rPr lang="en-US" sz="1600" i="1">
                                          <a:solidFill>
                                            <a:srgbClr val="0070C0"/>
                                          </a:solidFill>
                                          <a:latin typeface="Cambria Math" panose="02040503050406030204" pitchFamily="18" charset="0"/>
                                          <a:ea typeface="Cambria Math" panose="02040503050406030204" pitchFamily="18" charset="0"/>
                                        </a:rPr>
                                      </m:ctrlPr>
                                    </m:sSupPr>
                                    <m:e>
                                      <m:r>
                                        <a:rPr lang="en-US" sz="1600" i="1">
                                          <a:solidFill>
                                            <a:srgbClr val="0070C0"/>
                                          </a:solidFill>
                                          <a:latin typeface="Cambria Math" panose="02040503050406030204" pitchFamily="18" charset="0"/>
                                          <a:ea typeface="Cambria Math" panose="02040503050406030204" pitchFamily="18" charset="0"/>
                                        </a:rPr>
                                        <m:t>𝑄</m:t>
                                      </m:r>
                                    </m:e>
                                    <m:sup>
                                      <m:r>
                                        <a:rPr lang="en-US" sz="1600" i="1">
                                          <a:solidFill>
                                            <a:srgbClr val="0070C0"/>
                                          </a:solidFill>
                                          <a:latin typeface="Cambria Math" panose="02040503050406030204" pitchFamily="18" charset="0"/>
                                          <a:ea typeface="Cambria Math" panose="02040503050406030204" pitchFamily="18" charset="0"/>
                                        </a:rPr>
                                        <m:t>2</m:t>
                                      </m:r>
                                    </m:sup>
                                  </m:sSup>
                                </m:e>
                              </m:d>
                            </m:e>
                          </m:nary>
                        </m:e>
                      </m:nary>
                    </m:oMath>
                  </m:oMathPara>
                </a14:m>
                <a:endParaRPr lang="it-IT" sz="1600" dirty="0"/>
              </a:p>
            </p:txBody>
          </p:sp>
        </mc:Choice>
        <mc:Fallback xmlns="">
          <p:sp>
            <p:nvSpPr>
              <p:cNvPr id="4" name="Rectangle 3"/>
              <p:cNvSpPr>
                <a:spLocks noRot="1" noChangeAspect="1" noMove="1" noResize="1" noEditPoints="1" noAdjustHandles="1" noChangeArrowheads="1" noChangeShapeType="1" noTextEdit="1"/>
              </p:cNvSpPr>
              <p:nvPr/>
            </p:nvSpPr>
            <p:spPr>
              <a:xfrm>
                <a:off x="0" y="820757"/>
                <a:ext cx="9144000" cy="741678"/>
              </a:xfrm>
              <a:prstGeom prst="rect">
                <a:avLst/>
              </a:prstGeom>
              <a:blipFill>
                <a:blip r:embed="rId9"/>
                <a:stretch>
                  <a:fillRect/>
                </a:stretch>
              </a:blipFill>
            </p:spPr>
            <p:txBody>
              <a:bodyPr/>
              <a:lstStyle/>
              <a:p>
                <a:r>
                  <a:rPr lang="it-IT">
                    <a:noFill/>
                  </a:rPr>
                  <a:t> </a:t>
                </a:r>
              </a:p>
            </p:txBody>
          </p:sp>
        </mc:Fallback>
      </mc:AlternateContent>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820" y="4466818"/>
            <a:ext cx="2021290" cy="877589"/>
          </a:xfrm>
          <a:prstGeom prst="rect">
            <a:avLst/>
          </a:prstGeom>
        </p:spPr>
      </p:pic>
    </p:spTree>
    <p:extLst>
      <p:ext uri="{BB962C8B-B14F-4D97-AF65-F5344CB8AC3E}">
        <p14:creationId xmlns:p14="http://schemas.microsoft.com/office/powerpoint/2010/main" val="28275278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a:t>Positive vs Negative charged hadrons (</a:t>
                </a:r>
                <a14:m>
                  <m:oMath xmlns:m="http://schemas.openxmlformats.org/officeDocument/2006/math">
                    <m:sSub>
                      <m:sSubPr>
                        <m:ctrlPr>
                          <a:rPr lang="en-US" b="1" i="1" smtClean="0">
                            <a:latin typeface="Cambria Math" panose="02040503050406030204" pitchFamily="18" charset="0"/>
                          </a:rPr>
                        </m:ctrlPr>
                      </m:sSubPr>
                      <m:e>
                        <m:r>
                          <a:rPr lang="en-US" b="1" i="0" smtClean="0">
                            <a:latin typeface="Cambria Math" panose="02040503050406030204" pitchFamily="18" charset="0"/>
                          </a:rPr>
                          <m:t>𝐋𝐇</m:t>
                        </m:r>
                      </m:e>
                      <m:sub>
                        <m:r>
                          <a:rPr lang="en-US" b="1" i="1" smtClean="0">
                            <a:latin typeface="Cambria Math" panose="02040503050406030204" pitchFamily="18" charset="0"/>
                          </a:rPr>
                          <m:t>𝟐</m:t>
                        </m:r>
                      </m:sub>
                    </m:sSub>
                  </m:oMath>
                </a14:m>
                <a:r>
                  <a:rPr lang="en-US" dirty="0"/>
                  <a:t>)</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sp>
        <p:nvSpPr>
          <p:cNvPr id="2" name="Date Placeholder 1"/>
          <p:cNvSpPr>
            <a:spLocks noGrp="1"/>
          </p:cNvSpPr>
          <p:nvPr>
            <p:ph type="dt" sz="half" idx="10"/>
          </p:nvPr>
        </p:nvSpPr>
        <p:spPr/>
        <p:txBody>
          <a:bodyPr/>
          <a:lstStyle/>
          <a:p>
            <a:pPr defTabSz="342893" fontAlgn="auto">
              <a:spcBef>
                <a:spcPts val="0"/>
              </a:spcBef>
              <a:spcAft>
                <a:spcPts val="0"/>
              </a:spcAft>
            </a:pPr>
            <a:r>
              <a:rPr lang="en-US">
                <a:solidFill>
                  <a:srgbClr val="FFFFFF"/>
                </a:solidFill>
                <a:latin typeface="Corbel" panose="020B0503020204020204"/>
              </a:rPr>
              <a:t>16/01/2023</a:t>
            </a:r>
            <a:endParaRPr lang="en-US" dirty="0">
              <a:solidFill>
                <a:srgbClr val="FFFFFF"/>
              </a:solidFill>
              <a:latin typeface="Corbel" panose="020B0503020204020204"/>
            </a:endParaRPr>
          </a:p>
        </p:txBody>
      </p:sp>
      <p:sp>
        <p:nvSpPr>
          <p:cNvPr id="10" name="Footer Placeholder 9"/>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XXIX Epiphany Conference</a:t>
            </a:r>
            <a:endParaRPr lang="en-US" dirty="0">
              <a:solidFill>
                <a:srgbClr val="FFFFFF"/>
              </a:solidFill>
              <a:latin typeface="Corbel" panose="020B0503020204020204"/>
            </a:endParaRPr>
          </a:p>
        </p:txBody>
      </p:sp>
      <p:sp>
        <p:nvSpPr>
          <p:cNvPr id="11" name="Slide Number Placeholder 10"/>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19</a:t>
            </a:fld>
            <a:endParaRPr lang="en-US" dirty="0">
              <a:solidFill>
                <a:srgbClr val="FFFFFF"/>
              </a:solidFill>
              <a:latin typeface="Corbel" panose="020B0503020204020204"/>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807" y="940328"/>
            <a:ext cx="7318058" cy="428434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807" y="940328"/>
            <a:ext cx="7318058" cy="428434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807" y="940328"/>
            <a:ext cx="7318058" cy="428434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807" y="940328"/>
            <a:ext cx="7318058" cy="428434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7565" y="3314700"/>
            <a:ext cx="1733549" cy="1300162"/>
          </a:xfrm>
          <a:prstGeom prst="rect">
            <a:avLst/>
          </a:prstGeom>
        </p:spPr>
      </p:pic>
    </p:spTree>
    <p:extLst>
      <p:ext uri="{BB962C8B-B14F-4D97-AF65-F5344CB8AC3E}">
        <p14:creationId xmlns:p14="http://schemas.microsoft.com/office/powerpoint/2010/main" val="12548229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p:cNvSpPr>
            <a:spLocks noGrp="1"/>
          </p:cNvSpPr>
          <p:nvPr>
            <p:ph type="title"/>
          </p:nvPr>
        </p:nvSpPr>
        <p:spPr/>
        <p:txBody>
          <a:bodyPr/>
          <a:lstStyle/>
          <a:p>
            <a:r>
              <a:rPr lang="it-IT"/>
              <a:t>Transverse structure of the Nucleon</a:t>
            </a:r>
            <a:endParaRPr lang="it-IT"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408" y="1000585"/>
            <a:ext cx="4475163" cy="4475163"/>
          </a:xfrm>
        </p:spPr>
      </p:pic>
      <p:sp>
        <p:nvSpPr>
          <p:cNvPr id="47" name="Date Placeholder 46"/>
          <p:cNvSpPr>
            <a:spLocks noGrp="1"/>
          </p:cNvSpPr>
          <p:nvPr>
            <p:ph type="dt" sz="half" idx="10"/>
          </p:nvPr>
        </p:nvSpPr>
        <p:spPr/>
        <p:txBody>
          <a:bodyPr/>
          <a:lstStyle/>
          <a:p>
            <a:pPr lvl="0"/>
            <a:r>
              <a:rPr lang="en-US" noProof="0"/>
              <a:t>16/01/2023</a:t>
            </a:r>
            <a:endParaRPr lang="en-US" noProof="0" dirty="0"/>
          </a:p>
        </p:txBody>
      </p:sp>
      <p:sp>
        <p:nvSpPr>
          <p:cNvPr id="48" name="Footer Placeholder 47"/>
          <p:cNvSpPr>
            <a:spLocks noGrp="1"/>
          </p:cNvSpPr>
          <p:nvPr>
            <p:ph type="ftr" sz="quarter" idx="11"/>
          </p:nvPr>
        </p:nvSpPr>
        <p:spPr/>
        <p:txBody>
          <a:bodyPr/>
          <a:lstStyle/>
          <a:p>
            <a:pPr lvl="0"/>
            <a:r>
              <a:rPr lang="en-US" noProof="0"/>
              <a:t>XXIX Epiphany Conference</a:t>
            </a:r>
            <a:endParaRPr lang="en-US" noProof="0" dirty="0"/>
          </a:p>
        </p:txBody>
      </p:sp>
      <p:sp>
        <p:nvSpPr>
          <p:cNvPr id="17" name="Slide Number Placeholder 16"/>
          <p:cNvSpPr>
            <a:spLocks noGrp="1"/>
          </p:cNvSpPr>
          <p:nvPr>
            <p:ph type="sldNum" sz="quarter" idx="12"/>
          </p:nvPr>
        </p:nvSpPr>
        <p:spPr/>
        <p:txBody>
          <a:bodyPr/>
          <a:lstStyle/>
          <a:p>
            <a:pPr lvl="0"/>
            <a:fld id="{B9A5DFB4-3D23-4866-8D46-AE36D04BFD7D}" type="slidenum">
              <a:rPr lang="en-US" noProof="0" smtClean="0"/>
              <a:pPr lvl="0"/>
              <a:t>2</a:t>
            </a:fld>
            <a:endParaRPr lang="en-US" noProof="0" dirty="0"/>
          </a:p>
        </p:txBody>
      </p:sp>
      <p:sp>
        <p:nvSpPr>
          <p:cNvPr id="5" name="Line 4"/>
          <p:cNvSpPr>
            <a:spLocks noChangeShapeType="1"/>
          </p:cNvSpPr>
          <p:nvPr/>
        </p:nvSpPr>
        <p:spPr bwMode="auto">
          <a:xfrm>
            <a:off x="1589058" y="6146215"/>
            <a:ext cx="7239000" cy="0"/>
          </a:xfrm>
          <a:prstGeom prst="line">
            <a:avLst/>
          </a:prstGeom>
          <a:noFill/>
          <a:ln w="9525">
            <a:no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cxnSp>
        <p:nvCxnSpPr>
          <p:cNvPr id="8" name="Straight Arrow Connector 7"/>
          <p:cNvCxnSpPr/>
          <p:nvPr/>
        </p:nvCxnSpPr>
        <p:spPr>
          <a:xfrm flipH="1" flipV="1">
            <a:off x="5449791" y="3766252"/>
            <a:ext cx="262948" cy="1145070"/>
          </a:xfrm>
          <a:prstGeom prst="straightConnector1">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449791" y="3211732"/>
            <a:ext cx="917132" cy="509032"/>
          </a:xfrm>
          <a:prstGeom prst="straightConnector1">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6075296" y="3266398"/>
                <a:ext cx="29162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Savoye LET"/>
                        </a:rPr>
                        <m:t>ℓ′</m:t>
                      </m:r>
                    </m:oMath>
                  </m:oMathPara>
                </a14:m>
                <a:endParaRPr kumimoji="0" lang="en-US" sz="1800" b="0" i="0" u="none" strike="noStrike" kern="1200" cap="none" spc="0" normalizeH="0" baseline="30000" noProof="0" dirty="0">
                  <a:ln>
                    <a:noFill/>
                  </a:ln>
                  <a:solidFill>
                    <a:srgbClr val="FF0000"/>
                  </a:solidFill>
                  <a:effectLst/>
                  <a:uLnTx/>
                  <a:uFillTx/>
                  <a:latin typeface="Savoye LET"/>
                  <a:ea typeface="+mn-ea"/>
                  <a:cs typeface="Savoye LE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75296" y="3266398"/>
                <a:ext cx="291627" cy="369332"/>
              </a:xfrm>
              <a:prstGeom prst="rect">
                <a:avLst/>
              </a:prstGeom>
              <a:blipFill>
                <a:blip r:embed="rId3"/>
                <a:stretch>
                  <a:fillRect r="-2766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129956" y="4157295"/>
                <a:ext cx="348172" cy="36298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Savoye LET"/>
                        </a:rPr>
                        <m:t>ℓ</m:t>
                      </m:r>
                    </m:oMath>
                  </m:oMathPara>
                </a14:m>
                <a:endParaRPr kumimoji="0" lang="en-US" sz="1800" b="0" i="0" u="none" strike="noStrike" kern="1200" cap="none" spc="0" normalizeH="0" baseline="30000" noProof="0" dirty="0">
                  <a:ln>
                    <a:noFill/>
                  </a:ln>
                  <a:solidFill>
                    <a:srgbClr val="FF0000"/>
                  </a:solidFill>
                  <a:effectLst/>
                  <a:uLnTx/>
                  <a:uFillTx/>
                  <a:latin typeface="Savoye LET"/>
                  <a:ea typeface="+mn-ea"/>
                  <a:cs typeface="Savoye LE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129956" y="4157295"/>
                <a:ext cx="348172" cy="362984"/>
              </a:xfrm>
              <a:prstGeom prst="rect">
                <a:avLst/>
              </a:prstGeom>
              <a:blipFill>
                <a:blip r:embed="rId4"/>
                <a:stretch>
                  <a:fillRect/>
                </a:stretch>
              </a:blipFill>
            </p:spPr>
            <p:txBody>
              <a:bodyPr/>
              <a:lstStyle/>
              <a:p>
                <a:r>
                  <a:rPr lang="it-IT">
                    <a:noFill/>
                  </a:rPr>
                  <a:t> </a:t>
                </a:r>
              </a:p>
            </p:txBody>
          </p:sp>
        </mc:Fallback>
      </mc:AlternateContent>
      <p:sp>
        <p:nvSpPr>
          <p:cNvPr id="28" name="TextBox 27"/>
          <p:cNvSpPr txBox="1"/>
          <p:nvPr/>
        </p:nvSpPr>
        <p:spPr>
          <a:xfrm>
            <a:off x="3350911" y="3682893"/>
            <a:ext cx="219027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5327">
                    <a:lumMod val="75000"/>
                  </a:srgbClr>
                </a:solidFill>
                <a:effectLst/>
                <a:uLnTx/>
                <a:uFillTx/>
                <a:latin typeface="Arial" pitchFamily="34" charset="0"/>
                <a:ea typeface="+mn-ea"/>
                <a:cs typeface="+mn-cs"/>
              </a:rPr>
              <a:t>Photon </a:t>
            </a:r>
            <a:r>
              <a:rPr kumimoji="0" lang="en-US" sz="1400" b="0" i="0" u="none" strike="noStrike" kern="1200" cap="none" spc="0" normalizeH="0" baseline="0" noProof="0" dirty="0" err="1">
                <a:ln>
                  <a:noFill/>
                </a:ln>
                <a:solidFill>
                  <a:srgbClr val="DF5327">
                    <a:lumMod val="75000"/>
                  </a:srgbClr>
                </a:solidFill>
                <a:effectLst/>
                <a:uLnTx/>
                <a:uFillTx/>
                <a:latin typeface="Arial" pitchFamily="34" charset="0"/>
                <a:ea typeface="+mn-ea"/>
                <a:cs typeface="+mn-cs"/>
              </a:rPr>
              <a:t>Virtuality</a:t>
            </a:r>
            <a:r>
              <a:rPr kumimoji="0" lang="en-US" sz="1400" b="0" i="0" u="none" strike="noStrike" kern="1200" cap="none" spc="0" normalizeH="0" baseline="0" noProof="0" dirty="0">
                <a:ln>
                  <a:noFill/>
                </a:ln>
                <a:solidFill>
                  <a:srgbClr val="DF5327">
                    <a:lumMod val="75000"/>
                  </a:srgbClr>
                </a:solidFill>
                <a:effectLst/>
                <a:uLnTx/>
                <a:uFillTx/>
                <a:latin typeface="Arial" pitchFamily="34" charset="0"/>
                <a:ea typeface="+mn-ea"/>
                <a:cs typeface="+mn-cs"/>
              </a:rPr>
              <a:t> </a:t>
            </a:r>
            <a:r>
              <a:rPr kumimoji="0" lang="en-US" sz="1800" b="0" i="1" u="none" strike="noStrike" kern="1200" cap="none" spc="0" normalizeH="0" baseline="0" noProof="0" dirty="0">
                <a:ln>
                  <a:noFill/>
                </a:ln>
                <a:solidFill>
                  <a:srgbClr val="DF5327">
                    <a:lumMod val="75000"/>
                  </a:srgbClr>
                </a:solidFill>
                <a:effectLst/>
                <a:uLnTx/>
                <a:uFillTx/>
                <a:latin typeface="Arial" pitchFamily="34" charset="0"/>
                <a:ea typeface="+mn-ea"/>
                <a:cs typeface="+mn-cs"/>
              </a:rPr>
              <a:t>Q</a:t>
            </a:r>
            <a:r>
              <a:rPr kumimoji="0" lang="en-US" sz="1800" b="0" i="1" u="none" strike="noStrike" kern="1200" cap="none" spc="0" normalizeH="0" baseline="30000" noProof="0" dirty="0">
                <a:ln>
                  <a:noFill/>
                </a:ln>
                <a:solidFill>
                  <a:srgbClr val="DF5327">
                    <a:lumMod val="75000"/>
                  </a:srgbClr>
                </a:solidFill>
                <a:effectLst/>
                <a:uLnTx/>
                <a:uFillTx/>
                <a:latin typeface="Arial" pitchFamily="34" charset="0"/>
                <a:ea typeface="+mn-ea"/>
                <a:cs typeface="+mn-cs"/>
              </a:rPr>
              <a:t>2</a:t>
            </a:r>
          </a:p>
        </p:txBody>
      </p:sp>
      <p:sp>
        <p:nvSpPr>
          <p:cNvPr id="39" name="TextBox 38"/>
          <p:cNvSpPr txBox="1"/>
          <p:nvPr/>
        </p:nvSpPr>
        <p:spPr>
          <a:xfrm>
            <a:off x="183979" y="4881008"/>
            <a:ext cx="213391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mn-cs"/>
              </a:rPr>
              <a:t>Hard Scale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mn-cs"/>
              </a:rPr>
              <a:t>High Energy Probe</a:t>
            </a:r>
          </a:p>
        </p:txBody>
      </p:sp>
      <mc:AlternateContent xmlns:mc="http://schemas.openxmlformats.org/markup-compatibility/2006" xmlns:a14="http://schemas.microsoft.com/office/drawing/2010/main">
        <mc:Choice Requires="a14">
          <p:sp>
            <p:nvSpPr>
              <p:cNvPr id="55" name="TextBox 54"/>
              <p:cNvSpPr txBox="1"/>
              <p:nvPr/>
            </p:nvSpPr>
            <p:spPr>
              <a:xfrm>
                <a:off x="6221109" y="1570933"/>
                <a:ext cx="1981199" cy="354777"/>
              </a:xfrm>
              <a:prstGeom prst="rect">
                <a:avLst/>
              </a:prstGeom>
              <a:solidFill>
                <a:srgbClr val="D8E1A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it-IT"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sub>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𝑞</m:t>
                          </m:r>
                        </m:sup>
                      </m:sSubSup>
                      <m:d>
                        <m:dPr>
                          <m:ctrlPr>
                            <a:rPr kumimoji="0" lang="it-IT"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it-IT"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acc>
                                <m:accPr>
                                  <m:chr m:val="⃗"/>
                                  <m:ctrlPr>
                                    <a:rPr kumimoji="0" lang="it-IT"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𝑘</m:t>
                                  </m:r>
                                </m:e>
                              </m:acc>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it-IT"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acc>
                                <m:accPr>
                                  <m:chr m:val="⃗"/>
                                  <m:ctrlPr>
                                    <a:rPr kumimoji="0" lang="it-IT"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e>
                              </m:acc>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e>
                      </m:d>
                    </m:oMath>
                  </m:oMathPara>
                </a14:m>
                <a:endParaRPr kumimoji="0" lang="it-IT"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6221109" y="1570933"/>
                <a:ext cx="1981199" cy="354777"/>
              </a:xfrm>
              <a:prstGeom prst="rect">
                <a:avLst/>
              </a:prstGeom>
              <a:blipFill>
                <a:blip r:embed="rId5"/>
                <a:stretch>
                  <a:fillRect/>
                </a:stretch>
              </a:blipFill>
              <a:ln>
                <a:noFill/>
              </a:ln>
              <a:effectLst>
                <a:outerShdw blurRad="149987" dist="250190" dir="8460000" algn="ctr">
                  <a:srgbClr val="000000">
                    <a:alpha val="28000"/>
                  </a:srgbClr>
                </a:outerShdw>
              </a:effectLst>
            </p:spPr>
            <p:txBody>
              <a:bodyPr/>
              <a:lstStyle/>
              <a:p>
                <a:r>
                  <a:rPr lang="it-IT">
                    <a:noFill/>
                  </a:rPr>
                  <a:t> </a:t>
                </a:r>
              </a:p>
            </p:txBody>
          </p:sp>
        </mc:Fallback>
      </mc:AlternateContent>
      <p:sp>
        <p:nvSpPr>
          <p:cNvPr id="10" name="TextBox 9"/>
          <p:cNvSpPr txBox="1"/>
          <p:nvPr/>
        </p:nvSpPr>
        <p:spPr>
          <a:xfrm>
            <a:off x="3225354" y="2324970"/>
            <a:ext cx="1302439"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Longitudinal momentum</a:t>
            </a:r>
          </a:p>
        </p:txBody>
      </p:sp>
      <p:sp>
        <p:nvSpPr>
          <p:cNvPr id="21" name="TextBox 20"/>
          <p:cNvSpPr txBox="1"/>
          <p:nvPr/>
        </p:nvSpPr>
        <p:spPr>
          <a:xfrm>
            <a:off x="1639380" y="2042702"/>
            <a:ext cx="122094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Transverse momentum</a:t>
            </a:r>
          </a:p>
        </p:txBody>
      </p:sp>
      <p:sp>
        <p:nvSpPr>
          <p:cNvPr id="22" name="TextBox 21"/>
          <p:cNvSpPr txBox="1"/>
          <p:nvPr/>
        </p:nvSpPr>
        <p:spPr>
          <a:xfrm>
            <a:off x="1421789" y="2800757"/>
            <a:ext cx="1155738"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Transverse position</a:t>
            </a:r>
          </a:p>
        </p:txBody>
      </p:sp>
      <p:sp>
        <p:nvSpPr>
          <p:cNvPr id="38" name="TextBox 37"/>
          <p:cNvSpPr txBox="1"/>
          <p:nvPr/>
        </p:nvSpPr>
        <p:spPr>
          <a:xfrm>
            <a:off x="199862" y="925569"/>
            <a:ext cx="213502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mn-cs"/>
              </a:rPr>
              <a:t>Confinement Scale</a:t>
            </a:r>
          </a:p>
        </p:txBody>
      </p:sp>
      <p:pic>
        <p:nvPicPr>
          <p:cNvPr id="222210" name="Picture 2" descr="Risultati immagini per feynman graph phot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
            <a:off x="2959593" y="3105102"/>
            <a:ext cx="26670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stretch>
            <a:fillRect/>
          </a:stretch>
        </p:blipFill>
        <p:spPr>
          <a:xfrm>
            <a:off x="5962954" y="3660064"/>
            <a:ext cx="2228850" cy="1666875"/>
          </a:xfrm>
          <a:prstGeom prst="rect">
            <a:avLst/>
          </a:prstGeom>
        </p:spPr>
      </p:pic>
    </p:spTree>
    <p:extLst>
      <p:ext uri="{BB962C8B-B14F-4D97-AF65-F5344CB8AC3E}">
        <p14:creationId xmlns:p14="http://schemas.microsoft.com/office/powerpoint/2010/main" val="28217702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868A90F-760F-459A-899F-3DF357E9F3D5}"/>
                  </a:ext>
                </a:extLst>
              </p:cNvPr>
              <p:cNvSpPr>
                <a:spLocks noGrp="1"/>
              </p:cNvSpPr>
              <p:nvPr>
                <p:ph type="title"/>
              </p:nvPr>
            </p:nvSpPr>
            <p:spPr/>
            <p:txBody>
              <a:bodyPr/>
              <a:lstStyle/>
              <a:p>
                <a:r>
                  <a:rPr lang="en-US" dirty="0"/>
                  <a:t>Unpolarized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𝒒</m:t>
                        </m:r>
                      </m:e>
                      <m:sub>
                        <m:r>
                          <a:rPr lang="en-US" smtClean="0">
                            <a:latin typeface="Cambria Math" panose="02040503050406030204" pitchFamily="18" charset="0"/>
                          </a:rPr>
                          <m:t>𝑻</m:t>
                        </m:r>
                      </m:sub>
                    </m:sSub>
                  </m:oMath>
                </a14:m>
                <a:r>
                  <a:rPr lang="en-US" dirty="0"/>
                  <a:t> distributions</a:t>
                </a:r>
              </a:p>
            </p:txBody>
          </p:sp>
        </mc:Choice>
        <mc:Fallback xmlns="">
          <p:sp>
            <p:nvSpPr>
              <p:cNvPr id="2" name="Title 1">
                <a:extLst>
                  <a:ext uri="{FF2B5EF4-FFF2-40B4-BE49-F238E27FC236}">
                    <a16:creationId xmlns:a16="http://schemas.microsoft.com/office/drawing/2014/main" id="{0868A90F-760F-459A-899F-3DF357E9F3D5}"/>
                  </a:ext>
                </a:extLst>
              </p:cNvPr>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3EFCE63F-35A0-4B7A-BD3B-8AF51FFD76AB}"/>
              </a:ext>
            </a:extLst>
          </p:cNvPr>
          <p:cNvSpPr>
            <a:spLocks noGrp="1"/>
          </p:cNvSpPr>
          <p:nvPr>
            <p:ph type="dt" sz="half" idx="10"/>
          </p:nvPr>
        </p:nvSpPr>
        <p:spPr/>
        <p:txBody>
          <a:bodyPr/>
          <a:lstStyle/>
          <a:p>
            <a:r>
              <a:rPr lang="en-US"/>
              <a:t>16/01/2023</a:t>
            </a:r>
            <a:endParaRPr lang="en-US" dirty="0"/>
          </a:p>
        </p:txBody>
      </p:sp>
      <p:sp>
        <p:nvSpPr>
          <p:cNvPr id="4" name="Footer Placeholder 3">
            <a:extLst>
              <a:ext uri="{FF2B5EF4-FFF2-40B4-BE49-F238E27FC236}">
                <a16:creationId xmlns:a16="http://schemas.microsoft.com/office/drawing/2014/main" id="{F0ED35FF-F27B-43CC-8EFF-D24387160F64}"/>
              </a:ext>
            </a:extLst>
          </p:cNvPr>
          <p:cNvSpPr>
            <a:spLocks noGrp="1"/>
          </p:cNvSpPr>
          <p:nvPr>
            <p:ph type="ftr" sz="quarter" idx="11"/>
          </p:nvPr>
        </p:nvSpPr>
        <p:spPr/>
        <p:txBody>
          <a:bodyPr/>
          <a:lstStyle/>
          <a:p>
            <a:r>
              <a:rPr lang="en-US"/>
              <a:t>XXIX Epiphany Conference</a:t>
            </a:r>
            <a:endParaRPr lang="en-US" dirty="0"/>
          </a:p>
        </p:txBody>
      </p:sp>
      <p:sp>
        <p:nvSpPr>
          <p:cNvPr id="5" name="Slide Number Placeholder 4">
            <a:extLst>
              <a:ext uri="{FF2B5EF4-FFF2-40B4-BE49-F238E27FC236}">
                <a16:creationId xmlns:a16="http://schemas.microsoft.com/office/drawing/2014/main" id="{904FF838-A102-42DD-862D-8C842C3AEA18}"/>
              </a:ext>
            </a:extLst>
          </p:cNvPr>
          <p:cNvSpPr>
            <a:spLocks noGrp="1"/>
          </p:cNvSpPr>
          <p:nvPr>
            <p:ph type="sldNum" sz="quarter" idx="12"/>
          </p:nvPr>
        </p:nvSpPr>
        <p:spPr/>
        <p:txBody>
          <a:bodyPr/>
          <a:lstStyle/>
          <a:p>
            <a:fld id="{B9A5DFB4-3D23-4866-8D46-AE36D04BFD7D}" type="slidenum">
              <a:rPr lang="en-US" smtClean="0"/>
              <a:pPr/>
              <a:t>20</a:t>
            </a:fld>
            <a:endParaRPr lang="en-US" dirty="0"/>
          </a:p>
        </p:txBody>
      </p:sp>
      <p:pic>
        <p:nvPicPr>
          <p:cNvPr id="17" name="Content Placeholder 16">
            <a:extLst>
              <a:ext uri="{FF2B5EF4-FFF2-40B4-BE49-F238E27FC236}">
                <a16:creationId xmlns:a16="http://schemas.microsoft.com/office/drawing/2014/main" id="{8FF78587-0869-428D-99C5-C7790AAF9B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9860" y="1001770"/>
            <a:ext cx="7544280" cy="4421188"/>
          </a:xfrm>
        </p:spPr>
      </p:pic>
      <p:pic>
        <p:nvPicPr>
          <p:cNvPr id="20" name="Picture 19">
            <a:extLst>
              <a:ext uri="{FF2B5EF4-FFF2-40B4-BE49-F238E27FC236}">
                <a16:creationId xmlns:a16="http://schemas.microsoft.com/office/drawing/2014/main" id="{576330CA-CCA4-4FDE-8ED4-2E21A18CD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860" y="1001770"/>
            <a:ext cx="7544280" cy="4421188"/>
          </a:xfrm>
          <a:prstGeom prst="rect">
            <a:avLst/>
          </a:prstGeom>
        </p:spPr>
      </p:pic>
      <p:pic>
        <p:nvPicPr>
          <p:cNvPr id="286722" name="Picture 2" descr="https://wwwcompass.cern.ch/icons/compass_logo_064x064.png">
            <a:extLst>
              <a:ext uri="{FF2B5EF4-FFF2-40B4-BE49-F238E27FC236}">
                <a16:creationId xmlns:a16="http://schemas.microsoft.com/office/drawing/2014/main" id="{8915D973-32C7-41C9-B776-D87B80A87F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771900"/>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73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Slope dependence </a:t>
            </a:r>
          </a:p>
        </p:txBody>
      </p:sp>
      <p:sp>
        <p:nvSpPr>
          <p:cNvPr id="2" name="Date Placeholder 1"/>
          <p:cNvSpPr>
            <a:spLocks noGrp="1"/>
          </p:cNvSpPr>
          <p:nvPr>
            <p:ph type="dt" sz="half" idx="10"/>
          </p:nvPr>
        </p:nvSpPr>
        <p:spPr/>
        <p:txBody>
          <a:bodyPr/>
          <a:lstStyle/>
          <a:p>
            <a:pPr defTabSz="342893" fontAlgn="auto">
              <a:spcBef>
                <a:spcPts val="0"/>
              </a:spcBef>
              <a:spcAft>
                <a:spcPts val="0"/>
              </a:spcAft>
            </a:pPr>
            <a:r>
              <a:rPr lang="en-US">
                <a:solidFill>
                  <a:srgbClr val="FFFFFF"/>
                </a:solidFill>
                <a:latin typeface="Corbel" panose="020B0503020204020204"/>
              </a:rPr>
              <a:t>16/01/2023</a:t>
            </a:r>
            <a:endParaRPr lang="en-US" dirty="0">
              <a:solidFill>
                <a:srgbClr val="FFFFFF"/>
              </a:solidFill>
              <a:latin typeface="Corbel" panose="020B0503020204020204"/>
            </a:endParaRPr>
          </a:p>
        </p:txBody>
      </p:sp>
      <p:sp>
        <p:nvSpPr>
          <p:cNvPr id="10" name="Footer Placeholder 9"/>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XXIX Epiphany Conference</a:t>
            </a:r>
            <a:endParaRPr lang="en-US" dirty="0">
              <a:solidFill>
                <a:srgbClr val="FFFFFF"/>
              </a:solidFill>
              <a:latin typeface="Corbel" panose="020B0503020204020204"/>
            </a:endParaRPr>
          </a:p>
        </p:txBody>
      </p:sp>
      <p:sp>
        <p:nvSpPr>
          <p:cNvPr id="11" name="Slide Number Placeholder 10"/>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21</a:t>
            </a:fld>
            <a:endParaRPr lang="en-US" dirty="0">
              <a:solidFill>
                <a:srgbClr val="FFFFFF"/>
              </a:solidFill>
              <a:latin typeface="Corbel" panose="020B0503020204020204"/>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600" y="1104900"/>
            <a:ext cx="7318058" cy="428434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00" y="1104900"/>
            <a:ext cx="7318058" cy="42843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600" y="1104900"/>
            <a:ext cx="7318058" cy="428434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52400" y="939800"/>
                <a:ext cx="4953000" cy="679353"/>
              </a:xfrm>
              <a:prstGeom prst="rect">
                <a:avLst/>
              </a:prstGeom>
            </p:spPr>
            <p:txBody>
              <a:bodyPr wrap="square">
                <a:spAutoFit/>
              </a:bodyPr>
              <a:lstStyle/>
              <a:p>
                <a:pPr lvl="1"/>
                <a:r>
                  <a:rPr lang="en-US" dirty="0">
                    <a:solidFill>
                      <a:schemeClr val="tx1"/>
                    </a:solidFill>
                  </a:rPr>
                  <a:t>A Gaussian ansatz for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𝑘</m:t>
                        </m:r>
                      </m:e>
                      <m:sub>
                        <m:r>
                          <a:rPr lang="en-US">
                            <a:solidFill>
                              <a:schemeClr val="tx1"/>
                            </a:solidFill>
                            <a:latin typeface="Cambria Math" panose="02040503050406030204" pitchFamily="18" charset="0"/>
                          </a:rPr>
                          <m:t>⊥</m:t>
                        </m:r>
                      </m:sub>
                    </m:sSub>
                  </m:oMath>
                </a14:m>
                <a:r>
                  <a:rPr lang="en-US" dirty="0">
                    <a:solidFill>
                      <a:schemeClr val="tx1"/>
                    </a:solidFill>
                  </a:rPr>
                  <a:t> and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𝑝</m:t>
                        </m:r>
                      </m:e>
                      <m:sub>
                        <m:r>
                          <a:rPr lang="en-US">
                            <a:solidFill>
                              <a:schemeClr val="tx1"/>
                            </a:solidFill>
                            <a:latin typeface="Cambria Math" panose="02040503050406030204" pitchFamily="18" charset="0"/>
                          </a:rPr>
                          <m:t>⊥</m:t>
                        </m:r>
                      </m:sub>
                    </m:sSub>
                  </m:oMath>
                </a14:m>
                <a:r>
                  <a:rPr lang="en-US" dirty="0">
                    <a:solidFill>
                      <a:schemeClr val="tx1"/>
                    </a:solidFill>
                  </a:rPr>
                  <a:t> leads to  </a:t>
                </a:r>
                <a14:m>
                  <m:oMath xmlns:m="http://schemas.openxmlformats.org/officeDocument/2006/math">
                    <m:d>
                      <m:dPr>
                        <m:begChr m:val="⟨"/>
                        <m:endChr m:val="⟩"/>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𝑃</m:t>
                            </m:r>
                          </m:e>
                          <m:sub>
                            <m:r>
                              <a:rPr lang="en-US" i="1">
                                <a:solidFill>
                                  <a:schemeClr val="tx1"/>
                                </a:solidFill>
                                <a:latin typeface="Cambria Math" panose="02040503050406030204" pitchFamily="18" charset="0"/>
                              </a:rPr>
                              <m:t>h</m:t>
                            </m:r>
                            <m:r>
                              <a:rPr lang="en-US">
                                <a:solidFill>
                                  <a:schemeClr val="tx1"/>
                                </a:solidFill>
                                <a:latin typeface="Cambria Math" panose="02040503050406030204" pitchFamily="18" charset="0"/>
                              </a:rPr>
                              <m:t>𝑇</m:t>
                            </m:r>
                          </m:sub>
                          <m:sup>
                            <m:r>
                              <a:rPr lang="en-US">
                                <a:solidFill>
                                  <a:schemeClr val="tx1"/>
                                </a:solidFill>
                                <a:latin typeface="Cambria Math" panose="02040503050406030204" pitchFamily="18" charset="0"/>
                              </a:rPr>
                              <m:t>2</m:t>
                            </m:r>
                          </m:sup>
                        </m:sSubSup>
                      </m:e>
                    </m:d>
                    <m:r>
                      <a:rPr lang="en-US">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𝑧</m:t>
                        </m:r>
                      </m:e>
                      <m:sup>
                        <m:r>
                          <a:rPr lang="en-US">
                            <a:solidFill>
                              <a:schemeClr val="tx1"/>
                            </a:solidFill>
                            <a:latin typeface="Cambria Math" panose="02040503050406030204" pitchFamily="18" charset="0"/>
                          </a:rPr>
                          <m:t>2</m:t>
                        </m:r>
                      </m:sup>
                    </m:sSup>
                    <m:d>
                      <m:dPr>
                        <m:begChr m:val="⟨"/>
                        <m:endChr m:val="⟩"/>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a:solidFill>
                                  <a:schemeClr val="tx1"/>
                                </a:solidFill>
                                <a:latin typeface="Cambria Math" panose="02040503050406030204" pitchFamily="18" charset="0"/>
                              </a:rPr>
                              <m:t>𝑘</m:t>
                            </m:r>
                          </m:e>
                          <m:sub>
                            <m:r>
                              <a:rPr lang="en-US">
                                <a:solidFill>
                                  <a:schemeClr val="tx1"/>
                                </a:solidFill>
                                <a:latin typeface="Cambria Math" panose="02040503050406030204" pitchFamily="18" charset="0"/>
                              </a:rPr>
                              <m:t>⊥</m:t>
                            </m:r>
                          </m:sub>
                          <m:sup>
                            <m:r>
                              <a:rPr lang="en-US">
                                <a:solidFill>
                                  <a:schemeClr val="tx1"/>
                                </a:solidFill>
                                <a:latin typeface="Cambria Math" panose="02040503050406030204" pitchFamily="18" charset="0"/>
                              </a:rPr>
                              <m:t>2</m:t>
                            </m:r>
                          </m:sup>
                        </m:sSubSup>
                      </m:e>
                    </m:d>
                    <m:r>
                      <a:rPr lang="en-US">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a:solidFill>
                                  <a:schemeClr val="tx1"/>
                                </a:solidFill>
                                <a:latin typeface="Cambria Math" panose="02040503050406030204" pitchFamily="18" charset="0"/>
                              </a:rPr>
                              <m:t>𝑝</m:t>
                            </m:r>
                          </m:e>
                          <m:sub>
                            <m:r>
                              <a:rPr lang="en-US">
                                <a:solidFill>
                                  <a:schemeClr val="tx1"/>
                                </a:solidFill>
                                <a:latin typeface="Cambria Math" panose="02040503050406030204" pitchFamily="18" charset="0"/>
                              </a:rPr>
                              <m:t>⊥</m:t>
                            </m:r>
                          </m:sub>
                          <m:sup>
                            <m:r>
                              <a:rPr lang="en-US">
                                <a:solidFill>
                                  <a:schemeClr val="tx1"/>
                                </a:solidFill>
                                <a:latin typeface="Cambria Math" panose="02040503050406030204" pitchFamily="18" charset="0"/>
                              </a:rPr>
                              <m:t>2</m:t>
                            </m:r>
                          </m:sup>
                        </m:sSubSup>
                      </m:e>
                    </m:d>
                  </m:oMath>
                </a14:m>
                <a:endParaRPr lang="en-US"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152400" y="939800"/>
                <a:ext cx="4953000" cy="679353"/>
              </a:xfrm>
              <a:prstGeom prst="rect">
                <a:avLst/>
              </a:prstGeom>
              <a:blipFill>
                <a:blip r:embed="rId5"/>
                <a:stretch>
                  <a:fillRect t="-4464" r="-615" b="-1786"/>
                </a:stretch>
              </a:blipFill>
            </p:spPr>
            <p:txBody>
              <a:bodyPr/>
              <a:lstStyle/>
              <a:p>
                <a:r>
                  <a:rPr lang="en-US">
                    <a:noFill/>
                  </a:rPr>
                  <a:t> </a:t>
                </a:r>
              </a:p>
            </p:txBody>
          </p:sp>
        </mc:Fallback>
      </mc:AlternateContent>
    </p:spTree>
    <p:extLst>
      <p:ext uri="{BB962C8B-B14F-4D97-AF65-F5344CB8AC3E}">
        <p14:creationId xmlns:p14="http://schemas.microsoft.com/office/powerpoint/2010/main" val="42671905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51E1F-77F6-423F-9944-CE1DF94D7F5C}"/>
              </a:ext>
            </a:extLst>
          </p:cNvPr>
          <p:cNvSpPr>
            <a:spLocks noGrp="1"/>
          </p:cNvSpPr>
          <p:nvPr>
            <p:ph type="title"/>
          </p:nvPr>
        </p:nvSpPr>
        <p:spPr/>
        <p:txBody>
          <a:bodyPr/>
          <a:lstStyle/>
          <a:p>
            <a:r>
              <a:rPr lang="en-US" dirty="0"/>
              <a:t>Phenomenological fits</a:t>
            </a:r>
          </a:p>
        </p:txBody>
      </p:sp>
      <p:sp>
        <p:nvSpPr>
          <p:cNvPr id="3" name="Date Placeholder 2">
            <a:extLst>
              <a:ext uri="{FF2B5EF4-FFF2-40B4-BE49-F238E27FC236}">
                <a16:creationId xmlns:a16="http://schemas.microsoft.com/office/drawing/2014/main" id="{A4B50FD2-E3DB-45FD-8734-339DEBA84773}"/>
              </a:ext>
            </a:extLst>
          </p:cNvPr>
          <p:cNvSpPr>
            <a:spLocks noGrp="1"/>
          </p:cNvSpPr>
          <p:nvPr>
            <p:ph type="dt" sz="half" idx="10"/>
          </p:nvPr>
        </p:nvSpPr>
        <p:spPr/>
        <p:txBody>
          <a:bodyPr/>
          <a:lstStyle/>
          <a:p>
            <a:pPr marL="0" marR="0" lvl="0" indent="0" algn="l" defTabSz="34289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16/01/2023</a:t>
            </a:r>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Footer Placeholder 3">
            <a:extLst>
              <a:ext uri="{FF2B5EF4-FFF2-40B4-BE49-F238E27FC236}">
                <a16:creationId xmlns:a16="http://schemas.microsoft.com/office/drawing/2014/main" id="{35D6EED7-38B7-4D1D-9E05-F5436E063A62}"/>
              </a:ext>
            </a:extLst>
          </p:cNvPr>
          <p:cNvSpPr>
            <a:spLocks noGrp="1"/>
          </p:cNvSpPr>
          <p:nvPr>
            <p:ph type="ftr" sz="quarter" idx="11"/>
          </p:nvPr>
        </p:nvSpPr>
        <p:spPr/>
        <p:txBody>
          <a:bodyPr/>
          <a:lstStyle/>
          <a:p>
            <a:pPr marL="0" marR="0" lvl="0" indent="0" algn="ctr" defTabSz="34289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orbel" panose="020B0503020204020204"/>
                <a:ea typeface="+mn-ea"/>
                <a:cs typeface="+mn-cs"/>
              </a:rPr>
              <a:t>XXIX Epiphany Conference</a:t>
            </a:r>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5" name="Slide Number Placeholder 4">
            <a:extLst>
              <a:ext uri="{FF2B5EF4-FFF2-40B4-BE49-F238E27FC236}">
                <a16:creationId xmlns:a16="http://schemas.microsoft.com/office/drawing/2014/main" id="{0B55D71B-09CA-4050-B7B8-3F2A910E5330}"/>
              </a:ext>
            </a:extLst>
          </p:cNvPr>
          <p:cNvSpPr>
            <a:spLocks noGrp="1"/>
          </p:cNvSpPr>
          <p:nvPr>
            <p:ph type="sldNum" sz="quarter" idx="12"/>
          </p:nvPr>
        </p:nvSpPr>
        <p:spPr/>
        <p:txBody>
          <a:bodyPr/>
          <a:lstStyle/>
          <a:p>
            <a:pPr marL="0" marR="0" lvl="0" indent="0" algn="r" defTabSz="342893" rtl="0" eaLnBrk="1" fontAlgn="auto" latinLnBrk="0" hangingPunct="1">
              <a:lnSpc>
                <a:spcPct val="100000"/>
              </a:lnSpc>
              <a:spcBef>
                <a:spcPts val="0"/>
              </a:spcBef>
              <a:spcAft>
                <a:spcPts val="0"/>
              </a:spcAft>
              <a:buClrTx/>
              <a:buSzTx/>
              <a:buFontTx/>
              <a:buNone/>
              <a:tabLst/>
              <a:defRPr/>
            </a:pPr>
            <a:fld id="{B9A5DFB4-3D23-4866-8D46-AE36D04BFD7D}" type="slidenum">
              <a:rPr kumimoji="0" lang="en-US" sz="900" b="0" i="0" u="none" strike="noStrike" kern="1200" cap="none" spc="0" normalizeH="0" baseline="0" noProof="0" smtClean="0">
                <a:ln>
                  <a:noFill/>
                </a:ln>
                <a:solidFill>
                  <a:srgbClr val="FFFFFF"/>
                </a:solidFill>
                <a:effectLst/>
                <a:uLnTx/>
                <a:uFillTx/>
                <a:latin typeface="Corbel" panose="020B0503020204020204"/>
                <a:ea typeface="+mn-ea"/>
                <a:cs typeface="+mn-cs"/>
              </a:rPr>
              <a:pPr marL="0" marR="0" lvl="0" indent="0" algn="r" defTabSz="342893"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pSp>
        <p:nvGrpSpPr>
          <p:cNvPr id="9" name="Group 8">
            <a:extLst>
              <a:ext uri="{FF2B5EF4-FFF2-40B4-BE49-F238E27FC236}">
                <a16:creationId xmlns:a16="http://schemas.microsoft.com/office/drawing/2014/main" id="{3CC7BF2F-FF56-48CB-B220-FEFD7CBFD45A}"/>
              </a:ext>
            </a:extLst>
          </p:cNvPr>
          <p:cNvGrpSpPr/>
          <p:nvPr/>
        </p:nvGrpSpPr>
        <p:grpSpPr>
          <a:xfrm>
            <a:off x="533400" y="1155076"/>
            <a:ext cx="7676221" cy="4124777"/>
            <a:chOff x="533400" y="1155076"/>
            <a:chExt cx="7676221" cy="4124777"/>
          </a:xfrm>
        </p:grpSpPr>
        <p:pic>
          <p:nvPicPr>
            <p:cNvPr id="7" name="Picture 6">
              <a:extLst>
                <a:ext uri="{FF2B5EF4-FFF2-40B4-BE49-F238E27FC236}">
                  <a16:creationId xmlns:a16="http://schemas.microsoft.com/office/drawing/2014/main" id="{35C89506-307F-4D47-829D-24121A859F3A}"/>
                </a:ext>
              </a:extLst>
            </p:cNvPr>
            <p:cNvPicPr>
              <a:picLocks noChangeAspect="1"/>
            </p:cNvPicPr>
            <p:nvPr/>
          </p:nvPicPr>
          <p:blipFill>
            <a:blip r:embed="rId2"/>
            <a:stretch>
              <a:fillRect/>
            </a:stretch>
          </p:blipFill>
          <p:spPr>
            <a:xfrm>
              <a:off x="533400" y="1155076"/>
              <a:ext cx="3740468" cy="4112419"/>
            </a:xfrm>
            <a:prstGeom prst="rect">
              <a:avLst/>
            </a:prstGeom>
          </p:spPr>
        </p:pic>
        <p:pic>
          <p:nvPicPr>
            <p:cNvPr id="8" name="Picture 7">
              <a:extLst>
                <a:ext uri="{FF2B5EF4-FFF2-40B4-BE49-F238E27FC236}">
                  <a16:creationId xmlns:a16="http://schemas.microsoft.com/office/drawing/2014/main" id="{331F1D56-282A-4EF0-837E-D838902A9366}"/>
                </a:ext>
              </a:extLst>
            </p:cNvPr>
            <p:cNvPicPr>
              <a:picLocks noChangeAspect="1"/>
            </p:cNvPicPr>
            <p:nvPr/>
          </p:nvPicPr>
          <p:blipFill>
            <a:blip r:embed="rId3"/>
            <a:stretch>
              <a:fillRect/>
            </a:stretch>
          </p:blipFill>
          <p:spPr>
            <a:xfrm>
              <a:off x="4474392" y="1183150"/>
              <a:ext cx="3735229" cy="4096703"/>
            </a:xfrm>
            <a:prstGeom prst="rect">
              <a:avLst/>
            </a:prstGeom>
          </p:spPr>
        </p:pic>
      </p:grpSp>
      <p:sp>
        <p:nvSpPr>
          <p:cNvPr id="11" name="TextBox 10">
            <a:extLst>
              <a:ext uri="{FF2B5EF4-FFF2-40B4-BE49-F238E27FC236}">
                <a16:creationId xmlns:a16="http://schemas.microsoft.com/office/drawing/2014/main" id="{9FAC4BE6-28D3-431C-8E80-18C044990A01}"/>
              </a:ext>
            </a:extLst>
          </p:cNvPr>
          <p:cNvSpPr txBox="1"/>
          <p:nvPr/>
        </p:nvSpPr>
        <p:spPr>
          <a:xfrm>
            <a:off x="282275" y="998484"/>
            <a:ext cx="6217919" cy="369332"/>
          </a:xfrm>
          <a:prstGeom prst="rect">
            <a:avLst/>
          </a:prstGeom>
          <a:noFill/>
        </p:spPr>
        <p:txBody>
          <a:bodyPr wrap="square" rtlCol="0">
            <a:spAutoFit/>
          </a:bodyPr>
          <a:lstStyle/>
          <a:p>
            <a:r>
              <a:rPr lang="en-US" dirty="0">
                <a:solidFill>
                  <a:srgbClr val="FF0000"/>
                </a:solidFill>
              </a:rPr>
              <a:t>arXiv:2206.07598v1 [hep-</a:t>
            </a:r>
            <a:r>
              <a:rPr lang="en-US" dirty="0" err="1">
                <a:solidFill>
                  <a:srgbClr val="FF0000"/>
                </a:solidFill>
              </a:rPr>
              <a:t>ph</a:t>
            </a:r>
            <a:r>
              <a:rPr lang="en-US" dirty="0">
                <a:solidFill>
                  <a:srgbClr val="FF0000"/>
                </a:solidFill>
              </a:rPr>
              <a:t>] 15 Jun 2022</a:t>
            </a:r>
          </a:p>
        </p:txBody>
      </p:sp>
      <p:grpSp>
        <p:nvGrpSpPr>
          <p:cNvPr id="14" name="Group 13">
            <a:extLst>
              <a:ext uri="{FF2B5EF4-FFF2-40B4-BE49-F238E27FC236}">
                <a16:creationId xmlns:a16="http://schemas.microsoft.com/office/drawing/2014/main" id="{9C0906CF-0D44-4FC4-953F-33CC9824E7C1}"/>
              </a:ext>
            </a:extLst>
          </p:cNvPr>
          <p:cNvGrpSpPr/>
          <p:nvPr/>
        </p:nvGrpSpPr>
        <p:grpSpPr>
          <a:xfrm>
            <a:off x="1219200" y="1296589"/>
            <a:ext cx="6349682" cy="4179460"/>
            <a:chOff x="1219200" y="1296589"/>
            <a:chExt cx="6349682" cy="4179460"/>
          </a:xfrm>
        </p:grpSpPr>
        <p:pic>
          <p:nvPicPr>
            <p:cNvPr id="6" name="Picture 5">
              <a:extLst>
                <a:ext uri="{FF2B5EF4-FFF2-40B4-BE49-F238E27FC236}">
                  <a16:creationId xmlns:a16="http://schemas.microsoft.com/office/drawing/2014/main" id="{9EB67CEF-C511-4015-B9D2-B8F8001FD8D0}"/>
                </a:ext>
              </a:extLst>
            </p:cNvPr>
            <p:cNvPicPr>
              <a:picLocks noChangeAspect="1"/>
            </p:cNvPicPr>
            <p:nvPr/>
          </p:nvPicPr>
          <p:blipFill>
            <a:blip r:embed="rId4"/>
            <a:stretch>
              <a:fillRect/>
            </a:stretch>
          </p:blipFill>
          <p:spPr>
            <a:xfrm>
              <a:off x="1219200" y="1296589"/>
              <a:ext cx="3017675" cy="4140413"/>
            </a:xfrm>
            <a:prstGeom prst="rect">
              <a:avLst/>
            </a:prstGeom>
          </p:spPr>
        </p:pic>
        <p:pic>
          <p:nvPicPr>
            <p:cNvPr id="13" name="Picture 12">
              <a:extLst>
                <a:ext uri="{FF2B5EF4-FFF2-40B4-BE49-F238E27FC236}">
                  <a16:creationId xmlns:a16="http://schemas.microsoft.com/office/drawing/2014/main" id="{0C169BDC-B6F0-4F82-8A83-702DDF45F126}"/>
                </a:ext>
              </a:extLst>
            </p:cNvPr>
            <p:cNvPicPr>
              <a:picLocks noChangeAspect="1"/>
            </p:cNvPicPr>
            <p:nvPr/>
          </p:nvPicPr>
          <p:blipFill>
            <a:blip r:embed="rId5"/>
            <a:stretch>
              <a:fillRect/>
            </a:stretch>
          </p:blipFill>
          <p:spPr>
            <a:xfrm>
              <a:off x="4607090" y="1355957"/>
              <a:ext cx="2961792" cy="4120092"/>
            </a:xfrm>
            <a:prstGeom prst="rect">
              <a:avLst/>
            </a:prstGeom>
          </p:spPr>
        </p:pic>
      </p:grpSp>
      <p:pic>
        <p:nvPicPr>
          <p:cNvPr id="10" name="Picture 9">
            <a:extLst>
              <a:ext uri="{FF2B5EF4-FFF2-40B4-BE49-F238E27FC236}">
                <a16:creationId xmlns:a16="http://schemas.microsoft.com/office/drawing/2014/main" id="{DAEC2D3C-6AF3-45B3-A349-943E1B7810B9}"/>
              </a:ext>
            </a:extLst>
          </p:cNvPr>
          <p:cNvPicPr>
            <a:picLocks noChangeAspect="1"/>
          </p:cNvPicPr>
          <p:nvPr/>
        </p:nvPicPr>
        <p:blipFill>
          <a:blip r:embed="rId6"/>
          <a:stretch>
            <a:fillRect/>
          </a:stretch>
        </p:blipFill>
        <p:spPr>
          <a:xfrm>
            <a:off x="1740458" y="1412640"/>
            <a:ext cx="6086475" cy="2295525"/>
          </a:xfrm>
          <a:prstGeom prst="rect">
            <a:avLst/>
          </a:prstGeom>
        </p:spPr>
      </p:pic>
      <p:pic>
        <p:nvPicPr>
          <p:cNvPr id="12" name="Picture 11">
            <a:extLst>
              <a:ext uri="{FF2B5EF4-FFF2-40B4-BE49-F238E27FC236}">
                <a16:creationId xmlns:a16="http://schemas.microsoft.com/office/drawing/2014/main" id="{61C9F1B7-9C30-4B57-BE6C-E8A873CE50BF}"/>
              </a:ext>
            </a:extLst>
          </p:cNvPr>
          <p:cNvPicPr>
            <a:picLocks noChangeAspect="1"/>
          </p:cNvPicPr>
          <p:nvPr/>
        </p:nvPicPr>
        <p:blipFill>
          <a:blip r:embed="rId7"/>
          <a:stretch>
            <a:fillRect/>
          </a:stretch>
        </p:blipFill>
        <p:spPr>
          <a:xfrm>
            <a:off x="2029035" y="3398270"/>
            <a:ext cx="5553075" cy="2124075"/>
          </a:xfrm>
          <a:prstGeom prst="rect">
            <a:avLst/>
          </a:prstGeom>
        </p:spPr>
      </p:pic>
    </p:spTree>
    <p:extLst>
      <p:ext uri="{BB962C8B-B14F-4D97-AF65-F5344CB8AC3E}">
        <p14:creationId xmlns:p14="http://schemas.microsoft.com/office/powerpoint/2010/main" val="25900598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409E567-C8E6-44DF-8345-35C0FAEFA92C}"/>
                  </a:ext>
                </a:extLst>
              </p:cNvPr>
              <p:cNvSpPr>
                <a:spLocks noGrp="1"/>
              </p:cNvSpPr>
              <p:nvPr>
                <p:ph type="title"/>
              </p:nvPr>
            </p:nvSpPr>
            <p:spPr/>
            <p:txBody>
              <a:bodyPr/>
              <a:lstStyle/>
              <a:p>
                <a14:m>
                  <m:oMath xmlns:m="http://schemas.openxmlformats.org/officeDocument/2006/math">
                    <m:sSup>
                      <m:sSupPr>
                        <m:ctrlPr>
                          <a:rPr lang="en-US" i="1" smtClean="0">
                            <a:latin typeface="Cambria Math" panose="02040503050406030204" pitchFamily="18" charset="0"/>
                          </a:rPr>
                        </m:ctrlPr>
                      </m:sSupPr>
                      <m:e>
                        <m:r>
                          <a:rPr lang="en-US" b="1" i="1" smtClean="0">
                            <a:latin typeface="Cambria Math" panose="02040503050406030204" pitchFamily="18" charset="0"/>
                          </a:rPr>
                          <m:t>𝒁</m:t>
                        </m:r>
                      </m:e>
                      <m:sup>
                        <m:r>
                          <a:rPr lang="en-US" b="1" i="1" smtClean="0">
                            <a:latin typeface="Cambria Math" panose="02040503050406030204" pitchFamily="18" charset="0"/>
                          </a:rPr>
                          <m:t>𝟎</m:t>
                        </m:r>
                      </m:sup>
                    </m:sSup>
                  </m:oMath>
                </a14:m>
                <a:r>
                  <a:rPr lang="en-US" dirty="0"/>
                  <a:t> cross-section at STAR</a:t>
                </a:r>
              </a:p>
            </p:txBody>
          </p:sp>
        </mc:Choice>
        <mc:Fallback xmlns="">
          <p:sp>
            <p:nvSpPr>
              <p:cNvPr id="2" name="Title 1">
                <a:extLst>
                  <a:ext uri="{FF2B5EF4-FFF2-40B4-BE49-F238E27FC236}">
                    <a16:creationId xmlns:a16="http://schemas.microsoft.com/office/drawing/2014/main" id="{9409E567-C8E6-44DF-8345-35C0FAEFA92C}"/>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3EF2F2B5-C4F1-48BC-BDE2-72553F8B25A1}"/>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D1CFE4DE-6166-456B-930D-9B147AC91588}"/>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4395FFD9-51FA-4345-917E-2A5C00137557}"/>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23</a:t>
            </a:fld>
            <a:endParaRPr lang="en-US" dirty="0">
              <a:solidFill>
                <a:srgbClr val="FFFFFF"/>
              </a:solidFill>
            </a:endParaRPr>
          </a:p>
        </p:txBody>
      </p:sp>
      <p:sp>
        <p:nvSpPr>
          <p:cNvPr id="6" name="Content Placeholder 5">
            <a:extLst>
              <a:ext uri="{FF2B5EF4-FFF2-40B4-BE49-F238E27FC236}">
                <a16:creationId xmlns:a16="http://schemas.microsoft.com/office/drawing/2014/main" id="{596140C5-DAF1-44D2-8EF3-6C77FAE8FA6C}"/>
              </a:ext>
            </a:extLst>
          </p:cNvPr>
          <p:cNvSpPr>
            <a:spLocks noGrp="1"/>
          </p:cNvSpPr>
          <p:nvPr>
            <p:ph idx="1"/>
          </p:nvPr>
        </p:nvSpPr>
        <p:spPr/>
        <p:txBody>
          <a:bodyPr/>
          <a:lstStyle/>
          <a:p>
            <a:r>
              <a:rPr lang="en-US" dirty="0"/>
              <a:t>Unpolarized TMDs are also accessed at pp collision</a:t>
            </a:r>
          </a:p>
        </p:txBody>
      </p:sp>
      <p:pic>
        <p:nvPicPr>
          <p:cNvPr id="8" name="Picture 7">
            <a:extLst>
              <a:ext uri="{FF2B5EF4-FFF2-40B4-BE49-F238E27FC236}">
                <a16:creationId xmlns:a16="http://schemas.microsoft.com/office/drawing/2014/main" id="{5EC4B79C-4F71-4764-99A7-60FB0318E086}"/>
              </a:ext>
            </a:extLst>
          </p:cNvPr>
          <p:cNvPicPr>
            <a:picLocks noChangeAspect="1"/>
          </p:cNvPicPr>
          <p:nvPr/>
        </p:nvPicPr>
        <p:blipFill>
          <a:blip r:embed="rId3"/>
          <a:stretch>
            <a:fillRect/>
          </a:stretch>
        </p:blipFill>
        <p:spPr>
          <a:xfrm>
            <a:off x="457200" y="1714500"/>
            <a:ext cx="4841311" cy="3235436"/>
          </a:xfrm>
          <a:prstGeom prst="rect">
            <a:avLst/>
          </a:prstGeom>
        </p:spPr>
      </p:pic>
      <p:pic>
        <p:nvPicPr>
          <p:cNvPr id="9" name="Picture 8">
            <a:extLst>
              <a:ext uri="{FF2B5EF4-FFF2-40B4-BE49-F238E27FC236}">
                <a16:creationId xmlns:a16="http://schemas.microsoft.com/office/drawing/2014/main" id="{5933B999-8F38-4BA0-A632-44D3832C9895}"/>
              </a:ext>
            </a:extLst>
          </p:cNvPr>
          <p:cNvPicPr>
            <a:picLocks noChangeAspect="1"/>
          </p:cNvPicPr>
          <p:nvPr/>
        </p:nvPicPr>
        <p:blipFill>
          <a:blip r:embed="rId4"/>
          <a:stretch>
            <a:fillRect/>
          </a:stretch>
        </p:blipFill>
        <p:spPr>
          <a:xfrm>
            <a:off x="5311043" y="1714500"/>
            <a:ext cx="3564934" cy="2867117"/>
          </a:xfrm>
          <a:prstGeom prst="rect">
            <a:avLst/>
          </a:prstGeom>
        </p:spPr>
      </p:pic>
    </p:spTree>
    <p:extLst>
      <p:ext uri="{BB962C8B-B14F-4D97-AF65-F5344CB8AC3E}">
        <p14:creationId xmlns:p14="http://schemas.microsoft.com/office/powerpoint/2010/main" val="832617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Unpolarised </a:t>
            </a:r>
            <a:r>
              <a:rPr lang="it-IT" dirty="0" err="1"/>
              <a:t>Azimuthal</a:t>
            </a:r>
            <a:r>
              <a:rPr lang="it-IT" dirty="0"/>
              <a:t> </a:t>
            </a:r>
            <a:r>
              <a:rPr lang="it-IT" dirty="0" err="1"/>
              <a:t>Modulation</a:t>
            </a:r>
            <a:endParaRPr lang="it-IT" dirty="0"/>
          </a:p>
        </p:txBody>
      </p:sp>
      <p:sp>
        <p:nvSpPr>
          <p:cNvPr id="4" name="Date Placeholder 3"/>
          <p:cNvSpPr>
            <a:spLocks noGrp="1"/>
          </p:cNvSpPr>
          <p:nvPr>
            <p:ph type="dt" sz="half" idx="10"/>
          </p:nvPr>
        </p:nvSpPr>
        <p:spPr/>
        <p:txBody>
          <a:bodyPr/>
          <a:lstStyle/>
          <a:p>
            <a:r>
              <a:rPr lang="en-US"/>
              <a:t>16/01/2023</a:t>
            </a:r>
            <a:endParaRPr lang="en-US" dirty="0"/>
          </a:p>
        </p:txBody>
      </p:sp>
      <p:sp>
        <p:nvSpPr>
          <p:cNvPr id="5" name="Footer Placeholder 4"/>
          <p:cNvSpPr>
            <a:spLocks noGrp="1"/>
          </p:cNvSpPr>
          <p:nvPr>
            <p:ph type="ftr" sz="quarter" idx="11"/>
          </p:nvPr>
        </p:nvSpPr>
        <p:spPr/>
        <p:txBody>
          <a:bodyPr/>
          <a:lstStyle/>
          <a:p>
            <a:r>
              <a:rPr lang="en-US"/>
              <a:t>XXIX Epiphany Conference</a:t>
            </a:r>
            <a:endParaRPr lang="en-US" dirty="0"/>
          </a:p>
        </p:txBody>
      </p:sp>
      <p:sp>
        <p:nvSpPr>
          <p:cNvPr id="10" name="Slide Number Placeholder 9"/>
          <p:cNvSpPr>
            <a:spLocks noGrp="1"/>
          </p:cNvSpPr>
          <p:nvPr>
            <p:ph type="sldNum" sz="quarter" idx="12"/>
          </p:nvPr>
        </p:nvSpPr>
        <p:spPr/>
        <p:txBody>
          <a:bodyPr/>
          <a:lstStyle/>
          <a:p>
            <a:fld id="{B9A5DFB4-3D23-4866-8D46-AE36D04BFD7D}" type="slidenum">
              <a:rPr lang="en-US" smtClean="0"/>
              <a:pPr/>
              <a:t>24</a:t>
            </a:fld>
            <a:endParaRPr lang="en-US" dirty="0"/>
          </a:p>
        </p:txBody>
      </p:sp>
      <mc:AlternateContent xmlns:mc="http://schemas.openxmlformats.org/markup-compatibility/2006" xmlns:a14="http://schemas.microsoft.com/office/drawing/2010/main">
        <mc:Choice Requires="a14">
          <p:sp>
            <p:nvSpPr>
              <p:cNvPr id="3" name="Content Placeholder 2"/>
              <p:cNvSpPr txBox="1">
                <a:spLocks/>
              </p:cNvSpPr>
              <p:nvPr/>
            </p:nvSpPr>
            <p:spPr>
              <a:xfrm>
                <a:off x="228600" y="939800"/>
                <a:ext cx="8915400" cy="4572000"/>
              </a:xfrm>
              <a:prstGeom prst="rect">
                <a:avLst/>
              </a:prstGeom>
            </p:spPr>
            <p:txBody>
              <a:bodyPr/>
              <a:lstStyle>
                <a:lvl1pPr marL="341313" indent="-341313" algn="l" defTabSz="457200" rtl="0" eaLnBrk="0" fontAlgn="base" hangingPunct="0">
                  <a:lnSpc>
                    <a:spcPct val="101000"/>
                  </a:lnSpc>
                  <a:spcBef>
                    <a:spcPts val="700"/>
                  </a:spcBef>
                  <a:spcAft>
                    <a:spcPct val="0"/>
                  </a:spcAft>
                  <a:buClr>
                    <a:srgbClr val="B2B2B2"/>
                  </a:buClr>
                  <a:buSzPct val="90000"/>
                  <a:buFont typeface="Wingdings" pitchFamily="2" charset="2"/>
                  <a:buChar char=""/>
                  <a:defRPr sz="2800">
                    <a:solidFill>
                      <a:srgbClr val="000000"/>
                    </a:solidFill>
                    <a:latin typeface="+mn-lt"/>
                    <a:ea typeface="+mn-ea"/>
                    <a:cs typeface="+mn-cs"/>
                  </a:defRPr>
                </a:lvl1pPr>
                <a:lvl2pPr marL="741363" indent="-284163" algn="l" defTabSz="457200" rtl="0" eaLnBrk="0" fontAlgn="base" hangingPunct="0">
                  <a:lnSpc>
                    <a:spcPct val="101000"/>
                  </a:lnSpc>
                  <a:spcBef>
                    <a:spcPts val="650"/>
                  </a:spcBef>
                  <a:spcAft>
                    <a:spcPct val="0"/>
                  </a:spcAft>
                  <a:buClr>
                    <a:srgbClr val="CCCC99"/>
                  </a:buClr>
                  <a:buSzPct val="75000"/>
                  <a:buFont typeface="Wingdings" pitchFamily="2" charset="2"/>
                  <a:buChar char=""/>
                  <a:defRPr sz="2600">
                    <a:solidFill>
                      <a:srgbClr val="000000"/>
                    </a:solidFill>
                    <a:latin typeface="+mn-lt"/>
                  </a:defRPr>
                </a:lvl2pPr>
                <a:lvl3pPr marL="1143000" indent="-228600" algn="l" defTabSz="457200" rtl="0" eaLnBrk="0" fontAlgn="base" hangingPunct="0">
                  <a:lnSpc>
                    <a:spcPct val="101000"/>
                  </a:lnSpc>
                  <a:spcBef>
                    <a:spcPts val="575"/>
                  </a:spcBef>
                  <a:spcAft>
                    <a:spcPct val="0"/>
                  </a:spcAft>
                  <a:buClr>
                    <a:srgbClr val="B2B2B2"/>
                  </a:buClr>
                  <a:buSzPct val="55000"/>
                  <a:buFont typeface="Wingdings" pitchFamily="2" charset="2"/>
                  <a:buChar char=""/>
                  <a:defRPr sz="2300">
                    <a:solidFill>
                      <a:srgbClr val="000000"/>
                    </a:solidFill>
                    <a:latin typeface="+mn-lt"/>
                  </a:defRPr>
                </a:lvl3pPr>
                <a:lvl4pPr marL="16002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4pPr>
                <a:lvl5pPr marL="20574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5pPr>
                <a:lvl6pPr marL="25146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6pPr>
                <a:lvl7pPr marL="29718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7pPr>
                <a:lvl8pPr marL="34290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8pPr>
                <a:lvl9pPr marL="38862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9pPr>
              </a:lstStyle>
              <a:p>
                <a:pPr marL="0" indent="0">
                  <a:buNone/>
                </a:pPr>
                <a:r>
                  <a:rPr lang="it-IT" sz="2000" kern="0" dirty="0"/>
                  <a:t>When </a:t>
                </a:r>
                <a:r>
                  <a:rPr lang="it-IT" sz="2000" kern="0" dirty="0" err="1"/>
                  <a:t>looking</a:t>
                </a:r>
                <a:r>
                  <a:rPr lang="it-IT" sz="2000" kern="0" dirty="0"/>
                  <a:t> </a:t>
                </a:r>
                <a:r>
                  <a:rPr lang="it-IT" sz="2000" kern="0" dirty="0" err="1"/>
                  <a:t>at</a:t>
                </a:r>
                <a:r>
                  <a:rPr lang="it-IT" sz="2000" kern="0" dirty="0"/>
                  <a:t> the </a:t>
                </a:r>
                <a:r>
                  <a:rPr lang="it-IT" sz="2000" kern="0" dirty="0" err="1"/>
                  <a:t>content</a:t>
                </a:r>
                <a:r>
                  <a:rPr lang="it-IT" sz="2000" kern="0" dirty="0"/>
                  <a:t> of the </a:t>
                </a:r>
                <a:r>
                  <a:rPr lang="it-IT" sz="2000" kern="0" dirty="0" err="1"/>
                  <a:t>structure</a:t>
                </a:r>
                <a:r>
                  <a:rPr lang="it-IT" sz="2000" kern="0" dirty="0"/>
                  <a:t> </a:t>
                </a:r>
                <a:r>
                  <a:rPr lang="it-IT" sz="2000" kern="0" dirty="0" err="1"/>
                  <a:t>functions</a:t>
                </a:r>
                <a:r>
                  <a:rPr lang="it-IT" sz="2000" kern="0" dirty="0"/>
                  <a:t>/</a:t>
                </a:r>
                <a:r>
                  <a:rPr lang="it-IT" sz="2000" kern="0" dirty="0" err="1"/>
                  <a:t>modulations</a:t>
                </a:r>
                <a:r>
                  <a:rPr lang="it-IT" sz="2000" kern="0" dirty="0"/>
                  <a:t> in </a:t>
                </a:r>
                <a:r>
                  <a:rPr lang="it-IT" sz="2000" kern="0" dirty="0" err="1"/>
                  <a:t>terms</a:t>
                </a:r>
                <a:r>
                  <a:rPr lang="it-IT" sz="2000" kern="0" dirty="0"/>
                  <a:t> of TMD </a:t>
                </a:r>
                <a:r>
                  <a:rPr lang="it-IT" sz="2000" kern="0" dirty="0" err="1"/>
                  <a:t>PDFs</a:t>
                </a:r>
                <a:r>
                  <a:rPr lang="it-IT" sz="2000" kern="0" dirty="0"/>
                  <a:t> for the </a:t>
                </a:r>
                <a14:m>
                  <m:oMath xmlns:m="http://schemas.openxmlformats.org/officeDocument/2006/math">
                    <m:func>
                      <m:funcPr>
                        <m:ctrlPr>
                          <a:rPr lang="en-US" sz="2000" i="1" kern="0">
                            <a:latin typeface="Cambria Math" panose="02040503050406030204" pitchFamily="18" charset="0"/>
                          </a:rPr>
                        </m:ctrlPr>
                      </m:funcPr>
                      <m:fName>
                        <m:r>
                          <m:rPr>
                            <m:sty m:val="p"/>
                          </m:rPr>
                          <a:rPr lang="en-US" sz="2000" kern="0">
                            <a:latin typeface="Cambria Math" panose="02040503050406030204" pitchFamily="18" charset="0"/>
                          </a:rPr>
                          <m:t>cos</m:t>
                        </m:r>
                      </m:fName>
                      <m:e>
                        <m:sSub>
                          <m:sSubPr>
                            <m:ctrlPr>
                              <a:rPr lang="en-US" sz="2000" i="1" kern="0">
                                <a:latin typeface="Cambria Math" panose="02040503050406030204" pitchFamily="18" charset="0"/>
                              </a:rPr>
                            </m:ctrlPr>
                          </m:sSubPr>
                          <m:e>
                            <m:r>
                              <a:rPr lang="en-US" sz="2000" i="1" kern="0">
                                <a:latin typeface="Cambria Math" panose="02040503050406030204" pitchFamily="18" charset="0"/>
                                <a:ea typeface="Cambria Math" panose="02040503050406030204" pitchFamily="18" charset="0"/>
                              </a:rPr>
                              <m:t>𝜙</m:t>
                            </m:r>
                          </m:e>
                          <m:sub>
                            <m:r>
                              <a:rPr lang="en-US" sz="2000" i="1" kern="0">
                                <a:latin typeface="Cambria Math" panose="02040503050406030204" pitchFamily="18" charset="0"/>
                              </a:rPr>
                              <m:t>h</m:t>
                            </m:r>
                          </m:sub>
                        </m:sSub>
                      </m:e>
                    </m:func>
                  </m:oMath>
                </a14:m>
                <a:r>
                  <a:rPr lang="it-IT" sz="2000" kern="0" dirty="0"/>
                  <a:t> and </a:t>
                </a:r>
                <a14:m>
                  <m:oMath xmlns:m="http://schemas.openxmlformats.org/officeDocument/2006/math">
                    <m:func>
                      <m:funcPr>
                        <m:ctrlPr>
                          <a:rPr lang="en-US" sz="2000" i="1" kern="0">
                            <a:latin typeface="Cambria Math" panose="02040503050406030204" pitchFamily="18" charset="0"/>
                          </a:rPr>
                        </m:ctrlPr>
                      </m:funcPr>
                      <m:fName>
                        <m:r>
                          <m:rPr>
                            <m:sty m:val="p"/>
                          </m:rPr>
                          <a:rPr lang="en-US" sz="2000" kern="0">
                            <a:latin typeface="Cambria Math" panose="02040503050406030204" pitchFamily="18" charset="0"/>
                          </a:rPr>
                          <m:t>cos</m:t>
                        </m:r>
                      </m:fName>
                      <m:e>
                        <m:sSub>
                          <m:sSubPr>
                            <m:ctrlPr>
                              <a:rPr lang="en-US" sz="2000" i="1" kern="0">
                                <a:latin typeface="Cambria Math" panose="02040503050406030204" pitchFamily="18" charset="0"/>
                              </a:rPr>
                            </m:ctrlPr>
                          </m:sSubPr>
                          <m:e>
                            <m:r>
                              <a:rPr lang="en-US" sz="2000" i="1" kern="0">
                                <a:latin typeface="Cambria Math" panose="02040503050406030204" pitchFamily="18" charset="0"/>
                              </a:rPr>
                              <m:t>2</m:t>
                            </m:r>
                            <m:r>
                              <a:rPr lang="en-US" sz="2000" i="1" kern="0">
                                <a:latin typeface="Cambria Math" panose="02040503050406030204" pitchFamily="18" charset="0"/>
                                <a:ea typeface="Cambria Math" panose="02040503050406030204" pitchFamily="18" charset="0"/>
                              </a:rPr>
                              <m:t>𝜙</m:t>
                            </m:r>
                          </m:e>
                          <m:sub>
                            <m:r>
                              <a:rPr lang="en-US" sz="2000" i="1" kern="0">
                                <a:latin typeface="Cambria Math" panose="02040503050406030204" pitchFamily="18" charset="0"/>
                              </a:rPr>
                              <m:t>h</m:t>
                            </m:r>
                          </m:sub>
                        </m:sSub>
                      </m:e>
                    </m:func>
                  </m:oMath>
                </a14:m>
                <a:r>
                  <a:rPr lang="it-IT" sz="2000" kern="0" dirty="0"/>
                  <a:t> </a:t>
                </a:r>
                <a:r>
                  <a:rPr lang="it-IT" sz="2000" kern="0" dirty="0" err="1"/>
                  <a:t>we</a:t>
                </a:r>
                <a:r>
                  <a:rPr lang="it-IT" sz="2000" kern="0" dirty="0"/>
                  <a:t> can </a:t>
                </a:r>
                <a:r>
                  <a:rPr lang="it-IT" sz="2000" kern="0" dirty="0" err="1"/>
                  <a:t>write</a:t>
                </a:r>
                <a:r>
                  <a:rPr lang="it-IT" sz="2000" kern="0" dirty="0"/>
                  <a:t>:</a:t>
                </a:r>
              </a:p>
              <a:p>
                <a:pPr marL="0" indent="0">
                  <a:buNone/>
                </a:pPr>
                <a:endParaRPr lang="it-IT" sz="2000" kern="0" dirty="0"/>
              </a:p>
              <a:p>
                <a:pPr marL="0" indent="0">
                  <a:buNone/>
                </a:pPr>
                <a:endParaRPr lang="it-IT" sz="2000" kern="0" dirty="0"/>
              </a:p>
              <a:p>
                <a:pPr marL="0" indent="0">
                  <a:buNone/>
                </a:pPr>
                <a:endParaRPr lang="it-IT" sz="2000" kern="0" dirty="0"/>
              </a:p>
              <a:p>
                <a:pPr marL="0" indent="0">
                  <a:buNone/>
                </a:pPr>
                <a:endParaRPr lang="it-IT" sz="2000" kern="0" dirty="0"/>
              </a:p>
              <a:p>
                <a:pPr marL="0" indent="0">
                  <a:buNone/>
                </a:pPr>
                <a:endParaRPr lang="it-IT" sz="2000" kern="0" dirty="0"/>
              </a:p>
              <a:p>
                <a:pPr marL="0" indent="0">
                  <a:buNone/>
                </a:pPr>
                <a:endParaRPr lang="it-IT" sz="2000" kern="0" dirty="0"/>
              </a:p>
              <a:p>
                <a:pPr marL="0" indent="0">
                  <a:buNone/>
                </a:pPr>
                <a:r>
                  <a:rPr lang="it-IT" sz="2000" kern="0" dirty="0"/>
                  <a:t>In the </a:t>
                </a:r>
                <a14:m>
                  <m:oMath xmlns:m="http://schemas.openxmlformats.org/officeDocument/2006/math">
                    <m:func>
                      <m:funcPr>
                        <m:ctrlPr>
                          <a:rPr lang="en-US" sz="2000" i="1" kern="0">
                            <a:latin typeface="Cambria Math" panose="02040503050406030204" pitchFamily="18" charset="0"/>
                          </a:rPr>
                        </m:ctrlPr>
                      </m:funcPr>
                      <m:fName>
                        <m:r>
                          <m:rPr>
                            <m:sty m:val="p"/>
                          </m:rPr>
                          <a:rPr lang="en-US" sz="2000" kern="0">
                            <a:latin typeface="Cambria Math" panose="02040503050406030204" pitchFamily="18" charset="0"/>
                          </a:rPr>
                          <m:t>cos</m:t>
                        </m:r>
                      </m:fName>
                      <m:e>
                        <m:sSub>
                          <m:sSubPr>
                            <m:ctrlPr>
                              <a:rPr lang="en-US" sz="2000" i="1" kern="0">
                                <a:latin typeface="Cambria Math" panose="02040503050406030204" pitchFamily="18" charset="0"/>
                              </a:rPr>
                            </m:ctrlPr>
                          </m:sSubPr>
                          <m:e>
                            <m:r>
                              <a:rPr lang="en-US" sz="2000" i="1" kern="0">
                                <a:latin typeface="Cambria Math" panose="02040503050406030204" pitchFamily="18" charset="0"/>
                              </a:rPr>
                              <m:t>2</m:t>
                            </m:r>
                            <m:r>
                              <a:rPr lang="en-US" sz="2000" i="1" kern="0">
                                <a:latin typeface="Cambria Math" panose="02040503050406030204" pitchFamily="18" charset="0"/>
                                <a:ea typeface="Cambria Math" panose="02040503050406030204" pitchFamily="18" charset="0"/>
                              </a:rPr>
                              <m:t>𝜙</m:t>
                            </m:r>
                          </m:e>
                          <m:sub>
                            <m:r>
                              <a:rPr lang="en-US" sz="2000" i="1" kern="0">
                                <a:latin typeface="Cambria Math" panose="02040503050406030204" pitchFamily="18" charset="0"/>
                              </a:rPr>
                              <m:t>h</m:t>
                            </m:r>
                          </m:sub>
                        </m:sSub>
                      </m:e>
                    </m:func>
                  </m:oMath>
                </a14:m>
                <a:r>
                  <a:rPr lang="it-IT" sz="2000" kern="0" dirty="0"/>
                  <a:t> Cahn </a:t>
                </a:r>
                <a:r>
                  <a:rPr lang="it-IT" sz="2000" kern="0" dirty="0" err="1"/>
                  <a:t>effects</a:t>
                </a:r>
                <a:r>
                  <a:rPr lang="it-IT" sz="2000" kern="0" dirty="0"/>
                  <a:t> </a:t>
                </a:r>
                <a:r>
                  <a:rPr lang="it-IT" sz="2000" kern="0" dirty="0" err="1"/>
                  <a:t>enters</a:t>
                </a:r>
                <a:r>
                  <a:rPr lang="it-IT" sz="2000" kern="0" dirty="0"/>
                  <a:t> </a:t>
                </a:r>
                <a:r>
                  <a:rPr lang="it-IT" sz="2000" kern="0" dirty="0" err="1"/>
                  <a:t>only</a:t>
                </a:r>
                <a:r>
                  <a:rPr lang="it-IT" sz="2000" kern="0" dirty="0"/>
                  <a:t> </a:t>
                </a:r>
                <a:r>
                  <a:rPr lang="it-IT" sz="2000" kern="0" dirty="0" err="1"/>
                  <a:t>at</a:t>
                </a:r>
                <a:r>
                  <a:rPr lang="it-IT" sz="2000" kern="0" dirty="0"/>
                  <a:t> twist4</a:t>
                </a:r>
              </a:p>
              <a:p>
                <a:pPr marL="0" indent="0">
                  <a:buNone/>
                </a:pPr>
                <a:endParaRPr lang="en-US" sz="2000" i="1" kern="0" dirty="0">
                  <a:solidFill>
                    <a:srgbClr val="FF0000"/>
                  </a:solidFill>
                  <a:latin typeface="Cambria Math" panose="02040503050406030204" pitchFamily="18" charset="0"/>
                </a:endParaRPr>
              </a:p>
              <a:p>
                <a:pPr marL="0" indent="0">
                  <a:buNone/>
                </a:pPr>
                <a:endParaRPr lang="en-US" sz="1600" i="1" kern="0" dirty="0">
                  <a:solidFill>
                    <a:srgbClr val="FF0000"/>
                  </a:solidFill>
                  <a:latin typeface="Cambria Math" panose="02040503050406030204" pitchFamily="18" charset="0"/>
                </a:endParaRPr>
              </a:p>
              <a:p>
                <a:pPr marL="0" indent="0">
                  <a:buNone/>
                </a:pPr>
                <a:endParaRPr lang="en-US" sz="1600" i="1" kern="0" dirty="0">
                  <a:solidFill>
                    <a:srgbClr val="FF0000"/>
                  </a:solidFill>
                  <a:latin typeface="Cambria Math" panose="02040503050406030204" pitchFamily="18" charset="0"/>
                </a:endParaRPr>
              </a:p>
              <a:p>
                <a:pPr marL="0" indent="0">
                  <a:buNone/>
                </a:pPr>
                <a:endParaRPr lang="en-US" altLang="en-US" sz="2000" dirty="0">
                  <a:solidFill>
                    <a:schemeClr val="tx1"/>
                  </a:solidFill>
                </a:endParaRPr>
              </a:p>
              <a:p>
                <a:pPr marL="0" indent="0">
                  <a:buNone/>
                </a:pPr>
                <a:r>
                  <a:rPr lang="it-IT" sz="2000" kern="0" dirty="0"/>
                  <a:t>	</a:t>
                </a:r>
                <a:endParaRPr lang="it-IT" sz="2400" kern="0" dirty="0"/>
              </a:p>
            </p:txBody>
          </p:sp>
        </mc:Choice>
        <mc:Fallback xmlns="">
          <p:sp>
            <p:nvSpPr>
              <p:cNvPr id="3" name="Content Placeholder 2"/>
              <p:cNvSpPr txBox="1">
                <a:spLocks noRot="1" noChangeAspect="1" noMove="1" noResize="1" noEditPoints="1" noAdjustHandles="1" noChangeArrowheads="1" noChangeShapeType="1" noTextEdit="1"/>
              </p:cNvSpPr>
              <p:nvPr/>
            </p:nvSpPr>
            <p:spPr>
              <a:xfrm>
                <a:off x="228600" y="939800"/>
                <a:ext cx="8915400" cy="4572000"/>
              </a:xfrm>
              <a:prstGeom prst="rect">
                <a:avLst/>
              </a:prstGeom>
              <a:blipFill>
                <a:blip r:embed="rId2"/>
                <a:stretch>
                  <a:fillRect l="-752" t="-8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16228" y="1775723"/>
                <a:ext cx="8229600" cy="8116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kern="0" smtClean="0">
                              <a:solidFill>
                                <a:srgbClr val="C00000"/>
                              </a:solidFill>
                              <a:latin typeface="Cambria Math" panose="02040503050406030204" pitchFamily="18" charset="0"/>
                            </a:rPr>
                          </m:ctrlPr>
                        </m:sSubSupPr>
                        <m:e>
                          <m:r>
                            <a:rPr lang="en-US" b="0" i="1" kern="0" smtClean="0">
                              <a:solidFill>
                                <a:srgbClr val="C00000"/>
                              </a:solidFill>
                              <a:latin typeface="Cambria Math" panose="02040503050406030204" pitchFamily="18" charset="0"/>
                            </a:rPr>
                            <m:t>𝐹</m:t>
                          </m:r>
                        </m:e>
                        <m:sub>
                          <m:r>
                            <a:rPr lang="en-US" i="1" kern="0">
                              <a:solidFill>
                                <a:srgbClr val="C00000"/>
                              </a:solidFill>
                              <a:latin typeface="Cambria Math" panose="02040503050406030204" pitchFamily="18" charset="0"/>
                            </a:rPr>
                            <m:t>𝑈𝑈</m:t>
                          </m:r>
                        </m:sub>
                        <m:sup>
                          <m:func>
                            <m:funcPr>
                              <m:ctrlPr>
                                <a:rPr lang="en-US" i="1" kern="0">
                                  <a:solidFill>
                                    <a:srgbClr val="C00000"/>
                                  </a:solidFill>
                                  <a:latin typeface="Cambria Math" panose="02040503050406030204" pitchFamily="18" charset="0"/>
                                </a:rPr>
                              </m:ctrlPr>
                            </m:funcPr>
                            <m:fName>
                              <m:r>
                                <m:rPr>
                                  <m:sty m:val="p"/>
                                </m:rPr>
                                <a:rPr lang="en-US" kern="0">
                                  <a:solidFill>
                                    <a:srgbClr val="C00000"/>
                                  </a:solidFill>
                                  <a:latin typeface="Cambria Math" panose="02040503050406030204" pitchFamily="18" charset="0"/>
                                </a:rPr>
                                <m:t>cos</m:t>
                              </m:r>
                            </m:fName>
                            <m:e>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ea typeface="Cambria Math" panose="02040503050406030204" pitchFamily="18" charset="0"/>
                                    </a:rPr>
                                    <m:t>𝜙</m:t>
                                  </m:r>
                                </m:e>
                                <m:sub>
                                  <m:r>
                                    <a:rPr lang="en-US" i="1" kern="0">
                                      <a:solidFill>
                                        <a:srgbClr val="C00000"/>
                                      </a:solidFill>
                                      <a:latin typeface="Cambria Math" panose="02040503050406030204" pitchFamily="18" charset="0"/>
                                    </a:rPr>
                                    <m:t>h</m:t>
                                  </m:r>
                                </m:sub>
                              </m:sSub>
                            </m:e>
                          </m:func>
                        </m:sup>
                      </m:sSubSup>
                      <m:r>
                        <a:rPr lang="en-US" b="0" i="1" kern="0" smtClean="0">
                          <a:solidFill>
                            <a:srgbClr val="C00000"/>
                          </a:solidFill>
                          <a:latin typeface="Cambria Math" panose="02040503050406030204" pitchFamily="18" charset="0"/>
                        </a:rPr>
                        <m:t>=</m:t>
                      </m:r>
                      <m:r>
                        <a:rPr lang="en-US" i="1" kern="0">
                          <a:solidFill>
                            <a:schemeClr val="tx1">
                              <a:lumMod val="95000"/>
                              <a:lumOff val="5000"/>
                            </a:schemeClr>
                          </a:solidFill>
                          <a:latin typeface="Cambria Math" panose="02040503050406030204" pitchFamily="18" charset="0"/>
                        </a:rPr>
                        <m:t>−</m:t>
                      </m:r>
                      <m:f>
                        <m:fPr>
                          <m:ctrlPr>
                            <a:rPr lang="en-US" i="1" kern="0">
                              <a:solidFill>
                                <a:schemeClr val="tx1">
                                  <a:lumMod val="95000"/>
                                  <a:lumOff val="5000"/>
                                </a:schemeClr>
                              </a:solidFill>
                              <a:latin typeface="Cambria Math" panose="02040503050406030204" pitchFamily="18" charset="0"/>
                            </a:rPr>
                          </m:ctrlPr>
                        </m:fPr>
                        <m:num>
                          <m:r>
                            <a:rPr lang="en-US" b="0" i="1" kern="0" smtClean="0">
                              <a:solidFill>
                                <a:schemeClr val="tx1">
                                  <a:lumMod val="95000"/>
                                  <a:lumOff val="5000"/>
                                </a:schemeClr>
                              </a:solidFill>
                              <a:latin typeface="Cambria Math" panose="02040503050406030204" pitchFamily="18" charset="0"/>
                            </a:rPr>
                            <m:t>2</m:t>
                          </m:r>
                          <m:r>
                            <a:rPr lang="en-US" i="1" kern="0">
                              <a:solidFill>
                                <a:schemeClr val="tx1">
                                  <a:lumMod val="95000"/>
                                  <a:lumOff val="5000"/>
                                </a:schemeClr>
                              </a:solidFill>
                              <a:latin typeface="Cambria Math" panose="02040503050406030204" pitchFamily="18" charset="0"/>
                            </a:rPr>
                            <m:t>𝑀</m:t>
                          </m:r>
                        </m:num>
                        <m:den>
                          <m:r>
                            <a:rPr lang="en-US" i="1" kern="0">
                              <a:solidFill>
                                <a:schemeClr val="tx1">
                                  <a:lumMod val="95000"/>
                                  <a:lumOff val="5000"/>
                                </a:schemeClr>
                              </a:solidFill>
                              <a:latin typeface="Cambria Math" panose="02040503050406030204" pitchFamily="18" charset="0"/>
                            </a:rPr>
                            <m:t>𝑄</m:t>
                          </m:r>
                        </m:den>
                      </m:f>
                      <m:r>
                        <a:rPr lang="en-US" i="1" kern="0">
                          <a:solidFill>
                            <a:schemeClr val="tx1">
                              <a:lumMod val="95000"/>
                              <a:lumOff val="5000"/>
                            </a:schemeClr>
                          </a:solidFill>
                          <a:latin typeface="Cambria Math" panose="02040503050406030204" pitchFamily="18" charset="0"/>
                        </a:rPr>
                        <m:t>𝐶</m:t>
                      </m:r>
                      <m:d>
                        <m:dPr>
                          <m:begChr m:val="["/>
                          <m:endChr m:val="]"/>
                          <m:ctrlPr>
                            <a:rPr lang="en-US" i="1" kern="0">
                              <a:solidFill>
                                <a:schemeClr val="tx1">
                                  <a:lumMod val="95000"/>
                                  <a:lumOff val="5000"/>
                                </a:schemeClr>
                              </a:solidFill>
                              <a:latin typeface="Cambria Math" panose="02040503050406030204" pitchFamily="18" charset="0"/>
                            </a:rPr>
                          </m:ctrlPr>
                        </m:dPr>
                        <m:e>
                          <m:f>
                            <m:fPr>
                              <m:ctrlPr>
                                <a:rPr lang="en-US" i="1" kern="0">
                                  <a:solidFill>
                                    <a:schemeClr val="tx1">
                                      <a:lumMod val="95000"/>
                                      <a:lumOff val="5000"/>
                                    </a:schemeClr>
                                  </a:solidFill>
                                  <a:latin typeface="Cambria Math" panose="02040503050406030204" pitchFamily="18" charset="0"/>
                                </a:rPr>
                              </m:ctrlPr>
                            </m:fPr>
                            <m:num>
                              <m:acc>
                                <m:accPr>
                                  <m:chr m:val="̂"/>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ea typeface="Cambria Math" panose="02040503050406030204" pitchFamily="18" charset="0"/>
                                    </a:rPr>
                                    <m:t>h</m:t>
                                  </m:r>
                                </m:e>
                              </m:acc>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rPr>
                                        <m:t>𝑘</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num>
                            <m:den>
                              <m:r>
                                <a:rPr lang="en-US" i="1" kern="0">
                                  <a:solidFill>
                                    <a:schemeClr val="tx1">
                                      <a:lumMod val="95000"/>
                                      <a:lumOff val="5000"/>
                                    </a:schemeClr>
                                  </a:solidFill>
                                  <a:latin typeface="Cambria Math" panose="02040503050406030204" pitchFamily="18" charset="0"/>
                                  <a:ea typeface="Cambria Math" panose="02040503050406030204" pitchFamily="18" charset="0"/>
                                </a:rPr>
                                <m:t>𝑀</m:t>
                              </m:r>
                            </m:den>
                          </m:f>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𝑓</m:t>
                              </m:r>
                            </m:e>
                            <m:sub>
                              <m:r>
                                <a:rPr lang="en-US" i="1" kern="0">
                                  <a:solidFill>
                                    <a:srgbClr val="C00000"/>
                                  </a:solidFill>
                                  <a:latin typeface="Cambria Math" panose="02040503050406030204" pitchFamily="18" charset="0"/>
                                </a:rPr>
                                <m:t>1</m:t>
                              </m:r>
                            </m:sub>
                          </m:sSub>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𝐷</m:t>
                              </m:r>
                            </m:e>
                            <m:sub>
                              <m:r>
                                <a:rPr lang="en-US" i="1" kern="0">
                                  <a:solidFill>
                                    <a:srgbClr val="C00000"/>
                                  </a:solidFill>
                                  <a:latin typeface="Cambria Math" panose="02040503050406030204" pitchFamily="18" charset="0"/>
                                </a:rPr>
                                <m:t>1</m:t>
                              </m:r>
                            </m:sub>
                          </m:sSub>
                          <m:r>
                            <a:rPr lang="en-US" b="0" i="1" kern="0" smtClean="0">
                              <a:solidFill>
                                <a:schemeClr val="tx1"/>
                              </a:solidFill>
                              <a:latin typeface="Cambria Math" panose="02040503050406030204" pitchFamily="18" charset="0"/>
                            </a:rPr>
                            <m:t>−</m:t>
                          </m:r>
                          <m:f>
                            <m:fPr>
                              <m:ctrlPr>
                                <a:rPr lang="en-US" b="0" i="1" kern="0" smtClean="0">
                                  <a:solidFill>
                                    <a:schemeClr val="tx1"/>
                                  </a:solidFill>
                                  <a:latin typeface="Cambria Math" panose="02040503050406030204" pitchFamily="18" charset="0"/>
                                </a:rPr>
                              </m:ctrlPr>
                            </m:fPr>
                            <m:num>
                              <m:sSub>
                                <m:sSubPr>
                                  <m:ctrlPr>
                                    <a:rPr lang="en-US" i="1" kern="0">
                                      <a:solidFill>
                                        <a:schemeClr val="tx1"/>
                                      </a:solidFill>
                                      <a:latin typeface="Cambria Math" panose="02040503050406030204" pitchFamily="18" charset="0"/>
                                    </a:rPr>
                                  </m:ctrlPr>
                                </m:sSubPr>
                                <m:e>
                                  <m:r>
                                    <a:rPr lang="en-US" i="1" kern="0">
                                      <a:solidFill>
                                        <a:schemeClr val="tx1"/>
                                      </a:solidFill>
                                      <a:latin typeface="Cambria Math" panose="02040503050406030204" pitchFamily="18" charset="0"/>
                                    </a:rPr>
                                    <m:t>𝑝</m:t>
                                  </m:r>
                                </m:e>
                                <m:sub>
                                  <m:r>
                                    <a:rPr lang="en-US" i="1" kern="0">
                                      <a:solidFill>
                                        <a:schemeClr val="tx1"/>
                                      </a:solidFill>
                                      <a:latin typeface="Cambria Math" panose="02040503050406030204" pitchFamily="18" charset="0"/>
                                      <a:ea typeface="Cambria Math" panose="02040503050406030204" pitchFamily="18" charset="0"/>
                                    </a:rPr>
                                    <m:t>⊥</m:t>
                                  </m:r>
                                </m:sub>
                              </m:sSub>
                              <m:sSub>
                                <m:sSubPr>
                                  <m:ctrlPr>
                                    <a:rPr lang="en-US" i="1" kern="0">
                                      <a:solidFill>
                                        <a:schemeClr val="tx1"/>
                                      </a:solidFill>
                                      <a:latin typeface="Cambria Math" panose="02040503050406030204" pitchFamily="18" charset="0"/>
                                    </a:rPr>
                                  </m:ctrlPr>
                                </m:sSubPr>
                                <m:e>
                                  <m:r>
                                    <a:rPr lang="en-US" b="0" i="1" kern="0" smtClean="0">
                                      <a:solidFill>
                                        <a:schemeClr val="tx1"/>
                                      </a:solidFill>
                                      <a:latin typeface="Cambria Math" panose="02040503050406030204" pitchFamily="18" charset="0"/>
                                    </a:rPr>
                                    <m:t>𝑘</m:t>
                                  </m:r>
                                </m:e>
                                <m:sub>
                                  <m:r>
                                    <a:rPr lang="en-US" i="1" kern="0">
                                      <a:solidFill>
                                        <a:schemeClr val="tx1"/>
                                      </a:solidFill>
                                      <a:latin typeface="Cambria Math" panose="02040503050406030204" pitchFamily="18" charset="0"/>
                                      <a:ea typeface="Cambria Math" panose="02040503050406030204" pitchFamily="18" charset="0"/>
                                    </a:rPr>
                                    <m:t>⊥</m:t>
                                  </m:r>
                                </m:sub>
                              </m:sSub>
                            </m:num>
                            <m:den>
                              <m:r>
                                <a:rPr lang="en-US" b="0" i="1" kern="0" smtClean="0">
                                  <a:solidFill>
                                    <a:schemeClr val="tx1"/>
                                  </a:solidFill>
                                  <a:latin typeface="Cambria Math" panose="02040503050406030204" pitchFamily="18" charset="0"/>
                                </a:rPr>
                                <m:t>𝑀</m:t>
                              </m:r>
                            </m:den>
                          </m:f>
                          <m:f>
                            <m:fPr>
                              <m:ctrlPr>
                                <a:rPr lang="en-US" i="1" kern="0">
                                  <a:solidFill>
                                    <a:schemeClr val="tx1">
                                      <a:lumMod val="95000"/>
                                      <a:lumOff val="5000"/>
                                    </a:schemeClr>
                                  </a:solidFill>
                                  <a:latin typeface="Cambria Math" panose="02040503050406030204" pitchFamily="18" charset="0"/>
                                </a:rPr>
                              </m:ctrlPr>
                            </m:fPr>
                            <m:num>
                              <m:sSub>
                                <m:sSubPr>
                                  <m:ctrlPr>
                                    <a:rPr lang="en-US" i="1" kern="0" smtClean="0">
                                      <a:solidFill>
                                        <a:schemeClr val="tx1">
                                          <a:lumMod val="95000"/>
                                          <a:lumOff val="5000"/>
                                        </a:schemeClr>
                                      </a:solidFill>
                                      <a:latin typeface="Cambria Math" panose="02040503050406030204" pitchFamily="18" charset="0"/>
                                    </a:rPr>
                                  </m:ctrlPr>
                                </m:sSubPr>
                                <m:e>
                                  <m:acc>
                                    <m:accPr>
                                      <m:chr m:val="⃗"/>
                                      <m:ctrlPr>
                                        <a:rPr lang="en-US" i="1" kern="0" smtClean="0">
                                          <a:solidFill>
                                            <a:schemeClr val="tx1">
                                              <a:lumMod val="95000"/>
                                              <a:lumOff val="5000"/>
                                            </a:schemeClr>
                                          </a:solidFill>
                                          <a:latin typeface="Cambria Math" panose="02040503050406030204" pitchFamily="18" charset="0"/>
                                        </a:rPr>
                                      </m:ctrlPr>
                                    </m:accPr>
                                    <m:e>
                                      <m:r>
                                        <a:rPr lang="en-US" b="0" i="1" kern="0" smtClean="0">
                                          <a:solidFill>
                                            <a:schemeClr val="tx1">
                                              <a:lumMod val="95000"/>
                                              <a:lumOff val="5000"/>
                                            </a:schemeClr>
                                          </a:solidFill>
                                          <a:latin typeface="Cambria Math" panose="02040503050406030204" pitchFamily="18" charset="0"/>
                                        </a:rPr>
                                        <m:t>𝑃</m:t>
                                      </m:r>
                                    </m:e>
                                  </m:acc>
                                </m:e>
                                <m:sub>
                                  <m:r>
                                    <a:rPr lang="en-US" b="0" i="1" kern="0" smtClean="0">
                                      <a:solidFill>
                                        <a:schemeClr val="tx1">
                                          <a:lumMod val="95000"/>
                                          <a:lumOff val="5000"/>
                                        </a:schemeClr>
                                      </a:solidFill>
                                      <a:latin typeface="Cambria Math" panose="02040503050406030204" pitchFamily="18" charset="0"/>
                                    </a:rPr>
                                    <m:t>h𝑇</m:t>
                                  </m:r>
                                </m:sub>
                              </m:sSub>
                              <m:r>
                                <a:rPr lang="en-US" b="0" i="1" kern="0" smtClean="0">
                                  <a:solidFill>
                                    <a:schemeClr val="tx1">
                                      <a:lumMod val="95000"/>
                                      <a:lumOff val="5000"/>
                                    </a:schemeClr>
                                  </a:solidFill>
                                  <a:latin typeface="Cambria Math" panose="02040503050406030204" pitchFamily="18" charset="0"/>
                                </a:rPr>
                                <m:t>−</m:t>
                              </m:r>
                              <m:r>
                                <a:rPr lang="en-US" b="0" i="1" kern="0" smtClean="0">
                                  <a:solidFill>
                                    <a:schemeClr val="tx1">
                                      <a:lumMod val="95000"/>
                                      <a:lumOff val="5000"/>
                                    </a:schemeClr>
                                  </a:solidFill>
                                  <a:latin typeface="Cambria Math" panose="02040503050406030204" pitchFamily="18" charset="0"/>
                                </a:rPr>
                                <m:t>𝑧</m:t>
                              </m:r>
                              <m:d>
                                <m:dPr>
                                  <m:ctrlPr>
                                    <a:rPr lang="en-US" b="0" i="1" kern="0" smtClean="0">
                                      <a:solidFill>
                                        <a:schemeClr val="tx1">
                                          <a:lumMod val="95000"/>
                                          <a:lumOff val="5000"/>
                                        </a:schemeClr>
                                      </a:solidFill>
                                      <a:latin typeface="Cambria Math" panose="02040503050406030204" pitchFamily="18" charset="0"/>
                                    </a:rPr>
                                  </m:ctrlPr>
                                </m:dPr>
                                <m:e>
                                  <m:acc>
                                    <m:accPr>
                                      <m:chr m:val="̂"/>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ea typeface="Cambria Math" panose="02040503050406030204" pitchFamily="18" charset="0"/>
                                        </a:rPr>
                                        <m:t>h</m:t>
                                      </m:r>
                                    </m:e>
                                  </m:acc>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b="0" i="1" kern="0" smtClean="0">
                                              <a:solidFill>
                                                <a:schemeClr val="tx1">
                                                  <a:lumMod val="95000"/>
                                                  <a:lumOff val="5000"/>
                                                </a:schemeClr>
                                              </a:solidFill>
                                              <a:latin typeface="Cambria Math" panose="02040503050406030204" pitchFamily="18" charset="0"/>
                                            </a:rPr>
                                            <m:t>𝑘</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e>
                              </m:d>
                            </m:num>
                            <m:den>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𝑧</m:t>
                              </m:r>
                              <m:sSub>
                                <m:sSubPr>
                                  <m:ctrlP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ctrlPr>
                                </m:sSubPr>
                                <m:e>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𝑀</m:t>
                                  </m:r>
                                </m:e>
                                <m:sub>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h</m:t>
                                  </m:r>
                                </m:sub>
                              </m:sSub>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𝑀</m:t>
                              </m:r>
                            </m:den>
                          </m:f>
                          <m:sSubSup>
                            <m:sSubSupPr>
                              <m:ctrlPr>
                                <a:rPr lang="en-US" i="1" kern="0">
                                  <a:solidFill>
                                    <a:srgbClr val="C00000"/>
                                  </a:solidFill>
                                  <a:latin typeface="Cambria Math" panose="02040503050406030204" pitchFamily="18" charset="0"/>
                                </a:rPr>
                              </m:ctrlPr>
                            </m:sSubSupPr>
                            <m:e>
                              <m:r>
                                <a:rPr lang="en-US" i="1" kern="0">
                                  <a:solidFill>
                                    <a:srgbClr val="C00000"/>
                                  </a:solidFill>
                                  <a:latin typeface="Cambria Math" panose="02040503050406030204" pitchFamily="18" charset="0"/>
                                </a:rPr>
                                <m:t>h</m:t>
                              </m:r>
                            </m:e>
                            <m:sub>
                              <m:r>
                                <a:rPr lang="en-US" i="1" kern="0">
                                  <a:solidFill>
                                    <a:srgbClr val="C00000"/>
                                  </a:solidFill>
                                  <a:latin typeface="Cambria Math" panose="02040503050406030204" pitchFamily="18" charset="0"/>
                                </a:rPr>
                                <m:t>1</m:t>
                              </m:r>
                            </m:sub>
                            <m:sup>
                              <m:r>
                                <a:rPr lang="en-US" i="1" kern="0">
                                  <a:solidFill>
                                    <a:srgbClr val="C00000"/>
                                  </a:solidFill>
                                  <a:latin typeface="Cambria Math" panose="02040503050406030204" pitchFamily="18" charset="0"/>
                                  <a:ea typeface="Cambria Math" panose="02040503050406030204" pitchFamily="18" charset="0"/>
                                </a:rPr>
                                <m:t>⊥</m:t>
                              </m:r>
                            </m:sup>
                          </m:sSubSup>
                          <m:sSubSup>
                            <m:sSubSupPr>
                              <m:ctrlPr>
                                <a:rPr lang="en-US" i="1" kern="0">
                                  <a:solidFill>
                                    <a:srgbClr val="C00000"/>
                                  </a:solidFill>
                                  <a:latin typeface="Cambria Math" panose="02040503050406030204" pitchFamily="18" charset="0"/>
                                </a:rPr>
                              </m:ctrlPr>
                            </m:sSubSupPr>
                            <m:e>
                              <m:r>
                                <a:rPr lang="en-US" i="1" kern="0">
                                  <a:solidFill>
                                    <a:srgbClr val="C00000"/>
                                  </a:solidFill>
                                  <a:latin typeface="Cambria Math" panose="02040503050406030204" pitchFamily="18" charset="0"/>
                                </a:rPr>
                                <m:t>𝐻</m:t>
                              </m:r>
                            </m:e>
                            <m:sub>
                              <m:r>
                                <a:rPr lang="en-US" i="1" kern="0">
                                  <a:solidFill>
                                    <a:srgbClr val="C00000"/>
                                  </a:solidFill>
                                  <a:latin typeface="Cambria Math" panose="02040503050406030204" pitchFamily="18" charset="0"/>
                                </a:rPr>
                                <m:t>1</m:t>
                              </m:r>
                            </m:sub>
                            <m:sup>
                              <m:r>
                                <a:rPr lang="en-US" i="1" kern="0">
                                  <a:solidFill>
                                    <a:srgbClr val="C00000"/>
                                  </a:solidFill>
                                  <a:latin typeface="Cambria Math" panose="02040503050406030204" pitchFamily="18" charset="0"/>
                                  <a:ea typeface="Cambria Math" panose="02040503050406030204" pitchFamily="18" charset="0"/>
                                </a:rPr>
                                <m:t>⊥</m:t>
                              </m:r>
                            </m:sup>
                          </m:sSubSup>
                        </m:e>
                      </m:d>
                      <m:r>
                        <a:rPr lang="en-US" i="1" kern="0">
                          <a:solidFill>
                            <a:schemeClr val="tx1">
                              <a:lumMod val="95000"/>
                              <a:lumOff val="5000"/>
                            </a:schemeClr>
                          </a:solidFill>
                          <a:latin typeface="Cambria Math" panose="02040503050406030204" pitchFamily="18" charset="0"/>
                        </a:rPr>
                        <m:t>+</m:t>
                      </m:r>
                      <m:r>
                        <m:rPr>
                          <m:sty m:val="p"/>
                        </m:rPr>
                        <a:rPr lang="en-US" kern="0">
                          <a:solidFill>
                            <a:schemeClr val="tx1">
                              <a:lumMod val="95000"/>
                              <a:lumOff val="5000"/>
                            </a:schemeClr>
                          </a:solidFill>
                          <a:latin typeface="Cambria Math" panose="02040503050406030204" pitchFamily="18" charset="0"/>
                        </a:rPr>
                        <m:t>twist</m:t>
                      </m:r>
                      <m:r>
                        <m:rPr>
                          <m:sty m:val="p"/>
                        </m:rPr>
                        <a:rPr lang="en-US" b="0" i="0" kern="0" smtClean="0">
                          <a:solidFill>
                            <a:schemeClr val="tx1">
                              <a:lumMod val="95000"/>
                              <a:lumOff val="5000"/>
                            </a:schemeClr>
                          </a:solidFill>
                          <a:latin typeface="Cambria Math" panose="02040503050406030204" pitchFamily="18" charset="0"/>
                        </a:rPr>
                        <m:t>s</m:t>
                      </m:r>
                      <m:r>
                        <a:rPr lang="en-US" i="1" kern="0">
                          <a:solidFill>
                            <a:schemeClr val="tx1">
                              <a:lumMod val="95000"/>
                              <a:lumOff val="5000"/>
                            </a:schemeClr>
                          </a:solidFill>
                          <a:latin typeface="Cambria Math" panose="02040503050406030204" pitchFamily="18" charset="0"/>
                        </a:rPr>
                        <m:t>&gt;3</m:t>
                      </m:r>
                    </m:oMath>
                  </m:oMathPara>
                </a14:m>
                <a:endParaRPr lang="it-IT" dirty="0"/>
              </a:p>
            </p:txBody>
          </p:sp>
        </mc:Choice>
        <mc:Fallback xmlns="">
          <p:sp>
            <p:nvSpPr>
              <p:cNvPr id="14" name="TextBox 13"/>
              <p:cNvSpPr txBox="1">
                <a:spLocks noRot="1" noChangeAspect="1" noMove="1" noResize="1" noEditPoints="1" noAdjustHandles="1" noChangeArrowheads="1" noChangeShapeType="1" noTextEdit="1"/>
              </p:cNvSpPr>
              <p:nvPr/>
            </p:nvSpPr>
            <p:spPr>
              <a:xfrm>
                <a:off x="616228" y="1775723"/>
                <a:ext cx="8229600" cy="811697"/>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447800" y="2936671"/>
                <a:ext cx="6087179" cy="811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kern="0" smtClean="0">
                              <a:solidFill>
                                <a:srgbClr val="C00000"/>
                              </a:solidFill>
                              <a:latin typeface="Cambria Math" panose="02040503050406030204" pitchFamily="18" charset="0"/>
                            </a:rPr>
                          </m:ctrlPr>
                        </m:sSubSupPr>
                        <m:e>
                          <m:r>
                            <a:rPr lang="en-US" b="0" i="1" kern="0" smtClean="0">
                              <a:solidFill>
                                <a:srgbClr val="C00000"/>
                              </a:solidFill>
                              <a:latin typeface="Cambria Math" panose="02040503050406030204" pitchFamily="18" charset="0"/>
                            </a:rPr>
                            <m:t>𝐹</m:t>
                          </m:r>
                        </m:e>
                        <m:sub>
                          <m:r>
                            <a:rPr lang="en-US" i="1" kern="0">
                              <a:solidFill>
                                <a:srgbClr val="C00000"/>
                              </a:solidFill>
                              <a:latin typeface="Cambria Math" panose="02040503050406030204" pitchFamily="18" charset="0"/>
                            </a:rPr>
                            <m:t>𝑈𝑈</m:t>
                          </m:r>
                        </m:sub>
                        <m:sup>
                          <m:func>
                            <m:funcPr>
                              <m:ctrlPr>
                                <a:rPr lang="en-US" i="1" kern="0">
                                  <a:solidFill>
                                    <a:srgbClr val="C00000"/>
                                  </a:solidFill>
                                  <a:latin typeface="Cambria Math" panose="02040503050406030204" pitchFamily="18" charset="0"/>
                                </a:rPr>
                              </m:ctrlPr>
                            </m:funcPr>
                            <m:fName>
                              <m:r>
                                <m:rPr>
                                  <m:sty m:val="p"/>
                                </m:rPr>
                                <a:rPr lang="en-US" kern="0">
                                  <a:solidFill>
                                    <a:srgbClr val="C00000"/>
                                  </a:solidFill>
                                  <a:latin typeface="Cambria Math" panose="02040503050406030204" pitchFamily="18" charset="0"/>
                                </a:rPr>
                                <m:t>cos</m:t>
                              </m:r>
                            </m:fName>
                            <m:e>
                              <m:sSub>
                                <m:sSubPr>
                                  <m:ctrlPr>
                                    <a:rPr lang="en-US" i="1" kern="0">
                                      <a:solidFill>
                                        <a:srgbClr val="C00000"/>
                                      </a:solidFill>
                                      <a:latin typeface="Cambria Math" panose="02040503050406030204" pitchFamily="18" charset="0"/>
                                    </a:rPr>
                                  </m:ctrlPr>
                                </m:sSubPr>
                                <m:e>
                                  <m:r>
                                    <a:rPr lang="en-US" b="0" i="1" kern="0" smtClean="0">
                                      <a:solidFill>
                                        <a:srgbClr val="C00000"/>
                                      </a:solidFill>
                                      <a:latin typeface="Cambria Math" panose="02040503050406030204" pitchFamily="18" charset="0"/>
                                    </a:rPr>
                                    <m:t>2</m:t>
                                  </m:r>
                                  <m:r>
                                    <a:rPr lang="en-US" i="1" kern="0">
                                      <a:solidFill>
                                        <a:srgbClr val="C00000"/>
                                      </a:solidFill>
                                      <a:latin typeface="Cambria Math" panose="02040503050406030204" pitchFamily="18" charset="0"/>
                                      <a:ea typeface="Cambria Math" panose="02040503050406030204" pitchFamily="18" charset="0"/>
                                    </a:rPr>
                                    <m:t>𝜙</m:t>
                                  </m:r>
                                </m:e>
                                <m:sub>
                                  <m:r>
                                    <a:rPr lang="en-US" i="1" kern="0">
                                      <a:solidFill>
                                        <a:srgbClr val="C00000"/>
                                      </a:solidFill>
                                      <a:latin typeface="Cambria Math" panose="02040503050406030204" pitchFamily="18" charset="0"/>
                                    </a:rPr>
                                    <m:t>h</m:t>
                                  </m:r>
                                </m:sub>
                              </m:sSub>
                            </m:e>
                          </m:func>
                        </m:sup>
                      </m:sSubSup>
                      <m:r>
                        <a:rPr lang="en-US" b="0" i="1" kern="0" smtClean="0">
                          <a:solidFill>
                            <a:srgbClr val="C00000"/>
                          </a:solidFill>
                          <a:latin typeface="Cambria Math" panose="02040503050406030204" pitchFamily="18" charset="0"/>
                        </a:rPr>
                        <m:t>=</m:t>
                      </m:r>
                      <m:r>
                        <a:rPr lang="en-US" b="0" i="1" kern="0" smtClean="0">
                          <a:solidFill>
                            <a:schemeClr val="tx1">
                              <a:lumMod val="95000"/>
                              <a:lumOff val="5000"/>
                            </a:schemeClr>
                          </a:solidFill>
                          <a:latin typeface="Cambria Math" panose="02040503050406030204" pitchFamily="18" charset="0"/>
                        </a:rPr>
                        <m:t>𝐶</m:t>
                      </m:r>
                      <m:d>
                        <m:dPr>
                          <m:begChr m:val="["/>
                          <m:endChr m:val="]"/>
                          <m:ctrlPr>
                            <a:rPr lang="en-US" b="0" i="1" kern="0" smtClean="0">
                              <a:solidFill>
                                <a:schemeClr val="tx1">
                                  <a:lumMod val="95000"/>
                                  <a:lumOff val="5000"/>
                                </a:schemeClr>
                              </a:solidFill>
                              <a:latin typeface="Cambria Math" panose="02040503050406030204" pitchFamily="18" charset="0"/>
                            </a:rPr>
                          </m:ctrlPr>
                        </m:dPr>
                        <m:e>
                          <m:f>
                            <m:fPr>
                              <m:ctrlPr>
                                <a:rPr lang="en-US" i="1" kern="0" smtClean="0">
                                  <a:solidFill>
                                    <a:schemeClr val="tx1">
                                      <a:lumMod val="95000"/>
                                      <a:lumOff val="5000"/>
                                    </a:schemeClr>
                                  </a:solidFill>
                                  <a:latin typeface="Cambria Math" panose="02040503050406030204" pitchFamily="18" charset="0"/>
                                </a:rPr>
                              </m:ctrlPr>
                            </m:fPr>
                            <m:num>
                              <m:d>
                                <m:dPr>
                                  <m:ctrlPr>
                                    <a:rPr lang="en-US" i="1" kern="0" smtClean="0">
                                      <a:solidFill>
                                        <a:schemeClr val="tx1">
                                          <a:lumMod val="95000"/>
                                          <a:lumOff val="5000"/>
                                        </a:schemeClr>
                                      </a:solidFill>
                                      <a:latin typeface="Cambria Math" panose="02040503050406030204" pitchFamily="18" charset="0"/>
                                      <a:ea typeface="Cambria Math" panose="02040503050406030204" pitchFamily="18" charset="0"/>
                                    </a:rPr>
                                  </m:ctrlPr>
                                </m:dPr>
                                <m:e>
                                  <m:acc>
                                    <m:accPr>
                                      <m:chr m:val="̂"/>
                                      <m:ctrlPr>
                                        <a:rPr lang="en-US" i="1" kern="0" smtClean="0">
                                          <a:solidFill>
                                            <a:schemeClr val="tx1">
                                              <a:lumMod val="95000"/>
                                              <a:lumOff val="5000"/>
                                            </a:schemeClr>
                                          </a:solidFill>
                                          <a:latin typeface="Cambria Math" panose="02040503050406030204" pitchFamily="18" charset="0"/>
                                          <a:ea typeface="Cambria Math" panose="02040503050406030204" pitchFamily="18" charset="0"/>
                                        </a:rPr>
                                      </m:ctrlPr>
                                    </m:accPr>
                                    <m:e>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h</m:t>
                                      </m:r>
                                    </m:e>
                                  </m:acc>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rPr>
                                            <m:t>𝑘</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e>
                              </m:d>
                              <m:d>
                                <m:dPr>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dPr>
                                <m:e>
                                  <m:acc>
                                    <m:accPr>
                                      <m:chr m:val="̂"/>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ea typeface="Cambria Math" panose="02040503050406030204" pitchFamily="18" charset="0"/>
                                        </a:rPr>
                                        <m:t>h</m:t>
                                      </m:r>
                                    </m:e>
                                  </m:acc>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b="0" i="1" kern="0" smtClean="0">
                                              <a:solidFill>
                                                <a:schemeClr val="tx1">
                                                  <a:lumMod val="95000"/>
                                                  <a:lumOff val="5000"/>
                                                </a:schemeClr>
                                              </a:solidFill>
                                              <a:latin typeface="Cambria Math" panose="02040503050406030204" pitchFamily="18" charset="0"/>
                                            </a:rPr>
                                            <m:t>𝑝</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e>
                              </m:d>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rPr>
                                        <m:t>𝑝</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r>
                                <a:rPr lang="en-US" i="1" kern="0" smtClea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rPr>
                                        <m:t>𝑘</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num>
                            <m:den>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𝑀</m:t>
                              </m:r>
                              <m:sSub>
                                <m:sSubPr>
                                  <m:ctrlPr>
                                    <a:rPr lang="en-US" i="1" kern="0">
                                      <a:solidFill>
                                        <a:schemeClr val="tx1">
                                          <a:lumMod val="95000"/>
                                          <a:lumOff val="5000"/>
                                        </a:schemeClr>
                                      </a:solidFill>
                                      <a:latin typeface="Cambria Math" panose="02040503050406030204" pitchFamily="18" charset="0"/>
                                    </a:rPr>
                                  </m:ctrlPr>
                                </m:sSubPr>
                                <m:e>
                                  <m:r>
                                    <a:rPr lang="en-US" i="1" kern="0">
                                      <a:solidFill>
                                        <a:schemeClr val="tx1">
                                          <a:lumMod val="95000"/>
                                          <a:lumOff val="5000"/>
                                        </a:schemeClr>
                                      </a:solidFill>
                                      <a:latin typeface="Cambria Math" panose="02040503050406030204" pitchFamily="18" charset="0"/>
                                    </a:rPr>
                                    <m:t>𝑀</m:t>
                                  </m:r>
                                </m:e>
                                <m:sub>
                                  <m:r>
                                    <a:rPr lang="en-US" i="1" kern="0">
                                      <a:solidFill>
                                        <a:schemeClr val="tx1">
                                          <a:lumMod val="95000"/>
                                          <a:lumOff val="5000"/>
                                        </a:schemeClr>
                                      </a:solidFill>
                                      <a:latin typeface="Cambria Math" panose="02040503050406030204" pitchFamily="18" charset="0"/>
                                    </a:rPr>
                                    <m:t>h</m:t>
                                  </m:r>
                                </m:sub>
                              </m:sSub>
                            </m:den>
                          </m:f>
                          <m:sSubSup>
                            <m:sSubSupPr>
                              <m:ctrlPr>
                                <a:rPr lang="en-US" i="1" kern="0">
                                  <a:solidFill>
                                    <a:srgbClr val="C00000"/>
                                  </a:solidFill>
                                  <a:latin typeface="Cambria Math" panose="02040503050406030204" pitchFamily="18" charset="0"/>
                                </a:rPr>
                              </m:ctrlPr>
                            </m:sSubSupPr>
                            <m:e>
                              <m:r>
                                <a:rPr lang="en-US" i="1" kern="0">
                                  <a:solidFill>
                                    <a:srgbClr val="C00000"/>
                                  </a:solidFill>
                                  <a:latin typeface="Cambria Math" panose="02040503050406030204" pitchFamily="18" charset="0"/>
                                </a:rPr>
                                <m:t>h</m:t>
                              </m:r>
                            </m:e>
                            <m:sub>
                              <m:r>
                                <a:rPr lang="en-US" i="1" kern="0">
                                  <a:solidFill>
                                    <a:srgbClr val="C00000"/>
                                  </a:solidFill>
                                  <a:latin typeface="Cambria Math" panose="02040503050406030204" pitchFamily="18" charset="0"/>
                                </a:rPr>
                                <m:t>1</m:t>
                              </m:r>
                            </m:sub>
                            <m:sup>
                              <m:r>
                                <a:rPr lang="en-US" i="1" kern="0">
                                  <a:solidFill>
                                    <a:srgbClr val="C00000"/>
                                  </a:solidFill>
                                  <a:latin typeface="Cambria Math" panose="02040503050406030204" pitchFamily="18" charset="0"/>
                                  <a:ea typeface="Cambria Math" panose="02040503050406030204" pitchFamily="18" charset="0"/>
                                </a:rPr>
                                <m:t>⊥</m:t>
                              </m:r>
                            </m:sup>
                          </m:sSubSup>
                          <m:sSubSup>
                            <m:sSubSupPr>
                              <m:ctrlPr>
                                <a:rPr lang="en-US" i="1" kern="0">
                                  <a:solidFill>
                                    <a:srgbClr val="C00000"/>
                                  </a:solidFill>
                                  <a:latin typeface="Cambria Math" panose="02040503050406030204" pitchFamily="18" charset="0"/>
                                </a:rPr>
                              </m:ctrlPr>
                            </m:sSubSupPr>
                            <m:e>
                              <m:r>
                                <a:rPr lang="en-US" i="1" kern="0">
                                  <a:solidFill>
                                    <a:srgbClr val="C00000"/>
                                  </a:solidFill>
                                  <a:latin typeface="Cambria Math" panose="02040503050406030204" pitchFamily="18" charset="0"/>
                                </a:rPr>
                                <m:t>𝐻</m:t>
                              </m:r>
                            </m:e>
                            <m:sub>
                              <m:r>
                                <a:rPr lang="en-US" i="1" kern="0">
                                  <a:solidFill>
                                    <a:srgbClr val="C00000"/>
                                  </a:solidFill>
                                  <a:latin typeface="Cambria Math" panose="02040503050406030204" pitchFamily="18" charset="0"/>
                                </a:rPr>
                                <m:t>1</m:t>
                              </m:r>
                            </m:sub>
                            <m:sup>
                              <m:r>
                                <a:rPr lang="en-US" i="1" kern="0">
                                  <a:solidFill>
                                    <a:srgbClr val="C00000"/>
                                  </a:solidFill>
                                  <a:latin typeface="Cambria Math" panose="02040503050406030204" pitchFamily="18" charset="0"/>
                                  <a:ea typeface="Cambria Math" panose="02040503050406030204" pitchFamily="18" charset="0"/>
                                </a:rPr>
                                <m:t>⊥</m:t>
                              </m:r>
                            </m:sup>
                          </m:sSubSup>
                        </m:e>
                      </m:d>
                      <m:r>
                        <a:rPr lang="en-US" b="0" i="1" kern="0" smtClean="0">
                          <a:solidFill>
                            <a:schemeClr val="tx1">
                              <a:lumMod val="95000"/>
                              <a:lumOff val="5000"/>
                            </a:schemeClr>
                          </a:solidFill>
                          <a:latin typeface="Cambria Math" panose="02040503050406030204" pitchFamily="18" charset="0"/>
                        </a:rPr>
                        <m:t>+</m:t>
                      </m:r>
                      <m:r>
                        <m:rPr>
                          <m:sty m:val="p"/>
                        </m:rPr>
                        <a:rPr lang="en-US" b="0" i="0" kern="0" smtClean="0">
                          <a:solidFill>
                            <a:schemeClr val="tx1">
                              <a:lumMod val="95000"/>
                              <a:lumOff val="5000"/>
                            </a:schemeClr>
                          </a:solidFill>
                          <a:latin typeface="Cambria Math" panose="02040503050406030204" pitchFamily="18" charset="0"/>
                        </a:rPr>
                        <m:t>twists</m:t>
                      </m:r>
                      <m:r>
                        <a:rPr lang="en-US" b="0" i="1" kern="0" smtClean="0">
                          <a:solidFill>
                            <a:schemeClr val="tx1">
                              <a:lumMod val="95000"/>
                              <a:lumOff val="5000"/>
                            </a:schemeClr>
                          </a:solidFill>
                          <a:latin typeface="Cambria Math" panose="02040503050406030204" pitchFamily="18" charset="0"/>
                        </a:rPr>
                        <m:t>&gt;3</m:t>
                      </m:r>
                    </m:oMath>
                  </m:oMathPara>
                </a14:m>
                <a:endParaRPr lang="it-IT" dirty="0"/>
              </a:p>
            </p:txBody>
          </p:sp>
        </mc:Choice>
        <mc:Fallback xmlns="">
          <p:sp>
            <p:nvSpPr>
              <p:cNvPr id="13" name="TextBox 12"/>
              <p:cNvSpPr txBox="1">
                <a:spLocks noRot="1" noChangeAspect="1" noMove="1" noResize="1" noEditPoints="1" noAdjustHandles="1" noChangeArrowheads="1" noChangeShapeType="1" noTextEdit="1"/>
              </p:cNvSpPr>
              <p:nvPr/>
            </p:nvSpPr>
            <p:spPr>
              <a:xfrm>
                <a:off x="1447800" y="2936671"/>
                <a:ext cx="6087179" cy="811697"/>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127913" y="4446870"/>
                <a:ext cx="4206280" cy="6539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kern="0" smtClean="0">
                              <a:solidFill>
                                <a:srgbClr val="C00000"/>
                              </a:solidFill>
                              <a:latin typeface="Cambria Math" panose="02040503050406030204" pitchFamily="18" charset="0"/>
                            </a:rPr>
                          </m:ctrlPr>
                        </m:sSubSupPr>
                        <m:e>
                          <m:r>
                            <a:rPr lang="en-US" b="0" i="1" kern="0" smtClean="0">
                              <a:solidFill>
                                <a:srgbClr val="C00000"/>
                              </a:solidFill>
                              <a:latin typeface="Cambria Math" panose="02040503050406030204" pitchFamily="18" charset="0"/>
                            </a:rPr>
                            <m:t>𝐹</m:t>
                          </m:r>
                        </m:e>
                        <m:sub>
                          <m:r>
                            <m:rPr>
                              <m:sty m:val="p"/>
                            </m:rPr>
                            <a:rPr lang="en-US" b="0" i="0" kern="0" smtClean="0">
                              <a:solidFill>
                                <a:srgbClr val="C00000"/>
                              </a:solidFill>
                              <a:latin typeface="Cambria Math" panose="02040503050406030204" pitchFamily="18" charset="0"/>
                            </a:rPr>
                            <m:t>Cahn</m:t>
                          </m:r>
                        </m:sub>
                        <m:sup>
                          <m:func>
                            <m:funcPr>
                              <m:ctrlPr>
                                <a:rPr lang="en-US" i="1" kern="0">
                                  <a:solidFill>
                                    <a:srgbClr val="C00000"/>
                                  </a:solidFill>
                                  <a:latin typeface="Cambria Math" panose="02040503050406030204" pitchFamily="18" charset="0"/>
                                </a:rPr>
                              </m:ctrlPr>
                            </m:funcPr>
                            <m:fName>
                              <m:r>
                                <m:rPr>
                                  <m:sty m:val="p"/>
                                </m:rPr>
                                <a:rPr lang="en-US" kern="0">
                                  <a:solidFill>
                                    <a:srgbClr val="C00000"/>
                                  </a:solidFill>
                                  <a:latin typeface="Cambria Math" panose="02040503050406030204" pitchFamily="18" charset="0"/>
                                </a:rPr>
                                <m:t>cos</m:t>
                              </m:r>
                            </m:fName>
                            <m:e>
                              <m:sSub>
                                <m:sSubPr>
                                  <m:ctrlPr>
                                    <a:rPr lang="en-US" i="1" kern="0">
                                      <a:solidFill>
                                        <a:srgbClr val="C00000"/>
                                      </a:solidFill>
                                      <a:latin typeface="Cambria Math" panose="02040503050406030204" pitchFamily="18" charset="0"/>
                                    </a:rPr>
                                  </m:ctrlPr>
                                </m:sSubPr>
                                <m:e>
                                  <m:r>
                                    <a:rPr lang="en-US" b="0" i="1" kern="0" smtClean="0">
                                      <a:solidFill>
                                        <a:srgbClr val="C00000"/>
                                      </a:solidFill>
                                      <a:latin typeface="Cambria Math" panose="02040503050406030204" pitchFamily="18" charset="0"/>
                                    </a:rPr>
                                    <m:t>2</m:t>
                                  </m:r>
                                  <m:r>
                                    <a:rPr lang="en-US" i="1" kern="0">
                                      <a:solidFill>
                                        <a:srgbClr val="C00000"/>
                                      </a:solidFill>
                                      <a:latin typeface="Cambria Math" panose="02040503050406030204" pitchFamily="18" charset="0"/>
                                      <a:ea typeface="Cambria Math" panose="02040503050406030204" pitchFamily="18" charset="0"/>
                                    </a:rPr>
                                    <m:t>𝜙</m:t>
                                  </m:r>
                                </m:e>
                                <m:sub>
                                  <m:r>
                                    <a:rPr lang="en-US" i="1" kern="0">
                                      <a:solidFill>
                                        <a:srgbClr val="C00000"/>
                                      </a:solidFill>
                                      <a:latin typeface="Cambria Math" panose="02040503050406030204" pitchFamily="18" charset="0"/>
                                    </a:rPr>
                                    <m:t>h</m:t>
                                  </m:r>
                                </m:sub>
                              </m:sSub>
                            </m:e>
                          </m:func>
                        </m:sup>
                      </m:sSubSup>
                      <m:r>
                        <a:rPr lang="en-US" b="0" i="1" kern="0" smtClean="0">
                          <a:solidFill>
                            <a:srgbClr val="C00000"/>
                          </a:solidFill>
                          <a:latin typeface="Cambria Math" panose="02040503050406030204" pitchFamily="18" charset="0"/>
                          <a:ea typeface="Cambria Math" panose="02040503050406030204" pitchFamily="18" charset="0"/>
                        </a:rPr>
                        <m:t>≈</m:t>
                      </m:r>
                      <m:f>
                        <m:fPr>
                          <m:ctrlPr>
                            <a:rPr lang="en-US" b="0" i="1" kern="0" smtClean="0">
                              <a:solidFill>
                                <a:schemeClr val="tx1"/>
                              </a:solidFill>
                              <a:latin typeface="Cambria Math" panose="02040503050406030204" pitchFamily="18" charset="0"/>
                            </a:rPr>
                          </m:ctrlPr>
                        </m:fPr>
                        <m:num>
                          <m:r>
                            <a:rPr lang="en-US" b="0" i="1" kern="0" smtClean="0">
                              <a:solidFill>
                                <a:schemeClr val="tx1"/>
                              </a:solidFill>
                              <a:latin typeface="Cambria Math" panose="02040503050406030204" pitchFamily="18" charset="0"/>
                            </a:rPr>
                            <m:t>2</m:t>
                          </m:r>
                        </m:num>
                        <m:den>
                          <m:sSup>
                            <m:sSupPr>
                              <m:ctrlPr>
                                <a:rPr lang="en-US" b="0" i="1" kern="0" smtClean="0">
                                  <a:solidFill>
                                    <a:schemeClr val="tx1"/>
                                  </a:solidFill>
                                  <a:latin typeface="Cambria Math" panose="02040503050406030204" pitchFamily="18" charset="0"/>
                                </a:rPr>
                              </m:ctrlPr>
                            </m:sSupPr>
                            <m:e>
                              <m:r>
                                <a:rPr lang="en-US" b="0" i="1" kern="0" smtClean="0">
                                  <a:solidFill>
                                    <a:schemeClr val="tx1"/>
                                  </a:solidFill>
                                  <a:latin typeface="Cambria Math" panose="02040503050406030204" pitchFamily="18" charset="0"/>
                                </a:rPr>
                                <m:t>𝑄</m:t>
                              </m:r>
                            </m:e>
                            <m:sup>
                              <m:r>
                                <a:rPr lang="en-US" b="0" i="1" kern="0" smtClean="0">
                                  <a:solidFill>
                                    <a:schemeClr val="tx1"/>
                                  </a:solidFill>
                                  <a:latin typeface="Cambria Math" panose="02040503050406030204" pitchFamily="18" charset="0"/>
                                </a:rPr>
                                <m:t>2</m:t>
                              </m:r>
                            </m:sup>
                          </m:sSup>
                        </m:den>
                      </m:f>
                      <m:r>
                        <a:rPr lang="en-US" b="0" i="1" kern="0" smtClean="0">
                          <a:solidFill>
                            <a:schemeClr val="tx1">
                              <a:lumMod val="95000"/>
                              <a:lumOff val="5000"/>
                            </a:schemeClr>
                          </a:solidFill>
                          <a:latin typeface="Cambria Math" panose="02040503050406030204" pitchFamily="18" charset="0"/>
                        </a:rPr>
                        <m:t>𝐶</m:t>
                      </m:r>
                      <m:d>
                        <m:dPr>
                          <m:begChr m:val="["/>
                          <m:endChr m:val="]"/>
                          <m:ctrlPr>
                            <a:rPr lang="en-US" b="0" i="1" kern="0" smtClean="0">
                              <a:solidFill>
                                <a:schemeClr val="tx1">
                                  <a:lumMod val="95000"/>
                                  <a:lumOff val="5000"/>
                                </a:schemeClr>
                              </a:solidFill>
                              <a:latin typeface="Cambria Math" panose="02040503050406030204" pitchFamily="18" charset="0"/>
                            </a:rPr>
                          </m:ctrlPr>
                        </m:dPr>
                        <m:e>
                          <m:d>
                            <m:dPr>
                              <m:begChr m:val="{"/>
                              <m:endChr m:val="}"/>
                              <m:ctrlPr>
                                <a:rPr lang="en-US" b="0" i="1" kern="0" smtClean="0">
                                  <a:solidFill>
                                    <a:schemeClr val="tx1">
                                      <a:lumMod val="95000"/>
                                      <a:lumOff val="5000"/>
                                    </a:schemeClr>
                                  </a:solidFill>
                                  <a:latin typeface="Cambria Math" panose="02040503050406030204" pitchFamily="18" charset="0"/>
                                </a:rPr>
                              </m:ctrlPr>
                            </m:dPr>
                            <m:e>
                              <m:r>
                                <a:rPr lang="en-US" i="1" kern="0">
                                  <a:solidFill>
                                    <a:schemeClr val="tx1">
                                      <a:lumMod val="95000"/>
                                      <a:lumOff val="5000"/>
                                    </a:schemeClr>
                                  </a:solidFill>
                                  <a:latin typeface="Cambria Math" panose="02040503050406030204" pitchFamily="18" charset="0"/>
                                </a:rPr>
                                <m:t>2</m:t>
                              </m:r>
                              <m:sSup>
                                <m:sSupPr>
                                  <m:ctrlPr>
                                    <a:rPr lang="en-US" i="1" kern="0">
                                      <a:solidFill>
                                        <a:schemeClr val="tx1">
                                          <a:lumMod val="95000"/>
                                          <a:lumOff val="5000"/>
                                        </a:schemeClr>
                                      </a:solidFill>
                                      <a:latin typeface="Cambria Math" panose="02040503050406030204" pitchFamily="18" charset="0"/>
                                    </a:rPr>
                                  </m:ctrlPr>
                                </m:sSupPr>
                                <m:e>
                                  <m:d>
                                    <m:dPr>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dPr>
                                    <m:e>
                                      <m:acc>
                                        <m:accPr>
                                          <m:chr m:val="̂"/>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ea typeface="Cambria Math" panose="02040503050406030204" pitchFamily="18" charset="0"/>
                                            </a:rPr>
                                            <m:t>h</m:t>
                                          </m:r>
                                        </m:e>
                                      </m:acc>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rPr>
                                                <m:t>𝑘</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e>
                                  </m:d>
                                </m:e>
                                <m:sup>
                                  <m:r>
                                    <a:rPr lang="en-US" i="1" kern="0">
                                      <a:solidFill>
                                        <a:schemeClr val="tx1">
                                          <a:lumMod val="95000"/>
                                          <a:lumOff val="5000"/>
                                        </a:schemeClr>
                                      </a:solidFill>
                                      <a:latin typeface="Cambria Math" panose="02040503050406030204" pitchFamily="18" charset="0"/>
                                    </a:rPr>
                                    <m:t>2</m:t>
                                  </m:r>
                                </m:sup>
                              </m:sSup>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Sup>
                                <m:sSubSupPr>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i="1" kern="0">
                                      <a:solidFill>
                                        <a:schemeClr val="tx1">
                                          <a:lumMod val="95000"/>
                                          <a:lumOff val="5000"/>
                                        </a:schemeClr>
                                      </a:solidFill>
                                      <a:latin typeface="Cambria Math" panose="02040503050406030204" pitchFamily="18" charset="0"/>
                                      <a:ea typeface="Cambria Math" panose="02040503050406030204" pitchFamily="18" charset="0"/>
                                    </a:rPr>
                                    <m:t>𝑘</m:t>
                                  </m:r>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up>
                                  <m:r>
                                    <a:rPr lang="en-US" i="1" kern="0">
                                      <a:solidFill>
                                        <a:schemeClr val="tx1">
                                          <a:lumMod val="95000"/>
                                          <a:lumOff val="5000"/>
                                        </a:schemeClr>
                                      </a:solidFill>
                                      <a:latin typeface="Cambria Math" panose="02040503050406030204" pitchFamily="18" charset="0"/>
                                      <a:ea typeface="Cambria Math" panose="02040503050406030204" pitchFamily="18" charset="0"/>
                                    </a:rPr>
                                    <m:t>2</m:t>
                                  </m:r>
                                </m:sup>
                              </m:sSubSup>
                            </m:e>
                          </m:d>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𝑓</m:t>
                              </m:r>
                            </m:e>
                            <m:sub>
                              <m:r>
                                <a:rPr lang="en-US" i="1" kern="0">
                                  <a:solidFill>
                                    <a:srgbClr val="C00000"/>
                                  </a:solidFill>
                                  <a:latin typeface="Cambria Math" panose="02040503050406030204" pitchFamily="18" charset="0"/>
                                </a:rPr>
                                <m:t>1</m:t>
                              </m:r>
                            </m:sub>
                          </m:sSub>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𝐷</m:t>
                              </m:r>
                            </m:e>
                            <m:sub>
                              <m:r>
                                <a:rPr lang="en-US" i="1" kern="0">
                                  <a:solidFill>
                                    <a:srgbClr val="C00000"/>
                                  </a:solidFill>
                                  <a:latin typeface="Cambria Math" panose="02040503050406030204" pitchFamily="18" charset="0"/>
                                </a:rPr>
                                <m:t>1</m:t>
                              </m:r>
                            </m:sub>
                          </m:sSub>
                        </m:e>
                      </m:d>
                    </m:oMath>
                  </m:oMathPara>
                </a14:m>
                <a:endParaRPr lang="it-IT" dirty="0"/>
              </a:p>
            </p:txBody>
          </p:sp>
        </mc:Choice>
        <mc:Fallback xmlns="">
          <p:sp>
            <p:nvSpPr>
              <p:cNvPr id="9" name="TextBox 8"/>
              <p:cNvSpPr txBox="1">
                <a:spLocks noRot="1" noChangeAspect="1" noMove="1" noResize="1" noEditPoints="1" noAdjustHandles="1" noChangeArrowheads="1" noChangeShapeType="1" noTextEdit="1"/>
              </p:cNvSpPr>
              <p:nvPr/>
            </p:nvSpPr>
            <p:spPr>
              <a:xfrm>
                <a:off x="2127913" y="4446870"/>
                <a:ext cx="4206280" cy="653962"/>
              </a:xfrm>
              <a:prstGeom prst="rect">
                <a:avLst/>
              </a:prstGeom>
              <a:blipFill>
                <a:blip r:embed="rId5"/>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733845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3EFE729-6AED-46EE-A957-F424DE9D5C00}"/>
                  </a:ext>
                </a:extLst>
              </p:cNvPr>
              <p:cNvSpPr>
                <a:spLocks noGrp="1"/>
              </p:cNvSpPr>
              <p:nvPr>
                <p:ph type="title"/>
              </p:nvPr>
            </p:nvSpPr>
            <p:spPr/>
            <p:txBody>
              <a:bodyPr/>
              <a:lstStyle/>
              <a:p>
                <a:r>
                  <a:rPr lang="en-US" dirty="0"/>
                  <a:t>Cahn </a:t>
                </a:r>
                <a14:m>
                  <m:oMath xmlns:m="http://schemas.openxmlformats.org/officeDocument/2006/math">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cos</m:t>
                        </m:r>
                      </m:fName>
                      <m:e>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𝝓</m:t>
                            </m:r>
                          </m:e>
                          <m:sub>
                            <m:r>
                              <a:rPr lang="en-US" b="1" i="1" smtClean="0">
                                <a:latin typeface="Cambria Math" panose="02040503050406030204" pitchFamily="18" charset="0"/>
                              </a:rPr>
                              <m:t>𝒉</m:t>
                            </m:r>
                          </m:sub>
                        </m:sSub>
                      </m:e>
                    </m:func>
                  </m:oMath>
                </a14:m>
                <a:r>
                  <a:rPr lang="en-US" dirty="0"/>
                  <a:t> and Boer-Mulders </a:t>
                </a:r>
                <a14:m>
                  <m:oMath xmlns:m="http://schemas.openxmlformats.org/officeDocument/2006/math">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cos</m:t>
                        </m:r>
                      </m:fName>
                      <m:e>
                        <m:r>
                          <a:rPr lang="en-US" b="1" i="1" smtClean="0">
                            <a:latin typeface="Cambria Math" panose="02040503050406030204" pitchFamily="18" charset="0"/>
                          </a:rPr>
                          <m:t>𝟐</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𝝓</m:t>
                            </m:r>
                          </m:e>
                          <m:sub>
                            <m:r>
                              <a:rPr lang="en-US" i="1">
                                <a:latin typeface="Cambria Math" panose="02040503050406030204" pitchFamily="18" charset="0"/>
                              </a:rPr>
                              <m:t>𝒉</m:t>
                            </m:r>
                          </m:sub>
                        </m:sSub>
                      </m:e>
                    </m:func>
                  </m:oMath>
                </a14:m>
                <a:r>
                  <a:rPr lang="en-US" dirty="0"/>
                  <a:t> Asyms</a:t>
                </a:r>
              </a:p>
            </p:txBody>
          </p:sp>
        </mc:Choice>
        <mc:Fallback xmlns="">
          <p:sp>
            <p:nvSpPr>
              <p:cNvPr id="2" name="Title 1">
                <a:extLst>
                  <a:ext uri="{FF2B5EF4-FFF2-40B4-BE49-F238E27FC236}">
                    <a16:creationId xmlns:a16="http://schemas.microsoft.com/office/drawing/2014/main" id="{13EFE729-6AED-46EE-A957-F424DE9D5C00}"/>
                  </a:ext>
                </a:extLst>
              </p:cNvPr>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645DC0FE-1B2B-4179-B72A-ADA4E132209D}"/>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EC5B1057-002C-4DFE-B54A-81362BFE748F}"/>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52BFBA3C-A713-458D-85DF-DEF7A4C6A33A}"/>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25</a:t>
            </a:fld>
            <a:endParaRPr lang="en-US" dirty="0">
              <a:solidFill>
                <a:srgbClr val="FFFFFF"/>
              </a:solidFill>
            </a:endParaRPr>
          </a:p>
        </p:txBody>
      </p:sp>
      <p:pic>
        <p:nvPicPr>
          <p:cNvPr id="8" name="Content Placeholder 7">
            <a:extLst>
              <a:ext uri="{FF2B5EF4-FFF2-40B4-BE49-F238E27FC236}">
                <a16:creationId xmlns:a16="http://schemas.microsoft.com/office/drawing/2014/main" id="{7FADD3CA-B29F-4708-9D86-3BD67F6A2A8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73403" y="998423"/>
            <a:ext cx="3289985" cy="4421188"/>
          </a:xfrm>
        </p:spPr>
      </p:pic>
      <p:pic>
        <p:nvPicPr>
          <p:cNvPr id="10" name="Picture 9">
            <a:extLst>
              <a:ext uri="{FF2B5EF4-FFF2-40B4-BE49-F238E27FC236}">
                <a16:creationId xmlns:a16="http://schemas.microsoft.com/office/drawing/2014/main" id="{BCA5CDF5-5193-4D2B-9D49-AFEC1DC716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1028" y="1010983"/>
            <a:ext cx="3266123" cy="4389120"/>
          </a:xfrm>
          <a:prstGeom prst="rect">
            <a:avLst/>
          </a:prstGeom>
        </p:spPr>
      </p:pic>
      <p:pic>
        <p:nvPicPr>
          <p:cNvPr id="11" name="Picture 2" descr="https://wwwcompass.cern.ch/icons/compass_logo_064x064.png">
            <a:extLst>
              <a:ext uri="{FF2B5EF4-FFF2-40B4-BE49-F238E27FC236}">
                <a16:creationId xmlns:a16="http://schemas.microsoft.com/office/drawing/2014/main" id="{1D6AC599-8AE8-46AC-BE69-F0736958DB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507" y="4810011"/>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07F6990-0625-4968-9FA7-0F95979005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403" y="1044176"/>
            <a:ext cx="3266123" cy="4389120"/>
          </a:xfrm>
          <a:prstGeom prst="rect">
            <a:avLst/>
          </a:prstGeom>
        </p:spPr>
      </p:pic>
      <p:pic>
        <p:nvPicPr>
          <p:cNvPr id="15" name="Picture 14">
            <a:extLst>
              <a:ext uri="{FF2B5EF4-FFF2-40B4-BE49-F238E27FC236}">
                <a16:creationId xmlns:a16="http://schemas.microsoft.com/office/drawing/2014/main" id="{379FEACB-855E-4D5F-8335-808DBB326F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1076" y="1044176"/>
            <a:ext cx="3266123" cy="4389120"/>
          </a:xfrm>
          <a:prstGeom prst="rect">
            <a:avLst/>
          </a:prstGeom>
        </p:spPr>
      </p:pic>
    </p:spTree>
    <p:extLst>
      <p:ext uri="{BB962C8B-B14F-4D97-AF65-F5344CB8AC3E}">
        <p14:creationId xmlns:p14="http://schemas.microsoft.com/office/powerpoint/2010/main" val="5335798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9E4969-9623-477D-AA46-24FDC30DE9B5}"/>
              </a:ext>
            </a:extLst>
          </p:cNvPr>
          <p:cNvSpPr>
            <a:spLocks noGrp="1"/>
          </p:cNvSpPr>
          <p:nvPr>
            <p:ph type="title"/>
          </p:nvPr>
        </p:nvSpPr>
        <p:spPr/>
        <p:txBody>
          <a:bodyPr/>
          <a:lstStyle/>
          <a:p>
            <a:r>
              <a:rPr lang="en-US" dirty="0"/>
              <a:t>Single spin asymmetries</a:t>
            </a:r>
          </a:p>
        </p:txBody>
      </p:sp>
      <p:sp>
        <p:nvSpPr>
          <p:cNvPr id="3" name="Date Placeholder 2">
            <a:extLst>
              <a:ext uri="{FF2B5EF4-FFF2-40B4-BE49-F238E27FC236}">
                <a16:creationId xmlns:a16="http://schemas.microsoft.com/office/drawing/2014/main" id="{F68B7258-38C6-491C-9EA1-4D9DD62BBD57}"/>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ECCCAAE7-828B-48E0-A2C3-6623E0FED483}"/>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D3D582D2-551D-41E8-B876-4886CFE4F152}"/>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26</a:t>
            </a:fld>
            <a:endParaRPr lang="en-US" dirty="0">
              <a:solidFill>
                <a:srgbClr val="FFFFFF"/>
              </a:solidFill>
            </a:endParaRPr>
          </a:p>
        </p:txBody>
      </p:sp>
    </p:spTree>
    <p:extLst>
      <p:ext uri="{BB962C8B-B14F-4D97-AF65-F5344CB8AC3E}">
        <p14:creationId xmlns:p14="http://schemas.microsoft.com/office/powerpoint/2010/main" val="14917587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DC94-B24E-4392-B187-AC8B74846AEB}"/>
              </a:ext>
            </a:extLst>
          </p:cNvPr>
          <p:cNvSpPr>
            <a:spLocks noGrp="1"/>
          </p:cNvSpPr>
          <p:nvPr>
            <p:ph type="title"/>
          </p:nvPr>
        </p:nvSpPr>
        <p:spPr/>
        <p:txBody>
          <a:bodyPr/>
          <a:lstStyle/>
          <a:p>
            <a:r>
              <a:rPr lang="en-US" dirty="0"/>
              <a:t>HERMES 3D </a:t>
            </a:r>
            <a:r>
              <a:rPr lang="en-US" dirty="0" err="1"/>
              <a:t>ssa</a:t>
            </a:r>
            <a:r>
              <a:rPr lang="en-US" dirty="0"/>
              <a:t> - COLLINS</a:t>
            </a:r>
          </a:p>
        </p:txBody>
      </p:sp>
      <p:sp>
        <p:nvSpPr>
          <p:cNvPr id="3" name="Date Placeholder 2">
            <a:extLst>
              <a:ext uri="{FF2B5EF4-FFF2-40B4-BE49-F238E27FC236}">
                <a16:creationId xmlns:a16="http://schemas.microsoft.com/office/drawing/2014/main" id="{718F845E-7D57-4FDF-8636-9B5A3A74639A}"/>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0F9A62F7-D0CE-48C5-AA3E-52FC2654F3A7}"/>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B8CEF97B-72DA-4A2F-A86B-0F873E56BE3E}"/>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27</a:t>
            </a:fld>
            <a:endParaRPr lang="en-US" dirty="0">
              <a:solidFill>
                <a:srgbClr val="FFFFFF"/>
              </a:solidFill>
            </a:endParaRPr>
          </a:p>
        </p:txBody>
      </p:sp>
      <p:sp>
        <p:nvSpPr>
          <p:cNvPr id="6" name="Content Placeholder 5">
            <a:extLst>
              <a:ext uri="{FF2B5EF4-FFF2-40B4-BE49-F238E27FC236}">
                <a16:creationId xmlns:a16="http://schemas.microsoft.com/office/drawing/2014/main" id="{20543746-AEFE-40B8-8158-026A9E0EC1DF}"/>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AA565E3A-BA19-4E42-8419-608BD5F76F8E}"/>
              </a:ext>
            </a:extLst>
          </p:cNvPr>
          <p:cNvPicPr>
            <a:picLocks noChangeAspect="1"/>
          </p:cNvPicPr>
          <p:nvPr/>
        </p:nvPicPr>
        <p:blipFill>
          <a:blip r:embed="rId2"/>
          <a:stretch>
            <a:fillRect/>
          </a:stretch>
        </p:blipFill>
        <p:spPr>
          <a:xfrm>
            <a:off x="914400" y="1409700"/>
            <a:ext cx="3531870" cy="3836670"/>
          </a:xfrm>
          <a:prstGeom prst="rect">
            <a:avLst/>
          </a:prstGeom>
        </p:spPr>
      </p:pic>
      <p:pic>
        <p:nvPicPr>
          <p:cNvPr id="8" name="Picture 7">
            <a:extLst>
              <a:ext uri="{FF2B5EF4-FFF2-40B4-BE49-F238E27FC236}">
                <a16:creationId xmlns:a16="http://schemas.microsoft.com/office/drawing/2014/main" id="{C7ACBC4F-9829-4FB7-9777-ECB6AA1457F2}"/>
              </a:ext>
            </a:extLst>
          </p:cNvPr>
          <p:cNvPicPr>
            <a:picLocks noChangeAspect="1"/>
          </p:cNvPicPr>
          <p:nvPr/>
        </p:nvPicPr>
        <p:blipFill>
          <a:blip r:embed="rId3"/>
          <a:stretch>
            <a:fillRect/>
          </a:stretch>
        </p:blipFill>
        <p:spPr>
          <a:xfrm>
            <a:off x="4976111" y="1436370"/>
            <a:ext cx="3528060" cy="3810000"/>
          </a:xfrm>
          <a:prstGeom prst="rect">
            <a:avLst/>
          </a:prstGeom>
        </p:spPr>
      </p:pic>
    </p:spTree>
    <p:extLst>
      <p:ext uri="{BB962C8B-B14F-4D97-AF65-F5344CB8AC3E}">
        <p14:creationId xmlns:p14="http://schemas.microsoft.com/office/powerpoint/2010/main" val="31909420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DC94-B24E-4392-B187-AC8B74846AEB}"/>
              </a:ext>
            </a:extLst>
          </p:cNvPr>
          <p:cNvSpPr>
            <a:spLocks noGrp="1"/>
          </p:cNvSpPr>
          <p:nvPr>
            <p:ph type="title"/>
          </p:nvPr>
        </p:nvSpPr>
        <p:spPr/>
        <p:txBody>
          <a:bodyPr/>
          <a:lstStyle/>
          <a:p>
            <a:r>
              <a:rPr lang="en-US" dirty="0"/>
              <a:t>HERMES 3D </a:t>
            </a:r>
            <a:r>
              <a:rPr lang="en-US" dirty="0" err="1"/>
              <a:t>ssa</a:t>
            </a:r>
            <a:r>
              <a:rPr lang="en-US" dirty="0"/>
              <a:t> - SIVERS</a:t>
            </a:r>
          </a:p>
        </p:txBody>
      </p:sp>
      <p:sp>
        <p:nvSpPr>
          <p:cNvPr id="3" name="Date Placeholder 2">
            <a:extLst>
              <a:ext uri="{FF2B5EF4-FFF2-40B4-BE49-F238E27FC236}">
                <a16:creationId xmlns:a16="http://schemas.microsoft.com/office/drawing/2014/main" id="{718F845E-7D57-4FDF-8636-9B5A3A74639A}"/>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0F9A62F7-D0CE-48C5-AA3E-52FC2654F3A7}"/>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B8CEF97B-72DA-4A2F-A86B-0F873E56BE3E}"/>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28</a:t>
            </a:fld>
            <a:endParaRPr lang="en-US" dirty="0">
              <a:solidFill>
                <a:srgbClr val="FFFFFF"/>
              </a:solidFill>
            </a:endParaRPr>
          </a:p>
        </p:txBody>
      </p:sp>
      <p:pic>
        <p:nvPicPr>
          <p:cNvPr id="10" name="Picture 9">
            <a:extLst>
              <a:ext uri="{FF2B5EF4-FFF2-40B4-BE49-F238E27FC236}">
                <a16:creationId xmlns:a16="http://schemas.microsoft.com/office/drawing/2014/main" id="{1A9F0C15-0B99-43F4-8403-24DDAFC88406}"/>
              </a:ext>
            </a:extLst>
          </p:cNvPr>
          <p:cNvPicPr>
            <a:picLocks noChangeAspect="1"/>
          </p:cNvPicPr>
          <p:nvPr/>
        </p:nvPicPr>
        <p:blipFill>
          <a:blip r:embed="rId2"/>
          <a:stretch>
            <a:fillRect/>
          </a:stretch>
        </p:blipFill>
        <p:spPr>
          <a:xfrm>
            <a:off x="5029200" y="1283081"/>
            <a:ext cx="3493770" cy="3810000"/>
          </a:xfrm>
          <a:prstGeom prst="rect">
            <a:avLst/>
          </a:prstGeom>
        </p:spPr>
      </p:pic>
      <p:pic>
        <p:nvPicPr>
          <p:cNvPr id="11" name="Picture 10">
            <a:extLst>
              <a:ext uri="{FF2B5EF4-FFF2-40B4-BE49-F238E27FC236}">
                <a16:creationId xmlns:a16="http://schemas.microsoft.com/office/drawing/2014/main" id="{7E17424C-2E64-4071-8D5C-6C120AA66C31}"/>
              </a:ext>
            </a:extLst>
          </p:cNvPr>
          <p:cNvPicPr>
            <a:picLocks noChangeAspect="1"/>
          </p:cNvPicPr>
          <p:nvPr/>
        </p:nvPicPr>
        <p:blipFill>
          <a:blip r:embed="rId3"/>
          <a:stretch>
            <a:fillRect/>
          </a:stretch>
        </p:blipFill>
        <p:spPr>
          <a:xfrm>
            <a:off x="934866" y="1320755"/>
            <a:ext cx="2758875" cy="1313253"/>
          </a:xfrm>
          <a:prstGeom prst="rect">
            <a:avLst/>
          </a:prstGeom>
        </p:spPr>
      </p:pic>
      <p:pic>
        <p:nvPicPr>
          <p:cNvPr id="12" name="Picture 11">
            <a:extLst>
              <a:ext uri="{FF2B5EF4-FFF2-40B4-BE49-F238E27FC236}">
                <a16:creationId xmlns:a16="http://schemas.microsoft.com/office/drawing/2014/main" id="{2344D33A-491F-4D86-BC18-78BA6B17E175}"/>
              </a:ext>
            </a:extLst>
          </p:cNvPr>
          <p:cNvPicPr>
            <a:picLocks noChangeAspect="1"/>
          </p:cNvPicPr>
          <p:nvPr/>
        </p:nvPicPr>
        <p:blipFill>
          <a:blip r:embed="rId4"/>
          <a:stretch>
            <a:fillRect/>
          </a:stretch>
        </p:blipFill>
        <p:spPr>
          <a:xfrm>
            <a:off x="934866" y="2717287"/>
            <a:ext cx="2758875" cy="2347831"/>
          </a:xfrm>
          <a:prstGeom prst="rect">
            <a:avLst/>
          </a:prstGeom>
        </p:spPr>
      </p:pic>
    </p:spTree>
    <p:extLst>
      <p:ext uri="{BB962C8B-B14F-4D97-AF65-F5344CB8AC3E}">
        <p14:creationId xmlns:p14="http://schemas.microsoft.com/office/powerpoint/2010/main" val="1595754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2440-CB69-457D-A633-E060EE139201}"/>
              </a:ext>
            </a:extLst>
          </p:cNvPr>
          <p:cNvSpPr>
            <a:spLocks noGrp="1"/>
          </p:cNvSpPr>
          <p:nvPr>
            <p:ph type="title"/>
          </p:nvPr>
        </p:nvSpPr>
        <p:spPr/>
        <p:txBody>
          <a:bodyPr/>
          <a:lstStyle/>
          <a:p>
            <a:r>
              <a:rPr lang="en-US" dirty="0" err="1"/>
              <a:t>Sivers</a:t>
            </a:r>
            <a:r>
              <a:rPr lang="en-US" dirty="0"/>
              <a:t> change of sign – no conclusive status</a:t>
            </a:r>
          </a:p>
        </p:txBody>
      </p:sp>
      <p:sp>
        <p:nvSpPr>
          <p:cNvPr id="3" name="Date Placeholder 2">
            <a:extLst>
              <a:ext uri="{FF2B5EF4-FFF2-40B4-BE49-F238E27FC236}">
                <a16:creationId xmlns:a16="http://schemas.microsoft.com/office/drawing/2014/main" id="{1553F8B1-F280-412A-9602-3CF7E5D51302}"/>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2AD7E9E7-9CA1-4125-9BA2-6326D04F991C}"/>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7D077244-44D0-4B02-9C94-7FECDACECBE2}"/>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29</a:t>
            </a:fld>
            <a:endParaRPr lang="en-US" dirty="0">
              <a:solidFill>
                <a:srgbClr val="FFFFFF"/>
              </a:solidFill>
            </a:endParaRPr>
          </a:p>
        </p:txBody>
      </p:sp>
      <p:sp>
        <p:nvSpPr>
          <p:cNvPr id="6" name="Content Placeholder 5">
            <a:extLst>
              <a:ext uri="{FF2B5EF4-FFF2-40B4-BE49-F238E27FC236}">
                <a16:creationId xmlns:a16="http://schemas.microsoft.com/office/drawing/2014/main" id="{75D40FF6-2F5C-49C2-88F4-508419CFFB24}"/>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8E50AE4F-A01F-42A1-A004-79157057074E}"/>
              </a:ext>
            </a:extLst>
          </p:cNvPr>
          <p:cNvPicPr>
            <a:picLocks noChangeAspect="1"/>
          </p:cNvPicPr>
          <p:nvPr/>
        </p:nvPicPr>
        <p:blipFill>
          <a:blip r:embed="rId2"/>
          <a:stretch>
            <a:fillRect/>
          </a:stretch>
        </p:blipFill>
        <p:spPr>
          <a:xfrm>
            <a:off x="533400" y="1124487"/>
            <a:ext cx="3893394" cy="4181619"/>
          </a:xfrm>
          <a:prstGeom prst="rect">
            <a:avLst/>
          </a:prstGeom>
        </p:spPr>
      </p:pic>
      <p:pic>
        <p:nvPicPr>
          <p:cNvPr id="8" name="Picture 7">
            <a:extLst>
              <a:ext uri="{FF2B5EF4-FFF2-40B4-BE49-F238E27FC236}">
                <a16:creationId xmlns:a16="http://schemas.microsoft.com/office/drawing/2014/main" id="{432AB2AC-2FEE-4984-8FCC-FC9B4CACFFCC}"/>
              </a:ext>
            </a:extLst>
          </p:cNvPr>
          <p:cNvPicPr>
            <a:picLocks noChangeAspect="1"/>
          </p:cNvPicPr>
          <p:nvPr/>
        </p:nvPicPr>
        <p:blipFill>
          <a:blip r:embed="rId3"/>
          <a:stretch>
            <a:fillRect/>
          </a:stretch>
        </p:blipFill>
        <p:spPr>
          <a:xfrm>
            <a:off x="4267200" y="2019300"/>
            <a:ext cx="4084176" cy="2765485"/>
          </a:xfrm>
          <a:prstGeom prst="rect">
            <a:avLst/>
          </a:prstGeom>
        </p:spPr>
      </p:pic>
    </p:spTree>
    <p:extLst>
      <p:ext uri="{BB962C8B-B14F-4D97-AF65-F5344CB8AC3E}">
        <p14:creationId xmlns:p14="http://schemas.microsoft.com/office/powerpoint/2010/main" val="2487961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Accessing TMD PDFs and FFs</a:t>
            </a:r>
            <a:endParaRPr lang="en-GB" dirty="0"/>
          </a:p>
        </p:txBody>
      </p:sp>
      <p:sp>
        <p:nvSpPr>
          <p:cNvPr id="5" name="Date Placeholder 4"/>
          <p:cNvSpPr>
            <a:spLocks noGrp="1"/>
          </p:cNvSpPr>
          <p:nvPr>
            <p:ph type="dt" sz="half" idx="10"/>
          </p:nvPr>
        </p:nvSpPr>
        <p:spPr/>
        <p:txBody>
          <a:bodyPr/>
          <a:lstStyle/>
          <a:p>
            <a:r>
              <a:rPr lang="en-US"/>
              <a:t>16/01/2023</a:t>
            </a:r>
            <a:endParaRPr lang="en-US" dirty="0"/>
          </a:p>
        </p:txBody>
      </p:sp>
      <p:sp>
        <p:nvSpPr>
          <p:cNvPr id="8" name="Footer Placeholder 7"/>
          <p:cNvSpPr>
            <a:spLocks noGrp="1"/>
          </p:cNvSpPr>
          <p:nvPr>
            <p:ph type="ftr" sz="quarter" idx="11"/>
          </p:nvPr>
        </p:nvSpPr>
        <p:spPr/>
        <p:txBody>
          <a:bodyPr/>
          <a:lstStyle/>
          <a:p>
            <a:r>
              <a:rPr lang="en-US"/>
              <a:t>XXIX Epiphany Conference</a:t>
            </a:r>
            <a:endParaRPr lang="en-US" dirty="0"/>
          </a:p>
        </p:txBody>
      </p:sp>
      <p:sp>
        <p:nvSpPr>
          <p:cNvPr id="11" name="Slide Number Placeholder 10"/>
          <p:cNvSpPr>
            <a:spLocks noGrp="1"/>
          </p:cNvSpPr>
          <p:nvPr>
            <p:ph type="sldNum" sz="quarter" idx="12"/>
          </p:nvPr>
        </p:nvSpPr>
        <p:spPr/>
        <p:txBody>
          <a:bodyPr/>
          <a:lstStyle/>
          <a:p>
            <a:fld id="{D502567A-F768-4C88-A627-18353962A466}" type="slidenum">
              <a:rPr lang="en-US" smtClean="0"/>
              <a:pPr/>
              <a:t>3</a:t>
            </a:fld>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0" y="1028700"/>
                <a:ext cx="8686800" cy="4420800"/>
              </a:xfrm>
              <a:prstGeom prst="rect">
                <a:avLst/>
              </a:prstGeom>
            </p:spPr>
            <p:txBody>
              <a:bodyPr/>
              <a:lstStyle/>
              <a:p>
                <a:r>
                  <a:rPr lang="en-US" sz="1800" dirty="0"/>
                  <a:t>TMD factorization works in the domain where there are two observed momenta in the process, such as SIDIS, DY, </a:t>
                </a:r>
                <a14:m>
                  <m:oMath xmlns:m="http://schemas.openxmlformats.org/officeDocument/2006/math">
                    <m:sSup>
                      <m:sSupPr>
                        <m:ctrlPr>
                          <a:rPr lang="en-GB"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m:t>
                        </m:r>
                      </m:sup>
                    </m:sSup>
                    <m:sSup>
                      <m:sSupPr>
                        <m:ctrlPr>
                          <a:rPr lang="en-GB"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m:t>
                        </m:r>
                      </m:sup>
                    </m:sSup>
                  </m:oMath>
                </a14:m>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𝑄</m:t>
                    </m:r>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𝑞</m:t>
                        </m:r>
                      </m:e>
                      <m:sub>
                        <m:r>
                          <a:rPr lang="en-US" sz="1800" i="1">
                            <a:latin typeface="Cambria Math" panose="02040503050406030204" pitchFamily="18" charset="0"/>
                            <a:ea typeface="Cambria Math" panose="02040503050406030204" pitchFamily="18" charset="0"/>
                          </a:rPr>
                          <m:t>𝑇</m:t>
                        </m:r>
                      </m:sub>
                    </m:sSub>
                  </m:oMath>
                </a14:m>
                <a:r>
                  <a:rPr lang="en-US" sz="1800" dirty="0"/>
                  <a:t>: </a:t>
                </a:r>
                <a14:m>
                  <m:oMath xmlns:m="http://schemas.openxmlformats.org/officeDocument/2006/math">
                    <m:r>
                      <a:rPr lang="en-US" sz="1800" i="1" dirty="0">
                        <a:latin typeface="Cambria Math" panose="02040503050406030204" pitchFamily="18" charset="0"/>
                      </a:rPr>
                      <m:t>𝑄</m:t>
                    </m:r>
                  </m:oMath>
                </a14:m>
                <a:r>
                  <a:rPr lang="en-US" sz="1800" dirty="0"/>
                  <a:t> is large to ensure the use of </a:t>
                </a:r>
                <a:r>
                  <a:rPr lang="en-US" sz="1800" dirty="0" err="1"/>
                  <a:t>pQCD</a:t>
                </a:r>
                <a:r>
                  <a:rPr lang="en-US" sz="1800" dirty="0"/>
                  <a:t>,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𝑞</m:t>
                        </m:r>
                      </m:e>
                      <m:sub>
                        <m:r>
                          <a:rPr lang="en-US" sz="1800" i="1">
                            <a:latin typeface="Cambria Math" panose="02040503050406030204" pitchFamily="18" charset="0"/>
                            <a:ea typeface="Cambria Math" panose="02040503050406030204" pitchFamily="18" charset="0"/>
                          </a:rPr>
                          <m:t>𝑇</m:t>
                        </m:r>
                      </m:sub>
                    </m:sSub>
                  </m:oMath>
                </a14:m>
                <a:r>
                  <a:rPr lang="en-US" sz="1800" dirty="0"/>
                  <a:t> is much smaller such that it is sensitive to </a:t>
                </a:r>
                <a:r>
                  <a:rPr lang="en-US" sz="1800" dirty="0" err="1"/>
                  <a:t>parton’s</a:t>
                </a:r>
                <a:r>
                  <a:rPr lang="en-US" sz="1800" dirty="0"/>
                  <a:t> transverse momentum</a:t>
                </a:r>
              </a:p>
              <a:p>
                <a:r>
                  <a:rPr lang="en-US" sz="2000" dirty="0">
                    <a:solidFill>
                      <a:schemeClr val="accent2"/>
                    </a:solidFill>
                  </a:rPr>
                  <a:t>SIDIS off (un)polarized p, d, n targets</a:t>
                </a:r>
              </a:p>
              <a:p>
                <a:endParaRPr lang="en-US" sz="2000" b="1" dirty="0">
                  <a:solidFill>
                    <a:schemeClr val="accent2"/>
                  </a:solidFill>
                </a:endParaRPr>
              </a:p>
              <a:p>
                <a:endParaRPr lang="en-GB" sz="1600" b="1" dirty="0"/>
              </a:p>
              <a:p>
                <a:r>
                  <a:rPr lang="en-GB" sz="2000" dirty="0">
                    <a:solidFill>
                      <a:schemeClr val="accent2"/>
                    </a:solidFill>
                  </a:rPr>
                  <a:t>(un)polarised </a:t>
                </a:r>
                <a:r>
                  <a:rPr lang="en-GB" sz="2000" dirty="0" err="1">
                    <a:solidFill>
                      <a:schemeClr val="accent2"/>
                    </a:solidFill>
                  </a:rPr>
                  <a:t>Drell</a:t>
                </a:r>
                <a:r>
                  <a:rPr lang="en-GB" sz="2000" dirty="0">
                    <a:solidFill>
                      <a:schemeClr val="accent2"/>
                    </a:solidFill>
                  </a:rPr>
                  <a:t>-Yan</a:t>
                </a:r>
              </a:p>
              <a:p>
                <a:endParaRPr lang="en-GB" sz="2000" dirty="0"/>
              </a:p>
              <a:p>
                <a:endParaRPr lang="en-GB" sz="2000" dirty="0"/>
              </a:p>
              <a:p>
                <a14:m>
                  <m:oMath xmlns:m="http://schemas.openxmlformats.org/officeDocument/2006/math">
                    <m:sSup>
                      <m:sSupPr>
                        <m:ctrlPr>
                          <a:rPr lang="en-GB" sz="2000" i="1">
                            <a:solidFill>
                              <a:schemeClr val="accent2"/>
                            </a:solidFill>
                            <a:latin typeface="Cambria Math" panose="02040503050406030204" pitchFamily="18" charset="0"/>
                          </a:rPr>
                        </m:ctrlPr>
                      </m:sSupPr>
                      <m:e>
                        <m:r>
                          <a:rPr lang="en-US" sz="2000" i="1">
                            <a:solidFill>
                              <a:schemeClr val="accent2"/>
                            </a:solidFill>
                            <a:latin typeface="Cambria Math" panose="02040503050406030204" pitchFamily="18" charset="0"/>
                          </a:rPr>
                          <m:t>𝑒</m:t>
                        </m:r>
                      </m:e>
                      <m:sup>
                        <m:r>
                          <a:rPr lang="en-US" sz="2000" i="1">
                            <a:solidFill>
                              <a:schemeClr val="accent2"/>
                            </a:solidFill>
                            <a:latin typeface="Cambria Math" panose="02040503050406030204" pitchFamily="18" charset="0"/>
                          </a:rPr>
                          <m:t>+</m:t>
                        </m:r>
                      </m:sup>
                    </m:sSup>
                    <m:sSup>
                      <m:sSupPr>
                        <m:ctrlPr>
                          <a:rPr lang="en-GB" sz="2000" i="1">
                            <a:solidFill>
                              <a:schemeClr val="accent2"/>
                            </a:solidFill>
                            <a:latin typeface="Cambria Math" panose="02040503050406030204" pitchFamily="18" charset="0"/>
                          </a:rPr>
                        </m:ctrlPr>
                      </m:sSupPr>
                      <m:e>
                        <m:r>
                          <a:rPr lang="en-US" sz="2000" i="1">
                            <a:solidFill>
                              <a:schemeClr val="accent2"/>
                            </a:solidFill>
                            <a:latin typeface="Cambria Math" panose="02040503050406030204" pitchFamily="18" charset="0"/>
                          </a:rPr>
                          <m:t>𝑒</m:t>
                        </m:r>
                      </m:e>
                      <m:sup>
                        <m:r>
                          <a:rPr lang="en-US" sz="2000" i="1">
                            <a:solidFill>
                              <a:schemeClr val="accent2"/>
                            </a:solidFill>
                            <a:latin typeface="Cambria Math" panose="02040503050406030204" pitchFamily="18" charset="0"/>
                          </a:rPr>
                          <m:t>−</m:t>
                        </m:r>
                      </m:sup>
                    </m:sSup>
                    <m:r>
                      <a:rPr lang="en-US" sz="2000" i="1">
                        <a:solidFill>
                          <a:schemeClr val="accent2"/>
                        </a:solidFill>
                        <a:latin typeface="Cambria Math" panose="02040503050406030204" pitchFamily="18" charset="0"/>
                        <a:ea typeface="Cambria Math" panose="02040503050406030204" pitchFamily="18" charset="0"/>
                      </a:rPr>
                      <m:t>→</m:t>
                    </m:r>
                    <m:sSub>
                      <m:sSubPr>
                        <m:ctrlPr>
                          <a:rPr lang="en-US" sz="2000" i="1">
                            <a:solidFill>
                              <a:schemeClr val="accent2"/>
                            </a:solidFill>
                            <a:latin typeface="Cambria Math" panose="02040503050406030204" pitchFamily="18" charset="0"/>
                            <a:ea typeface="Cambria Math" panose="02040503050406030204" pitchFamily="18" charset="0"/>
                          </a:rPr>
                        </m:ctrlPr>
                      </m:sSubPr>
                      <m:e>
                        <m:r>
                          <a:rPr lang="en-US" sz="2000" i="1">
                            <a:solidFill>
                              <a:schemeClr val="accent2"/>
                            </a:solidFill>
                            <a:latin typeface="Cambria Math" panose="02040503050406030204" pitchFamily="18" charset="0"/>
                            <a:ea typeface="Cambria Math" panose="02040503050406030204" pitchFamily="18" charset="0"/>
                          </a:rPr>
                          <m:t>h</m:t>
                        </m:r>
                      </m:e>
                      <m:sub>
                        <m:r>
                          <a:rPr lang="en-US" sz="2000" i="1">
                            <a:solidFill>
                              <a:schemeClr val="accent2"/>
                            </a:solidFill>
                            <a:latin typeface="Cambria Math" panose="02040503050406030204" pitchFamily="18" charset="0"/>
                            <a:ea typeface="Cambria Math" panose="02040503050406030204" pitchFamily="18" charset="0"/>
                          </a:rPr>
                          <m:t>1</m:t>
                        </m:r>
                      </m:sub>
                    </m:sSub>
                    <m:sSub>
                      <m:sSubPr>
                        <m:ctrlPr>
                          <a:rPr lang="en-US" sz="2000" i="1">
                            <a:solidFill>
                              <a:schemeClr val="accent2"/>
                            </a:solidFill>
                            <a:latin typeface="Cambria Math" panose="02040503050406030204" pitchFamily="18" charset="0"/>
                            <a:ea typeface="Cambria Math" panose="02040503050406030204" pitchFamily="18" charset="0"/>
                          </a:rPr>
                        </m:ctrlPr>
                      </m:sSubPr>
                      <m:e>
                        <m:r>
                          <a:rPr lang="en-US" sz="2000" i="1">
                            <a:solidFill>
                              <a:schemeClr val="accent2"/>
                            </a:solidFill>
                            <a:latin typeface="Cambria Math" panose="02040503050406030204" pitchFamily="18" charset="0"/>
                            <a:ea typeface="Cambria Math" panose="02040503050406030204" pitchFamily="18" charset="0"/>
                          </a:rPr>
                          <m:t>h</m:t>
                        </m:r>
                      </m:e>
                      <m:sub>
                        <m:r>
                          <a:rPr lang="en-US" sz="2000" i="1">
                            <a:solidFill>
                              <a:schemeClr val="accent2"/>
                            </a:solidFill>
                            <a:latin typeface="Cambria Math" panose="02040503050406030204" pitchFamily="18" charset="0"/>
                            <a:ea typeface="Cambria Math" panose="02040503050406030204" pitchFamily="18" charset="0"/>
                          </a:rPr>
                          <m:t>2</m:t>
                        </m:r>
                      </m:sub>
                    </m:sSub>
                  </m:oMath>
                </a14:m>
                <a:r>
                  <a:rPr lang="en-GB" sz="20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0" y="1028700"/>
                <a:ext cx="8686800" cy="4420800"/>
              </a:xfrm>
              <a:prstGeom prst="rect">
                <a:avLst/>
              </a:prstGeom>
              <a:blipFill>
                <a:blip r:embed="rId3"/>
                <a:stretch>
                  <a:fillRect l="-281" t="-1379"/>
                </a:stretch>
              </a:blipFill>
            </p:spPr>
            <p:txBody>
              <a:bodyPr/>
              <a:lstStyle/>
              <a:p>
                <a:r>
                  <a:rPr lang="en-US">
                    <a:noFill/>
                  </a:rPr>
                  <a:t> </a:t>
                </a:r>
              </a:p>
            </p:txBody>
          </p:sp>
        </mc:Fallback>
      </mc:AlternateContent>
      <p:pic>
        <p:nvPicPr>
          <p:cNvPr id="142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519" y="2226874"/>
            <a:ext cx="1136989" cy="803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1458" y="2226874"/>
            <a:ext cx="2666999" cy="954107"/>
          </a:xfrm>
          <a:prstGeom prst="rect">
            <a:avLst/>
          </a:prstGeom>
          <a:noFill/>
        </p:spPr>
        <p:txBody>
          <a:bodyPr wrap="square" rtlCol="0">
            <a:spAutoFit/>
          </a:bodyPr>
          <a:lstStyle/>
          <a:p>
            <a:r>
              <a:rPr lang="en-GB" sz="1400" dirty="0">
                <a:solidFill>
                  <a:schemeClr val="tx1"/>
                </a:solidFill>
              </a:rPr>
              <a:t>HERMES </a:t>
            </a:r>
          </a:p>
          <a:p>
            <a:r>
              <a:rPr lang="en-GB" sz="1400" dirty="0">
                <a:solidFill>
                  <a:schemeClr val="tx1"/>
                </a:solidFill>
              </a:rPr>
              <a:t>COMPASS </a:t>
            </a:r>
          </a:p>
          <a:p>
            <a:r>
              <a:rPr lang="en-GB" sz="1400" dirty="0">
                <a:solidFill>
                  <a:schemeClr val="tx1"/>
                </a:solidFill>
              </a:rPr>
              <a:t>JLab12</a:t>
            </a:r>
            <a:r>
              <a:rPr lang="en-GB" sz="1400" b="1" dirty="0">
                <a:solidFill>
                  <a:schemeClr val="tx1"/>
                </a:solidFill>
              </a:rPr>
              <a:t> </a:t>
            </a:r>
          </a:p>
          <a:p>
            <a:r>
              <a:rPr lang="en-GB" sz="1400" i="1" dirty="0">
                <a:solidFill>
                  <a:schemeClr val="tx1"/>
                </a:solidFill>
              </a:rPr>
              <a:t>future: </a:t>
            </a:r>
            <a:r>
              <a:rPr lang="en-GB" sz="1400" b="1" i="1" dirty="0">
                <a:solidFill>
                  <a:schemeClr val="tx1"/>
                </a:solidFill>
              </a:rPr>
              <a:t>EIC</a:t>
            </a:r>
            <a:endParaRPr lang="en-GB" sz="1400" dirty="0">
              <a:solidFill>
                <a:schemeClr val="tx1"/>
              </a:solidFill>
            </a:endParaRPr>
          </a:p>
        </p:txBody>
      </p:sp>
      <p:pic>
        <p:nvPicPr>
          <p:cNvPr id="142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615" y="3557793"/>
            <a:ext cx="1750586" cy="78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743201" y="3372380"/>
            <a:ext cx="2276329" cy="954107"/>
          </a:xfrm>
          <a:prstGeom prst="rect">
            <a:avLst/>
          </a:prstGeom>
          <a:noFill/>
        </p:spPr>
        <p:txBody>
          <a:bodyPr wrap="none" rtlCol="0">
            <a:spAutoFit/>
          </a:bodyPr>
          <a:lstStyle/>
          <a:p>
            <a:r>
              <a:rPr lang="en-GB" sz="1400" dirty="0">
                <a:solidFill>
                  <a:schemeClr val="tx1"/>
                </a:solidFill>
              </a:rPr>
              <a:t>COMPASS </a:t>
            </a:r>
          </a:p>
          <a:p>
            <a:r>
              <a:rPr lang="en-GB" sz="1400" dirty="0">
                <a:solidFill>
                  <a:schemeClr val="tx1"/>
                </a:solidFill>
              </a:rPr>
              <a:t>RHIC</a:t>
            </a:r>
          </a:p>
          <a:p>
            <a:r>
              <a:rPr lang="en-GB" sz="1400" i="1" dirty="0">
                <a:solidFill>
                  <a:schemeClr val="tx1"/>
                </a:solidFill>
              </a:rPr>
              <a:t>FNAL</a:t>
            </a:r>
          </a:p>
          <a:p>
            <a:r>
              <a:rPr lang="en-GB" sz="1400" i="1" dirty="0">
                <a:solidFill>
                  <a:schemeClr val="tx1"/>
                </a:solidFill>
              </a:rPr>
              <a:t>future: </a:t>
            </a:r>
            <a:r>
              <a:rPr lang="en-GB" sz="1400" b="1" i="1" dirty="0">
                <a:solidFill>
                  <a:schemeClr val="tx1"/>
                </a:solidFill>
              </a:rPr>
              <a:t>FAIR, </a:t>
            </a:r>
            <a:r>
              <a:rPr lang="en-GB" sz="1400" b="1" i="1" dirty="0" err="1">
                <a:solidFill>
                  <a:schemeClr val="tx1"/>
                </a:solidFill>
              </a:rPr>
              <a:t>JPark</a:t>
            </a:r>
            <a:r>
              <a:rPr lang="en-GB" sz="1400" b="1" i="1" dirty="0">
                <a:solidFill>
                  <a:schemeClr val="tx1"/>
                </a:solidFill>
              </a:rPr>
              <a:t>, NICA</a:t>
            </a:r>
            <a:endParaRPr lang="en-GB" sz="1400" dirty="0">
              <a:solidFill>
                <a:schemeClr val="tx1"/>
              </a:solidFill>
            </a:endParaRPr>
          </a:p>
        </p:txBody>
      </p:sp>
      <mc:AlternateContent xmlns:mc="http://schemas.openxmlformats.org/markup-compatibility/2006" xmlns:a14="http://schemas.microsoft.com/office/drawing/2010/main">
        <mc:Choice Requires="a14">
          <p:sp>
            <p:nvSpPr>
              <p:cNvPr id="6" name="Rectangle 5"/>
              <p:cNvSpPr/>
              <p:nvPr/>
            </p:nvSpPr>
            <p:spPr>
              <a:xfrm>
                <a:off x="4495801" y="2381295"/>
                <a:ext cx="3604128" cy="4347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kern="0" smtClean="0">
                              <a:solidFill>
                                <a:srgbClr val="FF0000"/>
                              </a:solidFill>
                              <a:latin typeface="Cambria Math" panose="02040503050406030204" pitchFamily="18" charset="0"/>
                            </a:rPr>
                          </m:ctrlPr>
                        </m:sSupPr>
                        <m:e>
                          <m:r>
                            <a:rPr lang="en-US" i="1" kern="0">
                              <a:solidFill>
                                <a:srgbClr val="FF0000"/>
                              </a:solidFill>
                              <a:latin typeface="Cambria Math" panose="02040503050406030204" pitchFamily="18" charset="0"/>
                              <a:ea typeface="Cambria Math" panose="02040503050406030204" pitchFamily="18" charset="0"/>
                            </a:rPr>
                            <m:t>𝜎</m:t>
                          </m:r>
                        </m:e>
                        <m:sup>
                          <m:r>
                            <a:rPr lang="en-US" i="1" kern="0">
                              <a:solidFill>
                                <a:srgbClr val="FF0000"/>
                              </a:solidFill>
                              <a:latin typeface="Cambria Math" panose="02040503050406030204" pitchFamily="18" charset="0"/>
                              <a:ea typeface="Cambria Math" panose="02040503050406030204" pitchFamily="18" charset="0"/>
                            </a:rPr>
                            <m:t>ℓ</m:t>
                          </m:r>
                          <m:r>
                            <a:rPr lang="en-US" i="1" kern="0">
                              <a:solidFill>
                                <a:srgbClr val="FF0000"/>
                              </a:solidFill>
                              <a:latin typeface="Cambria Math" panose="02040503050406030204" pitchFamily="18" charset="0"/>
                              <a:ea typeface="Cambria Math" panose="02040503050406030204" pitchFamily="18" charset="0"/>
                            </a:rPr>
                            <m:t>𝑝</m:t>
                          </m:r>
                          <m:r>
                            <a:rPr lang="en-US" i="1" kern="0">
                              <a:solidFill>
                                <a:srgbClr val="FF0000"/>
                              </a:solidFill>
                              <a:latin typeface="Cambria Math" panose="02040503050406030204" pitchFamily="18" charset="0"/>
                              <a:ea typeface="Cambria Math" panose="02040503050406030204" pitchFamily="18" charset="0"/>
                            </a:rPr>
                            <m:t>→</m:t>
                          </m:r>
                          <m:sSup>
                            <m:sSupPr>
                              <m:ctrlPr>
                                <a:rPr lang="en-US" i="1" kern="0">
                                  <a:solidFill>
                                    <a:srgbClr val="FF0000"/>
                                  </a:solidFill>
                                  <a:latin typeface="Cambria Math" panose="02040503050406030204" pitchFamily="18" charset="0"/>
                                  <a:ea typeface="Cambria Math" panose="02040503050406030204" pitchFamily="18" charset="0"/>
                                </a:rPr>
                              </m:ctrlPr>
                            </m:sSupPr>
                            <m:e>
                              <m:r>
                                <a:rPr lang="en-US" i="1" kern="0">
                                  <a:solidFill>
                                    <a:srgbClr val="FF0000"/>
                                  </a:solidFill>
                                  <a:latin typeface="Cambria Math" panose="02040503050406030204" pitchFamily="18" charset="0"/>
                                  <a:ea typeface="Cambria Math" panose="02040503050406030204" pitchFamily="18" charset="0"/>
                                </a:rPr>
                                <m:t>ℓ</m:t>
                              </m:r>
                            </m:e>
                            <m:sup>
                              <m:r>
                                <a:rPr lang="en-US" i="1" kern="0">
                                  <a:solidFill>
                                    <a:srgbClr val="FF0000"/>
                                  </a:solidFill>
                                  <a:latin typeface="Cambria Math" panose="02040503050406030204" pitchFamily="18" charset="0"/>
                                  <a:ea typeface="Cambria Math" panose="02040503050406030204" pitchFamily="18" charset="0"/>
                                </a:rPr>
                                <m:t>′</m:t>
                              </m:r>
                            </m:sup>
                          </m:sSup>
                          <m:r>
                            <a:rPr lang="en-US" i="1" kern="0">
                              <a:solidFill>
                                <a:srgbClr val="FF0000"/>
                              </a:solidFill>
                              <a:latin typeface="Cambria Math" panose="02040503050406030204" pitchFamily="18" charset="0"/>
                              <a:ea typeface="Cambria Math" panose="02040503050406030204" pitchFamily="18" charset="0"/>
                            </a:rPr>
                            <m:t>h𝑋</m:t>
                          </m:r>
                        </m:sup>
                      </m:sSup>
                      <m:r>
                        <a:rPr lang="en-US" i="1" kern="0" smtClean="0">
                          <a:solidFill>
                            <a:srgbClr val="FF0000"/>
                          </a:solidFill>
                          <a:latin typeface="Cambria Math" panose="02040503050406030204" pitchFamily="18" charset="0"/>
                          <a:ea typeface="Cambria Math" panose="02040503050406030204" pitchFamily="18" charset="0"/>
                        </a:rPr>
                        <m:t>~</m:t>
                      </m:r>
                      <m:r>
                        <a:rPr lang="en-US" b="0" i="1" kern="0" smtClean="0">
                          <a:solidFill>
                            <a:srgbClr val="FF0000"/>
                          </a:solidFill>
                          <a:latin typeface="Cambria Math" panose="02040503050406030204" pitchFamily="18" charset="0"/>
                          <a:ea typeface="Cambria Math" panose="02040503050406030204" pitchFamily="18" charset="0"/>
                        </a:rPr>
                        <m:t>𝑞</m:t>
                      </m:r>
                      <m:d>
                        <m:dPr>
                          <m:ctrlPr>
                            <a:rPr lang="en-US" b="0" i="1" kern="0" smtClean="0">
                              <a:solidFill>
                                <a:srgbClr val="FF0000"/>
                              </a:solidFill>
                              <a:latin typeface="Cambria Math" panose="02040503050406030204" pitchFamily="18" charset="0"/>
                              <a:ea typeface="Cambria Math" panose="02040503050406030204" pitchFamily="18" charset="0"/>
                            </a:rPr>
                          </m:ctrlPr>
                        </m:dPr>
                        <m:e>
                          <m:r>
                            <a:rPr lang="en-US" b="0" i="1" kern="0" smtClean="0">
                              <a:solidFill>
                                <a:srgbClr val="FF0000"/>
                              </a:solidFill>
                              <a:latin typeface="Cambria Math" panose="02040503050406030204" pitchFamily="18" charset="0"/>
                              <a:ea typeface="Cambria Math" panose="02040503050406030204" pitchFamily="18" charset="0"/>
                            </a:rPr>
                            <m:t>𝑥</m:t>
                          </m:r>
                        </m:e>
                      </m:d>
                      <m:r>
                        <a:rPr lang="en-US" b="0" i="1" kern="0" smtClean="0">
                          <a:solidFill>
                            <a:srgbClr val="FF0000"/>
                          </a:solidFill>
                          <a:latin typeface="Cambria Math" panose="02040503050406030204" pitchFamily="18" charset="0"/>
                          <a:ea typeface="Cambria Math" panose="02040503050406030204" pitchFamily="18" charset="0"/>
                        </a:rPr>
                        <m:t>⊗</m:t>
                      </m:r>
                      <m:sSup>
                        <m:sSupPr>
                          <m:ctrlPr>
                            <a:rPr lang="en-US" b="0" i="1" kern="0" smtClean="0">
                              <a:solidFill>
                                <a:srgbClr val="FF0000"/>
                              </a:solidFill>
                              <a:latin typeface="Cambria Math" panose="02040503050406030204" pitchFamily="18" charset="0"/>
                              <a:ea typeface="Cambria Math" panose="02040503050406030204" pitchFamily="18" charset="0"/>
                            </a:rPr>
                          </m:ctrlPr>
                        </m:sSupPr>
                        <m:e>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𝜎</m:t>
                              </m:r>
                            </m:e>
                          </m:acc>
                        </m:e>
                        <m:sup>
                          <m:r>
                            <a:rPr lang="en-US" b="0" i="1" kern="0" smtClean="0">
                              <a:solidFill>
                                <a:srgbClr val="FF0000"/>
                              </a:solidFill>
                              <a:latin typeface="Cambria Math" panose="02040503050406030204" pitchFamily="18" charset="0"/>
                              <a:ea typeface="Cambria Math" panose="02040503050406030204" pitchFamily="18" charset="0"/>
                            </a:rPr>
                            <m:t>𝛾</m:t>
                          </m:r>
                          <m:r>
                            <a:rPr lang="en-US" b="0" i="1" kern="0" smtClean="0">
                              <a:solidFill>
                                <a:srgbClr val="FF0000"/>
                              </a:solidFill>
                              <a:latin typeface="Cambria Math" panose="02040503050406030204" pitchFamily="18" charset="0"/>
                              <a:ea typeface="Cambria Math" panose="02040503050406030204" pitchFamily="18" charset="0"/>
                            </a:rPr>
                            <m:t>𝑞</m:t>
                          </m:r>
                          <m:r>
                            <a:rPr lang="en-US" b="0" i="1" kern="0" smtClean="0">
                              <a:solidFill>
                                <a:srgbClr val="FF0000"/>
                              </a:solidFill>
                              <a:latin typeface="Cambria Math" panose="02040503050406030204" pitchFamily="18" charset="0"/>
                              <a:ea typeface="Cambria Math" panose="02040503050406030204" pitchFamily="18" charset="0"/>
                            </a:rPr>
                            <m:t>→</m:t>
                          </m:r>
                          <m:r>
                            <a:rPr lang="en-US" b="0" i="1" kern="0" smtClean="0">
                              <a:solidFill>
                                <a:srgbClr val="FF0000"/>
                              </a:solidFill>
                              <a:latin typeface="Cambria Math" panose="02040503050406030204" pitchFamily="18" charset="0"/>
                              <a:ea typeface="Cambria Math" panose="02040503050406030204" pitchFamily="18" charset="0"/>
                            </a:rPr>
                            <m:t>𝑞</m:t>
                          </m:r>
                        </m:sup>
                      </m:sSup>
                      <m:r>
                        <a:rPr lang="en-US" b="0" i="1" kern="0" smtClean="0">
                          <a:solidFill>
                            <a:srgbClr val="FF0000"/>
                          </a:solidFill>
                          <a:latin typeface="Cambria Math" panose="02040503050406030204" pitchFamily="18" charset="0"/>
                          <a:ea typeface="Cambria Math" panose="02040503050406030204" pitchFamily="18" charset="0"/>
                        </a:rPr>
                        <m:t>⊗</m:t>
                      </m:r>
                      <m:sSubSup>
                        <m:sSubSupPr>
                          <m:ctrlPr>
                            <a:rPr lang="en-US" b="0" i="1" kern="0" smtClean="0">
                              <a:solidFill>
                                <a:srgbClr val="FF0000"/>
                              </a:solidFill>
                              <a:latin typeface="Cambria Math" panose="02040503050406030204" pitchFamily="18" charset="0"/>
                              <a:ea typeface="Cambria Math" panose="02040503050406030204" pitchFamily="18" charset="0"/>
                            </a:rPr>
                          </m:ctrlPr>
                        </m:sSubSupPr>
                        <m:e>
                          <m:r>
                            <a:rPr lang="en-US" b="0" i="1" kern="0" smtClean="0">
                              <a:solidFill>
                                <a:srgbClr val="FF0000"/>
                              </a:solidFill>
                              <a:latin typeface="Cambria Math" panose="02040503050406030204" pitchFamily="18" charset="0"/>
                              <a:ea typeface="Cambria Math" panose="02040503050406030204" pitchFamily="18" charset="0"/>
                            </a:rPr>
                            <m:t>𝐷</m:t>
                          </m:r>
                        </m:e>
                        <m:sub>
                          <m:r>
                            <a:rPr lang="en-US" b="0" i="1" kern="0" smtClean="0">
                              <a:solidFill>
                                <a:srgbClr val="FF0000"/>
                              </a:solidFill>
                              <a:latin typeface="Cambria Math" panose="02040503050406030204" pitchFamily="18" charset="0"/>
                              <a:ea typeface="Cambria Math" panose="02040503050406030204" pitchFamily="18" charset="0"/>
                            </a:rPr>
                            <m:t>𝑞</m:t>
                          </m:r>
                        </m:sub>
                        <m:sup>
                          <m:r>
                            <a:rPr lang="en-US" b="0" i="1" kern="0" smtClean="0">
                              <a:solidFill>
                                <a:srgbClr val="FF0000"/>
                              </a:solidFill>
                              <a:latin typeface="Cambria Math" panose="02040503050406030204" pitchFamily="18" charset="0"/>
                              <a:ea typeface="Cambria Math" panose="02040503050406030204" pitchFamily="18" charset="0"/>
                            </a:rPr>
                            <m:t>h</m:t>
                          </m:r>
                        </m:sup>
                      </m:sSubSup>
                      <m:d>
                        <m:dPr>
                          <m:ctrlPr>
                            <a:rPr lang="en-US" b="0" i="1" kern="0" smtClean="0">
                              <a:solidFill>
                                <a:srgbClr val="FF0000"/>
                              </a:solidFill>
                              <a:latin typeface="Cambria Math" panose="02040503050406030204" pitchFamily="18" charset="0"/>
                              <a:ea typeface="Cambria Math" panose="02040503050406030204" pitchFamily="18" charset="0"/>
                            </a:rPr>
                          </m:ctrlPr>
                        </m:dPr>
                        <m:e>
                          <m:r>
                            <a:rPr lang="en-US" b="0" i="1" kern="0" smtClean="0">
                              <a:solidFill>
                                <a:srgbClr val="FF0000"/>
                              </a:solidFill>
                              <a:latin typeface="Cambria Math" panose="02040503050406030204" pitchFamily="18" charset="0"/>
                              <a:ea typeface="Cambria Math" panose="02040503050406030204" pitchFamily="18" charset="0"/>
                            </a:rPr>
                            <m:t>𝑧</m:t>
                          </m:r>
                        </m:e>
                      </m:d>
                    </m:oMath>
                  </m:oMathPara>
                </a14:m>
                <a:endParaRPr lang="it-IT" dirty="0"/>
              </a:p>
            </p:txBody>
          </p:sp>
        </mc:Choice>
        <mc:Fallback xmlns="">
          <p:sp>
            <p:nvSpPr>
              <p:cNvPr id="6" name="Rectangle 5"/>
              <p:cNvSpPr>
                <a:spLocks noRot="1" noChangeAspect="1" noMove="1" noResize="1" noEditPoints="1" noAdjustHandles="1" noChangeArrowheads="1" noChangeShapeType="1" noTextEdit="1"/>
              </p:cNvSpPr>
              <p:nvPr/>
            </p:nvSpPr>
            <p:spPr>
              <a:xfrm>
                <a:off x="4495801" y="2381295"/>
                <a:ext cx="3604128" cy="434734"/>
              </a:xfrm>
              <a:prstGeom prst="rect">
                <a:avLst/>
              </a:prstGeom>
              <a:blipFill>
                <a:blip r:embed="rId6"/>
                <a:stretch>
                  <a:fillRect b="-281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381329" y="3557793"/>
                <a:ext cx="4159472" cy="4020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kern="0" smtClean="0">
                              <a:solidFill>
                                <a:srgbClr val="FF0000"/>
                              </a:solidFill>
                              <a:latin typeface="Cambria Math" panose="02040503050406030204" pitchFamily="18" charset="0"/>
                            </a:rPr>
                          </m:ctrlPr>
                        </m:sSupPr>
                        <m:e>
                          <m:r>
                            <a:rPr lang="en-US" i="1" kern="0">
                              <a:solidFill>
                                <a:srgbClr val="FF0000"/>
                              </a:solidFill>
                              <a:latin typeface="Cambria Math" panose="02040503050406030204" pitchFamily="18" charset="0"/>
                              <a:ea typeface="Cambria Math" panose="02040503050406030204" pitchFamily="18" charset="0"/>
                            </a:rPr>
                            <m:t>𝜎</m:t>
                          </m:r>
                        </m:e>
                        <m:sup>
                          <m:r>
                            <a:rPr lang="en-US" b="0" i="1" kern="0" smtClean="0">
                              <a:solidFill>
                                <a:srgbClr val="FF0000"/>
                              </a:solidFill>
                              <a:latin typeface="Cambria Math" panose="02040503050406030204" pitchFamily="18" charset="0"/>
                              <a:ea typeface="Cambria Math" panose="02040503050406030204" pitchFamily="18" charset="0"/>
                            </a:rPr>
                            <m:t>h</m:t>
                          </m:r>
                          <m:r>
                            <a:rPr lang="en-US" i="1" kern="0" smtClean="0">
                              <a:solidFill>
                                <a:srgbClr val="FF0000"/>
                              </a:solidFill>
                              <a:latin typeface="Cambria Math" panose="02040503050406030204" pitchFamily="18" charset="0"/>
                              <a:ea typeface="Cambria Math" panose="02040503050406030204" pitchFamily="18" charset="0"/>
                            </a:rPr>
                            <m:t>𝑝</m:t>
                          </m:r>
                          <m:r>
                            <a:rPr lang="en-US" i="1" kern="0" smtClean="0">
                              <a:solidFill>
                                <a:srgbClr val="FF0000"/>
                              </a:solidFill>
                              <a:latin typeface="Cambria Math" panose="02040503050406030204" pitchFamily="18" charset="0"/>
                              <a:ea typeface="Cambria Math" panose="02040503050406030204" pitchFamily="18" charset="0"/>
                            </a:rPr>
                            <m:t>→</m:t>
                          </m:r>
                          <m:r>
                            <a:rPr lang="en-US" i="1" kern="0" smtClean="0">
                              <a:solidFill>
                                <a:srgbClr val="FF0000"/>
                              </a:solidFill>
                              <a:latin typeface="Cambria Math" panose="02040503050406030204" pitchFamily="18" charset="0"/>
                              <a:ea typeface="Cambria Math" panose="02040503050406030204" pitchFamily="18" charset="0"/>
                            </a:rPr>
                            <m:t>𝜇𝜇</m:t>
                          </m:r>
                        </m:sup>
                      </m:sSup>
                      <m:r>
                        <a:rPr lang="en-US" i="1" kern="0" smtClean="0">
                          <a:solidFill>
                            <a:srgbClr val="FF0000"/>
                          </a:solidFill>
                          <a:latin typeface="Cambria Math" panose="02040503050406030204" pitchFamily="18" charset="0"/>
                          <a:ea typeface="Cambria Math" panose="02040503050406030204" pitchFamily="18" charset="0"/>
                        </a:rPr>
                        <m:t>~</m:t>
                      </m:r>
                      <m:sSub>
                        <m:sSubPr>
                          <m:ctrlPr>
                            <a:rPr lang="en-US" i="1" kern="0" smtClean="0">
                              <a:solidFill>
                                <a:srgbClr val="FF0000"/>
                              </a:solidFill>
                              <a:latin typeface="Cambria Math" panose="02040503050406030204" pitchFamily="18" charset="0"/>
                              <a:ea typeface="Cambria Math" panose="02040503050406030204" pitchFamily="18" charset="0"/>
                            </a:rPr>
                          </m:ctrlPr>
                        </m:sSubPr>
                        <m:e>
                          <m:acc>
                            <m:accPr>
                              <m:chr m:val="̅"/>
                              <m:ctrlPr>
                                <a:rPr lang="en-US" i="1" kern="0">
                                  <a:solidFill>
                                    <a:srgbClr val="FF0000"/>
                                  </a:solidFill>
                                  <a:latin typeface="Cambria Math" panose="02040503050406030204" pitchFamily="18" charset="0"/>
                                  <a:ea typeface="Cambria Math" panose="02040503050406030204" pitchFamily="18" charset="0"/>
                                </a:rPr>
                              </m:ctrlPr>
                            </m:accPr>
                            <m:e>
                              <m:r>
                                <a:rPr lang="en-US" i="1" kern="0">
                                  <a:solidFill>
                                    <a:srgbClr val="FF0000"/>
                                  </a:solidFill>
                                  <a:latin typeface="Cambria Math" panose="02040503050406030204" pitchFamily="18" charset="0"/>
                                  <a:ea typeface="Cambria Math" panose="02040503050406030204" pitchFamily="18" charset="0"/>
                                </a:rPr>
                                <m:t>𝑞</m:t>
                              </m:r>
                            </m:e>
                          </m:acc>
                        </m:e>
                        <m:sub>
                          <m:r>
                            <a:rPr lang="en-US" b="0" i="1" kern="0" smtClean="0">
                              <a:solidFill>
                                <a:srgbClr val="FF0000"/>
                              </a:solidFill>
                              <a:latin typeface="Cambria Math" panose="02040503050406030204" pitchFamily="18" charset="0"/>
                              <a:ea typeface="Cambria Math" panose="02040503050406030204" pitchFamily="18" charset="0"/>
                            </a:rPr>
                            <m:t>h</m:t>
                          </m:r>
                        </m:sub>
                      </m:sSub>
                      <m:d>
                        <m:dPr>
                          <m:ctrlPr>
                            <a:rPr lang="en-US" b="0" i="1" kern="0" smtClean="0">
                              <a:solidFill>
                                <a:srgbClr val="FF0000"/>
                              </a:solidFill>
                              <a:latin typeface="Cambria Math" panose="02040503050406030204" pitchFamily="18" charset="0"/>
                              <a:ea typeface="Cambria Math" panose="02040503050406030204" pitchFamily="18" charset="0"/>
                            </a:rPr>
                          </m:ctrlPr>
                        </m:dPr>
                        <m:e>
                          <m:sSub>
                            <m:sSubPr>
                              <m:ctrlPr>
                                <a:rPr lang="en-US" b="0" i="1" kern="0" smtClean="0">
                                  <a:solidFill>
                                    <a:srgbClr val="FF0000"/>
                                  </a:solidFill>
                                  <a:latin typeface="Cambria Math" panose="02040503050406030204" pitchFamily="18" charset="0"/>
                                  <a:ea typeface="Cambria Math" panose="02040503050406030204" pitchFamily="18" charset="0"/>
                                </a:rPr>
                              </m:ctrlPr>
                            </m:sSubPr>
                            <m:e>
                              <m:r>
                                <a:rPr lang="en-US" b="0" i="1" kern="0" smtClean="0">
                                  <a:solidFill>
                                    <a:srgbClr val="FF0000"/>
                                  </a:solidFill>
                                  <a:latin typeface="Cambria Math" panose="02040503050406030204" pitchFamily="18" charset="0"/>
                                  <a:ea typeface="Cambria Math" panose="02040503050406030204" pitchFamily="18" charset="0"/>
                                </a:rPr>
                                <m:t>𝑥</m:t>
                              </m:r>
                            </m:e>
                            <m:sub>
                              <m:r>
                                <a:rPr lang="en-US" b="0" i="1" kern="0" smtClean="0">
                                  <a:solidFill>
                                    <a:srgbClr val="FF0000"/>
                                  </a:solidFill>
                                  <a:latin typeface="Cambria Math" panose="02040503050406030204" pitchFamily="18" charset="0"/>
                                  <a:ea typeface="Cambria Math" panose="02040503050406030204" pitchFamily="18" charset="0"/>
                                </a:rPr>
                                <m:t>1</m:t>
                              </m:r>
                            </m:sub>
                          </m:sSub>
                        </m:e>
                      </m:d>
                      <m:r>
                        <a:rPr lang="en-US" b="0" i="1" kern="0" smtClean="0">
                          <a:solidFill>
                            <a:srgbClr val="FF0000"/>
                          </a:solidFill>
                          <a:latin typeface="Cambria Math" panose="02040503050406030204" pitchFamily="18" charset="0"/>
                          <a:ea typeface="Cambria Math" panose="02040503050406030204" pitchFamily="18" charset="0"/>
                        </a:rPr>
                        <m:t>⊗</m:t>
                      </m:r>
                      <m:sSub>
                        <m:sSubPr>
                          <m:ctrlPr>
                            <a:rPr lang="en-US" i="1" kern="0">
                              <a:solidFill>
                                <a:srgbClr val="FF0000"/>
                              </a:solidFill>
                              <a:latin typeface="Cambria Math" panose="02040503050406030204" pitchFamily="18" charset="0"/>
                              <a:ea typeface="Cambria Math" panose="02040503050406030204" pitchFamily="18" charset="0"/>
                            </a:rPr>
                          </m:ctrlPr>
                        </m:sSubPr>
                        <m:e>
                          <m:r>
                            <a:rPr lang="en-US" i="1" kern="0">
                              <a:solidFill>
                                <a:srgbClr val="FF0000"/>
                              </a:solidFill>
                              <a:latin typeface="Cambria Math" panose="02040503050406030204" pitchFamily="18" charset="0"/>
                              <a:ea typeface="Cambria Math" panose="02040503050406030204" pitchFamily="18" charset="0"/>
                            </a:rPr>
                            <m:t>𝑞</m:t>
                          </m:r>
                        </m:e>
                        <m:sub>
                          <m:r>
                            <a:rPr lang="en-US" i="1" kern="0">
                              <a:solidFill>
                                <a:srgbClr val="FF0000"/>
                              </a:solidFill>
                              <a:latin typeface="Cambria Math" panose="02040503050406030204" pitchFamily="18" charset="0"/>
                              <a:ea typeface="Cambria Math" panose="02040503050406030204" pitchFamily="18" charset="0"/>
                            </a:rPr>
                            <m:t>𝑝</m:t>
                          </m:r>
                        </m:sub>
                      </m:sSub>
                      <m:d>
                        <m:dPr>
                          <m:ctrlPr>
                            <a:rPr lang="en-US" i="1" kern="0">
                              <a:solidFill>
                                <a:srgbClr val="FF0000"/>
                              </a:solidFill>
                              <a:latin typeface="Cambria Math" panose="02040503050406030204" pitchFamily="18" charset="0"/>
                              <a:ea typeface="Cambria Math" panose="02040503050406030204" pitchFamily="18" charset="0"/>
                            </a:rPr>
                          </m:ctrlPr>
                        </m:dPr>
                        <m:e>
                          <m:sSub>
                            <m:sSubPr>
                              <m:ctrlPr>
                                <a:rPr lang="en-US" i="1" kern="0">
                                  <a:solidFill>
                                    <a:srgbClr val="FF0000"/>
                                  </a:solidFill>
                                  <a:latin typeface="Cambria Math" panose="02040503050406030204" pitchFamily="18" charset="0"/>
                                  <a:ea typeface="Cambria Math" panose="02040503050406030204" pitchFamily="18" charset="0"/>
                                </a:rPr>
                              </m:ctrlPr>
                            </m:sSubPr>
                            <m:e>
                              <m:r>
                                <a:rPr lang="en-US" i="1" kern="0">
                                  <a:solidFill>
                                    <a:srgbClr val="FF0000"/>
                                  </a:solidFill>
                                  <a:latin typeface="Cambria Math" panose="02040503050406030204" pitchFamily="18" charset="0"/>
                                  <a:ea typeface="Cambria Math" panose="02040503050406030204" pitchFamily="18" charset="0"/>
                                </a:rPr>
                                <m:t>𝑥</m:t>
                              </m:r>
                            </m:e>
                            <m:sub>
                              <m:r>
                                <a:rPr lang="en-US" i="1" kern="0">
                                  <a:solidFill>
                                    <a:srgbClr val="FF0000"/>
                                  </a:solidFill>
                                  <a:latin typeface="Cambria Math" panose="02040503050406030204" pitchFamily="18" charset="0"/>
                                  <a:ea typeface="Cambria Math" panose="02040503050406030204" pitchFamily="18" charset="0"/>
                                </a:rPr>
                                <m:t>2</m:t>
                              </m:r>
                            </m:sub>
                          </m:sSub>
                        </m:e>
                      </m:d>
                      <m:r>
                        <a:rPr lang="en-US" i="1" kern="0">
                          <a:solidFill>
                            <a:srgbClr val="FF0000"/>
                          </a:solidFill>
                          <a:latin typeface="Cambria Math" panose="02040503050406030204" pitchFamily="18" charset="0"/>
                          <a:ea typeface="Cambria Math" panose="02040503050406030204" pitchFamily="18" charset="0"/>
                        </a:rPr>
                        <m:t>⊗</m:t>
                      </m:r>
                      <m:sSup>
                        <m:sSupPr>
                          <m:ctrlPr>
                            <a:rPr lang="en-US" b="0" i="1" kern="0" smtClean="0">
                              <a:solidFill>
                                <a:srgbClr val="FF0000"/>
                              </a:solidFill>
                              <a:latin typeface="Cambria Math" panose="02040503050406030204" pitchFamily="18" charset="0"/>
                              <a:ea typeface="Cambria Math" panose="02040503050406030204" pitchFamily="18" charset="0"/>
                            </a:rPr>
                          </m:ctrlPr>
                        </m:sSupPr>
                        <m:e>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𝜎</m:t>
                              </m:r>
                            </m:e>
                          </m:acc>
                        </m:e>
                        <m:sup>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𝑞</m:t>
                              </m:r>
                            </m:e>
                          </m:acc>
                          <m:r>
                            <a:rPr lang="en-US" b="0" i="1" kern="0" smtClean="0">
                              <a:solidFill>
                                <a:srgbClr val="FF0000"/>
                              </a:solidFill>
                              <a:latin typeface="Cambria Math" panose="02040503050406030204" pitchFamily="18" charset="0"/>
                              <a:ea typeface="Cambria Math" panose="02040503050406030204" pitchFamily="18" charset="0"/>
                            </a:rPr>
                            <m:t>𝑞</m:t>
                          </m:r>
                          <m:r>
                            <a:rPr lang="en-US" b="0" i="1" kern="0" smtClean="0">
                              <a:solidFill>
                                <a:srgbClr val="FF0000"/>
                              </a:solidFill>
                              <a:latin typeface="Cambria Math" panose="02040503050406030204" pitchFamily="18" charset="0"/>
                              <a:ea typeface="Cambria Math" panose="02040503050406030204" pitchFamily="18" charset="0"/>
                            </a:rPr>
                            <m:t>→</m:t>
                          </m:r>
                          <m:r>
                            <a:rPr lang="en-US" b="0" i="1" kern="0" smtClean="0">
                              <a:solidFill>
                                <a:srgbClr val="FF0000"/>
                              </a:solidFill>
                              <a:latin typeface="Cambria Math" panose="02040503050406030204" pitchFamily="18" charset="0"/>
                              <a:ea typeface="Cambria Math" panose="02040503050406030204" pitchFamily="18" charset="0"/>
                            </a:rPr>
                            <m:t>𝜇𝜇</m:t>
                          </m:r>
                        </m:sup>
                      </m:sSup>
                      <m:d>
                        <m:dPr>
                          <m:ctrlPr>
                            <a:rPr lang="en-US" b="0" i="1" kern="0" smtClean="0">
                              <a:solidFill>
                                <a:srgbClr val="FF0000"/>
                              </a:solidFill>
                              <a:latin typeface="Cambria Math" panose="02040503050406030204" pitchFamily="18" charset="0"/>
                              <a:ea typeface="Cambria Math" panose="02040503050406030204" pitchFamily="18" charset="0"/>
                            </a:rPr>
                          </m:ctrlPr>
                        </m:dPr>
                        <m:e>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𝑠</m:t>
                              </m:r>
                            </m:e>
                          </m:acc>
                        </m:e>
                      </m:d>
                    </m:oMath>
                  </m:oMathPara>
                </a14:m>
                <a:endParaRPr lang="it-IT" dirty="0"/>
              </a:p>
            </p:txBody>
          </p:sp>
        </mc:Choice>
        <mc:Fallback xmlns="">
          <p:sp>
            <p:nvSpPr>
              <p:cNvPr id="13" name="Rectangle 12"/>
              <p:cNvSpPr>
                <a:spLocks noRot="1" noChangeAspect="1" noMove="1" noResize="1" noEditPoints="1" noAdjustHandles="1" noChangeArrowheads="1" noChangeShapeType="1" noTextEdit="1"/>
              </p:cNvSpPr>
              <p:nvPr/>
            </p:nvSpPr>
            <p:spPr>
              <a:xfrm>
                <a:off x="4381329" y="3557793"/>
                <a:ext cx="4159472" cy="402033"/>
              </a:xfrm>
              <a:prstGeom prst="rect">
                <a:avLst/>
              </a:prstGeom>
              <a:blipFill>
                <a:blip r:embed="rId7"/>
                <a:stretch>
                  <a:fillRect t="-3030" r="-2639" b="-1515"/>
                </a:stretch>
              </a:blipFill>
            </p:spPr>
            <p:txBody>
              <a:bodyPr/>
              <a:lstStyle/>
              <a:p>
                <a:r>
                  <a:rPr lang="it-IT">
                    <a:noFill/>
                  </a:rPr>
                  <a:t> </a:t>
                </a:r>
              </a:p>
            </p:txBody>
          </p:sp>
        </mc:Fallback>
      </mc:AlternateContent>
      <p:graphicFrame>
        <p:nvGraphicFramePr>
          <p:cNvPr id="10" name="Object 9"/>
          <p:cNvGraphicFramePr>
            <a:graphicFrameLocks noChangeAspect="1"/>
          </p:cNvGraphicFramePr>
          <p:nvPr>
            <p:extLst/>
          </p:nvPr>
        </p:nvGraphicFramePr>
        <p:xfrm>
          <a:off x="813912" y="4705685"/>
          <a:ext cx="1345996" cy="684135"/>
        </p:xfrm>
        <a:graphic>
          <a:graphicData uri="http://schemas.openxmlformats.org/presentationml/2006/ole">
            <mc:AlternateContent xmlns:mc="http://schemas.openxmlformats.org/markup-compatibility/2006">
              <mc:Choice xmlns:v="urn:schemas-microsoft-com:vml" Requires="v">
                <p:oleObj spid="_x0000_s290823" r:id="rId8" imgW="7771320" imgH="3949200" progId="">
                  <p:embed/>
                </p:oleObj>
              </mc:Choice>
              <mc:Fallback>
                <p:oleObj r:id="rId8" imgW="7771320" imgH="3949200" progId="">
                  <p:embed/>
                  <p:pic>
                    <p:nvPicPr>
                      <p:cNvPr id="10" name="Object 9"/>
                      <p:cNvPicPr/>
                      <p:nvPr/>
                    </p:nvPicPr>
                    <p:blipFill>
                      <a:blip r:embed="rId9"/>
                      <a:stretch>
                        <a:fillRect/>
                      </a:stretch>
                    </p:blipFill>
                    <p:spPr>
                      <a:xfrm>
                        <a:off x="813912" y="4705685"/>
                        <a:ext cx="1345996" cy="684135"/>
                      </a:xfrm>
                      <a:prstGeom prst="rect">
                        <a:avLst/>
                      </a:prstGeom>
                    </p:spPr>
                  </p:pic>
                </p:oleObj>
              </mc:Fallback>
            </mc:AlternateContent>
          </a:graphicData>
        </a:graphic>
      </p:graphicFrame>
      <p:sp>
        <p:nvSpPr>
          <p:cNvPr id="15" name="TextBox 14"/>
          <p:cNvSpPr txBox="1"/>
          <p:nvPr/>
        </p:nvSpPr>
        <p:spPr>
          <a:xfrm>
            <a:off x="2741460" y="4650717"/>
            <a:ext cx="692818" cy="738664"/>
          </a:xfrm>
          <a:prstGeom prst="rect">
            <a:avLst/>
          </a:prstGeom>
          <a:noFill/>
        </p:spPr>
        <p:txBody>
          <a:bodyPr wrap="none" rtlCol="0">
            <a:spAutoFit/>
          </a:bodyPr>
          <a:lstStyle/>
          <a:p>
            <a:r>
              <a:rPr lang="en-GB" sz="1400" dirty="0" err="1">
                <a:solidFill>
                  <a:schemeClr val="tx1"/>
                </a:solidFill>
              </a:rPr>
              <a:t>BaBar</a:t>
            </a:r>
            <a:endParaRPr lang="en-GB" sz="1400" dirty="0">
              <a:solidFill>
                <a:schemeClr val="tx1"/>
              </a:solidFill>
            </a:endParaRPr>
          </a:p>
          <a:p>
            <a:r>
              <a:rPr lang="en-GB" sz="1400" i="1" dirty="0">
                <a:solidFill>
                  <a:schemeClr val="tx1"/>
                </a:solidFill>
              </a:rPr>
              <a:t>Belle</a:t>
            </a:r>
          </a:p>
          <a:p>
            <a:r>
              <a:rPr lang="en-GB" sz="1400" i="1" dirty="0">
                <a:solidFill>
                  <a:schemeClr val="tx1"/>
                </a:solidFill>
              </a:rPr>
              <a:t>Bes III</a:t>
            </a:r>
          </a:p>
        </p:txBody>
      </p:sp>
      <mc:AlternateContent xmlns:mc="http://schemas.openxmlformats.org/markup-compatibility/2006" xmlns:a14="http://schemas.microsoft.com/office/drawing/2010/main">
        <mc:Choice Requires="a14">
          <p:sp>
            <p:nvSpPr>
              <p:cNvPr id="16" name="Rectangle 15"/>
              <p:cNvSpPr/>
              <p:nvPr/>
            </p:nvSpPr>
            <p:spPr>
              <a:xfrm>
                <a:off x="4141704" y="4795884"/>
                <a:ext cx="4720588" cy="4483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kern="0" smtClean="0">
                              <a:solidFill>
                                <a:srgbClr val="FF0000"/>
                              </a:solidFill>
                              <a:latin typeface="Cambria Math" panose="02040503050406030204" pitchFamily="18" charset="0"/>
                            </a:rPr>
                          </m:ctrlPr>
                        </m:sSupPr>
                        <m:e>
                          <m:r>
                            <a:rPr lang="en-US" i="1" kern="0">
                              <a:solidFill>
                                <a:srgbClr val="FF0000"/>
                              </a:solidFill>
                              <a:latin typeface="Cambria Math" panose="02040503050406030204" pitchFamily="18" charset="0"/>
                              <a:ea typeface="Cambria Math" panose="02040503050406030204" pitchFamily="18" charset="0"/>
                            </a:rPr>
                            <m:t>𝜎</m:t>
                          </m:r>
                        </m:e>
                        <m:sup>
                          <m:sSup>
                            <m:sSupPr>
                              <m:ctrlPr>
                                <a:rPr lang="en-GB" i="1" smtClean="0">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𝑒</m:t>
                              </m:r>
                            </m:e>
                            <m:sup>
                              <m:r>
                                <a:rPr lang="en-US" i="1">
                                  <a:solidFill>
                                    <a:srgbClr val="FF0000"/>
                                  </a:solidFill>
                                  <a:latin typeface="Cambria Math" panose="02040503050406030204" pitchFamily="18" charset="0"/>
                                </a:rPr>
                                <m:t>+</m:t>
                              </m:r>
                            </m:sup>
                          </m:sSup>
                          <m:sSup>
                            <m:sSupPr>
                              <m:ctrlPr>
                                <a:rPr lang="en-GB"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𝑒</m:t>
                              </m:r>
                            </m:e>
                            <m:sup>
                              <m:r>
                                <a:rPr lang="en-US" i="1">
                                  <a:solidFill>
                                    <a:srgbClr val="FF0000"/>
                                  </a:solidFill>
                                  <a:latin typeface="Cambria Math" panose="02040503050406030204" pitchFamily="18" charset="0"/>
                                </a:rPr>
                                <m:t>−</m:t>
                              </m:r>
                            </m:sup>
                          </m:sSup>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h</m:t>
                              </m:r>
                            </m:e>
                            <m:sub>
                              <m:r>
                                <a:rPr lang="en-US" i="1">
                                  <a:solidFill>
                                    <a:srgbClr val="FF0000"/>
                                  </a:solidFill>
                                  <a:latin typeface="Cambria Math" panose="02040503050406030204" pitchFamily="18" charset="0"/>
                                  <a:ea typeface="Cambria Math" panose="02040503050406030204" pitchFamily="18" charset="0"/>
                                </a:rPr>
                                <m:t>1</m:t>
                              </m:r>
                            </m:sub>
                          </m:sSub>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h</m:t>
                              </m:r>
                            </m:e>
                            <m:sub>
                              <m:r>
                                <a:rPr lang="en-US" i="1">
                                  <a:solidFill>
                                    <a:srgbClr val="FF0000"/>
                                  </a:solidFill>
                                  <a:latin typeface="Cambria Math" panose="02040503050406030204" pitchFamily="18" charset="0"/>
                                  <a:ea typeface="Cambria Math" panose="02040503050406030204" pitchFamily="18" charset="0"/>
                                </a:rPr>
                                <m:t>2</m:t>
                              </m:r>
                            </m:sub>
                          </m:sSub>
                        </m:sup>
                      </m:sSup>
                      <m:r>
                        <a:rPr lang="en-US" i="1" kern="0" smtClean="0">
                          <a:solidFill>
                            <a:srgbClr val="FF0000"/>
                          </a:solidFill>
                          <a:latin typeface="Cambria Math" panose="02040503050406030204" pitchFamily="18" charset="0"/>
                          <a:ea typeface="Cambria Math" panose="02040503050406030204" pitchFamily="18" charset="0"/>
                        </a:rPr>
                        <m:t>~</m:t>
                      </m:r>
                      <m:sSup>
                        <m:sSupPr>
                          <m:ctrlPr>
                            <a:rPr lang="en-US" b="0" i="1" kern="0" smtClean="0">
                              <a:solidFill>
                                <a:srgbClr val="FF0000"/>
                              </a:solidFill>
                              <a:latin typeface="Cambria Math" panose="02040503050406030204" pitchFamily="18" charset="0"/>
                              <a:ea typeface="Cambria Math" panose="02040503050406030204" pitchFamily="18" charset="0"/>
                            </a:rPr>
                          </m:ctrlPr>
                        </m:sSupPr>
                        <m:e>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𝜎</m:t>
                              </m:r>
                            </m:e>
                          </m:acc>
                        </m:e>
                        <m:sup>
                          <m:r>
                            <a:rPr lang="en-US" b="0" i="1" kern="0" smtClean="0">
                              <a:solidFill>
                                <a:srgbClr val="FF0000"/>
                              </a:solidFill>
                              <a:latin typeface="Cambria Math" panose="02040503050406030204" pitchFamily="18" charset="0"/>
                              <a:ea typeface="Cambria Math" panose="02040503050406030204" pitchFamily="18" charset="0"/>
                            </a:rPr>
                            <m:t>ℓℓ→</m:t>
                          </m:r>
                          <m:acc>
                            <m:accPr>
                              <m:chr m:val="̅"/>
                              <m:ctrlPr>
                                <a:rPr lang="en-US" i="1" kern="0">
                                  <a:solidFill>
                                    <a:srgbClr val="FF0000"/>
                                  </a:solidFill>
                                  <a:latin typeface="Cambria Math" panose="02040503050406030204" pitchFamily="18" charset="0"/>
                                  <a:ea typeface="Cambria Math" panose="02040503050406030204" pitchFamily="18" charset="0"/>
                                </a:rPr>
                              </m:ctrlPr>
                            </m:accPr>
                            <m:e>
                              <m:r>
                                <a:rPr lang="en-US" i="1" kern="0">
                                  <a:solidFill>
                                    <a:srgbClr val="FF0000"/>
                                  </a:solidFill>
                                  <a:latin typeface="Cambria Math" panose="02040503050406030204" pitchFamily="18" charset="0"/>
                                  <a:ea typeface="Cambria Math" panose="02040503050406030204" pitchFamily="18" charset="0"/>
                                </a:rPr>
                                <m:t>𝑞</m:t>
                              </m:r>
                            </m:e>
                          </m:acc>
                          <m:r>
                            <a:rPr lang="en-US" i="1" kern="0">
                              <a:solidFill>
                                <a:srgbClr val="FF0000"/>
                              </a:solidFill>
                              <a:latin typeface="Cambria Math" panose="02040503050406030204" pitchFamily="18" charset="0"/>
                              <a:ea typeface="Cambria Math" panose="02040503050406030204" pitchFamily="18" charset="0"/>
                            </a:rPr>
                            <m:t>𝑞</m:t>
                          </m:r>
                        </m:sup>
                      </m:sSup>
                      <m:d>
                        <m:dPr>
                          <m:ctrlPr>
                            <a:rPr lang="en-US" b="0" i="1" kern="0" smtClean="0">
                              <a:solidFill>
                                <a:srgbClr val="FF0000"/>
                              </a:solidFill>
                              <a:latin typeface="Cambria Math" panose="02040503050406030204" pitchFamily="18" charset="0"/>
                              <a:ea typeface="Cambria Math" panose="02040503050406030204" pitchFamily="18" charset="0"/>
                            </a:rPr>
                          </m:ctrlPr>
                        </m:dPr>
                        <m:e>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𝑠</m:t>
                              </m:r>
                            </m:e>
                          </m:acc>
                        </m:e>
                      </m:d>
                      <m:r>
                        <a:rPr lang="en-US" i="1" kern="0">
                          <a:solidFill>
                            <a:srgbClr val="FF0000"/>
                          </a:solidFill>
                          <a:latin typeface="Cambria Math" panose="02040503050406030204" pitchFamily="18" charset="0"/>
                          <a:ea typeface="Cambria Math" panose="02040503050406030204" pitchFamily="18" charset="0"/>
                        </a:rPr>
                        <m:t>⊗</m:t>
                      </m:r>
                      <m:sSubSup>
                        <m:sSubSupPr>
                          <m:ctrlPr>
                            <a:rPr lang="en-US" i="1" kern="0">
                              <a:solidFill>
                                <a:srgbClr val="FF0000"/>
                              </a:solidFill>
                              <a:latin typeface="Cambria Math" panose="02040503050406030204" pitchFamily="18" charset="0"/>
                              <a:ea typeface="Cambria Math" panose="02040503050406030204" pitchFamily="18" charset="0"/>
                            </a:rPr>
                          </m:ctrlPr>
                        </m:sSubSupPr>
                        <m:e>
                          <m:r>
                            <a:rPr lang="en-US" i="1" kern="0">
                              <a:solidFill>
                                <a:srgbClr val="FF0000"/>
                              </a:solidFill>
                              <a:latin typeface="Cambria Math" panose="02040503050406030204" pitchFamily="18" charset="0"/>
                              <a:ea typeface="Cambria Math" panose="02040503050406030204" pitchFamily="18" charset="0"/>
                            </a:rPr>
                            <m:t>𝐷</m:t>
                          </m:r>
                        </m:e>
                        <m:sub>
                          <m:r>
                            <a:rPr lang="en-US" i="1" kern="0">
                              <a:solidFill>
                                <a:srgbClr val="FF0000"/>
                              </a:solidFill>
                              <a:latin typeface="Cambria Math" panose="02040503050406030204" pitchFamily="18" charset="0"/>
                              <a:ea typeface="Cambria Math" panose="02040503050406030204" pitchFamily="18" charset="0"/>
                            </a:rPr>
                            <m:t>𝑞</m:t>
                          </m:r>
                        </m:sub>
                        <m:sup>
                          <m:sSub>
                            <m:sSubPr>
                              <m:ctrlPr>
                                <a:rPr lang="en-US" i="1" kern="0" smtClean="0">
                                  <a:solidFill>
                                    <a:srgbClr val="FF0000"/>
                                  </a:solidFill>
                                  <a:latin typeface="Cambria Math" panose="02040503050406030204" pitchFamily="18" charset="0"/>
                                  <a:ea typeface="Cambria Math" panose="02040503050406030204" pitchFamily="18" charset="0"/>
                                </a:rPr>
                              </m:ctrlPr>
                            </m:sSubPr>
                            <m:e>
                              <m:r>
                                <a:rPr lang="en-US" i="1" kern="0">
                                  <a:solidFill>
                                    <a:srgbClr val="FF0000"/>
                                  </a:solidFill>
                                  <a:latin typeface="Cambria Math" panose="02040503050406030204" pitchFamily="18" charset="0"/>
                                  <a:ea typeface="Cambria Math" panose="02040503050406030204" pitchFamily="18" charset="0"/>
                                </a:rPr>
                                <m:t>h</m:t>
                              </m:r>
                            </m:e>
                            <m:sub>
                              <m:r>
                                <a:rPr lang="en-US" b="0" i="1" kern="0" smtClean="0">
                                  <a:solidFill>
                                    <a:srgbClr val="FF0000"/>
                                  </a:solidFill>
                                  <a:latin typeface="Cambria Math" panose="02040503050406030204" pitchFamily="18" charset="0"/>
                                  <a:ea typeface="Cambria Math" panose="02040503050406030204" pitchFamily="18" charset="0"/>
                                </a:rPr>
                                <m:t>1</m:t>
                              </m:r>
                            </m:sub>
                          </m:sSub>
                        </m:sup>
                      </m:sSubSup>
                      <m:d>
                        <m:dPr>
                          <m:ctrlPr>
                            <a:rPr lang="en-US" i="1" kern="0">
                              <a:solidFill>
                                <a:srgbClr val="FF0000"/>
                              </a:solidFill>
                              <a:latin typeface="Cambria Math" panose="02040503050406030204" pitchFamily="18" charset="0"/>
                              <a:ea typeface="Cambria Math" panose="02040503050406030204" pitchFamily="18" charset="0"/>
                            </a:rPr>
                          </m:ctrlPr>
                        </m:dPr>
                        <m:e>
                          <m:sSub>
                            <m:sSubPr>
                              <m:ctrlPr>
                                <a:rPr lang="en-US" i="1" kern="0">
                                  <a:solidFill>
                                    <a:srgbClr val="FF0000"/>
                                  </a:solidFill>
                                  <a:latin typeface="Cambria Math" panose="02040503050406030204" pitchFamily="18" charset="0"/>
                                  <a:ea typeface="Cambria Math" panose="02040503050406030204" pitchFamily="18" charset="0"/>
                                </a:rPr>
                              </m:ctrlPr>
                            </m:sSubPr>
                            <m:e>
                              <m:r>
                                <a:rPr lang="en-US" b="0" i="1" kern="0" smtClean="0">
                                  <a:solidFill>
                                    <a:srgbClr val="FF0000"/>
                                  </a:solidFill>
                                  <a:latin typeface="Cambria Math" panose="02040503050406030204" pitchFamily="18" charset="0"/>
                                  <a:ea typeface="Cambria Math" panose="02040503050406030204" pitchFamily="18" charset="0"/>
                                </a:rPr>
                                <m:t>𝑧</m:t>
                              </m:r>
                            </m:e>
                            <m:sub>
                              <m:r>
                                <a:rPr lang="en-US" i="1" kern="0">
                                  <a:solidFill>
                                    <a:srgbClr val="FF0000"/>
                                  </a:solidFill>
                                  <a:latin typeface="Cambria Math" panose="02040503050406030204" pitchFamily="18" charset="0"/>
                                  <a:ea typeface="Cambria Math" panose="02040503050406030204" pitchFamily="18" charset="0"/>
                                </a:rPr>
                                <m:t>1</m:t>
                              </m:r>
                            </m:sub>
                          </m:sSub>
                        </m:e>
                      </m:d>
                      <m:r>
                        <a:rPr lang="en-US" i="1" kern="0">
                          <a:solidFill>
                            <a:srgbClr val="FF0000"/>
                          </a:solidFill>
                          <a:latin typeface="Cambria Math" panose="02040503050406030204" pitchFamily="18" charset="0"/>
                          <a:ea typeface="Cambria Math" panose="02040503050406030204" pitchFamily="18" charset="0"/>
                        </a:rPr>
                        <m:t>⊗</m:t>
                      </m:r>
                      <m:sSubSup>
                        <m:sSubSupPr>
                          <m:ctrlPr>
                            <a:rPr lang="en-US" i="1" kern="0">
                              <a:solidFill>
                                <a:srgbClr val="FF0000"/>
                              </a:solidFill>
                              <a:latin typeface="Cambria Math" panose="02040503050406030204" pitchFamily="18" charset="0"/>
                              <a:ea typeface="Cambria Math" panose="02040503050406030204" pitchFamily="18" charset="0"/>
                            </a:rPr>
                          </m:ctrlPr>
                        </m:sSubSupPr>
                        <m:e>
                          <m:r>
                            <a:rPr lang="en-US" i="1" kern="0">
                              <a:solidFill>
                                <a:srgbClr val="FF0000"/>
                              </a:solidFill>
                              <a:latin typeface="Cambria Math" panose="02040503050406030204" pitchFamily="18" charset="0"/>
                              <a:ea typeface="Cambria Math" panose="02040503050406030204" pitchFamily="18" charset="0"/>
                            </a:rPr>
                            <m:t>𝐷</m:t>
                          </m:r>
                        </m:e>
                        <m:sub>
                          <m:r>
                            <a:rPr lang="en-US" i="1" kern="0">
                              <a:solidFill>
                                <a:srgbClr val="FF0000"/>
                              </a:solidFill>
                              <a:latin typeface="Cambria Math" panose="02040503050406030204" pitchFamily="18" charset="0"/>
                              <a:ea typeface="Cambria Math" panose="02040503050406030204" pitchFamily="18" charset="0"/>
                            </a:rPr>
                            <m:t>𝑞</m:t>
                          </m:r>
                        </m:sub>
                        <m:sup>
                          <m:sSub>
                            <m:sSubPr>
                              <m:ctrlPr>
                                <a:rPr lang="en-US" i="1" kern="0">
                                  <a:solidFill>
                                    <a:srgbClr val="FF0000"/>
                                  </a:solidFill>
                                  <a:latin typeface="Cambria Math" panose="02040503050406030204" pitchFamily="18" charset="0"/>
                                  <a:ea typeface="Cambria Math" panose="02040503050406030204" pitchFamily="18" charset="0"/>
                                </a:rPr>
                              </m:ctrlPr>
                            </m:sSubPr>
                            <m:e>
                              <m:r>
                                <a:rPr lang="en-US" i="1" kern="0">
                                  <a:solidFill>
                                    <a:srgbClr val="FF0000"/>
                                  </a:solidFill>
                                  <a:latin typeface="Cambria Math" panose="02040503050406030204" pitchFamily="18" charset="0"/>
                                  <a:ea typeface="Cambria Math" panose="02040503050406030204" pitchFamily="18" charset="0"/>
                                </a:rPr>
                                <m:t>h</m:t>
                              </m:r>
                            </m:e>
                            <m:sub>
                              <m:r>
                                <a:rPr lang="en-US" b="0" i="1" kern="0" smtClean="0">
                                  <a:solidFill>
                                    <a:srgbClr val="FF0000"/>
                                  </a:solidFill>
                                  <a:latin typeface="Cambria Math" panose="02040503050406030204" pitchFamily="18" charset="0"/>
                                  <a:ea typeface="Cambria Math" panose="02040503050406030204" pitchFamily="18" charset="0"/>
                                </a:rPr>
                                <m:t>2</m:t>
                              </m:r>
                            </m:sub>
                          </m:sSub>
                        </m:sup>
                      </m:sSubSup>
                      <m:d>
                        <m:dPr>
                          <m:ctrlPr>
                            <a:rPr lang="en-US" i="1" kern="0">
                              <a:solidFill>
                                <a:srgbClr val="FF0000"/>
                              </a:solidFill>
                              <a:latin typeface="Cambria Math" panose="02040503050406030204" pitchFamily="18" charset="0"/>
                              <a:ea typeface="Cambria Math" panose="02040503050406030204" pitchFamily="18" charset="0"/>
                            </a:rPr>
                          </m:ctrlPr>
                        </m:dPr>
                        <m:e>
                          <m:sSub>
                            <m:sSubPr>
                              <m:ctrlPr>
                                <a:rPr lang="en-US" i="1" kern="0">
                                  <a:solidFill>
                                    <a:srgbClr val="FF0000"/>
                                  </a:solidFill>
                                  <a:latin typeface="Cambria Math" panose="02040503050406030204" pitchFamily="18" charset="0"/>
                                  <a:ea typeface="Cambria Math" panose="02040503050406030204" pitchFamily="18" charset="0"/>
                                </a:rPr>
                              </m:ctrlPr>
                            </m:sSubPr>
                            <m:e>
                              <m:r>
                                <a:rPr lang="en-US" i="1" kern="0">
                                  <a:solidFill>
                                    <a:srgbClr val="FF0000"/>
                                  </a:solidFill>
                                  <a:latin typeface="Cambria Math" panose="02040503050406030204" pitchFamily="18" charset="0"/>
                                  <a:ea typeface="Cambria Math" panose="02040503050406030204" pitchFamily="18" charset="0"/>
                                </a:rPr>
                                <m:t>𝑧</m:t>
                              </m:r>
                            </m:e>
                            <m:sub>
                              <m:r>
                                <a:rPr lang="en-US" b="0" i="1" kern="0" smtClean="0">
                                  <a:solidFill>
                                    <a:srgbClr val="FF0000"/>
                                  </a:solidFill>
                                  <a:latin typeface="Cambria Math" panose="02040503050406030204" pitchFamily="18" charset="0"/>
                                  <a:ea typeface="Cambria Math" panose="02040503050406030204" pitchFamily="18" charset="0"/>
                                </a:rPr>
                                <m:t>2</m:t>
                              </m:r>
                            </m:sub>
                          </m:sSub>
                        </m:e>
                      </m:d>
                    </m:oMath>
                  </m:oMathPara>
                </a14:m>
                <a:endParaRPr lang="it-IT" dirty="0"/>
              </a:p>
            </p:txBody>
          </p:sp>
        </mc:Choice>
        <mc:Fallback xmlns="">
          <p:sp>
            <p:nvSpPr>
              <p:cNvPr id="16" name="Rectangle 15"/>
              <p:cNvSpPr>
                <a:spLocks noRot="1" noChangeAspect="1" noMove="1" noResize="1" noEditPoints="1" noAdjustHandles="1" noChangeArrowheads="1" noChangeShapeType="1" noTextEdit="1"/>
              </p:cNvSpPr>
              <p:nvPr/>
            </p:nvSpPr>
            <p:spPr>
              <a:xfrm>
                <a:off x="4141704" y="4795884"/>
                <a:ext cx="4720588" cy="448328"/>
              </a:xfrm>
              <a:prstGeom prst="rect">
                <a:avLst/>
              </a:prstGeom>
              <a:blipFill>
                <a:blip r:embed="rId10"/>
                <a:stretch>
                  <a:fillRect b="-2740"/>
                </a:stretch>
              </a:blipFill>
            </p:spPr>
            <p:txBody>
              <a:bodyPr/>
              <a:lstStyle/>
              <a:p>
                <a:r>
                  <a:rPr lang="it-IT">
                    <a:noFill/>
                  </a:rPr>
                  <a:t> </a:t>
                </a:r>
              </a:p>
            </p:txBody>
          </p:sp>
        </mc:Fallback>
      </mc:AlternateContent>
    </p:spTree>
    <p:extLst>
      <p:ext uri="{BB962C8B-B14F-4D97-AF65-F5344CB8AC3E}">
        <p14:creationId xmlns:p14="http://schemas.microsoft.com/office/powerpoint/2010/main" val="24602686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DC94-B24E-4392-B187-AC8B74846AEB}"/>
              </a:ext>
            </a:extLst>
          </p:cNvPr>
          <p:cNvSpPr>
            <a:spLocks noGrp="1"/>
          </p:cNvSpPr>
          <p:nvPr>
            <p:ph type="title"/>
          </p:nvPr>
        </p:nvSpPr>
        <p:spPr/>
        <p:txBody>
          <a:bodyPr/>
          <a:lstStyle/>
          <a:p>
            <a:r>
              <a:rPr lang="en-US" dirty="0"/>
              <a:t>HERMES 3D </a:t>
            </a:r>
            <a:r>
              <a:rPr lang="en-US" dirty="0" err="1"/>
              <a:t>ssa</a:t>
            </a:r>
            <a:r>
              <a:rPr lang="en-US" dirty="0"/>
              <a:t> – WORM GEAR (II)</a:t>
            </a:r>
          </a:p>
        </p:txBody>
      </p:sp>
      <p:sp>
        <p:nvSpPr>
          <p:cNvPr id="3" name="Date Placeholder 2">
            <a:extLst>
              <a:ext uri="{FF2B5EF4-FFF2-40B4-BE49-F238E27FC236}">
                <a16:creationId xmlns:a16="http://schemas.microsoft.com/office/drawing/2014/main" id="{718F845E-7D57-4FDF-8636-9B5A3A74639A}"/>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0F9A62F7-D0CE-48C5-AA3E-52FC2654F3A7}"/>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B8CEF97B-72DA-4A2F-A86B-0F873E56BE3E}"/>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30</a:t>
            </a:fld>
            <a:endParaRPr lang="en-US" dirty="0">
              <a:solidFill>
                <a:srgbClr val="FFFFFF"/>
              </a:solidFill>
            </a:endParaRPr>
          </a:p>
        </p:txBody>
      </p:sp>
      <p:pic>
        <p:nvPicPr>
          <p:cNvPr id="7" name="Content Placeholder 6">
            <a:extLst>
              <a:ext uri="{FF2B5EF4-FFF2-40B4-BE49-F238E27FC236}">
                <a16:creationId xmlns:a16="http://schemas.microsoft.com/office/drawing/2014/main" id="{8741AF4A-053C-4928-8738-55217F80CBD3}"/>
              </a:ext>
            </a:extLst>
          </p:cNvPr>
          <p:cNvPicPr>
            <a:picLocks noGrp="1" noChangeAspect="1"/>
          </p:cNvPicPr>
          <p:nvPr>
            <p:ph idx="1"/>
          </p:nvPr>
        </p:nvPicPr>
        <p:blipFill>
          <a:blip r:embed="rId2"/>
          <a:stretch>
            <a:fillRect/>
          </a:stretch>
        </p:blipFill>
        <p:spPr>
          <a:xfrm>
            <a:off x="222068" y="1285258"/>
            <a:ext cx="8699864" cy="3860075"/>
          </a:xfrm>
          <a:prstGeom prst="rect">
            <a:avLst/>
          </a:prstGeom>
        </p:spPr>
      </p:pic>
    </p:spTree>
    <p:extLst>
      <p:ext uri="{BB962C8B-B14F-4D97-AF65-F5344CB8AC3E}">
        <p14:creationId xmlns:p14="http://schemas.microsoft.com/office/powerpoint/2010/main" val="3216188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9E4969-9623-477D-AA46-24FDC30DE9B5}"/>
              </a:ext>
            </a:extLst>
          </p:cNvPr>
          <p:cNvSpPr>
            <a:spLocks noGrp="1"/>
          </p:cNvSpPr>
          <p:nvPr>
            <p:ph type="title"/>
          </p:nvPr>
        </p:nvSpPr>
        <p:spPr/>
        <p:txBody>
          <a:bodyPr/>
          <a:lstStyle/>
          <a:p>
            <a:r>
              <a:rPr lang="en-US" dirty="0"/>
              <a:t>Future Measurements/results</a:t>
            </a:r>
          </a:p>
        </p:txBody>
      </p:sp>
      <p:sp>
        <p:nvSpPr>
          <p:cNvPr id="3" name="Date Placeholder 2">
            <a:extLst>
              <a:ext uri="{FF2B5EF4-FFF2-40B4-BE49-F238E27FC236}">
                <a16:creationId xmlns:a16="http://schemas.microsoft.com/office/drawing/2014/main" id="{F68B7258-38C6-491C-9EA1-4D9DD62BBD57}"/>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ECCCAAE7-828B-48E0-A2C3-6623E0FED483}"/>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D3D582D2-551D-41E8-B876-4886CFE4F152}"/>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31</a:t>
            </a:fld>
            <a:endParaRPr lang="en-US" dirty="0">
              <a:solidFill>
                <a:srgbClr val="FFFFFF"/>
              </a:solidFill>
            </a:endParaRPr>
          </a:p>
        </p:txBody>
      </p:sp>
    </p:spTree>
    <p:extLst>
      <p:ext uri="{BB962C8B-B14F-4D97-AF65-F5344CB8AC3E}">
        <p14:creationId xmlns:p14="http://schemas.microsoft.com/office/powerpoint/2010/main" val="11315231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Already on tape</a:t>
            </a:r>
            <a:endParaRPr lang="it-IT" dirty="0"/>
          </a:p>
        </p:txBody>
      </p:sp>
      <p:sp>
        <p:nvSpPr>
          <p:cNvPr id="3" name="Date Placeholder 2"/>
          <p:cNvSpPr>
            <a:spLocks noGrp="1"/>
          </p:cNvSpPr>
          <p:nvPr>
            <p:ph type="dt" sz="half" idx="10"/>
          </p:nvPr>
        </p:nvSpPr>
        <p:spPr/>
        <p:txBody>
          <a:bodyPr/>
          <a:lstStyle/>
          <a:p>
            <a:pPr defTabSz="342893" fontAlgn="auto">
              <a:spcBef>
                <a:spcPts val="0"/>
              </a:spcBef>
              <a:spcAft>
                <a:spcPts val="0"/>
              </a:spcAft>
            </a:pPr>
            <a:r>
              <a:rPr lang="en-US">
                <a:solidFill>
                  <a:srgbClr val="FFFFFF"/>
                </a:solidFill>
                <a:latin typeface="Corbel" panose="020B0503020204020204"/>
              </a:rPr>
              <a:t>16/01/2023</a:t>
            </a:r>
            <a:endParaRPr lang="en-US" dirty="0">
              <a:solidFill>
                <a:srgbClr val="FFFFFF"/>
              </a:solidFill>
              <a:latin typeface="Corbel" panose="020B0503020204020204"/>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XXIX Epiphany Conference</a:t>
            </a:r>
            <a:endParaRPr lang="en-US" dirty="0">
              <a:solidFill>
                <a:srgbClr val="FFFFFF"/>
              </a:solidFill>
              <a:latin typeface="Corbel" panose="020B0503020204020204"/>
            </a:endParaRPr>
          </a:p>
        </p:txBody>
      </p:sp>
      <p:sp>
        <p:nvSpPr>
          <p:cNvPr id="5" name="Slide Number Placeholder 4"/>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32</a:t>
            </a:fld>
            <a:endParaRPr lang="en-US" dirty="0">
              <a:solidFill>
                <a:srgbClr val="FFFFFF"/>
              </a:solidFill>
              <a:latin typeface="Corbel" panose="020B0503020204020204"/>
            </a:endParaRP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r>
                  <a:rPr lang="en-US" dirty="0"/>
                  <a:t>COMPASS @ CERN:</a:t>
                </a:r>
              </a:p>
              <a:p>
                <a:pPr lvl="2"/>
                <a:r>
                  <a:rPr lang="en-US" dirty="0"/>
                  <a:t>2016-17 DVCS and SIDIS on </a:t>
                </a:r>
                <a14:m>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LH</m:t>
                        </m:r>
                      </m:e>
                      <m:sub>
                        <m:r>
                          <a:rPr lang="en-US" b="0" i="1" smtClean="0">
                            <a:latin typeface="Cambria Math" panose="02040503050406030204" pitchFamily="18" charset="0"/>
                          </a:rPr>
                          <m:t>2</m:t>
                        </m:r>
                      </m:sub>
                    </m:sSub>
                  </m:oMath>
                </a14:m>
                <a:endParaRPr lang="it-IT" dirty="0"/>
              </a:p>
              <a:p>
                <a:pPr lvl="2"/>
                <a:r>
                  <a:rPr lang="it-IT" dirty="0"/>
                  <a:t>2022 </a:t>
                </a:r>
                <a:r>
                  <a:rPr lang="en-US" dirty="0"/>
                  <a:t>on transversely polarized </a:t>
                </a:r>
                <a14:m>
                  <m:oMath xmlns:m="http://schemas.openxmlformats.org/officeDocument/2006/math">
                    <m:sPre>
                      <m:sPrePr>
                        <m:ctrlPr>
                          <a:rPr lang="en-US" i="1">
                            <a:latin typeface="Cambria Math" panose="02040503050406030204" pitchFamily="18" charset="0"/>
                          </a:rPr>
                        </m:ctrlPr>
                      </m:sPrePr>
                      <m:sub/>
                      <m:sup>
                        <m:r>
                          <a:rPr lang="en-US">
                            <a:latin typeface="Cambria Math" panose="02040503050406030204" pitchFamily="18" charset="0"/>
                          </a:rPr>
                          <m:t>6</m:t>
                        </m:r>
                      </m:sup>
                      <m:e>
                        <m:r>
                          <m:rPr>
                            <m:sty m:val="p"/>
                          </m:rPr>
                          <a:rPr lang="en-US">
                            <a:latin typeface="Cambria Math" panose="02040503050406030204" pitchFamily="18" charset="0"/>
                          </a:rPr>
                          <m:t>LiD</m:t>
                        </m:r>
                      </m:e>
                    </m:sPre>
                  </m:oMath>
                </a14:m>
                <a:endParaRPr lang="it-IT" dirty="0"/>
              </a:p>
              <a:p>
                <a:r>
                  <a:rPr lang="en-US" dirty="0" err="1"/>
                  <a:t>Jlab</a:t>
                </a:r>
                <a:r>
                  <a:rPr lang="en-US" dirty="0"/>
                  <a:t> 12 – proton/deuteron </a:t>
                </a:r>
                <a:r>
                  <a:rPr lang="en-US" dirty="0" err="1"/>
                  <a:t>unpolarised</a:t>
                </a:r>
                <a:endParaRPr lang="en-US" dirty="0"/>
              </a:p>
              <a:p>
                <a:pPr marL="914382" lvl="2" indent="0">
                  <a:buNone/>
                </a:pPr>
                <a:endParaRPr lang="it-IT"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500" t="-1931"/>
                </a:stretch>
              </a:blipFill>
            </p:spPr>
            <p:txBody>
              <a:bodyPr/>
              <a:lstStyle/>
              <a:p>
                <a:r>
                  <a:rPr lang="en-US">
                    <a:noFill/>
                  </a:rPr>
                  <a:t> </a:t>
                </a:r>
              </a:p>
            </p:txBody>
          </p:sp>
        </mc:Fallback>
      </mc:AlternateContent>
      <p:graphicFrame>
        <p:nvGraphicFramePr>
          <p:cNvPr id="7" name="object 8">
            <a:extLst>
              <a:ext uri="{FF2B5EF4-FFF2-40B4-BE49-F238E27FC236}">
                <a16:creationId xmlns:a16="http://schemas.microsoft.com/office/drawing/2014/main" id="{F782D4CE-9F7C-4B9D-B4D1-764FB832972B}"/>
              </a:ext>
            </a:extLst>
          </p:cNvPr>
          <p:cNvGraphicFramePr>
            <a:graphicFrameLocks noGrp="1"/>
          </p:cNvGraphicFramePr>
          <p:nvPr>
            <p:extLst>
              <p:ext uri="{D42A27DB-BD31-4B8C-83A1-F6EECF244321}">
                <p14:modId xmlns:p14="http://schemas.microsoft.com/office/powerpoint/2010/main" val="3202681870"/>
              </p:ext>
            </p:extLst>
          </p:nvPr>
        </p:nvGraphicFramePr>
        <p:xfrm>
          <a:off x="914400" y="2773466"/>
          <a:ext cx="7386513" cy="2198207"/>
        </p:xfrm>
        <a:graphic>
          <a:graphicData uri="http://schemas.openxmlformats.org/drawingml/2006/table">
            <a:tbl>
              <a:tblPr firstRow="1" bandRow="1">
                <a:tableStyleId>{2D5ABB26-0587-4C30-8999-92F81FD0307C}</a:tableStyleId>
              </a:tblPr>
              <a:tblGrid>
                <a:gridCol w="1225313">
                  <a:extLst>
                    <a:ext uri="{9D8B030D-6E8A-4147-A177-3AD203B41FA5}">
                      <a16:colId xmlns:a16="http://schemas.microsoft.com/office/drawing/2014/main" val="20000"/>
                    </a:ext>
                  </a:extLst>
                </a:gridCol>
                <a:gridCol w="1232582">
                  <a:extLst>
                    <a:ext uri="{9D8B030D-6E8A-4147-A177-3AD203B41FA5}">
                      <a16:colId xmlns:a16="http://schemas.microsoft.com/office/drawing/2014/main" val="20001"/>
                    </a:ext>
                  </a:extLst>
                </a:gridCol>
                <a:gridCol w="1018221">
                  <a:extLst>
                    <a:ext uri="{9D8B030D-6E8A-4147-A177-3AD203B41FA5}">
                      <a16:colId xmlns:a16="http://schemas.microsoft.com/office/drawing/2014/main" val="20002"/>
                    </a:ext>
                  </a:extLst>
                </a:gridCol>
                <a:gridCol w="1446375">
                  <a:extLst>
                    <a:ext uri="{9D8B030D-6E8A-4147-A177-3AD203B41FA5}">
                      <a16:colId xmlns:a16="http://schemas.microsoft.com/office/drawing/2014/main" val="20003"/>
                    </a:ext>
                  </a:extLst>
                </a:gridCol>
                <a:gridCol w="1232011">
                  <a:extLst>
                    <a:ext uri="{9D8B030D-6E8A-4147-A177-3AD203B41FA5}">
                      <a16:colId xmlns:a16="http://schemas.microsoft.com/office/drawing/2014/main" val="20004"/>
                    </a:ext>
                  </a:extLst>
                </a:gridCol>
                <a:gridCol w="1232011">
                  <a:extLst>
                    <a:ext uri="{9D8B030D-6E8A-4147-A177-3AD203B41FA5}">
                      <a16:colId xmlns:a16="http://schemas.microsoft.com/office/drawing/2014/main" val="20005"/>
                    </a:ext>
                  </a:extLst>
                </a:gridCol>
              </a:tblGrid>
              <a:tr h="251240">
                <a:tc>
                  <a:txBody>
                    <a:bodyPr/>
                    <a:lstStyle/>
                    <a:p>
                      <a:pPr marL="90805">
                        <a:lnSpc>
                          <a:spcPct val="100000"/>
                        </a:lnSpc>
                        <a:spcBef>
                          <a:spcPts val="265"/>
                        </a:spcBef>
                      </a:pPr>
                      <a:r>
                        <a:rPr sz="1300" b="1" spc="-20" dirty="0">
                          <a:solidFill>
                            <a:srgbClr val="FFFFFF"/>
                          </a:solidFill>
                          <a:latin typeface="Calibri"/>
                          <a:cs typeface="Calibri"/>
                        </a:rPr>
                        <a:t>Year</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tc>
                  <a:txBody>
                    <a:bodyPr/>
                    <a:lstStyle/>
                    <a:p>
                      <a:pPr marL="90805">
                        <a:lnSpc>
                          <a:spcPct val="100000"/>
                        </a:lnSpc>
                        <a:spcBef>
                          <a:spcPts val="265"/>
                        </a:spcBef>
                      </a:pPr>
                      <a:r>
                        <a:rPr sz="1300" b="1" spc="-10" dirty="0">
                          <a:solidFill>
                            <a:srgbClr val="FFFFFF"/>
                          </a:solidFill>
                          <a:latin typeface="Calibri"/>
                          <a:cs typeface="Calibri"/>
                        </a:rPr>
                        <a:t>Period</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tc>
                  <a:txBody>
                    <a:bodyPr/>
                    <a:lstStyle/>
                    <a:p>
                      <a:pPr marL="91440">
                        <a:lnSpc>
                          <a:spcPct val="100000"/>
                        </a:lnSpc>
                        <a:spcBef>
                          <a:spcPts val="265"/>
                        </a:spcBef>
                      </a:pPr>
                      <a:r>
                        <a:rPr sz="1300" b="1" spc="-25" dirty="0">
                          <a:solidFill>
                            <a:srgbClr val="FFFFFF"/>
                          </a:solidFill>
                          <a:latin typeface="Calibri"/>
                          <a:cs typeface="Calibri"/>
                        </a:rPr>
                        <a:t>Run</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tc>
                  <a:txBody>
                    <a:bodyPr/>
                    <a:lstStyle/>
                    <a:p>
                      <a:pPr marL="91440">
                        <a:lnSpc>
                          <a:spcPct val="100000"/>
                        </a:lnSpc>
                        <a:spcBef>
                          <a:spcPts val="265"/>
                        </a:spcBef>
                      </a:pPr>
                      <a:r>
                        <a:rPr sz="1300" b="1" spc="-10" dirty="0">
                          <a:solidFill>
                            <a:srgbClr val="FFFFFF"/>
                          </a:solidFill>
                          <a:latin typeface="Calibri"/>
                          <a:cs typeface="Calibri"/>
                        </a:rPr>
                        <a:t>Target</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tc>
                  <a:txBody>
                    <a:bodyPr/>
                    <a:lstStyle/>
                    <a:p>
                      <a:pPr marL="90805">
                        <a:lnSpc>
                          <a:spcPct val="100000"/>
                        </a:lnSpc>
                        <a:spcBef>
                          <a:spcPts val="265"/>
                        </a:spcBef>
                      </a:pPr>
                      <a:r>
                        <a:rPr sz="1300" b="1" spc="-10" dirty="0">
                          <a:solidFill>
                            <a:srgbClr val="FFFFFF"/>
                          </a:solidFill>
                          <a:latin typeface="Calibri"/>
                          <a:cs typeface="Calibri"/>
                        </a:rPr>
                        <a:t>Polarization</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tc>
                  <a:txBody>
                    <a:bodyPr/>
                    <a:lstStyle/>
                    <a:p>
                      <a:pPr marL="91440">
                        <a:lnSpc>
                          <a:spcPct val="100000"/>
                        </a:lnSpc>
                        <a:spcBef>
                          <a:spcPts val="265"/>
                        </a:spcBef>
                      </a:pPr>
                      <a:r>
                        <a:rPr sz="1300" b="1" spc="-20" dirty="0">
                          <a:solidFill>
                            <a:srgbClr val="FFFFFF"/>
                          </a:solidFill>
                          <a:latin typeface="Calibri"/>
                          <a:cs typeface="Calibri"/>
                        </a:rPr>
                        <a:t>Beam</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extLst>
                  <a:ext uri="{0D108BD9-81ED-4DB2-BD59-A6C34878D82A}">
                    <a16:rowId xmlns:a16="http://schemas.microsoft.com/office/drawing/2014/main" val="10000"/>
                  </a:ext>
                </a:extLst>
              </a:tr>
              <a:tr h="260721">
                <a:tc>
                  <a:txBody>
                    <a:bodyPr/>
                    <a:lstStyle/>
                    <a:p>
                      <a:pPr marL="90805">
                        <a:lnSpc>
                          <a:spcPct val="100000"/>
                        </a:lnSpc>
                        <a:spcBef>
                          <a:spcPts val="265"/>
                        </a:spcBef>
                      </a:pPr>
                      <a:r>
                        <a:rPr sz="1300" spc="-20" dirty="0">
                          <a:latin typeface="Calibri"/>
                          <a:cs typeface="Calibri"/>
                        </a:rPr>
                        <a:t>2018</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D0D8E8"/>
                    </a:solidFill>
                  </a:tcPr>
                </a:tc>
                <a:tc>
                  <a:txBody>
                    <a:bodyPr/>
                    <a:lstStyle/>
                    <a:p>
                      <a:pPr marL="90805">
                        <a:lnSpc>
                          <a:spcPct val="100000"/>
                        </a:lnSpc>
                        <a:spcBef>
                          <a:spcPts val="265"/>
                        </a:spcBef>
                      </a:pPr>
                      <a:r>
                        <a:rPr sz="1300" spc="-10" dirty="0">
                          <a:latin typeface="Calibri"/>
                          <a:cs typeface="Calibri"/>
                        </a:rPr>
                        <a:t>Spring-</a:t>
                      </a:r>
                      <a:r>
                        <a:rPr sz="1300" spc="-20" dirty="0">
                          <a:latin typeface="Calibri"/>
                          <a:cs typeface="Calibri"/>
                        </a:rPr>
                        <a:t>Fall</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65"/>
                        </a:spcBef>
                      </a:pPr>
                      <a:r>
                        <a:rPr sz="1300" spc="-25" dirty="0">
                          <a:latin typeface="Calibri"/>
                          <a:cs typeface="Calibri"/>
                        </a:rPr>
                        <a:t>RGA</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65"/>
                        </a:spcBef>
                      </a:pPr>
                      <a:r>
                        <a:rPr sz="1300" spc="-10" dirty="0">
                          <a:latin typeface="Calibri"/>
                          <a:cs typeface="Calibri"/>
                        </a:rPr>
                        <a:t>Proton</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D0D8E8"/>
                    </a:solidFill>
                  </a:tcPr>
                </a:tc>
                <a:tc>
                  <a:txBody>
                    <a:bodyPr/>
                    <a:lstStyle/>
                    <a:p>
                      <a:pPr marR="199390" algn="ctr">
                        <a:lnSpc>
                          <a:spcPct val="100000"/>
                        </a:lnSpc>
                        <a:spcBef>
                          <a:spcPts val="265"/>
                        </a:spcBef>
                      </a:pPr>
                      <a:r>
                        <a:rPr sz="1300" dirty="0">
                          <a:latin typeface="Calibri"/>
                          <a:cs typeface="Calibri"/>
                        </a:rPr>
                        <a:t>-</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65"/>
                        </a:spcBef>
                        <a:tabLst>
                          <a:tab pos="820419" algn="l"/>
                        </a:tabLst>
                      </a:pPr>
                      <a:r>
                        <a:rPr sz="1300" spc="-20" dirty="0">
                          <a:latin typeface="Calibri"/>
                          <a:cs typeface="Calibri"/>
                        </a:rPr>
                        <a:t>10.6</a:t>
                      </a:r>
                      <a:r>
                        <a:rPr sz="1300" dirty="0">
                          <a:latin typeface="Calibri"/>
                          <a:cs typeface="Calibri"/>
                        </a:rPr>
                        <a:t>	</a:t>
                      </a:r>
                      <a:r>
                        <a:rPr sz="1300" spc="-25" dirty="0">
                          <a:latin typeface="Calibri"/>
                          <a:cs typeface="Calibri"/>
                        </a:rPr>
                        <a:t>GeV</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D0D8E8"/>
                    </a:solidFill>
                  </a:tcPr>
                </a:tc>
                <a:extLst>
                  <a:ext uri="{0D108BD9-81ED-4DB2-BD59-A6C34878D82A}">
                    <a16:rowId xmlns:a16="http://schemas.microsoft.com/office/drawing/2014/main" val="10001"/>
                  </a:ext>
                </a:extLst>
              </a:tr>
              <a:tr h="260721">
                <a:tc>
                  <a:txBody>
                    <a:bodyPr/>
                    <a:lstStyle/>
                    <a:p>
                      <a:pPr>
                        <a:lnSpc>
                          <a:spcPct val="100000"/>
                        </a:lnSpc>
                      </a:pPr>
                      <a:endParaRPr sz="13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0805">
                        <a:lnSpc>
                          <a:spcPct val="100000"/>
                        </a:lnSpc>
                        <a:spcBef>
                          <a:spcPts val="245"/>
                        </a:spcBef>
                      </a:pPr>
                      <a:r>
                        <a:rPr sz="1300" spc="-20" dirty="0">
                          <a:latin typeface="Calibri"/>
                          <a:cs typeface="Calibri"/>
                        </a:rPr>
                        <a:t>Fall</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45"/>
                        </a:spcBef>
                      </a:pPr>
                      <a:r>
                        <a:rPr sz="1300" spc="-25" dirty="0">
                          <a:latin typeface="Calibri"/>
                          <a:cs typeface="Calibri"/>
                        </a:rPr>
                        <a:t>RGK</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45"/>
                        </a:spcBef>
                      </a:pPr>
                      <a:r>
                        <a:rPr sz="1300" spc="-10" dirty="0">
                          <a:latin typeface="Calibri"/>
                          <a:cs typeface="Calibri"/>
                        </a:rPr>
                        <a:t>Proton</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R="291465" algn="ctr">
                        <a:lnSpc>
                          <a:spcPct val="100000"/>
                        </a:lnSpc>
                        <a:spcBef>
                          <a:spcPts val="245"/>
                        </a:spcBef>
                      </a:pPr>
                      <a:r>
                        <a:rPr sz="1300" dirty="0">
                          <a:latin typeface="Calibri"/>
                          <a:cs typeface="Calibri"/>
                        </a:rPr>
                        <a:t>-</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45"/>
                        </a:spcBef>
                        <a:tabLst>
                          <a:tab pos="851535" algn="l"/>
                        </a:tabLst>
                      </a:pPr>
                      <a:r>
                        <a:rPr sz="1300" spc="-10" dirty="0">
                          <a:latin typeface="Calibri"/>
                          <a:cs typeface="Calibri"/>
                        </a:rPr>
                        <a:t>6.5-</a:t>
                      </a:r>
                      <a:r>
                        <a:rPr sz="1300" spc="-25" dirty="0">
                          <a:latin typeface="Calibri"/>
                          <a:cs typeface="Calibri"/>
                        </a:rPr>
                        <a:t>7.5</a:t>
                      </a:r>
                      <a:r>
                        <a:rPr sz="1300" dirty="0">
                          <a:latin typeface="Calibri"/>
                          <a:cs typeface="Calibri"/>
                        </a:rPr>
                        <a:t>	</a:t>
                      </a:r>
                      <a:r>
                        <a:rPr sz="1300" spc="-25" dirty="0">
                          <a:latin typeface="Calibri"/>
                          <a:cs typeface="Calibri"/>
                        </a:rPr>
                        <a:t>GeV</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extLst>
                  <a:ext uri="{0D108BD9-81ED-4DB2-BD59-A6C34878D82A}">
                    <a16:rowId xmlns:a16="http://schemas.microsoft.com/office/drawing/2014/main" val="10002"/>
                  </a:ext>
                </a:extLst>
              </a:tr>
              <a:tr h="260721">
                <a:tc>
                  <a:txBody>
                    <a:bodyPr/>
                    <a:lstStyle/>
                    <a:p>
                      <a:pPr marL="90805">
                        <a:lnSpc>
                          <a:spcPct val="100000"/>
                        </a:lnSpc>
                        <a:spcBef>
                          <a:spcPts val="254"/>
                        </a:spcBef>
                      </a:pPr>
                      <a:r>
                        <a:rPr sz="1300" spc="-20" dirty="0">
                          <a:solidFill>
                            <a:srgbClr val="C00000"/>
                          </a:solidFill>
                          <a:latin typeface="Calibri"/>
                          <a:cs typeface="Calibri"/>
                        </a:rPr>
                        <a:t>2019</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L="90805">
                        <a:lnSpc>
                          <a:spcPct val="100000"/>
                        </a:lnSpc>
                        <a:spcBef>
                          <a:spcPts val="254"/>
                        </a:spcBef>
                      </a:pPr>
                      <a:r>
                        <a:rPr sz="1300" spc="-10" dirty="0">
                          <a:solidFill>
                            <a:srgbClr val="C00000"/>
                          </a:solidFill>
                          <a:latin typeface="Calibri"/>
                          <a:cs typeface="Calibri"/>
                        </a:rPr>
                        <a:t>Spring</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54"/>
                        </a:spcBef>
                      </a:pPr>
                      <a:r>
                        <a:rPr sz="1300" spc="-25" dirty="0">
                          <a:solidFill>
                            <a:srgbClr val="C00000"/>
                          </a:solidFill>
                          <a:latin typeface="Calibri"/>
                          <a:cs typeface="Calibri"/>
                        </a:rPr>
                        <a:t>RGA</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54"/>
                        </a:spcBef>
                      </a:pPr>
                      <a:r>
                        <a:rPr sz="1300" spc="-10" dirty="0">
                          <a:solidFill>
                            <a:srgbClr val="C00000"/>
                          </a:solidFill>
                          <a:latin typeface="Calibri"/>
                          <a:cs typeface="Calibri"/>
                        </a:rPr>
                        <a:t>Proton</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R="291465" algn="ctr">
                        <a:lnSpc>
                          <a:spcPct val="100000"/>
                        </a:lnSpc>
                        <a:spcBef>
                          <a:spcPts val="254"/>
                        </a:spcBef>
                      </a:pPr>
                      <a:r>
                        <a:rPr sz="1300" dirty="0">
                          <a:solidFill>
                            <a:srgbClr val="C00000"/>
                          </a:solidFill>
                          <a:latin typeface="Calibri"/>
                          <a:cs typeface="Calibri"/>
                        </a:rPr>
                        <a:t>-</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54"/>
                        </a:spcBef>
                        <a:tabLst>
                          <a:tab pos="866140" algn="l"/>
                        </a:tabLst>
                      </a:pPr>
                      <a:r>
                        <a:rPr sz="1300" spc="-20" dirty="0">
                          <a:solidFill>
                            <a:srgbClr val="C00000"/>
                          </a:solidFill>
                          <a:latin typeface="Calibri"/>
                          <a:cs typeface="Calibri"/>
                        </a:rPr>
                        <a:t>10.6</a:t>
                      </a:r>
                      <a:r>
                        <a:rPr sz="1300" dirty="0">
                          <a:solidFill>
                            <a:srgbClr val="C00000"/>
                          </a:solidFill>
                          <a:latin typeface="Calibri"/>
                          <a:cs typeface="Calibri"/>
                        </a:rPr>
                        <a:t>	</a:t>
                      </a:r>
                      <a:r>
                        <a:rPr sz="1300" spc="-25" dirty="0">
                          <a:solidFill>
                            <a:srgbClr val="C00000"/>
                          </a:solidFill>
                          <a:latin typeface="Calibri"/>
                          <a:cs typeface="Calibri"/>
                        </a:rPr>
                        <a:t>GeV</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extLst>
                  <a:ext uri="{0D108BD9-81ED-4DB2-BD59-A6C34878D82A}">
                    <a16:rowId xmlns:a16="http://schemas.microsoft.com/office/drawing/2014/main" val="10003"/>
                  </a:ext>
                </a:extLst>
              </a:tr>
              <a:tr h="260721">
                <a:tc>
                  <a:txBody>
                    <a:bodyPr/>
                    <a:lstStyle/>
                    <a:p>
                      <a:pPr marL="90805">
                        <a:lnSpc>
                          <a:spcPct val="100000"/>
                        </a:lnSpc>
                        <a:spcBef>
                          <a:spcPts val="265"/>
                        </a:spcBef>
                      </a:pPr>
                      <a:r>
                        <a:rPr sz="1300" spc="-20" dirty="0">
                          <a:latin typeface="Calibri"/>
                          <a:cs typeface="Calibri"/>
                        </a:rPr>
                        <a:t>2019</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0805">
                        <a:lnSpc>
                          <a:spcPct val="100000"/>
                        </a:lnSpc>
                        <a:spcBef>
                          <a:spcPts val="265"/>
                        </a:spcBef>
                      </a:pPr>
                      <a:r>
                        <a:rPr sz="1300" spc="-10" dirty="0">
                          <a:latin typeface="Calibri"/>
                          <a:cs typeface="Calibri"/>
                        </a:rPr>
                        <a:t>Spring-</a:t>
                      </a:r>
                      <a:r>
                        <a:rPr sz="1300" spc="-20" dirty="0">
                          <a:latin typeface="Calibri"/>
                          <a:cs typeface="Calibri"/>
                        </a:rPr>
                        <a:t>Fall</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65"/>
                        </a:spcBef>
                      </a:pPr>
                      <a:r>
                        <a:rPr sz="1300" spc="-25" dirty="0">
                          <a:latin typeface="Calibri"/>
                          <a:cs typeface="Calibri"/>
                        </a:rPr>
                        <a:t>RGB</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65"/>
                        </a:spcBef>
                      </a:pPr>
                      <a:r>
                        <a:rPr sz="1300" spc="-10" dirty="0">
                          <a:latin typeface="Calibri"/>
                          <a:cs typeface="Calibri"/>
                        </a:rPr>
                        <a:t>Deuteron</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R="291465" algn="ctr">
                        <a:lnSpc>
                          <a:spcPct val="100000"/>
                        </a:lnSpc>
                        <a:spcBef>
                          <a:spcPts val="265"/>
                        </a:spcBef>
                      </a:pPr>
                      <a:r>
                        <a:rPr sz="1300" dirty="0">
                          <a:latin typeface="Calibri"/>
                          <a:cs typeface="Calibri"/>
                        </a:rPr>
                        <a:t>-</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65"/>
                        </a:spcBef>
                        <a:tabLst>
                          <a:tab pos="866140" algn="l"/>
                        </a:tabLst>
                      </a:pPr>
                      <a:r>
                        <a:rPr sz="1300" spc="-20" dirty="0">
                          <a:latin typeface="Calibri"/>
                          <a:cs typeface="Calibri"/>
                        </a:rPr>
                        <a:t>10.6</a:t>
                      </a:r>
                      <a:r>
                        <a:rPr sz="1300" dirty="0">
                          <a:latin typeface="Calibri"/>
                          <a:cs typeface="Calibri"/>
                        </a:rPr>
                        <a:t>	</a:t>
                      </a:r>
                      <a:r>
                        <a:rPr sz="1300" spc="-25" dirty="0">
                          <a:latin typeface="Calibri"/>
                          <a:cs typeface="Calibri"/>
                        </a:rPr>
                        <a:t>GeV</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extLst>
                  <a:ext uri="{0D108BD9-81ED-4DB2-BD59-A6C34878D82A}">
                    <a16:rowId xmlns:a16="http://schemas.microsoft.com/office/drawing/2014/main" val="10004"/>
                  </a:ext>
                </a:extLst>
              </a:tr>
              <a:tr h="260721">
                <a:tc>
                  <a:txBody>
                    <a:bodyPr/>
                    <a:lstStyle/>
                    <a:p>
                      <a:pPr marL="90805">
                        <a:lnSpc>
                          <a:spcPct val="100000"/>
                        </a:lnSpc>
                        <a:spcBef>
                          <a:spcPts val="245"/>
                        </a:spcBef>
                      </a:pPr>
                      <a:r>
                        <a:rPr sz="1300" spc="-20" dirty="0">
                          <a:latin typeface="Calibri"/>
                          <a:cs typeface="Calibri"/>
                        </a:rPr>
                        <a:t>2020</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L="90805">
                        <a:lnSpc>
                          <a:spcPct val="100000"/>
                        </a:lnSpc>
                        <a:spcBef>
                          <a:spcPts val="245"/>
                        </a:spcBef>
                      </a:pPr>
                      <a:r>
                        <a:rPr sz="1300" spc="-10" dirty="0">
                          <a:latin typeface="Calibri"/>
                          <a:cs typeface="Calibri"/>
                        </a:rPr>
                        <a:t>Spring-</a:t>
                      </a:r>
                      <a:r>
                        <a:rPr sz="1300" spc="-20" dirty="0">
                          <a:latin typeface="Calibri"/>
                          <a:cs typeface="Calibri"/>
                        </a:rPr>
                        <a:t>Fall</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45"/>
                        </a:spcBef>
                      </a:pPr>
                      <a:r>
                        <a:rPr sz="1300" spc="-25" dirty="0">
                          <a:latin typeface="Calibri"/>
                          <a:cs typeface="Calibri"/>
                        </a:rPr>
                        <a:t>RGF</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45"/>
                        </a:spcBef>
                      </a:pPr>
                      <a:r>
                        <a:rPr sz="1300" spc="-10" dirty="0">
                          <a:latin typeface="Calibri"/>
                          <a:cs typeface="Calibri"/>
                        </a:rPr>
                        <a:t>Deuteron</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R="291465" algn="ctr">
                        <a:lnSpc>
                          <a:spcPct val="100000"/>
                        </a:lnSpc>
                        <a:spcBef>
                          <a:spcPts val="245"/>
                        </a:spcBef>
                      </a:pPr>
                      <a:r>
                        <a:rPr sz="1300" dirty="0">
                          <a:latin typeface="Calibri"/>
                          <a:cs typeface="Calibri"/>
                        </a:rPr>
                        <a:t>-</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45"/>
                        </a:spcBef>
                        <a:tabLst>
                          <a:tab pos="866140" algn="l"/>
                        </a:tabLst>
                      </a:pPr>
                      <a:r>
                        <a:rPr sz="1300" spc="-20" dirty="0">
                          <a:latin typeface="Calibri"/>
                          <a:cs typeface="Calibri"/>
                        </a:rPr>
                        <a:t>10.6</a:t>
                      </a:r>
                      <a:r>
                        <a:rPr sz="1300" dirty="0">
                          <a:latin typeface="Calibri"/>
                          <a:cs typeface="Calibri"/>
                        </a:rPr>
                        <a:t>	</a:t>
                      </a:r>
                      <a:r>
                        <a:rPr sz="1300" spc="-25" dirty="0">
                          <a:latin typeface="Calibri"/>
                          <a:cs typeface="Calibri"/>
                        </a:rPr>
                        <a:t>GeV</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extLst>
                  <a:ext uri="{0D108BD9-81ED-4DB2-BD59-A6C34878D82A}">
                    <a16:rowId xmlns:a16="http://schemas.microsoft.com/office/drawing/2014/main" val="10005"/>
                  </a:ext>
                </a:extLst>
              </a:tr>
              <a:tr h="117860">
                <a:tc>
                  <a:txBody>
                    <a:bodyPr/>
                    <a:lstStyle/>
                    <a:p>
                      <a:pPr>
                        <a:lnSpc>
                          <a:spcPct val="100000"/>
                        </a:lnSpc>
                      </a:pPr>
                      <a:endParaRPr sz="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a:lnSpc>
                          <a:spcPct val="100000"/>
                        </a:lnSpc>
                      </a:pPr>
                      <a:endParaRPr sz="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a:lnSpc>
                          <a:spcPct val="100000"/>
                        </a:lnSpc>
                      </a:pPr>
                      <a:endParaRPr sz="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a:lnSpc>
                          <a:spcPct val="100000"/>
                        </a:lnSpc>
                      </a:pPr>
                      <a:endParaRPr sz="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a:lnSpc>
                          <a:spcPct val="100000"/>
                        </a:lnSpc>
                      </a:pPr>
                      <a:endParaRPr sz="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a:lnSpc>
                          <a:spcPct val="100000"/>
                        </a:lnSpc>
                      </a:pPr>
                      <a:endParaRPr sz="8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extLst>
                  <a:ext uri="{0D108BD9-81ED-4DB2-BD59-A6C34878D82A}">
                    <a16:rowId xmlns:a16="http://schemas.microsoft.com/office/drawing/2014/main" val="10006"/>
                  </a:ext>
                </a:extLst>
              </a:tr>
              <a:tr h="260721">
                <a:tc>
                  <a:txBody>
                    <a:bodyPr/>
                    <a:lstStyle/>
                    <a:p>
                      <a:pPr marL="90805">
                        <a:lnSpc>
                          <a:spcPct val="100000"/>
                        </a:lnSpc>
                        <a:spcBef>
                          <a:spcPts val="254"/>
                        </a:spcBef>
                      </a:pPr>
                      <a:r>
                        <a:rPr sz="1300" spc="-20" dirty="0">
                          <a:latin typeface="Calibri"/>
                          <a:cs typeface="Calibri"/>
                        </a:rPr>
                        <a:t>2021</a:t>
                      </a:r>
                      <a:endParaRPr sz="1300" dirty="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cap="flat" cmpd="sng" algn="ctr">
                      <a:solidFill>
                        <a:srgbClr val="FFFFFF"/>
                      </a:solidFill>
                      <a:prstDash val="solid"/>
                      <a:round/>
                      <a:headEnd type="none" w="med" len="med"/>
                      <a:tailEnd type="none" w="med" len="med"/>
                    </a:lnB>
                    <a:solidFill>
                      <a:srgbClr val="D0D8E8"/>
                    </a:solidFill>
                  </a:tcPr>
                </a:tc>
                <a:tc>
                  <a:txBody>
                    <a:bodyPr/>
                    <a:lstStyle/>
                    <a:p>
                      <a:pPr marL="90805">
                        <a:lnSpc>
                          <a:spcPct val="100000"/>
                        </a:lnSpc>
                        <a:spcBef>
                          <a:spcPts val="254"/>
                        </a:spcBef>
                      </a:pPr>
                      <a:r>
                        <a:rPr sz="1300" spc="-20" dirty="0">
                          <a:latin typeface="Calibri"/>
                          <a:cs typeface="Calibri"/>
                        </a:rPr>
                        <a:t>Fall</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cap="flat" cmpd="sng" algn="ctr">
                      <a:solidFill>
                        <a:srgbClr val="FFFFFF"/>
                      </a:solidFill>
                      <a:prstDash val="solid"/>
                      <a:round/>
                      <a:headEnd type="none" w="med" len="med"/>
                      <a:tailEnd type="none" w="med" len="med"/>
                    </a:lnB>
                    <a:solidFill>
                      <a:srgbClr val="D0D8E8"/>
                    </a:solidFill>
                  </a:tcPr>
                </a:tc>
                <a:tc>
                  <a:txBody>
                    <a:bodyPr/>
                    <a:lstStyle/>
                    <a:p>
                      <a:pPr marL="91440">
                        <a:lnSpc>
                          <a:spcPct val="100000"/>
                        </a:lnSpc>
                        <a:spcBef>
                          <a:spcPts val="254"/>
                        </a:spcBef>
                      </a:pPr>
                      <a:r>
                        <a:rPr sz="1300" spc="-25" dirty="0">
                          <a:latin typeface="Calibri"/>
                          <a:cs typeface="Calibri"/>
                        </a:rPr>
                        <a:t>RGM</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cap="flat" cmpd="sng" algn="ctr">
                      <a:solidFill>
                        <a:srgbClr val="FFFFFF"/>
                      </a:solidFill>
                      <a:prstDash val="solid"/>
                      <a:round/>
                      <a:headEnd type="none" w="med" len="med"/>
                      <a:tailEnd type="none" w="med" len="med"/>
                    </a:lnB>
                    <a:solidFill>
                      <a:srgbClr val="D0D8E8"/>
                    </a:solidFill>
                  </a:tcPr>
                </a:tc>
                <a:tc>
                  <a:txBody>
                    <a:bodyPr/>
                    <a:lstStyle/>
                    <a:p>
                      <a:pPr marL="91440">
                        <a:lnSpc>
                          <a:spcPct val="100000"/>
                        </a:lnSpc>
                        <a:spcBef>
                          <a:spcPts val="254"/>
                        </a:spcBef>
                      </a:pPr>
                      <a:r>
                        <a:rPr sz="1300" spc="-10" dirty="0">
                          <a:latin typeface="Calibri"/>
                          <a:cs typeface="Calibri"/>
                        </a:rPr>
                        <a:t>Nuclear</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cap="flat" cmpd="sng" algn="ctr">
                      <a:solidFill>
                        <a:srgbClr val="FFFFFF"/>
                      </a:solidFill>
                      <a:prstDash val="solid"/>
                      <a:round/>
                      <a:headEnd type="none" w="med" len="med"/>
                      <a:tailEnd type="none" w="med" len="med"/>
                    </a:lnB>
                    <a:solidFill>
                      <a:srgbClr val="D0D8E8"/>
                    </a:solidFill>
                  </a:tcPr>
                </a:tc>
                <a:tc>
                  <a:txBody>
                    <a:bodyPr/>
                    <a:lstStyle/>
                    <a:p>
                      <a:pPr marR="291465" algn="ctr">
                        <a:lnSpc>
                          <a:spcPct val="100000"/>
                        </a:lnSpc>
                        <a:spcBef>
                          <a:spcPts val="254"/>
                        </a:spcBef>
                      </a:pPr>
                      <a:r>
                        <a:rPr sz="1300" dirty="0">
                          <a:latin typeface="Calibri"/>
                          <a:cs typeface="Calibri"/>
                        </a:rPr>
                        <a:t>-</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cap="flat" cmpd="sng" algn="ctr">
                      <a:solidFill>
                        <a:srgbClr val="FFFFFF"/>
                      </a:solidFill>
                      <a:prstDash val="solid"/>
                      <a:round/>
                      <a:headEnd type="none" w="med" len="med"/>
                      <a:tailEnd type="none" w="med" len="med"/>
                    </a:lnB>
                    <a:solidFill>
                      <a:srgbClr val="D0D8E8"/>
                    </a:solidFill>
                  </a:tcPr>
                </a:tc>
                <a:tc>
                  <a:txBody>
                    <a:bodyPr/>
                    <a:lstStyle/>
                    <a:p>
                      <a:pPr marL="91440">
                        <a:lnSpc>
                          <a:spcPct val="100000"/>
                        </a:lnSpc>
                        <a:spcBef>
                          <a:spcPts val="254"/>
                        </a:spcBef>
                        <a:tabLst>
                          <a:tab pos="871219" algn="l"/>
                        </a:tabLst>
                      </a:pPr>
                      <a:r>
                        <a:rPr sz="1300" spc="-10" dirty="0">
                          <a:latin typeface="Calibri"/>
                          <a:cs typeface="Calibri"/>
                        </a:rPr>
                        <a:t>Several</a:t>
                      </a:r>
                      <a:r>
                        <a:rPr sz="1300" dirty="0">
                          <a:latin typeface="Calibri"/>
                          <a:cs typeface="Calibri"/>
                        </a:rPr>
                        <a:t>	</a:t>
                      </a:r>
                      <a:r>
                        <a:rPr sz="1300" spc="-25" dirty="0">
                          <a:latin typeface="Calibri"/>
                          <a:cs typeface="Calibri"/>
                        </a:rPr>
                        <a:t>GeV</a:t>
                      </a:r>
                      <a:endParaRPr sz="1300" dirty="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7"/>
                  </a:ext>
                </a:extLst>
              </a:tr>
              <a:tr h="260721">
                <a:tc>
                  <a:txBody>
                    <a:bodyPr/>
                    <a:lstStyle/>
                    <a:p>
                      <a:pPr marL="90805">
                        <a:lnSpc>
                          <a:spcPct val="100000"/>
                        </a:lnSpc>
                        <a:spcBef>
                          <a:spcPts val="265"/>
                        </a:spcBef>
                      </a:pPr>
                      <a:r>
                        <a:rPr sz="1300" spc="-20" dirty="0">
                          <a:latin typeface="Calibri"/>
                          <a:cs typeface="Calibri"/>
                        </a:rPr>
                        <a:t>2022</a:t>
                      </a:r>
                      <a:endParaRPr sz="1300" dirty="0">
                        <a:latin typeface="Calibri"/>
                        <a:cs typeface="Calibri"/>
                      </a:endParaRPr>
                    </a:p>
                  </a:txBody>
                  <a:tcPr marL="0" marR="0" marT="28046" marB="0">
                    <a:lnL w="19050">
                      <a:solidFill>
                        <a:srgbClr val="FFFFFF"/>
                      </a:solidFill>
                      <a:prstDash val="soli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rgbClr val="D0D8E8"/>
                    </a:solidFill>
                  </a:tcPr>
                </a:tc>
                <a:tc>
                  <a:txBody>
                    <a:bodyPr/>
                    <a:lstStyle/>
                    <a:p>
                      <a:pPr marL="90805">
                        <a:lnSpc>
                          <a:spcPct val="100000"/>
                        </a:lnSpc>
                        <a:spcBef>
                          <a:spcPts val="265"/>
                        </a:spcBef>
                      </a:pPr>
                      <a:r>
                        <a:rPr sz="1300" spc="-10" dirty="0">
                          <a:latin typeface="Calibri"/>
                          <a:cs typeface="Calibri"/>
                        </a:rPr>
                        <a:t>Spring-</a:t>
                      </a:r>
                      <a:r>
                        <a:rPr sz="1300" spc="-20" dirty="0">
                          <a:latin typeface="Calibri"/>
                          <a:cs typeface="Calibri"/>
                        </a:rPr>
                        <a:t>Fall</a:t>
                      </a:r>
                      <a:endParaRPr sz="1300" dirty="0">
                        <a:latin typeface="Calibri"/>
                        <a:cs typeface="Calibri"/>
                      </a:endParaRPr>
                    </a:p>
                  </a:txBody>
                  <a:tcPr marL="0" marR="0" marT="28046"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65"/>
                        </a:spcBef>
                      </a:pPr>
                      <a:r>
                        <a:rPr sz="1300" spc="-25" dirty="0">
                          <a:latin typeface="Calibri"/>
                          <a:cs typeface="Calibri"/>
                        </a:rPr>
                        <a:t>RGC</a:t>
                      </a:r>
                      <a:endParaRPr sz="1300" dirty="0">
                        <a:latin typeface="Calibri"/>
                        <a:cs typeface="Calibri"/>
                      </a:endParaRPr>
                    </a:p>
                  </a:txBody>
                  <a:tcPr marL="0" marR="0" marT="28046"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65"/>
                        </a:spcBef>
                      </a:pPr>
                      <a:r>
                        <a:rPr sz="1300" spc="-10" dirty="0">
                          <a:latin typeface="Calibri"/>
                          <a:cs typeface="Calibri"/>
                        </a:rPr>
                        <a:t>NH</a:t>
                      </a:r>
                      <a:r>
                        <a:rPr sz="1400" spc="-15" baseline="-15151" dirty="0">
                          <a:latin typeface="Calibri"/>
                          <a:cs typeface="Calibri"/>
                        </a:rPr>
                        <a:t>3</a:t>
                      </a:r>
                      <a:r>
                        <a:rPr sz="1300" spc="-10" dirty="0">
                          <a:latin typeface="Calibri"/>
                          <a:cs typeface="Calibri"/>
                        </a:rPr>
                        <a:t>-</a:t>
                      </a:r>
                      <a:r>
                        <a:rPr sz="1300" spc="-25" dirty="0">
                          <a:latin typeface="Calibri"/>
                          <a:cs typeface="Calibri"/>
                        </a:rPr>
                        <a:t>ND</a:t>
                      </a:r>
                      <a:r>
                        <a:rPr sz="1400" spc="-37" baseline="-15151" dirty="0">
                          <a:latin typeface="Calibri"/>
                          <a:cs typeface="Calibri"/>
                        </a:rPr>
                        <a:t>3</a:t>
                      </a:r>
                      <a:endParaRPr sz="1400" baseline="-15151" dirty="0">
                        <a:latin typeface="Calibri"/>
                        <a:cs typeface="Calibri"/>
                      </a:endParaRPr>
                    </a:p>
                  </a:txBody>
                  <a:tcPr marL="0" marR="0" marT="28046"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rgbClr val="D0D8E8"/>
                    </a:solidFill>
                  </a:tcPr>
                </a:tc>
                <a:tc>
                  <a:txBody>
                    <a:bodyPr/>
                    <a:lstStyle/>
                    <a:p>
                      <a:pPr marL="90805">
                        <a:lnSpc>
                          <a:spcPct val="100000"/>
                        </a:lnSpc>
                        <a:spcBef>
                          <a:spcPts val="265"/>
                        </a:spcBef>
                      </a:pPr>
                      <a:r>
                        <a:rPr sz="1300" spc="-10" dirty="0">
                          <a:latin typeface="Calibri"/>
                          <a:cs typeface="Calibri"/>
                        </a:rPr>
                        <a:t>Longitudinal</a:t>
                      </a:r>
                      <a:endParaRPr sz="1300" dirty="0">
                        <a:latin typeface="Calibri"/>
                        <a:cs typeface="Calibri"/>
                      </a:endParaRPr>
                    </a:p>
                  </a:txBody>
                  <a:tcPr marL="0" marR="0" marT="28046"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65"/>
                        </a:spcBef>
                        <a:tabLst>
                          <a:tab pos="866140" algn="l"/>
                        </a:tabLst>
                      </a:pPr>
                      <a:r>
                        <a:rPr sz="1300" spc="-20" dirty="0">
                          <a:latin typeface="Calibri"/>
                          <a:cs typeface="Calibri"/>
                        </a:rPr>
                        <a:t>10.6</a:t>
                      </a:r>
                      <a:r>
                        <a:rPr sz="1300" dirty="0">
                          <a:latin typeface="Calibri"/>
                          <a:cs typeface="Calibri"/>
                        </a:rPr>
                        <a:t>	</a:t>
                      </a:r>
                      <a:r>
                        <a:rPr sz="1300" spc="-25" dirty="0">
                          <a:latin typeface="Calibri"/>
                          <a:cs typeface="Calibri"/>
                        </a:rPr>
                        <a:t>GeV</a:t>
                      </a:r>
                      <a:endParaRPr sz="1300" dirty="0">
                        <a:latin typeface="Calibri"/>
                        <a:cs typeface="Calibri"/>
                      </a:endParaRPr>
                    </a:p>
                  </a:txBody>
                  <a:tcPr marL="0" marR="0" marT="28046" marB="0">
                    <a:lnL w="19050" cap="flat" cmpd="sng" algn="ctr">
                      <a:solidFill>
                        <a:srgbClr val="FFFFFF"/>
                      </a:solidFill>
                      <a:prstDash val="solid"/>
                      <a:round/>
                      <a:headEnd type="none" w="med" len="med"/>
                      <a:tailEnd type="none" w="med" len="me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extLst>
                  <a:ext uri="{0D108BD9-81ED-4DB2-BD59-A6C34878D82A}">
                    <a16:rowId xmlns:a16="http://schemas.microsoft.com/office/drawing/2014/main" val="1413848442"/>
                  </a:ext>
                </a:extLst>
              </a:tr>
            </a:tbl>
          </a:graphicData>
        </a:graphic>
      </p:graphicFrame>
      <p:pic>
        <p:nvPicPr>
          <p:cNvPr id="8" name="object 7">
            <a:extLst>
              <a:ext uri="{FF2B5EF4-FFF2-40B4-BE49-F238E27FC236}">
                <a16:creationId xmlns:a16="http://schemas.microsoft.com/office/drawing/2014/main" id="{AE8ADEFB-855E-42F3-A010-70900D97C71E}"/>
              </a:ext>
            </a:extLst>
          </p:cNvPr>
          <p:cNvPicPr/>
          <p:nvPr/>
        </p:nvPicPr>
        <p:blipFill>
          <a:blip r:embed="rId3" cstate="print"/>
          <a:stretch>
            <a:fillRect/>
          </a:stretch>
        </p:blipFill>
        <p:spPr>
          <a:xfrm>
            <a:off x="7391400" y="2171700"/>
            <a:ext cx="813071" cy="410769"/>
          </a:xfrm>
          <a:prstGeom prst="rect">
            <a:avLst/>
          </a:prstGeom>
        </p:spPr>
      </p:pic>
    </p:spTree>
    <p:extLst>
      <p:ext uri="{BB962C8B-B14F-4D97-AF65-F5344CB8AC3E}">
        <p14:creationId xmlns:p14="http://schemas.microsoft.com/office/powerpoint/2010/main" val="34433847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Almost on tape</a:t>
            </a:r>
            <a:endParaRPr lang="it-IT" dirty="0"/>
          </a:p>
        </p:txBody>
      </p:sp>
      <p:sp>
        <p:nvSpPr>
          <p:cNvPr id="3" name="Date Placeholder 2"/>
          <p:cNvSpPr>
            <a:spLocks noGrp="1"/>
          </p:cNvSpPr>
          <p:nvPr>
            <p:ph type="dt" sz="half" idx="10"/>
          </p:nvPr>
        </p:nvSpPr>
        <p:spPr/>
        <p:txBody>
          <a:bodyPr/>
          <a:lstStyle/>
          <a:p>
            <a:pPr defTabSz="342893" fontAlgn="auto">
              <a:spcBef>
                <a:spcPts val="0"/>
              </a:spcBef>
              <a:spcAft>
                <a:spcPts val="0"/>
              </a:spcAft>
            </a:pPr>
            <a:r>
              <a:rPr lang="en-US">
                <a:solidFill>
                  <a:srgbClr val="FFFFFF"/>
                </a:solidFill>
                <a:latin typeface="Corbel" panose="020B0503020204020204"/>
              </a:rPr>
              <a:t>16/01/2023</a:t>
            </a:r>
            <a:endParaRPr lang="en-US" dirty="0">
              <a:solidFill>
                <a:srgbClr val="FFFFFF"/>
              </a:solidFill>
              <a:latin typeface="Corbel" panose="020B0503020204020204"/>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XXIX Epiphany Conference</a:t>
            </a:r>
            <a:endParaRPr lang="en-US" dirty="0">
              <a:solidFill>
                <a:srgbClr val="FFFFFF"/>
              </a:solidFill>
              <a:latin typeface="Corbel" panose="020B0503020204020204"/>
            </a:endParaRPr>
          </a:p>
        </p:txBody>
      </p:sp>
      <p:sp>
        <p:nvSpPr>
          <p:cNvPr id="5" name="Slide Number Placeholder 4"/>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33</a:t>
            </a:fld>
            <a:endParaRPr lang="en-US" dirty="0">
              <a:solidFill>
                <a:srgbClr val="FFFFFF"/>
              </a:solidFill>
              <a:latin typeface="Corbel" panose="020B0503020204020204"/>
            </a:endParaRPr>
          </a:p>
        </p:txBody>
      </p:sp>
      <p:sp>
        <p:nvSpPr>
          <p:cNvPr id="6" name="Content Placeholder 5"/>
          <p:cNvSpPr>
            <a:spLocks noGrp="1"/>
          </p:cNvSpPr>
          <p:nvPr>
            <p:ph idx="1"/>
          </p:nvPr>
        </p:nvSpPr>
        <p:spPr/>
        <p:txBody>
          <a:bodyPr/>
          <a:lstStyle/>
          <a:p>
            <a:endParaRPr lang="en-US" dirty="0"/>
          </a:p>
          <a:p>
            <a:r>
              <a:rPr lang="en-US" dirty="0" err="1"/>
              <a:t>Jlab</a:t>
            </a:r>
            <a:r>
              <a:rPr lang="en-US" dirty="0"/>
              <a:t> 12 – polarized </a:t>
            </a:r>
          </a:p>
          <a:p>
            <a:pPr lvl="1"/>
            <a:r>
              <a:rPr lang="en-US" dirty="0"/>
              <a:t>CLAS12</a:t>
            </a:r>
          </a:p>
          <a:p>
            <a:endParaRPr lang="en-US" dirty="0"/>
          </a:p>
          <a:p>
            <a:endParaRPr lang="en-US" dirty="0"/>
          </a:p>
          <a:p>
            <a:endParaRPr lang="en-US" dirty="0"/>
          </a:p>
          <a:p>
            <a:endParaRPr lang="en-US" dirty="0"/>
          </a:p>
          <a:p>
            <a:pPr lvl="1"/>
            <a:r>
              <a:rPr lang="en-US" dirty="0"/>
              <a:t>Hall A - E12-09-018 Neutron transverse SSAs</a:t>
            </a:r>
          </a:p>
          <a:p>
            <a:pPr marL="0" indent="0">
              <a:buNone/>
            </a:pPr>
            <a:endParaRPr lang="en-US" dirty="0"/>
          </a:p>
          <a:p>
            <a:pPr marL="914382" lvl="2" indent="0">
              <a:buNone/>
            </a:pPr>
            <a:endParaRPr lang="it-IT" dirty="0"/>
          </a:p>
        </p:txBody>
      </p:sp>
      <p:graphicFrame>
        <p:nvGraphicFramePr>
          <p:cNvPr id="7" name="object 8">
            <a:extLst>
              <a:ext uri="{FF2B5EF4-FFF2-40B4-BE49-F238E27FC236}">
                <a16:creationId xmlns:a16="http://schemas.microsoft.com/office/drawing/2014/main" id="{F782D4CE-9F7C-4B9D-B4D1-764FB832972B}"/>
              </a:ext>
            </a:extLst>
          </p:cNvPr>
          <p:cNvGraphicFramePr>
            <a:graphicFrameLocks noGrp="1"/>
          </p:cNvGraphicFramePr>
          <p:nvPr>
            <p:extLst>
              <p:ext uri="{D42A27DB-BD31-4B8C-83A1-F6EECF244321}">
                <p14:modId xmlns:p14="http://schemas.microsoft.com/office/powerpoint/2010/main" val="1053071665"/>
              </p:ext>
            </p:extLst>
          </p:nvPr>
        </p:nvGraphicFramePr>
        <p:xfrm>
          <a:off x="1034137" y="2290369"/>
          <a:ext cx="7393782" cy="1139803"/>
        </p:xfrm>
        <a:graphic>
          <a:graphicData uri="http://schemas.openxmlformats.org/drawingml/2006/table">
            <a:tbl>
              <a:tblPr firstRow="1" bandRow="1">
                <a:tableStyleId>{2D5ABB26-0587-4C30-8999-92F81FD0307C}</a:tableStyleId>
              </a:tblPr>
              <a:tblGrid>
                <a:gridCol w="1232582">
                  <a:extLst>
                    <a:ext uri="{9D8B030D-6E8A-4147-A177-3AD203B41FA5}">
                      <a16:colId xmlns:a16="http://schemas.microsoft.com/office/drawing/2014/main" val="20000"/>
                    </a:ext>
                  </a:extLst>
                </a:gridCol>
                <a:gridCol w="1232582">
                  <a:extLst>
                    <a:ext uri="{9D8B030D-6E8A-4147-A177-3AD203B41FA5}">
                      <a16:colId xmlns:a16="http://schemas.microsoft.com/office/drawing/2014/main" val="20001"/>
                    </a:ext>
                  </a:extLst>
                </a:gridCol>
                <a:gridCol w="1018221">
                  <a:extLst>
                    <a:ext uri="{9D8B030D-6E8A-4147-A177-3AD203B41FA5}">
                      <a16:colId xmlns:a16="http://schemas.microsoft.com/office/drawing/2014/main" val="20002"/>
                    </a:ext>
                  </a:extLst>
                </a:gridCol>
                <a:gridCol w="1446375">
                  <a:extLst>
                    <a:ext uri="{9D8B030D-6E8A-4147-A177-3AD203B41FA5}">
                      <a16:colId xmlns:a16="http://schemas.microsoft.com/office/drawing/2014/main" val="20003"/>
                    </a:ext>
                  </a:extLst>
                </a:gridCol>
                <a:gridCol w="1232011">
                  <a:extLst>
                    <a:ext uri="{9D8B030D-6E8A-4147-A177-3AD203B41FA5}">
                      <a16:colId xmlns:a16="http://schemas.microsoft.com/office/drawing/2014/main" val="20004"/>
                    </a:ext>
                  </a:extLst>
                </a:gridCol>
                <a:gridCol w="1232011">
                  <a:extLst>
                    <a:ext uri="{9D8B030D-6E8A-4147-A177-3AD203B41FA5}">
                      <a16:colId xmlns:a16="http://schemas.microsoft.com/office/drawing/2014/main" val="20005"/>
                    </a:ext>
                  </a:extLst>
                </a:gridCol>
              </a:tblGrid>
              <a:tr h="235720">
                <a:tc>
                  <a:txBody>
                    <a:bodyPr/>
                    <a:lstStyle/>
                    <a:p>
                      <a:pPr marL="90805">
                        <a:lnSpc>
                          <a:spcPct val="100000"/>
                        </a:lnSpc>
                        <a:spcBef>
                          <a:spcPts val="265"/>
                        </a:spcBef>
                      </a:pPr>
                      <a:r>
                        <a:rPr sz="1300" b="1" spc="-20" dirty="0">
                          <a:solidFill>
                            <a:srgbClr val="FFFFFF"/>
                          </a:solidFill>
                          <a:latin typeface="Calibri"/>
                          <a:cs typeface="Calibri"/>
                        </a:rPr>
                        <a:t>Year</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tc>
                  <a:txBody>
                    <a:bodyPr/>
                    <a:lstStyle/>
                    <a:p>
                      <a:pPr marL="90805">
                        <a:lnSpc>
                          <a:spcPct val="100000"/>
                        </a:lnSpc>
                        <a:spcBef>
                          <a:spcPts val="265"/>
                        </a:spcBef>
                      </a:pPr>
                      <a:r>
                        <a:rPr sz="1300" b="1" spc="-10" dirty="0">
                          <a:solidFill>
                            <a:srgbClr val="FFFFFF"/>
                          </a:solidFill>
                          <a:latin typeface="Calibri"/>
                          <a:cs typeface="Calibri"/>
                        </a:rPr>
                        <a:t>Period</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tc>
                  <a:txBody>
                    <a:bodyPr/>
                    <a:lstStyle/>
                    <a:p>
                      <a:pPr marL="91440">
                        <a:lnSpc>
                          <a:spcPct val="100000"/>
                        </a:lnSpc>
                        <a:spcBef>
                          <a:spcPts val="265"/>
                        </a:spcBef>
                      </a:pPr>
                      <a:r>
                        <a:rPr sz="1300" b="1" spc="-25" dirty="0">
                          <a:solidFill>
                            <a:srgbClr val="FFFFFF"/>
                          </a:solidFill>
                          <a:latin typeface="Calibri"/>
                          <a:cs typeface="Calibri"/>
                        </a:rPr>
                        <a:t>Run</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tc>
                  <a:txBody>
                    <a:bodyPr/>
                    <a:lstStyle/>
                    <a:p>
                      <a:pPr marL="91440">
                        <a:lnSpc>
                          <a:spcPct val="100000"/>
                        </a:lnSpc>
                        <a:spcBef>
                          <a:spcPts val="265"/>
                        </a:spcBef>
                      </a:pPr>
                      <a:r>
                        <a:rPr sz="1300" b="1" spc="-10" dirty="0">
                          <a:solidFill>
                            <a:srgbClr val="FFFFFF"/>
                          </a:solidFill>
                          <a:latin typeface="Calibri"/>
                          <a:cs typeface="Calibri"/>
                        </a:rPr>
                        <a:t>Target</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tc>
                  <a:txBody>
                    <a:bodyPr/>
                    <a:lstStyle/>
                    <a:p>
                      <a:pPr marL="90805">
                        <a:lnSpc>
                          <a:spcPct val="100000"/>
                        </a:lnSpc>
                        <a:spcBef>
                          <a:spcPts val="265"/>
                        </a:spcBef>
                      </a:pPr>
                      <a:r>
                        <a:rPr sz="1300" b="1" spc="-10" dirty="0">
                          <a:solidFill>
                            <a:srgbClr val="FFFFFF"/>
                          </a:solidFill>
                          <a:latin typeface="Calibri"/>
                          <a:cs typeface="Calibri"/>
                        </a:rPr>
                        <a:t>Polarization</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tc>
                  <a:txBody>
                    <a:bodyPr/>
                    <a:lstStyle/>
                    <a:p>
                      <a:pPr marL="91440">
                        <a:lnSpc>
                          <a:spcPct val="100000"/>
                        </a:lnSpc>
                        <a:spcBef>
                          <a:spcPts val="265"/>
                        </a:spcBef>
                      </a:pPr>
                      <a:r>
                        <a:rPr sz="1300" b="1" spc="-20" dirty="0">
                          <a:solidFill>
                            <a:srgbClr val="FFFFFF"/>
                          </a:solidFill>
                          <a:latin typeface="Calibri"/>
                          <a:cs typeface="Calibri"/>
                        </a:rPr>
                        <a:t>Beam</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4F81BD"/>
                    </a:solidFill>
                  </a:tcPr>
                </a:tc>
                <a:extLst>
                  <a:ext uri="{0D108BD9-81ED-4DB2-BD59-A6C34878D82A}">
                    <a16:rowId xmlns:a16="http://schemas.microsoft.com/office/drawing/2014/main" val="10000"/>
                  </a:ext>
                </a:extLst>
              </a:tr>
              <a:tr h="117860">
                <a:tc>
                  <a:txBody>
                    <a:bodyPr/>
                    <a:lstStyle/>
                    <a:p>
                      <a:pPr>
                        <a:lnSpc>
                          <a:spcPct val="100000"/>
                        </a:lnSpc>
                      </a:pPr>
                      <a:endParaRPr sz="800" dirty="0">
                        <a:latin typeface="Times New Roman"/>
                        <a:cs typeface="Times New Roman"/>
                      </a:endParaRPr>
                    </a:p>
                  </a:txBody>
                  <a:tcPr marL="0" marR="0" marT="0" marB="0">
                    <a:lnL w="19050">
                      <a:solidFill>
                        <a:srgbClr val="FFFFFF"/>
                      </a:solidFill>
                      <a:prstDash val="solid"/>
                    </a:lnL>
                    <a:lnR w="190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9050">
                      <a:solidFill>
                        <a:srgbClr val="FFFFFF"/>
                      </a:solidFill>
                      <a:prstDash val="solid"/>
                    </a:lnB>
                    <a:solidFill>
                      <a:srgbClr val="D0D8E8"/>
                    </a:solidFill>
                  </a:tcPr>
                </a:tc>
                <a:tc>
                  <a:txBody>
                    <a:bodyPr/>
                    <a:lstStyle/>
                    <a:p>
                      <a:pPr>
                        <a:lnSpc>
                          <a:spcPct val="100000"/>
                        </a:lnSpc>
                      </a:pPr>
                      <a:endParaRPr sz="800">
                        <a:latin typeface="Times New Roman"/>
                        <a:cs typeface="Times New Roman"/>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9050">
                      <a:solidFill>
                        <a:srgbClr val="FFFFFF"/>
                      </a:solidFill>
                      <a:prstDash val="solid"/>
                    </a:lnB>
                    <a:solidFill>
                      <a:srgbClr val="D0D8E8"/>
                    </a:solidFill>
                  </a:tcPr>
                </a:tc>
                <a:tc>
                  <a:txBody>
                    <a:bodyPr/>
                    <a:lstStyle/>
                    <a:p>
                      <a:pPr>
                        <a:lnSpc>
                          <a:spcPct val="100000"/>
                        </a:lnSpc>
                      </a:pPr>
                      <a:endParaRPr sz="800">
                        <a:latin typeface="Times New Roman"/>
                        <a:cs typeface="Times New Roman"/>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9050">
                      <a:solidFill>
                        <a:srgbClr val="FFFFFF"/>
                      </a:solidFill>
                      <a:prstDash val="solid"/>
                    </a:lnB>
                    <a:solidFill>
                      <a:srgbClr val="D0D8E8"/>
                    </a:solidFill>
                  </a:tcPr>
                </a:tc>
                <a:tc>
                  <a:txBody>
                    <a:bodyPr/>
                    <a:lstStyle/>
                    <a:p>
                      <a:pPr>
                        <a:lnSpc>
                          <a:spcPct val="100000"/>
                        </a:lnSpc>
                      </a:pPr>
                      <a:endParaRPr sz="800">
                        <a:latin typeface="Times New Roman"/>
                        <a:cs typeface="Times New Roman"/>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9050">
                      <a:solidFill>
                        <a:srgbClr val="FFFFFF"/>
                      </a:solidFill>
                      <a:prstDash val="solid"/>
                    </a:lnB>
                    <a:solidFill>
                      <a:srgbClr val="D0D8E8"/>
                    </a:solidFill>
                  </a:tcPr>
                </a:tc>
                <a:tc>
                  <a:txBody>
                    <a:bodyPr/>
                    <a:lstStyle/>
                    <a:p>
                      <a:pPr>
                        <a:lnSpc>
                          <a:spcPct val="100000"/>
                        </a:lnSpc>
                      </a:pPr>
                      <a:endParaRPr sz="800" dirty="0">
                        <a:latin typeface="Times New Roman"/>
                        <a:cs typeface="Times New Roman"/>
                      </a:endParaRPr>
                    </a:p>
                  </a:txBody>
                  <a:tcPr marL="0" marR="0" marT="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9050">
                      <a:solidFill>
                        <a:srgbClr val="FFFFFF"/>
                      </a:solidFill>
                      <a:prstDash val="solid"/>
                    </a:lnB>
                    <a:solidFill>
                      <a:srgbClr val="D0D8E8"/>
                    </a:solidFill>
                  </a:tcPr>
                </a:tc>
                <a:tc>
                  <a:txBody>
                    <a:bodyPr/>
                    <a:lstStyle/>
                    <a:p>
                      <a:pPr>
                        <a:lnSpc>
                          <a:spcPct val="100000"/>
                        </a:lnSpc>
                      </a:pPr>
                      <a:endParaRPr sz="800" dirty="0">
                        <a:latin typeface="Times New Roman"/>
                        <a:cs typeface="Times New Roman"/>
                      </a:endParaRPr>
                    </a:p>
                  </a:txBody>
                  <a:tcPr marL="0" marR="0" marT="0" marB="0">
                    <a:lnL w="19050" cap="flat" cmpd="sng" algn="ctr">
                      <a:solidFill>
                        <a:srgbClr val="FFFFFF"/>
                      </a:solidFill>
                      <a:prstDash val="solid"/>
                      <a:round/>
                      <a:headEnd type="none" w="med" len="med"/>
                      <a:tailEnd type="none" w="med" len="med"/>
                    </a:lnL>
                    <a:lnR w="19050">
                      <a:solidFill>
                        <a:srgbClr val="FFFFFF"/>
                      </a:solidFill>
                      <a:prstDash val="solid"/>
                    </a:lnR>
                    <a:lnT w="57150" cap="flat" cmpd="sng" algn="ctr">
                      <a:solidFill>
                        <a:srgbClr val="FFFFFF"/>
                      </a:solidFill>
                      <a:prstDash val="solid"/>
                      <a:round/>
                      <a:headEnd type="none" w="med" len="med"/>
                      <a:tailEnd type="none" w="med" len="med"/>
                    </a:lnT>
                    <a:lnB w="19050">
                      <a:solidFill>
                        <a:srgbClr val="FFFFFF"/>
                      </a:solidFill>
                      <a:prstDash val="solid"/>
                    </a:lnB>
                    <a:solidFill>
                      <a:srgbClr val="D0D8E8"/>
                    </a:solidFill>
                  </a:tcPr>
                </a:tc>
                <a:extLst>
                  <a:ext uri="{0D108BD9-81ED-4DB2-BD59-A6C34878D82A}">
                    <a16:rowId xmlns:a16="http://schemas.microsoft.com/office/drawing/2014/main" val="10009"/>
                  </a:ext>
                </a:extLst>
              </a:tr>
              <a:tr h="260721">
                <a:tc>
                  <a:txBody>
                    <a:bodyPr/>
                    <a:lstStyle/>
                    <a:p>
                      <a:pPr marL="90805">
                        <a:lnSpc>
                          <a:spcPct val="100000"/>
                        </a:lnSpc>
                        <a:spcBef>
                          <a:spcPts val="245"/>
                        </a:spcBef>
                      </a:pPr>
                      <a:r>
                        <a:rPr sz="1300" dirty="0">
                          <a:latin typeface="Calibri"/>
                          <a:cs typeface="Calibri"/>
                        </a:rPr>
                        <a:t>&gt; </a:t>
                      </a:r>
                      <a:r>
                        <a:rPr sz="1300" spc="-20" dirty="0">
                          <a:latin typeface="Calibri"/>
                          <a:cs typeface="Calibri"/>
                        </a:rPr>
                        <a:t>2022</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a:lnSpc>
                          <a:spcPct val="100000"/>
                        </a:lnSpc>
                      </a:pPr>
                      <a:endParaRPr sz="13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45"/>
                        </a:spcBef>
                      </a:pPr>
                      <a:r>
                        <a:rPr sz="1300" spc="-25" dirty="0">
                          <a:latin typeface="Calibri"/>
                          <a:cs typeface="Calibri"/>
                        </a:rPr>
                        <a:t>RGH</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45"/>
                        </a:spcBef>
                      </a:pPr>
                      <a:r>
                        <a:rPr sz="1300" dirty="0">
                          <a:latin typeface="Calibri"/>
                          <a:cs typeface="Calibri"/>
                        </a:rPr>
                        <a:t>HDice,</a:t>
                      </a:r>
                      <a:r>
                        <a:rPr sz="1300" spc="5" dirty="0">
                          <a:latin typeface="Calibri"/>
                          <a:cs typeface="Calibri"/>
                        </a:rPr>
                        <a:t> </a:t>
                      </a:r>
                      <a:r>
                        <a:rPr sz="1300" spc="-10" dirty="0">
                          <a:latin typeface="Calibri"/>
                          <a:cs typeface="Calibri"/>
                        </a:rPr>
                        <a:t>NH</a:t>
                      </a:r>
                      <a:r>
                        <a:rPr sz="1400" spc="-15" baseline="-15151" dirty="0">
                          <a:latin typeface="Calibri"/>
                          <a:cs typeface="Calibri"/>
                        </a:rPr>
                        <a:t>3</a:t>
                      </a:r>
                      <a:r>
                        <a:rPr sz="1300" spc="-10" dirty="0">
                          <a:latin typeface="Calibri"/>
                          <a:cs typeface="Calibri"/>
                        </a:rPr>
                        <a:t>-</a:t>
                      </a:r>
                      <a:r>
                        <a:rPr sz="1300" spc="-25" dirty="0">
                          <a:latin typeface="Calibri"/>
                          <a:cs typeface="Calibri"/>
                        </a:rPr>
                        <a:t>ND</a:t>
                      </a:r>
                      <a:r>
                        <a:rPr sz="1400" spc="-37" baseline="-15151" dirty="0">
                          <a:latin typeface="Calibri"/>
                          <a:cs typeface="Calibri"/>
                        </a:rPr>
                        <a:t>3</a:t>
                      </a:r>
                      <a:endParaRPr sz="1400" baseline="-15151">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0805">
                        <a:lnSpc>
                          <a:spcPct val="100000"/>
                        </a:lnSpc>
                        <a:spcBef>
                          <a:spcPts val="245"/>
                        </a:spcBef>
                      </a:pPr>
                      <a:r>
                        <a:rPr sz="1300" spc="-10" dirty="0">
                          <a:latin typeface="Calibri"/>
                          <a:cs typeface="Calibri"/>
                        </a:rPr>
                        <a:t>Transverse</a:t>
                      </a:r>
                      <a:endParaRPr sz="130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45"/>
                        </a:spcBef>
                        <a:tabLst>
                          <a:tab pos="866140" algn="l"/>
                        </a:tabLst>
                      </a:pPr>
                      <a:r>
                        <a:rPr sz="1300" spc="-20" dirty="0">
                          <a:latin typeface="Calibri"/>
                          <a:cs typeface="Calibri"/>
                        </a:rPr>
                        <a:t>10.6</a:t>
                      </a:r>
                      <a:r>
                        <a:rPr sz="1300" dirty="0">
                          <a:latin typeface="Calibri"/>
                          <a:cs typeface="Calibri"/>
                        </a:rPr>
                        <a:t>	</a:t>
                      </a:r>
                      <a:r>
                        <a:rPr sz="1300" spc="-25" dirty="0">
                          <a:latin typeface="Calibri"/>
                          <a:cs typeface="Calibri"/>
                        </a:rPr>
                        <a:t>GeV</a:t>
                      </a:r>
                      <a:endParaRPr sz="1300" dirty="0">
                        <a:latin typeface="Calibri"/>
                        <a:cs typeface="Calibri"/>
                      </a:endParaRPr>
                    </a:p>
                  </a:txBody>
                  <a:tcPr marL="0" marR="0" marT="2592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extLst>
                  <a:ext uri="{0D108BD9-81ED-4DB2-BD59-A6C34878D82A}">
                    <a16:rowId xmlns:a16="http://schemas.microsoft.com/office/drawing/2014/main" val="10010"/>
                  </a:ext>
                </a:extLst>
              </a:tr>
              <a:tr h="260721">
                <a:tc>
                  <a:txBody>
                    <a:bodyPr/>
                    <a:lstStyle/>
                    <a:p>
                      <a:pPr marL="90805">
                        <a:lnSpc>
                          <a:spcPct val="100000"/>
                        </a:lnSpc>
                        <a:spcBef>
                          <a:spcPts val="254"/>
                        </a:spcBef>
                      </a:pPr>
                      <a:r>
                        <a:rPr sz="1300" dirty="0">
                          <a:latin typeface="Calibri"/>
                          <a:cs typeface="Calibri"/>
                        </a:rPr>
                        <a:t>&gt; </a:t>
                      </a:r>
                      <a:r>
                        <a:rPr sz="1300" spc="-20" dirty="0">
                          <a:latin typeface="Calibri"/>
                          <a:cs typeface="Calibri"/>
                        </a:rPr>
                        <a:t>2022</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a:lnSpc>
                          <a:spcPct val="100000"/>
                        </a:lnSpc>
                      </a:pPr>
                      <a:endParaRPr sz="13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a:lnSpc>
                          <a:spcPct val="100000"/>
                        </a:lnSpc>
                      </a:pPr>
                      <a:endParaRPr sz="13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54"/>
                        </a:spcBef>
                      </a:pPr>
                      <a:r>
                        <a:rPr sz="1400" spc="-37" baseline="25252" dirty="0">
                          <a:latin typeface="Calibri"/>
                          <a:cs typeface="Calibri"/>
                        </a:rPr>
                        <a:t>3</a:t>
                      </a:r>
                      <a:r>
                        <a:rPr sz="1300" spc="-25" dirty="0">
                          <a:latin typeface="Calibri"/>
                          <a:cs typeface="Calibri"/>
                        </a:rPr>
                        <a:t>He</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L="90805">
                        <a:lnSpc>
                          <a:spcPct val="100000"/>
                        </a:lnSpc>
                        <a:spcBef>
                          <a:spcPts val="254"/>
                        </a:spcBef>
                      </a:pPr>
                      <a:r>
                        <a:rPr sz="1300" spc="-10" dirty="0">
                          <a:latin typeface="Calibri"/>
                          <a:cs typeface="Calibri"/>
                        </a:rPr>
                        <a:t>Longitudinal</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tc>
                  <a:txBody>
                    <a:bodyPr/>
                    <a:lstStyle/>
                    <a:p>
                      <a:pPr marL="91440">
                        <a:lnSpc>
                          <a:spcPct val="100000"/>
                        </a:lnSpc>
                        <a:spcBef>
                          <a:spcPts val="254"/>
                        </a:spcBef>
                        <a:tabLst>
                          <a:tab pos="866140" algn="l"/>
                        </a:tabLst>
                      </a:pPr>
                      <a:r>
                        <a:rPr sz="1300" spc="-20" dirty="0">
                          <a:latin typeface="Calibri"/>
                          <a:cs typeface="Calibri"/>
                        </a:rPr>
                        <a:t>10.6</a:t>
                      </a:r>
                      <a:r>
                        <a:rPr sz="1300" dirty="0">
                          <a:latin typeface="Calibri"/>
                          <a:cs typeface="Calibri"/>
                        </a:rPr>
                        <a:t>	</a:t>
                      </a:r>
                      <a:r>
                        <a:rPr sz="1300" spc="-25" dirty="0">
                          <a:latin typeface="Calibri"/>
                          <a:cs typeface="Calibri"/>
                        </a:rPr>
                        <a:t>GeV</a:t>
                      </a:r>
                      <a:endParaRPr sz="1300">
                        <a:latin typeface="Calibri"/>
                        <a:cs typeface="Calibri"/>
                      </a:endParaRPr>
                    </a:p>
                  </a:txBody>
                  <a:tcPr marL="0" marR="0" marT="26987"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0D8E8"/>
                    </a:solidFill>
                  </a:tcPr>
                </a:tc>
                <a:extLst>
                  <a:ext uri="{0D108BD9-81ED-4DB2-BD59-A6C34878D82A}">
                    <a16:rowId xmlns:a16="http://schemas.microsoft.com/office/drawing/2014/main" val="10011"/>
                  </a:ext>
                </a:extLst>
              </a:tr>
              <a:tr h="260721">
                <a:tc>
                  <a:txBody>
                    <a:bodyPr/>
                    <a:lstStyle/>
                    <a:p>
                      <a:pPr marL="90805">
                        <a:lnSpc>
                          <a:spcPct val="100000"/>
                        </a:lnSpc>
                        <a:spcBef>
                          <a:spcPts val="265"/>
                        </a:spcBef>
                      </a:pPr>
                      <a:r>
                        <a:rPr sz="1300" dirty="0">
                          <a:latin typeface="Calibri"/>
                          <a:cs typeface="Calibri"/>
                        </a:rPr>
                        <a:t>&gt; </a:t>
                      </a:r>
                      <a:r>
                        <a:rPr sz="1300" spc="-20" dirty="0">
                          <a:latin typeface="Calibri"/>
                          <a:cs typeface="Calibri"/>
                        </a:rPr>
                        <a:t>2022</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a:lnSpc>
                          <a:spcPct val="100000"/>
                        </a:lnSpc>
                      </a:pPr>
                      <a:endParaRPr sz="13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65"/>
                        </a:spcBef>
                      </a:pPr>
                      <a:r>
                        <a:rPr sz="1300" spc="-25" dirty="0">
                          <a:latin typeface="Calibri"/>
                          <a:cs typeface="Calibri"/>
                        </a:rPr>
                        <a:t>RGG</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65"/>
                        </a:spcBef>
                      </a:pPr>
                      <a:r>
                        <a:rPr sz="1400" baseline="25252" dirty="0">
                          <a:latin typeface="Calibri"/>
                          <a:cs typeface="Calibri"/>
                        </a:rPr>
                        <a:t>7</a:t>
                      </a:r>
                      <a:r>
                        <a:rPr sz="1300" dirty="0">
                          <a:latin typeface="Calibri"/>
                          <a:cs typeface="Calibri"/>
                        </a:rPr>
                        <a:t>LiD,</a:t>
                      </a:r>
                      <a:r>
                        <a:rPr sz="1300" spc="-75" dirty="0">
                          <a:latin typeface="Calibri"/>
                          <a:cs typeface="Calibri"/>
                        </a:rPr>
                        <a:t> </a:t>
                      </a:r>
                      <a:r>
                        <a:rPr sz="1400" spc="-30" baseline="25252" dirty="0">
                          <a:latin typeface="Calibri"/>
                          <a:cs typeface="Calibri"/>
                        </a:rPr>
                        <a:t>6</a:t>
                      </a:r>
                      <a:r>
                        <a:rPr sz="1300" spc="-20" dirty="0">
                          <a:latin typeface="Calibri"/>
                          <a:cs typeface="Calibri"/>
                        </a:rPr>
                        <a:t>LiH</a:t>
                      </a:r>
                      <a:endParaRPr sz="1300" dirty="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0805">
                        <a:lnSpc>
                          <a:spcPct val="100000"/>
                        </a:lnSpc>
                        <a:spcBef>
                          <a:spcPts val="265"/>
                        </a:spcBef>
                      </a:pPr>
                      <a:r>
                        <a:rPr sz="1300" spc="-10" dirty="0">
                          <a:latin typeface="Calibri"/>
                          <a:cs typeface="Calibri"/>
                        </a:rPr>
                        <a:t>Longiudinal</a:t>
                      </a:r>
                      <a:endParaRPr sz="130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tc>
                  <a:txBody>
                    <a:bodyPr/>
                    <a:lstStyle/>
                    <a:p>
                      <a:pPr marL="91440">
                        <a:lnSpc>
                          <a:spcPct val="100000"/>
                        </a:lnSpc>
                        <a:spcBef>
                          <a:spcPts val="265"/>
                        </a:spcBef>
                        <a:tabLst>
                          <a:tab pos="866140" algn="l"/>
                        </a:tabLst>
                      </a:pPr>
                      <a:r>
                        <a:rPr sz="1300" spc="-20" dirty="0">
                          <a:latin typeface="Calibri"/>
                          <a:cs typeface="Calibri"/>
                        </a:rPr>
                        <a:t>10.6</a:t>
                      </a:r>
                      <a:r>
                        <a:rPr sz="1300" dirty="0">
                          <a:latin typeface="Calibri"/>
                          <a:cs typeface="Calibri"/>
                        </a:rPr>
                        <a:t>	</a:t>
                      </a:r>
                      <a:r>
                        <a:rPr sz="1300" spc="-25" dirty="0">
                          <a:latin typeface="Calibri"/>
                          <a:cs typeface="Calibri"/>
                        </a:rPr>
                        <a:t>GeV</a:t>
                      </a:r>
                      <a:endParaRPr sz="1300" dirty="0">
                        <a:latin typeface="Calibri"/>
                        <a:cs typeface="Calibri"/>
                      </a:endParaRPr>
                    </a:p>
                  </a:txBody>
                  <a:tcPr marL="0" marR="0" marT="28046"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9EDF4"/>
                    </a:solidFill>
                  </a:tcPr>
                </a:tc>
                <a:extLst>
                  <a:ext uri="{0D108BD9-81ED-4DB2-BD59-A6C34878D82A}">
                    <a16:rowId xmlns:a16="http://schemas.microsoft.com/office/drawing/2014/main" val="10012"/>
                  </a:ext>
                </a:extLst>
              </a:tr>
            </a:tbl>
          </a:graphicData>
        </a:graphic>
      </p:graphicFrame>
      <p:pic>
        <p:nvPicPr>
          <p:cNvPr id="8" name="object 7">
            <a:extLst>
              <a:ext uri="{FF2B5EF4-FFF2-40B4-BE49-F238E27FC236}">
                <a16:creationId xmlns:a16="http://schemas.microsoft.com/office/drawing/2014/main" id="{AE8ADEFB-855E-42F3-A010-70900D97C71E}"/>
              </a:ext>
            </a:extLst>
          </p:cNvPr>
          <p:cNvPicPr/>
          <p:nvPr/>
        </p:nvPicPr>
        <p:blipFill>
          <a:blip r:embed="rId2" cstate="print"/>
          <a:stretch>
            <a:fillRect/>
          </a:stretch>
        </p:blipFill>
        <p:spPr>
          <a:xfrm>
            <a:off x="7998647" y="1790700"/>
            <a:ext cx="813071" cy="410769"/>
          </a:xfrm>
          <a:prstGeom prst="rect">
            <a:avLst/>
          </a:prstGeom>
        </p:spPr>
      </p:pic>
    </p:spTree>
    <p:extLst>
      <p:ext uri="{BB962C8B-B14F-4D97-AF65-F5344CB8AC3E}">
        <p14:creationId xmlns:p14="http://schemas.microsoft.com/office/powerpoint/2010/main" val="41603962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COMPASS deuteron data in 2022</a:t>
            </a:r>
          </a:p>
        </p:txBody>
      </p:sp>
      <p:sp>
        <p:nvSpPr>
          <p:cNvPr id="2" name="Content Placeholder 1"/>
          <p:cNvSpPr>
            <a:spLocks noGrp="1"/>
          </p:cNvSpPr>
          <p:nvPr>
            <p:ph idx="4294967295"/>
          </p:nvPr>
        </p:nvSpPr>
        <p:spPr>
          <a:xfrm>
            <a:off x="381000" y="1181100"/>
            <a:ext cx="8763000" cy="4268788"/>
          </a:xfrm>
        </p:spPr>
        <p:txBody>
          <a:bodyPr/>
          <a:lstStyle/>
          <a:p>
            <a:r>
              <a:rPr lang="en-US" sz="1800" dirty="0"/>
              <a:t>Expected gain in precision on u- and d-quark </a:t>
            </a:r>
            <a:r>
              <a:rPr lang="en-US" sz="1800" dirty="0" err="1"/>
              <a:t>transversity</a:t>
            </a:r>
            <a:endParaRPr lang="en-US" sz="1800" dirty="0"/>
          </a:p>
        </p:txBody>
      </p:sp>
      <p:sp>
        <p:nvSpPr>
          <p:cNvPr id="7" name="Date Placeholder 6"/>
          <p:cNvSpPr>
            <a:spLocks noGrp="1"/>
          </p:cNvSpPr>
          <p:nvPr>
            <p:ph type="dt" sz="half" idx="10"/>
          </p:nvPr>
        </p:nvSpPr>
        <p:spPr/>
        <p:txBody>
          <a:bodyPr/>
          <a:lstStyle/>
          <a:p>
            <a:pPr defTabSz="342893" fontAlgn="auto">
              <a:spcBef>
                <a:spcPts val="0"/>
              </a:spcBef>
              <a:spcAft>
                <a:spcPts val="0"/>
              </a:spcAft>
            </a:pPr>
            <a:r>
              <a:rPr lang="en-US">
                <a:solidFill>
                  <a:srgbClr val="FFFFFF"/>
                </a:solidFill>
                <a:latin typeface="Corbel" panose="020B0503020204020204"/>
              </a:rPr>
              <a:t>16/01/2023</a:t>
            </a:r>
            <a:endParaRPr lang="en-US" dirty="0">
              <a:solidFill>
                <a:srgbClr val="FFFFFF"/>
              </a:solidFill>
              <a:latin typeface="Corbel" panose="020B0503020204020204"/>
            </a:endParaRPr>
          </a:p>
        </p:txBody>
      </p:sp>
      <p:sp>
        <p:nvSpPr>
          <p:cNvPr id="10" name="Footer Placeholder 9"/>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XXIX Epiphany Conference</a:t>
            </a:r>
            <a:endParaRPr lang="en-US" dirty="0">
              <a:solidFill>
                <a:srgbClr val="FFFFFF"/>
              </a:solidFill>
              <a:latin typeface="Corbel" panose="020B0503020204020204"/>
            </a:endParaRPr>
          </a:p>
        </p:txBody>
      </p:sp>
      <p:sp>
        <p:nvSpPr>
          <p:cNvPr id="11" name="Slide Number Placeholder 10"/>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34</a:t>
            </a:fld>
            <a:endParaRPr lang="en-US" dirty="0">
              <a:solidFill>
                <a:srgbClr val="FFFFFF"/>
              </a:solidFill>
              <a:latin typeface="Corbel" panose="020B0503020204020204"/>
            </a:endParaRPr>
          </a:p>
        </p:txBody>
      </p:sp>
      <p:pic>
        <p:nvPicPr>
          <p:cNvPr id="3" name="Picture 2"/>
          <p:cNvPicPr>
            <a:picLocks noChangeAspect="1"/>
          </p:cNvPicPr>
          <p:nvPr/>
        </p:nvPicPr>
        <p:blipFill>
          <a:blip r:embed="rId2"/>
          <a:stretch>
            <a:fillRect/>
          </a:stretch>
        </p:blipFill>
        <p:spPr>
          <a:xfrm>
            <a:off x="1219202" y="1866902"/>
            <a:ext cx="6225965" cy="3185281"/>
          </a:xfrm>
          <a:prstGeom prst="rect">
            <a:avLst/>
          </a:prstGeom>
        </p:spPr>
      </p:pic>
      <p:pic>
        <p:nvPicPr>
          <p:cNvPr id="5" name="Picture 4"/>
          <p:cNvPicPr>
            <a:picLocks noChangeAspect="1"/>
          </p:cNvPicPr>
          <p:nvPr/>
        </p:nvPicPr>
        <p:blipFill>
          <a:blip r:embed="rId3"/>
          <a:stretch>
            <a:fillRect/>
          </a:stretch>
        </p:blipFill>
        <p:spPr>
          <a:xfrm>
            <a:off x="685800" y="1475342"/>
            <a:ext cx="7678643" cy="3365498"/>
          </a:xfrm>
          <a:prstGeom prst="rect">
            <a:avLst/>
          </a:prstGeom>
        </p:spPr>
      </p:pic>
    </p:spTree>
    <p:extLst>
      <p:ext uri="{BB962C8B-B14F-4D97-AF65-F5344CB8AC3E}">
        <p14:creationId xmlns:p14="http://schemas.microsoft.com/office/powerpoint/2010/main" val="9019238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2B69CF-C758-4FAC-9D07-310175C5EEF7}"/>
              </a:ext>
            </a:extLst>
          </p:cNvPr>
          <p:cNvSpPr>
            <a:spLocks noGrp="1"/>
          </p:cNvSpPr>
          <p:nvPr>
            <p:ph type="title"/>
          </p:nvPr>
        </p:nvSpPr>
        <p:spPr/>
        <p:txBody>
          <a:bodyPr/>
          <a:lstStyle/>
          <a:p>
            <a:r>
              <a:rPr lang="en-US" dirty="0"/>
              <a:t>COMPASS 2022 RUN – integrated stat</a:t>
            </a:r>
          </a:p>
        </p:txBody>
      </p:sp>
      <p:sp>
        <p:nvSpPr>
          <p:cNvPr id="3" name="Footer Placeholder 2">
            <a:extLst>
              <a:ext uri="{FF2B5EF4-FFF2-40B4-BE49-F238E27FC236}">
                <a16:creationId xmlns:a16="http://schemas.microsoft.com/office/drawing/2014/main" id="{BA8D6ABF-1699-440D-BE08-D8E5232D68D1}"/>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graphicFrame>
        <p:nvGraphicFramePr>
          <p:cNvPr id="6" name="Content Placeholder 5">
            <a:extLst>
              <a:ext uri="{FF2B5EF4-FFF2-40B4-BE49-F238E27FC236}">
                <a16:creationId xmlns:a16="http://schemas.microsoft.com/office/drawing/2014/main" id="{00000000-0008-0000-0400-00009124E12F}"/>
              </a:ext>
            </a:extLst>
          </p:cNvPr>
          <p:cNvGraphicFramePr>
            <a:graphicFrameLocks noGrp="1"/>
          </p:cNvGraphicFramePr>
          <p:nvPr>
            <p:ph idx="1"/>
            <p:extLst/>
          </p:nvPr>
        </p:nvGraphicFramePr>
        <p:xfrm>
          <a:off x="152400" y="1028700"/>
          <a:ext cx="8686800" cy="4421188"/>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a:extLst>
              <a:ext uri="{FF2B5EF4-FFF2-40B4-BE49-F238E27FC236}">
                <a16:creationId xmlns:a16="http://schemas.microsoft.com/office/drawing/2014/main" id="{F4CAF377-D983-40CE-93F2-A3C28F344D2B}"/>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5" name="Slide Number Placeholder 4">
            <a:extLst>
              <a:ext uri="{FF2B5EF4-FFF2-40B4-BE49-F238E27FC236}">
                <a16:creationId xmlns:a16="http://schemas.microsoft.com/office/drawing/2014/main" id="{C5E885B7-17D2-4770-974A-065DD45EE6B0}"/>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35</a:t>
            </a:fld>
            <a:endParaRPr lang="en-US" dirty="0">
              <a:solidFill>
                <a:srgbClr val="FFFFFF"/>
              </a:solidFill>
            </a:endParaRPr>
          </a:p>
        </p:txBody>
      </p:sp>
    </p:spTree>
    <p:extLst>
      <p:ext uri="{BB962C8B-B14F-4D97-AF65-F5344CB8AC3E}">
        <p14:creationId xmlns:p14="http://schemas.microsoft.com/office/powerpoint/2010/main" val="2654303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object 372"/>
          <p:cNvSpPr txBox="1">
            <a:spLocks noGrp="1"/>
          </p:cNvSpPr>
          <p:nvPr>
            <p:ph type="title"/>
          </p:nvPr>
        </p:nvSpPr>
        <p:spPr/>
        <p:txBody>
          <a:bodyPr/>
          <a:lstStyle/>
          <a:p>
            <a:r>
              <a:rPr lang="en-US" dirty="0"/>
              <a:t>JLAB12 More in the </a:t>
            </a:r>
            <a:r>
              <a:rPr lang="en-US" dirty="0" err="1"/>
              <a:t>feauture</a:t>
            </a:r>
            <a:endParaRPr lang="en-US" dirty="0"/>
          </a:p>
        </p:txBody>
      </p:sp>
      <p:sp>
        <p:nvSpPr>
          <p:cNvPr id="375" name="Date Placeholder 374"/>
          <p:cNvSpPr>
            <a:spLocks noGrp="1"/>
          </p:cNvSpPr>
          <p:nvPr>
            <p:ph type="dt" sz="half" idx="10"/>
          </p:nvPr>
        </p:nvSpPr>
        <p:spPr/>
        <p:txBody>
          <a:bodyPr/>
          <a:lstStyle/>
          <a:p>
            <a:r>
              <a:rPr lang="en-US"/>
              <a:t>16/01/2023</a:t>
            </a:r>
            <a:endParaRPr lang="en-US" dirty="0"/>
          </a:p>
        </p:txBody>
      </p:sp>
      <p:sp>
        <p:nvSpPr>
          <p:cNvPr id="376" name="Footer Placeholder 375"/>
          <p:cNvSpPr>
            <a:spLocks noGrp="1"/>
          </p:cNvSpPr>
          <p:nvPr>
            <p:ph type="ftr" sz="quarter" idx="11"/>
          </p:nvPr>
        </p:nvSpPr>
        <p:spPr/>
        <p:txBody>
          <a:bodyPr/>
          <a:lstStyle/>
          <a:p>
            <a:r>
              <a:rPr lang="en-US"/>
              <a:t>XXIX Epiphany Conference</a:t>
            </a:r>
            <a:endParaRPr lang="en-US" dirty="0"/>
          </a:p>
        </p:txBody>
      </p:sp>
      <p:sp>
        <p:nvSpPr>
          <p:cNvPr id="378" name="Slide Number Placeholder 377"/>
          <p:cNvSpPr>
            <a:spLocks noGrp="1"/>
          </p:cNvSpPr>
          <p:nvPr>
            <p:ph type="sldNum" sz="quarter" idx="12"/>
          </p:nvPr>
        </p:nvSpPr>
        <p:spPr/>
        <p:txBody>
          <a:bodyPr/>
          <a:lstStyle/>
          <a:p>
            <a:fld id="{B9A5DFB4-3D23-4866-8D46-AE36D04BFD7D}" type="slidenum">
              <a:rPr lang="en-US" smtClean="0"/>
              <a:pPr/>
              <a:t>36</a:t>
            </a:fld>
            <a:endParaRPr lang="en-US" dirty="0"/>
          </a:p>
        </p:txBody>
      </p:sp>
      <p:sp>
        <p:nvSpPr>
          <p:cNvPr id="2" name="Content Placeholder 1">
            <a:extLst>
              <a:ext uri="{FF2B5EF4-FFF2-40B4-BE49-F238E27FC236}">
                <a16:creationId xmlns:a16="http://schemas.microsoft.com/office/drawing/2014/main" id="{2BBB86DD-1D42-4FA1-8F6E-A0FDB2DC29A5}"/>
              </a:ext>
            </a:extLst>
          </p:cNvPr>
          <p:cNvSpPr>
            <a:spLocks noGrp="1"/>
          </p:cNvSpPr>
          <p:nvPr>
            <p:ph idx="1"/>
          </p:nvPr>
        </p:nvSpPr>
        <p:spPr/>
        <p:txBody>
          <a:bodyPr/>
          <a:lstStyle/>
          <a:p>
            <a:r>
              <a:rPr lang="en-US" dirty="0"/>
              <a:t>CLAS12 and SOLID</a:t>
            </a:r>
          </a:p>
        </p:txBody>
      </p:sp>
      <p:pic>
        <p:nvPicPr>
          <p:cNvPr id="385" name="Picture 384"/>
          <p:cNvPicPr>
            <a:picLocks noChangeAspect="1"/>
          </p:cNvPicPr>
          <p:nvPr/>
        </p:nvPicPr>
        <p:blipFill>
          <a:blip r:embed="rId2"/>
          <a:stretch>
            <a:fillRect/>
          </a:stretch>
        </p:blipFill>
        <p:spPr>
          <a:xfrm>
            <a:off x="4568952" y="1943102"/>
            <a:ext cx="3660648" cy="2669501"/>
          </a:xfrm>
          <a:prstGeom prst="rect">
            <a:avLst/>
          </a:prstGeom>
        </p:spPr>
      </p:pic>
      <p:pic>
        <p:nvPicPr>
          <p:cNvPr id="386" name="Picture 385"/>
          <p:cNvPicPr>
            <a:picLocks noChangeAspect="1"/>
          </p:cNvPicPr>
          <p:nvPr/>
        </p:nvPicPr>
        <p:blipFill>
          <a:blip r:embed="rId3"/>
          <a:stretch>
            <a:fillRect/>
          </a:stretch>
        </p:blipFill>
        <p:spPr>
          <a:xfrm>
            <a:off x="762002" y="1943100"/>
            <a:ext cx="3170220" cy="2767012"/>
          </a:xfrm>
          <a:prstGeom prst="rect">
            <a:avLst/>
          </a:prstGeom>
        </p:spPr>
      </p:pic>
    </p:spTree>
    <p:extLst>
      <p:ext uri="{BB962C8B-B14F-4D97-AF65-F5344CB8AC3E}">
        <p14:creationId xmlns:p14="http://schemas.microsoft.com/office/powerpoint/2010/main" val="40663330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1E8A2-A41F-4808-B846-8279625157C9}"/>
              </a:ext>
            </a:extLst>
          </p:cNvPr>
          <p:cNvSpPr>
            <a:spLocks noGrp="1"/>
          </p:cNvSpPr>
          <p:nvPr>
            <p:ph type="title"/>
          </p:nvPr>
        </p:nvSpPr>
        <p:spPr/>
        <p:txBody>
          <a:bodyPr/>
          <a:lstStyle/>
          <a:p>
            <a:r>
              <a:rPr lang="en-US" dirty="0"/>
              <a:t>TMDs at the EIC</a:t>
            </a:r>
          </a:p>
        </p:txBody>
      </p:sp>
      <p:sp>
        <p:nvSpPr>
          <p:cNvPr id="3" name="Date Placeholder 2">
            <a:extLst>
              <a:ext uri="{FF2B5EF4-FFF2-40B4-BE49-F238E27FC236}">
                <a16:creationId xmlns:a16="http://schemas.microsoft.com/office/drawing/2014/main" id="{C1F5CAD6-6C6B-4892-975C-5EEE64E1D545}"/>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66BFAFED-C1B1-440F-9C89-57385887BDE3}"/>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3D41D269-8916-4A12-9AD8-DF81D58EE1E8}"/>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37</a:t>
            </a:fld>
            <a:endParaRPr lang="en-US" dirty="0">
              <a:solidFill>
                <a:srgbClr val="FFFFFF"/>
              </a:solidFill>
            </a:endParaRP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00280051-AE81-469F-9663-22437E95C6C0}"/>
                  </a:ext>
                </a:extLst>
              </p:cNvPr>
              <p:cNvSpPr>
                <a:spLocks noGrp="1"/>
              </p:cNvSpPr>
              <p:nvPr>
                <p:ph idx="1"/>
              </p:nvPr>
            </p:nvSpPr>
            <p:spPr>
              <a:xfrm>
                <a:off x="533400" y="1323144"/>
                <a:ext cx="7467598" cy="4420800"/>
              </a:xfrm>
            </p:spPr>
            <p:txBody>
              <a:bodyPr/>
              <a:lstStyle/>
              <a:p>
                <a:r>
                  <a:rPr lang="en-US" dirty="0"/>
                  <a:t>EIC will extend TMD studies toward smaller </a:t>
                </a:r>
                <a14:m>
                  <m:oMath xmlns:m="http://schemas.openxmlformats.org/officeDocument/2006/math">
                    <m:r>
                      <a:rPr lang="en-US" i="1" dirty="0" smtClean="0">
                        <a:latin typeface="Cambria Math" panose="02040503050406030204" pitchFamily="18" charset="0"/>
                      </a:rPr>
                      <m:t>𝑥</m:t>
                    </m:r>
                  </m:oMath>
                </a14:m>
                <a:r>
                  <a:rPr lang="en-US" dirty="0"/>
                  <a:t> with high precision!</a:t>
                </a:r>
              </a:p>
              <a:p>
                <a:r>
                  <a:rPr lang="en-US" dirty="0"/>
                  <a:t>EIC will allow precise extraction of TMDs of all quark </a:t>
                </a:r>
                <a:r>
                  <a:rPr lang="en-US" dirty="0" err="1"/>
                  <a:t>flavours</a:t>
                </a:r>
                <a:endParaRPr lang="en-US" dirty="0"/>
              </a:p>
              <a:p>
                <a:r>
                  <a:rPr lang="en-US" dirty="0"/>
                  <a:t>EIC will give access to TMDs of anti-quark and gluon </a:t>
                </a:r>
              </a:p>
              <a:p>
                <a:r>
                  <a:rPr lang="en-US" dirty="0"/>
                  <a:t>Multi-dimensional representation of observables leading to TMDs will be the standard tool</a:t>
                </a:r>
              </a:p>
              <a:p>
                <a:r>
                  <a:rPr lang="en-US" dirty="0"/>
                  <a:t>Systematic study of evolution properties of TMDs will finally be possible</a:t>
                </a:r>
              </a:p>
            </p:txBody>
          </p:sp>
        </mc:Choice>
        <mc:Fallback xmlns="">
          <p:sp>
            <p:nvSpPr>
              <p:cNvPr id="6" name="Content Placeholder 5">
                <a:extLst>
                  <a:ext uri="{FF2B5EF4-FFF2-40B4-BE49-F238E27FC236}">
                    <a16:creationId xmlns:a16="http://schemas.microsoft.com/office/drawing/2014/main" id="{00280051-AE81-469F-9663-22437E95C6C0}"/>
                  </a:ext>
                </a:extLst>
              </p:cNvPr>
              <p:cNvSpPr>
                <a:spLocks noGrp="1" noRot="1" noChangeAspect="1" noMove="1" noResize="1" noEditPoints="1" noAdjustHandles="1" noChangeArrowheads="1" noChangeShapeType="1" noTextEdit="1"/>
              </p:cNvSpPr>
              <p:nvPr>
                <p:ph idx="1"/>
              </p:nvPr>
            </p:nvSpPr>
            <p:spPr>
              <a:xfrm>
                <a:off x="533400" y="1323144"/>
                <a:ext cx="7467598" cy="4420800"/>
              </a:xfrm>
              <a:blipFill>
                <a:blip r:embed="rId3"/>
                <a:stretch>
                  <a:fillRect l="-654" t="-1931" r="-163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F063C9A0-2ED0-4154-9239-F987B66AF79B}"/>
              </a:ext>
            </a:extLst>
          </p:cNvPr>
          <p:cNvPicPr>
            <a:picLocks noChangeAspect="1"/>
          </p:cNvPicPr>
          <p:nvPr/>
        </p:nvPicPr>
        <p:blipFill>
          <a:blip r:embed="rId4"/>
          <a:stretch>
            <a:fillRect/>
          </a:stretch>
        </p:blipFill>
        <p:spPr>
          <a:xfrm>
            <a:off x="420726" y="1402183"/>
            <a:ext cx="8302548" cy="3581400"/>
          </a:xfrm>
          <a:prstGeom prst="rect">
            <a:avLst/>
          </a:prstGeom>
        </p:spPr>
      </p:pic>
    </p:spTree>
    <p:extLst>
      <p:ext uri="{BB962C8B-B14F-4D97-AF65-F5344CB8AC3E}">
        <p14:creationId xmlns:p14="http://schemas.microsoft.com/office/powerpoint/2010/main" val="84081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D1660-5E0E-4894-956E-C5D9F75B7AE3}"/>
              </a:ext>
            </a:extLst>
          </p:cNvPr>
          <p:cNvSpPr>
            <a:spLocks noGrp="1"/>
          </p:cNvSpPr>
          <p:nvPr>
            <p:ph type="title"/>
          </p:nvPr>
        </p:nvSpPr>
        <p:spPr/>
        <p:txBody>
          <a:bodyPr/>
          <a:lstStyle/>
          <a:p>
            <a:r>
              <a:rPr lang="en-US" dirty="0" err="1"/>
              <a:t>Glimps</a:t>
            </a:r>
            <a:r>
              <a:rPr lang="en-US" dirty="0"/>
              <a:t> of the projected precision</a:t>
            </a:r>
          </a:p>
        </p:txBody>
      </p:sp>
      <p:sp>
        <p:nvSpPr>
          <p:cNvPr id="3" name="Date Placeholder 2">
            <a:extLst>
              <a:ext uri="{FF2B5EF4-FFF2-40B4-BE49-F238E27FC236}">
                <a16:creationId xmlns:a16="http://schemas.microsoft.com/office/drawing/2014/main" id="{6426C80B-A02B-4F1C-9E48-B370B826E2FE}"/>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B01DD76A-99E7-4383-A7CF-6589C1C6DAAA}"/>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F0837851-AB79-453F-AF56-30B525B3363A}"/>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38</a:t>
            </a:fld>
            <a:endParaRPr lang="en-US" dirty="0">
              <a:solidFill>
                <a:srgbClr val="FFFFFF"/>
              </a:solidFill>
            </a:endParaRPr>
          </a:p>
        </p:txBody>
      </p:sp>
      <p:sp>
        <p:nvSpPr>
          <p:cNvPr id="6" name="Content Placeholder 5">
            <a:extLst>
              <a:ext uri="{FF2B5EF4-FFF2-40B4-BE49-F238E27FC236}">
                <a16:creationId xmlns:a16="http://schemas.microsoft.com/office/drawing/2014/main" id="{BD39BCB0-F829-4E60-98FA-33C56A6C7D2C}"/>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12A03D22-83A3-48C0-B4D4-C29EB84904CD}"/>
              </a:ext>
            </a:extLst>
          </p:cNvPr>
          <p:cNvPicPr>
            <a:picLocks noChangeAspect="1"/>
          </p:cNvPicPr>
          <p:nvPr/>
        </p:nvPicPr>
        <p:blipFill>
          <a:blip r:embed="rId2"/>
          <a:stretch>
            <a:fillRect/>
          </a:stretch>
        </p:blipFill>
        <p:spPr>
          <a:xfrm>
            <a:off x="261243" y="1004895"/>
            <a:ext cx="4411512" cy="4420800"/>
          </a:xfrm>
          <a:prstGeom prst="rect">
            <a:avLst/>
          </a:prstGeom>
        </p:spPr>
      </p:pic>
      <p:pic>
        <p:nvPicPr>
          <p:cNvPr id="8" name="Picture 7">
            <a:extLst>
              <a:ext uri="{FF2B5EF4-FFF2-40B4-BE49-F238E27FC236}">
                <a16:creationId xmlns:a16="http://schemas.microsoft.com/office/drawing/2014/main" id="{33F038DC-0B07-4521-ACFF-048901C175C6}"/>
              </a:ext>
            </a:extLst>
          </p:cNvPr>
          <p:cNvPicPr>
            <a:picLocks noChangeAspect="1"/>
          </p:cNvPicPr>
          <p:nvPr/>
        </p:nvPicPr>
        <p:blipFill>
          <a:blip r:embed="rId3"/>
          <a:stretch>
            <a:fillRect/>
          </a:stretch>
        </p:blipFill>
        <p:spPr>
          <a:xfrm>
            <a:off x="4495800" y="1400293"/>
            <a:ext cx="4400599" cy="3630005"/>
          </a:xfrm>
          <a:prstGeom prst="rect">
            <a:avLst/>
          </a:prstGeom>
        </p:spPr>
      </p:pic>
    </p:spTree>
    <p:extLst>
      <p:ext uri="{BB962C8B-B14F-4D97-AF65-F5344CB8AC3E}">
        <p14:creationId xmlns:p14="http://schemas.microsoft.com/office/powerpoint/2010/main" val="3294884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4274" name="Title 1"/>
          <p:cNvSpPr>
            <a:spLocks noGrp="1"/>
          </p:cNvSpPr>
          <p:nvPr>
            <p:ph type="title"/>
          </p:nvPr>
        </p:nvSpPr>
        <p:spPr>
          <a:xfrm>
            <a:off x="3352802" y="1409700"/>
            <a:ext cx="6096000" cy="951178"/>
          </a:xfrm>
        </p:spPr>
        <p:txBody>
          <a:bodyPr/>
          <a:lstStyle/>
          <a:p>
            <a:pPr algn="ctr">
              <a:spcBef>
                <a:spcPct val="50000"/>
              </a:spcBef>
            </a:pPr>
            <a:r>
              <a:rPr lang="en-US" sz="5400" dirty="0">
                <a:solidFill>
                  <a:srgbClr val="C00000"/>
                </a:solidFill>
              </a:rPr>
              <a:t>Thank you</a:t>
            </a:r>
          </a:p>
        </p:txBody>
      </p:sp>
      <p:pic>
        <p:nvPicPr>
          <p:cNvPr id="54275" name="Picture 4" descr="C:\Andrea\Spin2004-Pres\new-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1371602" y="3968750"/>
            <a:ext cx="3162300" cy="1746250"/>
          </a:xfrm>
          <a:prstGeom prst="rect">
            <a:avLst/>
          </a:prstGeom>
          <a:noFill/>
          <a:ln w="9525">
            <a:noFill/>
            <a:miter lim="800000"/>
            <a:headEnd/>
            <a:tailEnd/>
          </a:ln>
        </p:spPr>
      </p:pic>
    </p:spTree>
    <p:extLst>
      <p:ext uri="{BB962C8B-B14F-4D97-AF65-F5344CB8AC3E}">
        <p14:creationId xmlns:p14="http://schemas.microsoft.com/office/powerpoint/2010/main" val="19443771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TMD Distribution Functions</a:t>
            </a:r>
            <a:endParaRPr lang="en-GB" dirty="0"/>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 y="1104900"/>
            <a:ext cx="8763001" cy="389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a:t>
            </a:fld>
            <a:endParaRPr lang="en-US" dirty="0">
              <a:solidFill>
                <a:srgbClr val="FFFFFF"/>
              </a:solidFill>
            </a:endParaRPr>
          </a:p>
        </p:txBody>
      </p:sp>
    </p:spTree>
    <p:extLst>
      <p:ext uri="{BB962C8B-B14F-4D97-AF65-F5344CB8AC3E}">
        <p14:creationId xmlns:p14="http://schemas.microsoft.com/office/powerpoint/2010/main" val="4198253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fr-FR"/>
              <a:t>12 GeV Upgrade Physics Instrumentation</a:t>
            </a:r>
          </a:p>
        </p:txBody>
      </p:sp>
      <p:sp>
        <p:nvSpPr>
          <p:cNvPr id="3" name="object 3"/>
          <p:cNvSpPr txBox="1"/>
          <p:nvPr/>
        </p:nvSpPr>
        <p:spPr>
          <a:xfrm>
            <a:off x="1938418" y="878420"/>
            <a:ext cx="4090458" cy="523776"/>
          </a:xfrm>
          <a:prstGeom prst="rect">
            <a:avLst/>
          </a:prstGeom>
        </p:spPr>
        <p:txBody>
          <a:bodyPr vert="horz" wrap="square" lIns="0" tIns="10583" rIns="0" bIns="0" rtlCol="0">
            <a:spAutoFit/>
          </a:bodyPr>
          <a:lstStyle/>
          <a:p>
            <a:pPr marL="10583" marR="4233" indent="733910">
              <a:spcBef>
                <a:spcPts val="83"/>
              </a:spcBef>
            </a:pPr>
            <a:r>
              <a:rPr sz="1500" b="1" i="1" u="sng" spc="-4" dirty="0">
                <a:solidFill>
                  <a:srgbClr val="FF0000"/>
                </a:solidFill>
                <a:uFill>
                  <a:solidFill>
                    <a:srgbClr val="FF2734"/>
                  </a:solidFill>
                </a:uFill>
                <a:latin typeface="Arial"/>
                <a:cs typeface="Arial"/>
              </a:rPr>
              <a:t>GLUEx (Hall D):</a:t>
            </a:r>
            <a:r>
              <a:rPr sz="1500" b="1" i="1" spc="-4" dirty="0">
                <a:solidFill>
                  <a:srgbClr val="FF0000"/>
                </a:solidFill>
                <a:latin typeface="Arial"/>
                <a:cs typeface="Arial"/>
              </a:rPr>
              <a:t> </a:t>
            </a:r>
            <a:r>
              <a:rPr sz="1667" b="1" spc="-4" dirty="0">
                <a:solidFill>
                  <a:schemeClr val="tx1"/>
                </a:solidFill>
                <a:latin typeface="Arial"/>
                <a:cs typeface="Arial"/>
              </a:rPr>
              <a:t>exploring origin of  confinement by studying </a:t>
            </a:r>
            <a:r>
              <a:rPr sz="1667" b="1" dirty="0">
                <a:solidFill>
                  <a:schemeClr val="tx1"/>
                </a:solidFill>
                <a:latin typeface="Arial"/>
                <a:cs typeface="Arial"/>
              </a:rPr>
              <a:t>hybrid</a:t>
            </a:r>
            <a:r>
              <a:rPr sz="1667" b="1" spc="-37" dirty="0">
                <a:solidFill>
                  <a:schemeClr val="tx1"/>
                </a:solidFill>
                <a:latin typeface="Arial"/>
                <a:cs typeface="Arial"/>
              </a:rPr>
              <a:t> </a:t>
            </a:r>
            <a:r>
              <a:rPr sz="1667" b="1" spc="-4" dirty="0">
                <a:solidFill>
                  <a:schemeClr val="tx1"/>
                </a:solidFill>
                <a:latin typeface="Arial"/>
                <a:cs typeface="Arial"/>
              </a:rPr>
              <a:t>mesons</a:t>
            </a:r>
            <a:endParaRPr sz="1667" dirty="0">
              <a:solidFill>
                <a:schemeClr val="tx1"/>
              </a:solidFill>
              <a:latin typeface="Arial"/>
              <a:cs typeface="Arial"/>
            </a:endParaRPr>
          </a:p>
        </p:txBody>
      </p:sp>
      <p:sp>
        <p:nvSpPr>
          <p:cNvPr id="4" name="object 4"/>
          <p:cNvSpPr txBox="1"/>
          <p:nvPr/>
        </p:nvSpPr>
        <p:spPr>
          <a:xfrm>
            <a:off x="1190075" y="2592917"/>
            <a:ext cx="6293379" cy="1229225"/>
          </a:xfrm>
          <a:prstGeom prst="rect">
            <a:avLst/>
          </a:prstGeom>
        </p:spPr>
        <p:txBody>
          <a:bodyPr vert="horz" wrap="square" lIns="0" tIns="10583" rIns="0" bIns="0" rtlCol="0">
            <a:spAutoFit/>
          </a:bodyPr>
          <a:lstStyle/>
          <a:p>
            <a:pPr marL="1730801" marR="4233">
              <a:spcBef>
                <a:spcPts val="83"/>
              </a:spcBef>
            </a:pPr>
            <a:r>
              <a:rPr sz="1500" b="1" i="1" u="sng" spc="-4" dirty="0">
                <a:solidFill>
                  <a:schemeClr val="tx1"/>
                </a:solidFill>
                <a:uFill>
                  <a:solidFill>
                    <a:srgbClr val="FF2734"/>
                  </a:solidFill>
                </a:uFill>
                <a:latin typeface="Arial"/>
                <a:cs typeface="Arial"/>
              </a:rPr>
              <a:t>CLAS12 (Hall B):</a:t>
            </a:r>
            <a:r>
              <a:rPr sz="1500" b="1" i="1" spc="-4" dirty="0">
                <a:solidFill>
                  <a:schemeClr val="tx1"/>
                </a:solidFill>
                <a:latin typeface="Arial"/>
                <a:cs typeface="Arial"/>
              </a:rPr>
              <a:t> </a:t>
            </a:r>
            <a:r>
              <a:rPr sz="1667" b="1" spc="-4" dirty="0">
                <a:solidFill>
                  <a:schemeClr val="tx1"/>
                </a:solidFill>
                <a:latin typeface="Arial"/>
                <a:cs typeface="Arial"/>
              </a:rPr>
              <a:t>understanding nucleon  structure via generalized parton</a:t>
            </a:r>
            <a:r>
              <a:rPr sz="1667" b="1" dirty="0">
                <a:solidFill>
                  <a:schemeClr val="tx1"/>
                </a:solidFill>
                <a:latin typeface="Arial"/>
                <a:cs typeface="Arial"/>
              </a:rPr>
              <a:t> </a:t>
            </a:r>
            <a:r>
              <a:rPr sz="1667" b="1" spc="-4" dirty="0">
                <a:solidFill>
                  <a:schemeClr val="tx1"/>
                </a:solidFill>
                <a:latin typeface="Arial"/>
                <a:cs typeface="Arial"/>
              </a:rPr>
              <a:t>distributions</a:t>
            </a:r>
            <a:endParaRPr sz="1667" dirty="0">
              <a:solidFill>
                <a:schemeClr val="tx1"/>
              </a:solidFill>
              <a:latin typeface="Arial"/>
              <a:cs typeface="Arial"/>
            </a:endParaRPr>
          </a:p>
          <a:p>
            <a:pPr marL="10583" marR="1429722" indent="737086">
              <a:spcBef>
                <a:spcPts val="1500"/>
              </a:spcBef>
            </a:pPr>
            <a:r>
              <a:rPr sz="1500" b="1" i="1" u="sng" spc="-4" dirty="0">
                <a:solidFill>
                  <a:srgbClr val="FF0000"/>
                </a:solidFill>
                <a:uFill>
                  <a:solidFill>
                    <a:srgbClr val="FF2734"/>
                  </a:solidFill>
                </a:uFill>
                <a:latin typeface="Arial"/>
                <a:cs typeface="Arial"/>
              </a:rPr>
              <a:t>SHMS (Hall C):</a:t>
            </a:r>
            <a:r>
              <a:rPr sz="1500" b="1" i="1" spc="-4" dirty="0">
                <a:solidFill>
                  <a:srgbClr val="FF0000"/>
                </a:solidFill>
                <a:latin typeface="Arial"/>
                <a:cs typeface="Arial"/>
              </a:rPr>
              <a:t> </a:t>
            </a:r>
            <a:r>
              <a:rPr sz="1667" b="1" spc="-4" dirty="0">
                <a:solidFill>
                  <a:schemeClr val="tx1"/>
                </a:solidFill>
                <a:latin typeface="Arial"/>
                <a:cs typeface="Arial"/>
              </a:rPr>
              <a:t>precision determination of  valence quark properties </a:t>
            </a:r>
            <a:r>
              <a:rPr sz="1667" b="1" dirty="0">
                <a:solidFill>
                  <a:schemeClr val="tx1"/>
                </a:solidFill>
                <a:latin typeface="Arial"/>
                <a:cs typeface="Arial"/>
              </a:rPr>
              <a:t>in nucleons </a:t>
            </a:r>
            <a:r>
              <a:rPr sz="1667" b="1" spc="-4" dirty="0">
                <a:solidFill>
                  <a:schemeClr val="tx1"/>
                </a:solidFill>
                <a:latin typeface="Arial"/>
                <a:cs typeface="Arial"/>
              </a:rPr>
              <a:t>and</a:t>
            </a:r>
            <a:r>
              <a:rPr sz="1667" b="1" spc="-17" dirty="0">
                <a:solidFill>
                  <a:schemeClr val="tx1"/>
                </a:solidFill>
                <a:latin typeface="Arial"/>
                <a:cs typeface="Arial"/>
              </a:rPr>
              <a:t> </a:t>
            </a:r>
            <a:r>
              <a:rPr sz="1667" b="1" dirty="0">
                <a:solidFill>
                  <a:schemeClr val="tx1"/>
                </a:solidFill>
                <a:latin typeface="Arial"/>
                <a:cs typeface="Arial"/>
              </a:rPr>
              <a:t>nuclei</a:t>
            </a:r>
            <a:endParaRPr sz="1667" dirty="0">
              <a:solidFill>
                <a:schemeClr val="tx1"/>
              </a:solidFill>
              <a:latin typeface="Arial"/>
              <a:cs typeface="Arial"/>
            </a:endParaRPr>
          </a:p>
        </p:txBody>
      </p:sp>
      <p:sp>
        <p:nvSpPr>
          <p:cNvPr id="5" name="object 5"/>
          <p:cNvSpPr/>
          <p:nvPr/>
        </p:nvSpPr>
        <p:spPr>
          <a:xfrm>
            <a:off x="2944091" y="4921829"/>
            <a:ext cx="2909454" cy="349827"/>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2973916" y="4942419"/>
            <a:ext cx="4620154" cy="523776"/>
          </a:xfrm>
          <a:prstGeom prst="rect">
            <a:avLst/>
          </a:prstGeom>
        </p:spPr>
        <p:txBody>
          <a:bodyPr vert="horz" wrap="square" lIns="0" tIns="10583" rIns="0" bIns="0" rtlCol="0">
            <a:spAutoFit/>
          </a:bodyPr>
          <a:lstStyle/>
          <a:p>
            <a:pPr marL="10583">
              <a:spcBef>
                <a:spcPts val="83"/>
              </a:spcBef>
            </a:pPr>
            <a:r>
              <a:rPr sz="1500" b="1" i="1" u="sng" spc="-4" dirty="0">
                <a:solidFill>
                  <a:srgbClr val="FC0128"/>
                </a:solidFill>
                <a:uFill>
                  <a:solidFill>
                    <a:srgbClr val="FF2734"/>
                  </a:solidFill>
                </a:uFill>
                <a:latin typeface="Arial"/>
                <a:cs typeface="Arial"/>
              </a:rPr>
              <a:t>Hall </a:t>
            </a:r>
            <a:r>
              <a:rPr sz="1500" b="1" i="1" u="sng" dirty="0">
                <a:solidFill>
                  <a:srgbClr val="FC0128"/>
                </a:solidFill>
                <a:uFill>
                  <a:solidFill>
                    <a:srgbClr val="FF2734"/>
                  </a:solidFill>
                </a:uFill>
                <a:latin typeface="Arial"/>
                <a:cs typeface="Arial"/>
              </a:rPr>
              <a:t>A:</a:t>
            </a:r>
            <a:r>
              <a:rPr sz="1500" b="1" i="1" dirty="0">
                <a:solidFill>
                  <a:srgbClr val="FC0128"/>
                </a:solidFill>
                <a:latin typeface="Arial"/>
                <a:cs typeface="Arial"/>
              </a:rPr>
              <a:t> </a:t>
            </a:r>
            <a:r>
              <a:rPr sz="1667" b="1" spc="-4" dirty="0">
                <a:solidFill>
                  <a:schemeClr val="tx1"/>
                </a:solidFill>
                <a:latin typeface="Arial"/>
                <a:cs typeface="Arial"/>
              </a:rPr>
              <a:t>nucleon form</a:t>
            </a:r>
            <a:r>
              <a:rPr sz="1667" b="1" spc="-58" dirty="0">
                <a:solidFill>
                  <a:schemeClr val="tx1"/>
                </a:solidFill>
                <a:latin typeface="Arial"/>
                <a:cs typeface="Arial"/>
              </a:rPr>
              <a:t> </a:t>
            </a:r>
            <a:r>
              <a:rPr sz="1667" b="1" spc="-4" dirty="0">
                <a:solidFill>
                  <a:schemeClr val="tx1"/>
                </a:solidFill>
                <a:latin typeface="Arial"/>
                <a:cs typeface="Arial"/>
              </a:rPr>
              <a:t>factors</a:t>
            </a:r>
            <a:r>
              <a:rPr sz="1667" b="1" spc="-4" dirty="0">
                <a:latin typeface="Arial"/>
                <a:cs typeface="Arial"/>
              </a:rPr>
              <a:t>,</a:t>
            </a:r>
            <a:endParaRPr sz="1667" dirty="0">
              <a:latin typeface="Arial"/>
              <a:cs typeface="Arial"/>
            </a:endParaRPr>
          </a:p>
          <a:p>
            <a:pPr marL="10583"/>
            <a:r>
              <a:rPr sz="1667" b="1" i="1" dirty="0">
                <a:solidFill>
                  <a:srgbClr val="0000FF"/>
                </a:solidFill>
                <a:latin typeface="Arial"/>
                <a:cs typeface="Arial"/>
              </a:rPr>
              <a:t>&amp; </a:t>
            </a:r>
            <a:r>
              <a:rPr sz="1667" b="1" i="1" spc="-4" dirty="0">
                <a:solidFill>
                  <a:srgbClr val="0000FF"/>
                </a:solidFill>
                <a:latin typeface="Arial"/>
                <a:cs typeface="Arial"/>
              </a:rPr>
              <a:t>future new experiments like Moller </a:t>
            </a:r>
            <a:r>
              <a:rPr sz="1667" b="1" i="1" dirty="0">
                <a:solidFill>
                  <a:srgbClr val="0000FF"/>
                </a:solidFill>
                <a:latin typeface="Arial"/>
                <a:cs typeface="Arial"/>
              </a:rPr>
              <a:t>&amp; </a:t>
            </a:r>
            <a:r>
              <a:rPr sz="1667" b="1" i="1" spc="-4" dirty="0">
                <a:solidFill>
                  <a:srgbClr val="0000FF"/>
                </a:solidFill>
                <a:latin typeface="Arial"/>
                <a:cs typeface="Arial"/>
              </a:rPr>
              <a:t>SOLID</a:t>
            </a:r>
            <a:endParaRPr sz="1667" dirty="0">
              <a:latin typeface="Arial"/>
              <a:cs typeface="Arial"/>
            </a:endParaRPr>
          </a:p>
        </p:txBody>
      </p:sp>
      <p:sp>
        <p:nvSpPr>
          <p:cNvPr id="7" name="object 7"/>
          <p:cNvSpPr/>
          <p:nvPr/>
        </p:nvSpPr>
        <p:spPr>
          <a:xfrm>
            <a:off x="749300" y="3942051"/>
            <a:ext cx="2087563" cy="153061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146799" y="3327400"/>
            <a:ext cx="2078181" cy="153439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49300" y="1535584"/>
            <a:ext cx="2067536" cy="1601316"/>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099463" y="904010"/>
            <a:ext cx="2150918" cy="1593272"/>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5929745" y="744683"/>
            <a:ext cx="2376054" cy="2057399"/>
          </a:xfrm>
          <a:prstGeom prst="rect">
            <a:avLst/>
          </a:prstGeom>
          <a:blipFill>
            <a:blip r:embed="rId7" cstate="print"/>
            <a:stretch>
              <a:fillRect/>
            </a:stretch>
          </a:blipFill>
        </p:spPr>
        <p:txBody>
          <a:bodyPr wrap="square" lIns="0" tIns="0" rIns="0" bIns="0" rtlCol="0"/>
          <a:lstStyle/>
          <a:p>
            <a:endParaRPr/>
          </a:p>
        </p:txBody>
      </p:sp>
      <p:sp>
        <p:nvSpPr>
          <p:cNvPr id="12" name="Date Placeholder 11"/>
          <p:cNvSpPr>
            <a:spLocks noGrp="1"/>
          </p:cNvSpPr>
          <p:nvPr>
            <p:ph type="dt" sz="half" idx="10"/>
          </p:nvPr>
        </p:nvSpPr>
        <p:spPr/>
        <p:txBody>
          <a:bodyPr/>
          <a:lstStyle/>
          <a:p>
            <a:pPr defTabSz="342893" fontAlgn="auto">
              <a:spcBef>
                <a:spcPts val="0"/>
              </a:spcBef>
              <a:spcAft>
                <a:spcPts val="0"/>
              </a:spcAft>
            </a:pPr>
            <a:r>
              <a:rPr lang="en-US">
                <a:solidFill>
                  <a:srgbClr val="FFFFFF"/>
                </a:solidFill>
                <a:latin typeface="Corbel" panose="020B0503020204020204"/>
              </a:rPr>
              <a:t>16/01/2023</a:t>
            </a:r>
            <a:endParaRPr lang="en-US" dirty="0">
              <a:solidFill>
                <a:srgbClr val="FFFFFF"/>
              </a:solidFill>
              <a:latin typeface="Corbel" panose="020B0503020204020204"/>
            </a:endParaRPr>
          </a:p>
        </p:txBody>
      </p:sp>
      <p:sp>
        <p:nvSpPr>
          <p:cNvPr id="13" name="Footer Placeholder 12"/>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XXIX Epiphany Conference</a:t>
            </a:r>
            <a:endParaRPr lang="en-US" dirty="0">
              <a:solidFill>
                <a:srgbClr val="FFFFFF"/>
              </a:solidFill>
              <a:latin typeface="Corbel" panose="020B0503020204020204"/>
            </a:endParaRPr>
          </a:p>
        </p:txBody>
      </p:sp>
      <p:sp>
        <p:nvSpPr>
          <p:cNvPr id="14" name="Slide Number Placeholder 13"/>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40</a:t>
            </a:fld>
            <a:endParaRPr lang="en-US" dirty="0">
              <a:solidFill>
                <a:srgbClr val="FFFFFF"/>
              </a:solidFill>
              <a:latin typeface="Corbel" panose="020B0503020204020204"/>
            </a:endParaRPr>
          </a:p>
        </p:txBody>
      </p:sp>
    </p:spTree>
    <p:extLst>
      <p:ext uri="{BB962C8B-B14F-4D97-AF65-F5344CB8AC3E}">
        <p14:creationId xmlns:p14="http://schemas.microsoft.com/office/powerpoint/2010/main" val="25335374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The asymmetries</a:t>
            </a:r>
            <a:endParaRPr lang="it-IT" dirty="0"/>
          </a:p>
        </p:txBody>
      </p:sp>
      <p:sp>
        <p:nvSpPr>
          <p:cNvPr id="5" name="Date Placeholder 4"/>
          <p:cNvSpPr>
            <a:spLocks noGrp="1"/>
          </p:cNvSpPr>
          <p:nvPr>
            <p:ph type="dt" sz="half" idx="10"/>
          </p:nvPr>
        </p:nvSpPr>
        <p:spPr/>
        <p:txBody>
          <a:bodyPr/>
          <a:lstStyle/>
          <a:p>
            <a:r>
              <a:rPr lang="en-US"/>
              <a:t>16/01/2023</a:t>
            </a:r>
            <a:endParaRPr lang="en-US" dirty="0"/>
          </a:p>
        </p:txBody>
      </p:sp>
      <p:sp>
        <p:nvSpPr>
          <p:cNvPr id="7" name="Footer Placeholder 6"/>
          <p:cNvSpPr>
            <a:spLocks noGrp="1"/>
          </p:cNvSpPr>
          <p:nvPr>
            <p:ph type="ftr" sz="quarter" idx="11"/>
          </p:nvPr>
        </p:nvSpPr>
        <p:spPr/>
        <p:txBody>
          <a:bodyPr/>
          <a:lstStyle/>
          <a:p>
            <a:r>
              <a:rPr lang="en-US"/>
              <a:t>XXIX Epiphany Conference</a:t>
            </a:r>
            <a:endParaRPr lang="en-US" dirty="0"/>
          </a:p>
        </p:txBody>
      </p:sp>
      <p:sp>
        <p:nvSpPr>
          <p:cNvPr id="8" name="Slide Number Placeholder 7"/>
          <p:cNvSpPr>
            <a:spLocks noGrp="1"/>
          </p:cNvSpPr>
          <p:nvPr>
            <p:ph type="sldNum" sz="quarter" idx="12"/>
          </p:nvPr>
        </p:nvSpPr>
        <p:spPr/>
        <p:txBody>
          <a:bodyPr/>
          <a:lstStyle/>
          <a:p>
            <a:fld id="{D502567A-F768-4C88-A627-18353962A466}" type="slidenum">
              <a:rPr lang="en-US" smtClean="0"/>
              <a:pPr/>
              <a:t>41</a:t>
            </a:fld>
            <a:endParaRPr lang="en-US"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r>
                  <a:rPr lang="en-US" dirty="0"/>
                  <a:t>The asymmetries are:</a:t>
                </a:r>
              </a:p>
              <a:p>
                <a14:m>
                  <m:oMath xmlns:m="http://schemas.openxmlformats.org/officeDocument/2006/math">
                    <m:sSubSup>
                      <m:sSubSupPr>
                        <m:ctrlPr>
                          <a:rPr lang="it-IT" i="1">
                            <a:latin typeface="Cambria Math" panose="02040503050406030204" pitchFamily="18" charset="0"/>
                          </a:rPr>
                        </m:ctrlPr>
                      </m:sSubSupPr>
                      <m:e>
                        <m:r>
                          <a:rPr lang="en-US">
                            <a:latin typeface="Cambria Math" panose="02040503050406030204" pitchFamily="18" charset="0"/>
                          </a:rPr>
                          <m:t>𝐴</m:t>
                        </m:r>
                      </m:e>
                      <m:sub>
                        <m:r>
                          <a:rPr lang="en-US">
                            <a:latin typeface="Cambria Math" panose="02040503050406030204" pitchFamily="18" charset="0"/>
                          </a:rPr>
                          <m:t>𝑈</m:t>
                        </m:r>
                        <m:d>
                          <m:dPr>
                            <m:ctrlPr>
                              <a:rPr lang="en-US" i="1">
                                <a:latin typeface="Cambria Math" panose="02040503050406030204" pitchFamily="18" charset="0"/>
                              </a:rPr>
                            </m:ctrlPr>
                          </m:dPr>
                          <m:e>
                            <m:r>
                              <a:rPr lang="en-US">
                                <a:latin typeface="Cambria Math" panose="02040503050406030204" pitchFamily="18" charset="0"/>
                              </a:rPr>
                              <m:t>𝐿</m:t>
                            </m:r>
                          </m:e>
                        </m:d>
                        <m:r>
                          <a:rPr lang="en-US">
                            <a:latin typeface="Cambria Math" panose="02040503050406030204" pitchFamily="18" charset="0"/>
                          </a:rPr>
                          <m:t>,</m:t>
                        </m:r>
                        <m:r>
                          <a:rPr lang="en-US">
                            <a:latin typeface="Cambria Math" panose="02040503050406030204" pitchFamily="18" charset="0"/>
                          </a:rPr>
                          <m:t>𝑇</m:t>
                        </m:r>
                      </m:sub>
                      <m:sup>
                        <m:r>
                          <a:rPr lang="en-US">
                            <a:latin typeface="Cambria Math" panose="02040503050406030204" pitchFamily="18" charset="0"/>
                          </a:rPr>
                          <m:t>𝑤</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𝑆</m:t>
                                </m:r>
                              </m:sub>
                            </m:sSub>
                          </m:e>
                        </m:d>
                      </m:sup>
                    </m:sSubSup>
                    <m:d>
                      <m:dPr>
                        <m:ctrlPr>
                          <a:rPr lang="it-IT"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m:t>
                        </m:r>
                        <m:r>
                          <a:rPr lang="en-US">
                            <a:latin typeface="Cambria Math" panose="02040503050406030204" pitchFamily="18" charset="0"/>
                          </a:rPr>
                          <m:t>𝑧</m:t>
                        </m:r>
                        <m:r>
                          <a:rPr lang="en-US">
                            <a:latin typeface="Cambria Math" panose="02040503050406030204" pitchFamily="18" charset="0"/>
                          </a:rPr>
                          <m:t>, </m:t>
                        </m:r>
                        <m:sSub>
                          <m:sSubPr>
                            <m:ctrlPr>
                              <a:rPr lang="en-US" i="1">
                                <a:latin typeface="Cambria Math" panose="02040503050406030204" pitchFamily="18" charset="0"/>
                              </a:rPr>
                            </m:ctrlPr>
                          </m:sSubPr>
                          <m:e>
                            <m:r>
                              <a:rPr lang="en-US">
                                <a:latin typeface="Cambria Math" panose="02040503050406030204" pitchFamily="18" charset="0"/>
                              </a:rPr>
                              <m:t>𝑝</m:t>
                            </m:r>
                          </m:e>
                          <m:sub>
                            <m:r>
                              <a:rPr lang="en-US">
                                <a:latin typeface="Cambria Math" panose="02040503050406030204" pitchFamily="18" charset="0"/>
                              </a:rPr>
                              <m:t>𝑇</m:t>
                            </m:r>
                          </m:sub>
                        </m:sSub>
                        <m:r>
                          <a:rPr lang="en-US" smtClean="0">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e>
                    </m:d>
                    <m:r>
                      <a:rPr lang="en-US">
                        <a:latin typeface="Cambria Math" panose="02040503050406030204" pitchFamily="18" charset="0"/>
                      </a:rPr>
                      <m:t>=</m:t>
                    </m:r>
                    <m:f>
                      <m:fPr>
                        <m:ctrlPr>
                          <a:rPr lang="en-US" i="1">
                            <a:latin typeface="Cambria Math" panose="02040503050406030204" pitchFamily="18" charset="0"/>
                          </a:rPr>
                        </m:ctrlPr>
                      </m:fPr>
                      <m:num>
                        <m:sSubSup>
                          <m:sSubSupPr>
                            <m:ctrlPr>
                              <a:rPr lang="it-IT" i="1">
                                <a:latin typeface="Cambria Math" panose="02040503050406030204" pitchFamily="18" charset="0"/>
                              </a:rPr>
                            </m:ctrlPr>
                          </m:sSubSupPr>
                          <m:e>
                            <m:r>
                              <a:rPr lang="en-US">
                                <a:latin typeface="Cambria Math" panose="02040503050406030204" pitchFamily="18" charset="0"/>
                              </a:rPr>
                              <m:t>𝐹</m:t>
                            </m:r>
                          </m:e>
                          <m:sub>
                            <m:r>
                              <a:rPr lang="en-US">
                                <a:latin typeface="Cambria Math" panose="02040503050406030204" pitchFamily="18" charset="0"/>
                              </a:rPr>
                              <m:t>𝑈</m:t>
                            </m:r>
                            <m:d>
                              <m:dPr>
                                <m:ctrlPr>
                                  <a:rPr lang="en-US" i="1">
                                    <a:latin typeface="Cambria Math" panose="02040503050406030204" pitchFamily="18" charset="0"/>
                                  </a:rPr>
                                </m:ctrlPr>
                              </m:dPr>
                              <m:e>
                                <m:r>
                                  <a:rPr lang="en-US">
                                    <a:latin typeface="Cambria Math" panose="02040503050406030204" pitchFamily="18" charset="0"/>
                                  </a:rPr>
                                  <m:t>𝐿</m:t>
                                </m:r>
                              </m:e>
                            </m:d>
                            <m:r>
                              <a:rPr lang="en-US">
                                <a:latin typeface="Cambria Math" panose="02040503050406030204" pitchFamily="18" charset="0"/>
                              </a:rPr>
                              <m:t>,</m:t>
                            </m:r>
                            <m:r>
                              <a:rPr lang="en-US">
                                <a:latin typeface="Cambria Math" panose="02040503050406030204" pitchFamily="18" charset="0"/>
                              </a:rPr>
                              <m:t>𝑇</m:t>
                            </m:r>
                          </m:sub>
                          <m:sup>
                            <m:r>
                              <a:rPr lang="en-US">
                                <a:latin typeface="Cambria Math" panose="02040503050406030204" pitchFamily="18" charset="0"/>
                              </a:rPr>
                              <m:t>𝑤</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𝑆</m:t>
                                    </m:r>
                                  </m:sub>
                                </m:sSub>
                              </m:e>
                            </m:d>
                          </m:sup>
                        </m:sSubSup>
                      </m:num>
                      <m:den>
                        <m:sSub>
                          <m:sSubPr>
                            <m:ctrlPr>
                              <a:rPr lang="en-US" i="1">
                                <a:latin typeface="Cambria Math" panose="02040503050406030204" pitchFamily="18" charset="0"/>
                              </a:rPr>
                            </m:ctrlPr>
                          </m:sSubPr>
                          <m:e>
                            <m:r>
                              <a:rPr lang="en-US">
                                <a:latin typeface="Cambria Math" panose="02040503050406030204" pitchFamily="18" charset="0"/>
                              </a:rPr>
                              <m:t>𝐹</m:t>
                            </m:r>
                          </m:e>
                          <m:sub>
                            <m:r>
                              <a:rPr lang="en-US">
                                <a:latin typeface="Cambria Math" panose="02040503050406030204" pitchFamily="18" charset="0"/>
                              </a:rPr>
                              <m:t>𝑈𝑈</m:t>
                            </m:r>
                            <m:r>
                              <a:rPr lang="en-US">
                                <a:latin typeface="Cambria Math" panose="02040503050406030204" pitchFamily="18" charset="0"/>
                              </a:rPr>
                              <m:t>,</m:t>
                            </m:r>
                            <m:r>
                              <a:rPr lang="en-US">
                                <a:latin typeface="Cambria Math" panose="02040503050406030204" pitchFamily="18" charset="0"/>
                              </a:rPr>
                              <m:t>𝑇</m:t>
                            </m:r>
                          </m:sub>
                        </m:sSub>
                        <m:r>
                          <a:rPr lang="en-US">
                            <a:latin typeface="Cambria Math" panose="02040503050406030204" pitchFamily="18" charset="0"/>
                          </a:rPr>
                          <m:t>+</m:t>
                        </m:r>
                        <m:r>
                          <a:rPr lang="en-US">
                            <a:latin typeface="Cambria Math" panose="02040503050406030204" pitchFamily="18" charset="0"/>
                          </a:rPr>
                          <m:t>𝜀</m:t>
                        </m:r>
                        <m:sSub>
                          <m:sSubPr>
                            <m:ctrlPr>
                              <a:rPr lang="en-US" i="1">
                                <a:latin typeface="Cambria Math" panose="02040503050406030204" pitchFamily="18" charset="0"/>
                              </a:rPr>
                            </m:ctrlPr>
                          </m:sSubPr>
                          <m:e>
                            <m:r>
                              <a:rPr lang="en-US">
                                <a:latin typeface="Cambria Math" panose="02040503050406030204" pitchFamily="18" charset="0"/>
                              </a:rPr>
                              <m:t>𝐹</m:t>
                            </m:r>
                          </m:e>
                          <m:sub>
                            <m:r>
                              <a:rPr lang="en-US">
                                <a:latin typeface="Cambria Math" panose="02040503050406030204" pitchFamily="18" charset="0"/>
                              </a:rPr>
                              <m:t>𝑈𝑈</m:t>
                            </m:r>
                            <m:r>
                              <a:rPr lang="en-US">
                                <a:latin typeface="Cambria Math" panose="02040503050406030204" pitchFamily="18" charset="0"/>
                              </a:rPr>
                              <m:t>,</m:t>
                            </m:r>
                            <m:r>
                              <a:rPr lang="en-US">
                                <a:latin typeface="Cambria Math" panose="02040503050406030204" pitchFamily="18" charset="0"/>
                              </a:rPr>
                              <m:t>𝐿</m:t>
                            </m:r>
                          </m:sub>
                        </m:sSub>
                      </m:den>
                    </m:f>
                  </m:oMath>
                </a14:m>
                <a:endParaRPr lang="it-IT" dirty="0"/>
              </a:p>
              <a:p>
                <a:r>
                  <a:rPr lang="it-IT" dirty="0" err="1"/>
                  <a:t>When</a:t>
                </a:r>
                <a:r>
                  <a:rPr lang="it-IT" dirty="0"/>
                  <a:t> </a:t>
                </a:r>
                <a:r>
                  <a:rPr lang="it-IT" dirty="0" err="1"/>
                  <a:t>we</a:t>
                </a:r>
                <a:r>
                  <a:rPr lang="it-IT" dirty="0"/>
                  <a:t> </a:t>
                </a:r>
                <a:r>
                  <a:rPr lang="it-IT" dirty="0" err="1"/>
                  <a:t>measure</a:t>
                </a:r>
                <a:r>
                  <a:rPr lang="it-IT" dirty="0"/>
                  <a:t> on 1D </a:t>
                </a:r>
              </a:p>
              <a:p>
                <a14:m>
                  <m:oMath xmlns:m="http://schemas.openxmlformats.org/officeDocument/2006/math">
                    <m:sSubSup>
                      <m:sSubSupPr>
                        <m:ctrlPr>
                          <a:rPr lang="it-IT" i="1">
                            <a:latin typeface="Cambria Math" panose="02040503050406030204" pitchFamily="18" charset="0"/>
                          </a:rPr>
                        </m:ctrlPr>
                      </m:sSubSupPr>
                      <m:e>
                        <m:r>
                          <a:rPr lang="en-US">
                            <a:latin typeface="Cambria Math" panose="02040503050406030204" pitchFamily="18" charset="0"/>
                          </a:rPr>
                          <m:t>𝐴</m:t>
                        </m:r>
                      </m:e>
                      <m:sub>
                        <m:r>
                          <a:rPr lang="en-US">
                            <a:latin typeface="Cambria Math" panose="02040503050406030204" pitchFamily="18" charset="0"/>
                          </a:rPr>
                          <m:t>𝑈</m:t>
                        </m:r>
                        <m:d>
                          <m:dPr>
                            <m:ctrlPr>
                              <a:rPr lang="en-US" i="1">
                                <a:latin typeface="Cambria Math" panose="02040503050406030204" pitchFamily="18" charset="0"/>
                              </a:rPr>
                            </m:ctrlPr>
                          </m:dPr>
                          <m:e>
                            <m:r>
                              <a:rPr lang="en-US">
                                <a:latin typeface="Cambria Math" panose="02040503050406030204" pitchFamily="18" charset="0"/>
                              </a:rPr>
                              <m:t>𝐿</m:t>
                            </m:r>
                          </m:e>
                        </m:d>
                        <m:r>
                          <a:rPr lang="en-US">
                            <a:latin typeface="Cambria Math" panose="02040503050406030204" pitchFamily="18" charset="0"/>
                          </a:rPr>
                          <m:t>,</m:t>
                        </m:r>
                        <m:r>
                          <a:rPr lang="en-US">
                            <a:latin typeface="Cambria Math" panose="02040503050406030204" pitchFamily="18" charset="0"/>
                          </a:rPr>
                          <m:t>𝑇</m:t>
                        </m:r>
                      </m:sub>
                      <m:sup>
                        <m:r>
                          <a:rPr lang="en-US">
                            <a:latin typeface="Cambria Math" panose="02040503050406030204" pitchFamily="18" charset="0"/>
                          </a:rPr>
                          <m:t>𝑤</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𝑆</m:t>
                                </m:r>
                              </m:sub>
                            </m:sSub>
                          </m:e>
                        </m:d>
                      </m:sup>
                    </m:sSubSup>
                    <m:d>
                      <m:dPr>
                        <m:ctrlPr>
                          <a:rPr lang="it-IT" i="1">
                            <a:latin typeface="Cambria Math" panose="02040503050406030204" pitchFamily="18" charset="0"/>
                          </a:rPr>
                        </m:ctrlPr>
                      </m:dPr>
                      <m:e>
                        <m:r>
                          <a:rPr lang="en-US">
                            <a:latin typeface="Cambria Math" panose="02040503050406030204" pitchFamily="18" charset="0"/>
                          </a:rPr>
                          <m:t>𝑥</m:t>
                        </m:r>
                      </m:e>
                    </m:d>
                    <m:r>
                      <a:rPr lang="en-US">
                        <a:latin typeface="Cambria Math" panose="02040503050406030204" pitchFamily="18" charset="0"/>
                      </a:rPr>
                      <m:t>=</m:t>
                    </m:r>
                    <m:f>
                      <m:fPr>
                        <m:ctrlPr>
                          <a:rPr lang="en-US" i="1">
                            <a:latin typeface="Cambria Math" panose="02040503050406030204" pitchFamily="18" charset="0"/>
                          </a:rPr>
                        </m:ctrlPr>
                      </m:fPr>
                      <m:num>
                        <m:nary>
                          <m:naryPr>
                            <m:ctrlPr>
                              <a:rPr lang="en-US" i="1" smtClean="0">
                                <a:latin typeface="Cambria Math" panose="02040503050406030204" pitchFamily="18" charset="0"/>
                              </a:rPr>
                            </m:ctrlPr>
                          </m:naryPr>
                          <m:sub>
                            <m:sSubSup>
                              <m:sSubSupPr>
                                <m:ctrlPr>
                                  <a:rPr lang="en-US" i="1" smtClean="0">
                                    <a:latin typeface="Cambria Math" panose="02040503050406030204" pitchFamily="18" charset="0"/>
                                  </a:rPr>
                                </m:ctrlPr>
                              </m:sSubSupPr>
                              <m:e>
                                <m:r>
                                  <a:rPr lang="en-US" smtClean="0">
                                    <a:latin typeface="Cambria Math" panose="02040503050406030204" pitchFamily="18" charset="0"/>
                                  </a:rPr>
                                  <m:t>𝑄</m:t>
                                </m:r>
                              </m:e>
                              <m:sub>
                                <m:r>
                                  <a:rPr lang="en-US" smtClean="0">
                                    <a:latin typeface="Cambria Math" panose="02040503050406030204" pitchFamily="18" charset="0"/>
                                  </a:rPr>
                                  <m:t>𝑚𝑖𝑛</m:t>
                                </m:r>
                              </m:sub>
                              <m:sup>
                                <m:r>
                                  <a:rPr lang="en-US" smtClean="0">
                                    <a:latin typeface="Cambria Math" panose="02040503050406030204" pitchFamily="18" charset="0"/>
                                  </a:rPr>
                                  <m:t>2</m:t>
                                </m:r>
                              </m:sup>
                            </m:sSubSup>
                          </m:sub>
                          <m:sup>
                            <m:sSubSup>
                              <m:sSubSupPr>
                                <m:ctrlPr>
                                  <a:rPr lang="en-US" i="1" smtClean="0">
                                    <a:latin typeface="Cambria Math" panose="02040503050406030204" pitchFamily="18" charset="0"/>
                                  </a:rPr>
                                </m:ctrlPr>
                              </m:sSubSupPr>
                              <m:e>
                                <m:r>
                                  <a:rPr lang="en-US" smtClean="0">
                                    <a:latin typeface="Cambria Math" panose="02040503050406030204" pitchFamily="18" charset="0"/>
                                  </a:rPr>
                                  <m:t>𝑄</m:t>
                                </m:r>
                              </m:e>
                              <m:sub>
                                <m:r>
                                  <a:rPr lang="en-US" smtClean="0">
                                    <a:latin typeface="Cambria Math" panose="02040503050406030204" pitchFamily="18" charset="0"/>
                                  </a:rPr>
                                  <m:t>𝑚𝑎𝑥</m:t>
                                </m:r>
                              </m:sub>
                              <m:sup>
                                <m:r>
                                  <a:rPr lang="en-US" smtClean="0">
                                    <a:latin typeface="Cambria Math" panose="02040503050406030204" pitchFamily="18" charset="0"/>
                                  </a:rPr>
                                  <m:t>2</m:t>
                                </m:r>
                              </m:sup>
                            </m:sSubSup>
                          </m:sup>
                          <m:e>
                            <m:r>
                              <a:rPr lang="en-US" smtClean="0">
                                <a:latin typeface="Cambria Math" panose="02040503050406030204" pitchFamily="18" charset="0"/>
                              </a:rPr>
                              <m:t>𝑑</m:t>
                            </m:r>
                            <m:sSup>
                              <m:sSupPr>
                                <m:ctrlPr>
                                  <a:rPr lang="en-US" i="1" smtClean="0">
                                    <a:latin typeface="Cambria Math" panose="02040503050406030204" pitchFamily="18" charset="0"/>
                                  </a:rPr>
                                </m:ctrlPr>
                              </m:sSupPr>
                              <m:e>
                                <m:r>
                                  <a:rPr lang="en-US" smtClean="0">
                                    <a:latin typeface="Cambria Math" panose="02040503050406030204" pitchFamily="18" charset="0"/>
                                  </a:rPr>
                                  <m:t>𝑄</m:t>
                                </m:r>
                              </m:e>
                              <m:sup>
                                <m:r>
                                  <a:rPr lang="en-US" smtClean="0">
                                    <a:latin typeface="Cambria Math" panose="02040503050406030204" pitchFamily="18" charset="0"/>
                                  </a:rPr>
                                  <m:t>2</m:t>
                                </m:r>
                              </m:sup>
                            </m:sSup>
                            <m:nary>
                              <m:naryPr>
                                <m:ctrlPr>
                                  <a:rPr lang="en-US" i="1" smtClean="0">
                                    <a:latin typeface="Cambria Math" panose="02040503050406030204" pitchFamily="18" charset="0"/>
                                  </a:rPr>
                                </m:ctrlPr>
                              </m:naryPr>
                              <m:sub>
                                <m:sSub>
                                  <m:sSubPr>
                                    <m:ctrlPr>
                                      <a:rPr lang="en-US" i="1" smtClean="0">
                                        <a:latin typeface="Cambria Math" panose="02040503050406030204" pitchFamily="18" charset="0"/>
                                      </a:rPr>
                                    </m:ctrlPr>
                                  </m:sSubPr>
                                  <m:e>
                                    <m:r>
                                      <a:rPr lang="en-US" smtClean="0">
                                        <a:latin typeface="Cambria Math" panose="02040503050406030204" pitchFamily="18" charset="0"/>
                                      </a:rPr>
                                      <m:t>𝑧</m:t>
                                    </m:r>
                                  </m:e>
                                  <m:sub>
                                    <m:r>
                                      <a:rPr lang="en-US" smtClean="0">
                                        <a:latin typeface="Cambria Math" panose="02040503050406030204" pitchFamily="18" charset="0"/>
                                      </a:rPr>
                                      <m:t>𝑚𝑖𝑛</m:t>
                                    </m:r>
                                  </m:sub>
                                </m:sSub>
                              </m:sub>
                              <m:sup>
                                <m:sSub>
                                  <m:sSubPr>
                                    <m:ctrlPr>
                                      <a:rPr lang="en-US" i="1" smtClean="0">
                                        <a:latin typeface="Cambria Math" panose="02040503050406030204" pitchFamily="18" charset="0"/>
                                      </a:rPr>
                                    </m:ctrlPr>
                                  </m:sSubPr>
                                  <m:e>
                                    <m:r>
                                      <a:rPr lang="en-US" smtClean="0">
                                        <a:latin typeface="Cambria Math" panose="02040503050406030204" pitchFamily="18" charset="0"/>
                                      </a:rPr>
                                      <m:t>𝑧</m:t>
                                    </m:r>
                                  </m:e>
                                  <m:sub>
                                    <m:r>
                                      <a:rPr lang="en-US" smtClean="0">
                                        <a:latin typeface="Cambria Math" panose="02040503050406030204" pitchFamily="18" charset="0"/>
                                      </a:rPr>
                                      <m:t>𝑚𝑎𝑥</m:t>
                                    </m:r>
                                  </m:sub>
                                </m:sSub>
                              </m:sup>
                              <m:e>
                                <m:r>
                                  <a:rPr lang="en-US" smtClean="0">
                                    <a:latin typeface="Cambria Math" panose="02040503050406030204" pitchFamily="18" charset="0"/>
                                  </a:rPr>
                                  <m:t>𝑑𝑧</m:t>
                                </m:r>
                                <m:nary>
                                  <m:naryPr>
                                    <m:ctrlPr>
                                      <a:rPr lang="en-US" i="1" smtClean="0">
                                        <a:latin typeface="Cambria Math" panose="02040503050406030204" pitchFamily="18" charset="0"/>
                                      </a:rPr>
                                    </m:ctrlPr>
                                  </m:naryPr>
                                  <m:sub>
                                    <m:sSub>
                                      <m:sSubPr>
                                        <m:ctrlPr>
                                          <a:rPr lang="en-US" i="1" smtClean="0">
                                            <a:latin typeface="Cambria Math" panose="02040503050406030204" pitchFamily="18" charset="0"/>
                                          </a:rPr>
                                        </m:ctrlPr>
                                      </m:sSubPr>
                                      <m:e>
                                        <m:r>
                                          <a:rPr lang="en-US" smtClean="0">
                                            <a:latin typeface="Cambria Math" panose="02040503050406030204" pitchFamily="18" charset="0"/>
                                          </a:rPr>
                                          <m:t>𝑝</m:t>
                                        </m:r>
                                      </m:e>
                                      <m:sub>
                                        <m:r>
                                          <a:rPr lang="en-US" smtClean="0">
                                            <a:latin typeface="Cambria Math" panose="02040503050406030204" pitchFamily="18" charset="0"/>
                                          </a:rPr>
                                          <m:t>𝑇</m:t>
                                        </m:r>
                                        <m:r>
                                          <a:rPr lang="en-US" smtClean="0">
                                            <a:latin typeface="Cambria Math" panose="02040503050406030204" pitchFamily="18" charset="0"/>
                                          </a:rPr>
                                          <m:t>,</m:t>
                                        </m:r>
                                        <m:r>
                                          <a:rPr lang="en-US" smtClean="0">
                                            <a:latin typeface="Cambria Math" panose="02040503050406030204" pitchFamily="18" charset="0"/>
                                          </a:rPr>
                                          <m:t>𝑚𝑖𝑛</m:t>
                                        </m:r>
                                      </m:sub>
                                    </m:sSub>
                                  </m:sub>
                                  <m:sup>
                                    <m:sSub>
                                      <m:sSubPr>
                                        <m:ctrlPr>
                                          <a:rPr lang="en-US" i="1" smtClean="0">
                                            <a:latin typeface="Cambria Math" panose="02040503050406030204" pitchFamily="18" charset="0"/>
                                          </a:rPr>
                                        </m:ctrlPr>
                                      </m:sSubPr>
                                      <m:e>
                                        <m:r>
                                          <a:rPr lang="en-US" smtClean="0">
                                            <a:latin typeface="Cambria Math" panose="02040503050406030204" pitchFamily="18" charset="0"/>
                                          </a:rPr>
                                          <m:t>𝑝</m:t>
                                        </m:r>
                                      </m:e>
                                      <m:sub>
                                        <m:r>
                                          <a:rPr lang="en-US" smtClean="0">
                                            <a:latin typeface="Cambria Math" panose="02040503050406030204" pitchFamily="18" charset="0"/>
                                          </a:rPr>
                                          <m:t>𝑇</m:t>
                                        </m:r>
                                        <m:r>
                                          <a:rPr lang="en-US" smtClean="0">
                                            <a:latin typeface="Cambria Math" panose="02040503050406030204" pitchFamily="18" charset="0"/>
                                          </a:rPr>
                                          <m:t>,</m:t>
                                        </m:r>
                                        <m:r>
                                          <a:rPr lang="en-US" smtClean="0">
                                            <a:latin typeface="Cambria Math" panose="02040503050406030204" pitchFamily="18" charset="0"/>
                                          </a:rPr>
                                          <m:t>𝑚𝑎𝑥</m:t>
                                        </m:r>
                                      </m:sub>
                                    </m:sSub>
                                  </m:sup>
                                  <m:e>
                                    <m:sSup>
                                      <m:sSupPr>
                                        <m:ctrlPr>
                                          <a:rPr lang="en-US" i="1" smtClean="0">
                                            <a:latin typeface="Cambria Math" panose="02040503050406030204" pitchFamily="18" charset="0"/>
                                          </a:rPr>
                                        </m:ctrlPr>
                                      </m:sSupPr>
                                      <m:e>
                                        <m:r>
                                          <a:rPr lang="en-US" smtClean="0">
                                            <a:latin typeface="Cambria Math" panose="02040503050406030204" pitchFamily="18" charset="0"/>
                                          </a:rPr>
                                          <m:t>𝑑</m:t>
                                        </m:r>
                                      </m:e>
                                      <m:sup>
                                        <m:r>
                                          <a:rPr lang="en-US" smtClean="0">
                                            <a:latin typeface="Cambria Math" panose="02040503050406030204" pitchFamily="18" charset="0"/>
                                          </a:rPr>
                                          <m:t>2</m:t>
                                        </m:r>
                                      </m:sup>
                                    </m:sSup>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smtClean="0">
                                                <a:latin typeface="Cambria Math" panose="02040503050406030204" pitchFamily="18" charset="0"/>
                                              </a:rPr>
                                              <m:t>𝑝</m:t>
                                            </m:r>
                                          </m:e>
                                        </m:acc>
                                      </m:e>
                                      <m:sub>
                                        <m:r>
                                          <a:rPr lang="en-US" smtClean="0">
                                            <a:latin typeface="Cambria Math" panose="02040503050406030204" pitchFamily="18" charset="0"/>
                                          </a:rPr>
                                          <m:t>𝑇</m:t>
                                        </m:r>
                                      </m:sub>
                                    </m:sSub>
                                    <m:sSubSup>
                                      <m:sSubSupPr>
                                        <m:ctrlPr>
                                          <a:rPr lang="it-IT" i="1">
                                            <a:latin typeface="Cambria Math" panose="02040503050406030204" pitchFamily="18" charset="0"/>
                                          </a:rPr>
                                        </m:ctrlPr>
                                      </m:sSubSupPr>
                                      <m:e>
                                        <m:r>
                                          <a:rPr lang="en-US">
                                            <a:latin typeface="Cambria Math" panose="02040503050406030204" pitchFamily="18" charset="0"/>
                                          </a:rPr>
                                          <m:t>𝐹</m:t>
                                        </m:r>
                                      </m:e>
                                      <m:sub>
                                        <m:r>
                                          <a:rPr lang="en-US">
                                            <a:latin typeface="Cambria Math" panose="02040503050406030204" pitchFamily="18" charset="0"/>
                                          </a:rPr>
                                          <m:t>𝑈</m:t>
                                        </m:r>
                                        <m:d>
                                          <m:dPr>
                                            <m:ctrlPr>
                                              <a:rPr lang="en-US" i="1">
                                                <a:latin typeface="Cambria Math" panose="02040503050406030204" pitchFamily="18" charset="0"/>
                                              </a:rPr>
                                            </m:ctrlPr>
                                          </m:dPr>
                                          <m:e>
                                            <m:r>
                                              <a:rPr lang="en-US">
                                                <a:latin typeface="Cambria Math" panose="02040503050406030204" pitchFamily="18" charset="0"/>
                                              </a:rPr>
                                              <m:t>𝐿</m:t>
                                            </m:r>
                                          </m:e>
                                        </m:d>
                                        <m:r>
                                          <a:rPr lang="en-US">
                                            <a:latin typeface="Cambria Math" panose="02040503050406030204" pitchFamily="18" charset="0"/>
                                          </a:rPr>
                                          <m:t>,</m:t>
                                        </m:r>
                                        <m:r>
                                          <a:rPr lang="en-US">
                                            <a:latin typeface="Cambria Math" panose="02040503050406030204" pitchFamily="18" charset="0"/>
                                          </a:rPr>
                                          <m:t>𝑇</m:t>
                                        </m:r>
                                      </m:sub>
                                      <m:sup>
                                        <m:r>
                                          <a:rPr lang="en-US">
                                            <a:latin typeface="Cambria Math" panose="02040503050406030204" pitchFamily="18" charset="0"/>
                                          </a:rPr>
                                          <m:t>𝑤</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h</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𝑆</m:t>
                                                </m:r>
                                              </m:sub>
                                            </m:sSub>
                                          </m:e>
                                        </m:d>
                                      </m:sup>
                                    </m:sSubSup>
                                  </m:e>
                                </m:nary>
                              </m:e>
                            </m:nary>
                          </m:e>
                        </m:nary>
                      </m:num>
                      <m:den>
                        <m:nary>
                          <m:naryPr>
                            <m:ctrlPr>
                              <a:rPr lang="en-US" i="1">
                                <a:latin typeface="Cambria Math" panose="02040503050406030204" pitchFamily="18" charset="0"/>
                              </a:rPr>
                            </m:ctrlPr>
                          </m:naryPr>
                          <m:sub>
                            <m:sSubSup>
                              <m:sSubSupPr>
                                <m:ctrlPr>
                                  <a:rPr lang="en-US" i="1">
                                    <a:latin typeface="Cambria Math" panose="02040503050406030204" pitchFamily="18" charset="0"/>
                                  </a:rPr>
                                </m:ctrlPr>
                              </m:sSubSupPr>
                              <m:e>
                                <m:r>
                                  <a:rPr lang="en-US">
                                    <a:latin typeface="Cambria Math" panose="02040503050406030204" pitchFamily="18" charset="0"/>
                                  </a:rPr>
                                  <m:t>𝑄</m:t>
                                </m:r>
                              </m:e>
                              <m:sub>
                                <m:r>
                                  <a:rPr lang="en-US">
                                    <a:latin typeface="Cambria Math" panose="02040503050406030204" pitchFamily="18" charset="0"/>
                                  </a:rPr>
                                  <m:t>𝑚𝑖𝑛</m:t>
                                </m:r>
                              </m:sub>
                              <m:sup>
                                <m:r>
                                  <a:rPr lang="en-US">
                                    <a:latin typeface="Cambria Math" panose="02040503050406030204" pitchFamily="18" charset="0"/>
                                  </a:rPr>
                                  <m:t>2</m:t>
                                </m:r>
                              </m:sup>
                            </m:sSubSup>
                          </m:sub>
                          <m:sup>
                            <m:sSubSup>
                              <m:sSubSupPr>
                                <m:ctrlPr>
                                  <a:rPr lang="en-US" i="1">
                                    <a:latin typeface="Cambria Math" panose="02040503050406030204" pitchFamily="18" charset="0"/>
                                  </a:rPr>
                                </m:ctrlPr>
                              </m:sSubSupPr>
                              <m:e>
                                <m:r>
                                  <a:rPr lang="en-US">
                                    <a:latin typeface="Cambria Math" panose="02040503050406030204" pitchFamily="18" charset="0"/>
                                  </a:rPr>
                                  <m:t>𝑄</m:t>
                                </m:r>
                              </m:e>
                              <m:sub>
                                <m:r>
                                  <a:rPr lang="en-US">
                                    <a:latin typeface="Cambria Math" panose="02040503050406030204" pitchFamily="18" charset="0"/>
                                  </a:rPr>
                                  <m:t>𝑚𝑎𝑥</m:t>
                                </m:r>
                              </m:sub>
                              <m:sup>
                                <m:r>
                                  <a:rPr lang="en-US">
                                    <a:latin typeface="Cambria Math" panose="02040503050406030204" pitchFamily="18" charset="0"/>
                                  </a:rPr>
                                  <m:t>2</m:t>
                                </m:r>
                              </m:sup>
                            </m:sSubSup>
                          </m:sup>
                          <m:e>
                            <m:r>
                              <a:rPr lang="en-US">
                                <a:latin typeface="Cambria Math" panose="02040503050406030204" pitchFamily="18" charset="0"/>
                              </a:rPr>
                              <m:t>𝑑</m:t>
                            </m:r>
                            <m:sSup>
                              <m:sSupPr>
                                <m:ctrlPr>
                                  <a:rPr lang="en-US" i="1">
                                    <a:latin typeface="Cambria Math" panose="02040503050406030204" pitchFamily="18" charset="0"/>
                                  </a:rPr>
                                </m:ctrlPr>
                              </m:sSupPr>
                              <m:e>
                                <m:r>
                                  <a:rPr lang="en-US">
                                    <a:latin typeface="Cambria Math" panose="02040503050406030204" pitchFamily="18" charset="0"/>
                                  </a:rPr>
                                  <m:t>𝑄</m:t>
                                </m:r>
                              </m:e>
                              <m:sup>
                                <m:r>
                                  <a:rPr lang="en-US">
                                    <a:latin typeface="Cambria Math" panose="02040503050406030204" pitchFamily="18" charset="0"/>
                                  </a:rPr>
                                  <m:t>2</m:t>
                                </m:r>
                              </m:sup>
                            </m:sSup>
                            <m:nary>
                              <m:naryP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a:latin typeface="Cambria Math" panose="02040503050406030204" pitchFamily="18" charset="0"/>
                                      </a:rPr>
                                      <m:t>𝑧</m:t>
                                    </m:r>
                                  </m:e>
                                  <m:sub>
                                    <m:r>
                                      <a:rPr lang="en-US">
                                        <a:latin typeface="Cambria Math" panose="02040503050406030204" pitchFamily="18" charset="0"/>
                                      </a:rPr>
                                      <m:t>𝑚𝑖𝑛</m:t>
                                    </m:r>
                                  </m:sub>
                                </m:sSub>
                              </m:sub>
                              <m:sup>
                                <m:sSub>
                                  <m:sSubPr>
                                    <m:ctrlPr>
                                      <a:rPr lang="en-US" i="1">
                                        <a:latin typeface="Cambria Math" panose="02040503050406030204" pitchFamily="18" charset="0"/>
                                      </a:rPr>
                                    </m:ctrlPr>
                                  </m:sSubPr>
                                  <m:e>
                                    <m:r>
                                      <a:rPr lang="en-US">
                                        <a:latin typeface="Cambria Math" panose="02040503050406030204" pitchFamily="18" charset="0"/>
                                      </a:rPr>
                                      <m:t>𝑧</m:t>
                                    </m:r>
                                  </m:e>
                                  <m:sub>
                                    <m:r>
                                      <a:rPr lang="en-US">
                                        <a:latin typeface="Cambria Math" panose="02040503050406030204" pitchFamily="18" charset="0"/>
                                      </a:rPr>
                                      <m:t>𝑚𝑎𝑥</m:t>
                                    </m:r>
                                  </m:sub>
                                </m:sSub>
                              </m:sup>
                              <m:e>
                                <m:r>
                                  <a:rPr lang="en-US">
                                    <a:latin typeface="Cambria Math" panose="02040503050406030204" pitchFamily="18" charset="0"/>
                                  </a:rPr>
                                  <m:t>𝑑𝑧</m:t>
                                </m:r>
                                <m:nary>
                                  <m:naryP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a:latin typeface="Cambria Math" panose="02040503050406030204" pitchFamily="18" charset="0"/>
                                          </a:rPr>
                                          <m:t>𝑝</m:t>
                                        </m:r>
                                      </m:e>
                                      <m:sub>
                                        <m:r>
                                          <a:rPr lang="en-US">
                                            <a:latin typeface="Cambria Math" panose="02040503050406030204" pitchFamily="18" charset="0"/>
                                          </a:rPr>
                                          <m:t>𝑇</m:t>
                                        </m:r>
                                        <m:r>
                                          <a:rPr lang="en-US">
                                            <a:latin typeface="Cambria Math" panose="02040503050406030204" pitchFamily="18" charset="0"/>
                                          </a:rPr>
                                          <m:t>,</m:t>
                                        </m:r>
                                        <m:r>
                                          <a:rPr lang="en-US">
                                            <a:latin typeface="Cambria Math" panose="02040503050406030204" pitchFamily="18" charset="0"/>
                                          </a:rPr>
                                          <m:t>𝑚𝑖𝑛</m:t>
                                        </m:r>
                                      </m:sub>
                                    </m:sSub>
                                  </m:sub>
                                  <m:sup>
                                    <m:sSub>
                                      <m:sSubPr>
                                        <m:ctrlPr>
                                          <a:rPr lang="en-US" i="1">
                                            <a:latin typeface="Cambria Math" panose="02040503050406030204" pitchFamily="18" charset="0"/>
                                          </a:rPr>
                                        </m:ctrlPr>
                                      </m:sSubPr>
                                      <m:e>
                                        <m:r>
                                          <a:rPr lang="en-US">
                                            <a:latin typeface="Cambria Math" panose="02040503050406030204" pitchFamily="18" charset="0"/>
                                          </a:rPr>
                                          <m:t>𝑝</m:t>
                                        </m:r>
                                      </m:e>
                                      <m:sub>
                                        <m:r>
                                          <a:rPr lang="en-US">
                                            <a:latin typeface="Cambria Math" panose="02040503050406030204" pitchFamily="18" charset="0"/>
                                          </a:rPr>
                                          <m:t>𝑇</m:t>
                                        </m:r>
                                        <m:r>
                                          <a:rPr lang="en-US">
                                            <a:latin typeface="Cambria Math" panose="02040503050406030204" pitchFamily="18" charset="0"/>
                                          </a:rPr>
                                          <m:t>,</m:t>
                                        </m:r>
                                        <m:r>
                                          <a:rPr lang="en-US">
                                            <a:latin typeface="Cambria Math" panose="02040503050406030204" pitchFamily="18" charset="0"/>
                                          </a:rPr>
                                          <m:t>𝑚𝑎𝑥</m:t>
                                        </m:r>
                                      </m:sub>
                                    </m:sSub>
                                  </m:sup>
                                  <m:e>
                                    <m:sSup>
                                      <m:sSupPr>
                                        <m:ctrlPr>
                                          <a:rPr lang="en-US" i="1">
                                            <a:latin typeface="Cambria Math" panose="02040503050406030204" pitchFamily="18" charset="0"/>
                                          </a:rPr>
                                        </m:ctrlPr>
                                      </m:sSupPr>
                                      <m:e>
                                        <m:r>
                                          <a:rPr lang="en-US">
                                            <a:latin typeface="Cambria Math" panose="02040503050406030204" pitchFamily="18" charset="0"/>
                                          </a:rPr>
                                          <m:t>𝑑</m:t>
                                        </m:r>
                                      </m:e>
                                      <m:sup>
                                        <m:r>
                                          <a:rPr lang="en-US">
                                            <a:latin typeface="Cambria Math" panose="02040503050406030204" pitchFamily="18" charset="0"/>
                                          </a:rPr>
                                          <m:t>2</m:t>
                                        </m:r>
                                      </m:sup>
                                    </m:sSup>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a:latin typeface="Cambria Math" panose="02040503050406030204" pitchFamily="18" charset="0"/>
                                              </a:rPr>
                                              <m:t>𝑝</m:t>
                                            </m:r>
                                          </m:e>
                                        </m:acc>
                                      </m:e>
                                      <m:sub>
                                        <m:r>
                                          <a:rPr lang="en-US">
                                            <a:latin typeface="Cambria Math" panose="02040503050406030204" pitchFamily="18" charset="0"/>
                                          </a:rPr>
                                          <m:t>𝑇</m:t>
                                        </m:r>
                                      </m:sub>
                                    </m:sSub>
                                    <m:d>
                                      <m:dPr>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𝐹</m:t>
                                            </m:r>
                                          </m:e>
                                          <m:sub>
                                            <m:r>
                                              <a:rPr lang="en-US">
                                                <a:latin typeface="Cambria Math" panose="02040503050406030204" pitchFamily="18" charset="0"/>
                                              </a:rPr>
                                              <m:t>𝑈𝑈</m:t>
                                            </m:r>
                                            <m:r>
                                              <a:rPr lang="en-US">
                                                <a:latin typeface="Cambria Math" panose="02040503050406030204" pitchFamily="18" charset="0"/>
                                              </a:rPr>
                                              <m:t>,</m:t>
                                            </m:r>
                                            <m:r>
                                              <a:rPr lang="en-US">
                                                <a:latin typeface="Cambria Math" panose="02040503050406030204" pitchFamily="18" charset="0"/>
                                              </a:rPr>
                                              <m:t>𝑇</m:t>
                                            </m:r>
                                          </m:sub>
                                        </m:sSub>
                                        <m:r>
                                          <a:rPr lang="en-US">
                                            <a:latin typeface="Cambria Math" panose="02040503050406030204" pitchFamily="18" charset="0"/>
                                          </a:rPr>
                                          <m:t>+</m:t>
                                        </m:r>
                                        <m:r>
                                          <a:rPr lang="en-US">
                                            <a:latin typeface="Cambria Math" panose="02040503050406030204" pitchFamily="18" charset="0"/>
                                          </a:rPr>
                                          <m:t>𝜀</m:t>
                                        </m:r>
                                        <m:sSub>
                                          <m:sSubPr>
                                            <m:ctrlPr>
                                              <a:rPr lang="en-US" i="1">
                                                <a:latin typeface="Cambria Math" panose="02040503050406030204" pitchFamily="18" charset="0"/>
                                              </a:rPr>
                                            </m:ctrlPr>
                                          </m:sSubPr>
                                          <m:e>
                                            <m:r>
                                              <a:rPr lang="en-US">
                                                <a:latin typeface="Cambria Math" panose="02040503050406030204" pitchFamily="18" charset="0"/>
                                              </a:rPr>
                                              <m:t>𝐹</m:t>
                                            </m:r>
                                          </m:e>
                                          <m:sub>
                                            <m:r>
                                              <a:rPr lang="en-US">
                                                <a:latin typeface="Cambria Math" panose="02040503050406030204" pitchFamily="18" charset="0"/>
                                              </a:rPr>
                                              <m:t>𝑈𝑈</m:t>
                                            </m:r>
                                            <m:r>
                                              <a:rPr lang="en-US">
                                                <a:latin typeface="Cambria Math" panose="02040503050406030204" pitchFamily="18" charset="0"/>
                                              </a:rPr>
                                              <m:t>,</m:t>
                                            </m:r>
                                            <m:r>
                                              <a:rPr lang="en-US">
                                                <a:latin typeface="Cambria Math" panose="02040503050406030204" pitchFamily="18" charset="0"/>
                                              </a:rPr>
                                              <m:t>𝐿</m:t>
                                            </m:r>
                                          </m:sub>
                                        </m:sSub>
                                      </m:e>
                                    </m:d>
                                  </m:e>
                                </m:nary>
                              </m:e>
                            </m:nary>
                          </m:e>
                        </m:nary>
                      </m:den>
                    </m:f>
                  </m:oMath>
                </a14:m>
                <a:endParaRPr lang="it-IT"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0" y="876300"/>
                <a:ext cx="9144000" cy="4267200"/>
              </a:xfrm>
              <a:blipFill rotWithShape="0">
                <a:blip r:embed="rId2"/>
                <a:stretch>
                  <a:fillRect l="-667" t="-1571"/>
                </a:stretch>
              </a:blipFill>
            </p:spPr>
            <p:txBody>
              <a:bodyPr/>
              <a:lstStyle/>
              <a:p>
                <a:r>
                  <a:rPr lang="it-IT">
                    <a:noFill/>
                  </a:rPr>
                  <a:t> </a:t>
                </a:r>
              </a:p>
            </p:txBody>
          </p:sp>
        </mc:Fallback>
      </mc:AlternateContent>
    </p:spTree>
    <p:extLst>
      <p:ext uri="{BB962C8B-B14F-4D97-AF65-F5344CB8AC3E}">
        <p14:creationId xmlns:p14="http://schemas.microsoft.com/office/powerpoint/2010/main" val="40280601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Hadron correlations</a:t>
            </a:r>
            <a:endParaRPr lang="en-GB" dirty="0"/>
          </a:p>
        </p:txBody>
      </p:sp>
      <p:sp>
        <p:nvSpPr>
          <p:cNvPr id="6" name="Date Placeholder 5"/>
          <p:cNvSpPr>
            <a:spLocks noGrp="1"/>
          </p:cNvSpPr>
          <p:nvPr>
            <p:ph type="dt" sz="half" idx="10"/>
          </p:nvPr>
        </p:nvSpPr>
        <p:spPr/>
        <p:txBody>
          <a:bodyPr/>
          <a:lstStyle/>
          <a:p>
            <a:r>
              <a:rPr lang="en-US"/>
              <a:t>16/01/2023</a:t>
            </a:r>
            <a:endParaRPr lang="en-US" dirty="0"/>
          </a:p>
        </p:txBody>
      </p:sp>
      <p:sp>
        <p:nvSpPr>
          <p:cNvPr id="7" name="Footer Placeholder 6"/>
          <p:cNvSpPr>
            <a:spLocks noGrp="1"/>
          </p:cNvSpPr>
          <p:nvPr>
            <p:ph type="ftr" sz="quarter" idx="11"/>
          </p:nvPr>
        </p:nvSpPr>
        <p:spPr/>
        <p:txBody>
          <a:bodyPr/>
          <a:lstStyle/>
          <a:p>
            <a:r>
              <a:rPr lang="en-US"/>
              <a:t>XXIX Epiphany Conference</a:t>
            </a:r>
            <a:endParaRPr lang="en-US" dirty="0"/>
          </a:p>
        </p:txBody>
      </p:sp>
      <p:sp>
        <p:nvSpPr>
          <p:cNvPr id="8" name="Slide Number Placeholder 7"/>
          <p:cNvSpPr>
            <a:spLocks noGrp="1"/>
          </p:cNvSpPr>
          <p:nvPr>
            <p:ph type="sldNum" sz="quarter" idx="12"/>
          </p:nvPr>
        </p:nvSpPr>
        <p:spPr/>
        <p:txBody>
          <a:bodyPr/>
          <a:lstStyle/>
          <a:p>
            <a:fld id="{D502567A-F768-4C88-A627-18353962A466}" type="slidenum">
              <a:rPr lang="en-US" smtClean="0"/>
              <a:pPr/>
              <a:t>42</a:t>
            </a:fld>
            <a:endParaRPr lang="en-US" dirty="0"/>
          </a:p>
        </p:txBody>
      </p:sp>
      <p:pic>
        <p:nvPicPr>
          <p:cNvPr id="153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162300"/>
            <a:ext cx="2288760" cy="2240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6860" y="3273812"/>
            <a:ext cx="2762250" cy="212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009" y="3303872"/>
            <a:ext cx="2277142" cy="2098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81100"/>
            <a:ext cx="5219700" cy="1735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505200" y="2917009"/>
            <a:ext cx="4572000" cy="307777"/>
          </a:xfrm>
          <a:prstGeom prst="rect">
            <a:avLst/>
          </a:prstGeom>
        </p:spPr>
        <p:txBody>
          <a:bodyPr>
            <a:spAutoFit/>
          </a:bodyPr>
          <a:lstStyle/>
          <a:p>
            <a:r>
              <a:rPr lang="en-US" sz="1400" dirty="0">
                <a:solidFill>
                  <a:schemeClr val="tx1"/>
                </a:solidFill>
              </a:rPr>
              <a:t>common hadron sample for Collins and 2h analysis</a:t>
            </a:r>
            <a:endParaRPr lang="en-GB" sz="1400" dirty="0"/>
          </a:p>
        </p:txBody>
      </p:sp>
      <p:sp>
        <p:nvSpPr>
          <p:cNvPr id="3" name="TextBox 2"/>
          <p:cNvSpPr txBox="1"/>
          <p:nvPr/>
        </p:nvSpPr>
        <p:spPr>
          <a:xfrm>
            <a:off x="6310009" y="1133409"/>
            <a:ext cx="2707675" cy="923330"/>
          </a:xfrm>
          <a:prstGeom prst="rect">
            <a:avLst/>
          </a:prstGeom>
          <a:noFill/>
        </p:spPr>
        <p:txBody>
          <a:bodyPr wrap="square" rtlCol="0">
            <a:spAutoFit/>
          </a:bodyPr>
          <a:lstStyle/>
          <a:p>
            <a:r>
              <a:rPr lang="en-US" dirty="0">
                <a:solidFill>
                  <a:schemeClr val="bg2">
                    <a:lumMod val="75000"/>
                  </a:schemeClr>
                </a:solidFill>
              </a:rPr>
              <a:t>Interplay between Collins and IFF asymmetries</a:t>
            </a:r>
            <a:endParaRPr lang="it-IT" dirty="0">
              <a:solidFill>
                <a:schemeClr val="bg2">
                  <a:lumMod val="75000"/>
                </a:schemeClr>
              </a:solidFill>
            </a:endParaRPr>
          </a:p>
        </p:txBody>
      </p:sp>
    </p:spTree>
    <p:extLst>
      <p:ext uri="{BB962C8B-B14F-4D97-AF65-F5344CB8AC3E}">
        <p14:creationId xmlns:p14="http://schemas.microsoft.com/office/powerpoint/2010/main" val="540292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it-IT" sz="2800" dirty="0"/>
                  <a:t>Asymmetries for </a:t>
                </a:r>
                <a14:m>
                  <m:oMath xmlns:m="http://schemas.openxmlformats.org/officeDocument/2006/math">
                    <m:r>
                      <a:rPr lang="it-IT" sz="2800" i="1" dirty="0" smtClean="0">
                        <a:latin typeface="Cambria Math" panose="02040503050406030204" pitchFamily="18" charset="0"/>
                      </a:rPr>
                      <m:t>𝑥</m:t>
                    </m:r>
                    <m:r>
                      <a:rPr lang="it-IT" sz="2800" i="1" dirty="0" smtClean="0">
                        <a:latin typeface="Cambria Math" panose="02040503050406030204" pitchFamily="18" charset="0"/>
                      </a:rPr>
                      <m:t>&gt;0.032</m:t>
                    </m:r>
                  </m:oMath>
                </a14:m>
                <a:r>
                  <a:rPr lang="it-IT" sz="2800" dirty="0"/>
                  <a:t> vs </a:t>
                </a:r>
                <a14:m>
                  <m:oMath xmlns:m="http://schemas.openxmlformats.org/officeDocument/2006/math">
                    <m:r>
                      <a:rPr lang="it-IT" sz="2800" i="1" smtClean="0">
                        <a:latin typeface="Cambria Math" panose="02040503050406030204" pitchFamily="18" charset="0"/>
                        <a:ea typeface="Cambria Math" panose="02040503050406030204" pitchFamily="18" charset="0"/>
                      </a:rPr>
                      <m:t>∆</m:t>
                    </m:r>
                    <m:r>
                      <a:rPr lang="it-IT" sz="2800" i="1" smtClean="0">
                        <a:latin typeface="Cambria Math" panose="02040503050406030204" pitchFamily="18" charset="0"/>
                        <a:ea typeface="Cambria Math" panose="02040503050406030204" pitchFamily="18" charset="0"/>
                      </a:rPr>
                      <m:t>𝜙</m:t>
                    </m:r>
                    <m:r>
                      <a:rPr lang="en-US" sz="2800" b="0" i="1" smtClean="0">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𝜙</m:t>
                        </m:r>
                      </m:e>
                      <m:sub>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h</m:t>
                            </m:r>
                          </m:e>
                          <m:sup>
                            <m:r>
                              <a:rPr lang="en-US" sz="2800" i="1">
                                <a:latin typeface="Cambria Math" panose="02040503050406030204" pitchFamily="18" charset="0"/>
                                <a:ea typeface="Cambria Math" panose="02040503050406030204" pitchFamily="18" charset="0"/>
                              </a:rPr>
                              <m:t>+</m:t>
                            </m:r>
                          </m:sup>
                        </m:sSup>
                      </m:sub>
                    </m:sSub>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𝜙</m:t>
                        </m:r>
                      </m:e>
                      <m:sub>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h</m:t>
                            </m:r>
                          </m:e>
                          <m:sup>
                            <m:r>
                              <a:rPr lang="en-US" sz="2800" b="0" i="1" smtClean="0">
                                <a:latin typeface="Cambria Math" panose="02040503050406030204" pitchFamily="18" charset="0"/>
                                <a:ea typeface="Cambria Math" panose="02040503050406030204" pitchFamily="18" charset="0"/>
                              </a:rPr>
                              <m:t>−</m:t>
                            </m:r>
                          </m:sup>
                        </m:sSup>
                      </m:sub>
                    </m:sSub>
                  </m:oMath>
                </a14:m>
                <a:endParaRPr lang="it-IT"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424"/>
                </a:stretch>
              </a:blipFill>
            </p:spPr>
            <p:txBody>
              <a:bodyPr/>
              <a:lstStyle/>
              <a:p>
                <a:r>
                  <a:rPr lang="it-IT">
                    <a:noFill/>
                  </a:rPr>
                  <a:t> </a:t>
                </a:r>
              </a:p>
            </p:txBody>
          </p:sp>
        </mc:Fallback>
      </mc:AlternateContent>
      <p:sp>
        <p:nvSpPr>
          <p:cNvPr id="8" name="Date Placeholder 7"/>
          <p:cNvSpPr>
            <a:spLocks noGrp="1"/>
          </p:cNvSpPr>
          <p:nvPr>
            <p:ph type="dt" sz="half" idx="10"/>
          </p:nvPr>
        </p:nvSpPr>
        <p:spPr/>
        <p:txBody>
          <a:bodyPr/>
          <a:lstStyle/>
          <a:p>
            <a:r>
              <a:rPr lang="en-US"/>
              <a:t>16/01/2023</a:t>
            </a:r>
            <a:endParaRPr lang="en-US" dirty="0"/>
          </a:p>
        </p:txBody>
      </p:sp>
      <p:sp>
        <p:nvSpPr>
          <p:cNvPr id="9" name="Footer Placeholder 8"/>
          <p:cNvSpPr>
            <a:spLocks noGrp="1"/>
          </p:cNvSpPr>
          <p:nvPr>
            <p:ph type="ftr" sz="quarter" idx="11"/>
          </p:nvPr>
        </p:nvSpPr>
        <p:spPr/>
        <p:txBody>
          <a:bodyPr/>
          <a:lstStyle/>
          <a:p>
            <a:r>
              <a:rPr lang="en-US"/>
              <a:t>XXIX Epiphany Conference</a:t>
            </a:r>
            <a:endParaRPr lang="en-US" dirty="0"/>
          </a:p>
        </p:txBody>
      </p:sp>
      <p:sp>
        <p:nvSpPr>
          <p:cNvPr id="10" name="Slide Number Placeholder 9"/>
          <p:cNvSpPr>
            <a:spLocks noGrp="1"/>
          </p:cNvSpPr>
          <p:nvPr>
            <p:ph type="sldNum" sz="quarter" idx="12"/>
          </p:nvPr>
        </p:nvSpPr>
        <p:spPr/>
        <p:txBody>
          <a:bodyPr/>
          <a:lstStyle/>
          <a:p>
            <a:fld id="{D502567A-F768-4C88-A627-18353962A466}" type="slidenum">
              <a:rPr lang="en-US" smtClean="0"/>
              <a:pPr/>
              <a:t>43</a:t>
            </a:fld>
            <a:endParaRPr lang="en-US" dirty="0"/>
          </a:p>
        </p:txBody>
      </p:sp>
      <p:graphicFrame>
        <p:nvGraphicFramePr>
          <p:cNvPr id="3" name="Object 2"/>
          <p:cNvGraphicFramePr>
            <a:graphicFrameLocks noChangeAspect="1"/>
          </p:cNvGraphicFramePr>
          <p:nvPr>
            <p:extLst/>
          </p:nvPr>
        </p:nvGraphicFramePr>
        <p:xfrm>
          <a:off x="228600" y="1174089"/>
          <a:ext cx="6096000" cy="3441700"/>
        </p:xfrm>
        <a:graphic>
          <a:graphicData uri="http://schemas.openxmlformats.org/presentationml/2006/ole">
            <mc:AlternateContent xmlns:mc="http://schemas.openxmlformats.org/markup-compatibility/2006">
              <mc:Choice xmlns:v="urn:schemas-microsoft-com:vml" Requires="v">
                <p:oleObj spid="_x0000_s285724" r:id="rId4" imgW="13587120" imgH="7669800" progId="">
                  <p:embed/>
                </p:oleObj>
              </mc:Choice>
              <mc:Fallback>
                <p:oleObj r:id="rId4" imgW="13587120" imgH="7669800" progId="">
                  <p:embed/>
                  <p:pic>
                    <p:nvPicPr>
                      <p:cNvPr id="3" name="Object 2"/>
                      <p:cNvPicPr/>
                      <p:nvPr/>
                    </p:nvPicPr>
                    <p:blipFill>
                      <a:blip r:embed="rId5"/>
                      <a:stretch>
                        <a:fillRect/>
                      </a:stretch>
                    </p:blipFill>
                    <p:spPr>
                      <a:xfrm>
                        <a:off x="228600" y="1174089"/>
                        <a:ext cx="6096000" cy="34417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 name="TextBox 3"/>
              <p:cNvSpPr txBox="1"/>
              <p:nvPr/>
            </p:nvSpPr>
            <p:spPr>
              <a:xfrm>
                <a:off x="228600" y="4838700"/>
                <a:ext cx="8408084" cy="369332"/>
              </a:xfrm>
              <a:prstGeom prst="rect">
                <a:avLst/>
              </a:prstGeom>
              <a:noFill/>
            </p:spPr>
            <p:txBody>
              <a:bodyPr wrap="square" rtlCol="0">
                <a:spAutoFit/>
              </a:bodyPr>
              <a:lstStyle/>
              <a:p>
                <a:r>
                  <a:rPr lang="en-US" dirty="0">
                    <a:solidFill>
                      <a:schemeClr val="tx1"/>
                    </a:solidFill>
                  </a:rPr>
                  <a:t>ratio of the integrals compatible with </a:t>
                </a:r>
                <a14:m>
                  <m:oMath xmlns:m="http://schemas.openxmlformats.org/officeDocument/2006/math">
                    <m:r>
                      <a:rPr lang="en-US" i="1" dirty="0" smtClean="0">
                        <a:solidFill>
                          <a:schemeClr val="tx1"/>
                        </a:solidFill>
                        <a:latin typeface="Cambria Math" panose="02040503050406030204" pitchFamily="18" charset="0"/>
                      </a:rPr>
                      <m:t>4</m:t>
                    </m:r>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ea typeface="Cambria Math" panose="02040503050406030204" pitchFamily="18" charset="0"/>
                      </a:rPr>
                      <m:t>𝜋</m:t>
                    </m:r>
                  </m:oMath>
                </a14:m>
                <a:endParaRPr lang="it-IT" dirty="0">
                  <a:solidFill>
                    <a:schemeClr val="tx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28600" y="4838700"/>
                <a:ext cx="8408084" cy="369332"/>
              </a:xfrm>
              <a:prstGeom prst="rect">
                <a:avLst/>
              </a:prstGeom>
              <a:blipFill>
                <a:blip r:embed="rId6"/>
                <a:stretch>
                  <a:fillRect l="-653" t="-10000" b="-2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553200" y="1257300"/>
                <a:ext cx="2209800" cy="129112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𝑎</m:t>
                      </m:r>
                      <m:r>
                        <a:rPr lang="en-US" b="0" i="1" smtClean="0">
                          <a:solidFill>
                            <a:srgbClr val="0070C0"/>
                          </a:solidFill>
                          <a:latin typeface="Cambria Math" panose="02040503050406030204" pitchFamily="18" charset="0"/>
                        </a:rPr>
                        <m:t>=</m:t>
                      </m:r>
                      <m:f>
                        <m:fPr>
                          <m:ctrlPr>
                            <a:rPr lang="en-US" b="0" i="1" smtClean="0">
                              <a:solidFill>
                                <a:srgbClr val="0070C0"/>
                              </a:solidFill>
                              <a:latin typeface="Cambria Math" panose="02040503050406030204" pitchFamily="18" charset="0"/>
                            </a:rPr>
                          </m:ctrlPr>
                        </m:fPr>
                        <m:num>
                          <m:sSubSup>
                            <m:sSubSupPr>
                              <m:ctrlPr>
                                <a:rPr lang="en-US" b="0" i="1" smtClean="0">
                                  <a:solidFill>
                                    <a:srgbClr val="0070C0"/>
                                  </a:solidFill>
                                  <a:latin typeface="Cambria Math" panose="02040503050406030204" pitchFamily="18" charset="0"/>
                                </a:rPr>
                              </m:ctrlPr>
                            </m:sSubSupPr>
                            <m:e>
                              <m:r>
                                <a:rPr lang="en-US" b="0" i="1" smtClean="0">
                                  <a:solidFill>
                                    <a:srgbClr val="0070C0"/>
                                  </a:solidFill>
                                  <a:latin typeface="Cambria Math" panose="02040503050406030204" pitchFamily="18" charset="0"/>
                                  <a:ea typeface="Cambria Math" panose="02040503050406030204" pitchFamily="18" charset="0"/>
                                </a:rPr>
                                <m:t>𝜎</m:t>
                              </m:r>
                            </m:e>
                            <m:sub>
                              <m:r>
                                <a:rPr lang="en-US" b="0" i="1" smtClean="0">
                                  <a:solidFill>
                                    <a:srgbClr val="0070C0"/>
                                  </a:solidFill>
                                  <a:latin typeface="Cambria Math" panose="02040503050406030204" pitchFamily="18" charset="0"/>
                                </a:rPr>
                                <m:t>1</m:t>
                              </m:r>
                              <m:r>
                                <a:rPr lang="en-US" b="0" i="1" smtClean="0">
                                  <a:solidFill>
                                    <a:srgbClr val="0070C0"/>
                                  </a:solidFill>
                                  <a:latin typeface="Cambria Math" panose="02040503050406030204" pitchFamily="18" charset="0"/>
                                </a:rPr>
                                <m:t>𝐶</m:t>
                              </m:r>
                            </m:sub>
                            <m:sup>
                              <m:sSup>
                                <m:sSupPr>
                                  <m:ctrlPr>
                                    <a:rPr lang="en-US" i="1">
                                      <a:solidFill>
                                        <a:srgbClr val="0070C0"/>
                                      </a:solidFill>
                                      <a:latin typeface="Cambria Math" panose="02040503050406030204" pitchFamily="18" charset="0"/>
                                      <a:ea typeface="Cambria Math" panose="02040503050406030204" pitchFamily="18" charset="0"/>
                                    </a:rPr>
                                  </m:ctrlPr>
                                </m:sSupPr>
                                <m:e>
                                  <m:r>
                                    <a:rPr lang="en-US" i="1">
                                      <a:solidFill>
                                        <a:srgbClr val="0070C0"/>
                                      </a:solidFill>
                                      <a:latin typeface="Cambria Math" panose="02040503050406030204" pitchFamily="18" charset="0"/>
                                      <a:ea typeface="Cambria Math" panose="02040503050406030204" pitchFamily="18" charset="0"/>
                                    </a:rPr>
                                    <m:t>h</m:t>
                                  </m:r>
                                </m:e>
                                <m:sup>
                                  <m:r>
                                    <a:rPr lang="en-US" i="1">
                                      <a:solidFill>
                                        <a:srgbClr val="0070C0"/>
                                      </a:solidFill>
                                      <a:latin typeface="Cambria Math" panose="02040503050406030204" pitchFamily="18" charset="0"/>
                                      <a:ea typeface="Cambria Math" panose="02040503050406030204" pitchFamily="18" charset="0"/>
                                    </a:rPr>
                                    <m:t>+</m:t>
                                  </m:r>
                                </m:sup>
                              </m:sSup>
                              <m:sSup>
                                <m:sSupPr>
                                  <m:ctrlPr>
                                    <a:rPr lang="en-US" i="1">
                                      <a:solidFill>
                                        <a:srgbClr val="0070C0"/>
                                      </a:solidFill>
                                      <a:latin typeface="Cambria Math" panose="02040503050406030204" pitchFamily="18" charset="0"/>
                                      <a:ea typeface="Cambria Math" panose="02040503050406030204" pitchFamily="18" charset="0"/>
                                    </a:rPr>
                                  </m:ctrlPr>
                                </m:sSupPr>
                                <m:e>
                                  <m:r>
                                    <a:rPr lang="en-US" i="1">
                                      <a:solidFill>
                                        <a:srgbClr val="0070C0"/>
                                      </a:solidFill>
                                      <a:latin typeface="Cambria Math" panose="02040503050406030204" pitchFamily="18" charset="0"/>
                                      <a:ea typeface="Cambria Math" panose="02040503050406030204" pitchFamily="18" charset="0"/>
                                    </a:rPr>
                                    <m:t>h</m:t>
                                  </m:r>
                                </m:e>
                                <m:sup>
                                  <m:r>
                                    <a:rPr lang="en-US" b="0" i="1" smtClean="0">
                                      <a:solidFill>
                                        <a:srgbClr val="0070C0"/>
                                      </a:solidFill>
                                      <a:latin typeface="Cambria Math" panose="02040503050406030204" pitchFamily="18" charset="0"/>
                                      <a:ea typeface="Cambria Math" panose="02040503050406030204" pitchFamily="18" charset="0"/>
                                    </a:rPr>
                                    <m:t>−</m:t>
                                  </m:r>
                                </m:sup>
                              </m:sSup>
                            </m:sup>
                          </m:sSubSup>
                          <m:d>
                            <m:dPr>
                              <m:ctrlPr>
                                <a:rPr lang="en-US" b="0" i="1" smtClean="0">
                                  <a:solidFill>
                                    <a:srgbClr val="0070C0"/>
                                  </a:solidFill>
                                  <a:latin typeface="Cambria Math" panose="02040503050406030204" pitchFamily="18" charset="0"/>
                                </a:rPr>
                              </m:ctrlPr>
                            </m:dPr>
                            <m:e>
                              <m:r>
                                <m:rPr>
                                  <m:sty m:val="p"/>
                                </m:rPr>
                                <a:rPr lang="el-GR" b="0" i="1" smtClean="0">
                                  <a:solidFill>
                                    <a:srgbClr val="0070C0"/>
                                  </a:solidFill>
                                  <a:latin typeface="Cambria Math" panose="02040503050406030204" pitchFamily="18" charset="0"/>
                                  <a:ea typeface="Cambria Math" panose="02040503050406030204" pitchFamily="18" charset="0"/>
                                </a:rPr>
                                <m:t>Δ</m:t>
                              </m:r>
                              <m:r>
                                <a:rPr lang="el-GR" b="0" i="1" smtClean="0">
                                  <a:solidFill>
                                    <a:srgbClr val="0070C0"/>
                                  </a:solidFill>
                                  <a:latin typeface="Cambria Math" panose="02040503050406030204" pitchFamily="18" charset="0"/>
                                  <a:ea typeface="Cambria Math" panose="02040503050406030204" pitchFamily="18" charset="0"/>
                                </a:rPr>
                                <m:t>𝜙</m:t>
                              </m:r>
                            </m:e>
                          </m:d>
                        </m:num>
                        <m:den>
                          <m:sSub>
                            <m:sSubPr>
                              <m:ctrlPr>
                                <a:rPr lang="en-US" b="0"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ea typeface="Cambria Math" panose="02040503050406030204" pitchFamily="18" charset="0"/>
                                </a:rPr>
                                <m:t>𝜎</m:t>
                              </m:r>
                            </m:e>
                            <m:sub>
                              <m:r>
                                <a:rPr lang="en-US" b="0" i="1" smtClean="0">
                                  <a:solidFill>
                                    <a:srgbClr val="0070C0"/>
                                  </a:solidFill>
                                  <a:latin typeface="Cambria Math" panose="02040503050406030204" pitchFamily="18" charset="0"/>
                                </a:rPr>
                                <m:t>𝑈</m:t>
                              </m:r>
                            </m:sub>
                          </m:sSub>
                          <m:d>
                            <m:dPr>
                              <m:ctrlPr>
                                <a:rPr lang="en-US" i="1">
                                  <a:solidFill>
                                    <a:srgbClr val="0070C0"/>
                                  </a:solidFill>
                                  <a:latin typeface="Cambria Math" panose="02040503050406030204" pitchFamily="18" charset="0"/>
                                </a:rPr>
                              </m:ctrlPr>
                            </m:dPr>
                            <m:e>
                              <m:r>
                                <m:rPr>
                                  <m:sty m:val="p"/>
                                </m:rPr>
                                <a:rPr lang="el-GR" i="1">
                                  <a:solidFill>
                                    <a:srgbClr val="0070C0"/>
                                  </a:solidFill>
                                  <a:latin typeface="Cambria Math" panose="02040503050406030204" pitchFamily="18" charset="0"/>
                                  <a:ea typeface="Cambria Math" panose="02040503050406030204" pitchFamily="18" charset="0"/>
                                </a:rPr>
                                <m:t>Δ</m:t>
                              </m:r>
                              <m:r>
                                <a:rPr lang="el-GR" i="1">
                                  <a:solidFill>
                                    <a:srgbClr val="0070C0"/>
                                  </a:solidFill>
                                  <a:latin typeface="Cambria Math" panose="02040503050406030204" pitchFamily="18" charset="0"/>
                                  <a:ea typeface="Cambria Math" panose="02040503050406030204" pitchFamily="18" charset="0"/>
                                </a:rPr>
                                <m:t>𝜙</m:t>
                              </m:r>
                            </m:e>
                          </m:d>
                        </m:den>
                      </m:f>
                      <m:r>
                        <a:rPr lang="en-US" b="0" i="1" smtClean="0">
                          <a:solidFill>
                            <a:srgbClr val="C00000"/>
                          </a:solidFill>
                          <a:latin typeface="Cambria Math" panose="02040503050406030204" pitchFamily="18" charset="0"/>
                        </a:rPr>
                        <m:t>=−</m:t>
                      </m:r>
                      <m:f>
                        <m:fPr>
                          <m:ctrlPr>
                            <a:rPr lang="en-US" i="1">
                              <a:solidFill>
                                <a:srgbClr val="C00000"/>
                              </a:solidFill>
                              <a:latin typeface="Cambria Math" panose="02040503050406030204" pitchFamily="18" charset="0"/>
                            </a:rPr>
                          </m:ctrlPr>
                        </m:fPr>
                        <m:num>
                          <m:sSubSup>
                            <m:sSubSupPr>
                              <m:ctrlPr>
                                <a:rPr lang="en-US" i="1">
                                  <a:solidFill>
                                    <a:srgbClr val="C00000"/>
                                  </a:solidFill>
                                  <a:latin typeface="Cambria Math" panose="02040503050406030204" pitchFamily="18" charset="0"/>
                                </a:rPr>
                              </m:ctrlPr>
                            </m:sSubSupPr>
                            <m:e>
                              <m:r>
                                <a:rPr lang="en-US" i="1">
                                  <a:solidFill>
                                    <a:srgbClr val="C00000"/>
                                  </a:solidFill>
                                  <a:latin typeface="Cambria Math" panose="02040503050406030204" pitchFamily="18" charset="0"/>
                                  <a:ea typeface="Cambria Math" panose="02040503050406030204" pitchFamily="18" charset="0"/>
                                </a:rPr>
                                <m:t>𝜎</m:t>
                              </m:r>
                            </m:e>
                            <m:sub>
                              <m:r>
                                <a:rPr lang="en-US" b="0" i="1" smtClean="0">
                                  <a:solidFill>
                                    <a:srgbClr val="C00000"/>
                                  </a:solidFill>
                                  <a:latin typeface="Cambria Math" panose="02040503050406030204" pitchFamily="18" charset="0"/>
                                  <a:ea typeface="Cambria Math" panose="02040503050406030204" pitchFamily="18" charset="0"/>
                                </a:rPr>
                                <m:t>2</m:t>
                              </m:r>
                              <m:r>
                                <a:rPr lang="en-US" i="1">
                                  <a:solidFill>
                                    <a:srgbClr val="C00000"/>
                                  </a:solidFill>
                                  <a:latin typeface="Cambria Math" panose="02040503050406030204" pitchFamily="18" charset="0"/>
                                </a:rPr>
                                <m:t>𝐶</m:t>
                              </m:r>
                            </m:sub>
                            <m:sup>
                              <m:sSup>
                                <m:sSupPr>
                                  <m:ctrlPr>
                                    <a:rPr lang="en-US" i="1">
                                      <a:solidFill>
                                        <a:srgbClr val="C00000"/>
                                      </a:solidFill>
                                      <a:latin typeface="Cambria Math" panose="02040503050406030204" pitchFamily="18" charset="0"/>
                                      <a:ea typeface="Cambria Math" panose="02040503050406030204" pitchFamily="18" charset="0"/>
                                    </a:rPr>
                                  </m:ctrlPr>
                                </m:sSupPr>
                                <m:e>
                                  <m:r>
                                    <a:rPr lang="en-US" i="1">
                                      <a:solidFill>
                                        <a:srgbClr val="C00000"/>
                                      </a:solidFill>
                                      <a:latin typeface="Cambria Math" panose="02040503050406030204" pitchFamily="18" charset="0"/>
                                      <a:ea typeface="Cambria Math" panose="02040503050406030204" pitchFamily="18" charset="0"/>
                                    </a:rPr>
                                    <m:t>h</m:t>
                                  </m:r>
                                </m:e>
                                <m:sup>
                                  <m:r>
                                    <a:rPr lang="en-US" i="1">
                                      <a:solidFill>
                                        <a:srgbClr val="C00000"/>
                                      </a:solidFill>
                                      <a:latin typeface="Cambria Math" panose="02040503050406030204" pitchFamily="18" charset="0"/>
                                      <a:ea typeface="Cambria Math" panose="02040503050406030204" pitchFamily="18" charset="0"/>
                                    </a:rPr>
                                    <m:t>+</m:t>
                                  </m:r>
                                </m:sup>
                              </m:sSup>
                              <m:sSup>
                                <m:sSupPr>
                                  <m:ctrlPr>
                                    <a:rPr lang="en-US" i="1">
                                      <a:solidFill>
                                        <a:srgbClr val="C00000"/>
                                      </a:solidFill>
                                      <a:latin typeface="Cambria Math" panose="02040503050406030204" pitchFamily="18" charset="0"/>
                                      <a:ea typeface="Cambria Math" panose="02040503050406030204" pitchFamily="18" charset="0"/>
                                    </a:rPr>
                                  </m:ctrlPr>
                                </m:sSupPr>
                                <m:e>
                                  <m:r>
                                    <a:rPr lang="en-US" i="1">
                                      <a:solidFill>
                                        <a:srgbClr val="C00000"/>
                                      </a:solidFill>
                                      <a:latin typeface="Cambria Math" panose="02040503050406030204" pitchFamily="18" charset="0"/>
                                      <a:ea typeface="Cambria Math" panose="02040503050406030204" pitchFamily="18" charset="0"/>
                                    </a:rPr>
                                    <m:t>h</m:t>
                                  </m:r>
                                </m:e>
                                <m:sup>
                                  <m:r>
                                    <a:rPr lang="en-US" i="1">
                                      <a:solidFill>
                                        <a:srgbClr val="C00000"/>
                                      </a:solidFill>
                                      <a:latin typeface="Cambria Math" panose="02040503050406030204" pitchFamily="18" charset="0"/>
                                      <a:ea typeface="Cambria Math" panose="02040503050406030204" pitchFamily="18" charset="0"/>
                                    </a:rPr>
                                    <m:t>−</m:t>
                                  </m:r>
                                </m:sup>
                              </m:sSup>
                            </m:sup>
                          </m:sSubSup>
                          <m:d>
                            <m:dPr>
                              <m:ctrlPr>
                                <a:rPr lang="en-US" i="1">
                                  <a:solidFill>
                                    <a:srgbClr val="C00000"/>
                                  </a:solidFill>
                                  <a:latin typeface="Cambria Math" panose="02040503050406030204" pitchFamily="18" charset="0"/>
                                </a:rPr>
                              </m:ctrlPr>
                            </m:dPr>
                            <m:e>
                              <m:r>
                                <m:rPr>
                                  <m:sty m:val="p"/>
                                </m:rPr>
                                <a:rPr lang="el-GR" i="1">
                                  <a:solidFill>
                                    <a:srgbClr val="C00000"/>
                                  </a:solidFill>
                                  <a:latin typeface="Cambria Math" panose="02040503050406030204" pitchFamily="18" charset="0"/>
                                  <a:ea typeface="Cambria Math" panose="02040503050406030204" pitchFamily="18" charset="0"/>
                                </a:rPr>
                                <m:t>Δ</m:t>
                              </m:r>
                              <m:r>
                                <a:rPr lang="el-GR" i="1">
                                  <a:solidFill>
                                    <a:srgbClr val="C00000"/>
                                  </a:solidFill>
                                  <a:latin typeface="Cambria Math" panose="02040503050406030204" pitchFamily="18" charset="0"/>
                                  <a:ea typeface="Cambria Math" panose="02040503050406030204" pitchFamily="18" charset="0"/>
                                </a:rPr>
                                <m:t>𝜙</m:t>
                              </m:r>
                            </m:e>
                          </m:d>
                        </m:num>
                        <m:den>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𝜎</m:t>
                              </m:r>
                            </m:e>
                            <m:sub>
                              <m:r>
                                <a:rPr lang="en-US" i="1">
                                  <a:solidFill>
                                    <a:srgbClr val="C00000"/>
                                  </a:solidFill>
                                  <a:latin typeface="Cambria Math" panose="02040503050406030204" pitchFamily="18" charset="0"/>
                                </a:rPr>
                                <m:t>𝑈</m:t>
                              </m:r>
                            </m:sub>
                          </m:sSub>
                          <m:d>
                            <m:dPr>
                              <m:ctrlPr>
                                <a:rPr lang="en-US" i="1">
                                  <a:solidFill>
                                    <a:srgbClr val="C00000"/>
                                  </a:solidFill>
                                  <a:latin typeface="Cambria Math" panose="02040503050406030204" pitchFamily="18" charset="0"/>
                                </a:rPr>
                              </m:ctrlPr>
                            </m:dPr>
                            <m:e>
                              <m:r>
                                <m:rPr>
                                  <m:sty m:val="p"/>
                                </m:rPr>
                                <a:rPr lang="el-GR" i="1">
                                  <a:solidFill>
                                    <a:srgbClr val="C00000"/>
                                  </a:solidFill>
                                  <a:latin typeface="Cambria Math" panose="02040503050406030204" pitchFamily="18" charset="0"/>
                                  <a:ea typeface="Cambria Math" panose="02040503050406030204" pitchFamily="18" charset="0"/>
                                </a:rPr>
                                <m:t>Δ</m:t>
                              </m:r>
                              <m:r>
                                <a:rPr lang="el-GR" i="1">
                                  <a:solidFill>
                                    <a:srgbClr val="C00000"/>
                                  </a:solidFill>
                                  <a:latin typeface="Cambria Math" panose="02040503050406030204" pitchFamily="18" charset="0"/>
                                  <a:ea typeface="Cambria Math" panose="02040503050406030204" pitchFamily="18" charset="0"/>
                                </a:rPr>
                                <m:t>𝜙</m:t>
                              </m:r>
                            </m:e>
                          </m:d>
                        </m:den>
                      </m:f>
                    </m:oMath>
                  </m:oMathPara>
                </a14:m>
                <a:endParaRPr lang="it-IT" dirty="0"/>
              </a:p>
            </p:txBody>
          </p:sp>
        </mc:Choice>
        <mc:Fallback xmlns="">
          <p:sp>
            <p:nvSpPr>
              <p:cNvPr id="5" name="TextBox 4"/>
              <p:cNvSpPr txBox="1">
                <a:spLocks noRot="1" noChangeAspect="1" noMove="1" noResize="1" noEditPoints="1" noAdjustHandles="1" noChangeArrowheads="1" noChangeShapeType="1" noTextEdit="1"/>
              </p:cNvSpPr>
              <p:nvPr/>
            </p:nvSpPr>
            <p:spPr>
              <a:xfrm>
                <a:off x="6553200" y="1257300"/>
                <a:ext cx="2209800" cy="1291123"/>
              </a:xfrm>
              <a:prstGeom prst="rect">
                <a:avLst/>
              </a:prstGeom>
              <a:blipFill rotWithShape="0">
                <a:blip r:embed="rId7"/>
                <a:stretch>
                  <a:fillRect/>
                </a:stretch>
              </a:blipFill>
            </p:spPr>
            <p:txBody>
              <a:bodyPr/>
              <a:lstStyle/>
              <a:p>
                <a:r>
                  <a:rPr lang="it-IT">
                    <a:noFill/>
                  </a:rPr>
                  <a:t> </a:t>
                </a:r>
              </a:p>
            </p:txBody>
          </p:sp>
        </mc:Fallback>
      </mc:AlternateContent>
      <p:sp>
        <p:nvSpPr>
          <p:cNvPr id="7" name="TextBox 6"/>
          <p:cNvSpPr txBox="1"/>
          <p:nvPr/>
        </p:nvSpPr>
        <p:spPr>
          <a:xfrm>
            <a:off x="5562600" y="4586678"/>
            <a:ext cx="3442142" cy="646331"/>
          </a:xfrm>
          <a:prstGeom prst="rect">
            <a:avLst/>
          </a:prstGeom>
          <a:noFill/>
        </p:spPr>
        <p:txBody>
          <a:bodyPr wrap="square" rtlCol="0">
            <a:spAutoFit/>
          </a:bodyPr>
          <a:lstStyle/>
          <a:p>
            <a:r>
              <a:rPr lang="en-US" dirty="0">
                <a:solidFill>
                  <a:srgbClr val="FF0000"/>
                </a:solidFill>
              </a:rPr>
              <a:t>Hints for a common origin of 1h and 2h mechanisms</a:t>
            </a:r>
          </a:p>
        </p:txBody>
      </p:sp>
    </p:spTree>
    <p:extLst>
      <p:ext uri="{BB962C8B-B14F-4D97-AF65-F5344CB8AC3E}">
        <p14:creationId xmlns:p14="http://schemas.microsoft.com/office/powerpoint/2010/main" val="383060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From Collins asymmetries to </a:t>
            </a:r>
            <a:r>
              <a:rPr lang="en-US" dirty="0" err="1"/>
              <a:t>transversity</a:t>
            </a:r>
            <a:endParaRPr lang="en-US" dirty="0"/>
          </a:p>
        </p:txBody>
      </p:sp>
      <p:sp>
        <p:nvSpPr>
          <p:cNvPr id="7" name="Date Placeholder 6"/>
          <p:cNvSpPr>
            <a:spLocks noGrp="1"/>
          </p:cNvSpPr>
          <p:nvPr>
            <p:ph type="dt" sz="half" idx="10"/>
          </p:nvPr>
        </p:nvSpPr>
        <p:spPr/>
        <p:txBody>
          <a:bodyPr/>
          <a:lstStyle/>
          <a:p>
            <a:r>
              <a:rPr lang="en-US"/>
              <a:t>16/01/2023</a:t>
            </a:r>
            <a:endParaRPr lang="en-US" dirty="0"/>
          </a:p>
        </p:txBody>
      </p:sp>
      <p:sp>
        <p:nvSpPr>
          <p:cNvPr id="8" name="Footer Placeholder 7"/>
          <p:cNvSpPr>
            <a:spLocks noGrp="1"/>
          </p:cNvSpPr>
          <p:nvPr>
            <p:ph type="ftr" sz="quarter" idx="11"/>
          </p:nvPr>
        </p:nvSpPr>
        <p:spPr/>
        <p:txBody>
          <a:bodyPr/>
          <a:lstStyle/>
          <a:p>
            <a:r>
              <a:rPr lang="en-US"/>
              <a:t>XXIX Epiphany Conference</a:t>
            </a:r>
            <a:endParaRPr lang="en-US" dirty="0"/>
          </a:p>
        </p:txBody>
      </p:sp>
      <p:sp>
        <p:nvSpPr>
          <p:cNvPr id="9" name="Slide Number Placeholder 8"/>
          <p:cNvSpPr>
            <a:spLocks noGrp="1"/>
          </p:cNvSpPr>
          <p:nvPr>
            <p:ph type="sldNum" sz="quarter" idx="12"/>
          </p:nvPr>
        </p:nvSpPr>
        <p:spPr/>
        <p:txBody>
          <a:bodyPr/>
          <a:lstStyle/>
          <a:p>
            <a:fld id="{D502567A-F768-4C88-A627-18353962A466}" type="slidenum">
              <a:rPr lang="en-US" smtClean="0"/>
              <a:pPr/>
              <a:t>44</a:t>
            </a:fld>
            <a:endParaRPr lang="en-US" dirty="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it-IT" sz="2100" dirty="0"/>
                  <a:t>Following </a:t>
                </a:r>
                <a:r>
                  <a:rPr lang="en-US" sz="2100" dirty="0"/>
                  <a:t>Physical Review D 91, 014034 (2015), in the valence region</a:t>
                </a:r>
              </a:p>
              <a:p>
                <a:endParaRPr lang="en-US" sz="2100" dirty="0"/>
              </a:p>
              <a:p>
                <a:pPr marL="0" indent="0">
                  <a:buNone/>
                </a:pPr>
                <a14:m>
                  <m:oMathPara xmlns:m="http://schemas.openxmlformats.org/officeDocument/2006/math">
                    <m:oMathParaPr>
                      <m:jc m:val="centerGroup"/>
                    </m:oMathParaPr>
                    <m:oMath xmlns:m="http://schemas.openxmlformats.org/officeDocument/2006/math">
                      <m:m>
                        <m:mPr>
                          <m:mcs>
                            <m:mc>
                              <m:mcPr>
                                <m:count m:val="1"/>
                                <m:mcJc m:val="center"/>
                              </m:mcPr>
                            </m:mc>
                          </m:mcs>
                          <m:ctrlPr>
                            <a:rPr lang="it-IT" sz="2100" i="1">
                              <a:latin typeface="Cambria Math" panose="02040503050406030204" pitchFamily="18" charset="0"/>
                            </a:rPr>
                          </m:ctrlPr>
                        </m:mPr>
                        <m:mr>
                          <m:e>
                            <m:r>
                              <m:rPr>
                                <m:brk m:alnAt="7"/>
                              </m:rPr>
                              <a:rPr lang="en-US" sz="2100" i="1">
                                <a:latin typeface="Cambria Math" panose="02040503050406030204" pitchFamily="18" charset="0"/>
                              </a:rPr>
                              <m:t>𝑥</m:t>
                            </m:r>
                            <m:sSubSup>
                              <m:sSubSupPr>
                                <m:ctrlPr>
                                  <a:rPr lang="en-US"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h</m:t>
                                </m:r>
                              </m:e>
                              <m:sub>
                                <m:r>
                                  <a:rPr lang="en-US" sz="2100" i="1">
                                    <a:solidFill>
                                      <a:srgbClr val="C00000"/>
                                    </a:solidFill>
                                    <a:latin typeface="Cambria Math" panose="02040503050406030204" pitchFamily="18" charset="0"/>
                                  </a:rPr>
                                  <m:t>1</m:t>
                                </m:r>
                              </m:sub>
                              <m:sup>
                                <m:r>
                                  <a:rPr lang="en-US" sz="2100" i="1">
                                    <a:solidFill>
                                      <a:srgbClr val="C00000"/>
                                    </a:solidFill>
                                    <a:latin typeface="Cambria Math" panose="02040503050406030204" pitchFamily="18" charset="0"/>
                                  </a:rPr>
                                  <m:t>𝑢</m:t>
                                </m:r>
                              </m:sup>
                            </m:sSubSup>
                            <m:r>
                              <m:rPr>
                                <m:brk m:alnAt="7"/>
                              </m:rPr>
                              <a:rPr lang="en-US" sz="2100" i="1">
                                <a:latin typeface="Cambria Math" panose="02040503050406030204" pitchFamily="18" charset="0"/>
                              </a:rPr>
                              <m:t>=</m:t>
                            </m:r>
                            <m:f>
                              <m:fPr>
                                <m:ctrlPr>
                                  <a:rPr lang="en-US" sz="2100" i="1">
                                    <a:latin typeface="Cambria Math" panose="02040503050406030204" pitchFamily="18" charset="0"/>
                                  </a:rPr>
                                </m:ctrlPr>
                              </m:fPr>
                              <m:num>
                                <m:r>
                                  <a:rPr lang="en-US" sz="2100" i="1">
                                    <a:latin typeface="Cambria Math" panose="02040503050406030204" pitchFamily="18" charset="0"/>
                                  </a:rPr>
                                  <m:t>1</m:t>
                                </m:r>
                              </m:num>
                              <m:den>
                                <m:r>
                                  <a:rPr lang="en-US" sz="2100" i="1">
                                    <a:latin typeface="Cambria Math" panose="02040503050406030204" pitchFamily="18" charset="0"/>
                                  </a:rPr>
                                  <m:t>5</m:t>
                                </m:r>
                              </m:den>
                            </m:f>
                            <m:f>
                              <m:fPr>
                                <m:ctrlPr>
                                  <a:rPr lang="en-US" sz="2100" i="1">
                                    <a:latin typeface="Cambria Math" panose="02040503050406030204" pitchFamily="18" charset="0"/>
                                  </a:rPr>
                                </m:ctrlPr>
                              </m:fPr>
                              <m:num>
                                <m:r>
                                  <a:rPr lang="en-US" sz="2100" i="1">
                                    <a:latin typeface="Cambria Math" panose="02040503050406030204" pitchFamily="18" charset="0"/>
                                  </a:rPr>
                                  <m:t>1</m:t>
                                </m:r>
                              </m:num>
                              <m:den>
                                <m:sSubSup>
                                  <m:sSubSupPr>
                                    <m:ctrlPr>
                                      <a:rPr lang="en-US" sz="2100" i="1">
                                        <a:latin typeface="Cambria Math" panose="02040503050406030204" pitchFamily="18" charset="0"/>
                                      </a:rPr>
                                    </m:ctrlPr>
                                  </m:sSubSupPr>
                                  <m:e>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𝑎</m:t>
                                        </m:r>
                                      </m:e>
                                    </m:acc>
                                  </m:e>
                                  <m:sub>
                                    <m:r>
                                      <a:rPr lang="en-US" sz="2100" i="1">
                                        <a:latin typeface="Cambria Math" panose="02040503050406030204" pitchFamily="18" charset="0"/>
                                      </a:rPr>
                                      <m:t>𝑃</m:t>
                                    </m:r>
                                  </m:sub>
                                  <m:sup>
                                    <m:r>
                                      <a:rPr lang="en-US" sz="2100" i="1">
                                        <a:latin typeface="Cambria Math" panose="02040503050406030204" pitchFamily="18" charset="0"/>
                                      </a:rPr>
                                      <m:t>h</m:t>
                                    </m:r>
                                  </m:sup>
                                </m:sSubSup>
                                <m:d>
                                  <m:dPr>
                                    <m:ctrlPr>
                                      <a:rPr lang="en-US" sz="2100" i="1">
                                        <a:latin typeface="Cambria Math" panose="02040503050406030204" pitchFamily="18" charset="0"/>
                                      </a:rPr>
                                    </m:ctrlPr>
                                  </m:dPr>
                                  <m:e>
                                    <m:r>
                                      <a:rPr lang="en-US" sz="2100" i="1">
                                        <a:latin typeface="Cambria Math" panose="02040503050406030204" pitchFamily="18" charset="0"/>
                                      </a:rPr>
                                      <m:t>1−</m:t>
                                    </m:r>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𝛼</m:t>
                                        </m:r>
                                      </m:e>
                                    </m:acc>
                                  </m:e>
                                </m:d>
                              </m:den>
                            </m:f>
                            <m:d>
                              <m:dPr>
                                <m:begChr m:val="["/>
                                <m:endChr m:val="]"/>
                                <m:ctrlPr>
                                  <a:rPr lang="en-US" sz="2100" i="1">
                                    <a:latin typeface="Cambria Math" panose="02040503050406030204" pitchFamily="18" charset="0"/>
                                  </a:rPr>
                                </m:ctrlPr>
                              </m:dPr>
                              <m:e>
                                <m:d>
                                  <m:dPr>
                                    <m:ctrlPr>
                                      <a:rPr lang="en-US" sz="2100" i="1">
                                        <a:latin typeface="Cambria Math" panose="02040503050406030204" pitchFamily="18" charset="0"/>
                                      </a:rPr>
                                    </m:ctrlPr>
                                  </m:dPr>
                                  <m:e>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𝑝</m:t>
                                        </m:r>
                                      </m:sub>
                                      <m:sup>
                                        <m:r>
                                          <a:rPr lang="en-US" sz="2100" i="1">
                                            <a:latin typeface="Cambria Math" panose="02040503050406030204" pitchFamily="18" charset="0"/>
                                          </a:rPr>
                                          <m:t>+</m:t>
                                        </m:r>
                                      </m:sup>
                                    </m:sSubSup>
                                    <m:sSubSup>
                                      <m:sSubSupPr>
                                        <m:ctrlPr>
                                          <a:rPr lang="en-US"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𝐴</m:t>
                                        </m:r>
                                      </m:e>
                                      <m:sub>
                                        <m:r>
                                          <a:rPr lang="en-US" sz="2100" i="1">
                                            <a:solidFill>
                                              <a:srgbClr val="C00000"/>
                                            </a:solidFill>
                                            <a:latin typeface="Cambria Math" panose="02040503050406030204" pitchFamily="18" charset="0"/>
                                          </a:rPr>
                                          <m:t>𝑝</m:t>
                                        </m:r>
                                      </m:sub>
                                      <m:sup>
                                        <m:r>
                                          <a:rPr lang="en-US" sz="2100" i="1">
                                            <a:solidFill>
                                              <a:srgbClr val="C00000"/>
                                            </a:solidFill>
                                            <a:latin typeface="Cambria Math" panose="02040503050406030204" pitchFamily="18" charset="0"/>
                                          </a:rPr>
                                          <m:t>+</m:t>
                                        </m:r>
                                      </m:sup>
                                    </m:sSubSup>
                                    <m:r>
                                      <a:rPr lang="en-US" sz="2100" i="1">
                                        <a:latin typeface="Cambria Math" panose="02040503050406030204" pitchFamily="18" charset="0"/>
                                      </a:rPr>
                                      <m:t>−</m:t>
                                    </m:r>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𝑝</m:t>
                                        </m:r>
                                      </m:sub>
                                      <m:sup>
                                        <m:r>
                                          <a:rPr lang="en-US" sz="2100" i="1">
                                            <a:latin typeface="Cambria Math" panose="02040503050406030204" pitchFamily="18" charset="0"/>
                                          </a:rPr>
                                          <m:t>−</m:t>
                                        </m:r>
                                      </m:sup>
                                    </m:sSubSup>
                                    <m:sSubSup>
                                      <m:sSubSupPr>
                                        <m:ctrlPr>
                                          <a:rPr lang="en-US"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𝐴</m:t>
                                        </m:r>
                                      </m:e>
                                      <m:sub>
                                        <m:r>
                                          <a:rPr lang="en-US" sz="2100" i="1">
                                            <a:solidFill>
                                              <a:srgbClr val="C00000"/>
                                            </a:solidFill>
                                            <a:latin typeface="Cambria Math" panose="02040503050406030204" pitchFamily="18" charset="0"/>
                                          </a:rPr>
                                          <m:t>𝑝</m:t>
                                        </m:r>
                                      </m:sub>
                                      <m:sup>
                                        <m:r>
                                          <a:rPr lang="en-US" sz="2100" i="1">
                                            <a:solidFill>
                                              <a:srgbClr val="C00000"/>
                                            </a:solidFill>
                                            <a:latin typeface="Cambria Math" panose="02040503050406030204" pitchFamily="18" charset="0"/>
                                          </a:rPr>
                                          <m:t>−</m:t>
                                        </m:r>
                                      </m:sup>
                                    </m:sSubSup>
                                  </m:e>
                                </m:d>
                                <m:r>
                                  <a:rPr lang="en-US" sz="2100" i="1">
                                    <a:latin typeface="Cambria Math" panose="02040503050406030204" pitchFamily="18" charset="0"/>
                                  </a:rPr>
                                  <m:t>+</m:t>
                                </m:r>
                                <m:f>
                                  <m:fPr>
                                    <m:ctrlPr>
                                      <a:rPr lang="en-US" sz="2100" i="1">
                                        <a:latin typeface="Cambria Math" panose="02040503050406030204" pitchFamily="18" charset="0"/>
                                      </a:rPr>
                                    </m:ctrlPr>
                                  </m:fPr>
                                  <m:num>
                                    <m:r>
                                      <a:rPr lang="en-US" sz="2100" i="1">
                                        <a:latin typeface="Cambria Math" panose="02040503050406030204" pitchFamily="18" charset="0"/>
                                      </a:rPr>
                                      <m:t>1</m:t>
                                    </m:r>
                                  </m:num>
                                  <m:den>
                                    <m:r>
                                      <a:rPr lang="en-US" sz="2100" i="1">
                                        <a:latin typeface="Cambria Math" panose="02040503050406030204" pitchFamily="18" charset="0"/>
                                      </a:rPr>
                                      <m:t>3</m:t>
                                    </m:r>
                                  </m:den>
                                </m:f>
                                <m:d>
                                  <m:dPr>
                                    <m:ctrlPr>
                                      <a:rPr lang="en-US" sz="2100" i="1">
                                        <a:latin typeface="Cambria Math" panose="02040503050406030204" pitchFamily="18" charset="0"/>
                                      </a:rPr>
                                    </m:ctrlPr>
                                  </m:dPr>
                                  <m:e>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𝑑</m:t>
                                        </m:r>
                                      </m:sub>
                                      <m:sup>
                                        <m:r>
                                          <a:rPr lang="en-US" sz="2100" i="1">
                                            <a:latin typeface="Cambria Math" panose="02040503050406030204" pitchFamily="18" charset="0"/>
                                          </a:rPr>
                                          <m:t>+</m:t>
                                        </m:r>
                                      </m:sup>
                                    </m:sSubSup>
                                    <m:sSubSup>
                                      <m:sSubSupPr>
                                        <m:ctrlPr>
                                          <a:rPr lang="en-US" sz="2100" i="1">
                                            <a:solidFill>
                                              <a:schemeClr val="accent1"/>
                                            </a:solidFill>
                                            <a:latin typeface="Cambria Math" panose="02040503050406030204" pitchFamily="18" charset="0"/>
                                          </a:rPr>
                                        </m:ctrlPr>
                                      </m:sSubSupPr>
                                      <m:e>
                                        <m:r>
                                          <a:rPr lang="en-US" sz="2100" i="1">
                                            <a:solidFill>
                                              <a:schemeClr val="accent1"/>
                                            </a:solidFill>
                                            <a:latin typeface="Cambria Math" panose="02040503050406030204" pitchFamily="18" charset="0"/>
                                          </a:rPr>
                                          <m:t>𝐴</m:t>
                                        </m:r>
                                      </m:e>
                                      <m:sub>
                                        <m:r>
                                          <a:rPr lang="en-US" sz="2100" i="1">
                                            <a:solidFill>
                                              <a:schemeClr val="accent1"/>
                                            </a:solidFill>
                                            <a:latin typeface="Cambria Math" panose="02040503050406030204" pitchFamily="18" charset="0"/>
                                          </a:rPr>
                                          <m:t>𝑑</m:t>
                                        </m:r>
                                      </m:sub>
                                      <m:sup>
                                        <m:r>
                                          <a:rPr lang="en-US" sz="2100" i="1">
                                            <a:solidFill>
                                              <a:schemeClr val="accent1"/>
                                            </a:solidFill>
                                            <a:latin typeface="Cambria Math" panose="02040503050406030204" pitchFamily="18" charset="0"/>
                                          </a:rPr>
                                          <m:t>+</m:t>
                                        </m:r>
                                      </m:sup>
                                    </m:sSubSup>
                                    <m:r>
                                      <a:rPr lang="en-US" sz="2100" i="1">
                                        <a:latin typeface="Cambria Math" panose="02040503050406030204" pitchFamily="18" charset="0"/>
                                      </a:rPr>
                                      <m:t>−</m:t>
                                    </m:r>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𝑑</m:t>
                                        </m:r>
                                      </m:sub>
                                      <m:sup>
                                        <m:r>
                                          <a:rPr lang="en-US" sz="2100" i="1">
                                            <a:latin typeface="Cambria Math" panose="02040503050406030204" pitchFamily="18" charset="0"/>
                                          </a:rPr>
                                          <m:t>−</m:t>
                                        </m:r>
                                      </m:sup>
                                    </m:sSubSup>
                                    <m:sSubSup>
                                      <m:sSubSupPr>
                                        <m:ctrlPr>
                                          <a:rPr lang="en-US" sz="2100" i="1">
                                            <a:solidFill>
                                              <a:schemeClr val="accent1"/>
                                            </a:solidFill>
                                            <a:latin typeface="Cambria Math" panose="02040503050406030204" pitchFamily="18" charset="0"/>
                                          </a:rPr>
                                        </m:ctrlPr>
                                      </m:sSubSupPr>
                                      <m:e>
                                        <m:r>
                                          <a:rPr lang="en-US" sz="2100" i="1">
                                            <a:solidFill>
                                              <a:schemeClr val="accent1"/>
                                            </a:solidFill>
                                            <a:latin typeface="Cambria Math" panose="02040503050406030204" pitchFamily="18" charset="0"/>
                                          </a:rPr>
                                          <m:t>𝐴</m:t>
                                        </m:r>
                                      </m:e>
                                      <m:sub>
                                        <m:r>
                                          <a:rPr lang="en-US" sz="2100" i="1">
                                            <a:solidFill>
                                              <a:schemeClr val="accent1"/>
                                            </a:solidFill>
                                            <a:latin typeface="Cambria Math" panose="02040503050406030204" pitchFamily="18" charset="0"/>
                                          </a:rPr>
                                          <m:t>𝑑</m:t>
                                        </m:r>
                                      </m:sub>
                                      <m:sup>
                                        <m:r>
                                          <a:rPr lang="en-US" sz="2100" i="1">
                                            <a:solidFill>
                                              <a:schemeClr val="accent1"/>
                                            </a:solidFill>
                                            <a:latin typeface="Cambria Math" panose="02040503050406030204" pitchFamily="18" charset="0"/>
                                          </a:rPr>
                                          <m:t>−</m:t>
                                        </m:r>
                                      </m:sup>
                                    </m:sSubSup>
                                  </m:e>
                                </m:d>
                              </m:e>
                            </m:d>
                          </m:e>
                        </m:mr>
                        <m:mr>
                          <m:e/>
                        </m:mr>
                        <m:mr>
                          <m:e>
                            <m:r>
                              <m:rPr>
                                <m:brk m:alnAt="7"/>
                              </m:rPr>
                              <a:rPr lang="en-US" sz="2100" i="1">
                                <a:latin typeface="Cambria Math" panose="02040503050406030204" pitchFamily="18" charset="0"/>
                              </a:rPr>
                              <m:t>𝑥</m:t>
                            </m:r>
                            <m:sSubSup>
                              <m:sSubSupPr>
                                <m:ctrlPr>
                                  <a:rPr lang="en-US" sz="2100" i="1">
                                    <a:solidFill>
                                      <a:schemeClr val="accent1"/>
                                    </a:solidFill>
                                    <a:latin typeface="Cambria Math" panose="02040503050406030204" pitchFamily="18" charset="0"/>
                                  </a:rPr>
                                </m:ctrlPr>
                              </m:sSubSupPr>
                              <m:e>
                                <m:r>
                                  <a:rPr lang="en-US" sz="2100" i="1">
                                    <a:solidFill>
                                      <a:schemeClr val="accent1"/>
                                    </a:solidFill>
                                    <a:latin typeface="Cambria Math" panose="02040503050406030204" pitchFamily="18" charset="0"/>
                                  </a:rPr>
                                  <m:t>h</m:t>
                                </m:r>
                              </m:e>
                              <m:sub>
                                <m:r>
                                  <a:rPr lang="en-US" sz="2100" i="1">
                                    <a:solidFill>
                                      <a:schemeClr val="accent1"/>
                                    </a:solidFill>
                                    <a:latin typeface="Cambria Math" panose="02040503050406030204" pitchFamily="18" charset="0"/>
                                  </a:rPr>
                                  <m:t>1</m:t>
                                </m:r>
                              </m:sub>
                              <m:sup>
                                <m:r>
                                  <a:rPr lang="en-US" sz="2100" i="1">
                                    <a:solidFill>
                                      <a:schemeClr val="accent1"/>
                                    </a:solidFill>
                                    <a:latin typeface="Cambria Math" panose="02040503050406030204" pitchFamily="18" charset="0"/>
                                  </a:rPr>
                                  <m:t>𝑑</m:t>
                                </m:r>
                              </m:sup>
                            </m:sSubSup>
                            <m:r>
                              <m:rPr>
                                <m:brk m:alnAt="7"/>
                              </m:rPr>
                              <a:rPr lang="en-US" sz="2100" i="1">
                                <a:latin typeface="Cambria Math" panose="02040503050406030204" pitchFamily="18" charset="0"/>
                              </a:rPr>
                              <m:t>=</m:t>
                            </m:r>
                            <m:f>
                              <m:fPr>
                                <m:ctrlPr>
                                  <a:rPr lang="en-US" sz="2100" i="1">
                                    <a:latin typeface="Cambria Math" panose="02040503050406030204" pitchFamily="18" charset="0"/>
                                  </a:rPr>
                                </m:ctrlPr>
                              </m:fPr>
                              <m:num>
                                <m:r>
                                  <a:rPr lang="en-US" sz="2100" i="1">
                                    <a:latin typeface="Cambria Math" panose="02040503050406030204" pitchFamily="18" charset="0"/>
                                  </a:rPr>
                                  <m:t>1</m:t>
                                </m:r>
                              </m:num>
                              <m:den>
                                <m:r>
                                  <a:rPr lang="en-US" sz="2100" i="1">
                                    <a:latin typeface="Cambria Math" panose="02040503050406030204" pitchFamily="18" charset="0"/>
                                  </a:rPr>
                                  <m:t>5</m:t>
                                </m:r>
                              </m:den>
                            </m:f>
                            <m:f>
                              <m:fPr>
                                <m:ctrlPr>
                                  <a:rPr lang="en-US" sz="2100" i="1">
                                    <a:latin typeface="Cambria Math" panose="02040503050406030204" pitchFamily="18" charset="0"/>
                                  </a:rPr>
                                </m:ctrlPr>
                              </m:fPr>
                              <m:num>
                                <m:r>
                                  <a:rPr lang="en-US" sz="2100" i="1">
                                    <a:latin typeface="Cambria Math" panose="02040503050406030204" pitchFamily="18" charset="0"/>
                                  </a:rPr>
                                  <m:t>1</m:t>
                                </m:r>
                              </m:num>
                              <m:den>
                                <m:sSubSup>
                                  <m:sSubSupPr>
                                    <m:ctrlPr>
                                      <a:rPr lang="en-US" sz="2100" i="1">
                                        <a:latin typeface="Cambria Math" panose="02040503050406030204" pitchFamily="18" charset="0"/>
                                      </a:rPr>
                                    </m:ctrlPr>
                                  </m:sSubSupPr>
                                  <m:e>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𝑎</m:t>
                                        </m:r>
                                      </m:e>
                                    </m:acc>
                                  </m:e>
                                  <m:sub>
                                    <m:r>
                                      <a:rPr lang="en-US" sz="2100" i="1">
                                        <a:latin typeface="Cambria Math" panose="02040503050406030204" pitchFamily="18" charset="0"/>
                                      </a:rPr>
                                      <m:t>𝑃</m:t>
                                    </m:r>
                                  </m:sub>
                                  <m:sup>
                                    <m:r>
                                      <a:rPr lang="en-US" sz="2100" i="1">
                                        <a:latin typeface="Cambria Math" panose="02040503050406030204" pitchFamily="18" charset="0"/>
                                      </a:rPr>
                                      <m:t>h</m:t>
                                    </m:r>
                                  </m:sup>
                                </m:sSubSup>
                                <m:d>
                                  <m:dPr>
                                    <m:ctrlPr>
                                      <a:rPr lang="en-US" sz="2100" i="1">
                                        <a:latin typeface="Cambria Math" panose="02040503050406030204" pitchFamily="18" charset="0"/>
                                      </a:rPr>
                                    </m:ctrlPr>
                                  </m:dPr>
                                  <m:e>
                                    <m:r>
                                      <a:rPr lang="en-US" sz="2100" i="1">
                                        <a:latin typeface="Cambria Math" panose="02040503050406030204" pitchFamily="18" charset="0"/>
                                      </a:rPr>
                                      <m:t>1−</m:t>
                                    </m:r>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𝛼</m:t>
                                        </m:r>
                                      </m:e>
                                    </m:acc>
                                  </m:e>
                                </m:d>
                              </m:den>
                            </m:f>
                            <m:d>
                              <m:dPr>
                                <m:begChr m:val="["/>
                                <m:endChr m:val="]"/>
                                <m:ctrlPr>
                                  <a:rPr lang="en-US" sz="2100" i="1">
                                    <a:latin typeface="Cambria Math" panose="02040503050406030204" pitchFamily="18" charset="0"/>
                                  </a:rPr>
                                </m:ctrlPr>
                              </m:dPr>
                              <m:e>
                                <m:f>
                                  <m:fPr>
                                    <m:ctrlPr>
                                      <a:rPr lang="en-US" sz="2100" i="1">
                                        <a:latin typeface="Cambria Math" panose="02040503050406030204" pitchFamily="18" charset="0"/>
                                      </a:rPr>
                                    </m:ctrlPr>
                                  </m:fPr>
                                  <m:num>
                                    <m:r>
                                      <a:rPr lang="en-US" sz="2100" i="1">
                                        <a:latin typeface="Cambria Math" panose="02040503050406030204" pitchFamily="18" charset="0"/>
                                      </a:rPr>
                                      <m:t>4</m:t>
                                    </m:r>
                                  </m:num>
                                  <m:den>
                                    <m:r>
                                      <a:rPr lang="en-US" sz="2100" i="1">
                                        <a:latin typeface="Cambria Math" panose="02040503050406030204" pitchFamily="18" charset="0"/>
                                      </a:rPr>
                                      <m:t>3</m:t>
                                    </m:r>
                                  </m:den>
                                </m:f>
                                <m:d>
                                  <m:dPr>
                                    <m:ctrlPr>
                                      <a:rPr lang="en-US" sz="2100" i="1">
                                        <a:latin typeface="Cambria Math" panose="02040503050406030204" pitchFamily="18" charset="0"/>
                                      </a:rPr>
                                    </m:ctrlPr>
                                  </m:dPr>
                                  <m:e>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𝑑</m:t>
                                        </m:r>
                                      </m:sub>
                                      <m:sup>
                                        <m:r>
                                          <a:rPr lang="en-US" sz="2100" i="1">
                                            <a:latin typeface="Cambria Math" panose="02040503050406030204" pitchFamily="18" charset="0"/>
                                          </a:rPr>
                                          <m:t>+</m:t>
                                        </m:r>
                                      </m:sup>
                                    </m:sSubSup>
                                    <m:sSubSup>
                                      <m:sSubSupPr>
                                        <m:ctrlPr>
                                          <a:rPr lang="en-US" sz="2100" i="1">
                                            <a:solidFill>
                                              <a:schemeClr val="accent1"/>
                                            </a:solidFill>
                                            <a:latin typeface="Cambria Math" panose="02040503050406030204" pitchFamily="18" charset="0"/>
                                          </a:rPr>
                                        </m:ctrlPr>
                                      </m:sSubSupPr>
                                      <m:e>
                                        <m:r>
                                          <a:rPr lang="en-US" sz="2100" i="1">
                                            <a:solidFill>
                                              <a:schemeClr val="accent1"/>
                                            </a:solidFill>
                                            <a:latin typeface="Cambria Math" panose="02040503050406030204" pitchFamily="18" charset="0"/>
                                          </a:rPr>
                                          <m:t>𝐴</m:t>
                                        </m:r>
                                      </m:e>
                                      <m:sub>
                                        <m:r>
                                          <a:rPr lang="en-US" sz="2100" i="1">
                                            <a:solidFill>
                                              <a:schemeClr val="accent1"/>
                                            </a:solidFill>
                                            <a:latin typeface="Cambria Math" panose="02040503050406030204" pitchFamily="18" charset="0"/>
                                          </a:rPr>
                                          <m:t>𝑑</m:t>
                                        </m:r>
                                      </m:sub>
                                      <m:sup>
                                        <m:r>
                                          <a:rPr lang="en-US" sz="2100" i="1">
                                            <a:solidFill>
                                              <a:schemeClr val="accent1"/>
                                            </a:solidFill>
                                            <a:latin typeface="Cambria Math" panose="02040503050406030204" pitchFamily="18" charset="0"/>
                                          </a:rPr>
                                          <m:t>+</m:t>
                                        </m:r>
                                      </m:sup>
                                    </m:sSubSup>
                                    <m:r>
                                      <a:rPr lang="en-US" sz="2100" i="1">
                                        <a:latin typeface="Cambria Math" panose="02040503050406030204" pitchFamily="18" charset="0"/>
                                      </a:rPr>
                                      <m:t>−</m:t>
                                    </m:r>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𝑑</m:t>
                                        </m:r>
                                      </m:sub>
                                      <m:sup>
                                        <m:r>
                                          <a:rPr lang="en-US" sz="2100" i="1">
                                            <a:latin typeface="Cambria Math" panose="02040503050406030204" pitchFamily="18" charset="0"/>
                                          </a:rPr>
                                          <m:t>−</m:t>
                                        </m:r>
                                      </m:sup>
                                    </m:sSubSup>
                                    <m:sSubSup>
                                      <m:sSubSupPr>
                                        <m:ctrlPr>
                                          <a:rPr lang="en-US" sz="2100" i="1">
                                            <a:solidFill>
                                              <a:schemeClr val="accent1"/>
                                            </a:solidFill>
                                            <a:latin typeface="Cambria Math" panose="02040503050406030204" pitchFamily="18" charset="0"/>
                                          </a:rPr>
                                        </m:ctrlPr>
                                      </m:sSubSupPr>
                                      <m:e>
                                        <m:r>
                                          <a:rPr lang="en-US" sz="2100" i="1">
                                            <a:solidFill>
                                              <a:schemeClr val="accent1"/>
                                            </a:solidFill>
                                            <a:latin typeface="Cambria Math" panose="02040503050406030204" pitchFamily="18" charset="0"/>
                                          </a:rPr>
                                          <m:t>𝐴</m:t>
                                        </m:r>
                                      </m:e>
                                      <m:sub>
                                        <m:r>
                                          <a:rPr lang="en-US" sz="2100" i="1">
                                            <a:solidFill>
                                              <a:schemeClr val="accent1"/>
                                            </a:solidFill>
                                            <a:latin typeface="Cambria Math" panose="02040503050406030204" pitchFamily="18" charset="0"/>
                                          </a:rPr>
                                          <m:t>𝑑</m:t>
                                        </m:r>
                                      </m:sub>
                                      <m:sup>
                                        <m:r>
                                          <a:rPr lang="en-US" sz="2100" i="1">
                                            <a:solidFill>
                                              <a:schemeClr val="accent1"/>
                                            </a:solidFill>
                                            <a:latin typeface="Cambria Math" panose="02040503050406030204" pitchFamily="18" charset="0"/>
                                          </a:rPr>
                                          <m:t>−</m:t>
                                        </m:r>
                                      </m:sup>
                                    </m:sSubSup>
                                  </m:e>
                                </m:d>
                                <m:r>
                                  <a:rPr lang="en-US" sz="2100" i="1">
                                    <a:latin typeface="Cambria Math" panose="02040503050406030204" pitchFamily="18" charset="0"/>
                                  </a:rPr>
                                  <m:t>−</m:t>
                                </m:r>
                                <m:d>
                                  <m:dPr>
                                    <m:ctrlPr>
                                      <a:rPr lang="en-US" sz="2100" i="1">
                                        <a:latin typeface="Cambria Math" panose="02040503050406030204" pitchFamily="18" charset="0"/>
                                      </a:rPr>
                                    </m:ctrlPr>
                                  </m:dPr>
                                  <m:e>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𝑝</m:t>
                                        </m:r>
                                      </m:sub>
                                      <m:sup>
                                        <m:r>
                                          <a:rPr lang="en-US" sz="2100" i="1">
                                            <a:latin typeface="Cambria Math" panose="02040503050406030204" pitchFamily="18" charset="0"/>
                                          </a:rPr>
                                          <m:t>+</m:t>
                                        </m:r>
                                      </m:sup>
                                    </m:sSubSup>
                                    <m:sSubSup>
                                      <m:sSubSupPr>
                                        <m:ctrlPr>
                                          <a:rPr lang="en-US"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𝐴</m:t>
                                        </m:r>
                                      </m:e>
                                      <m:sub>
                                        <m:r>
                                          <a:rPr lang="en-US" sz="2100" i="1">
                                            <a:solidFill>
                                              <a:srgbClr val="C00000"/>
                                            </a:solidFill>
                                            <a:latin typeface="Cambria Math" panose="02040503050406030204" pitchFamily="18" charset="0"/>
                                          </a:rPr>
                                          <m:t>𝑝</m:t>
                                        </m:r>
                                      </m:sub>
                                      <m:sup>
                                        <m:r>
                                          <a:rPr lang="en-US" sz="2100" i="1">
                                            <a:solidFill>
                                              <a:srgbClr val="C00000"/>
                                            </a:solidFill>
                                            <a:latin typeface="Cambria Math" panose="02040503050406030204" pitchFamily="18" charset="0"/>
                                          </a:rPr>
                                          <m:t>+</m:t>
                                        </m:r>
                                      </m:sup>
                                    </m:sSubSup>
                                    <m:r>
                                      <a:rPr lang="en-US" sz="2100" i="1">
                                        <a:latin typeface="Cambria Math" panose="02040503050406030204" pitchFamily="18" charset="0"/>
                                      </a:rPr>
                                      <m:t>−</m:t>
                                    </m:r>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𝑝</m:t>
                                        </m:r>
                                      </m:sub>
                                      <m:sup>
                                        <m:r>
                                          <a:rPr lang="en-US" sz="2100" i="1">
                                            <a:latin typeface="Cambria Math" panose="02040503050406030204" pitchFamily="18" charset="0"/>
                                          </a:rPr>
                                          <m:t>−</m:t>
                                        </m:r>
                                      </m:sup>
                                    </m:sSubSup>
                                    <m:sSubSup>
                                      <m:sSubSupPr>
                                        <m:ctrlPr>
                                          <a:rPr lang="en-US"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𝐴</m:t>
                                        </m:r>
                                      </m:e>
                                      <m:sub>
                                        <m:r>
                                          <a:rPr lang="en-US" sz="2100" i="1">
                                            <a:solidFill>
                                              <a:srgbClr val="C00000"/>
                                            </a:solidFill>
                                            <a:latin typeface="Cambria Math" panose="02040503050406030204" pitchFamily="18" charset="0"/>
                                          </a:rPr>
                                          <m:t>𝑝</m:t>
                                        </m:r>
                                      </m:sub>
                                      <m:sup>
                                        <m:r>
                                          <a:rPr lang="en-US" sz="2100" i="1">
                                            <a:solidFill>
                                              <a:srgbClr val="C00000"/>
                                            </a:solidFill>
                                            <a:latin typeface="Cambria Math" panose="02040503050406030204" pitchFamily="18" charset="0"/>
                                          </a:rPr>
                                          <m:t>−</m:t>
                                        </m:r>
                                      </m:sup>
                                    </m:sSubSup>
                                  </m:e>
                                </m:d>
                              </m:e>
                            </m:d>
                          </m:e>
                        </m:mr>
                      </m:m>
                    </m:oMath>
                  </m:oMathPara>
                </a14:m>
                <a:endParaRPr lang="it-IT" sz="2100" dirty="0"/>
              </a:p>
              <a:p>
                <a:pPr marL="0" indent="0">
                  <a:buNone/>
                </a:pPr>
                <a:endParaRPr lang="it-IT" sz="2100" dirty="0"/>
              </a:p>
              <a:p>
                <a:pPr marL="0" indent="0">
                  <a:buNone/>
                </a:pPr>
                <a:r>
                  <a:rPr lang="it-IT" sz="2100" dirty="0"/>
                  <a:t>With </a:t>
                </a:r>
                <a14:m>
                  <m:oMath xmlns:m="http://schemas.openxmlformats.org/officeDocument/2006/math">
                    <m:sSubSup>
                      <m:sSubSupPr>
                        <m:ctrlPr>
                          <a:rPr lang="en-US" sz="2100" i="1">
                            <a:latin typeface="Cambria Math" panose="02040503050406030204" pitchFamily="18" charset="0"/>
                          </a:rPr>
                        </m:ctrlPr>
                      </m:sSubSupPr>
                      <m:e>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𝑎</m:t>
                            </m:r>
                          </m:e>
                        </m:acc>
                      </m:e>
                      <m:sub>
                        <m:r>
                          <a:rPr lang="en-US" sz="2100" i="1">
                            <a:latin typeface="Cambria Math" panose="02040503050406030204" pitchFamily="18" charset="0"/>
                          </a:rPr>
                          <m:t>𝑃</m:t>
                        </m:r>
                      </m:sub>
                      <m:sup>
                        <m:r>
                          <a:rPr lang="en-US" sz="2100" i="1">
                            <a:latin typeface="Cambria Math" panose="02040503050406030204" pitchFamily="18" charset="0"/>
                          </a:rPr>
                          <m:t>h</m:t>
                        </m:r>
                      </m:sup>
                    </m:sSubSup>
                  </m:oMath>
                </a14:m>
                <a:r>
                  <a:rPr lang="it-IT" sz="2100" dirty="0"/>
                  <a:t> and </a:t>
                </a:r>
                <a14:m>
                  <m:oMath xmlns:m="http://schemas.openxmlformats.org/officeDocument/2006/math">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𝛼</m:t>
                        </m:r>
                      </m:e>
                    </m:acc>
                  </m:oMath>
                </a14:m>
                <a:r>
                  <a:rPr lang="it-IT" sz="2100" dirty="0"/>
                  <a:t> constants</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2"/>
                <a:stretch>
                  <a:fillRect l="-857" t="-1517"/>
                </a:stretch>
              </a:blipFill>
            </p:spPr>
            <p:txBody>
              <a:bodyPr/>
              <a:lstStyle/>
              <a:p>
                <a:r>
                  <a:rPr lang="it-IT">
                    <a:noFill/>
                  </a:rPr>
                  <a:t> </a:t>
                </a:r>
              </a:p>
            </p:txBody>
          </p:sp>
        </mc:Fallback>
      </mc:AlternateContent>
    </p:spTree>
    <p:extLst>
      <p:ext uri="{BB962C8B-B14F-4D97-AF65-F5344CB8AC3E}">
        <p14:creationId xmlns:p14="http://schemas.microsoft.com/office/powerpoint/2010/main" val="2825455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4059" y="3380079"/>
            <a:ext cx="4379623" cy="1734768"/>
          </a:xfrm>
          <a:prstGeom prst="rect">
            <a:avLst/>
          </a:prstGeom>
        </p:spPr>
      </p:pic>
      <p:sp>
        <p:nvSpPr>
          <p:cNvPr id="6" name="Title 5"/>
          <p:cNvSpPr>
            <a:spLocks noGrp="1"/>
          </p:cNvSpPr>
          <p:nvPr>
            <p:ph type="title"/>
          </p:nvPr>
        </p:nvSpPr>
        <p:spPr/>
        <p:txBody>
          <a:bodyPr/>
          <a:lstStyle/>
          <a:p>
            <a:pPr lvl="0"/>
            <a:r>
              <a:rPr lang="en-US" b="1" dirty="0">
                <a:cs typeface="Calibri" pitchFamily="34" charset="0"/>
              </a:rPr>
              <a:t>Is correlation having an impact? </a:t>
            </a:r>
            <a:endParaRPr lang="it-IT"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672" y="1181100"/>
            <a:ext cx="5294381" cy="3425190"/>
          </a:xfrm>
          <a:prstGeom prst="rect">
            <a:avLst/>
          </a:prstGeom>
        </p:spPr>
      </p:pic>
      <p:sp>
        <p:nvSpPr>
          <p:cNvPr id="9" name="Date Placeholder 8"/>
          <p:cNvSpPr>
            <a:spLocks noGrp="1"/>
          </p:cNvSpPr>
          <p:nvPr>
            <p:ph type="dt" sz="half" idx="10"/>
          </p:nvPr>
        </p:nvSpPr>
        <p:spPr/>
        <p:txBody>
          <a:bodyPr/>
          <a:lstStyle/>
          <a:p>
            <a:pPr defTabSz="342893" fontAlgn="auto">
              <a:spcBef>
                <a:spcPts val="0"/>
              </a:spcBef>
              <a:spcAft>
                <a:spcPts val="0"/>
              </a:spcAft>
            </a:pPr>
            <a:r>
              <a:rPr lang="en-US">
                <a:solidFill>
                  <a:srgbClr val="FFFFFF"/>
                </a:solidFill>
                <a:latin typeface="Corbel" panose="020B0503020204020204"/>
              </a:rPr>
              <a:t>16/01/2023</a:t>
            </a:r>
            <a:endParaRPr lang="en-US" dirty="0">
              <a:solidFill>
                <a:srgbClr val="FFFFFF"/>
              </a:solidFill>
              <a:latin typeface="Corbel" panose="020B0503020204020204"/>
            </a:endParaRPr>
          </a:p>
        </p:txBody>
      </p:sp>
      <p:sp>
        <p:nvSpPr>
          <p:cNvPr id="10" name="Footer Placeholder 9"/>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XXIX Epiphany Conference</a:t>
            </a:r>
            <a:endParaRPr lang="en-US" dirty="0">
              <a:solidFill>
                <a:srgbClr val="FFFFFF"/>
              </a:solidFill>
              <a:latin typeface="Corbel" panose="020B0503020204020204"/>
            </a:endParaRPr>
          </a:p>
        </p:txBody>
      </p:sp>
      <p:sp>
        <p:nvSpPr>
          <p:cNvPr id="11" name="Slide Number Placeholder 10"/>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45</a:t>
            </a:fld>
            <a:endParaRPr lang="en-US" dirty="0">
              <a:solidFill>
                <a:srgbClr val="FFFFFF"/>
              </a:solidFill>
              <a:latin typeface="Corbel" panose="020B0503020204020204"/>
            </a:endParaRPr>
          </a:p>
        </p:txBody>
      </p:sp>
    </p:spTree>
    <p:extLst>
      <p:ext uri="{BB962C8B-B14F-4D97-AF65-F5344CB8AC3E}">
        <p14:creationId xmlns:p14="http://schemas.microsoft.com/office/powerpoint/2010/main" val="2450053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245" y="800102"/>
            <a:ext cx="3934641" cy="222383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82" y="800102"/>
            <a:ext cx="3934641" cy="222383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245" y="3122183"/>
            <a:ext cx="3934641" cy="2223834"/>
          </a:xfrm>
          <a:prstGeom prst="rect">
            <a:avLst/>
          </a:prstGeom>
        </p:spPr>
      </p:pic>
      <p:cxnSp>
        <p:nvCxnSpPr>
          <p:cNvPr id="22" name="Straight Arrow Connector 21"/>
          <p:cNvCxnSpPr/>
          <p:nvPr/>
        </p:nvCxnSpPr>
        <p:spPr bwMode="auto">
          <a:xfrm>
            <a:off x="777686" y="2956695"/>
            <a:ext cx="3172239" cy="0"/>
          </a:xfrm>
          <a:prstGeom prst="straightConnector1">
            <a:avLst/>
          </a:prstGeom>
          <a:solidFill>
            <a:srgbClr val="00B8FF"/>
          </a:solidFill>
          <a:ln w="19050" cap="flat" cmpd="sng" algn="ctr">
            <a:solidFill>
              <a:srgbClr val="00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2296214" y="2828418"/>
            <a:ext cx="258882" cy="329977"/>
          </a:xfrm>
          <a:prstGeom prst="rect">
            <a:avLst/>
          </a:prstGeom>
          <a:solidFill>
            <a:srgbClr val="EAEAEA"/>
          </a:solidFill>
        </p:spPr>
        <p:txBody>
          <a:bodyPr wrap="none" lIns="82945" tIns="41473" rIns="82945" bIns="41473" rtlCol="0">
            <a:spAutoFit/>
          </a:bodyPr>
          <a:lstStyle/>
          <a:p>
            <a:r>
              <a:rPr lang="en-US" sz="1600" dirty="0">
                <a:solidFill>
                  <a:srgbClr val="FF0000"/>
                </a:solidFill>
                <a:latin typeface="Times New Roman" pitchFamily="18" charset="0"/>
                <a:cs typeface="Times New Roman" pitchFamily="18" charset="0"/>
              </a:rPr>
              <a:t>z</a:t>
            </a:r>
          </a:p>
        </p:txBody>
      </p:sp>
      <p:cxnSp>
        <p:nvCxnSpPr>
          <p:cNvPr id="26" name="Straight Arrow Connector 25"/>
          <p:cNvCxnSpPr/>
          <p:nvPr/>
        </p:nvCxnSpPr>
        <p:spPr bwMode="auto">
          <a:xfrm>
            <a:off x="5023136" y="2931520"/>
            <a:ext cx="3172239" cy="0"/>
          </a:xfrm>
          <a:prstGeom prst="straightConnector1">
            <a:avLst/>
          </a:prstGeom>
          <a:solidFill>
            <a:srgbClr val="00B8FF"/>
          </a:solidFill>
          <a:ln w="19050" cap="flat" cmpd="sng" algn="ctr">
            <a:solidFill>
              <a:srgbClr val="00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6428369" y="2828658"/>
            <a:ext cx="422388" cy="329977"/>
          </a:xfrm>
          <a:prstGeom prst="rect">
            <a:avLst/>
          </a:prstGeom>
          <a:solidFill>
            <a:srgbClr val="EAEAEA"/>
          </a:solidFill>
        </p:spPr>
        <p:txBody>
          <a:bodyPr wrap="none" lIns="82945" tIns="41473" rIns="82945" bIns="41473" rtlCol="0">
            <a:spAutoFit/>
          </a:bodyPr>
          <a:lstStyle/>
          <a:p>
            <a:r>
              <a:rPr lang="en-US" sz="1600" dirty="0" err="1">
                <a:solidFill>
                  <a:srgbClr val="FF0000"/>
                </a:solidFill>
                <a:latin typeface="Times New Roman" pitchFamily="18" charset="0"/>
                <a:cs typeface="Times New Roman" pitchFamily="18" charset="0"/>
              </a:rPr>
              <a:t>p</a:t>
            </a:r>
            <a:r>
              <a:rPr lang="en-US" sz="1600" baseline="-25000" dirty="0" err="1">
                <a:solidFill>
                  <a:srgbClr val="FF0000"/>
                </a:solidFill>
                <a:latin typeface="Times New Roman" pitchFamily="18" charset="0"/>
                <a:cs typeface="Times New Roman" pitchFamily="18" charset="0"/>
              </a:rPr>
              <a:t>T</a:t>
            </a:r>
            <a:r>
              <a:rPr lang="en-US" sz="1600" baseline="30000" dirty="0" err="1">
                <a:solidFill>
                  <a:srgbClr val="FF0000"/>
                </a:solidFill>
                <a:latin typeface="Times New Roman" pitchFamily="18" charset="0"/>
                <a:cs typeface="Times New Roman" pitchFamily="18" charset="0"/>
              </a:rPr>
              <a:t>h</a:t>
            </a:r>
            <a:endParaRPr lang="en-US" sz="1600" baseline="30000" dirty="0">
              <a:solidFill>
                <a:srgbClr val="FF0000"/>
              </a:solidFill>
              <a:latin typeface="Times New Roman" pitchFamily="18" charset="0"/>
              <a:cs typeface="Times New Roman" pitchFamily="18" charset="0"/>
            </a:endParaRPr>
          </a:p>
        </p:txBody>
      </p:sp>
      <p:cxnSp>
        <p:nvCxnSpPr>
          <p:cNvPr id="28" name="Straight Arrow Connector 27"/>
          <p:cNvCxnSpPr/>
          <p:nvPr/>
        </p:nvCxnSpPr>
        <p:spPr bwMode="auto">
          <a:xfrm>
            <a:off x="5074024" y="5278778"/>
            <a:ext cx="3172239" cy="0"/>
          </a:xfrm>
          <a:prstGeom prst="straightConnector1">
            <a:avLst/>
          </a:prstGeom>
          <a:solidFill>
            <a:srgbClr val="00B8FF"/>
          </a:solidFill>
          <a:ln w="19050" cap="flat" cmpd="sng" algn="ctr">
            <a:solidFill>
              <a:srgbClr val="00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p:cNvSpPr txBox="1"/>
          <p:nvPr/>
        </p:nvSpPr>
        <p:spPr>
          <a:xfrm>
            <a:off x="6438239" y="5151226"/>
            <a:ext cx="422388" cy="329977"/>
          </a:xfrm>
          <a:prstGeom prst="rect">
            <a:avLst/>
          </a:prstGeom>
          <a:solidFill>
            <a:srgbClr val="EAEAEA"/>
          </a:solidFill>
        </p:spPr>
        <p:txBody>
          <a:bodyPr wrap="none" lIns="82945" tIns="41473" rIns="82945" bIns="41473" rtlCol="0">
            <a:spAutoFit/>
          </a:bodyPr>
          <a:lstStyle/>
          <a:p>
            <a:r>
              <a:rPr lang="en-US" sz="1600" dirty="0" err="1">
                <a:solidFill>
                  <a:srgbClr val="FF0000"/>
                </a:solidFill>
                <a:latin typeface="Times New Roman" pitchFamily="18" charset="0"/>
                <a:cs typeface="Times New Roman" pitchFamily="18" charset="0"/>
              </a:rPr>
              <a:t>p</a:t>
            </a:r>
            <a:r>
              <a:rPr lang="en-US" sz="1600" baseline="-25000" dirty="0" err="1">
                <a:solidFill>
                  <a:srgbClr val="FF0000"/>
                </a:solidFill>
                <a:latin typeface="Times New Roman" pitchFamily="18" charset="0"/>
                <a:cs typeface="Times New Roman" pitchFamily="18" charset="0"/>
              </a:rPr>
              <a:t>T</a:t>
            </a:r>
            <a:r>
              <a:rPr lang="en-US" sz="1600" baseline="30000" dirty="0" err="1">
                <a:solidFill>
                  <a:srgbClr val="FF0000"/>
                </a:solidFill>
                <a:latin typeface="Times New Roman" pitchFamily="18" charset="0"/>
                <a:cs typeface="Times New Roman" pitchFamily="18" charset="0"/>
              </a:rPr>
              <a:t>h</a:t>
            </a:r>
            <a:endParaRPr lang="en-US" sz="1600" baseline="30000" dirty="0">
              <a:solidFill>
                <a:srgbClr val="FF0000"/>
              </a:solidFill>
              <a:latin typeface="Times New Roman" pitchFamily="18" charset="0"/>
              <a:cs typeface="Times New Roman" pitchFamily="18" charset="0"/>
            </a:endParaRPr>
          </a:p>
        </p:txBody>
      </p:sp>
      <p:sp>
        <p:nvSpPr>
          <p:cNvPr id="30" name="Rectangle 4"/>
          <p:cNvSpPr>
            <a:spLocks noChangeArrowheads="1"/>
          </p:cNvSpPr>
          <p:nvPr/>
        </p:nvSpPr>
        <p:spPr bwMode="auto">
          <a:xfrm>
            <a:off x="394011" y="3273985"/>
            <a:ext cx="3901510" cy="29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marL="159840" indent="-159840" defTabSz="827996">
              <a:spcBef>
                <a:spcPct val="20000"/>
              </a:spcBef>
              <a:buClr>
                <a:srgbClr val="003399"/>
              </a:buClr>
            </a:pPr>
            <a:r>
              <a:rPr lang="en-US" b="1" dirty="0">
                <a:solidFill>
                  <a:srgbClr val="000099"/>
                </a:solidFill>
              </a:rPr>
              <a:t>charged </a:t>
            </a:r>
            <a:r>
              <a:rPr lang="en-US" b="1" dirty="0" err="1">
                <a:solidFill>
                  <a:srgbClr val="000099"/>
                </a:solidFill>
              </a:rPr>
              <a:t>pions</a:t>
            </a:r>
            <a:endParaRPr lang="en-US" b="1" dirty="0">
              <a:solidFill>
                <a:srgbClr val="000099"/>
              </a:solidFill>
            </a:endParaRPr>
          </a:p>
        </p:txBody>
      </p:sp>
      <p:sp>
        <p:nvSpPr>
          <p:cNvPr id="31" name="Rectangle 4"/>
          <p:cNvSpPr>
            <a:spLocks noChangeArrowheads="1"/>
          </p:cNvSpPr>
          <p:nvPr/>
        </p:nvSpPr>
        <p:spPr bwMode="auto">
          <a:xfrm>
            <a:off x="413046" y="3569197"/>
            <a:ext cx="3901510" cy="142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50" tIns="50377" rIns="100750" bIns="50377"/>
          <a:lstStyle/>
          <a:p>
            <a:pPr marL="159840" indent="-159840" defTabSz="827996">
              <a:spcBef>
                <a:spcPct val="20000"/>
              </a:spcBef>
              <a:buClr>
                <a:srgbClr val="003399"/>
              </a:buClr>
            </a:pPr>
            <a:r>
              <a:rPr lang="en-US" b="1" dirty="0">
                <a:solidFill>
                  <a:srgbClr val="FF0000"/>
                </a:solidFill>
                <a:cs typeface="Times New Roman" pitchFamily="18" charset="0"/>
              </a:rPr>
              <a:t>also available for</a:t>
            </a:r>
            <a:br>
              <a:rPr lang="en-US" b="1" dirty="0">
                <a:solidFill>
                  <a:srgbClr val="FF0000"/>
                </a:solidFill>
                <a:cs typeface="Times New Roman" pitchFamily="18" charset="0"/>
              </a:rPr>
            </a:br>
            <a:r>
              <a:rPr lang="en-US" b="1" dirty="0">
                <a:solidFill>
                  <a:srgbClr val="FF0000"/>
                </a:solidFill>
                <a:cs typeface="Times New Roman" pitchFamily="18" charset="0"/>
              </a:rPr>
              <a:t>charged hadrons </a:t>
            </a:r>
          </a:p>
          <a:p>
            <a:pPr marL="159840" indent="-159840" defTabSz="827996">
              <a:spcBef>
                <a:spcPct val="20000"/>
              </a:spcBef>
              <a:buClr>
                <a:srgbClr val="003399"/>
              </a:buClr>
            </a:pPr>
            <a:r>
              <a:rPr lang="en-US" b="1" dirty="0">
                <a:solidFill>
                  <a:srgbClr val="FF0000"/>
                </a:solidFill>
                <a:cs typeface="Times New Roman" pitchFamily="18" charset="0"/>
              </a:rPr>
              <a:t>	charged </a:t>
            </a:r>
            <a:r>
              <a:rPr lang="en-US" b="1" dirty="0" err="1">
                <a:solidFill>
                  <a:srgbClr val="FF0000"/>
                </a:solidFill>
                <a:cs typeface="Times New Roman" pitchFamily="18" charset="0"/>
              </a:rPr>
              <a:t>kaons</a:t>
            </a:r>
            <a:endParaRPr lang="en-US" b="1" dirty="0">
              <a:solidFill>
                <a:srgbClr val="FF0000"/>
              </a:solidFill>
              <a:cs typeface="Times New Roman" pitchFamily="18" charset="0"/>
            </a:endParaRPr>
          </a:p>
          <a:p>
            <a:pPr marL="159840" indent="-159840" defTabSz="827996">
              <a:spcBef>
                <a:spcPct val="20000"/>
              </a:spcBef>
              <a:buClr>
                <a:srgbClr val="003399"/>
              </a:buClr>
            </a:pPr>
            <a:r>
              <a:rPr lang="en-US" b="1" dirty="0">
                <a:solidFill>
                  <a:srgbClr val="0033CC"/>
                </a:solidFill>
                <a:cs typeface="Times New Roman" pitchFamily="18" charset="0"/>
              </a:rPr>
              <a:t>have to be taken into account</a:t>
            </a:r>
            <a:endParaRPr lang="el-GR" sz="2200" b="1" dirty="0">
              <a:solidFill>
                <a:srgbClr val="0033CC"/>
              </a:solidFill>
              <a:cs typeface="Times New Roman" pitchFamily="18" charset="0"/>
            </a:endParaRPr>
          </a:p>
        </p:txBody>
      </p:sp>
      <p:sp>
        <p:nvSpPr>
          <p:cNvPr id="32" name="TextBox 31"/>
          <p:cNvSpPr txBox="1"/>
          <p:nvPr/>
        </p:nvSpPr>
        <p:spPr>
          <a:xfrm>
            <a:off x="370007" y="804112"/>
            <a:ext cx="2356251" cy="360755"/>
          </a:xfrm>
          <a:prstGeom prst="rect">
            <a:avLst/>
          </a:prstGeom>
          <a:solidFill>
            <a:srgbClr val="EAEAEA"/>
          </a:solidFill>
        </p:spPr>
        <p:txBody>
          <a:bodyPr wrap="none" lIns="82945" tIns="41473" rIns="82945" bIns="41473" rtlCol="0">
            <a:spAutoFit/>
          </a:bodyPr>
          <a:lstStyle/>
          <a:p>
            <a:r>
              <a:rPr lang="en-US" dirty="0">
                <a:solidFill>
                  <a:schemeClr val="tx1">
                    <a:lumMod val="75000"/>
                    <a:lumOff val="25000"/>
                  </a:schemeClr>
                </a:solidFill>
                <a:latin typeface="Times New Roman" pitchFamily="18" charset="0"/>
                <a:cs typeface="Times New Roman" pitchFamily="18" charset="0"/>
              </a:rPr>
              <a:t>correlation coefficients </a:t>
            </a:r>
          </a:p>
        </p:txBody>
      </p:sp>
      <p:cxnSp>
        <p:nvCxnSpPr>
          <p:cNvPr id="33" name="Straight Arrow Connector 32"/>
          <p:cNvCxnSpPr/>
          <p:nvPr/>
        </p:nvCxnSpPr>
        <p:spPr bwMode="auto">
          <a:xfrm flipV="1">
            <a:off x="532278" y="1001719"/>
            <a:ext cx="0" cy="1843393"/>
          </a:xfrm>
          <a:prstGeom prst="straightConnector1">
            <a:avLst/>
          </a:prstGeom>
          <a:solidFill>
            <a:srgbClr val="00B8FF"/>
          </a:solidFill>
          <a:ln w="19050" cap="flat" cmpd="sng" algn="ctr">
            <a:solidFill>
              <a:srgbClr val="00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p:cNvSpPr txBox="1"/>
          <p:nvPr/>
        </p:nvSpPr>
        <p:spPr>
          <a:xfrm>
            <a:off x="394010" y="1801376"/>
            <a:ext cx="321398" cy="329977"/>
          </a:xfrm>
          <a:prstGeom prst="rect">
            <a:avLst/>
          </a:prstGeom>
          <a:solidFill>
            <a:srgbClr val="EAEAEA"/>
          </a:solidFill>
        </p:spPr>
        <p:txBody>
          <a:bodyPr wrap="none" lIns="82945" tIns="41473" rIns="82945" bIns="41473" rtlCol="0">
            <a:spAutoFit/>
          </a:bodyPr>
          <a:lstStyle/>
          <a:p>
            <a:r>
              <a:rPr lang="en-US" sz="1600" dirty="0">
                <a:solidFill>
                  <a:srgbClr val="FF0000"/>
                </a:solidFill>
                <a:latin typeface="Times New Roman" pitchFamily="18" charset="0"/>
                <a:cs typeface="Times New Roman" pitchFamily="18" charset="0"/>
              </a:rPr>
              <a:t>x </a:t>
            </a:r>
          </a:p>
        </p:txBody>
      </p:sp>
      <p:sp>
        <p:nvSpPr>
          <p:cNvPr id="35" name="TextBox 34"/>
          <p:cNvSpPr txBox="1"/>
          <p:nvPr/>
        </p:nvSpPr>
        <p:spPr>
          <a:xfrm>
            <a:off x="4670252" y="808682"/>
            <a:ext cx="2356251" cy="360755"/>
          </a:xfrm>
          <a:prstGeom prst="rect">
            <a:avLst/>
          </a:prstGeom>
          <a:solidFill>
            <a:srgbClr val="EAEAEA"/>
          </a:solidFill>
        </p:spPr>
        <p:txBody>
          <a:bodyPr wrap="none" lIns="82945" tIns="41473" rIns="82945" bIns="41473" rtlCol="0">
            <a:spAutoFit/>
          </a:bodyPr>
          <a:lstStyle/>
          <a:p>
            <a:r>
              <a:rPr lang="en-US" dirty="0">
                <a:solidFill>
                  <a:schemeClr val="tx1">
                    <a:lumMod val="75000"/>
                    <a:lumOff val="25000"/>
                  </a:schemeClr>
                </a:solidFill>
                <a:latin typeface="Times New Roman" pitchFamily="18" charset="0"/>
                <a:cs typeface="Times New Roman" pitchFamily="18" charset="0"/>
              </a:rPr>
              <a:t>correlation coefficients </a:t>
            </a:r>
          </a:p>
        </p:txBody>
      </p:sp>
      <p:sp>
        <p:nvSpPr>
          <p:cNvPr id="36" name="TextBox 35"/>
          <p:cNvSpPr txBox="1"/>
          <p:nvPr/>
        </p:nvSpPr>
        <p:spPr>
          <a:xfrm>
            <a:off x="4681615" y="3081116"/>
            <a:ext cx="2356251" cy="360755"/>
          </a:xfrm>
          <a:prstGeom prst="rect">
            <a:avLst/>
          </a:prstGeom>
          <a:solidFill>
            <a:srgbClr val="EAEAEA"/>
          </a:solidFill>
        </p:spPr>
        <p:txBody>
          <a:bodyPr wrap="none" lIns="82945" tIns="41473" rIns="82945" bIns="41473" rtlCol="0">
            <a:spAutoFit/>
          </a:bodyPr>
          <a:lstStyle/>
          <a:p>
            <a:r>
              <a:rPr lang="en-US" dirty="0">
                <a:solidFill>
                  <a:schemeClr val="tx1">
                    <a:lumMod val="75000"/>
                    <a:lumOff val="25000"/>
                  </a:schemeClr>
                </a:solidFill>
                <a:latin typeface="Times New Roman" pitchFamily="18" charset="0"/>
                <a:cs typeface="Times New Roman" pitchFamily="18" charset="0"/>
              </a:rPr>
              <a:t>correlation coefficients </a:t>
            </a:r>
          </a:p>
        </p:txBody>
      </p:sp>
      <p:cxnSp>
        <p:nvCxnSpPr>
          <p:cNvPr id="20" name="Straight Arrow Connector 19"/>
          <p:cNvCxnSpPr/>
          <p:nvPr/>
        </p:nvCxnSpPr>
        <p:spPr bwMode="auto">
          <a:xfrm flipV="1">
            <a:off x="4848480" y="3273988"/>
            <a:ext cx="0" cy="1843393"/>
          </a:xfrm>
          <a:prstGeom prst="straightConnector1">
            <a:avLst/>
          </a:prstGeom>
          <a:solidFill>
            <a:srgbClr val="00B8FF"/>
          </a:solidFill>
          <a:ln w="19050" cap="flat" cmpd="sng" algn="ctr">
            <a:solidFill>
              <a:srgbClr val="00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4710212" y="4147707"/>
            <a:ext cx="316590" cy="314588"/>
          </a:xfrm>
          <a:prstGeom prst="rect">
            <a:avLst/>
          </a:prstGeom>
          <a:solidFill>
            <a:srgbClr val="EAEAEA"/>
          </a:solidFill>
        </p:spPr>
        <p:txBody>
          <a:bodyPr wrap="none" lIns="82945" tIns="41473" rIns="82945" bIns="41473" rtlCol="0">
            <a:spAutoFit/>
          </a:bodyPr>
          <a:lstStyle/>
          <a:p>
            <a:r>
              <a:rPr lang="en-US" sz="1500" dirty="0">
                <a:solidFill>
                  <a:srgbClr val="FF0000"/>
                </a:solidFill>
              </a:rPr>
              <a:t>z </a:t>
            </a:r>
          </a:p>
        </p:txBody>
      </p:sp>
      <p:cxnSp>
        <p:nvCxnSpPr>
          <p:cNvPr id="18" name="Straight Arrow Connector 17"/>
          <p:cNvCxnSpPr/>
          <p:nvPr/>
        </p:nvCxnSpPr>
        <p:spPr bwMode="auto">
          <a:xfrm flipV="1">
            <a:off x="4848480" y="982440"/>
            <a:ext cx="0" cy="1843393"/>
          </a:xfrm>
          <a:prstGeom prst="straightConnector1">
            <a:avLst/>
          </a:prstGeom>
          <a:solidFill>
            <a:srgbClr val="00B8FF"/>
          </a:solidFill>
          <a:ln w="19050" cap="flat" cmpd="sng" algn="ctr">
            <a:solidFill>
              <a:srgbClr val="0033C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4710212" y="1782092"/>
            <a:ext cx="316590" cy="314588"/>
          </a:xfrm>
          <a:prstGeom prst="rect">
            <a:avLst/>
          </a:prstGeom>
          <a:solidFill>
            <a:srgbClr val="EAEAEA"/>
          </a:solidFill>
        </p:spPr>
        <p:txBody>
          <a:bodyPr wrap="none" lIns="82945" tIns="41473" rIns="82945" bIns="41473" rtlCol="0">
            <a:spAutoFit/>
          </a:bodyPr>
          <a:lstStyle/>
          <a:p>
            <a:r>
              <a:rPr lang="en-US" sz="1500" dirty="0">
                <a:solidFill>
                  <a:srgbClr val="FF0000"/>
                </a:solidFill>
              </a:rPr>
              <a:t>x </a:t>
            </a:r>
          </a:p>
        </p:txBody>
      </p:sp>
      <p:sp>
        <p:nvSpPr>
          <p:cNvPr id="5" name="Title 4"/>
          <p:cNvSpPr>
            <a:spLocks noGrp="1"/>
          </p:cNvSpPr>
          <p:nvPr>
            <p:ph type="title"/>
          </p:nvPr>
        </p:nvSpPr>
        <p:spPr/>
        <p:txBody>
          <a:bodyPr/>
          <a:lstStyle/>
          <a:p>
            <a:r>
              <a:rPr lang="it-IT"/>
              <a:t>Statistical correlations</a:t>
            </a:r>
            <a:endParaRPr lang="it-IT" dirty="0"/>
          </a:p>
        </p:txBody>
      </p:sp>
      <p:sp>
        <p:nvSpPr>
          <p:cNvPr id="7" name="Date Placeholder 6"/>
          <p:cNvSpPr>
            <a:spLocks noGrp="1"/>
          </p:cNvSpPr>
          <p:nvPr>
            <p:ph type="dt" sz="half" idx="10"/>
          </p:nvPr>
        </p:nvSpPr>
        <p:spPr/>
        <p:txBody>
          <a:bodyPr/>
          <a:lstStyle/>
          <a:p>
            <a:pPr defTabSz="342893" fontAlgn="auto">
              <a:spcBef>
                <a:spcPts val="0"/>
              </a:spcBef>
              <a:spcAft>
                <a:spcPts val="0"/>
              </a:spcAft>
            </a:pPr>
            <a:r>
              <a:rPr lang="en-US">
                <a:solidFill>
                  <a:srgbClr val="FFFFFF"/>
                </a:solidFill>
                <a:latin typeface="Corbel" panose="020B0503020204020204"/>
              </a:rPr>
              <a:t>16/01/2023</a:t>
            </a:r>
            <a:endParaRPr lang="en-US" dirty="0">
              <a:solidFill>
                <a:srgbClr val="FFFFFF"/>
              </a:solidFill>
              <a:latin typeface="Corbel" panose="020B0503020204020204"/>
            </a:endParaRPr>
          </a:p>
        </p:txBody>
      </p:sp>
      <p:sp>
        <p:nvSpPr>
          <p:cNvPr id="10" name="Footer Placeholder 9"/>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XXIX Epiphany Conference</a:t>
            </a:r>
            <a:endParaRPr lang="en-US" dirty="0">
              <a:solidFill>
                <a:srgbClr val="FFFFFF"/>
              </a:solidFill>
              <a:latin typeface="Corbel" panose="020B0503020204020204"/>
            </a:endParaRPr>
          </a:p>
        </p:txBody>
      </p:sp>
      <p:sp>
        <p:nvSpPr>
          <p:cNvPr id="11" name="Slide Number Placeholder 10"/>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46</a:t>
            </a:fld>
            <a:endParaRPr lang="en-US" dirty="0">
              <a:solidFill>
                <a:srgbClr val="FFFFFF"/>
              </a:solidFill>
              <a:latin typeface="Corbel" panose="020B0503020204020204"/>
            </a:endParaRPr>
          </a:p>
        </p:txBody>
      </p:sp>
    </p:spTree>
    <p:extLst>
      <p:ext uri="{BB962C8B-B14F-4D97-AF65-F5344CB8AC3E}">
        <p14:creationId xmlns:p14="http://schemas.microsoft.com/office/powerpoint/2010/main" val="2228026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9E4969-9623-477D-AA46-24FDC30DE9B5}"/>
              </a:ext>
            </a:extLst>
          </p:cNvPr>
          <p:cNvSpPr>
            <a:spLocks noGrp="1"/>
          </p:cNvSpPr>
          <p:nvPr>
            <p:ph type="title"/>
          </p:nvPr>
        </p:nvSpPr>
        <p:spPr/>
        <p:txBody>
          <a:bodyPr/>
          <a:lstStyle/>
          <a:p>
            <a:r>
              <a:rPr lang="en-US" dirty="0"/>
              <a:t>Higher Twists</a:t>
            </a:r>
          </a:p>
        </p:txBody>
      </p:sp>
      <p:sp>
        <p:nvSpPr>
          <p:cNvPr id="3" name="Date Placeholder 2">
            <a:extLst>
              <a:ext uri="{FF2B5EF4-FFF2-40B4-BE49-F238E27FC236}">
                <a16:creationId xmlns:a16="http://schemas.microsoft.com/office/drawing/2014/main" id="{F68B7258-38C6-491C-9EA1-4D9DD62BBD57}"/>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ECCCAAE7-828B-48E0-A2C3-6623E0FED483}"/>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D3D582D2-551D-41E8-B876-4886CFE4F152}"/>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47</a:t>
            </a:fld>
            <a:endParaRPr lang="en-US" dirty="0">
              <a:solidFill>
                <a:srgbClr val="FFFFFF"/>
              </a:solidFill>
            </a:endParaRPr>
          </a:p>
        </p:txBody>
      </p:sp>
    </p:spTree>
    <p:extLst>
      <p:ext uri="{BB962C8B-B14F-4D97-AF65-F5344CB8AC3E}">
        <p14:creationId xmlns:p14="http://schemas.microsoft.com/office/powerpoint/2010/main" val="3770433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E07012-E554-4DC5-AB98-A06DFAF6C99F}"/>
              </a:ext>
            </a:extLst>
          </p:cNvPr>
          <p:cNvSpPr>
            <a:spLocks noGrp="1"/>
          </p:cNvSpPr>
          <p:nvPr>
            <p:ph type="title"/>
          </p:nvPr>
        </p:nvSpPr>
        <p:spPr/>
        <p:txBody>
          <a:bodyPr/>
          <a:lstStyle/>
          <a:p>
            <a:r>
              <a:rPr lang="en-US" dirty="0"/>
              <a:t>Beam Spin Asymmetry Measurements</a:t>
            </a:r>
          </a:p>
        </p:txBody>
      </p:sp>
      <p:sp>
        <p:nvSpPr>
          <p:cNvPr id="3" name="Date Placeholder 2">
            <a:extLst>
              <a:ext uri="{FF2B5EF4-FFF2-40B4-BE49-F238E27FC236}">
                <a16:creationId xmlns:a16="http://schemas.microsoft.com/office/drawing/2014/main" id="{9F6ABE28-CDC3-4879-9063-741F157B8019}"/>
              </a:ext>
            </a:extLst>
          </p:cNvPr>
          <p:cNvSpPr>
            <a:spLocks noGrp="1"/>
          </p:cNvSpPr>
          <p:nvPr>
            <p:ph type="dt" sz="half" idx="10"/>
          </p:nvPr>
        </p:nvSpPr>
        <p:spPr/>
        <p:txBody>
          <a:bodyPr/>
          <a:lstStyle/>
          <a:p>
            <a:r>
              <a:rPr lang="en-US"/>
              <a:t>16/01/2023</a:t>
            </a:r>
            <a:endParaRPr lang="en-US" dirty="0"/>
          </a:p>
        </p:txBody>
      </p:sp>
      <p:sp>
        <p:nvSpPr>
          <p:cNvPr id="4" name="Footer Placeholder 3">
            <a:extLst>
              <a:ext uri="{FF2B5EF4-FFF2-40B4-BE49-F238E27FC236}">
                <a16:creationId xmlns:a16="http://schemas.microsoft.com/office/drawing/2014/main" id="{1BDE531D-F193-41F1-9075-035FAE59E4AD}"/>
              </a:ext>
            </a:extLst>
          </p:cNvPr>
          <p:cNvSpPr>
            <a:spLocks noGrp="1"/>
          </p:cNvSpPr>
          <p:nvPr>
            <p:ph type="ftr" sz="quarter" idx="11"/>
          </p:nvPr>
        </p:nvSpPr>
        <p:spPr/>
        <p:txBody>
          <a:bodyPr/>
          <a:lstStyle/>
          <a:p>
            <a:r>
              <a:rPr lang="en-US"/>
              <a:t>XXIX Epiphany Conference</a:t>
            </a:r>
            <a:endParaRPr lang="en-US" dirty="0"/>
          </a:p>
        </p:txBody>
      </p:sp>
      <p:sp>
        <p:nvSpPr>
          <p:cNvPr id="5" name="Slide Number Placeholder 4">
            <a:extLst>
              <a:ext uri="{FF2B5EF4-FFF2-40B4-BE49-F238E27FC236}">
                <a16:creationId xmlns:a16="http://schemas.microsoft.com/office/drawing/2014/main" id="{AE1BF101-16BB-4457-9BF6-FC1467B394BB}"/>
              </a:ext>
            </a:extLst>
          </p:cNvPr>
          <p:cNvSpPr>
            <a:spLocks noGrp="1"/>
          </p:cNvSpPr>
          <p:nvPr>
            <p:ph type="sldNum" sz="quarter" idx="12"/>
          </p:nvPr>
        </p:nvSpPr>
        <p:spPr/>
        <p:txBody>
          <a:bodyPr/>
          <a:lstStyle/>
          <a:p>
            <a:fld id="{D502567A-F768-4C88-A627-18353962A466}" type="slidenum">
              <a:rPr lang="en-US" smtClean="0"/>
              <a:pPr/>
              <a:t>48</a:t>
            </a:fld>
            <a:endParaRPr lang="en-US" dirty="0"/>
          </a:p>
        </p:txBody>
      </p:sp>
      <p:sp>
        <p:nvSpPr>
          <p:cNvPr id="7" name="Content Placeholder 6">
            <a:extLst>
              <a:ext uri="{FF2B5EF4-FFF2-40B4-BE49-F238E27FC236}">
                <a16:creationId xmlns:a16="http://schemas.microsoft.com/office/drawing/2014/main" id="{0B470390-80E6-4E30-9049-6946E8615431}"/>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id="{C8044660-DEC4-4C9C-8A00-A07F78F1AE5C}"/>
              </a:ext>
            </a:extLst>
          </p:cNvPr>
          <p:cNvPicPr>
            <a:picLocks noChangeAspect="1"/>
          </p:cNvPicPr>
          <p:nvPr/>
        </p:nvPicPr>
        <p:blipFill>
          <a:blip r:embed="rId3"/>
          <a:stretch>
            <a:fillRect/>
          </a:stretch>
        </p:blipFill>
        <p:spPr>
          <a:xfrm>
            <a:off x="152400" y="1146266"/>
            <a:ext cx="4114800" cy="4114800"/>
          </a:xfrm>
          <a:prstGeom prst="rect">
            <a:avLst/>
          </a:prstGeom>
        </p:spPr>
      </p:pic>
      <p:pic>
        <p:nvPicPr>
          <p:cNvPr id="11" name="Picture 10">
            <a:extLst>
              <a:ext uri="{FF2B5EF4-FFF2-40B4-BE49-F238E27FC236}">
                <a16:creationId xmlns:a16="http://schemas.microsoft.com/office/drawing/2014/main" id="{2992D2BC-100E-4A6F-8A71-96C25A27A7B9}"/>
              </a:ext>
            </a:extLst>
          </p:cNvPr>
          <p:cNvPicPr>
            <a:picLocks noChangeAspect="1"/>
          </p:cNvPicPr>
          <p:nvPr/>
        </p:nvPicPr>
        <p:blipFill>
          <a:blip r:embed="rId4"/>
          <a:stretch>
            <a:fillRect/>
          </a:stretch>
        </p:blipFill>
        <p:spPr>
          <a:xfrm>
            <a:off x="4819472" y="1146266"/>
            <a:ext cx="4049079" cy="4114800"/>
          </a:xfrm>
          <a:prstGeom prst="rect">
            <a:avLst/>
          </a:prstGeom>
        </p:spPr>
      </p:pic>
      <p:pic>
        <p:nvPicPr>
          <p:cNvPr id="9" name="Picture 8">
            <a:extLst>
              <a:ext uri="{FF2B5EF4-FFF2-40B4-BE49-F238E27FC236}">
                <a16:creationId xmlns:a16="http://schemas.microsoft.com/office/drawing/2014/main" id="{44FC21DA-6FF0-4AE8-A3DB-13DA747283C6}"/>
              </a:ext>
            </a:extLst>
          </p:cNvPr>
          <p:cNvPicPr>
            <a:picLocks noChangeAspect="1"/>
          </p:cNvPicPr>
          <p:nvPr/>
        </p:nvPicPr>
        <p:blipFill>
          <a:blip r:embed="rId5"/>
          <a:stretch>
            <a:fillRect/>
          </a:stretch>
        </p:blipFill>
        <p:spPr>
          <a:xfrm>
            <a:off x="839540" y="1721775"/>
            <a:ext cx="7407592" cy="2987040"/>
          </a:xfrm>
          <a:prstGeom prst="rect">
            <a:avLst/>
          </a:prstGeom>
        </p:spPr>
      </p:pic>
      <p:pic>
        <p:nvPicPr>
          <p:cNvPr id="2" name="Picture 1">
            <a:extLst>
              <a:ext uri="{FF2B5EF4-FFF2-40B4-BE49-F238E27FC236}">
                <a16:creationId xmlns:a16="http://schemas.microsoft.com/office/drawing/2014/main" id="{7970C339-3D47-4F17-953B-DEFECE7CFC70}"/>
              </a:ext>
            </a:extLst>
          </p:cNvPr>
          <p:cNvPicPr>
            <a:picLocks noChangeAspect="1"/>
          </p:cNvPicPr>
          <p:nvPr/>
        </p:nvPicPr>
        <p:blipFill>
          <a:blip r:embed="rId6"/>
          <a:stretch>
            <a:fillRect/>
          </a:stretch>
        </p:blipFill>
        <p:spPr>
          <a:xfrm>
            <a:off x="6779995" y="4643433"/>
            <a:ext cx="2168690" cy="810725"/>
          </a:xfrm>
          <a:prstGeom prst="rect">
            <a:avLst/>
          </a:prstGeom>
        </p:spPr>
      </p:pic>
      <mc:AlternateContent xmlns:mc="http://schemas.openxmlformats.org/markup-compatibility/2006" xmlns:a14="http://schemas.microsoft.com/office/drawing/2010/main">
        <mc:Choice Requires="a14">
          <p:sp>
            <p:nvSpPr>
              <p:cNvPr id="12" name="Content Placeholder 6">
                <a:extLst>
                  <a:ext uri="{FF2B5EF4-FFF2-40B4-BE49-F238E27FC236}">
                    <a16:creationId xmlns:a16="http://schemas.microsoft.com/office/drawing/2014/main" id="{1A10A873-3028-4BC7-985B-5A0210A3D43A}"/>
                  </a:ext>
                </a:extLst>
              </p:cNvPr>
              <p:cNvSpPr txBox="1">
                <a:spLocks/>
              </p:cNvSpPr>
              <p:nvPr/>
            </p:nvSpPr>
            <p:spPr>
              <a:xfrm>
                <a:off x="182380" y="2248500"/>
                <a:ext cx="8839200" cy="1981200"/>
              </a:xfrm>
              <a:prstGeom prst="rect">
                <a:avLst/>
              </a:prstGeom>
            </p:spPr>
            <p:txBody>
              <a:bodyPr vert="horz" lIns="91440" tIns="45720" rIns="91440" bIns="45720" rtlCol="0">
                <a:normAutofit fontScale="62500" lnSpcReduction="20000"/>
              </a:bodyPr>
              <a:lstStyle>
                <a:lvl1pPr marL="341307" indent="-341307" algn="l" defTabSz="685787" rtl="0" eaLnBrk="1" latinLnBrk="0" hangingPunct="1">
                  <a:lnSpc>
                    <a:spcPct val="90000"/>
                  </a:lnSpc>
                  <a:spcBef>
                    <a:spcPts val="1050"/>
                  </a:spcBef>
                  <a:buClr>
                    <a:schemeClr val="accent1"/>
                  </a:buClr>
                  <a:buSzPct val="80000"/>
                  <a:buFont typeface="Arial" panose="020B0604020202020204" pitchFamily="34" charset="0"/>
                  <a:buChar char="•"/>
                  <a:defRPr sz="2400" kern="1200">
                    <a:solidFill>
                      <a:schemeClr val="tx1"/>
                    </a:solidFill>
                    <a:latin typeface="Calibri Light" panose="020F0302020204030204" pitchFamily="34" charset="0"/>
                    <a:ea typeface="+mn-ea"/>
                    <a:cs typeface="Calibri Light" panose="020F0302020204030204" pitchFamily="34" charset="0"/>
                  </a:defRPr>
                </a:lvl1pPr>
                <a:lvl2pPr marL="741348" indent="-284158" algn="l" defTabSz="685787" rtl="0" eaLnBrk="1" latinLnBrk="0" hangingPunct="1">
                  <a:lnSpc>
                    <a:spcPct val="90000"/>
                  </a:lnSpc>
                  <a:spcBef>
                    <a:spcPts val="150"/>
                  </a:spcBef>
                  <a:spcAft>
                    <a:spcPts val="300"/>
                  </a:spcAft>
                  <a:buClr>
                    <a:schemeClr val="accent1"/>
                  </a:buClr>
                  <a:buSzPct val="80000"/>
                  <a:buFont typeface="Arial" panose="020B06040202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1142977" indent="-228595" algn="l" defTabSz="685787" rtl="0" eaLnBrk="1" latinLnBrk="0" hangingPunct="1">
                  <a:lnSpc>
                    <a:spcPct val="90000"/>
                  </a:lnSpc>
                  <a:spcBef>
                    <a:spcPts val="150"/>
                  </a:spcBef>
                  <a:spcAft>
                    <a:spcPts val="300"/>
                  </a:spcAft>
                  <a:buClr>
                    <a:schemeClr val="accent1"/>
                  </a:buClr>
                  <a:buSzPct val="80000"/>
                  <a:buFont typeface="Arial" panose="020B0604020202020204"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3pPr>
                <a:lvl4pPr marL="1600168" indent="-228595" algn="l" defTabSz="685787" rtl="0" eaLnBrk="1" latinLnBrk="0" hangingPunct="1">
                  <a:lnSpc>
                    <a:spcPct val="90000"/>
                  </a:lnSpc>
                  <a:spcBef>
                    <a:spcPts val="150"/>
                  </a:spcBef>
                  <a:spcAft>
                    <a:spcPts val="300"/>
                  </a:spcAft>
                  <a:buClr>
                    <a:schemeClr val="accent1"/>
                  </a:buClr>
                  <a:buSzPct val="8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2057359" indent="-228595" algn="l" defTabSz="685787" rtl="0" eaLnBrk="1" latinLnBrk="0" hangingPunct="1">
                  <a:lnSpc>
                    <a:spcPct val="90000"/>
                  </a:lnSpc>
                  <a:spcBef>
                    <a:spcPts val="150"/>
                  </a:spcBef>
                  <a:spcAft>
                    <a:spcPts val="300"/>
                  </a:spcAft>
                  <a:buClr>
                    <a:schemeClr val="accent1"/>
                  </a:buClr>
                  <a:buSzPct val="8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5pPr>
                <a:lvl6pPr marL="1199976"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4972"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49967"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4964"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marL="0" indent="0" fontAlgn="auto">
                  <a:spcAft>
                    <a:spcPts val="0"/>
                  </a:spcAft>
                  <a:buFont typeface="Arial" panose="020B0604020202020204" pitchFamily="34" charset="0"/>
                  <a:buNone/>
                </a:pPr>
                <a:endParaRPr lang="en-US" i="1" dirty="0">
                  <a:latin typeface="Cambria Math" panose="02040503050406030204" pitchFamily="18" charset="0"/>
                </a:endParaRPr>
              </a:p>
              <a:p>
                <a:pPr marL="0" indent="0" fontAlgn="auto">
                  <a:spcAft>
                    <a:spcPts val="0"/>
                  </a:spcAft>
                  <a:buFont typeface="Arial" panose="020B0604020202020204" pitchFamily="34" charset="0"/>
                  <a:buNone/>
                </a:pPr>
                <a:endParaRPr lang="en-US" i="1" dirty="0">
                  <a:latin typeface="Cambria Math" panose="02040503050406030204" pitchFamily="18" charset="0"/>
                </a:endParaRPr>
              </a:p>
              <a:p>
                <a:pPr marL="0" indent="0" fontAlgn="auto">
                  <a:spcAft>
                    <a:spcPts val="0"/>
                  </a:spcAft>
                  <a:buFont typeface="Arial" panose="020B0604020202020204" pitchFamily="34" charset="0"/>
                  <a:buNone/>
                </a:pPr>
                <a14:m>
                  <m:oMathPara xmlns:m="http://schemas.openxmlformats.org/officeDocument/2006/math">
                    <m:oMathParaPr>
                      <m:jc m:val="centerGroup"/>
                    </m:oMathParaPr>
                    <m:oMath xmlns:m="http://schemas.openxmlformats.org/officeDocument/2006/math">
                      <m:m>
                        <m:mPr>
                          <m:mcs>
                            <m:mc>
                              <m:mcPr>
                                <m:count m:val="2"/>
                                <m:mcJc m:val="center"/>
                              </m:mcPr>
                            </m:mc>
                          </m:mcs>
                          <m:ctrlPr>
                            <a:rPr lang="en-US" sz="3400" i="1" smtClean="0">
                              <a:latin typeface="Cambria Math" panose="02040503050406030204" pitchFamily="18" charset="0"/>
                            </a:rPr>
                          </m:ctrlPr>
                        </m:mPr>
                        <m:mr>
                          <m:e>
                            <m:sSubSup>
                              <m:sSubSupPr>
                                <m:ctrlPr>
                                  <a:rPr lang="en-US" sz="3400" i="1">
                                    <a:latin typeface="Cambria Math" panose="02040503050406030204" pitchFamily="18" charset="0"/>
                                  </a:rPr>
                                </m:ctrlPr>
                              </m:sSubSupPr>
                              <m:e>
                                <m:r>
                                  <a:rPr lang="en-US" sz="3400" i="1">
                                    <a:latin typeface="Cambria Math" panose="02040503050406030204" pitchFamily="18" charset="0"/>
                                  </a:rPr>
                                  <m:t>𝐹</m:t>
                                </m:r>
                              </m:e>
                              <m:sub>
                                <m:r>
                                  <a:rPr lang="en-US" sz="3400" i="1">
                                    <a:latin typeface="Cambria Math" panose="02040503050406030204" pitchFamily="18" charset="0"/>
                                  </a:rPr>
                                  <m:t>𝐿𝑈</m:t>
                                </m:r>
                              </m:sub>
                              <m:sup>
                                <m:func>
                                  <m:funcPr>
                                    <m:ctrlPr>
                                      <a:rPr lang="en-US" sz="3400" i="1">
                                        <a:latin typeface="Cambria Math" panose="02040503050406030204" pitchFamily="18" charset="0"/>
                                      </a:rPr>
                                    </m:ctrlPr>
                                  </m:funcPr>
                                  <m:fName>
                                    <m:r>
                                      <m:rPr>
                                        <m:sty m:val="p"/>
                                      </m:rPr>
                                      <a:rPr lang="en-US" sz="3400">
                                        <a:latin typeface="Cambria Math" panose="02040503050406030204" pitchFamily="18" charset="0"/>
                                      </a:rPr>
                                      <m:t>sin</m:t>
                                    </m:r>
                                  </m:fName>
                                  <m:e>
                                    <m:sSub>
                                      <m:sSubPr>
                                        <m:ctrlPr>
                                          <a:rPr lang="en-US" sz="3400" i="1">
                                            <a:latin typeface="Cambria Math" panose="02040503050406030204" pitchFamily="18" charset="0"/>
                                          </a:rPr>
                                        </m:ctrlPr>
                                      </m:sSubPr>
                                      <m:e>
                                        <m:r>
                                          <a:rPr lang="en-US" sz="3400" i="1">
                                            <a:latin typeface="Cambria Math" panose="02040503050406030204" pitchFamily="18" charset="0"/>
                                            <a:ea typeface="Cambria Math" panose="02040503050406030204" pitchFamily="18" charset="0"/>
                                          </a:rPr>
                                          <m:t>𝜙</m:t>
                                        </m:r>
                                      </m:e>
                                      <m:sub>
                                        <m:r>
                                          <a:rPr lang="en-US" sz="3400" i="1">
                                            <a:latin typeface="Cambria Math" panose="02040503050406030204" pitchFamily="18" charset="0"/>
                                          </a:rPr>
                                          <m:t>h</m:t>
                                        </m:r>
                                      </m:sub>
                                    </m:sSub>
                                  </m:e>
                                </m:func>
                              </m:sup>
                            </m:sSubSup>
                            <m:r>
                              <a:rPr lang="en-US" sz="3400" i="1" smtClean="0">
                                <a:latin typeface="Cambria Math" panose="02040503050406030204" pitchFamily="18" charset="0"/>
                              </a:rPr>
                              <m:t>=</m:t>
                            </m:r>
                          </m:e>
                          <m:e>
                            <m:f>
                              <m:fPr>
                                <m:ctrlPr>
                                  <a:rPr lang="en-US" sz="3400" i="1">
                                    <a:latin typeface="Cambria Math" panose="02040503050406030204" pitchFamily="18" charset="0"/>
                                  </a:rPr>
                                </m:ctrlPr>
                              </m:fPr>
                              <m:num>
                                <m:r>
                                  <a:rPr lang="en-US" sz="3400" i="1">
                                    <a:latin typeface="Cambria Math" panose="02040503050406030204" pitchFamily="18" charset="0"/>
                                  </a:rPr>
                                  <m:t>2</m:t>
                                </m:r>
                                <m:r>
                                  <a:rPr lang="en-US" sz="3400" i="1">
                                    <a:latin typeface="Cambria Math" panose="02040503050406030204" pitchFamily="18" charset="0"/>
                                  </a:rPr>
                                  <m:t>𝑀</m:t>
                                </m:r>
                              </m:num>
                              <m:den>
                                <m:r>
                                  <a:rPr lang="en-US" sz="3400" i="1">
                                    <a:latin typeface="Cambria Math" panose="02040503050406030204" pitchFamily="18" charset="0"/>
                                  </a:rPr>
                                  <m:t>𝑄</m:t>
                                </m:r>
                              </m:den>
                            </m:f>
                            <m:r>
                              <a:rPr lang="en-US" sz="3400" i="1" smtClean="0">
                                <a:latin typeface="Cambria Math" panose="02040503050406030204" pitchFamily="18" charset="0"/>
                                <a:ea typeface="Cambria Math" panose="02040503050406030204" pitchFamily="18" charset="0"/>
                              </a:rPr>
                              <m:t>𝒞</m:t>
                            </m:r>
                            <m:d>
                              <m:dPr>
                                <m:begChr m:val="["/>
                                <m:endChr m:val="]"/>
                                <m:ctrlPr>
                                  <a:rPr lang="en-US" sz="3400" i="1">
                                    <a:latin typeface="Cambria Math" panose="02040503050406030204" pitchFamily="18" charset="0"/>
                                  </a:rPr>
                                </m:ctrlPr>
                              </m:dPr>
                              <m:e>
                                <m:r>
                                  <a:rPr lang="en-US" sz="3400" i="1">
                                    <a:latin typeface="Cambria Math" panose="02040503050406030204" pitchFamily="18" charset="0"/>
                                  </a:rPr>
                                  <m:t>−</m:t>
                                </m:r>
                                <m:f>
                                  <m:fPr>
                                    <m:ctrlPr>
                                      <a:rPr lang="en-US" sz="3400" i="1">
                                        <a:latin typeface="Cambria Math" panose="02040503050406030204" pitchFamily="18" charset="0"/>
                                      </a:rPr>
                                    </m:ctrlPr>
                                  </m:fPr>
                                  <m:num>
                                    <m:acc>
                                      <m:accPr>
                                        <m:chr m:val="̂"/>
                                        <m:ctrlPr>
                                          <a:rPr lang="en-US" sz="3400" i="1">
                                            <a:latin typeface="Cambria Math" panose="02040503050406030204" pitchFamily="18" charset="0"/>
                                          </a:rPr>
                                        </m:ctrlPr>
                                      </m:accPr>
                                      <m:e>
                                        <m:r>
                                          <a:rPr lang="en-US" sz="3400" i="1">
                                            <a:latin typeface="Cambria Math" panose="02040503050406030204" pitchFamily="18" charset="0"/>
                                          </a:rPr>
                                          <m:t>h</m:t>
                                        </m:r>
                                      </m:e>
                                    </m:acc>
                                    <m:r>
                                      <a:rPr lang="en-US" sz="3400" i="1">
                                        <a:latin typeface="Cambria Math" panose="02040503050406030204" pitchFamily="18" charset="0"/>
                                        <a:ea typeface="Cambria Math" panose="02040503050406030204" pitchFamily="18" charset="0"/>
                                      </a:rPr>
                                      <m:t>∙</m:t>
                                    </m:r>
                                    <m:sSub>
                                      <m:sSubPr>
                                        <m:ctrlPr>
                                          <a:rPr lang="en-US" sz="3400" i="1">
                                            <a:latin typeface="Cambria Math" panose="02040503050406030204" pitchFamily="18" charset="0"/>
                                            <a:ea typeface="Cambria Math" panose="02040503050406030204" pitchFamily="18" charset="0"/>
                                          </a:rPr>
                                        </m:ctrlPr>
                                      </m:sSubPr>
                                      <m:e>
                                        <m:acc>
                                          <m:accPr>
                                            <m:chr m:val="⃗"/>
                                            <m:ctrlPr>
                                              <a:rPr lang="en-US" sz="3400" i="1">
                                                <a:latin typeface="Cambria Math" panose="02040503050406030204" pitchFamily="18" charset="0"/>
                                                <a:ea typeface="Cambria Math" panose="02040503050406030204" pitchFamily="18" charset="0"/>
                                              </a:rPr>
                                            </m:ctrlPr>
                                          </m:accPr>
                                          <m:e>
                                            <m:r>
                                              <a:rPr lang="en-US" sz="3400" i="1">
                                                <a:latin typeface="Cambria Math" panose="02040503050406030204" pitchFamily="18" charset="0"/>
                                                <a:ea typeface="Cambria Math" panose="02040503050406030204" pitchFamily="18" charset="0"/>
                                              </a:rPr>
                                              <m:t>𝑘</m:t>
                                            </m:r>
                                          </m:e>
                                        </m:acc>
                                      </m:e>
                                      <m:sub>
                                        <m:r>
                                          <a:rPr lang="en-US" sz="3400" i="1">
                                            <a:latin typeface="Cambria Math" panose="02040503050406030204" pitchFamily="18" charset="0"/>
                                            <a:ea typeface="Cambria Math" panose="02040503050406030204" pitchFamily="18" charset="0"/>
                                          </a:rPr>
                                          <m:t>𝑇</m:t>
                                        </m:r>
                                      </m:sub>
                                    </m:sSub>
                                  </m:num>
                                  <m:den>
                                    <m:sSub>
                                      <m:sSubPr>
                                        <m:ctrlPr>
                                          <a:rPr lang="en-US" sz="3400" i="1">
                                            <a:latin typeface="Cambria Math" panose="02040503050406030204" pitchFamily="18" charset="0"/>
                                          </a:rPr>
                                        </m:ctrlPr>
                                      </m:sSubPr>
                                      <m:e>
                                        <m:r>
                                          <a:rPr lang="en-US" sz="3400" i="1">
                                            <a:latin typeface="Cambria Math" panose="02040503050406030204" pitchFamily="18" charset="0"/>
                                          </a:rPr>
                                          <m:t>𝑀</m:t>
                                        </m:r>
                                      </m:e>
                                      <m:sub>
                                        <m:r>
                                          <a:rPr lang="en-US" sz="3400" i="1">
                                            <a:latin typeface="Cambria Math" panose="02040503050406030204" pitchFamily="18" charset="0"/>
                                          </a:rPr>
                                          <m:t>h</m:t>
                                        </m:r>
                                      </m:sub>
                                    </m:sSub>
                                  </m:den>
                                </m:f>
                                <m:d>
                                  <m:dPr>
                                    <m:ctrlPr>
                                      <a:rPr lang="en-US" sz="3400" i="1">
                                        <a:latin typeface="Cambria Math" panose="02040503050406030204" pitchFamily="18" charset="0"/>
                                      </a:rPr>
                                    </m:ctrlPr>
                                  </m:dPr>
                                  <m:e>
                                    <m:r>
                                      <a:rPr lang="en-US" sz="3400" i="1">
                                        <a:latin typeface="Cambria Math" panose="02040503050406030204" pitchFamily="18" charset="0"/>
                                      </a:rPr>
                                      <m:t>𝑥𝑒</m:t>
                                    </m:r>
                                    <m:sSubSup>
                                      <m:sSubSupPr>
                                        <m:ctrlPr>
                                          <a:rPr lang="en-US" sz="3400" i="1">
                                            <a:latin typeface="Cambria Math" panose="02040503050406030204" pitchFamily="18" charset="0"/>
                                          </a:rPr>
                                        </m:ctrlPr>
                                      </m:sSubSupPr>
                                      <m:e>
                                        <m:r>
                                          <a:rPr lang="en-US" sz="3400" i="1">
                                            <a:latin typeface="Cambria Math" panose="02040503050406030204" pitchFamily="18" charset="0"/>
                                          </a:rPr>
                                          <m:t>𝐻</m:t>
                                        </m:r>
                                      </m:e>
                                      <m:sub>
                                        <m:r>
                                          <a:rPr lang="en-US" sz="3400" i="1">
                                            <a:latin typeface="Cambria Math" panose="02040503050406030204" pitchFamily="18" charset="0"/>
                                          </a:rPr>
                                          <m:t>1</m:t>
                                        </m:r>
                                      </m:sub>
                                      <m:sup>
                                        <m:r>
                                          <a:rPr lang="en-US" sz="3400" i="1">
                                            <a:latin typeface="Cambria Math" panose="02040503050406030204" pitchFamily="18" charset="0"/>
                                            <a:ea typeface="Cambria Math" panose="02040503050406030204" pitchFamily="18" charset="0"/>
                                          </a:rPr>
                                          <m:t>⊥</m:t>
                                        </m:r>
                                      </m:sup>
                                    </m:sSubSup>
                                    <m:r>
                                      <a:rPr lang="en-US" sz="3400" i="1">
                                        <a:latin typeface="Cambria Math" panose="02040503050406030204" pitchFamily="18" charset="0"/>
                                      </a:rPr>
                                      <m:t>+</m:t>
                                    </m:r>
                                    <m:f>
                                      <m:fPr>
                                        <m:ctrlPr>
                                          <a:rPr lang="en-US" sz="3400" i="1">
                                            <a:latin typeface="Cambria Math" panose="02040503050406030204" pitchFamily="18" charset="0"/>
                                          </a:rPr>
                                        </m:ctrlPr>
                                      </m:fPr>
                                      <m:num>
                                        <m:sSub>
                                          <m:sSubPr>
                                            <m:ctrlPr>
                                              <a:rPr lang="en-US" sz="3400" i="1">
                                                <a:latin typeface="Cambria Math" panose="02040503050406030204" pitchFamily="18" charset="0"/>
                                              </a:rPr>
                                            </m:ctrlPr>
                                          </m:sSubPr>
                                          <m:e>
                                            <m:r>
                                              <a:rPr lang="en-US" sz="3400" i="1">
                                                <a:latin typeface="Cambria Math" panose="02040503050406030204" pitchFamily="18" charset="0"/>
                                              </a:rPr>
                                              <m:t>𝑀</m:t>
                                            </m:r>
                                          </m:e>
                                          <m:sub>
                                            <m:r>
                                              <a:rPr lang="en-US" sz="3400" i="1">
                                                <a:latin typeface="Cambria Math" panose="02040503050406030204" pitchFamily="18" charset="0"/>
                                              </a:rPr>
                                              <m:t>h</m:t>
                                            </m:r>
                                          </m:sub>
                                        </m:sSub>
                                      </m:num>
                                      <m:den>
                                        <m:r>
                                          <a:rPr lang="en-US" sz="3400" i="1">
                                            <a:latin typeface="Cambria Math" panose="02040503050406030204" pitchFamily="18" charset="0"/>
                                          </a:rPr>
                                          <m:t>𝑀</m:t>
                                        </m:r>
                                      </m:den>
                                    </m:f>
                                    <m:sSub>
                                      <m:sSubPr>
                                        <m:ctrlPr>
                                          <a:rPr lang="en-US" sz="3400" i="1">
                                            <a:latin typeface="Cambria Math" panose="02040503050406030204" pitchFamily="18" charset="0"/>
                                          </a:rPr>
                                        </m:ctrlPr>
                                      </m:sSubPr>
                                      <m:e>
                                        <m:r>
                                          <a:rPr lang="en-US" sz="3400" i="1">
                                            <a:latin typeface="Cambria Math" panose="02040503050406030204" pitchFamily="18" charset="0"/>
                                          </a:rPr>
                                          <m:t>𝑓</m:t>
                                        </m:r>
                                      </m:e>
                                      <m:sub>
                                        <m:r>
                                          <a:rPr lang="en-US" sz="3400" i="1">
                                            <a:latin typeface="Cambria Math" panose="02040503050406030204" pitchFamily="18" charset="0"/>
                                          </a:rPr>
                                          <m:t>1</m:t>
                                        </m:r>
                                      </m:sub>
                                    </m:sSub>
                                    <m:f>
                                      <m:fPr>
                                        <m:ctrlPr>
                                          <a:rPr lang="en-US" sz="3400" i="1">
                                            <a:latin typeface="Cambria Math" panose="02040503050406030204" pitchFamily="18" charset="0"/>
                                          </a:rPr>
                                        </m:ctrlPr>
                                      </m:fPr>
                                      <m:num>
                                        <m:sSup>
                                          <m:sSupPr>
                                            <m:ctrlPr>
                                              <a:rPr lang="en-US" sz="3400" i="1">
                                                <a:latin typeface="Cambria Math" panose="02040503050406030204" pitchFamily="18" charset="0"/>
                                              </a:rPr>
                                            </m:ctrlPr>
                                          </m:sSupPr>
                                          <m:e>
                                            <m:acc>
                                              <m:accPr>
                                                <m:chr m:val="̃"/>
                                                <m:ctrlPr>
                                                  <a:rPr lang="en-US" sz="3400" i="1">
                                                    <a:latin typeface="Cambria Math" panose="02040503050406030204" pitchFamily="18" charset="0"/>
                                                  </a:rPr>
                                                </m:ctrlPr>
                                              </m:accPr>
                                              <m:e>
                                                <m:r>
                                                  <a:rPr lang="en-US" sz="3400" i="1">
                                                    <a:latin typeface="Cambria Math" panose="02040503050406030204" pitchFamily="18" charset="0"/>
                                                  </a:rPr>
                                                  <m:t>𝐺</m:t>
                                                </m:r>
                                              </m:e>
                                            </m:acc>
                                          </m:e>
                                          <m:sup>
                                            <m:r>
                                              <a:rPr lang="en-US" sz="3400" i="1">
                                                <a:latin typeface="Cambria Math" panose="02040503050406030204" pitchFamily="18" charset="0"/>
                                                <a:ea typeface="Cambria Math" panose="02040503050406030204" pitchFamily="18" charset="0"/>
                                              </a:rPr>
                                              <m:t>⊥</m:t>
                                            </m:r>
                                          </m:sup>
                                        </m:sSup>
                                      </m:num>
                                      <m:den>
                                        <m:r>
                                          <a:rPr lang="en-US" sz="3400" i="1">
                                            <a:latin typeface="Cambria Math" panose="02040503050406030204" pitchFamily="18" charset="0"/>
                                          </a:rPr>
                                          <m:t>𝑧</m:t>
                                        </m:r>
                                      </m:den>
                                    </m:f>
                                  </m:e>
                                </m:d>
                                <m:r>
                                  <a:rPr lang="en-US" sz="3400" i="1">
                                    <a:latin typeface="Cambria Math" panose="02040503050406030204" pitchFamily="18" charset="0"/>
                                  </a:rPr>
                                  <m:t>+</m:t>
                                </m:r>
                                <m:f>
                                  <m:fPr>
                                    <m:ctrlPr>
                                      <a:rPr lang="en-US" sz="3400" i="1">
                                        <a:latin typeface="Cambria Math" panose="02040503050406030204" pitchFamily="18" charset="0"/>
                                      </a:rPr>
                                    </m:ctrlPr>
                                  </m:fPr>
                                  <m:num>
                                    <m:acc>
                                      <m:accPr>
                                        <m:chr m:val="̂"/>
                                        <m:ctrlPr>
                                          <a:rPr lang="en-US" sz="3400" i="1">
                                            <a:latin typeface="Cambria Math" panose="02040503050406030204" pitchFamily="18" charset="0"/>
                                          </a:rPr>
                                        </m:ctrlPr>
                                      </m:accPr>
                                      <m:e>
                                        <m:r>
                                          <a:rPr lang="en-US" sz="3400" i="1">
                                            <a:latin typeface="Cambria Math" panose="02040503050406030204" pitchFamily="18" charset="0"/>
                                          </a:rPr>
                                          <m:t>h</m:t>
                                        </m:r>
                                      </m:e>
                                    </m:acc>
                                    <m:r>
                                      <a:rPr lang="en-US" sz="3400" i="1">
                                        <a:latin typeface="Cambria Math" panose="02040503050406030204" pitchFamily="18" charset="0"/>
                                        <a:ea typeface="Cambria Math" panose="02040503050406030204" pitchFamily="18" charset="0"/>
                                      </a:rPr>
                                      <m:t>∙</m:t>
                                    </m:r>
                                    <m:sSub>
                                      <m:sSubPr>
                                        <m:ctrlPr>
                                          <a:rPr lang="en-US" sz="3400" i="1">
                                            <a:latin typeface="Cambria Math" panose="02040503050406030204" pitchFamily="18" charset="0"/>
                                            <a:ea typeface="Cambria Math" panose="02040503050406030204" pitchFamily="18" charset="0"/>
                                          </a:rPr>
                                        </m:ctrlPr>
                                      </m:sSubPr>
                                      <m:e>
                                        <m:acc>
                                          <m:accPr>
                                            <m:chr m:val="⃗"/>
                                            <m:ctrlPr>
                                              <a:rPr lang="en-US" sz="3400" i="1">
                                                <a:latin typeface="Cambria Math" panose="02040503050406030204" pitchFamily="18" charset="0"/>
                                                <a:ea typeface="Cambria Math" panose="02040503050406030204" pitchFamily="18" charset="0"/>
                                              </a:rPr>
                                            </m:ctrlPr>
                                          </m:accPr>
                                          <m:e>
                                            <m:r>
                                              <a:rPr lang="en-US" sz="3400" i="1">
                                                <a:latin typeface="Cambria Math" panose="02040503050406030204" pitchFamily="18" charset="0"/>
                                                <a:ea typeface="Cambria Math" panose="02040503050406030204" pitchFamily="18" charset="0"/>
                                              </a:rPr>
                                              <m:t>𝑝</m:t>
                                            </m:r>
                                          </m:e>
                                        </m:acc>
                                      </m:e>
                                      <m:sub>
                                        <m:r>
                                          <a:rPr lang="en-US" sz="3400" i="1">
                                            <a:latin typeface="Cambria Math" panose="02040503050406030204" pitchFamily="18" charset="0"/>
                                            <a:ea typeface="Cambria Math" panose="02040503050406030204" pitchFamily="18" charset="0"/>
                                          </a:rPr>
                                          <m:t>⊥</m:t>
                                        </m:r>
                                      </m:sub>
                                    </m:sSub>
                                  </m:num>
                                  <m:den>
                                    <m:r>
                                      <a:rPr lang="en-US" sz="3400" i="1">
                                        <a:latin typeface="Cambria Math" panose="02040503050406030204" pitchFamily="18" charset="0"/>
                                        <a:ea typeface="Cambria Math" panose="02040503050406030204" pitchFamily="18" charset="0"/>
                                      </a:rPr>
                                      <m:t>𝑀</m:t>
                                    </m:r>
                                  </m:den>
                                </m:f>
                                <m:d>
                                  <m:dPr>
                                    <m:ctrlPr>
                                      <a:rPr lang="en-US" sz="3400" i="1">
                                        <a:latin typeface="Cambria Math" panose="02040503050406030204" pitchFamily="18" charset="0"/>
                                      </a:rPr>
                                    </m:ctrlPr>
                                  </m:dPr>
                                  <m:e>
                                    <m:r>
                                      <a:rPr lang="en-US" sz="3400" i="1">
                                        <a:latin typeface="Cambria Math" panose="02040503050406030204" pitchFamily="18" charset="0"/>
                                      </a:rPr>
                                      <m:t>𝑥</m:t>
                                    </m:r>
                                    <m:sSup>
                                      <m:sSupPr>
                                        <m:ctrlPr>
                                          <a:rPr lang="en-US" sz="3400" i="1" smtClean="0">
                                            <a:latin typeface="Cambria Math" panose="02040503050406030204" pitchFamily="18" charset="0"/>
                                          </a:rPr>
                                        </m:ctrlPr>
                                      </m:sSupPr>
                                      <m:e>
                                        <m:r>
                                          <a:rPr lang="en-US" sz="3400" i="1" smtClean="0">
                                            <a:latin typeface="Cambria Math" panose="02040503050406030204" pitchFamily="18" charset="0"/>
                                          </a:rPr>
                                          <m:t>𝑔</m:t>
                                        </m:r>
                                      </m:e>
                                      <m:sup>
                                        <m:r>
                                          <a:rPr lang="en-US" sz="3400" i="1" smtClean="0">
                                            <a:latin typeface="Cambria Math" panose="02040503050406030204" pitchFamily="18" charset="0"/>
                                            <a:ea typeface="Cambria Math" panose="02040503050406030204" pitchFamily="18" charset="0"/>
                                          </a:rPr>
                                          <m:t>⊥</m:t>
                                        </m:r>
                                      </m:sup>
                                    </m:sSup>
                                    <m:sSub>
                                      <m:sSubPr>
                                        <m:ctrlPr>
                                          <a:rPr lang="en-US" sz="3400" i="1" smtClean="0">
                                            <a:latin typeface="Cambria Math" panose="02040503050406030204" pitchFamily="18" charset="0"/>
                                          </a:rPr>
                                        </m:ctrlPr>
                                      </m:sSubPr>
                                      <m:e>
                                        <m:r>
                                          <a:rPr lang="en-US" sz="3400" i="1" smtClean="0">
                                            <a:latin typeface="Cambria Math" panose="02040503050406030204" pitchFamily="18" charset="0"/>
                                          </a:rPr>
                                          <m:t>𝐷</m:t>
                                        </m:r>
                                      </m:e>
                                      <m:sub>
                                        <m:r>
                                          <a:rPr lang="en-US" sz="3400" i="1" smtClean="0">
                                            <a:latin typeface="Cambria Math" panose="02040503050406030204" pitchFamily="18" charset="0"/>
                                          </a:rPr>
                                          <m:t>1</m:t>
                                        </m:r>
                                      </m:sub>
                                    </m:sSub>
                                    <m:r>
                                      <a:rPr lang="en-US" sz="3400" i="1">
                                        <a:latin typeface="Cambria Math" panose="02040503050406030204" pitchFamily="18" charset="0"/>
                                      </a:rPr>
                                      <m:t>+</m:t>
                                    </m:r>
                                    <m:f>
                                      <m:fPr>
                                        <m:ctrlPr>
                                          <a:rPr lang="en-US" sz="3400" i="1">
                                            <a:latin typeface="Cambria Math" panose="02040503050406030204" pitchFamily="18" charset="0"/>
                                          </a:rPr>
                                        </m:ctrlPr>
                                      </m:fPr>
                                      <m:num>
                                        <m:sSub>
                                          <m:sSubPr>
                                            <m:ctrlPr>
                                              <a:rPr lang="en-US" sz="3400" i="1">
                                                <a:latin typeface="Cambria Math" panose="02040503050406030204" pitchFamily="18" charset="0"/>
                                              </a:rPr>
                                            </m:ctrlPr>
                                          </m:sSubPr>
                                          <m:e>
                                            <m:r>
                                              <a:rPr lang="en-US" sz="3400" i="1">
                                                <a:latin typeface="Cambria Math" panose="02040503050406030204" pitchFamily="18" charset="0"/>
                                              </a:rPr>
                                              <m:t>𝑀</m:t>
                                            </m:r>
                                          </m:e>
                                          <m:sub>
                                            <m:r>
                                              <a:rPr lang="en-US" sz="3400" i="1">
                                                <a:latin typeface="Cambria Math" panose="02040503050406030204" pitchFamily="18" charset="0"/>
                                              </a:rPr>
                                              <m:t>h</m:t>
                                            </m:r>
                                          </m:sub>
                                        </m:sSub>
                                      </m:num>
                                      <m:den>
                                        <m:r>
                                          <a:rPr lang="en-US" sz="3400" i="1">
                                            <a:latin typeface="Cambria Math" panose="02040503050406030204" pitchFamily="18" charset="0"/>
                                          </a:rPr>
                                          <m:t>𝑀</m:t>
                                        </m:r>
                                      </m:den>
                                    </m:f>
                                    <m:sSubSup>
                                      <m:sSubSupPr>
                                        <m:ctrlPr>
                                          <a:rPr lang="en-US" sz="3400" i="1" smtClean="0">
                                            <a:latin typeface="Cambria Math" panose="02040503050406030204" pitchFamily="18" charset="0"/>
                                          </a:rPr>
                                        </m:ctrlPr>
                                      </m:sSubSupPr>
                                      <m:e>
                                        <m:r>
                                          <a:rPr lang="en-US" sz="3400" i="1" smtClean="0">
                                            <a:latin typeface="Cambria Math" panose="02040503050406030204" pitchFamily="18" charset="0"/>
                                          </a:rPr>
                                          <m:t>h</m:t>
                                        </m:r>
                                      </m:e>
                                      <m:sub>
                                        <m:r>
                                          <a:rPr lang="en-US" sz="3400" i="1" smtClean="0">
                                            <a:latin typeface="Cambria Math" panose="02040503050406030204" pitchFamily="18" charset="0"/>
                                          </a:rPr>
                                          <m:t>1</m:t>
                                        </m:r>
                                      </m:sub>
                                      <m:sup>
                                        <m:r>
                                          <a:rPr lang="en-US" sz="3400" i="1" smtClean="0">
                                            <a:latin typeface="Cambria Math" panose="02040503050406030204" pitchFamily="18" charset="0"/>
                                            <a:ea typeface="Cambria Math" panose="02040503050406030204" pitchFamily="18" charset="0"/>
                                          </a:rPr>
                                          <m:t>⊥</m:t>
                                        </m:r>
                                      </m:sup>
                                    </m:sSubSup>
                                    <m:f>
                                      <m:fPr>
                                        <m:ctrlPr>
                                          <a:rPr lang="en-US" sz="3400" i="1">
                                            <a:latin typeface="Cambria Math" panose="02040503050406030204" pitchFamily="18" charset="0"/>
                                          </a:rPr>
                                        </m:ctrlPr>
                                      </m:fPr>
                                      <m:num>
                                        <m:acc>
                                          <m:accPr>
                                            <m:chr m:val="̃"/>
                                            <m:ctrlPr>
                                              <a:rPr lang="en-US" sz="3400" i="1">
                                                <a:latin typeface="Cambria Math" panose="02040503050406030204" pitchFamily="18" charset="0"/>
                                              </a:rPr>
                                            </m:ctrlPr>
                                          </m:accPr>
                                          <m:e>
                                            <m:r>
                                              <a:rPr lang="en-US" sz="3400" i="1">
                                                <a:latin typeface="Cambria Math" panose="02040503050406030204" pitchFamily="18" charset="0"/>
                                              </a:rPr>
                                              <m:t>𝐸</m:t>
                                            </m:r>
                                          </m:e>
                                        </m:acc>
                                      </m:num>
                                      <m:den>
                                        <m:r>
                                          <a:rPr lang="en-US" sz="3400" i="1">
                                            <a:latin typeface="Cambria Math" panose="02040503050406030204" pitchFamily="18" charset="0"/>
                                          </a:rPr>
                                          <m:t>𝑧</m:t>
                                        </m:r>
                                      </m:den>
                                    </m:f>
                                  </m:e>
                                </m:d>
                              </m:e>
                            </m:d>
                          </m:e>
                        </m:mr>
                      </m:m>
                    </m:oMath>
                  </m:oMathPara>
                </a14:m>
                <a:endParaRPr lang="en-US" dirty="0"/>
              </a:p>
            </p:txBody>
          </p:sp>
        </mc:Choice>
        <mc:Fallback xmlns="">
          <p:sp>
            <p:nvSpPr>
              <p:cNvPr id="12" name="Content Placeholder 6">
                <a:extLst>
                  <a:ext uri="{FF2B5EF4-FFF2-40B4-BE49-F238E27FC236}">
                    <a16:creationId xmlns:a16="http://schemas.microsoft.com/office/drawing/2014/main" id="{1A10A873-3028-4BC7-985B-5A0210A3D43A}"/>
                  </a:ext>
                </a:extLst>
              </p:cNvPr>
              <p:cNvSpPr txBox="1">
                <a:spLocks noRot="1" noChangeAspect="1" noMove="1" noResize="1" noEditPoints="1" noAdjustHandles="1" noChangeArrowheads="1" noChangeShapeType="1" noTextEdit="1"/>
              </p:cNvSpPr>
              <p:nvPr/>
            </p:nvSpPr>
            <p:spPr>
              <a:xfrm>
                <a:off x="182380" y="2248500"/>
                <a:ext cx="8839200" cy="198120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6127779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1E5B8-8CC4-42F9-9E4B-1260D529DCAB}"/>
              </a:ext>
            </a:extLst>
          </p:cNvPr>
          <p:cNvSpPr>
            <a:spLocks noGrp="1"/>
          </p:cNvSpPr>
          <p:nvPr>
            <p:ph type="title"/>
          </p:nvPr>
        </p:nvSpPr>
        <p:spPr/>
        <p:txBody>
          <a:bodyPr/>
          <a:lstStyle/>
          <a:p>
            <a:r>
              <a:rPr lang="en-US" dirty="0"/>
              <a:t>Beam Spin Asymmetry Measurements</a:t>
            </a:r>
          </a:p>
        </p:txBody>
      </p:sp>
      <p:sp>
        <p:nvSpPr>
          <p:cNvPr id="3" name="Date Placeholder 2">
            <a:extLst>
              <a:ext uri="{FF2B5EF4-FFF2-40B4-BE49-F238E27FC236}">
                <a16:creationId xmlns:a16="http://schemas.microsoft.com/office/drawing/2014/main" id="{3D3F6B5E-5954-4CAA-B5BC-3BD6D21C2219}"/>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FFF37ADB-A7B0-4AEE-8C03-41A4B1710016}"/>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53408D04-AEFA-4C18-8065-92667B13342D}"/>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49</a:t>
            </a:fld>
            <a:endParaRPr lang="en-US" dirty="0">
              <a:solidFill>
                <a:srgbClr val="FFFFFF"/>
              </a:solidFill>
            </a:endParaRPr>
          </a:p>
        </p:txBody>
      </p:sp>
      <p:pic>
        <p:nvPicPr>
          <p:cNvPr id="8" name="Content Placeholder 7">
            <a:extLst>
              <a:ext uri="{FF2B5EF4-FFF2-40B4-BE49-F238E27FC236}">
                <a16:creationId xmlns:a16="http://schemas.microsoft.com/office/drawing/2014/main" id="{A58C7914-4475-4F01-8DD6-DC7CA3BBC04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1032810"/>
            <a:ext cx="3289985" cy="4421188"/>
          </a:xfrm>
        </p:spPr>
      </p:pic>
      <p:pic>
        <p:nvPicPr>
          <p:cNvPr id="6" name="Picture 5">
            <a:extLst>
              <a:ext uri="{FF2B5EF4-FFF2-40B4-BE49-F238E27FC236}">
                <a16:creationId xmlns:a16="http://schemas.microsoft.com/office/drawing/2014/main" id="{841D9FC8-2B29-46E4-80BF-0464A5E7DD98}"/>
              </a:ext>
            </a:extLst>
          </p:cNvPr>
          <p:cNvPicPr>
            <a:picLocks noChangeAspect="1"/>
          </p:cNvPicPr>
          <p:nvPr/>
        </p:nvPicPr>
        <p:blipFill>
          <a:blip r:embed="rId3"/>
          <a:stretch>
            <a:fillRect/>
          </a:stretch>
        </p:blipFill>
        <p:spPr>
          <a:xfrm>
            <a:off x="4419600" y="1205196"/>
            <a:ext cx="4275328" cy="4267200"/>
          </a:xfrm>
          <a:prstGeom prst="rect">
            <a:avLst/>
          </a:prstGeom>
        </p:spPr>
      </p:pic>
    </p:spTree>
    <p:extLst>
      <p:ext uri="{BB962C8B-B14F-4D97-AF65-F5344CB8AC3E}">
        <p14:creationId xmlns:p14="http://schemas.microsoft.com/office/powerpoint/2010/main" val="3444871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 around the world</a:t>
            </a:r>
            <a:endParaRPr lang="it-IT" dirty="0"/>
          </a:p>
        </p:txBody>
      </p:sp>
      <p:sp>
        <p:nvSpPr>
          <p:cNvPr id="4" name="Date Placeholder 3"/>
          <p:cNvSpPr>
            <a:spLocks noGrp="1"/>
          </p:cNvSpPr>
          <p:nvPr>
            <p:ph type="dt" sz="half" idx="10"/>
          </p:nvPr>
        </p:nvSpPr>
        <p:spPr/>
        <p:txBody>
          <a:bodyPr/>
          <a:lstStyle/>
          <a:p>
            <a:r>
              <a:rPr lang="en-US"/>
              <a:t>16/01/2023</a:t>
            </a:r>
            <a:endParaRPr lang="en-US" dirty="0"/>
          </a:p>
        </p:txBody>
      </p:sp>
      <p:sp>
        <p:nvSpPr>
          <p:cNvPr id="5" name="Footer Placeholder 4"/>
          <p:cNvSpPr>
            <a:spLocks noGrp="1"/>
          </p:cNvSpPr>
          <p:nvPr>
            <p:ph type="ftr" sz="quarter" idx="11"/>
          </p:nvPr>
        </p:nvSpPr>
        <p:spPr/>
        <p:txBody>
          <a:bodyPr/>
          <a:lstStyle/>
          <a:p>
            <a:r>
              <a:rPr lang="en-US"/>
              <a:t>XXIX Epiphany Conference</a:t>
            </a:r>
            <a:endParaRPr lang="en-US" dirty="0"/>
          </a:p>
        </p:txBody>
      </p:sp>
      <p:sp>
        <p:nvSpPr>
          <p:cNvPr id="2" name="Slide Number Placeholder 1"/>
          <p:cNvSpPr>
            <a:spLocks noGrp="1"/>
          </p:cNvSpPr>
          <p:nvPr>
            <p:ph type="sldNum" sz="quarter" idx="12"/>
          </p:nvPr>
        </p:nvSpPr>
        <p:spPr/>
        <p:txBody>
          <a:bodyPr/>
          <a:lstStyle/>
          <a:p>
            <a:fld id="{B9A5DFB4-3D23-4866-8D46-AE36D04BFD7D}" type="slidenum">
              <a:rPr lang="en-US" smtClean="0"/>
              <a:pPr/>
              <a:t>5</a:t>
            </a:fld>
            <a:endParaRPr lang="en-US" dirty="0"/>
          </a:p>
        </p:txBody>
      </p:sp>
      <p:pic>
        <p:nvPicPr>
          <p:cNvPr id="15" name="Content Placeholder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964762"/>
            <a:ext cx="4653915" cy="4493895"/>
          </a:xfr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964762"/>
            <a:ext cx="4653915" cy="4493895"/>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964762"/>
            <a:ext cx="4653915" cy="4493895"/>
          </a:xfrm>
          <a:prstGeom prst="rect">
            <a:avLst/>
          </a:prstGeom>
        </p:spPr>
      </p:pic>
    </p:spTree>
    <p:extLst>
      <p:ext uri="{BB962C8B-B14F-4D97-AF65-F5344CB8AC3E}">
        <p14:creationId xmlns:p14="http://schemas.microsoft.com/office/powerpoint/2010/main" val="14478954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0">
            <a:extLst>
              <a:ext uri="{FF2B5EF4-FFF2-40B4-BE49-F238E27FC236}">
                <a16:creationId xmlns:a16="http://schemas.microsoft.com/office/drawing/2014/main" id="{37BC02CF-FC76-4625-B20C-82991DAC6D2A}"/>
              </a:ext>
            </a:extLst>
          </p:cNvPr>
          <p:cNvSpPr txBox="1">
            <a:spLocks noChangeArrowheads="1"/>
          </p:cNvSpPr>
          <p:nvPr/>
        </p:nvSpPr>
        <p:spPr bwMode="auto">
          <a:xfrm>
            <a:off x="2640542" y="1488282"/>
            <a:ext cx="784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rPr>
              <a:t>clas6</a:t>
            </a:r>
          </a:p>
        </p:txBody>
      </p:sp>
      <p:sp>
        <p:nvSpPr>
          <p:cNvPr id="25603" name="TextBox 31">
            <a:extLst>
              <a:ext uri="{FF2B5EF4-FFF2-40B4-BE49-F238E27FC236}">
                <a16:creationId xmlns:a16="http://schemas.microsoft.com/office/drawing/2014/main" id="{162BA045-540E-4B67-8B1A-BB4B3988D168}"/>
              </a:ext>
            </a:extLst>
          </p:cNvPr>
          <p:cNvSpPr txBox="1">
            <a:spLocks noChangeArrowheads="1"/>
          </p:cNvSpPr>
          <p:nvPr/>
        </p:nvSpPr>
        <p:spPr bwMode="auto">
          <a:xfrm>
            <a:off x="2131220" y="2558521"/>
            <a:ext cx="9268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t>clas12</a:t>
            </a:r>
          </a:p>
        </p:txBody>
      </p:sp>
      <p:pic>
        <p:nvPicPr>
          <p:cNvPr id="25604" name="Picture 33">
            <a:extLst>
              <a:ext uri="{FF2B5EF4-FFF2-40B4-BE49-F238E27FC236}">
                <a16:creationId xmlns:a16="http://schemas.microsoft.com/office/drawing/2014/main" id="{265511E5-984B-4A66-BCE8-A13D852F7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2" y="1079500"/>
            <a:ext cx="3593042" cy="270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27D063AC-F49F-4EFB-8841-974929C1F3D0}"/>
              </a:ext>
            </a:extLst>
          </p:cNvPr>
          <p:cNvSpPr txBox="1">
            <a:spLocks noChangeArrowheads="1"/>
          </p:cNvSpPr>
          <p:nvPr/>
        </p:nvSpPr>
        <p:spPr>
          <a:xfrm>
            <a:off x="508000" y="13230"/>
            <a:ext cx="6021917" cy="469636"/>
          </a:xfrm>
          <a:prstGeom prst="rect">
            <a:avLst/>
          </a:prstGeom>
        </p:spPr>
        <p:txBody>
          <a:bodyPr/>
          <a:lst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pPr>
              <a:defRPr/>
            </a:pPr>
            <a:r>
              <a:rPr lang="en-US" altLang="en-US" sz="3000" kern="0" dirty="0"/>
              <a:t> </a:t>
            </a:r>
          </a:p>
        </p:txBody>
      </p:sp>
      <p:sp>
        <p:nvSpPr>
          <p:cNvPr id="25609" name="TextBox 23">
            <a:extLst>
              <a:ext uri="{FF2B5EF4-FFF2-40B4-BE49-F238E27FC236}">
                <a16:creationId xmlns:a16="http://schemas.microsoft.com/office/drawing/2014/main" id="{628B33C1-BE5A-41B0-8B31-4A8061711416}"/>
              </a:ext>
            </a:extLst>
          </p:cNvPr>
          <p:cNvSpPr txBox="1">
            <a:spLocks noChangeArrowheads="1"/>
          </p:cNvSpPr>
          <p:nvPr/>
        </p:nvSpPr>
        <p:spPr bwMode="auto">
          <a:xfrm>
            <a:off x="2238375" y="2714625"/>
            <a:ext cx="9268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t>clas12</a:t>
            </a:r>
          </a:p>
        </p:txBody>
      </p:sp>
      <p:pic>
        <p:nvPicPr>
          <p:cNvPr id="25610" name="Picture 16">
            <a:extLst>
              <a:ext uri="{FF2B5EF4-FFF2-40B4-BE49-F238E27FC236}">
                <a16:creationId xmlns:a16="http://schemas.microsoft.com/office/drawing/2014/main" id="{EEA9A574-6430-4BAE-85F1-F01BCD160E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500" y="1095375"/>
            <a:ext cx="3280833" cy="264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TextBox 17">
            <a:extLst>
              <a:ext uri="{FF2B5EF4-FFF2-40B4-BE49-F238E27FC236}">
                <a16:creationId xmlns:a16="http://schemas.microsoft.com/office/drawing/2014/main" id="{63DE776D-DD98-4E6D-85A8-C267908DF852}"/>
              </a:ext>
            </a:extLst>
          </p:cNvPr>
          <p:cNvSpPr txBox="1">
            <a:spLocks noChangeArrowheads="1"/>
          </p:cNvSpPr>
          <p:nvPr/>
        </p:nvSpPr>
        <p:spPr bwMode="auto">
          <a:xfrm>
            <a:off x="6166115" y="2209271"/>
            <a:ext cx="36099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FF0000"/>
                </a:solidFill>
                <a:latin typeface="Symbol" panose="05050102010706020507" pitchFamily="18" charset="2"/>
              </a:rPr>
              <a:t>r</a:t>
            </a:r>
            <a:r>
              <a:rPr lang="en-US" altLang="en-US" sz="1500" baseline="30000">
                <a:solidFill>
                  <a:srgbClr val="FF0000"/>
                </a:solidFill>
              </a:rPr>
              <a:t>0</a:t>
            </a:r>
          </a:p>
        </p:txBody>
      </p:sp>
      <p:sp>
        <p:nvSpPr>
          <p:cNvPr id="25612" name="Rectangle 20">
            <a:extLst>
              <a:ext uri="{FF2B5EF4-FFF2-40B4-BE49-F238E27FC236}">
                <a16:creationId xmlns:a16="http://schemas.microsoft.com/office/drawing/2014/main" id="{16B6D619-B50E-452F-977E-6EB9D60310D3}"/>
              </a:ext>
            </a:extLst>
          </p:cNvPr>
          <p:cNvSpPr>
            <a:spLocks noChangeArrowheads="1"/>
          </p:cNvSpPr>
          <p:nvPr/>
        </p:nvSpPr>
        <p:spPr bwMode="auto">
          <a:xfrm>
            <a:off x="5651500" y="2841626"/>
            <a:ext cx="31611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0070C0"/>
                </a:solidFill>
                <a:latin typeface="Symbol" panose="05050102010706020507" pitchFamily="18" charset="2"/>
              </a:rPr>
              <a:t>w</a:t>
            </a:r>
            <a:endParaRPr lang="en-US" altLang="en-US" sz="1500">
              <a:solidFill>
                <a:srgbClr val="0070C0"/>
              </a:solidFill>
            </a:endParaRPr>
          </a:p>
        </p:txBody>
      </p:sp>
      <p:sp>
        <p:nvSpPr>
          <p:cNvPr id="25613" name="TextBox 25">
            <a:extLst>
              <a:ext uri="{FF2B5EF4-FFF2-40B4-BE49-F238E27FC236}">
                <a16:creationId xmlns:a16="http://schemas.microsoft.com/office/drawing/2014/main" id="{C8AE5160-7E0D-4DE7-817B-5A4937D3D985}"/>
              </a:ext>
            </a:extLst>
          </p:cNvPr>
          <p:cNvSpPr txBox="1">
            <a:spLocks noChangeArrowheads="1"/>
          </p:cNvSpPr>
          <p:nvPr/>
        </p:nvSpPr>
        <p:spPr bwMode="auto">
          <a:xfrm>
            <a:off x="6529917" y="2886605"/>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string</a:t>
            </a:r>
          </a:p>
        </p:txBody>
      </p:sp>
      <p:sp>
        <p:nvSpPr>
          <p:cNvPr id="25614" name="TextBox 26">
            <a:extLst>
              <a:ext uri="{FF2B5EF4-FFF2-40B4-BE49-F238E27FC236}">
                <a16:creationId xmlns:a16="http://schemas.microsoft.com/office/drawing/2014/main" id="{8B589EC0-C869-4B0E-BEA5-1DF67B055770}"/>
              </a:ext>
            </a:extLst>
          </p:cNvPr>
          <p:cNvSpPr txBox="1">
            <a:spLocks noChangeArrowheads="1"/>
          </p:cNvSpPr>
          <p:nvPr/>
        </p:nvSpPr>
        <p:spPr bwMode="auto">
          <a:xfrm>
            <a:off x="6032500" y="2951428"/>
            <a:ext cx="39626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00B050"/>
                </a:solidFill>
                <a:latin typeface="Symbol" panose="05050102010706020507" pitchFamily="18" charset="2"/>
              </a:rPr>
              <a:t>r+</a:t>
            </a:r>
            <a:endParaRPr lang="en-US" altLang="en-US" sz="1500">
              <a:solidFill>
                <a:srgbClr val="00B050"/>
              </a:solidFill>
            </a:endParaRPr>
          </a:p>
        </p:txBody>
      </p:sp>
      <p:sp>
        <p:nvSpPr>
          <p:cNvPr id="25615" name="TextBox 27">
            <a:extLst>
              <a:ext uri="{FF2B5EF4-FFF2-40B4-BE49-F238E27FC236}">
                <a16:creationId xmlns:a16="http://schemas.microsoft.com/office/drawing/2014/main" id="{2FA248AB-F48E-4EE3-BE77-1E0F33262919}"/>
              </a:ext>
            </a:extLst>
          </p:cNvPr>
          <p:cNvSpPr txBox="1">
            <a:spLocks noChangeArrowheads="1"/>
          </p:cNvSpPr>
          <p:nvPr/>
        </p:nvSpPr>
        <p:spPr bwMode="auto">
          <a:xfrm>
            <a:off x="6932083" y="1953949"/>
            <a:ext cx="1164167" cy="37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17"/>
              <a:t>Large M</a:t>
            </a:r>
            <a:r>
              <a:rPr lang="en-US" altLang="en-US" sz="917">
                <a:latin typeface="Symbol" panose="05050102010706020507" pitchFamily="18" charset="2"/>
              </a:rPr>
              <a:t>pp </a:t>
            </a:r>
            <a:r>
              <a:rPr lang="en-US" altLang="en-US" sz="917"/>
              <a:t>pions with P</a:t>
            </a:r>
            <a:r>
              <a:rPr lang="en-US" altLang="en-US" sz="917" baseline="-25000"/>
              <a:t>T</a:t>
            </a:r>
            <a:r>
              <a:rPr lang="en-US" altLang="en-US" sz="917"/>
              <a:t> &gt;0.5 GeV </a:t>
            </a:r>
            <a:endParaRPr lang="en-US" altLang="en-US" sz="917">
              <a:latin typeface="Symbol" panose="05050102010706020507" pitchFamily="18" charset="2"/>
            </a:endParaRPr>
          </a:p>
        </p:txBody>
      </p:sp>
      <p:cxnSp>
        <p:nvCxnSpPr>
          <p:cNvPr id="29" name="Straight Arrow Connector 28">
            <a:extLst>
              <a:ext uri="{FF2B5EF4-FFF2-40B4-BE49-F238E27FC236}">
                <a16:creationId xmlns:a16="http://schemas.microsoft.com/office/drawing/2014/main" id="{AFD099A0-BCA3-41D3-A4CB-EBDB7120BC14}"/>
              </a:ext>
            </a:extLst>
          </p:cNvPr>
          <p:cNvCxnSpPr>
            <a:cxnSpLocks/>
          </p:cNvCxnSpPr>
          <p:nvPr/>
        </p:nvCxnSpPr>
        <p:spPr>
          <a:xfrm flipH="1">
            <a:off x="6798470" y="2312459"/>
            <a:ext cx="567531" cy="57943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5617" name="Rectangle 4">
            <a:extLst>
              <a:ext uri="{FF2B5EF4-FFF2-40B4-BE49-F238E27FC236}">
                <a16:creationId xmlns:a16="http://schemas.microsoft.com/office/drawing/2014/main" id="{286B5187-3A7B-41AE-AFF4-10D0708BE560}"/>
              </a:ext>
            </a:extLst>
          </p:cNvPr>
          <p:cNvSpPr>
            <a:spLocks noChangeArrowheads="1"/>
          </p:cNvSpPr>
          <p:nvPr/>
        </p:nvSpPr>
        <p:spPr bwMode="auto">
          <a:xfrm>
            <a:off x="5382948" y="1752865"/>
            <a:ext cx="450764"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aseline="30000"/>
              <a:t>MC</a:t>
            </a:r>
          </a:p>
        </p:txBody>
      </p:sp>
      <p:cxnSp>
        <p:nvCxnSpPr>
          <p:cNvPr id="10" name="Straight Arrow Connector 9">
            <a:extLst>
              <a:ext uri="{FF2B5EF4-FFF2-40B4-BE49-F238E27FC236}">
                <a16:creationId xmlns:a16="http://schemas.microsoft.com/office/drawing/2014/main" id="{30337997-E1C7-4D03-9F88-DCC27793D376}"/>
              </a:ext>
            </a:extLst>
          </p:cNvPr>
          <p:cNvCxnSpPr>
            <a:cxnSpLocks/>
          </p:cNvCxnSpPr>
          <p:nvPr/>
        </p:nvCxnSpPr>
        <p:spPr>
          <a:xfrm>
            <a:off x="5750720" y="1822979"/>
            <a:ext cx="415396"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0F77EC0-DE35-46BC-824B-EFFCD4801988}"/>
                  </a:ext>
                </a:extLst>
              </p:cNvPr>
              <p:cNvSpPr>
                <a:spLocks noGrp="1"/>
              </p:cNvSpPr>
              <p:nvPr>
                <p:ph type="title"/>
              </p:nvPr>
            </p:nvSpPr>
            <p:spPr>
              <a:xfrm>
                <a:off x="0" y="-54503"/>
                <a:ext cx="9144000" cy="939800"/>
              </a:xfrm>
            </p:spPr>
            <p:txBody>
              <a:bodyPr>
                <a:normAutofit/>
              </a:bodyPr>
              <a:lstStyle/>
              <a:p>
                <a:r>
                  <a:rPr lang="en-US" altLang="en-US" sz="3200" kern="0" dirty="0"/>
                  <a:t>2 hadron correlations in CFR  </a:t>
                </a:r>
                <a14:m>
                  <m:oMath xmlns:m="http://schemas.openxmlformats.org/officeDocument/2006/math">
                    <m:r>
                      <a:rPr lang="en-US" altLang="en-US" sz="3200" b="1" i="1" kern="0" smtClean="0">
                        <a:latin typeface="Cambria Math" panose="02040503050406030204" pitchFamily="18" charset="0"/>
                      </a:rPr>
                      <m:t>𝒆𝒑</m:t>
                    </m:r>
                    <m:r>
                      <a:rPr lang="en-US" altLang="en-US" sz="3200" b="1" i="1" kern="0" smtClean="0">
                        <a:latin typeface="Cambria Math" panose="02040503050406030204" pitchFamily="18" charset="0"/>
                        <a:ea typeface="Cambria Math" panose="02040503050406030204" pitchFamily="18" charset="0"/>
                      </a:rPr>
                      <m:t>→</m:t>
                    </m:r>
                    <m:r>
                      <a:rPr lang="en-US" altLang="en-US" sz="3200" b="1" i="1" kern="0" smtClean="0">
                        <a:latin typeface="Cambria Math" panose="02040503050406030204" pitchFamily="18" charset="0"/>
                        <a:ea typeface="Cambria Math" panose="02040503050406030204" pitchFamily="18" charset="0"/>
                      </a:rPr>
                      <m:t>𝒆</m:t>
                    </m:r>
                    <m:r>
                      <a:rPr lang="en-US" altLang="en-US" sz="3200" b="1" i="1" kern="0" smtClean="0">
                        <a:latin typeface="Cambria Math" panose="02040503050406030204" pitchFamily="18" charset="0"/>
                        <a:ea typeface="Cambria Math" panose="02040503050406030204" pitchFamily="18" charset="0"/>
                      </a:rPr>
                      <m:t>′</m:t>
                    </m:r>
                    <m:sSup>
                      <m:sSupPr>
                        <m:ctrlPr>
                          <a:rPr lang="en-US" altLang="en-US" sz="3200" b="1" i="1" kern="0" smtClean="0">
                            <a:latin typeface="Cambria Math" panose="02040503050406030204" pitchFamily="18" charset="0"/>
                            <a:ea typeface="Cambria Math" panose="02040503050406030204" pitchFamily="18" charset="0"/>
                          </a:rPr>
                        </m:ctrlPr>
                      </m:sSupPr>
                      <m:e>
                        <m:r>
                          <a:rPr lang="en-US" altLang="en-US" sz="3200" b="1" i="1" kern="0" smtClean="0">
                            <a:latin typeface="Cambria Math" panose="02040503050406030204" pitchFamily="18" charset="0"/>
                            <a:ea typeface="Cambria Math" panose="02040503050406030204" pitchFamily="18" charset="0"/>
                          </a:rPr>
                          <m:t>𝝅</m:t>
                        </m:r>
                      </m:e>
                      <m:sup>
                        <m:r>
                          <a:rPr lang="en-US" altLang="en-US" sz="3200" b="1" i="1" kern="0" smtClean="0">
                            <a:latin typeface="Cambria Math" panose="02040503050406030204" pitchFamily="18" charset="0"/>
                            <a:ea typeface="Cambria Math" panose="02040503050406030204" pitchFamily="18" charset="0"/>
                          </a:rPr>
                          <m:t>+</m:t>
                        </m:r>
                      </m:sup>
                    </m:sSup>
                    <m:sSup>
                      <m:sSupPr>
                        <m:ctrlPr>
                          <a:rPr lang="en-US" altLang="en-US" sz="3200" b="1" i="1" kern="0" smtClean="0">
                            <a:latin typeface="Cambria Math" panose="02040503050406030204" pitchFamily="18" charset="0"/>
                            <a:ea typeface="Cambria Math" panose="02040503050406030204" pitchFamily="18" charset="0"/>
                          </a:rPr>
                        </m:ctrlPr>
                      </m:sSupPr>
                      <m:e>
                        <m:r>
                          <a:rPr lang="en-US" altLang="en-US" sz="3200" b="1" i="1" kern="0" smtClean="0">
                            <a:latin typeface="Cambria Math" panose="02040503050406030204" pitchFamily="18" charset="0"/>
                            <a:ea typeface="Cambria Math" panose="02040503050406030204" pitchFamily="18" charset="0"/>
                          </a:rPr>
                          <m:t>𝝅</m:t>
                        </m:r>
                      </m:e>
                      <m:sup>
                        <m:r>
                          <a:rPr lang="en-US" altLang="en-US" sz="3200" b="1" i="1" kern="0" smtClean="0">
                            <a:latin typeface="Cambria Math" panose="02040503050406030204" pitchFamily="18" charset="0"/>
                            <a:ea typeface="Cambria Math" panose="02040503050406030204" pitchFamily="18" charset="0"/>
                          </a:rPr>
                          <m:t>−</m:t>
                        </m:r>
                      </m:sup>
                    </m:sSup>
                    <m:r>
                      <a:rPr lang="en-US" altLang="en-US" sz="3200" b="1" i="1" kern="0" smtClean="0">
                        <a:latin typeface="Cambria Math" panose="02040503050406030204" pitchFamily="18" charset="0"/>
                        <a:ea typeface="Cambria Math" panose="02040503050406030204" pitchFamily="18" charset="0"/>
                      </a:rPr>
                      <m:t>𝑿</m:t>
                    </m:r>
                  </m:oMath>
                </a14:m>
                <a:endParaRPr lang="en-US" dirty="0"/>
              </a:p>
            </p:txBody>
          </p:sp>
        </mc:Choice>
        <mc:Fallback xmlns="">
          <p:sp>
            <p:nvSpPr>
              <p:cNvPr id="2" name="Title 1">
                <a:extLst>
                  <a:ext uri="{FF2B5EF4-FFF2-40B4-BE49-F238E27FC236}">
                    <a16:creationId xmlns:a16="http://schemas.microsoft.com/office/drawing/2014/main" id="{50F77EC0-DE35-46BC-824B-EFFCD4801988}"/>
                  </a:ext>
                </a:extLst>
              </p:cNvPr>
              <p:cNvSpPr>
                <a:spLocks noGrp="1" noRot="1" noChangeAspect="1" noMove="1" noResize="1" noEditPoints="1" noAdjustHandles="1" noChangeArrowheads="1" noChangeShapeType="1" noTextEdit="1"/>
              </p:cNvSpPr>
              <p:nvPr>
                <p:ph type="title"/>
              </p:nvPr>
            </p:nvSpPr>
            <p:spPr>
              <a:xfrm>
                <a:off x="0" y="-54503"/>
                <a:ext cx="9144000" cy="939800"/>
              </a:xfrm>
              <a:blipFill>
                <a:blip r:embed="rId5"/>
                <a:stretch>
                  <a:fillRect l="-1667" b="-649"/>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D5703099-A709-46E8-96CF-224C0182C6C2}"/>
              </a:ext>
            </a:extLst>
          </p:cNvPr>
          <p:cNvSpPr>
            <a:spLocks noGrp="1"/>
          </p:cNvSpPr>
          <p:nvPr>
            <p:ph idx="1"/>
          </p:nvPr>
        </p:nvSpPr>
        <p:spPr>
          <a:xfrm>
            <a:off x="381000" y="1064193"/>
            <a:ext cx="8534400" cy="4420800"/>
          </a:xfrm>
        </p:spPr>
        <p:txBody>
          <a:bodyPr>
            <a:normAutofit lnSpcReduction="10000"/>
          </a:bodyPr>
          <a:lstStyle/>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r>
              <a:rPr lang="en-US" altLang="en-US" sz="2000" dirty="0"/>
              <a:t>Spin-azimuthal correlations in hadron pair production are very significant</a:t>
            </a:r>
          </a:p>
          <a:p>
            <a:pPr>
              <a:spcBef>
                <a:spcPct val="0"/>
              </a:spcBef>
            </a:pPr>
            <a:r>
              <a:rPr lang="en-US" altLang="en-US" sz="2000" dirty="0"/>
              <a:t>Hadron pairs in SIDIS (true from </a:t>
            </a:r>
            <a:r>
              <a:rPr lang="en-US" altLang="en-US" sz="2000" dirty="0" err="1"/>
              <a:t>JLab</a:t>
            </a:r>
            <a:r>
              <a:rPr lang="en-US" altLang="en-US" sz="2000" dirty="0"/>
              <a:t> to LHC) are dominated by VM decays</a:t>
            </a:r>
            <a:br>
              <a:rPr lang="en-US" altLang="en-US" sz="2000" dirty="0"/>
            </a:br>
            <a:r>
              <a:rPr lang="en-US" altLang="en-US" sz="2000" dirty="0"/>
              <a:t>(therefore single hadron channel too)</a:t>
            </a:r>
          </a:p>
          <a:p>
            <a:pPr>
              <a:spcBef>
                <a:spcPct val="0"/>
              </a:spcBef>
            </a:pPr>
            <a:r>
              <a:rPr lang="en-US" altLang="en-US" sz="2000" dirty="0"/>
              <a:t>Direct </a:t>
            </a:r>
            <a:r>
              <a:rPr lang="en-US" altLang="en-US" sz="2000" dirty="0" err="1"/>
              <a:t>pions</a:t>
            </a:r>
            <a:r>
              <a:rPr lang="en-US" altLang="en-US" sz="2000" dirty="0"/>
              <a:t> dominate only at relatively high P</a:t>
            </a:r>
            <a:r>
              <a:rPr lang="en-US" altLang="en-US" sz="2000" baseline="-25000" dirty="0"/>
              <a:t>T</a:t>
            </a:r>
            <a:r>
              <a:rPr lang="en-US" altLang="en-US" sz="2000" dirty="0"/>
              <a:t>, (P</a:t>
            </a:r>
            <a:r>
              <a:rPr lang="en-US" altLang="en-US" sz="2000" baseline="-25000" dirty="0"/>
              <a:t>T</a:t>
            </a:r>
            <a:r>
              <a:rPr lang="en-US" altLang="en-US" sz="2000" dirty="0"/>
              <a:t> &gt;0.6-0.7 GeV) </a:t>
            </a:r>
            <a:endParaRPr lang="en-US" altLang="en-US" sz="2000" baseline="-25000" dirty="0"/>
          </a:p>
          <a:p>
            <a:pPr marL="0" indent="0">
              <a:buNone/>
            </a:pPr>
            <a:endParaRPr lang="en-US" dirty="0"/>
          </a:p>
        </p:txBody>
      </p:sp>
      <p:sp>
        <p:nvSpPr>
          <p:cNvPr id="5" name="Date Placeholder 4">
            <a:extLst>
              <a:ext uri="{FF2B5EF4-FFF2-40B4-BE49-F238E27FC236}">
                <a16:creationId xmlns:a16="http://schemas.microsoft.com/office/drawing/2014/main" id="{07A5EBC7-90BA-4D8A-B5FE-2ABAE81601B2}"/>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6" name="Footer Placeholder 5">
            <a:extLst>
              <a:ext uri="{FF2B5EF4-FFF2-40B4-BE49-F238E27FC236}">
                <a16:creationId xmlns:a16="http://schemas.microsoft.com/office/drawing/2014/main" id="{DA8A2F96-5D1C-482C-9C38-1F56D8A453E5}"/>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7" name="Slide Number Placeholder 6">
            <a:extLst>
              <a:ext uri="{FF2B5EF4-FFF2-40B4-BE49-F238E27FC236}">
                <a16:creationId xmlns:a16="http://schemas.microsoft.com/office/drawing/2014/main" id="{EE351C22-6A9D-4609-9E75-06B07A86F2CB}"/>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50</a:t>
            </a:fld>
            <a:endParaRPr lang="en-US" dirty="0">
              <a:solidFill>
                <a:srgbClr val="FFFFFF"/>
              </a:solidFill>
            </a:endParaRPr>
          </a:p>
        </p:txBody>
      </p:sp>
    </p:spTree>
    <p:extLst>
      <p:ext uri="{BB962C8B-B14F-4D97-AF65-F5344CB8AC3E}">
        <p14:creationId xmlns:p14="http://schemas.microsoft.com/office/powerpoint/2010/main" val="3606408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FFE386D-4CD1-4043-82BD-6ABD11E3BFA9}"/>
                  </a:ext>
                </a:extLst>
              </p:cNvPr>
              <p:cNvSpPr>
                <a:spLocks noGrp="1"/>
              </p:cNvSpPr>
              <p:nvPr>
                <p:ph type="title"/>
              </p:nvPr>
            </p:nvSpPr>
            <p:spPr/>
            <p:txBody>
              <a:bodyPr/>
              <a:lstStyle/>
              <a:p>
                <a:r>
                  <a:rPr lang="en-US" dirty="0"/>
                  <a:t>Collins/</a:t>
                </a:r>
                <a:r>
                  <a:rPr lang="en-US" dirty="0" err="1"/>
                  <a:t>Sivers</a:t>
                </a:r>
                <a:r>
                  <a:rPr lang="en-US" dirty="0"/>
                  <a:t> for </a:t>
                </a:r>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𝝆</m:t>
                        </m:r>
                      </m:e>
                      <m:sup>
                        <m:r>
                          <a:rPr lang="en-US" b="1" i="1" smtClean="0">
                            <a:latin typeface="Cambria Math" panose="02040503050406030204" pitchFamily="18" charset="0"/>
                          </a:rPr>
                          <m:t>𝟎</m:t>
                        </m:r>
                      </m:sup>
                    </m:sSup>
                  </m:oMath>
                </a14:m>
                <a:endParaRPr lang="en-US" dirty="0"/>
              </a:p>
            </p:txBody>
          </p:sp>
        </mc:Choice>
        <mc:Fallback xmlns="">
          <p:sp>
            <p:nvSpPr>
              <p:cNvPr id="2" name="Title 1">
                <a:extLst>
                  <a:ext uri="{FF2B5EF4-FFF2-40B4-BE49-F238E27FC236}">
                    <a16:creationId xmlns:a16="http://schemas.microsoft.com/office/drawing/2014/main" id="{1FFE386D-4CD1-4043-82BD-6ABD11E3BFA9}"/>
                  </a:ext>
                </a:extLst>
              </p:cNvPr>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26A6B083-65F4-4B2D-A8A0-2E208BB17A6A}"/>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D4C2E7C8-7CB7-4677-8F93-29BD06DF99E0}"/>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43DA9DA7-DA45-4551-BBFC-9BB92B8C68FD}"/>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51</a:t>
            </a:fld>
            <a:endParaRPr lang="en-US" dirty="0">
              <a:solidFill>
                <a:srgbClr val="FFFFFF"/>
              </a:solidFill>
            </a:endParaRPr>
          </a:p>
        </p:txBody>
      </p:sp>
      <p:pic>
        <p:nvPicPr>
          <p:cNvPr id="10" name="Content Placeholder 9">
            <a:extLst>
              <a:ext uri="{FF2B5EF4-FFF2-40B4-BE49-F238E27FC236}">
                <a16:creationId xmlns:a16="http://schemas.microsoft.com/office/drawing/2014/main" id="{FD20A156-440F-41A0-98A6-2438C91A11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017278"/>
            <a:ext cx="4724400" cy="2114550"/>
          </a:xfrm>
        </p:spPr>
      </p:pic>
      <p:pic>
        <p:nvPicPr>
          <p:cNvPr id="12" name="Picture 11">
            <a:extLst>
              <a:ext uri="{FF2B5EF4-FFF2-40B4-BE49-F238E27FC236}">
                <a16:creationId xmlns:a16="http://schemas.microsoft.com/office/drawing/2014/main" id="{F5728232-960C-49AC-8E00-1FDF0CA6FA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25" y="4401134"/>
            <a:ext cx="1516380" cy="1089660"/>
          </a:xfrm>
          <a:prstGeom prst="rect">
            <a:avLst/>
          </a:prstGeom>
        </p:spPr>
      </p:pic>
      <p:pic>
        <p:nvPicPr>
          <p:cNvPr id="14" name="Picture 13">
            <a:extLst>
              <a:ext uri="{FF2B5EF4-FFF2-40B4-BE49-F238E27FC236}">
                <a16:creationId xmlns:a16="http://schemas.microsoft.com/office/drawing/2014/main" id="{59AE381F-6A7E-46DD-A11F-29DA111B4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3380" y="3239294"/>
            <a:ext cx="4724400" cy="211455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253859C-1F9D-4193-9447-C63B1D642A9B}"/>
                  </a:ext>
                </a:extLst>
              </p:cNvPr>
              <p:cNvSpPr txBox="1"/>
              <p:nvPr/>
            </p:nvSpPr>
            <p:spPr>
              <a:xfrm>
                <a:off x="1521788" y="3385999"/>
                <a:ext cx="2667000" cy="182114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indication for a positive asymmetry </a:t>
                </a:r>
              </a:p>
              <a:p>
                <a:pPr marL="285750" indent="-285750">
                  <a:buFont typeface="Arial" panose="020B0604020202020204" pitchFamily="34" charset="0"/>
                  <a:buChar char="•"/>
                </a:pPr>
                <a:r>
                  <a:rPr lang="en-US" dirty="0">
                    <a:solidFill>
                      <a:schemeClr val="tx1"/>
                    </a:solidFill>
                  </a:rPr>
                  <a:t>similar to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i="1" smtClean="0">
                            <a:solidFill>
                              <a:schemeClr val="tx1"/>
                            </a:solidFill>
                            <a:latin typeface="Cambria Math" panose="02040503050406030204" pitchFamily="18" charset="0"/>
                            <a:ea typeface="Cambria Math" panose="02040503050406030204" pitchFamily="18" charset="0"/>
                          </a:rPr>
                          <m:t>𝜋</m:t>
                        </m:r>
                      </m:e>
                      <m:sup>
                        <m:r>
                          <a:rPr lang="en-US" b="0" i="1" smtClean="0">
                            <a:solidFill>
                              <a:schemeClr val="tx1"/>
                            </a:solidFill>
                            <a:latin typeface="Cambria Math" panose="02040503050406030204" pitchFamily="18" charset="0"/>
                          </a:rPr>
                          <m:t>0</m:t>
                        </m:r>
                      </m:sup>
                    </m:sSup>
                  </m:oMath>
                </a14:m>
                <a:r>
                  <a:rPr lang="en-US" dirty="0">
                    <a:solidFill>
                      <a:schemeClr val="tx1"/>
                    </a:solidFill>
                  </a:rPr>
                  <a:t> as expected from the models </a:t>
                </a:r>
              </a:p>
              <a:p>
                <a:pPr marL="285750" indent="-285750">
                  <a:buFont typeface="Arial" panose="020B0604020202020204" pitchFamily="34" charset="0"/>
                  <a:buChar char="•"/>
                </a:pPr>
                <a:endParaRPr lang="en-US" dirty="0">
                  <a:solidFill>
                    <a:schemeClr val="tx1"/>
                  </a:solidFill>
                </a:endParaRPr>
              </a:p>
            </p:txBody>
          </p:sp>
        </mc:Choice>
        <mc:Fallback xmlns="">
          <p:sp>
            <p:nvSpPr>
              <p:cNvPr id="15" name="TextBox 14">
                <a:extLst>
                  <a:ext uri="{FF2B5EF4-FFF2-40B4-BE49-F238E27FC236}">
                    <a16:creationId xmlns:a16="http://schemas.microsoft.com/office/drawing/2014/main" id="{5253859C-1F9D-4193-9447-C63B1D642A9B}"/>
                  </a:ext>
                </a:extLst>
              </p:cNvPr>
              <p:cNvSpPr txBox="1">
                <a:spLocks noRot="1" noChangeAspect="1" noMove="1" noResize="1" noEditPoints="1" noAdjustHandles="1" noChangeArrowheads="1" noChangeShapeType="1" noTextEdit="1"/>
              </p:cNvSpPr>
              <p:nvPr/>
            </p:nvSpPr>
            <p:spPr>
              <a:xfrm>
                <a:off x="1521788" y="3385999"/>
                <a:ext cx="2667000" cy="1821140"/>
              </a:xfrm>
              <a:prstGeom prst="rect">
                <a:avLst/>
              </a:prstGeom>
              <a:blipFill>
                <a:blip r:embed="rId6"/>
                <a:stretch>
                  <a:fillRect l="-1602" t="-16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F4B0FAE-718B-4A26-9E41-9E655CFD57C5}"/>
                  </a:ext>
                </a:extLst>
              </p:cNvPr>
              <p:cNvSpPr txBox="1"/>
              <p:nvPr/>
            </p:nvSpPr>
            <p:spPr>
              <a:xfrm>
                <a:off x="5216840" y="1201083"/>
                <a:ext cx="392716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indication for a positive asymmetry </a:t>
                </a:r>
              </a:p>
              <a:p>
                <a:pPr marL="285750" indent="-285750">
                  <a:buFont typeface="Arial" panose="020B0604020202020204" pitchFamily="34" charset="0"/>
                  <a:buChar char="•"/>
                </a:pPr>
                <a:r>
                  <a:rPr lang="en-US" dirty="0">
                    <a:solidFill>
                      <a:schemeClr val="tx1"/>
                    </a:solidFill>
                  </a:rPr>
                  <a:t>opposite to </a:t>
                </a:r>
                <a14:m>
                  <m:oMath xmlns:m="http://schemas.openxmlformats.org/officeDocument/2006/math">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ea typeface="Cambria Math" panose="02040503050406030204" pitchFamily="18" charset="0"/>
                          </a:rPr>
                          <m:t>𝜋</m:t>
                        </m:r>
                      </m:e>
                      <m:sup>
                        <m:r>
                          <a:rPr lang="en-US" b="0" i="1" smtClean="0">
                            <a:solidFill>
                              <a:schemeClr val="tx1"/>
                            </a:solidFill>
                            <a:latin typeface="Cambria Math" panose="02040503050406030204" pitchFamily="18" charset="0"/>
                          </a:rPr>
                          <m:t>+</m:t>
                        </m:r>
                      </m:sup>
                    </m:sSup>
                  </m:oMath>
                </a14:m>
                <a:r>
                  <a:rPr lang="en-US" dirty="0">
                    <a:solidFill>
                      <a:schemeClr val="tx1"/>
                    </a:solidFill>
                  </a:rPr>
                  <a:t> and </a:t>
                </a:r>
                <a14:m>
                  <m:oMath xmlns:m="http://schemas.openxmlformats.org/officeDocument/2006/math">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ea typeface="Cambria Math" panose="02040503050406030204" pitchFamily="18" charset="0"/>
                          </a:rPr>
                          <m:t>𝜋</m:t>
                        </m:r>
                      </m:e>
                      <m:sup>
                        <m:r>
                          <a:rPr lang="en-US" i="1">
                            <a:solidFill>
                              <a:schemeClr val="tx1"/>
                            </a:solidFill>
                            <a:latin typeface="Cambria Math" panose="02040503050406030204" pitchFamily="18" charset="0"/>
                          </a:rPr>
                          <m:t>0</m:t>
                        </m:r>
                      </m:sup>
                    </m:sSup>
                  </m:oMath>
                </a14:m>
                <a:r>
                  <a:rPr lang="en-US" dirty="0">
                    <a:solidFill>
                      <a:schemeClr val="tx1"/>
                    </a:solidFill>
                  </a:rPr>
                  <a:t> as predicted by the models </a:t>
                </a:r>
              </a:p>
              <a:p>
                <a:pPr marL="285750" indent="-285750">
                  <a:buFont typeface="Arial" panose="020B0604020202020204" pitchFamily="34" charset="0"/>
                  <a:buChar char="•"/>
                </a:pPr>
                <a:r>
                  <a:rPr lang="en-US" dirty="0">
                    <a:solidFill>
                      <a:schemeClr val="tx1"/>
                    </a:solidFill>
                  </a:rPr>
                  <a:t>Large effect at small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𝑃</m:t>
                        </m:r>
                      </m:e>
                      <m:sub>
                        <m:r>
                          <a:rPr lang="en-US" b="0" i="1" smtClean="0">
                            <a:solidFill>
                              <a:schemeClr val="tx1"/>
                            </a:solidFill>
                            <a:latin typeface="Cambria Math" panose="02040503050406030204" pitchFamily="18" charset="0"/>
                          </a:rPr>
                          <m:t>𝑇</m:t>
                        </m:r>
                      </m:sub>
                    </m:sSub>
                  </m:oMath>
                </a14:m>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mc:Choice>
        <mc:Fallback xmlns="">
          <p:sp>
            <p:nvSpPr>
              <p:cNvPr id="16" name="TextBox 15">
                <a:extLst>
                  <a:ext uri="{FF2B5EF4-FFF2-40B4-BE49-F238E27FC236}">
                    <a16:creationId xmlns:a16="http://schemas.microsoft.com/office/drawing/2014/main" id="{7F4B0FAE-718B-4A26-9E41-9E655CFD57C5}"/>
                  </a:ext>
                </a:extLst>
              </p:cNvPr>
              <p:cNvSpPr txBox="1">
                <a:spLocks noRot="1" noChangeAspect="1" noMove="1" noResize="1" noEditPoints="1" noAdjustHandles="1" noChangeArrowheads="1" noChangeShapeType="1" noTextEdit="1"/>
              </p:cNvSpPr>
              <p:nvPr/>
            </p:nvSpPr>
            <p:spPr>
              <a:xfrm>
                <a:off x="5216840" y="1201083"/>
                <a:ext cx="3927160" cy="1754326"/>
              </a:xfrm>
              <a:prstGeom prst="rect">
                <a:avLst/>
              </a:prstGeom>
              <a:blipFill>
                <a:blip r:embed="rId7"/>
                <a:stretch>
                  <a:fillRect l="-1087" t="-1736"/>
                </a:stretch>
              </a:blipFill>
            </p:spPr>
            <p:txBody>
              <a:bodyPr/>
              <a:lstStyle/>
              <a:p>
                <a:r>
                  <a:rPr lang="en-US">
                    <a:noFill/>
                  </a:rPr>
                  <a:t> </a:t>
                </a:r>
              </a:p>
            </p:txBody>
          </p:sp>
        </mc:Fallback>
      </mc:AlternateContent>
    </p:spTree>
    <p:extLst>
      <p:ext uri="{BB962C8B-B14F-4D97-AF65-F5344CB8AC3E}">
        <p14:creationId xmlns:p14="http://schemas.microsoft.com/office/powerpoint/2010/main" val="4260719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5492" y="1277204"/>
            <a:ext cx="3289369" cy="1585898"/>
          </a:xfrm>
          <a:prstGeom prst="rect">
            <a:avLst/>
          </a:prstGeom>
        </p:spPr>
      </p:pic>
      <p:pic>
        <p:nvPicPr>
          <p:cNvPr id="3" name="object 3"/>
          <p:cNvPicPr/>
          <p:nvPr/>
        </p:nvPicPr>
        <p:blipFill>
          <a:blip r:embed="rId3" cstate="print"/>
          <a:stretch>
            <a:fillRect/>
          </a:stretch>
        </p:blipFill>
        <p:spPr>
          <a:xfrm>
            <a:off x="345492" y="2955140"/>
            <a:ext cx="3369748" cy="1622219"/>
          </a:xfrm>
          <a:prstGeom prst="rect">
            <a:avLst/>
          </a:prstGeom>
        </p:spPr>
      </p:pic>
      <p:pic>
        <p:nvPicPr>
          <p:cNvPr id="23" name="object 23"/>
          <p:cNvPicPr/>
          <p:nvPr/>
        </p:nvPicPr>
        <p:blipFill>
          <a:blip r:embed="rId4" cstate="print"/>
          <a:stretch>
            <a:fillRect/>
          </a:stretch>
        </p:blipFill>
        <p:spPr>
          <a:xfrm>
            <a:off x="4909424" y="1310914"/>
            <a:ext cx="2821354" cy="1730942"/>
          </a:xfrm>
          <a:prstGeom prst="rect">
            <a:avLst/>
          </a:prstGeom>
        </p:spPr>
      </p:pic>
      <p:pic>
        <p:nvPicPr>
          <p:cNvPr id="43" name="object 43"/>
          <p:cNvPicPr/>
          <p:nvPr/>
        </p:nvPicPr>
        <p:blipFill>
          <a:blip r:embed="rId5" cstate="print"/>
          <a:stretch>
            <a:fillRect/>
          </a:stretch>
        </p:blipFill>
        <p:spPr>
          <a:xfrm>
            <a:off x="6419371" y="3232256"/>
            <a:ext cx="2206388" cy="1385841"/>
          </a:xfrm>
          <a:prstGeom prst="rect">
            <a:avLst/>
          </a:prstGeom>
        </p:spPr>
      </p:pic>
      <p:grpSp>
        <p:nvGrpSpPr>
          <p:cNvPr id="44" name="object 44"/>
          <p:cNvGrpSpPr/>
          <p:nvPr/>
        </p:nvGrpSpPr>
        <p:grpSpPr>
          <a:xfrm>
            <a:off x="4133138" y="3251673"/>
            <a:ext cx="2165078" cy="1326110"/>
            <a:chOff x="4557933" y="3269960"/>
            <a:chExt cx="2387600" cy="1462405"/>
          </a:xfrm>
        </p:grpSpPr>
        <p:pic>
          <p:nvPicPr>
            <p:cNvPr id="45" name="object 45"/>
            <p:cNvPicPr/>
            <p:nvPr/>
          </p:nvPicPr>
          <p:blipFill>
            <a:blip r:embed="rId6" cstate="print"/>
            <a:stretch>
              <a:fillRect/>
            </a:stretch>
          </p:blipFill>
          <p:spPr>
            <a:xfrm>
              <a:off x="4557933" y="3269960"/>
              <a:ext cx="2386974" cy="1461976"/>
            </a:xfrm>
            <a:prstGeom prst="rect">
              <a:avLst/>
            </a:prstGeom>
          </p:spPr>
        </p:pic>
        <p:pic>
          <p:nvPicPr>
            <p:cNvPr id="46" name="object 46"/>
            <p:cNvPicPr/>
            <p:nvPr/>
          </p:nvPicPr>
          <p:blipFill>
            <a:blip r:embed="rId7" cstate="print"/>
            <a:stretch>
              <a:fillRect/>
            </a:stretch>
          </p:blipFill>
          <p:spPr>
            <a:xfrm>
              <a:off x="5123180" y="4023719"/>
              <a:ext cx="1005839" cy="340359"/>
            </a:xfrm>
            <a:prstGeom prst="rect">
              <a:avLst/>
            </a:prstGeom>
          </p:spPr>
        </p:pic>
      </p:grpSp>
      <p:sp>
        <p:nvSpPr>
          <p:cNvPr id="50" name="object 50"/>
          <p:cNvSpPr txBox="1">
            <a:spLocks noGrp="1"/>
          </p:cNvSpPr>
          <p:nvPr>
            <p:ph type="title"/>
          </p:nvPr>
        </p:nvSpPr>
        <p:spPr>
          <a:xfrm>
            <a:off x="1836" y="7198"/>
            <a:ext cx="9144000" cy="939800"/>
          </a:xfrm>
          <a:prstGeom prst="rect">
            <a:avLst/>
          </a:prstGeom>
        </p:spPr>
        <p:txBody>
          <a:bodyPr vert="horz" wrap="square" lIns="0" tIns="11516" rIns="0" bIns="0" rtlCol="0" anchor="ctr">
            <a:spAutoFit/>
          </a:bodyPr>
          <a:lstStyle/>
          <a:p>
            <a:pPr marL="11516">
              <a:lnSpc>
                <a:spcPct val="100000"/>
              </a:lnSpc>
              <a:spcBef>
                <a:spcPts val="91"/>
              </a:spcBef>
            </a:pPr>
            <a:r>
              <a:rPr sz="2358" dirty="0"/>
              <a:t>Beam</a:t>
            </a:r>
            <a:r>
              <a:rPr sz="2358" spc="-14" dirty="0"/>
              <a:t> </a:t>
            </a:r>
            <a:r>
              <a:rPr sz="2358" dirty="0"/>
              <a:t>Spin</a:t>
            </a:r>
            <a:r>
              <a:rPr sz="2358" spc="-91" dirty="0"/>
              <a:t> </a:t>
            </a:r>
            <a:r>
              <a:rPr sz="2358" dirty="0"/>
              <a:t>Asymmetry</a:t>
            </a:r>
            <a:r>
              <a:rPr sz="2358" spc="9" dirty="0"/>
              <a:t> </a:t>
            </a:r>
            <a:r>
              <a:rPr sz="2358" spc="-9" dirty="0"/>
              <a:t>Measurements</a:t>
            </a:r>
            <a:endParaRPr sz="2358" dirty="0"/>
          </a:p>
        </p:txBody>
      </p:sp>
      <p:sp>
        <p:nvSpPr>
          <p:cNvPr id="54" name="object 54"/>
          <p:cNvSpPr txBox="1">
            <a:spLocks noGrp="1"/>
          </p:cNvSpPr>
          <p:nvPr>
            <p:ph type="sldNum" sz="quarter" idx="12"/>
          </p:nvPr>
        </p:nvSpPr>
        <p:spPr>
          <a:prstGeom prst="rect">
            <a:avLst/>
          </a:prstGeom>
        </p:spPr>
        <p:txBody>
          <a:bodyPr vert="horz" wrap="square" lIns="0" tIns="269219" rIns="0" bIns="0" rtlCol="0" anchor="ctr">
            <a:spAutoFit/>
          </a:bodyPr>
          <a:lstStyle/>
          <a:p>
            <a:pPr marL="1894441">
              <a:lnSpc>
                <a:spcPts val="1478"/>
              </a:lnSpc>
            </a:pPr>
            <a:fld id="{81D60167-4931-47E6-BA6A-407CBD079E47}" type="slidenum">
              <a:rPr sz="1270" dirty="0">
                <a:solidFill>
                  <a:srgbClr val="000000"/>
                </a:solidFill>
                <a:latin typeface="Times New Roman"/>
                <a:cs typeface="Times New Roman"/>
              </a:rPr>
              <a:pPr marL="1894441">
                <a:lnSpc>
                  <a:spcPts val="1478"/>
                </a:lnSpc>
              </a:pPr>
              <a:t>52</a:t>
            </a:fld>
            <a:endParaRPr sz="1270">
              <a:latin typeface="Times New Roman"/>
              <a:cs typeface="Times New Roman"/>
            </a:endParaRPr>
          </a:p>
        </p:txBody>
      </p:sp>
      <p:pic>
        <p:nvPicPr>
          <p:cNvPr id="51" name="object 51"/>
          <p:cNvPicPr/>
          <p:nvPr/>
        </p:nvPicPr>
        <p:blipFill>
          <a:blip r:embed="rId8" cstate="print"/>
          <a:stretch>
            <a:fillRect/>
          </a:stretch>
        </p:blipFill>
        <p:spPr>
          <a:xfrm>
            <a:off x="8109701" y="4979406"/>
            <a:ext cx="788940" cy="424953"/>
          </a:xfrm>
          <a:prstGeom prst="rect">
            <a:avLst/>
          </a:prstGeom>
        </p:spPr>
      </p:pic>
      <p:sp>
        <p:nvSpPr>
          <p:cNvPr id="52" name="object 52"/>
          <p:cNvSpPr txBox="1"/>
          <p:nvPr/>
        </p:nvSpPr>
        <p:spPr>
          <a:xfrm>
            <a:off x="445684" y="4675987"/>
            <a:ext cx="2922855" cy="192360"/>
          </a:xfrm>
          <a:prstGeom prst="rect">
            <a:avLst/>
          </a:prstGeom>
        </p:spPr>
        <p:txBody>
          <a:bodyPr vert="horz" wrap="square" lIns="0" tIns="0" rIns="0" bIns="0" rtlCol="0">
            <a:spAutoFit/>
          </a:bodyPr>
          <a:lstStyle/>
          <a:p>
            <a:pPr marL="278120">
              <a:lnSpc>
                <a:spcPts val="1492"/>
              </a:lnSpc>
            </a:pPr>
            <a:r>
              <a:rPr sz="1270" dirty="0">
                <a:solidFill>
                  <a:srgbClr val="287FB8"/>
                </a:solidFill>
                <a:latin typeface="Arial"/>
                <a:cs typeface="Arial"/>
                <a:hlinkClick r:id="rId9"/>
              </a:rPr>
              <a:t>Phys.Rev.Lett.</a:t>
            </a:r>
            <a:r>
              <a:rPr sz="1270" spc="-18" dirty="0">
                <a:solidFill>
                  <a:srgbClr val="287FB8"/>
                </a:solidFill>
                <a:latin typeface="Arial"/>
                <a:cs typeface="Arial"/>
                <a:hlinkClick r:id="rId9"/>
              </a:rPr>
              <a:t> </a:t>
            </a:r>
            <a:r>
              <a:rPr sz="1270" dirty="0">
                <a:solidFill>
                  <a:srgbClr val="287FB8"/>
                </a:solidFill>
                <a:latin typeface="Arial"/>
                <a:cs typeface="Arial"/>
                <a:hlinkClick r:id="rId9"/>
              </a:rPr>
              <a:t>126</a:t>
            </a:r>
            <a:r>
              <a:rPr sz="1270" spc="-36" dirty="0">
                <a:solidFill>
                  <a:srgbClr val="287FB8"/>
                </a:solidFill>
                <a:latin typeface="Arial"/>
                <a:cs typeface="Arial"/>
                <a:hlinkClick r:id="rId9"/>
              </a:rPr>
              <a:t> </a:t>
            </a:r>
            <a:r>
              <a:rPr sz="1270" dirty="0">
                <a:solidFill>
                  <a:srgbClr val="287FB8"/>
                </a:solidFill>
                <a:latin typeface="Arial"/>
                <a:cs typeface="Arial"/>
                <a:hlinkClick r:id="rId9"/>
              </a:rPr>
              <a:t>(2021)</a:t>
            </a:r>
            <a:r>
              <a:rPr sz="1270" spc="-23" dirty="0">
                <a:solidFill>
                  <a:srgbClr val="287FB8"/>
                </a:solidFill>
                <a:latin typeface="Arial"/>
                <a:cs typeface="Arial"/>
                <a:hlinkClick r:id="rId9"/>
              </a:rPr>
              <a:t> </a:t>
            </a:r>
            <a:r>
              <a:rPr sz="1270" dirty="0">
                <a:solidFill>
                  <a:srgbClr val="287FB8"/>
                </a:solidFill>
                <a:latin typeface="Arial"/>
                <a:cs typeface="Arial"/>
                <a:hlinkClick r:id="rId9"/>
              </a:rPr>
              <a:t>6,</a:t>
            </a:r>
            <a:r>
              <a:rPr sz="1270" spc="-14" dirty="0">
                <a:solidFill>
                  <a:srgbClr val="287FB8"/>
                </a:solidFill>
                <a:latin typeface="Arial"/>
                <a:cs typeface="Arial"/>
                <a:hlinkClick r:id="rId9"/>
              </a:rPr>
              <a:t> </a:t>
            </a:r>
            <a:r>
              <a:rPr sz="1270" spc="-9" dirty="0">
                <a:solidFill>
                  <a:srgbClr val="287FB8"/>
                </a:solidFill>
                <a:latin typeface="Arial"/>
                <a:cs typeface="Arial"/>
                <a:hlinkClick r:id="rId9"/>
              </a:rPr>
              <a:t>062002</a:t>
            </a:r>
            <a:endParaRPr sz="1270" dirty="0">
              <a:latin typeface="Arial"/>
              <a:cs typeface="Arial"/>
            </a:endParaRPr>
          </a:p>
        </p:txBody>
      </p:sp>
      <p:sp>
        <p:nvSpPr>
          <p:cNvPr id="53" name="object 53"/>
          <p:cNvSpPr txBox="1"/>
          <p:nvPr/>
        </p:nvSpPr>
        <p:spPr>
          <a:xfrm>
            <a:off x="5659142" y="4660614"/>
            <a:ext cx="2474293" cy="451919"/>
          </a:xfrm>
          <a:prstGeom prst="rect">
            <a:avLst/>
          </a:prstGeom>
        </p:spPr>
        <p:txBody>
          <a:bodyPr vert="horz" wrap="square" lIns="0" tIns="0" rIns="0" bIns="0" rtlCol="0">
            <a:spAutoFit/>
          </a:bodyPr>
          <a:lstStyle/>
          <a:p>
            <a:pPr marL="11516">
              <a:lnSpc>
                <a:spcPts val="1492"/>
              </a:lnSpc>
            </a:pPr>
            <a:r>
              <a:rPr sz="1270" dirty="0">
                <a:solidFill>
                  <a:srgbClr val="287FB8"/>
                </a:solidFill>
                <a:latin typeface="Arial"/>
                <a:cs typeface="Arial"/>
                <a:hlinkClick r:id="rId10"/>
              </a:rPr>
              <a:t>Phys.Rev.Lett.</a:t>
            </a:r>
            <a:r>
              <a:rPr sz="1270" spc="-27" dirty="0">
                <a:solidFill>
                  <a:srgbClr val="287FB8"/>
                </a:solidFill>
                <a:latin typeface="Arial"/>
                <a:cs typeface="Arial"/>
                <a:hlinkClick r:id="rId10"/>
              </a:rPr>
              <a:t> </a:t>
            </a:r>
            <a:r>
              <a:rPr sz="1270" dirty="0">
                <a:solidFill>
                  <a:srgbClr val="287FB8"/>
                </a:solidFill>
                <a:latin typeface="Arial"/>
                <a:cs typeface="Arial"/>
                <a:hlinkClick r:id="rId10"/>
              </a:rPr>
              <a:t>126</a:t>
            </a:r>
            <a:r>
              <a:rPr sz="1270" spc="-41" dirty="0">
                <a:solidFill>
                  <a:srgbClr val="287FB8"/>
                </a:solidFill>
                <a:latin typeface="Arial"/>
                <a:cs typeface="Arial"/>
                <a:hlinkClick r:id="rId10"/>
              </a:rPr>
              <a:t> </a:t>
            </a:r>
            <a:r>
              <a:rPr sz="1270" dirty="0">
                <a:solidFill>
                  <a:srgbClr val="287FB8"/>
                </a:solidFill>
                <a:latin typeface="Arial"/>
                <a:cs typeface="Arial"/>
                <a:hlinkClick r:id="rId10"/>
              </a:rPr>
              <a:t>(2021)</a:t>
            </a:r>
            <a:r>
              <a:rPr sz="1270" spc="-32" dirty="0">
                <a:solidFill>
                  <a:srgbClr val="287FB8"/>
                </a:solidFill>
                <a:latin typeface="Arial"/>
                <a:cs typeface="Arial"/>
                <a:hlinkClick r:id="rId10"/>
              </a:rPr>
              <a:t> </a:t>
            </a:r>
            <a:r>
              <a:rPr sz="1270" spc="-9" dirty="0">
                <a:solidFill>
                  <a:srgbClr val="287FB8"/>
                </a:solidFill>
                <a:latin typeface="Arial"/>
                <a:cs typeface="Arial"/>
                <a:hlinkClick r:id="rId10"/>
              </a:rPr>
              <a:t>152501</a:t>
            </a:r>
            <a:endParaRPr sz="1270" dirty="0">
              <a:latin typeface="Arial"/>
              <a:cs typeface="Arial"/>
            </a:endParaRPr>
          </a:p>
          <a:p>
            <a:pPr marL="341460">
              <a:spcBef>
                <a:spcPts val="517"/>
              </a:spcBef>
            </a:pPr>
            <a:r>
              <a:rPr sz="1270" dirty="0">
                <a:latin typeface="Arial"/>
                <a:cs typeface="Arial"/>
              </a:rPr>
              <a:t>1</a:t>
            </a:r>
            <a:r>
              <a:rPr sz="1088" baseline="41666" dirty="0">
                <a:latin typeface="Arial"/>
                <a:cs typeface="Arial"/>
              </a:rPr>
              <a:t>st</a:t>
            </a:r>
            <a:r>
              <a:rPr sz="1088" spc="190" baseline="41666" dirty="0">
                <a:latin typeface="Arial"/>
                <a:cs typeface="Arial"/>
              </a:rPr>
              <a:t> </a:t>
            </a:r>
            <a:r>
              <a:rPr sz="1270" dirty="0">
                <a:latin typeface="Arial"/>
                <a:cs typeface="Arial"/>
              </a:rPr>
              <a:t>CLAS12</a:t>
            </a:r>
            <a:r>
              <a:rPr sz="1270" spc="-18" dirty="0">
                <a:latin typeface="Arial"/>
                <a:cs typeface="Arial"/>
              </a:rPr>
              <a:t> </a:t>
            </a:r>
            <a:r>
              <a:rPr sz="1270" spc="-9" dirty="0">
                <a:latin typeface="Arial"/>
                <a:cs typeface="Arial"/>
              </a:rPr>
              <a:t>Publication!</a:t>
            </a:r>
            <a:endParaRPr sz="1270" dirty="0">
              <a:latin typeface="Arial"/>
              <a:cs typeface="Arial"/>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55D2E1F-C4C6-41F8-ACD9-9404B41DFB99}"/>
                  </a:ext>
                </a:extLst>
              </p:cNvPr>
              <p:cNvSpPr txBox="1"/>
              <p:nvPr/>
            </p:nvSpPr>
            <p:spPr>
              <a:xfrm>
                <a:off x="5436622" y="879783"/>
                <a:ext cx="2309991" cy="447045"/>
              </a:xfrm>
              <a:prstGeom prst="rect">
                <a:avLst/>
              </a:prstGeom>
              <a:noFill/>
            </p:spPr>
            <p:txBody>
              <a:bodyPr wrap="none" rtlCol="0">
                <a:spAutoFit/>
              </a:bodyPr>
              <a:lstStyle/>
              <a:p>
                <a:r>
                  <a:rPr lang="en-US" dirty="0">
                    <a:solidFill>
                      <a:schemeClr val="tx1"/>
                    </a:solidFill>
                    <a:latin typeface="Calibri Light" panose="020F0302020204030204" pitchFamily="34" charset="0"/>
                    <a:cs typeface="Calibri Light" panose="020F0302020204030204" pitchFamily="34" charset="0"/>
                  </a:rPr>
                  <a:t>CLAS12 </a:t>
                </a:r>
                <a14:m>
                  <m:oMath xmlns:m="http://schemas.openxmlformats.org/officeDocument/2006/math">
                    <m:sSup>
                      <m:sSupPr>
                        <m:ctrlPr>
                          <a:rPr lang="en-US" i="1" smtClean="0">
                            <a:solidFill>
                              <a:schemeClr val="tx1"/>
                            </a:solidFill>
                            <a:latin typeface="Cambria Math" panose="02040503050406030204" pitchFamily="18" charset="0"/>
                            <a:cs typeface="Calibri Light" panose="020F0302020204030204" pitchFamily="34" charset="0"/>
                          </a:rPr>
                        </m:ctrlPr>
                      </m:sSupPr>
                      <m:e>
                        <m:r>
                          <a:rPr lang="en-US" i="1" smtClean="0">
                            <a:solidFill>
                              <a:schemeClr val="tx1"/>
                            </a:solidFill>
                            <a:latin typeface="Cambria Math" panose="02040503050406030204" pitchFamily="18" charset="0"/>
                            <a:ea typeface="Cambria Math" panose="02040503050406030204" pitchFamily="18" charset="0"/>
                            <a:cs typeface="Calibri Light" panose="020F0302020204030204" pitchFamily="34" charset="0"/>
                          </a:rPr>
                          <m:t>𝜋</m:t>
                        </m:r>
                      </m:e>
                      <m:sup>
                        <m:r>
                          <a:rPr lang="en-US" b="0" i="1" smtClean="0">
                            <a:solidFill>
                              <a:schemeClr val="tx1"/>
                            </a:solidFill>
                            <a:latin typeface="Cambria Math" panose="02040503050406030204" pitchFamily="18" charset="0"/>
                            <a:cs typeface="Calibri Light" panose="020F0302020204030204" pitchFamily="34" charset="0"/>
                          </a:rPr>
                          <m:t>+</m:t>
                        </m:r>
                      </m:sup>
                    </m:sSup>
                    <m:sSup>
                      <m:sSupPr>
                        <m:ctrlPr>
                          <a:rPr lang="en-US" i="1" smtClean="0">
                            <a:solidFill>
                              <a:schemeClr val="tx1"/>
                            </a:solidFill>
                            <a:latin typeface="Cambria Math" panose="02040503050406030204" pitchFamily="18" charset="0"/>
                            <a:cs typeface="Calibri Light" panose="020F0302020204030204" pitchFamily="34" charset="0"/>
                          </a:rPr>
                        </m:ctrlPr>
                      </m:sSupPr>
                      <m:e>
                        <m:r>
                          <a:rPr lang="en-US" i="1" smtClean="0">
                            <a:solidFill>
                              <a:schemeClr val="tx1"/>
                            </a:solidFill>
                            <a:latin typeface="Cambria Math" panose="02040503050406030204" pitchFamily="18" charset="0"/>
                            <a:ea typeface="Cambria Math" panose="02040503050406030204" pitchFamily="18" charset="0"/>
                            <a:cs typeface="Calibri Light" panose="020F0302020204030204" pitchFamily="34" charset="0"/>
                          </a:rPr>
                          <m:t>𝜋</m:t>
                        </m:r>
                      </m:e>
                      <m:sup>
                        <m:r>
                          <a:rPr lang="en-US" b="0" i="1" smtClean="0">
                            <a:solidFill>
                              <a:schemeClr val="tx1"/>
                            </a:solidFill>
                            <a:latin typeface="Cambria Math" panose="02040503050406030204" pitchFamily="18" charset="0"/>
                            <a:cs typeface="Calibri Light" panose="020F0302020204030204" pitchFamily="34" charset="0"/>
                          </a:rPr>
                          <m:t>−</m:t>
                        </m:r>
                      </m:sup>
                    </m:sSup>
                    <m:r>
                      <a:rPr lang="en-US" b="0" i="1" smtClean="0">
                        <a:solidFill>
                          <a:schemeClr val="tx1"/>
                        </a:solidFill>
                        <a:latin typeface="Cambria Math" panose="02040503050406030204" pitchFamily="18" charset="0"/>
                        <a:cs typeface="Calibri Light" panose="020F0302020204030204" pitchFamily="34" charset="0"/>
                      </a:rPr>
                      <m:t>   </m:t>
                    </m:r>
                    <m:sSubSup>
                      <m:sSubSupPr>
                        <m:ctrlPr>
                          <a:rPr lang="en-US" b="0" i="1" smtClean="0">
                            <a:solidFill>
                              <a:schemeClr val="tx1"/>
                            </a:solidFill>
                            <a:latin typeface="Cambria Math" panose="02040503050406030204" pitchFamily="18" charset="0"/>
                            <a:cs typeface="Calibri Light" panose="020F0302020204030204" pitchFamily="34" charset="0"/>
                          </a:rPr>
                        </m:ctrlPr>
                      </m:sSubSupPr>
                      <m:e>
                        <m:r>
                          <a:rPr lang="en-US" b="0" i="1" smtClean="0">
                            <a:solidFill>
                              <a:schemeClr val="tx1"/>
                            </a:solidFill>
                            <a:latin typeface="Cambria Math" panose="02040503050406030204" pitchFamily="18" charset="0"/>
                            <a:cs typeface="Calibri Light" panose="020F0302020204030204" pitchFamily="34" charset="0"/>
                          </a:rPr>
                          <m:t>𝐴</m:t>
                        </m:r>
                      </m:e>
                      <m:sub>
                        <m:r>
                          <a:rPr lang="en-US" b="0" i="1" smtClean="0">
                            <a:solidFill>
                              <a:schemeClr val="tx1"/>
                            </a:solidFill>
                            <a:latin typeface="Cambria Math" panose="02040503050406030204" pitchFamily="18" charset="0"/>
                            <a:cs typeface="Calibri Light" panose="020F0302020204030204" pitchFamily="34" charset="0"/>
                          </a:rPr>
                          <m:t>𝐿𝑈</m:t>
                        </m:r>
                      </m:sub>
                      <m:sup>
                        <m:func>
                          <m:funcPr>
                            <m:ctrlPr>
                              <a:rPr lang="en-US" b="0" i="1" smtClean="0">
                                <a:solidFill>
                                  <a:schemeClr val="tx1"/>
                                </a:solidFill>
                                <a:latin typeface="Cambria Math" panose="02040503050406030204" pitchFamily="18" charset="0"/>
                                <a:cs typeface="Calibri Light" panose="020F0302020204030204" pitchFamily="34" charset="0"/>
                              </a:rPr>
                            </m:ctrlPr>
                          </m:funcPr>
                          <m:fName>
                            <m:r>
                              <m:rPr>
                                <m:sty m:val="p"/>
                              </m:rPr>
                              <a:rPr lang="en-US" b="0" i="0" smtClean="0">
                                <a:solidFill>
                                  <a:schemeClr val="tx1"/>
                                </a:solidFill>
                                <a:latin typeface="Cambria Math" panose="02040503050406030204" pitchFamily="18" charset="0"/>
                                <a:cs typeface="Calibri Light" panose="020F0302020204030204" pitchFamily="34" charset="0"/>
                              </a:rPr>
                              <m:t>sin</m:t>
                            </m:r>
                          </m:fName>
                          <m:e>
                            <m:sSub>
                              <m:sSubPr>
                                <m:ctrlPr>
                                  <a:rPr lang="en-US" b="0" i="1" smtClean="0">
                                    <a:solidFill>
                                      <a:schemeClr val="tx1"/>
                                    </a:solidFill>
                                    <a:latin typeface="Cambria Math" panose="02040503050406030204" pitchFamily="18" charset="0"/>
                                    <a:cs typeface="Calibri Light" panose="020F0302020204030204" pitchFamily="34" charset="0"/>
                                  </a:rPr>
                                </m:ctrlPr>
                              </m:sSubPr>
                              <m:e>
                                <m:r>
                                  <a:rPr lang="en-US" b="0" i="1" smtClean="0">
                                    <a:solidFill>
                                      <a:schemeClr val="tx1"/>
                                    </a:solidFill>
                                    <a:latin typeface="Cambria Math" panose="02040503050406030204" pitchFamily="18" charset="0"/>
                                    <a:ea typeface="Cambria Math" panose="02040503050406030204" pitchFamily="18" charset="0"/>
                                    <a:cs typeface="Calibri Light" panose="020F0302020204030204" pitchFamily="34" charset="0"/>
                                  </a:rPr>
                                  <m:t>𝜙</m:t>
                                </m:r>
                              </m:e>
                              <m:sub>
                                <m:r>
                                  <a:rPr lang="en-US" b="0" i="1" smtClean="0">
                                    <a:solidFill>
                                      <a:schemeClr val="tx1"/>
                                    </a:solidFill>
                                    <a:latin typeface="Cambria Math" panose="02040503050406030204" pitchFamily="18" charset="0"/>
                                    <a:cs typeface="Calibri Light" panose="020F0302020204030204" pitchFamily="34" charset="0"/>
                                  </a:rPr>
                                  <m:t>𝑅</m:t>
                                </m:r>
                              </m:sub>
                            </m:sSub>
                          </m:e>
                        </m:func>
                      </m:sup>
                    </m:sSubSup>
                  </m:oMath>
                </a14:m>
                <a:endParaRPr lang="en-US" dirty="0">
                  <a:solidFill>
                    <a:schemeClr val="tx1"/>
                  </a:solidFill>
                  <a:latin typeface="Calibri Light" panose="020F0302020204030204" pitchFamily="34" charset="0"/>
                  <a:cs typeface="Calibri Light" panose="020F0302020204030204" pitchFamily="34" charset="0"/>
                </a:endParaRPr>
              </a:p>
            </p:txBody>
          </p:sp>
        </mc:Choice>
        <mc:Fallback xmlns="">
          <p:sp>
            <p:nvSpPr>
              <p:cNvPr id="56" name="TextBox 55">
                <a:extLst>
                  <a:ext uri="{FF2B5EF4-FFF2-40B4-BE49-F238E27FC236}">
                    <a16:creationId xmlns:a16="http://schemas.microsoft.com/office/drawing/2014/main" id="{B55D2E1F-C4C6-41F8-ACD9-9404B41DFB99}"/>
                  </a:ext>
                </a:extLst>
              </p:cNvPr>
              <p:cNvSpPr txBox="1">
                <a:spLocks noRot="1" noChangeAspect="1" noMove="1" noResize="1" noEditPoints="1" noAdjustHandles="1" noChangeArrowheads="1" noChangeShapeType="1" noTextEdit="1"/>
              </p:cNvSpPr>
              <p:nvPr/>
            </p:nvSpPr>
            <p:spPr>
              <a:xfrm>
                <a:off x="5436622" y="879783"/>
                <a:ext cx="2309991" cy="447045"/>
              </a:xfrm>
              <a:prstGeom prst="rect">
                <a:avLst/>
              </a:prstGeom>
              <a:blipFill>
                <a:blip r:embed="rId11"/>
                <a:stretch>
                  <a:fillRect l="-2375" b="-148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2FEF9EC-6E6D-4EF2-B2D1-2FE8C9446D31}"/>
                  </a:ext>
                </a:extLst>
              </p:cNvPr>
              <p:cNvSpPr txBox="1"/>
              <p:nvPr/>
            </p:nvSpPr>
            <p:spPr>
              <a:xfrm>
                <a:off x="636733" y="896215"/>
                <a:ext cx="3047694" cy="436723"/>
              </a:xfrm>
              <a:prstGeom prst="rect">
                <a:avLst/>
              </a:prstGeom>
              <a:noFill/>
            </p:spPr>
            <p:txBody>
              <a:bodyPr wrap="none" rtlCol="0">
                <a:spAutoFit/>
              </a:bodyPr>
              <a:lstStyle/>
              <a:p>
                <a:r>
                  <a:rPr lang="en-US" dirty="0">
                    <a:solidFill>
                      <a:schemeClr val="tx1"/>
                    </a:solidFill>
                    <a:latin typeface="Calibri Light" panose="020F0302020204030204" pitchFamily="34" charset="0"/>
                    <a:cs typeface="Calibri Light" panose="020F0302020204030204" pitchFamily="34" charset="0"/>
                  </a:rPr>
                  <a:t>Updated CLAS6 </a:t>
                </a:r>
                <a14:m>
                  <m:oMath xmlns:m="http://schemas.openxmlformats.org/officeDocument/2006/math">
                    <m:sSup>
                      <m:sSupPr>
                        <m:ctrlPr>
                          <a:rPr lang="en-US" i="1" smtClean="0">
                            <a:solidFill>
                              <a:schemeClr val="tx1"/>
                            </a:solidFill>
                            <a:latin typeface="Cambria Math" panose="02040503050406030204" pitchFamily="18" charset="0"/>
                            <a:cs typeface="Calibri Light" panose="020F0302020204030204" pitchFamily="34" charset="0"/>
                          </a:rPr>
                        </m:ctrlPr>
                      </m:sSupPr>
                      <m:e>
                        <m:r>
                          <a:rPr lang="en-US" i="1" smtClean="0">
                            <a:solidFill>
                              <a:schemeClr val="tx1"/>
                            </a:solidFill>
                            <a:latin typeface="Cambria Math" panose="02040503050406030204" pitchFamily="18" charset="0"/>
                            <a:ea typeface="Cambria Math" panose="02040503050406030204" pitchFamily="18" charset="0"/>
                            <a:cs typeface="Calibri Light" panose="020F0302020204030204" pitchFamily="34" charset="0"/>
                          </a:rPr>
                          <m:t>𝜋</m:t>
                        </m:r>
                      </m:e>
                      <m:sup>
                        <m:r>
                          <a:rPr lang="en-US" b="0" i="1" smtClean="0">
                            <a:solidFill>
                              <a:schemeClr val="tx1"/>
                            </a:solidFill>
                            <a:latin typeface="Cambria Math" panose="02040503050406030204" pitchFamily="18" charset="0"/>
                            <a:cs typeface="Calibri Light" panose="020F0302020204030204" pitchFamily="34" charset="0"/>
                          </a:rPr>
                          <m:t>+</m:t>
                        </m:r>
                      </m:sup>
                    </m:sSup>
                    <m:sSup>
                      <m:sSupPr>
                        <m:ctrlPr>
                          <a:rPr lang="en-US" i="1" smtClean="0">
                            <a:solidFill>
                              <a:schemeClr val="tx1"/>
                            </a:solidFill>
                            <a:latin typeface="Cambria Math" panose="02040503050406030204" pitchFamily="18" charset="0"/>
                            <a:cs typeface="Calibri Light" panose="020F0302020204030204" pitchFamily="34" charset="0"/>
                          </a:rPr>
                        </m:ctrlPr>
                      </m:sSupPr>
                      <m:e>
                        <m:r>
                          <a:rPr lang="en-US" i="1" smtClean="0">
                            <a:solidFill>
                              <a:schemeClr val="tx1"/>
                            </a:solidFill>
                            <a:latin typeface="Cambria Math" panose="02040503050406030204" pitchFamily="18" charset="0"/>
                            <a:ea typeface="Cambria Math" panose="02040503050406030204" pitchFamily="18" charset="0"/>
                            <a:cs typeface="Calibri Light" panose="020F0302020204030204" pitchFamily="34" charset="0"/>
                          </a:rPr>
                          <m:t>𝜋</m:t>
                        </m:r>
                      </m:e>
                      <m:sup>
                        <m:r>
                          <a:rPr lang="en-US" b="0" i="1" smtClean="0">
                            <a:solidFill>
                              <a:schemeClr val="tx1"/>
                            </a:solidFill>
                            <a:latin typeface="Cambria Math" panose="02040503050406030204" pitchFamily="18" charset="0"/>
                            <a:cs typeface="Calibri Light" panose="020F0302020204030204" pitchFamily="34" charset="0"/>
                          </a:rPr>
                          <m:t>−</m:t>
                        </m:r>
                      </m:sup>
                    </m:sSup>
                    <m:r>
                      <a:rPr lang="en-US" b="0" i="1" smtClean="0">
                        <a:solidFill>
                          <a:schemeClr val="tx1"/>
                        </a:solidFill>
                        <a:latin typeface="Cambria Math" panose="02040503050406030204" pitchFamily="18" charset="0"/>
                        <a:cs typeface="Calibri Light" panose="020F0302020204030204" pitchFamily="34" charset="0"/>
                      </a:rPr>
                      <m:t>   </m:t>
                    </m:r>
                    <m:sSubSup>
                      <m:sSubSupPr>
                        <m:ctrlPr>
                          <a:rPr lang="en-US" b="0" i="1" smtClean="0">
                            <a:solidFill>
                              <a:schemeClr val="tx1"/>
                            </a:solidFill>
                            <a:latin typeface="Cambria Math" panose="02040503050406030204" pitchFamily="18" charset="0"/>
                            <a:cs typeface="Calibri Light" panose="020F0302020204030204" pitchFamily="34" charset="0"/>
                          </a:rPr>
                        </m:ctrlPr>
                      </m:sSubSupPr>
                      <m:e>
                        <m:r>
                          <a:rPr lang="en-US" b="0" i="1" smtClean="0">
                            <a:solidFill>
                              <a:schemeClr val="tx1"/>
                            </a:solidFill>
                            <a:latin typeface="Cambria Math" panose="02040503050406030204" pitchFamily="18" charset="0"/>
                            <a:cs typeface="Calibri Light" panose="020F0302020204030204" pitchFamily="34" charset="0"/>
                          </a:rPr>
                          <m:t>𝐴</m:t>
                        </m:r>
                      </m:e>
                      <m:sub>
                        <m:r>
                          <a:rPr lang="en-US" b="0" i="1" smtClean="0">
                            <a:solidFill>
                              <a:schemeClr val="tx1"/>
                            </a:solidFill>
                            <a:latin typeface="Cambria Math" panose="02040503050406030204" pitchFamily="18" charset="0"/>
                            <a:cs typeface="Calibri Light" panose="020F0302020204030204" pitchFamily="34" charset="0"/>
                          </a:rPr>
                          <m:t>𝐿𝑈</m:t>
                        </m:r>
                      </m:sub>
                      <m:sup>
                        <m:func>
                          <m:funcPr>
                            <m:ctrlPr>
                              <a:rPr lang="en-US" b="0" i="1" smtClean="0">
                                <a:solidFill>
                                  <a:schemeClr val="tx1"/>
                                </a:solidFill>
                                <a:latin typeface="Cambria Math" panose="02040503050406030204" pitchFamily="18" charset="0"/>
                                <a:cs typeface="Calibri Light" panose="020F0302020204030204" pitchFamily="34" charset="0"/>
                              </a:rPr>
                            </m:ctrlPr>
                          </m:funcPr>
                          <m:fName>
                            <m:r>
                              <m:rPr>
                                <m:sty m:val="p"/>
                              </m:rPr>
                              <a:rPr lang="en-US" b="0" i="0" smtClean="0">
                                <a:solidFill>
                                  <a:schemeClr val="tx1"/>
                                </a:solidFill>
                                <a:latin typeface="Cambria Math" panose="02040503050406030204" pitchFamily="18" charset="0"/>
                                <a:cs typeface="Calibri Light" panose="020F0302020204030204" pitchFamily="34" charset="0"/>
                              </a:rPr>
                              <m:t>sin</m:t>
                            </m:r>
                          </m:fName>
                          <m:e>
                            <m:sSub>
                              <m:sSubPr>
                                <m:ctrlPr>
                                  <a:rPr lang="en-US" b="0" i="1" smtClean="0">
                                    <a:solidFill>
                                      <a:schemeClr val="tx1"/>
                                    </a:solidFill>
                                    <a:latin typeface="Cambria Math" panose="02040503050406030204" pitchFamily="18" charset="0"/>
                                    <a:cs typeface="Calibri Light" panose="020F0302020204030204" pitchFamily="34" charset="0"/>
                                  </a:rPr>
                                </m:ctrlPr>
                              </m:sSubPr>
                              <m:e>
                                <m:r>
                                  <a:rPr lang="en-US" b="0" i="1" smtClean="0">
                                    <a:solidFill>
                                      <a:schemeClr val="tx1"/>
                                    </a:solidFill>
                                    <a:latin typeface="Cambria Math" panose="02040503050406030204" pitchFamily="18" charset="0"/>
                                    <a:ea typeface="Cambria Math" panose="02040503050406030204" pitchFamily="18" charset="0"/>
                                    <a:cs typeface="Calibri Light" panose="020F0302020204030204" pitchFamily="34" charset="0"/>
                                  </a:rPr>
                                  <m:t>𝜙</m:t>
                                </m:r>
                              </m:e>
                              <m:sub>
                                <m:r>
                                  <a:rPr lang="en-US" b="0" i="1" smtClean="0">
                                    <a:solidFill>
                                      <a:schemeClr val="tx1"/>
                                    </a:solidFill>
                                    <a:latin typeface="Cambria Math" panose="02040503050406030204" pitchFamily="18" charset="0"/>
                                    <a:cs typeface="Calibri Light" panose="020F0302020204030204" pitchFamily="34" charset="0"/>
                                  </a:rPr>
                                  <m:t>𝑅</m:t>
                                </m:r>
                              </m:sub>
                            </m:sSub>
                          </m:e>
                        </m:func>
                      </m:sup>
                    </m:sSubSup>
                  </m:oMath>
                </a14:m>
                <a:endParaRPr lang="en-US" dirty="0">
                  <a:solidFill>
                    <a:schemeClr val="tx1"/>
                  </a:solidFill>
                  <a:latin typeface="Calibri Light" panose="020F0302020204030204" pitchFamily="34" charset="0"/>
                  <a:cs typeface="Calibri Light" panose="020F0302020204030204" pitchFamily="34" charset="0"/>
                </a:endParaRPr>
              </a:p>
            </p:txBody>
          </p:sp>
        </mc:Choice>
        <mc:Fallback xmlns="">
          <p:sp>
            <p:nvSpPr>
              <p:cNvPr id="57" name="TextBox 56">
                <a:extLst>
                  <a:ext uri="{FF2B5EF4-FFF2-40B4-BE49-F238E27FC236}">
                    <a16:creationId xmlns:a16="http://schemas.microsoft.com/office/drawing/2014/main" id="{22FEF9EC-6E6D-4EF2-B2D1-2FE8C9446D31}"/>
                  </a:ext>
                </a:extLst>
              </p:cNvPr>
              <p:cNvSpPr txBox="1">
                <a:spLocks noRot="1" noChangeAspect="1" noMove="1" noResize="1" noEditPoints="1" noAdjustHandles="1" noChangeArrowheads="1" noChangeShapeType="1" noTextEdit="1"/>
              </p:cNvSpPr>
              <p:nvPr/>
            </p:nvSpPr>
            <p:spPr>
              <a:xfrm>
                <a:off x="636733" y="896215"/>
                <a:ext cx="3047694" cy="436723"/>
              </a:xfrm>
              <a:prstGeom prst="rect">
                <a:avLst/>
              </a:prstGeom>
              <a:blipFill>
                <a:blip r:embed="rId12"/>
                <a:stretch>
                  <a:fillRect l="-1600" b="-1805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A5842F2-D95A-4BEE-AC10-C34BCA6DEC7D}"/>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5" name="Footer Placeholder 4">
            <a:extLst>
              <a:ext uri="{FF2B5EF4-FFF2-40B4-BE49-F238E27FC236}">
                <a16:creationId xmlns:a16="http://schemas.microsoft.com/office/drawing/2014/main" id="{4875EC07-43CD-4E1D-873A-D7A00D1A0E16}"/>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F2B9364-3EB7-4899-9115-4AC37B2E9461}"/>
                  </a:ext>
                </a:extLst>
              </p:cNvPr>
              <p:cNvSpPr txBox="1"/>
              <p:nvPr/>
            </p:nvSpPr>
            <p:spPr>
              <a:xfrm>
                <a:off x="2572012" y="4825211"/>
                <a:ext cx="3838615" cy="7087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𝑑</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𝜎</m:t>
                          </m:r>
                        </m:e>
                        <m:sub>
                          <m:r>
                            <a:rPr lang="en-US" b="0" i="1" smtClean="0">
                              <a:solidFill>
                                <a:schemeClr val="tx1"/>
                              </a:solidFill>
                              <a:latin typeface="Cambria Math" panose="02040503050406030204" pitchFamily="18" charset="0"/>
                            </a:rPr>
                            <m:t>𝐿𝑈</m:t>
                          </m:r>
                        </m:sub>
                      </m:sSub>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𝑊</m:t>
                      </m:r>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𝜆</m:t>
                          </m:r>
                        </m:e>
                        <m:sub>
                          <m:r>
                            <a:rPr lang="en-US" b="0" i="1" smtClean="0">
                              <a:solidFill>
                                <a:schemeClr val="tx1"/>
                              </a:solidFill>
                              <a:latin typeface="Cambria Math" panose="02040503050406030204" pitchFamily="18" charset="0"/>
                              <a:ea typeface="Cambria Math" panose="02040503050406030204" pitchFamily="18" charset="0"/>
                            </a:rPr>
                            <m:t>𝑒</m:t>
                          </m:r>
                        </m:sub>
                      </m:sSub>
                      <m:func>
                        <m:funcPr>
                          <m:ctrlPr>
                            <a:rPr lang="en-US" b="0" i="1" smtClean="0">
                              <a:solidFill>
                                <a:schemeClr val="tx1"/>
                              </a:solidFill>
                              <a:latin typeface="Cambria Math" panose="02040503050406030204" pitchFamily="18" charset="0"/>
                              <a:ea typeface="Cambria Math" panose="02040503050406030204" pitchFamily="18" charset="0"/>
                            </a:rPr>
                          </m:ctrlPr>
                        </m:funcPr>
                        <m:fName>
                          <m:r>
                            <m:rPr>
                              <m:sty m:val="p"/>
                            </m:rPr>
                            <a:rPr lang="en-US" b="0" i="0" smtClean="0">
                              <a:solidFill>
                                <a:schemeClr val="tx1"/>
                              </a:solidFill>
                              <a:latin typeface="Cambria Math" panose="02040503050406030204" pitchFamily="18" charset="0"/>
                              <a:ea typeface="Cambria Math" panose="02040503050406030204" pitchFamily="18" charset="0"/>
                            </a:rPr>
                            <m:t>sin</m:t>
                          </m:r>
                        </m:fName>
                        <m:e>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𝜙</m:t>
                              </m:r>
                            </m:e>
                            <m:sub>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𝑅</m:t>
                                  </m:r>
                                </m:e>
                                <m:sub>
                                  <m:r>
                                    <a:rPr lang="en-US" b="0" i="1" smtClean="0">
                                      <a:solidFill>
                                        <a:schemeClr val="tx1"/>
                                      </a:solidFill>
                                      <a:latin typeface="Cambria Math" panose="02040503050406030204" pitchFamily="18" charset="0"/>
                                      <a:ea typeface="Cambria Math" panose="02040503050406030204" pitchFamily="18" charset="0"/>
                                    </a:rPr>
                                    <m:t>⊥</m:t>
                                  </m:r>
                                </m:sub>
                              </m:sSub>
                            </m:sub>
                          </m:sSub>
                        </m:e>
                      </m:func>
                      <m:d>
                        <m:dPr>
                          <m:begChr m:val="["/>
                          <m:endChr m:val="]"/>
                          <m:ctrlPr>
                            <a:rPr lang="en-US" b="0" i="1" smtClean="0">
                              <a:solidFill>
                                <a:schemeClr val="tx1"/>
                              </a:solidFill>
                              <a:latin typeface="Cambria Math" panose="02040503050406030204" pitchFamily="18" charset="0"/>
                              <a:ea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𝑥𝑒</m:t>
                          </m:r>
                          <m:sSubSup>
                            <m:sSubSupPr>
                              <m:ctrlPr>
                                <a:rPr lang="en-US" b="0" i="1" smtClean="0">
                                  <a:solidFill>
                                    <a:schemeClr val="tx1"/>
                                  </a:solidFill>
                                  <a:latin typeface="Cambria Math" panose="02040503050406030204" pitchFamily="18" charset="0"/>
                                  <a:ea typeface="Cambria Math" panose="02040503050406030204" pitchFamily="18" charset="0"/>
                                </a:rPr>
                              </m:ctrlPr>
                            </m:sSubSupPr>
                            <m:e>
                              <m:r>
                                <a:rPr lang="en-US" b="0" i="1" smtClean="0">
                                  <a:solidFill>
                                    <a:schemeClr val="tx1"/>
                                  </a:solidFill>
                                  <a:latin typeface="Cambria Math" panose="02040503050406030204" pitchFamily="18" charset="0"/>
                                  <a:ea typeface="Cambria Math" panose="02040503050406030204" pitchFamily="18" charset="0"/>
                                </a:rPr>
                                <m:t>𝐻</m:t>
                              </m:r>
                            </m:e>
                            <m:sub>
                              <m:r>
                                <a:rPr lang="en-US" b="0" i="1" smtClean="0">
                                  <a:solidFill>
                                    <a:schemeClr val="tx1"/>
                                  </a:solidFill>
                                  <a:latin typeface="Cambria Math" panose="02040503050406030204" pitchFamily="18" charset="0"/>
                                  <a:ea typeface="Cambria Math" panose="02040503050406030204" pitchFamily="18" charset="0"/>
                                </a:rPr>
                                <m:t>1</m:t>
                              </m:r>
                            </m:sub>
                            <m:sup>
                              <m:r>
                                <a:rPr lang="en-US" b="0" i="1" smtClean="0">
                                  <a:solidFill>
                                    <a:schemeClr val="tx1"/>
                                  </a:solidFill>
                                  <a:latin typeface="Cambria Math" panose="02040503050406030204" pitchFamily="18" charset="0"/>
                                  <a:ea typeface="Cambria Math" panose="02040503050406030204" pitchFamily="18" charset="0"/>
                                </a:rPr>
                                <m:t>∢</m:t>
                              </m:r>
                            </m:sup>
                          </m:sSubSup>
                          <m:r>
                            <a:rPr lang="en-US" b="0" i="1" smtClean="0">
                              <a:solidFill>
                                <a:schemeClr val="tx1"/>
                              </a:solidFill>
                              <a:latin typeface="Cambria Math" panose="02040503050406030204" pitchFamily="18" charset="0"/>
                              <a:ea typeface="Cambria Math" panose="02040503050406030204" pitchFamily="18" charset="0"/>
                            </a:rPr>
                            <m:t>+</m:t>
                          </m:r>
                          <m:f>
                            <m:fPr>
                              <m:ctrlPr>
                                <a:rPr lang="en-US" b="0" i="1" smtClean="0">
                                  <a:solidFill>
                                    <a:schemeClr val="tx1"/>
                                  </a:solidFill>
                                  <a:latin typeface="Cambria Math" panose="02040503050406030204" pitchFamily="18" charset="0"/>
                                  <a:ea typeface="Cambria Math" panose="02040503050406030204" pitchFamily="18" charset="0"/>
                                </a:rPr>
                              </m:ctrlPr>
                            </m:fPr>
                            <m:num>
                              <m:r>
                                <a:rPr lang="en-US" b="0" i="1" smtClean="0">
                                  <a:solidFill>
                                    <a:schemeClr val="tx1"/>
                                  </a:solidFill>
                                  <a:latin typeface="Cambria Math" panose="02040503050406030204" pitchFamily="18" charset="0"/>
                                  <a:ea typeface="Cambria Math" panose="02040503050406030204" pitchFamily="18" charset="0"/>
                                </a:rPr>
                                <m:t>1</m:t>
                              </m:r>
                            </m:num>
                            <m:den>
                              <m:r>
                                <a:rPr lang="en-US" b="0" i="1" smtClean="0">
                                  <a:solidFill>
                                    <a:schemeClr val="tx1"/>
                                  </a:solidFill>
                                  <a:latin typeface="Cambria Math" panose="02040503050406030204" pitchFamily="18" charset="0"/>
                                  <a:ea typeface="Cambria Math" panose="02040503050406030204" pitchFamily="18" charset="0"/>
                                </a:rPr>
                                <m:t>𝑧</m:t>
                              </m:r>
                            </m:den>
                          </m:f>
                          <m:sSub>
                            <m:sSubPr>
                              <m:ctrlPr>
                                <a:rPr lang="en-US" b="0" i="1" smtClean="0">
                                  <a:solidFill>
                                    <a:schemeClr val="tx1"/>
                                  </a:solidFill>
                                  <a:latin typeface="Cambria Math" panose="02040503050406030204" pitchFamily="18" charset="0"/>
                                  <a:ea typeface="Cambria Math" panose="02040503050406030204" pitchFamily="18" charset="0"/>
                                </a:rPr>
                              </m:ctrlPr>
                            </m:sSubPr>
                            <m:e>
                              <m:r>
                                <a:rPr lang="en-US" b="0" i="1" smtClean="0">
                                  <a:solidFill>
                                    <a:schemeClr val="tx1"/>
                                  </a:solidFill>
                                  <a:latin typeface="Cambria Math" panose="02040503050406030204" pitchFamily="18" charset="0"/>
                                  <a:ea typeface="Cambria Math" panose="02040503050406030204" pitchFamily="18" charset="0"/>
                                </a:rPr>
                                <m:t>𝑓</m:t>
                              </m:r>
                            </m:e>
                            <m:sub>
                              <m:r>
                                <a:rPr lang="en-US" b="0" i="1" smtClean="0">
                                  <a:solidFill>
                                    <a:schemeClr val="tx1"/>
                                  </a:solidFill>
                                  <a:latin typeface="Cambria Math" panose="02040503050406030204" pitchFamily="18" charset="0"/>
                                  <a:ea typeface="Cambria Math" panose="02040503050406030204" pitchFamily="18" charset="0"/>
                                </a:rPr>
                                <m:t>1</m:t>
                              </m:r>
                            </m:sub>
                          </m:sSub>
                          <m:acc>
                            <m:accPr>
                              <m:chr m:val="̃"/>
                              <m:ctrlPr>
                                <a:rPr lang="en-US" b="0" i="1" smtClean="0">
                                  <a:solidFill>
                                    <a:schemeClr val="tx1"/>
                                  </a:solidFill>
                                  <a:latin typeface="Cambria Math" panose="02040503050406030204" pitchFamily="18" charset="0"/>
                                  <a:ea typeface="Cambria Math" panose="02040503050406030204" pitchFamily="18" charset="0"/>
                                </a:rPr>
                              </m:ctrlPr>
                            </m:accPr>
                            <m:e>
                              <m:r>
                                <a:rPr lang="en-US" b="0" i="1" smtClean="0">
                                  <a:solidFill>
                                    <a:schemeClr val="tx1"/>
                                  </a:solidFill>
                                  <a:latin typeface="Cambria Math" panose="02040503050406030204" pitchFamily="18" charset="0"/>
                                  <a:ea typeface="Cambria Math" panose="02040503050406030204" pitchFamily="18" charset="0"/>
                                </a:rPr>
                                <m:t>𝐺</m:t>
                              </m:r>
                            </m:e>
                          </m:acc>
                        </m:e>
                      </m:d>
                    </m:oMath>
                  </m:oMathPara>
                </a14:m>
                <a:endParaRPr lang="en-US" dirty="0"/>
              </a:p>
            </p:txBody>
          </p:sp>
        </mc:Choice>
        <mc:Fallback xmlns="">
          <p:sp>
            <p:nvSpPr>
              <p:cNvPr id="6" name="TextBox 5">
                <a:extLst>
                  <a:ext uri="{FF2B5EF4-FFF2-40B4-BE49-F238E27FC236}">
                    <a16:creationId xmlns:a16="http://schemas.microsoft.com/office/drawing/2014/main" id="{9F2B9364-3EB7-4899-9115-4AC37B2E9461}"/>
                  </a:ext>
                </a:extLst>
              </p:cNvPr>
              <p:cNvSpPr txBox="1">
                <a:spLocks noRot="1" noChangeAspect="1" noMove="1" noResize="1" noEditPoints="1" noAdjustHandles="1" noChangeArrowheads="1" noChangeShapeType="1" noTextEdit="1"/>
              </p:cNvSpPr>
              <p:nvPr/>
            </p:nvSpPr>
            <p:spPr>
              <a:xfrm>
                <a:off x="2572012" y="4825211"/>
                <a:ext cx="3838615" cy="708720"/>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8796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5F29-BA60-4A34-918A-A1565C83B742}"/>
              </a:ext>
            </a:extLst>
          </p:cNvPr>
          <p:cNvSpPr>
            <a:spLocks noGrp="1"/>
          </p:cNvSpPr>
          <p:nvPr>
            <p:ph type="title"/>
          </p:nvPr>
        </p:nvSpPr>
        <p:spPr/>
        <p:txBody>
          <a:bodyPr/>
          <a:lstStyle/>
          <a:p>
            <a:r>
              <a:rPr lang="en-US" dirty="0"/>
              <a:t>SIDIS @ HERMES</a:t>
            </a:r>
          </a:p>
        </p:txBody>
      </p:sp>
      <p:sp>
        <p:nvSpPr>
          <p:cNvPr id="3" name="Date Placeholder 2">
            <a:extLst>
              <a:ext uri="{FF2B5EF4-FFF2-40B4-BE49-F238E27FC236}">
                <a16:creationId xmlns:a16="http://schemas.microsoft.com/office/drawing/2014/main" id="{37EDE907-1915-4D4C-87A2-3991D5A1BE6A}"/>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a:extLst>
              <a:ext uri="{FF2B5EF4-FFF2-40B4-BE49-F238E27FC236}">
                <a16:creationId xmlns:a16="http://schemas.microsoft.com/office/drawing/2014/main" id="{29EFD5D0-F8FD-41B3-AB9D-6391C4CE4D1B}"/>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a:extLst>
              <a:ext uri="{FF2B5EF4-FFF2-40B4-BE49-F238E27FC236}">
                <a16:creationId xmlns:a16="http://schemas.microsoft.com/office/drawing/2014/main" id="{6E1E26CD-22A1-407E-AA85-ECB28CAC2F73}"/>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a:t>
            </a:fld>
            <a:endParaRPr lang="en-US" dirty="0">
              <a:solidFill>
                <a:srgbClr val="FFFFFF"/>
              </a:solidFill>
            </a:endParaRPr>
          </a:p>
        </p:txBody>
      </p:sp>
      <p:pic>
        <p:nvPicPr>
          <p:cNvPr id="7" name="Content Placeholder 6" descr="spectrom01">
            <a:extLst>
              <a:ext uri="{FF2B5EF4-FFF2-40B4-BE49-F238E27FC236}">
                <a16:creationId xmlns:a16="http://schemas.microsoft.com/office/drawing/2014/main" id="{BB9D7A3E-978E-4666-9484-9265E8AF4E6B}"/>
              </a:ext>
            </a:extLst>
          </p:cNvPr>
          <p:cNvPicPr>
            <a:picLocks noGrp="1" noChangeAspect="1" noChangeArrowheads="1"/>
          </p:cNvPicPr>
          <p:nvPr>
            <p:ph idx="1"/>
          </p:nvPr>
        </p:nvPicPr>
        <p:blipFill>
          <a:blip r:embed="rId2" cstate="print"/>
          <a:srcRect/>
          <a:stretch>
            <a:fillRect/>
          </a:stretch>
        </p:blipFill>
        <p:spPr bwMode="auto">
          <a:xfrm>
            <a:off x="838200" y="1443831"/>
            <a:ext cx="7467600" cy="3590925"/>
          </a:xfrm>
          <a:prstGeom prst="rect">
            <a:avLst/>
          </a:prstGeom>
          <a:solidFill>
            <a:srgbClr val="EAEAEA"/>
          </a:solidFill>
          <a:ln w="9525">
            <a:noFill/>
            <a:miter lim="800000"/>
            <a:headEnd/>
            <a:tailEnd/>
          </a:ln>
        </p:spPr>
      </p:pic>
    </p:spTree>
    <p:extLst>
      <p:ext uri="{BB962C8B-B14F-4D97-AF65-F5344CB8AC3E}">
        <p14:creationId xmlns:p14="http://schemas.microsoft.com/office/powerpoint/2010/main" val="24493092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a:extLst>
              <a:ext uri="{FF2B5EF4-FFF2-40B4-BE49-F238E27FC236}">
                <a16:creationId xmlns:a16="http://schemas.microsoft.com/office/drawing/2014/main" id="{1042820A-9A61-4BCB-B315-6186EAA34573}"/>
              </a:ext>
            </a:extLst>
          </p:cNvPr>
          <p:cNvPicPr>
            <a:picLocks noChangeAspect="1" noChangeArrowheads="1"/>
          </p:cNvPicPr>
          <p:nvPr/>
        </p:nvPicPr>
        <p:blipFill>
          <a:blip r:embed="rId3" cstate="print"/>
          <a:srcRect/>
          <a:stretch>
            <a:fillRect/>
          </a:stretch>
        </p:blipFill>
        <p:spPr bwMode="auto">
          <a:xfrm>
            <a:off x="182250" y="998051"/>
            <a:ext cx="8513396" cy="4434491"/>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SIDIS @ COMPASS</a:t>
            </a:r>
            <a:endParaRPr lang="it-IT" dirty="0"/>
          </a:p>
        </p:txBody>
      </p:sp>
      <p:sp>
        <p:nvSpPr>
          <p:cNvPr id="3" name="Date Placeholder 2"/>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5" name="Slide Number Placeholder 4"/>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a:t>
            </a:fld>
            <a:endParaRPr lang="en-US" dirty="0">
              <a:solidFill>
                <a:srgbClr val="FFFFFF"/>
              </a:solidFill>
            </a:endParaRPr>
          </a:p>
        </p:txBody>
      </p:sp>
      <p:pic>
        <p:nvPicPr>
          <p:cNvPr id="14" name="Picture 2" descr="https://wwwcompass.cern.ch/icons/compass_logo_064x064.png">
            <a:extLst>
              <a:ext uri="{FF2B5EF4-FFF2-40B4-BE49-F238E27FC236}">
                <a16:creationId xmlns:a16="http://schemas.microsoft.com/office/drawing/2014/main" id="{F32ED664-229C-4743-939E-82376EB2B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265933"/>
            <a:ext cx="777740" cy="77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228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BF50F5C-0886-4D3E-BDB1-FE1C79C8D5FA}"/>
              </a:ext>
            </a:extLst>
          </p:cNvPr>
          <p:cNvSpPr>
            <a:spLocks noGrp="1" noChangeArrowheads="1"/>
          </p:cNvSpPr>
          <p:nvPr>
            <p:ph type="title"/>
          </p:nvPr>
        </p:nvSpPr>
        <p:spPr/>
        <p:txBody>
          <a:bodyPr/>
          <a:lstStyle/>
          <a:p>
            <a:r>
              <a:rPr lang="en-US" altLang="en-US"/>
              <a:t>SIDIS at JLab12 </a:t>
            </a:r>
            <a:endParaRPr lang="en-US" altLang="en-US" dirty="0"/>
          </a:p>
        </p:txBody>
      </p:sp>
      <p:pic>
        <p:nvPicPr>
          <p:cNvPr id="10243" name="Picture 4" descr="targetfrag">
            <a:extLst>
              <a:ext uri="{FF2B5EF4-FFF2-40B4-BE49-F238E27FC236}">
                <a16:creationId xmlns:a16="http://schemas.microsoft.com/office/drawing/2014/main" id="{09FE102C-E3BE-4C93-9DDE-2FEB028CA5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234" y="2375732"/>
            <a:ext cx="821532" cy="44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4" descr="screenshot_02.jpg">
            <a:extLst>
              <a:ext uri="{FF2B5EF4-FFF2-40B4-BE49-F238E27FC236}">
                <a16:creationId xmlns:a16="http://schemas.microsoft.com/office/drawing/2014/main" id="{044D7A0C-E866-4F87-9E56-E0182CE8D7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1132401"/>
            <a:ext cx="1234281"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screenshot_01.jpg">
            <a:extLst>
              <a:ext uri="{FF2B5EF4-FFF2-40B4-BE49-F238E27FC236}">
                <a16:creationId xmlns:a16="http://schemas.microsoft.com/office/drawing/2014/main" id="{F9BAF51B-0933-4A21-9F41-19E794E09FB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438" y="1000954"/>
            <a:ext cx="150415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2" descr="screenshot_1.jpg">
            <a:extLst>
              <a:ext uri="{FF2B5EF4-FFF2-40B4-BE49-F238E27FC236}">
                <a16:creationId xmlns:a16="http://schemas.microsoft.com/office/drawing/2014/main" id="{CAB1F8CF-F59D-4086-A3EF-C3936BE289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8760" y="3918029"/>
            <a:ext cx="1587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3" descr="screenshot_2.jpg">
            <a:extLst>
              <a:ext uri="{FF2B5EF4-FFF2-40B4-BE49-F238E27FC236}">
                <a16:creationId xmlns:a16="http://schemas.microsoft.com/office/drawing/2014/main" id="{E98DD83F-1230-476D-B87A-3383D984421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99197" y="3854529"/>
            <a:ext cx="185208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5" descr="screenshot_5.jpg">
            <a:extLst>
              <a:ext uri="{FF2B5EF4-FFF2-40B4-BE49-F238E27FC236}">
                <a16:creationId xmlns:a16="http://schemas.microsoft.com/office/drawing/2014/main" id="{E188241C-8D34-4851-812D-91F5636B9B4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68886" y="962504"/>
            <a:ext cx="4576763" cy="183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1">
            <a:extLst>
              <a:ext uri="{FF2B5EF4-FFF2-40B4-BE49-F238E27FC236}">
                <a16:creationId xmlns:a16="http://schemas.microsoft.com/office/drawing/2014/main" id="{C314A30C-EE02-4DEA-B02A-09FFED16CE3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59722" y="986003"/>
            <a:ext cx="857250" cy="21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1" name="Group 19">
            <a:extLst>
              <a:ext uri="{FF2B5EF4-FFF2-40B4-BE49-F238E27FC236}">
                <a16:creationId xmlns:a16="http://schemas.microsoft.com/office/drawing/2014/main" id="{DDBD6621-DF9F-4EA6-BCC9-4DC12F053732}"/>
              </a:ext>
            </a:extLst>
          </p:cNvPr>
          <p:cNvGrpSpPr>
            <a:grpSpLocks/>
          </p:cNvGrpSpPr>
          <p:nvPr/>
        </p:nvGrpSpPr>
        <p:grpSpPr bwMode="auto">
          <a:xfrm>
            <a:off x="2582995" y="2850430"/>
            <a:ext cx="3978010" cy="1387475"/>
            <a:chOff x="2160495" y="3124200"/>
            <a:chExt cx="4773705" cy="1905000"/>
          </a:xfrm>
        </p:grpSpPr>
        <p:pic>
          <p:nvPicPr>
            <p:cNvPr id="10260" name="Picture 17">
              <a:extLst>
                <a:ext uri="{FF2B5EF4-FFF2-40B4-BE49-F238E27FC236}">
                  <a16:creationId xmlns:a16="http://schemas.microsoft.com/office/drawing/2014/main" id="{733C3964-2ED8-48D3-ADAA-352DC993D8D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60495" y="3124200"/>
              <a:ext cx="477370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18">
              <a:extLst>
                <a:ext uri="{FF2B5EF4-FFF2-40B4-BE49-F238E27FC236}">
                  <a16:creationId xmlns:a16="http://schemas.microsoft.com/office/drawing/2014/main" id="{4D28142A-0D30-4956-A86B-56724202027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3200400"/>
              <a:ext cx="495300" cy="40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52" name="Group 20">
            <a:extLst>
              <a:ext uri="{FF2B5EF4-FFF2-40B4-BE49-F238E27FC236}">
                <a16:creationId xmlns:a16="http://schemas.microsoft.com/office/drawing/2014/main" id="{32C8F46B-96A2-4BE8-BDA7-3BE6E7A12E1F}"/>
              </a:ext>
            </a:extLst>
          </p:cNvPr>
          <p:cNvGrpSpPr>
            <a:grpSpLocks noChangeAspect="1"/>
          </p:cNvGrpSpPr>
          <p:nvPr/>
        </p:nvGrpSpPr>
        <p:grpSpPr bwMode="auto">
          <a:xfrm>
            <a:off x="3512948" y="4195289"/>
            <a:ext cx="2514601" cy="1266825"/>
            <a:chOff x="3200400" y="4876800"/>
            <a:chExt cx="3352800" cy="1981200"/>
          </a:xfrm>
        </p:grpSpPr>
        <p:pic>
          <p:nvPicPr>
            <p:cNvPr id="10258" name="Picture 14" descr="screenshot_4.jpg">
              <a:extLst>
                <a:ext uri="{FF2B5EF4-FFF2-40B4-BE49-F238E27FC236}">
                  <a16:creationId xmlns:a16="http://schemas.microsoft.com/office/drawing/2014/main" id="{044CE211-E437-4539-A60D-3BE3041F133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00400" y="4902292"/>
              <a:ext cx="3352800" cy="195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16">
              <a:extLst>
                <a:ext uri="{FF2B5EF4-FFF2-40B4-BE49-F238E27FC236}">
                  <a16:creationId xmlns:a16="http://schemas.microsoft.com/office/drawing/2014/main" id="{225E2601-8461-46CE-8826-FF85BFC16D7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4876800"/>
              <a:ext cx="565150" cy="34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54" name="TextBox 1">
            <a:extLst>
              <a:ext uri="{FF2B5EF4-FFF2-40B4-BE49-F238E27FC236}">
                <a16:creationId xmlns:a16="http://schemas.microsoft.com/office/drawing/2014/main" id="{07DBE963-518D-415E-A992-6D6E239B18FC}"/>
              </a:ext>
            </a:extLst>
          </p:cNvPr>
          <p:cNvSpPr txBox="1">
            <a:spLocks noChangeArrowheads="1"/>
          </p:cNvSpPr>
          <p:nvPr/>
        </p:nvSpPr>
        <p:spPr bwMode="auto">
          <a:xfrm>
            <a:off x="2620699" y="4703839"/>
            <a:ext cx="688009" cy="32316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750"/>
              <a:t>C12-20-002</a:t>
            </a:r>
          </a:p>
          <a:p>
            <a:pPr>
              <a:spcBef>
                <a:spcPct val="0"/>
              </a:spcBef>
              <a:buFontTx/>
              <a:buNone/>
            </a:pPr>
            <a:r>
              <a:rPr lang="en-US" altLang="en-US" sz="750">
                <a:latin typeface="Symbol" panose="05050102010706020507" pitchFamily="18" charset="2"/>
              </a:rPr>
              <a:t>p</a:t>
            </a:r>
            <a:r>
              <a:rPr lang="en-US" altLang="en-US" sz="750" baseline="30000">
                <a:latin typeface="Symbol" panose="05050102010706020507" pitchFamily="18" charset="2"/>
              </a:rPr>
              <a:t>+</a:t>
            </a:r>
            <a:r>
              <a:rPr lang="en-US" altLang="en-US" sz="750">
                <a:latin typeface="Symbol" panose="05050102010706020507" pitchFamily="18" charset="2"/>
              </a:rPr>
              <a:t>,p</a:t>
            </a:r>
            <a:r>
              <a:rPr lang="en-US" altLang="en-US" sz="750" baseline="30000">
                <a:latin typeface="Symbol" panose="05050102010706020507" pitchFamily="18" charset="2"/>
              </a:rPr>
              <a:t>-</a:t>
            </a:r>
            <a:r>
              <a:rPr lang="en-US" altLang="en-US" sz="750">
                <a:latin typeface="Symbol" panose="05050102010706020507" pitchFamily="18" charset="2"/>
              </a:rPr>
              <a:t>.p</a:t>
            </a:r>
            <a:r>
              <a:rPr lang="en-US" altLang="en-US" sz="750" baseline="30000">
                <a:latin typeface="Symbol" panose="05050102010706020507" pitchFamily="18" charset="2"/>
              </a:rPr>
              <a:t>0</a:t>
            </a:r>
            <a:r>
              <a:rPr lang="en-US" altLang="en-US" sz="750">
                <a:latin typeface="Symbol" panose="05050102010706020507" pitchFamily="18" charset="2"/>
              </a:rPr>
              <a:t>,K+</a:t>
            </a:r>
          </a:p>
        </p:txBody>
      </p:sp>
      <p:sp>
        <p:nvSpPr>
          <p:cNvPr id="10255" name="TextBox 3">
            <a:extLst>
              <a:ext uri="{FF2B5EF4-FFF2-40B4-BE49-F238E27FC236}">
                <a16:creationId xmlns:a16="http://schemas.microsoft.com/office/drawing/2014/main" id="{DDB257F1-E136-417E-B178-12344F0ECBC6}"/>
              </a:ext>
            </a:extLst>
          </p:cNvPr>
          <p:cNvSpPr txBox="1">
            <a:spLocks noChangeArrowheads="1"/>
          </p:cNvSpPr>
          <p:nvPr/>
        </p:nvSpPr>
        <p:spPr bwMode="auto">
          <a:xfrm>
            <a:off x="6766720" y="2794870"/>
            <a:ext cx="15517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t>Precision measurements of all SFs  in a wide range</a:t>
            </a:r>
          </a:p>
        </p:txBody>
      </p:sp>
      <p:sp>
        <p:nvSpPr>
          <p:cNvPr id="10256" name="TextBox 20">
            <a:extLst>
              <a:ext uri="{FF2B5EF4-FFF2-40B4-BE49-F238E27FC236}">
                <a16:creationId xmlns:a16="http://schemas.microsoft.com/office/drawing/2014/main" id="{1C7A36F4-C280-4B4D-BDD9-5D710E42E838}"/>
              </a:ext>
            </a:extLst>
          </p:cNvPr>
          <p:cNvSpPr txBox="1">
            <a:spLocks noChangeArrowheads="1"/>
          </p:cNvSpPr>
          <p:nvPr/>
        </p:nvSpPr>
        <p:spPr bwMode="auto">
          <a:xfrm>
            <a:off x="952500" y="2659932"/>
            <a:ext cx="155178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dirty="0"/>
              <a:t>Coverage of large Q</a:t>
            </a:r>
            <a:r>
              <a:rPr lang="en-US" altLang="en-US" sz="1500" baseline="30000" dirty="0"/>
              <a:t>2</a:t>
            </a:r>
            <a:r>
              <a:rPr lang="en-US" altLang="en-US" sz="1500" dirty="0"/>
              <a:t> and large P</a:t>
            </a:r>
            <a:r>
              <a:rPr lang="en-US" altLang="en-US" sz="1500" baseline="-25000" dirty="0"/>
              <a:t>T</a:t>
            </a:r>
          </a:p>
        </p:txBody>
      </p:sp>
      <p:sp>
        <p:nvSpPr>
          <p:cNvPr id="2" name="Date Placeholder 1">
            <a:extLst>
              <a:ext uri="{FF2B5EF4-FFF2-40B4-BE49-F238E27FC236}">
                <a16:creationId xmlns:a16="http://schemas.microsoft.com/office/drawing/2014/main" id="{389E9AE1-99D8-4BE1-B970-1902F33BE5A9}"/>
              </a:ext>
            </a:extLst>
          </p:cNvPr>
          <p:cNvSpPr>
            <a:spLocks noGrp="1"/>
          </p:cNvSpPr>
          <p:nvPr>
            <p:ph type="dt" sz="half" idx="10"/>
          </p:nvPr>
        </p:nvSpPr>
        <p:spPr/>
        <p:txBody>
          <a:bodyPr/>
          <a:lstStyle/>
          <a:p>
            <a:pPr defTabSz="342893" fontAlgn="auto">
              <a:spcBef>
                <a:spcPts val="0"/>
              </a:spcBef>
              <a:spcAft>
                <a:spcPts val="0"/>
              </a:spcAft>
            </a:pPr>
            <a:r>
              <a:rPr lang="en-US">
                <a:solidFill>
                  <a:srgbClr val="FFFFFF"/>
                </a:solidFill>
              </a:rPr>
              <a:t>16/01/2023</a:t>
            </a:r>
            <a:endParaRPr lang="en-US" dirty="0">
              <a:solidFill>
                <a:srgbClr val="FFFFFF"/>
              </a:solidFill>
            </a:endParaRPr>
          </a:p>
        </p:txBody>
      </p:sp>
      <p:sp>
        <p:nvSpPr>
          <p:cNvPr id="3" name="Footer Placeholder 2">
            <a:extLst>
              <a:ext uri="{FF2B5EF4-FFF2-40B4-BE49-F238E27FC236}">
                <a16:creationId xmlns:a16="http://schemas.microsoft.com/office/drawing/2014/main" id="{A5735B5A-C417-4FFF-AB82-B1BD58533EFD}"/>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XXIX Epiphany Conference</a:t>
            </a:r>
            <a:endParaRPr lang="en-US" dirty="0">
              <a:solidFill>
                <a:srgbClr val="FFFFFF"/>
              </a:solidFill>
            </a:endParaRPr>
          </a:p>
        </p:txBody>
      </p:sp>
      <p:sp>
        <p:nvSpPr>
          <p:cNvPr id="4" name="Slide Number Placeholder 3">
            <a:extLst>
              <a:ext uri="{FF2B5EF4-FFF2-40B4-BE49-F238E27FC236}">
                <a16:creationId xmlns:a16="http://schemas.microsoft.com/office/drawing/2014/main" id="{392271C5-36A5-4B74-B0E2-902AC8711C5C}"/>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a:t>
            </a:fld>
            <a:endParaRPr lang="en-US" dirty="0">
              <a:solidFill>
                <a:srgbClr val="FFFFFF"/>
              </a:solidFill>
            </a:endParaRPr>
          </a:p>
        </p:txBody>
      </p:sp>
    </p:spTree>
    <p:extLst>
      <p:ext uri="{BB962C8B-B14F-4D97-AF65-F5344CB8AC3E}">
        <p14:creationId xmlns:p14="http://schemas.microsoft.com/office/powerpoint/2010/main" val="32573368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CA5B-F09E-459E-A0EE-BBBD5D7647AC}"/>
              </a:ext>
            </a:extLst>
          </p:cNvPr>
          <p:cNvSpPr>
            <a:spLocks noGrp="1"/>
          </p:cNvSpPr>
          <p:nvPr>
            <p:ph type="title"/>
          </p:nvPr>
        </p:nvSpPr>
        <p:spPr/>
        <p:txBody>
          <a:bodyPr/>
          <a:lstStyle/>
          <a:p>
            <a:r>
              <a:rPr lang="en-US"/>
              <a:t>Future SIDIS @ EIC</a:t>
            </a:r>
            <a:endParaRPr lang="en-US" dirty="0"/>
          </a:p>
        </p:txBody>
      </p:sp>
      <p:sp>
        <p:nvSpPr>
          <p:cNvPr id="3" name="Date Placeholder 2">
            <a:extLst>
              <a:ext uri="{FF2B5EF4-FFF2-40B4-BE49-F238E27FC236}">
                <a16:creationId xmlns:a16="http://schemas.microsoft.com/office/drawing/2014/main" id="{8FB8BCA1-3BCA-42C5-8060-8340C280C5C1}"/>
              </a:ext>
            </a:extLst>
          </p:cNvPr>
          <p:cNvSpPr>
            <a:spLocks noGrp="1"/>
          </p:cNvSpPr>
          <p:nvPr>
            <p:ph type="dt" sz="half" idx="10"/>
          </p:nvPr>
        </p:nvSpPr>
        <p:spPr/>
        <p:txBody>
          <a:bodyPr/>
          <a:lstStyle/>
          <a:p>
            <a:r>
              <a:rPr lang="en-US"/>
              <a:t>16/01/2023</a:t>
            </a:r>
            <a:endParaRPr lang="en-US" dirty="0"/>
          </a:p>
        </p:txBody>
      </p:sp>
      <p:sp>
        <p:nvSpPr>
          <p:cNvPr id="4" name="Footer Placeholder 3">
            <a:extLst>
              <a:ext uri="{FF2B5EF4-FFF2-40B4-BE49-F238E27FC236}">
                <a16:creationId xmlns:a16="http://schemas.microsoft.com/office/drawing/2014/main" id="{6E8883C0-E8D1-42D6-A547-CE52A97DC390}"/>
              </a:ext>
            </a:extLst>
          </p:cNvPr>
          <p:cNvSpPr>
            <a:spLocks noGrp="1"/>
          </p:cNvSpPr>
          <p:nvPr>
            <p:ph type="ftr" sz="quarter" idx="11"/>
          </p:nvPr>
        </p:nvSpPr>
        <p:spPr/>
        <p:txBody>
          <a:bodyPr/>
          <a:lstStyle/>
          <a:p>
            <a:r>
              <a:rPr lang="en-US"/>
              <a:t>XXIX Epiphany Conference</a:t>
            </a:r>
            <a:endParaRPr lang="en-US" dirty="0"/>
          </a:p>
        </p:txBody>
      </p:sp>
      <p:sp>
        <p:nvSpPr>
          <p:cNvPr id="5" name="Slide Number Placeholder 4">
            <a:extLst>
              <a:ext uri="{FF2B5EF4-FFF2-40B4-BE49-F238E27FC236}">
                <a16:creationId xmlns:a16="http://schemas.microsoft.com/office/drawing/2014/main" id="{34DE863F-A34A-4BA2-857A-DB114C740A38}"/>
              </a:ext>
            </a:extLst>
          </p:cNvPr>
          <p:cNvSpPr>
            <a:spLocks noGrp="1"/>
          </p:cNvSpPr>
          <p:nvPr>
            <p:ph type="sldNum" sz="quarter" idx="12"/>
          </p:nvPr>
        </p:nvSpPr>
        <p:spPr/>
        <p:txBody>
          <a:bodyPr/>
          <a:lstStyle/>
          <a:p>
            <a:fld id="{B9A5DFB4-3D23-4866-8D46-AE36D04BFD7D}" type="slidenum">
              <a:rPr lang="en-US" smtClean="0"/>
              <a:pPr/>
              <a:t>9</a:t>
            </a:fld>
            <a:endParaRPr lang="en-US" dirty="0"/>
          </a:p>
        </p:txBody>
      </p:sp>
      <p:pic>
        <p:nvPicPr>
          <p:cNvPr id="289800" name="Picture 8" descr="https://cerncourier.com/wp-content/uploads/2021/09/CCUSASupp21_EIC_detector-e1632387747161.jpg">
            <a:extLst>
              <a:ext uri="{FF2B5EF4-FFF2-40B4-BE49-F238E27FC236}">
                <a16:creationId xmlns:a16="http://schemas.microsoft.com/office/drawing/2014/main" id="{FE947005-06D2-4649-BA5D-54B2E390DD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04800" y="1028700"/>
            <a:ext cx="4934399" cy="4421188"/>
          </a:xfrm>
        </p:spPr>
      </p:pic>
    </p:spTree>
    <p:extLst>
      <p:ext uri="{BB962C8B-B14F-4D97-AF65-F5344CB8AC3E}">
        <p14:creationId xmlns:p14="http://schemas.microsoft.com/office/powerpoint/2010/main" val="260313388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7121</TotalTime>
  <Words>1998</Words>
  <Application>Microsoft Office PowerPoint</Application>
  <PresentationFormat>On-screen Show (16:10)</PresentationFormat>
  <Paragraphs>483</Paragraphs>
  <Slides>52</Slides>
  <Notes>8</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69" baseType="lpstr">
      <vt:lpstr>ＭＳ Ｐゴシック</vt:lpstr>
      <vt:lpstr>Arial</vt:lpstr>
      <vt:lpstr>Arial Black</vt:lpstr>
      <vt:lpstr>Calibri</vt:lpstr>
      <vt:lpstr>Calibri Light</vt:lpstr>
      <vt:lpstr>Cambria Math</vt:lpstr>
      <vt:lpstr>Castellar</vt:lpstr>
      <vt:lpstr>CMR9</vt:lpstr>
      <vt:lpstr>Corbel</vt:lpstr>
      <vt:lpstr>High Tower Text</vt:lpstr>
      <vt:lpstr>Savoye LET</vt:lpstr>
      <vt:lpstr>Symbol</vt:lpstr>
      <vt:lpstr>Times New Roman</vt:lpstr>
      <vt:lpstr>Wingdings</vt:lpstr>
      <vt:lpstr>Default Design</vt:lpstr>
      <vt:lpstr>Basis</vt:lpstr>
      <vt:lpstr>Equation</vt:lpstr>
      <vt:lpstr>Experimental results on TMDs and future perspectives</vt:lpstr>
      <vt:lpstr>Transverse structure of the Nucleon</vt:lpstr>
      <vt:lpstr>Accessing TMD PDFs and FFs</vt:lpstr>
      <vt:lpstr>TMD Distribution Functions</vt:lpstr>
      <vt:lpstr>DIS around the world</vt:lpstr>
      <vt:lpstr>SIDIS @ HERMES</vt:lpstr>
      <vt:lpstr>SIDIS @ COMPASS</vt:lpstr>
      <vt:lpstr>SIDIS at JLab12 </vt:lpstr>
      <vt:lpstr>Future SIDIS @ EIC</vt:lpstr>
      <vt:lpstr>Kinematic coverage</vt:lpstr>
      <vt:lpstr>unpolarized</vt:lpstr>
      <vt:lpstr>Unpolarized SIDIS </vt:lpstr>
      <vt:lpstr>Intrinsic transverse motion; an old story</vt:lpstr>
      <vt:lpstr>Unpolarised Azimuthal Modulation</vt:lpstr>
      <vt:lpstr>Unpolarised Azimuthal Modulation</vt:lpstr>
      <vt:lpstr>Cahn: Phys.Lett.B 78 (1978) 269</vt:lpstr>
      <vt:lpstr>Semi Inclusive unpolarised DIS Cross Section </vt:lpstr>
      <vt:lpstr>Positive vs Negative charged hadrons ((_^6)LiD)</vt:lpstr>
      <vt:lpstr>Positive vs Negative charged hadrons (〖LH〗_2)</vt:lpstr>
      <vt:lpstr>Unpolarized q_T distributions</vt:lpstr>
      <vt:lpstr>Slope dependence </vt:lpstr>
      <vt:lpstr>Phenomenological fits</vt:lpstr>
      <vt:lpstr>Z^0 cross-section at STAR</vt:lpstr>
      <vt:lpstr>Unpolarised Azimuthal Modulation</vt:lpstr>
      <vt:lpstr>Cahn cos⁡〖ϕ_h 〗 and Boer-Mulders cos⁡〖2ϕ_h 〗 Asyms</vt:lpstr>
      <vt:lpstr>Single spin asymmetries</vt:lpstr>
      <vt:lpstr>HERMES 3D ssa - COLLINS</vt:lpstr>
      <vt:lpstr>HERMES 3D ssa - SIVERS</vt:lpstr>
      <vt:lpstr>Sivers change of sign – no conclusive status</vt:lpstr>
      <vt:lpstr>HERMES 3D ssa – WORM GEAR (II)</vt:lpstr>
      <vt:lpstr>Future Measurements/results</vt:lpstr>
      <vt:lpstr>Already on tape</vt:lpstr>
      <vt:lpstr>Almost on tape</vt:lpstr>
      <vt:lpstr>COMPASS deuteron data in 2022</vt:lpstr>
      <vt:lpstr>COMPASS 2022 RUN – integrated stat</vt:lpstr>
      <vt:lpstr>JLAB12 More in the feauture</vt:lpstr>
      <vt:lpstr>TMDs at the EIC</vt:lpstr>
      <vt:lpstr>Glimps of the projected precision</vt:lpstr>
      <vt:lpstr>Thank you</vt:lpstr>
      <vt:lpstr>12 GeV Upgrade Physics Instrumentation</vt:lpstr>
      <vt:lpstr>The asymmetries</vt:lpstr>
      <vt:lpstr>Hadron correlations</vt:lpstr>
      <vt:lpstr>Asymmetries for x&gt;0.032 vs ∆ϕ=ϕ_(h^+ )-ϕ_(h^- )</vt:lpstr>
      <vt:lpstr>From Collins asymmetries to transversity</vt:lpstr>
      <vt:lpstr>Is correlation having an impact? </vt:lpstr>
      <vt:lpstr>Statistical correlations</vt:lpstr>
      <vt:lpstr>Higher Twists</vt:lpstr>
      <vt:lpstr>Beam Spin Asymmetry Measurements</vt:lpstr>
      <vt:lpstr>Beam Spin Asymmetry Measurements</vt:lpstr>
      <vt:lpstr>2 hadron correlations in CFR  ep→e′π^+ π^- X</vt:lpstr>
      <vt:lpstr>Collins/Sivers for ρ^0</vt:lpstr>
      <vt:lpstr>Beam Spin Asymmetry Measurements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results on TMDs from SIDIS measurements</dc:title>
  <dc:creator>Andrea Bressan</dc:creator>
  <cp:lastModifiedBy>BRESSAN ANDREA</cp:lastModifiedBy>
  <cp:revision>71</cp:revision>
  <dcterms:modified xsi:type="dcterms:W3CDTF">2023-01-16T12:10:11Z</dcterms:modified>
</cp:coreProperties>
</file>