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47"/>
  </p:notesMasterIdLst>
  <p:handoutMasterIdLst>
    <p:handoutMasterId r:id="rId48"/>
  </p:handoutMasterIdLst>
  <p:sldIdLst>
    <p:sldId id="741" r:id="rId2"/>
    <p:sldId id="693" r:id="rId3"/>
    <p:sldId id="664" r:id="rId4"/>
    <p:sldId id="726" r:id="rId5"/>
    <p:sldId id="855" r:id="rId6"/>
    <p:sldId id="273" r:id="rId7"/>
    <p:sldId id="926" r:id="rId8"/>
    <p:sldId id="411" r:id="rId9"/>
    <p:sldId id="765" r:id="rId10"/>
    <p:sldId id="828" r:id="rId11"/>
    <p:sldId id="923" r:id="rId12"/>
    <p:sldId id="922" r:id="rId13"/>
    <p:sldId id="915" r:id="rId14"/>
    <p:sldId id="927" r:id="rId15"/>
    <p:sldId id="953" r:id="rId16"/>
    <p:sldId id="906" r:id="rId17"/>
    <p:sldId id="892" r:id="rId18"/>
    <p:sldId id="862" r:id="rId19"/>
    <p:sldId id="894" r:id="rId20"/>
    <p:sldId id="949" r:id="rId21"/>
    <p:sldId id="948" r:id="rId22"/>
    <p:sldId id="900" r:id="rId23"/>
    <p:sldId id="879" r:id="rId24"/>
    <p:sldId id="880" r:id="rId25"/>
    <p:sldId id="881" r:id="rId26"/>
    <p:sldId id="950" r:id="rId27"/>
    <p:sldId id="959" r:id="rId28"/>
    <p:sldId id="937" r:id="rId29"/>
    <p:sldId id="938" r:id="rId30"/>
    <p:sldId id="883" r:id="rId31"/>
    <p:sldId id="961" r:id="rId32"/>
    <p:sldId id="918" r:id="rId33"/>
    <p:sldId id="859" r:id="rId34"/>
    <p:sldId id="857" r:id="rId35"/>
    <p:sldId id="858" r:id="rId36"/>
    <p:sldId id="910" r:id="rId37"/>
    <p:sldId id="911" r:id="rId38"/>
    <p:sldId id="792" r:id="rId39"/>
    <p:sldId id="824" r:id="rId40"/>
    <p:sldId id="946" r:id="rId41"/>
    <p:sldId id="790" r:id="rId42"/>
    <p:sldId id="831" r:id="rId43"/>
    <p:sldId id="833" r:id="rId44"/>
    <p:sldId id="951" r:id="rId45"/>
    <p:sldId id="957" r:id="rId4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00"/>
    <a:srgbClr val="3366FF"/>
    <a:srgbClr val="F9FCCC"/>
    <a:srgbClr val="8ABBD0"/>
    <a:srgbClr val="5F5F5F"/>
    <a:srgbClr val="FF0066"/>
    <a:srgbClr val="FFFF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388" autoAdjust="0"/>
  </p:normalViewPr>
  <p:slideViewPr>
    <p:cSldViewPr>
      <p:cViewPr>
        <p:scale>
          <a:sx n="68" d="100"/>
          <a:sy n="68" d="100"/>
        </p:scale>
        <p:origin x="-90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9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0"/>
    </p:cViewPr>
  </p:sorterViewPr>
  <p:notesViewPr>
    <p:cSldViewPr>
      <p:cViewPr varScale="1">
        <p:scale>
          <a:sx n="50" d="100"/>
          <a:sy n="50" d="100"/>
        </p:scale>
        <p:origin x="-1266" y="-10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e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wmf"/><Relationship Id="rId1" Type="http://schemas.openxmlformats.org/officeDocument/2006/relationships/image" Target="../media/image59.emf"/><Relationship Id="rId4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2" tIns="47770" rIns="95542" bIns="4777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7" y="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2" tIns="47770" rIns="95542" bIns="4777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4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2" tIns="47770" rIns="95542" bIns="4777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7" y="972344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2" tIns="47770" rIns="95542" bIns="4777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7424908-A41B-4874-A0D8-FDB72ABC91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787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2" tIns="47770" rIns="95542" bIns="4777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7" y="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2" tIns="47770" rIns="95542" bIns="4777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2" tIns="47770" rIns="95542" bIns="47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4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2" tIns="47770" rIns="95542" bIns="4777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7" y="972344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2" tIns="47770" rIns="95542" bIns="4777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FE50A45-0C7C-4FEA-B8F1-6FFE6DC334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0502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22B920-0B49-4A14-8F05-AE8FD5ABF6E8}" type="slidenum">
              <a:rPr lang="fr-FR">
                <a:latin typeface="Times New Roman" pitchFamily="18" charset="0"/>
              </a:rPr>
              <a:pPr/>
              <a:t>3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6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50A45-0C7C-4FEA-B8F1-6FFE6DC334B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lIns="98984" tIns="49492" rIns="98984" bIns="4949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017472" y="9722537"/>
            <a:ext cx="3080223" cy="510331"/>
          </a:xfrm>
          <a:prstGeom prst="rect">
            <a:avLst/>
          </a:prstGeom>
        </p:spPr>
        <p:txBody>
          <a:bodyPr lIns="93629" tIns="46815" rIns="93629" bIns="46815"/>
          <a:lstStyle/>
          <a:p>
            <a:pPr>
              <a:defRPr/>
            </a:pPr>
            <a:fld id="{A86642BA-6C9A-44BD-BB77-EAAA1F8C1FF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04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017472" y="9722537"/>
            <a:ext cx="3080223" cy="510331"/>
          </a:xfrm>
          <a:prstGeom prst="rect">
            <a:avLst/>
          </a:prstGeom>
          <a:noFill/>
        </p:spPr>
        <p:txBody>
          <a:bodyPr lIns="93629" tIns="46815" rIns="93629" bIns="46815"/>
          <a:lstStyle>
            <a:lvl1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4791" indent="-234072" defTabSz="4275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3042936" indent="-234072" defTabSz="4275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511079" indent="-234072" defTabSz="4275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979223" indent="-234072" defTabSz="4275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898B8F9-2553-4F06-BE38-7F83CFB75687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4025509" y="9722535"/>
            <a:ext cx="3073792" cy="5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78" tIns="47739" rIns="95478" bIns="47739" anchor="b"/>
          <a:lstStyle>
            <a:lvl1pPr defTabSz="933450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933450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933450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933450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933450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fld id="{08FE8D10-8391-46D7-8FF3-7E3CAA7FE0B2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24</a:t>
            </a:fld>
            <a:endParaRPr lang="en-US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5175"/>
            <a:ext cx="5119687" cy="3840163"/>
          </a:xfrm>
          <a:prstGeom prst="rect">
            <a:avLst/>
          </a:prstGeom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8" y="4860394"/>
            <a:ext cx="5205509" cy="4608721"/>
          </a:xfrm>
          <a:prstGeom prst="rect">
            <a:avLst/>
          </a:prstGeom>
          <a:noFill/>
        </p:spPr>
        <p:txBody>
          <a:bodyPr lIns="95478" tIns="47739" rIns="95478" bIns="47739"/>
          <a:lstStyle/>
          <a:p>
            <a:pPr defTabSz="936288"/>
            <a:endParaRPr lang="en-US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017472" y="9722537"/>
            <a:ext cx="3080223" cy="510331"/>
          </a:xfrm>
          <a:prstGeom prst="rect">
            <a:avLst/>
          </a:prstGeom>
          <a:noFill/>
        </p:spPr>
        <p:txBody>
          <a:bodyPr lIns="93629" tIns="46815" rIns="93629" bIns="46815"/>
          <a:lstStyle>
            <a:lvl1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427507" eaLnBrk="0"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4791" indent="-234072" defTabSz="4275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3042936" indent="-234072" defTabSz="4275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511079" indent="-234072" defTabSz="4275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979223" indent="-234072" defTabSz="42750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7833" algn="l"/>
                <a:tab pos="1355667" algn="l"/>
                <a:tab pos="2033500" algn="l"/>
                <a:tab pos="271133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898B8F9-2553-4F06-BE38-7F83CFB75687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25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4025509" y="9722535"/>
            <a:ext cx="3073792" cy="5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78" tIns="47739" rIns="95478" bIns="47739" anchor="b"/>
          <a:lstStyle>
            <a:lvl1pPr defTabSz="933450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933450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933450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933450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933450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fld id="{08FE8D10-8391-46D7-8FF3-7E3CAA7FE0B2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25</a:t>
            </a:fld>
            <a:endParaRPr lang="en-US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5175"/>
            <a:ext cx="5119687" cy="3840163"/>
          </a:xfrm>
          <a:prstGeom prst="rect">
            <a:avLst/>
          </a:prstGeom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8" y="4860394"/>
            <a:ext cx="5205509" cy="4608721"/>
          </a:xfrm>
          <a:prstGeom prst="rect">
            <a:avLst/>
          </a:prstGeom>
          <a:noFill/>
        </p:spPr>
        <p:txBody>
          <a:bodyPr lIns="95478" tIns="47739" rIns="95478" bIns="47739"/>
          <a:lstStyle/>
          <a:p>
            <a:pPr defTabSz="936288"/>
            <a:r>
              <a:rPr lang="en-US" b="1" dirty="0" smtClean="0">
                <a:solidFill>
                  <a:srgbClr val="000099"/>
                </a:solidFill>
              </a:rPr>
              <a:t>\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017471" y="9722535"/>
            <a:ext cx="3080223" cy="510332"/>
          </a:xfrm>
          <a:prstGeom prst="rect">
            <a:avLst/>
          </a:prstGeom>
          <a:noFill/>
        </p:spPr>
        <p:txBody>
          <a:bodyPr lIns="93689" tIns="46845" rIns="93689" bIns="46845"/>
          <a:lstStyle>
            <a:lvl1pPr defTabSz="427784" eaLnBrk="0">
              <a:tabLst>
                <a:tab pos="678272" algn="l"/>
                <a:tab pos="1356543" algn="l"/>
                <a:tab pos="2034815" algn="l"/>
                <a:tab pos="2713087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427784" eaLnBrk="0">
              <a:tabLst>
                <a:tab pos="678272" algn="l"/>
                <a:tab pos="1356543" algn="l"/>
                <a:tab pos="2034815" algn="l"/>
                <a:tab pos="2713087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427784" eaLnBrk="0">
              <a:tabLst>
                <a:tab pos="678272" algn="l"/>
                <a:tab pos="1356543" algn="l"/>
                <a:tab pos="2034815" algn="l"/>
                <a:tab pos="2713087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427784" eaLnBrk="0">
              <a:tabLst>
                <a:tab pos="678272" algn="l"/>
                <a:tab pos="1356543" algn="l"/>
                <a:tab pos="2034815" algn="l"/>
                <a:tab pos="2713087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427784" eaLnBrk="0">
              <a:tabLst>
                <a:tab pos="678272" algn="l"/>
                <a:tab pos="1356543" algn="l"/>
                <a:tab pos="2034815" algn="l"/>
                <a:tab pos="2713087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76456" indent="-234224" defTabSz="42778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8272" algn="l"/>
                <a:tab pos="1356543" algn="l"/>
                <a:tab pos="2034815" algn="l"/>
                <a:tab pos="2713087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3044903" indent="-234224" defTabSz="42778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8272" algn="l"/>
                <a:tab pos="1356543" algn="l"/>
                <a:tab pos="2034815" algn="l"/>
                <a:tab pos="2713087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513349" indent="-234224" defTabSz="42778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8272" algn="l"/>
                <a:tab pos="1356543" algn="l"/>
                <a:tab pos="2034815" algn="l"/>
                <a:tab pos="2713087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981797" indent="-234224" defTabSz="42778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8272" algn="l"/>
                <a:tab pos="1356543" algn="l"/>
                <a:tab pos="2034815" algn="l"/>
                <a:tab pos="2713087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898B8F9-2553-4F06-BE38-7F83CFB75687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26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4025509" y="9722535"/>
            <a:ext cx="3073792" cy="5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 anchor="b"/>
          <a:lstStyle>
            <a:lvl1pPr defTabSz="933450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933450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933450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933450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933450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fld id="{08FE8D10-8391-46D7-8FF3-7E3CAA7FE0B2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26</a:t>
            </a:fld>
            <a:endParaRPr lang="en-US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3588"/>
            <a:ext cx="5119687" cy="3841750"/>
          </a:xfrm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7" y="4860394"/>
            <a:ext cx="5205509" cy="4608721"/>
          </a:xfrm>
          <a:noFill/>
        </p:spPr>
        <p:txBody>
          <a:bodyPr lIns="95539" tIns="47770" rIns="95539" bIns="47770"/>
          <a:lstStyle/>
          <a:p>
            <a:pPr defTabSz="936893"/>
            <a:endParaRPr lang="en-US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6D6E3-20A2-4507-905E-1464496E04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95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06FA-E7AF-4D7F-856F-CC4397DB5A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019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203F-125A-48B8-9739-0A4A69B04F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32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2FF3-3EBB-42AA-8259-6DB3391BCB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523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CBDB-940E-4E6F-A446-939EAE67F7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723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D5C0-F760-4996-80EB-DE8E9BC9BD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458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B6E82-27C6-4F7A-96EF-CF8844B741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543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66" y="160302"/>
            <a:ext cx="7964574" cy="609600"/>
          </a:xfrm>
          <a:noFill/>
          <a:ln>
            <a:noFill/>
          </a:ln>
          <a:effectLst/>
        </p:spPr>
        <p:txBody>
          <a:bodyPr/>
          <a:lstStyle>
            <a:lvl1pPr>
              <a:defRPr sz="2800" baseline="0">
                <a:solidFill>
                  <a:schemeClr val="bg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04" y="1081062"/>
            <a:ext cx="8594725" cy="5294370"/>
          </a:xfrm>
        </p:spPr>
        <p:txBody>
          <a:bodyPr/>
          <a:lstStyle>
            <a:lvl1pPr marL="342900" indent="-34290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Pct val="65000"/>
              <a:buFont typeface="Wingdings" charset="2"/>
              <a:buChar char="u"/>
              <a:defRPr sz="2200" baseline="0">
                <a:solidFill>
                  <a:schemeClr val="bg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648000">
              <a:spcBef>
                <a:spcPts val="300"/>
              </a:spcBef>
              <a:buClr>
                <a:srgbClr val="666699"/>
              </a:buClr>
              <a:buSzPct val="70000"/>
              <a:defRPr sz="2000" baseline="0">
                <a:solidFill>
                  <a:srgbClr val="666699"/>
                </a:solidFill>
                <a:latin typeface="Tahoma" pitchFamily="34" charset="0"/>
                <a:cs typeface="Tahoma" pitchFamily="34" charset="0"/>
              </a:defRPr>
            </a:lvl2pPr>
            <a:lvl3pPr marL="900000">
              <a:spcBef>
                <a:spcPts val="0"/>
              </a:spcBef>
              <a:defRPr sz="2000" baseline="0">
                <a:solidFill>
                  <a:schemeClr val="accent5">
                    <a:lumMod val="25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 marL="1260000" indent="-324000">
              <a:spcBef>
                <a:spcPts val="600"/>
              </a:spcBef>
              <a:buClr>
                <a:srgbClr val="5F5F5F"/>
              </a:buClr>
              <a:defRPr sz="20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 marL="1476000">
              <a:spcBef>
                <a:spcPts val="600"/>
              </a:spcBef>
              <a:buClr>
                <a:srgbClr val="000099"/>
              </a:buClr>
              <a:defRPr sz="20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F29DE5DE-F4D4-4A46-82F3-FD6E74D25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04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36DFF-400B-488D-8433-DDEE619265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Diffraction2014 10-16 September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8108-7818-4039-92F3-44F1C78D25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680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C1D4-0269-4282-88C0-B9A0FB40F5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116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9DF9-E8AC-456A-8AD9-187308D4C9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004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80D5-870A-44F6-8BFC-AF3F2FC898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4489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0740-C6B0-494F-9C2C-A9630BFA5B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225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8AB6-491A-46B4-90EB-4720E5A5AB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55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AA6B-7436-45AC-8F1F-E1DC2669DE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561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483E-FB1F-4CF1-B152-CD6DD41F48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65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74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74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DAE97000-8A08-49C6-B90B-FCD4F51D4B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9.png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compass.cern.ch/compass/publications/papers/locked/journal/2009_epjc64_171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4679950"/>
          </a:xfrm>
          <a:noFill/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endParaRPr lang="en-GB" sz="2000" b="1" dirty="0" smtClean="0"/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Arial Black" pitchFamily="34" charset="0"/>
              </a:rPr>
              <a:t>                 experiment NA58 at CERN</a:t>
            </a: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endParaRPr lang="en-GB" sz="2000" b="1" dirty="0" smtClean="0"/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endParaRPr lang="en-GB" sz="2000" b="1" dirty="0" smtClean="0"/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endParaRPr lang="en-GB" sz="2000" b="1" dirty="0" smtClean="0"/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endParaRPr lang="en-GB" sz="2000" b="1" dirty="0" smtClean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2000" b="1" dirty="0" smtClean="0"/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</a:t>
            </a:r>
            <a:endParaRPr lang="en-GB" sz="2000" dirty="0" smtClean="0"/>
          </a:p>
        </p:txBody>
      </p:sp>
      <p:pic>
        <p:nvPicPr>
          <p:cNvPr id="3078" name="Picture 3" descr="compass_f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209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7"/>
          <p:cNvSpPr>
            <a:spLocks noChangeArrowheads="1"/>
          </p:cNvSpPr>
          <p:nvPr/>
        </p:nvSpPr>
        <p:spPr bwMode="auto">
          <a:xfrm>
            <a:off x="1203570" y="4437112"/>
            <a:ext cx="6915150" cy="176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dirty="0">
                <a:effectLst/>
              </a:rPr>
              <a:t>Oleg </a:t>
            </a:r>
            <a:r>
              <a:rPr lang="en-US" sz="2000" dirty="0" err="1" smtClean="0">
                <a:effectLst/>
              </a:rPr>
              <a:t>Kouznetsov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JINR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 smtClean="0">
                <a:effectLst/>
              </a:rPr>
              <a:t>Dubna</a:t>
            </a:r>
            <a:endParaRPr lang="fr-FR" sz="2000" dirty="0">
              <a:effectLst/>
            </a:endParaRPr>
          </a:p>
          <a:p>
            <a:pPr algn="ctr"/>
            <a:r>
              <a:rPr lang="fr-FR" sz="2000" dirty="0">
                <a:effectLst/>
              </a:rPr>
              <a:t>On </a:t>
            </a:r>
            <a:r>
              <a:rPr lang="fr-FR" sz="2000" dirty="0" err="1">
                <a:effectLst/>
              </a:rPr>
              <a:t>behalf</a:t>
            </a:r>
            <a:r>
              <a:rPr lang="fr-FR" sz="2000" dirty="0">
                <a:effectLst/>
              </a:rPr>
              <a:t> of the COMPASS Collaboration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0603" y="2924944"/>
            <a:ext cx="86410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/>
              </a:rPr>
              <a:t>The spin physics results from COMPASS</a:t>
            </a:r>
            <a:endParaRPr lang="fr-FR" sz="3600" dirty="0" smtClean="0">
              <a:effectLst/>
              <a:cs typeface="Aria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48108-7818-4039-92F3-44F1C78D25D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u="sng" dirty="0" smtClean="0">
                <a:solidFill>
                  <a:schemeClr val="tx1"/>
                </a:solidFill>
              </a:rPr>
              <a:t>A new LO extraction of gluon polarization from COMPASS DIS data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594725" cy="529437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events in DIS region were re-analyzed and gluon polarization was extracted using the so called all-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method. In this new method gluon polarization and leading process asymmetry are extracted simultaneously from the same data set using Neural Network approach. A reduction of both systematic and statistical uncertainties by more than 50% is achieved comparing to the published result PLB 718 (2013) 922.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592" y="4437112"/>
            <a:ext cx="391055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effectLst/>
              </a:rPr>
              <a:t>Δg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/g(x=0.1) = 0.113 ± 0.038 ± 0.035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3429000"/>
            <a:ext cx="405591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effectLst/>
              </a:rPr>
              <a:t>Δg</a:t>
            </a:r>
            <a:r>
              <a:rPr lang="en-US" b="1" dirty="0" smtClean="0">
                <a:effectLst/>
              </a:rPr>
              <a:t>/g(x=0.09) = 0.125 ± 0.060 ± 0.063</a:t>
            </a:r>
            <a:endParaRPr lang="en-US" b="1" dirty="0"/>
          </a:p>
        </p:txBody>
      </p:sp>
      <p:pic>
        <p:nvPicPr>
          <p:cNvPr id="13" name="Image 20" descr="new-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37112"/>
            <a:ext cx="648072" cy="4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>
            <a:off x="2051720" y="3140968"/>
            <a:ext cx="58780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248472" cy="34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3389560" cy="12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9552" y="393305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/>
              </a:rPr>
              <a:t>Presented at DIS2014 Warsaw</a:t>
            </a:r>
            <a:r>
              <a:rPr lang="en-US" dirty="0" smtClean="0">
                <a:effectLst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u="sng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hadron photo production cross-section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6580" y="816062"/>
            <a:ext cx="6377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effectLst/>
              </a:rPr>
              <a:t>1  COMPASS absolute cross-section measurement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072" y="4581128"/>
            <a:ext cx="352839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Data /theory in agreement over 4 orders of magnitude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577" y="1220882"/>
            <a:ext cx="837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chemeClr val="tx2"/>
                </a:solidFill>
                <a:effectLst/>
              </a:rPr>
              <a:t>2  </a:t>
            </a:r>
            <a:r>
              <a:rPr lang="en-US" sz="1800" dirty="0" err="1" smtClean="0">
                <a:solidFill>
                  <a:schemeClr val="tx2"/>
                </a:solidFill>
                <a:effectLst/>
              </a:rPr>
              <a:t>pQCD</a:t>
            </a:r>
            <a:r>
              <a:rPr lang="en-US" sz="1800" dirty="0" smtClean="0">
                <a:solidFill>
                  <a:schemeClr val="tx2"/>
                </a:solidFill>
                <a:effectLst/>
              </a:rPr>
              <a:t> calculation with </a:t>
            </a:r>
            <a:r>
              <a:rPr lang="en-US" sz="1800" dirty="0" err="1" smtClean="0">
                <a:solidFill>
                  <a:schemeClr val="tx2"/>
                </a:solidFill>
                <a:effectLst/>
              </a:rPr>
              <a:t>resummation</a:t>
            </a:r>
            <a:r>
              <a:rPr lang="en-US" sz="1800" dirty="0" smtClean="0">
                <a:solidFill>
                  <a:schemeClr val="tx2"/>
                </a:solidFill>
                <a:effectLst/>
              </a:rPr>
              <a:t> ‘</a:t>
            </a:r>
            <a:r>
              <a:rPr lang="en-US" sz="1800" dirty="0">
                <a:solidFill>
                  <a:schemeClr val="tx2"/>
                </a:solidFill>
                <a:effectLst/>
              </a:rPr>
              <a:t>all orders’ (soft gluons, leading logs</a:t>
            </a:r>
            <a:r>
              <a:rPr lang="en-US" sz="1800" dirty="0">
                <a:solidFill>
                  <a:srgbClr val="3333FF"/>
                </a:solidFill>
                <a:effectLst/>
              </a:rPr>
              <a:t>)  </a:t>
            </a:r>
            <a:endParaRPr lang="en-US" sz="1800" dirty="0" smtClean="0">
              <a:solidFill>
                <a:srgbClr val="3333FF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112" y="2996952"/>
            <a:ext cx="2276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 </a:t>
            </a:r>
            <a:r>
              <a:rPr lang="fr-FR" sz="24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Resummation</a:t>
            </a:r>
            <a:endParaRPr lang="fr-FR" sz="24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fr-FR" sz="240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--- NLO</a:t>
            </a:r>
          </a:p>
          <a:p>
            <a:pPr>
              <a:spcBef>
                <a:spcPts val="0"/>
              </a:spcBef>
            </a:pPr>
            <a:r>
              <a:rPr lang="fr-FR" sz="2400" dirty="0" smtClean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--- LO</a:t>
            </a:r>
            <a:endParaRPr lang="en-US" dirty="0"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088" y="4221088"/>
            <a:ext cx="2760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Bands= </a:t>
            </a:r>
            <a:r>
              <a:rPr lang="fr-FR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uncertainty</a:t>
            </a: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8367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b="1" i="1" dirty="0">
                <a:solidFill>
                  <a:schemeClr val="tx2"/>
                </a:solidFill>
                <a:effectLst/>
                <a:latin typeface="Symbol" pitchFamily="18" charset="2"/>
                <a:cs typeface="Arial" pitchFamily="34" charset="0"/>
              </a:rPr>
              <a:t>m</a:t>
            </a:r>
            <a:r>
              <a:rPr lang="en-GB" sz="1800" b="1" i="1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i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lang="en-GB" sz="1800" b="1" i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18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i="1" dirty="0" smtClean="0">
                <a:solidFill>
                  <a:schemeClr val="tx2"/>
                </a:solidFill>
                <a:effectLst/>
                <a:latin typeface="Symbol" pitchFamily="18" charset="2"/>
                <a:cs typeface="Arial" pitchFamily="34" charset="0"/>
                <a:sym typeface="Wingdings" pitchFamily="2" charset="2"/>
              </a:rPr>
              <a:t>m</a:t>
            </a:r>
            <a:r>
              <a:rPr lang="en-GB" sz="1800" b="1" i="1" dirty="0" smtClean="0">
                <a:solidFill>
                  <a:schemeClr val="tx2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’ </a:t>
            </a:r>
            <a:r>
              <a:rPr lang="en-GB" sz="18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en-GB" sz="1800" b="1" baseline="30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+/- </a:t>
            </a:r>
            <a:r>
              <a:rPr lang="en-GB" sz="18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en-GB" sz="18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1800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20" descr="new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6912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292080" y="1700808"/>
            <a:ext cx="385192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COMPASS</a:t>
            </a:r>
            <a:r>
              <a:rPr lang="en-US" dirty="0" smtClean="0"/>
              <a:t>, </a:t>
            </a:r>
            <a:r>
              <a:rPr lang="en-US" b="1" dirty="0" smtClean="0">
                <a:effectLst/>
              </a:rPr>
              <a:t>PRD 88 (2013) 091101 </a:t>
            </a:r>
            <a:endParaRPr lang="ru-RU" b="1" dirty="0"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4088" y="2204864"/>
            <a:ext cx="377991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effectLst/>
              </a:rPr>
              <a:t>De Florian, </a:t>
            </a:r>
            <a:r>
              <a:rPr lang="fr-FR" dirty="0" err="1" smtClean="0">
                <a:effectLst/>
              </a:rPr>
              <a:t>Pfeuffer</a:t>
            </a:r>
            <a:r>
              <a:rPr lang="fr-FR" dirty="0" smtClean="0">
                <a:effectLst/>
              </a:rPr>
              <a:t>; Schaeffer, Vogelsang, </a:t>
            </a:r>
            <a:r>
              <a:rPr lang="fr-FR" b="1" dirty="0" smtClean="0">
                <a:effectLst/>
              </a:rPr>
              <a:t>PRD 88 (2013) 014024</a:t>
            </a:r>
            <a:endParaRPr lang="ru-RU" b="1" dirty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5517232"/>
            <a:ext cx="856895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</a:rPr>
              <a:t>4. This gave an idea: to measure  the spin asymmetries </a:t>
            </a:r>
            <a:r>
              <a:rPr lang="en-US" sz="2000" b="1" dirty="0" smtClean="0">
                <a:effectLst/>
              </a:rPr>
              <a:t>A</a:t>
            </a:r>
            <a:r>
              <a:rPr lang="en-US" sz="2000" b="1" baseline="-25000" dirty="0" smtClean="0">
                <a:effectLst/>
              </a:rPr>
              <a:t>LL</a:t>
            </a:r>
            <a:r>
              <a:rPr lang="en-US" sz="2000" b="1" dirty="0" smtClean="0">
                <a:effectLst/>
              </a:rPr>
              <a:t>(</a:t>
            </a:r>
            <a:r>
              <a:rPr lang="en-US" sz="2000" b="1" dirty="0" err="1" smtClean="0">
                <a:effectLst/>
              </a:rPr>
              <a:t>p</a:t>
            </a:r>
            <a:r>
              <a:rPr lang="en-US" sz="2000" b="1" baseline="-25000" dirty="0" err="1" smtClean="0">
                <a:effectLst/>
              </a:rPr>
              <a:t>T</a:t>
            </a:r>
            <a:r>
              <a:rPr lang="en-US" sz="2000" b="1" dirty="0" smtClean="0">
                <a:effectLst/>
              </a:rPr>
              <a:t>) for same events and </a:t>
            </a:r>
            <a:r>
              <a:rPr lang="en-US" sz="2000" dirty="0" smtClean="0">
                <a:effectLst/>
              </a:rPr>
              <a:t>compare to the calculations with ΔG hypotheses </a:t>
            </a:r>
            <a:endParaRPr lang="ru-RU" sz="2000" dirty="0"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040" y="17008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932040" y="23488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pic>
        <p:nvPicPr>
          <p:cNvPr id="66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5663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3528" y="623731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5. </a:t>
            </a:r>
            <a:r>
              <a:rPr lang="en-US" sz="2000" dirty="0" err="1" smtClean="0">
                <a:effectLst/>
              </a:rPr>
              <a:t>Resummation</a:t>
            </a:r>
            <a:r>
              <a:rPr lang="en-US" sz="2000" dirty="0" smtClean="0">
                <a:effectLst/>
              </a:rPr>
              <a:t> for the polarized case needed (underway</a:t>
            </a:r>
            <a:r>
              <a:rPr lang="en-US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fr-FR" sz="28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G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from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igh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u="sng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hadron photo production « a la RHIC » </a:t>
            </a:r>
            <a:endParaRPr lang="ru-RU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3568" y="105273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To measure spin asymmetry A</a:t>
            </a:r>
            <a:r>
              <a:rPr lang="en-US" baseline="-25000" dirty="0" smtClean="0">
                <a:effectLst/>
              </a:rPr>
              <a:t>LL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p</a:t>
            </a:r>
            <a:r>
              <a:rPr lang="en-US" baseline="-25000" dirty="0" err="1" smtClean="0">
                <a:effectLst/>
              </a:rPr>
              <a:t>T</a:t>
            </a:r>
            <a:r>
              <a:rPr lang="en-US" dirty="0" smtClean="0">
                <a:effectLst/>
              </a:rPr>
              <a:t>) and  compare to the theoretical calculations with various assumptions for ΔG(x), </a:t>
            </a:r>
          </a:p>
          <a:p>
            <a:r>
              <a:rPr lang="en-US" dirty="0" smtClean="0">
                <a:effectLst/>
              </a:rPr>
              <a:t>Method ‘à la RHIC’: No direct extraction of ΔG </a:t>
            </a:r>
            <a:r>
              <a:rPr lang="en-US" b="1" dirty="0" smtClean="0">
                <a:effectLst/>
                <a:sym typeface="Wingdings" pitchFamily="2" charset="2"/>
              </a:rPr>
              <a:t>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</a:rPr>
              <a:t>no model needed </a:t>
            </a:r>
          </a:p>
        </p:txBody>
      </p:sp>
      <p:pic>
        <p:nvPicPr>
          <p:cNvPr id="67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449845" cy="282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9512" y="486916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All processes taken into account: </a:t>
            </a:r>
            <a:r>
              <a:rPr lang="en-US" dirty="0" smtClean="0">
                <a:effectLst/>
                <a:sym typeface="Symbol"/>
              </a:rPr>
              <a:t>g</a:t>
            </a:r>
            <a:r>
              <a:rPr lang="en-US" dirty="0" smtClean="0">
                <a:effectLst/>
              </a:rPr>
              <a:t> (PGF) </a:t>
            </a:r>
            <a:r>
              <a:rPr lang="en-US" dirty="0" smtClean="0">
                <a:effectLst/>
                <a:sym typeface="Symbol"/>
              </a:rPr>
              <a:t>q</a:t>
            </a:r>
            <a:r>
              <a:rPr lang="en-US" dirty="0" smtClean="0">
                <a:effectLst/>
              </a:rPr>
              <a:t> (QCD Compton) and all resolved </a:t>
            </a:r>
            <a:r>
              <a:rPr lang="en-US" dirty="0" smtClean="0">
                <a:effectLst/>
                <a:sym typeface="Symbol"/>
              </a:rPr>
              <a:t></a:t>
            </a:r>
            <a:r>
              <a:rPr lang="en-US" dirty="0" smtClean="0">
                <a:effectLst/>
              </a:rPr>
              <a:t>. </a:t>
            </a:r>
            <a:endParaRPr lang="ru-RU" dirty="0">
              <a:effectLst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45224"/>
            <a:ext cx="1584176" cy="6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1560" y="55892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Spin asymmetries                              should be measured …. 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41805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sz="32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G </a:t>
            </a:r>
            <a:r>
              <a:rPr lang="fr-FR" sz="2800" u="sng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from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2800" u="sng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fr-FR" sz="2800" u="sng" dirty="0" err="1" smtClean="0">
                <a:latin typeface="Times New Roman" pitchFamily="18" charset="0"/>
                <a:cs typeface="Times New Roman" pitchFamily="18" charset="0"/>
              </a:rPr>
              <a:t>igh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u="sng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800" u="sng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 hadron photo production « a la RHIC » </a:t>
            </a:r>
            <a:endParaRPr lang="ru-RU" sz="2800" u="sng" dirty="0"/>
          </a:p>
        </p:txBody>
      </p:sp>
      <p:pic>
        <p:nvPicPr>
          <p:cNvPr id="70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734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euteron_Asym_sub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4248522" cy="2520280"/>
          </a:xfrm>
          <a:prstGeom prst="rect">
            <a:avLst/>
          </a:prstGeom>
        </p:spPr>
      </p:pic>
      <p:pic>
        <p:nvPicPr>
          <p:cNvPr id="6" name="Picture 5" descr="Proton_Asym_sub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3309" y="764704"/>
            <a:ext cx="4590691" cy="25269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429000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/>
              </a:rPr>
              <a:t>Comparison with calculations </a:t>
            </a:r>
            <a:r>
              <a:rPr lang="en-US" i="1" dirty="0" smtClean="0">
                <a:effectLst/>
              </a:rPr>
              <a:t>(V. </a:t>
            </a:r>
            <a:r>
              <a:rPr lang="en-US" i="1" dirty="0" err="1" smtClean="0">
                <a:effectLst/>
              </a:rPr>
              <a:t>Vogelsang</a:t>
            </a:r>
            <a:r>
              <a:rPr lang="en-US" i="1" dirty="0" smtClean="0">
                <a:effectLst/>
              </a:rPr>
              <a:t>, M. </a:t>
            </a:r>
            <a:r>
              <a:rPr lang="en-US" i="1" dirty="0" err="1" smtClean="0">
                <a:effectLst/>
              </a:rPr>
              <a:t>Stratmann</a:t>
            </a:r>
            <a:r>
              <a:rPr lang="en-US" i="1" dirty="0" smtClean="0">
                <a:effectLst/>
              </a:rPr>
              <a:t> and B. </a:t>
            </a:r>
            <a:r>
              <a:rPr lang="en-US" i="1" dirty="0" err="1" smtClean="0">
                <a:effectLst/>
              </a:rPr>
              <a:t>Jager</a:t>
            </a:r>
            <a:r>
              <a:rPr lang="en-US" i="1" dirty="0" smtClean="0">
                <a:effectLst/>
              </a:rPr>
              <a:t>) of A</a:t>
            </a:r>
            <a:r>
              <a:rPr lang="en-US" i="1" baseline="-25000" dirty="0" smtClean="0">
                <a:effectLst/>
              </a:rPr>
              <a:t>LL</a:t>
            </a:r>
            <a:r>
              <a:rPr lang="en-US" i="1" dirty="0" smtClean="0">
                <a:effectLst/>
              </a:rPr>
              <a:t> at NLO</a:t>
            </a:r>
            <a:endParaRPr lang="ru-RU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2636912"/>
            <a:ext cx="3600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COMPASS </a:t>
            </a:r>
            <a:r>
              <a:rPr lang="en-US" i="1" dirty="0" smtClean="0">
                <a:effectLst/>
              </a:rPr>
              <a:t>A</a:t>
            </a:r>
            <a:r>
              <a:rPr lang="en-US" i="1" baseline="-25000" dirty="0" smtClean="0">
                <a:effectLst/>
              </a:rPr>
              <a:t>LL</a:t>
            </a:r>
            <a:r>
              <a:rPr lang="en-US" i="1" dirty="0" smtClean="0">
                <a:effectLst/>
              </a:rPr>
              <a:t> </a:t>
            </a:r>
            <a:r>
              <a:rPr lang="en-US" dirty="0" smtClean="0">
                <a:effectLst/>
              </a:rPr>
              <a:t>measurements</a:t>
            </a:r>
            <a:endParaRPr lang="ru-RU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980728"/>
            <a:ext cx="16196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PROTON</a:t>
            </a:r>
            <a:endParaRPr lang="ru-RU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980728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DEUTERON</a:t>
            </a:r>
            <a:endParaRPr lang="ru-RU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6530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/>
              </a:rPr>
              <a:t>No conclusion can be drawn before including the gluon </a:t>
            </a:r>
            <a:r>
              <a:rPr lang="fr-FR" dirty="0" err="1" smtClean="0">
                <a:effectLst/>
              </a:rPr>
              <a:t>resummation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calculations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sz="3200" u="sng" dirty="0" smtClean="0"/>
              <a:t>g</a:t>
            </a:r>
            <a:r>
              <a:rPr lang="fr-FR" sz="3200" u="sng" baseline="-25000" dirty="0" smtClean="0"/>
              <a:t>1</a:t>
            </a:r>
            <a:r>
              <a:rPr lang="fr-FR" sz="3200" u="sng" baseline="30000" dirty="0" smtClean="0"/>
              <a:t>p</a:t>
            </a:r>
            <a:r>
              <a:rPr lang="fr-FR" sz="3200" u="sng" dirty="0" smtClean="0"/>
              <a:t> world data</a:t>
            </a:r>
            <a:endParaRPr lang="fr-FR" sz="3200" u="sng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237183" cy="560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508104" y="3212976"/>
            <a:ext cx="3355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effectLst/>
                <a:latin typeface="+mj-lt"/>
              </a:rPr>
              <a:t>Large set of data, </a:t>
            </a:r>
            <a:r>
              <a:rPr lang="fr-FR" sz="2000" dirty="0" err="1" smtClean="0">
                <a:solidFill>
                  <a:schemeClr val="tx1"/>
                </a:solidFill>
                <a:effectLst/>
                <a:latin typeface="+mj-lt"/>
              </a:rPr>
              <a:t>extending</a:t>
            </a:r>
            <a:r>
              <a:rPr lang="fr-FR" sz="2000" dirty="0" smtClean="0">
                <a:solidFill>
                  <a:schemeClr val="tx1"/>
                </a:solidFill>
                <a:effectLst/>
                <a:latin typeface="+mj-lt"/>
              </a:rPr>
              <a:t> to </a:t>
            </a:r>
            <a:r>
              <a:rPr lang="fr-FR" sz="2000" dirty="0" err="1" smtClean="0">
                <a:solidFill>
                  <a:schemeClr val="tx1"/>
                </a:solidFill>
                <a:effectLst/>
                <a:latin typeface="+mj-lt"/>
              </a:rPr>
              <a:t>lower</a:t>
            </a:r>
            <a:r>
              <a:rPr lang="fr-FR" sz="2000" dirty="0" smtClean="0">
                <a:solidFill>
                  <a:schemeClr val="tx1"/>
                </a:solidFill>
                <a:effectLst/>
                <a:latin typeface="+mj-lt"/>
              </a:rPr>
              <a:t> x and </a:t>
            </a:r>
            <a:r>
              <a:rPr lang="fr-FR" sz="2000" dirty="0" err="1" smtClean="0">
                <a:solidFill>
                  <a:schemeClr val="tx1"/>
                </a:solidFill>
                <a:effectLst/>
                <a:latin typeface="+mj-lt"/>
              </a:rPr>
              <a:t>higher</a:t>
            </a:r>
            <a:r>
              <a:rPr lang="fr-FR" sz="2000" dirty="0" smtClean="0">
                <a:solidFill>
                  <a:schemeClr val="tx1"/>
                </a:solidFill>
                <a:effectLst/>
                <a:latin typeface="+mj-lt"/>
              </a:rPr>
              <a:t> Q</a:t>
            </a:r>
            <a:r>
              <a:rPr lang="fr-FR" sz="2000" baseline="30000" dirty="0" smtClean="0">
                <a:solidFill>
                  <a:schemeClr val="tx1"/>
                </a:solidFill>
                <a:effectLst/>
                <a:latin typeface="+mj-lt"/>
              </a:rPr>
              <a:t>2</a:t>
            </a:r>
            <a:r>
              <a:rPr lang="fr-FR" sz="200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effectLst/>
                <a:latin typeface="+mj-lt"/>
              </a:rPr>
              <a:t>region</a:t>
            </a:r>
            <a:endParaRPr lang="fr-FR" sz="2000" dirty="0" smtClean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chemeClr val="tx1"/>
              </a:solidFill>
              <a:effectLst/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fr-FR" sz="2000" dirty="0" smtClean="0">
                <a:effectLst/>
                <a:latin typeface="+mj-lt"/>
              </a:rPr>
              <a:t>New data </a:t>
            </a:r>
            <a:r>
              <a:rPr lang="fr-FR" sz="2000" dirty="0" err="1" smtClean="0">
                <a:effectLst/>
                <a:latin typeface="+mj-lt"/>
              </a:rPr>
              <a:t>were</a:t>
            </a:r>
            <a:r>
              <a:rPr lang="fr-FR" sz="200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effectLst/>
                <a:latin typeface="+mj-lt"/>
              </a:rPr>
              <a:t>included</a:t>
            </a:r>
            <a:r>
              <a:rPr lang="fr-FR" sz="2000" dirty="0" smtClean="0">
                <a:solidFill>
                  <a:schemeClr val="tx1"/>
                </a:solidFill>
                <a:effectLst/>
                <a:latin typeface="+mj-lt"/>
              </a:rPr>
              <a:t> in the QCD global analyses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fr-FR" sz="2000" b="1" dirty="0" smtClean="0">
                <a:solidFill>
                  <a:srgbClr val="FF6600"/>
                </a:solidFill>
                <a:effectLst/>
                <a:latin typeface="+mj-lt"/>
              </a:rPr>
              <a:t> </a:t>
            </a:r>
            <a:endParaRPr lang="fr-FR" sz="1600" b="1" dirty="0" smtClean="0">
              <a:solidFill>
                <a:srgbClr val="FF6600"/>
              </a:solidFill>
              <a:effectLst/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69164" y="1019443"/>
            <a:ext cx="2920235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COMPASS 200 GeV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COMPASS 160 GeV </a:t>
            </a:r>
            <a:endParaRPr lang="fr-FR" sz="2000" dirty="0" smtClean="0"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---   LSS QCD fit</a:t>
            </a:r>
          </a:p>
        </p:txBody>
      </p:sp>
      <p:pic>
        <p:nvPicPr>
          <p:cNvPr id="6" name="Image 20" descr="new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908720"/>
            <a:ext cx="864096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836712"/>
            <a:ext cx="8643902" cy="3816424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138 out of 679 points are from COMPASS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848872" cy="222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5020" y="3059334"/>
                <a:ext cx="8169288" cy="1175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𝑁𝑆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𝑁𝑆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𝑔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GB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combination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GB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sub>
                    </m:sSub>
                    <m:r>
                      <a:rPr lang="en-US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−2</m:t>
                    </m:r>
                    <m:r>
                      <m:rPr>
                        <m:sty m:val="p"/>
                      </m:rPr>
                      <a:rPr lang="el-GR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20" y="3671201"/>
                <a:ext cx="8169288" cy="141115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Global NLO QCD fits to world data on g</a:t>
            </a:r>
            <a:r>
              <a:rPr lang="en-US" u="sng" baseline="-25000" dirty="0" smtClean="0">
                <a:solidFill>
                  <a:schemeClr val="tx1"/>
                </a:solidFill>
              </a:rPr>
              <a:t>1</a:t>
            </a:r>
            <a:endParaRPr lang="ru-RU" dirty="0"/>
          </a:p>
        </p:txBody>
      </p:sp>
      <p:pic>
        <p:nvPicPr>
          <p:cNvPr id="15" name="Picture 14" descr="g1d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5144"/>
            <a:ext cx="4597809" cy="1800200"/>
          </a:xfrm>
          <a:prstGeom prst="rect">
            <a:avLst/>
          </a:prstGeom>
        </p:spPr>
      </p:pic>
      <p:pic>
        <p:nvPicPr>
          <p:cNvPr id="16" name="Picture 15" descr="g1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797152"/>
            <a:ext cx="4336099" cy="1697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20072" y="4797152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/>
              </a:rPr>
              <a:t>PROTON</a:t>
            </a:r>
            <a:endParaRPr lang="ru-RU" b="1" dirty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4797152"/>
            <a:ext cx="12241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/>
              </a:rPr>
              <a:t>DEUTERON</a:t>
            </a:r>
            <a:endParaRPr lang="ru-RU" sz="1400" b="1" dirty="0">
              <a:effectLst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13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Polarized PDFs from the NLO-QCD fits to the g</a:t>
            </a:r>
            <a:r>
              <a:rPr lang="en-US" sz="2400" u="sng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and g</a:t>
            </a:r>
            <a:r>
              <a:rPr lang="fr-FR" sz="2400" u="sng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data</a:t>
            </a:r>
            <a:endParaRPr lang="en-GB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796136" cy="385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935016" y="5416421"/>
            <a:ext cx="1141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520" y="69269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Three scenarios, </a:t>
            </a:r>
            <a:r>
              <a:rPr lang="en-US" dirty="0" smtClean="0">
                <a:effectLst/>
                <a:sym typeface="Symbol"/>
              </a:rPr>
              <a:t></a:t>
            </a:r>
            <a:r>
              <a:rPr lang="en-US" dirty="0" smtClean="0">
                <a:effectLst/>
              </a:rPr>
              <a:t>G &lt; 0, </a:t>
            </a:r>
            <a:r>
              <a:rPr lang="en-US" dirty="0" smtClean="0">
                <a:effectLst/>
                <a:sym typeface="Symbol"/>
              </a:rPr>
              <a:t>G</a:t>
            </a:r>
            <a:r>
              <a:rPr lang="en-US" dirty="0" smtClean="0">
                <a:effectLst/>
              </a:rPr>
              <a:t>~ 0 and </a:t>
            </a:r>
            <a:r>
              <a:rPr lang="en-US" dirty="0" smtClean="0">
                <a:effectLst/>
                <a:sym typeface="Symbol"/>
              </a:rPr>
              <a:t></a:t>
            </a:r>
            <a:r>
              <a:rPr lang="en-US" dirty="0" smtClean="0">
                <a:effectLst/>
              </a:rPr>
              <a:t>G &gt; 0, cover all possible results on the polarized PDFs </a:t>
            </a:r>
            <a:r>
              <a:rPr lang="en-US" i="1" dirty="0" smtClean="0">
                <a:effectLst/>
              </a:rPr>
              <a:t>(the largest uncertainty arises from the choice of the functional forms):</a:t>
            </a:r>
            <a:endParaRPr lang="ru-RU" dirty="0"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5301208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Small sensitivity to light sea and gluon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helicities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● Quark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effectLst/>
                <a:sym typeface="Symbol"/>
              </a:rPr>
              <a:t>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= ∫</a:t>
            </a:r>
            <a:r>
              <a:rPr lang="en-US" sz="2000" dirty="0" smtClean="0">
                <a:effectLst/>
                <a:sym typeface="Symbol"/>
              </a:rPr>
              <a:t> 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aseline="-25000" dirty="0" err="1" smtClean="0"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ϵ [0.256, 0.335]</a:t>
            </a: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● Gluon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effectLst/>
                <a:sym typeface="Symbol"/>
              </a:rPr>
              <a:t>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G = ∫</a:t>
            </a:r>
            <a:r>
              <a:rPr lang="en-US" sz="2000" dirty="0" smtClean="0">
                <a:effectLst/>
                <a:sym typeface="Symbol"/>
              </a:rPr>
              <a:t> 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g(x)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→ Not well constrained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1700808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372200" y="4797152"/>
            <a:ext cx="255679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/>
              </a:rPr>
              <a:t>Result  in fair agreement with other global fits, and with Lattice QCD </a:t>
            </a:r>
          </a:p>
        </p:txBody>
      </p:sp>
    </p:spTree>
    <p:extLst>
      <p:ext uri="{BB962C8B-B14F-4D97-AF65-F5344CB8AC3E}">
        <p14:creationId xmlns="" xmlns:p14="http://schemas.microsoft.com/office/powerpoint/2010/main" val="39724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424936" cy="1512168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2.Transverse spin and momentum structure of the nucleon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Diffraction2014 10-16 September</a:t>
            </a:r>
            <a:endParaRPr lang="fr-FR" sz="18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77200" cy="51911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Parton Distribution Functions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533400" y="3200400"/>
            <a:ext cx="37338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533400" y="2044700"/>
            <a:ext cx="37338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838200" y="2044700"/>
            <a:ext cx="1295400" cy="8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>
                <a:solidFill>
                  <a:srgbClr val="006600"/>
                </a:solidFill>
                <a:latin typeface="Arial" pitchFamily="34" charset="0"/>
              </a:rPr>
              <a:t> q(x)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006600"/>
                </a:solidFill>
                <a:effectLst/>
                <a:latin typeface="Arial" pitchFamily="34" charset="0"/>
              </a:rPr>
              <a:t>f</a:t>
            </a:r>
            <a:r>
              <a:rPr lang="en-US" sz="2200" baseline="-25000" dirty="0">
                <a:solidFill>
                  <a:srgbClr val="006600"/>
                </a:solidFill>
                <a:effectLst/>
                <a:latin typeface="Arial" pitchFamily="34" charset="0"/>
              </a:rPr>
              <a:t>1</a:t>
            </a:r>
            <a:r>
              <a:rPr lang="en-US" sz="2200" baseline="30000" dirty="0">
                <a:solidFill>
                  <a:srgbClr val="006600"/>
                </a:solidFill>
                <a:effectLst/>
                <a:latin typeface="Arial" pitchFamily="34" charset="0"/>
              </a:rPr>
              <a:t>q</a:t>
            </a:r>
            <a:r>
              <a:rPr lang="en-US" sz="2200" dirty="0">
                <a:solidFill>
                  <a:srgbClr val="006600"/>
                </a:solidFill>
                <a:latin typeface="Arial" pitchFamily="34" charset="0"/>
              </a:rPr>
              <a:t> (x)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762000" y="3316288"/>
            <a:ext cx="1295400" cy="8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rgbClr val="006600"/>
                </a:solidFill>
                <a:effectLst/>
                <a:latin typeface="Symbol" pitchFamily="18" charset="2"/>
              </a:rPr>
              <a:t>D</a:t>
            </a:r>
            <a:r>
              <a:rPr lang="en-US" sz="2200" b="1" dirty="0" err="1">
                <a:solidFill>
                  <a:srgbClr val="006600"/>
                </a:solidFill>
                <a:effectLst/>
                <a:latin typeface="Arial" pitchFamily="34" charset="0"/>
              </a:rPr>
              <a:t>q</a:t>
            </a:r>
            <a:r>
              <a:rPr lang="en-US" sz="2200" b="1" dirty="0">
                <a:solidFill>
                  <a:srgbClr val="006600"/>
                </a:solidFill>
                <a:effectLst/>
                <a:latin typeface="Arial" pitchFamily="34" charset="0"/>
              </a:rPr>
              <a:t>(x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</a:rPr>
              <a:t>)      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006600"/>
                </a:solidFill>
                <a:latin typeface="Arial" pitchFamily="34" charset="0"/>
              </a:rPr>
              <a:t>g</a:t>
            </a:r>
            <a:r>
              <a:rPr lang="en-US" sz="2200" baseline="-25000" dirty="0">
                <a:solidFill>
                  <a:srgbClr val="006600"/>
                </a:solidFill>
                <a:latin typeface="Arial" pitchFamily="34" charset="0"/>
              </a:rPr>
              <a:t>1</a:t>
            </a:r>
            <a:r>
              <a:rPr lang="en-US" sz="2200" baseline="30000" dirty="0">
                <a:solidFill>
                  <a:srgbClr val="006600"/>
                </a:solidFill>
                <a:latin typeface="Arial" pitchFamily="34" charset="0"/>
              </a:rPr>
              <a:t>q</a:t>
            </a:r>
            <a:r>
              <a:rPr lang="en-US" sz="2200" dirty="0">
                <a:solidFill>
                  <a:srgbClr val="006600"/>
                </a:solidFill>
                <a:latin typeface="Arial" pitchFamily="34" charset="0"/>
              </a:rPr>
              <a:t>(x)</a:t>
            </a: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533400" y="4724400"/>
            <a:ext cx="37338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762000" y="4953000"/>
            <a:ext cx="1143000" cy="839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rgbClr val="006600"/>
                </a:solidFill>
                <a:latin typeface="Symbol" pitchFamily="18" charset="2"/>
              </a:rPr>
              <a:t>D</a:t>
            </a:r>
            <a:r>
              <a:rPr lang="en-US" sz="2200" b="1" baseline="-25000" dirty="0" err="1">
                <a:solidFill>
                  <a:srgbClr val="006600"/>
                </a:solidFill>
                <a:latin typeface="Arial" pitchFamily="34" charset="0"/>
              </a:rPr>
              <a:t>T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</a:rPr>
              <a:t>q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</a:rPr>
              <a:t>(x)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006600"/>
                </a:solidFill>
                <a:effectLst/>
                <a:latin typeface="Arial" pitchFamily="34" charset="0"/>
              </a:rPr>
              <a:t>h</a:t>
            </a:r>
            <a:r>
              <a:rPr lang="en-US" sz="2200" baseline="-25000" dirty="0">
                <a:solidFill>
                  <a:srgbClr val="006600"/>
                </a:solidFill>
                <a:effectLst/>
                <a:latin typeface="Arial" pitchFamily="34" charset="0"/>
              </a:rPr>
              <a:t>1</a:t>
            </a:r>
            <a:r>
              <a:rPr lang="en-US" sz="2200" baseline="30000" dirty="0">
                <a:solidFill>
                  <a:srgbClr val="006600"/>
                </a:solidFill>
                <a:effectLst/>
                <a:latin typeface="Arial" pitchFamily="34" charset="0"/>
              </a:rPr>
              <a:t>q</a:t>
            </a:r>
            <a:r>
              <a:rPr lang="en-US" sz="2200" dirty="0">
                <a:solidFill>
                  <a:srgbClr val="006600"/>
                </a:solidFill>
                <a:effectLst/>
                <a:latin typeface="Arial" pitchFamily="34" charset="0"/>
              </a:rPr>
              <a:t>(x</a:t>
            </a:r>
            <a:r>
              <a:rPr lang="en-US" sz="2200" dirty="0">
                <a:solidFill>
                  <a:srgbClr val="0066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5220072" y="5733256"/>
            <a:ext cx="3464708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176213" indent="-176213">
              <a:defRPr/>
            </a:pPr>
            <a:r>
              <a:rPr lang="en-US" sz="1600" i="1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poorly known – polarized SIDIS</a:t>
            </a:r>
            <a:endParaRPr lang="en-US" sz="1600" i="1" dirty="0">
              <a:solidFill>
                <a:srgbClr val="0066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52" name="Picture 12" descr="g_trans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876800"/>
            <a:ext cx="152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g_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666" y="3471068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g_n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3866" y="2279650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4572000" y="1981200"/>
            <a:ext cx="4343400" cy="11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sz="2000" b="1" dirty="0" err="1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unpolarised</a:t>
            </a:r>
            <a:r>
              <a:rPr lang="en-US" sz="20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PDF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quark/gluon </a:t>
            </a:r>
            <a:r>
              <a:rPr lang="en-US" sz="1600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with momentum</a:t>
            </a:r>
            <a:r>
              <a:rPr lang="en-US" sz="1600" i="1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1600" i="1" baseline="-25000" dirty="0" err="1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1600" i="1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 a nucleon</a:t>
            </a: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sz="1600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600" i="1" dirty="0" smtClean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well </a:t>
            </a:r>
            <a:r>
              <a:rPr lang="en-US" sz="1600" i="1" dirty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known – </a:t>
            </a:r>
            <a:r>
              <a:rPr lang="en-US" sz="1600" i="1" dirty="0" err="1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unpolarized</a:t>
            </a:r>
            <a:r>
              <a:rPr lang="en-US" sz="1600" i="1" dirty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DIS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4572000" y="3200400"/>
            <a:ext cx="4343400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0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helicity PDF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quark/gluon </a:t>
            </a:r>
            <a:r>
              <a:rPr lang="en-US" sz="1600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with spin parallel to the nucleon spin</a:t>
            </a:r>
            <a:r>
              <a:rPr lang="en-US" sz="1600" i="1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 a longitudinally </a:t>
            </a:r>
            <a:r>
              <a:rPr lang="en-US" sz="1600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polarized </a:t>
            </a:r>
            <a:r>
              <a:rPr lang="en-US" sz="1600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nucleon</a:t>
            </a:r>
          </a:p>
          <a:p>
            <a:pPr>
              <a:defRPr/>
            </a:pPr>
            <a:r>
              <a:rPr lang="en-US" sz="1600" b="1" i="1" dirty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en-US" sz="1600" i="1" dirty="0">
                <a:solidFill>
                  <a:srgbClr val="0066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known – polarized DIS</a:t>
            </a:r>
            <a:endParaRPr lang="en-US" sz="1600" dirty="0">
              <a:solidFill>
                <a:srgbClr val="000099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4572000" y="4724400"/>
            <a:ext cx="4343400" cy="89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sz="20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transversity</a:t>
            </a:r>
            <a:r>
              <a:rPr lang="en-US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PDF </a:t>
            </a:r>
            <a:endParaRPr lang="en-US" sz="20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quark with spin parallel to the nucleon spin in a transversely </a:t>
            </a:r>
            <a:r>
              <a:rPr lang="en-US" sz="1600" dirty="0" smtClean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polarized </a:t>
            </a:r>
            <a:r>
              <a:rPr lang="en-US" sz="1600" dirty="0">
                <a:solidFill>
                  <a:srgbClr val="000099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nucleon</a:t>
            </a:r>
          </a:p>
        </p:txBody>
      </p:sp>
      <p:sp>
        <p:nvSpPr>
          <p:cNvPr id="10258" name="Date Placeholder 1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smtClean="0"/>
              <a:t>13.09.2014</a:t>
            </a:r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6DFF-400B-488D-8433-DDEE619265B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331640" y="1052736"/>
            <a:ext cx="6606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effectLst/>
              </a:rPr>
              <a:t>three </a:t>
            </a:r>
            <a:r>
              <a:rPr lang="en-US" sz="2000" dirty="0">
                <a:effectLst/>
              </a:rPr>
              <a:t>distribution functions are necessary to describe the</a:t>
            </a:r>
          </a:p>
          <a:p>
            <a:r>
              <a:rPr lang="en-US" sz="2000" dirty="0">
                <a:effectLst/>
              </a:rPr>
              <a:t>spin structure of the nucleon at </a:t>
            </a:r>
            <a:r>
              <a:rPr lang="en-US" sz="2000" dirty="0" smtClean="0">
                <a:effectLst/>
              </a:rPr>
              <a:t>LO in the collinear case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051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57606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Basic twist-2 PDFs of the nucleon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Diffraction2014 10-16 September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287" y="2386024"/>
            <a:ext cx="6038850" cy="402698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74969" y="3429000"/>
            <a:ext cx="87716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 b="1" dirty="0" err="1">
                <a:effectLst/>
                <a:latin typeface="Arial" pitchFamily="34" charset="0"/>
                <a:cs typeface="Arial" pitchFamily="34" charset="0"/>
              </a:rPr>
              <a:t>Sivers</a:t>
            </a:r>
            <a:endParaRPr lang="en-GB" sz="1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157192"/>
            <a:ext cx="106952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effectLst/>
                <a:latin typeface="Arial" pitchFamily="34" charset="0"/>
                <a:cs typeface="Arial" pitchFamily="34" charset="0"/>
              </a:rPr>
              <a:t>Boer–</a:t>
            </a:r>
          </a:p>
          <a:p>
            <a:pPr>
              <a:defRPr/>
            </a:pPr>
            <a:r>
              <a:rPr lang="en-GB" sz="1800" b="1" dirty="0" err="1">
                <a:effectLst/>
                <a:latin typeface="Arial" pitchFamily="34" charset="0"/>
                <a:cs typeface="Arial" pitchFamily="34" charset="0"/>
              </a:rPr>
              <a:t>Mulders</a:t>
            </a:r>
            <a:endParaRPr lang="en-GB" sz="1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518" y="5181600"/>
            <a:ext cx="154407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 b="1" dirty="0">
                <a:effectLst/>
                <a:latin typeface="Arial" pitchFamily="34" charset="0"/>
                <a:cs typeface="Arial" pitchFamily="34" charset="0"/>
              </a:rPr>
              <a:t>Transversity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3429000"/>
            <a:ext cx="71913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2913" y="5146675"/>
            <a:ext cx="700087" cy="415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444208" y="6021288"/>
            <a:ext cx="16561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/>
              </a:rPr>
              <a:t>Pretzelosity</a:t>
            </a:r>
            <a:endParaRPr lang="fr-FR" b="1" dirty="0"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3752" y="908720"/>
            <a:ext cx="851073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8 intrinsic-transverse-momentum </a:t>
            </a:r>
            <a:r>
              <a:rPr lang="en-GB" sz="2000" i="1" dirty="0" err="1" smtClean="0">
                <a:effectLst/>
                <a:cs typeface="Arial" pitchFamily="34" charset="0"/>
              </a:rPr>
              <a:t>k</a:t>
            </a:r>
            <a:r>
              <a:rPr lang="en-GB" sz="2000" i="1" baseline="-25000" dirty="0" err="1" smtClean="0">
                <a:effectLst/>
                <a:cs typeface="Arial" pitchFamily="34" charset="0"/>
              </a:rPr>
              <a:t>T</a:t>
            </a:r>
            <a:r>
              <a:rPr lang="en-GB" sz="2000" i="1" baseline="-25000" dirty="0" smtClean="0">
                <a:effectLst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dependent PDFs at leading twist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Azimuthal asymmetries with different angular modulations in the hadron and spin azimuthal angles, </a:t>
            </a: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Φ</a:t>
            </a:r>
            <a:r>
              <a:rPr kumimoji="0" lang="en-GB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and </a:t>
            </a: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Φ</a:t>
            </a:r>
            <a:r>
              <a:rPr kumimoji="0" lang="en-GB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000" noProof="0" dirty="0" smtClean="0">
                <a:effectLst/>
                <a:cs typeface="Arial" pitchFamily="34" charset="0"/>
              </a:rPr>
              <a:t>Vanish upon integration </a:t>
            </a:r>
            <a:r>
              <a:rPr lang="en-GB" sz="2000" noProof="0" dirty="0" err="1" smtClean="0">
                <a:effectLst/>
                <a:cs typeface="Arial" pitchFamily="34" charset="0"/>
              </a:rPr>
              <a:t>ove</a:t>
            </a:r>
            <a:r>
              <a:rPr lang="en-GB" sz="2000" dirty="0" smtClean="0">
                <a:effectLst/>
                <a:cs typeface="Arial" pitchFamily="34" charset="0"/>
              </a:rPr>
              <a:t>r </a:t>
            </a:r>
            <a:r>
              <a:rPr lang="en-GB" sz="2000" i="1" dirty="0" err="1" smtClean="0">
                <a:effectLst/>
                <a:cs typeface="Arial" pitchFamily="34" charset="0"/>
              </a:rPr>
              <a:t>k</a:t>
            </a:r>
            <a:r>
              <a:rPr lang="en-GB" sz="2000" i="1" baseline="-25000" dirty="0" err="1" smtClean="0">
                <a:effectLst/>
                <a:cs typeface="Arial" pitchFamily="34" charset="0"/>
              </a:rPr>
              <a:t>T</a:t>
            </a:r>
            <a:r>
              <a:rPr lang="en-GB" sz="2000" dirty="0" smtClean="0">
                <a:effectLst/>
                <a:cs typeface="Arial" pitchFamily="34" charset="0"/>
              </a:rPr>
              <a:t> except </a:t>
            </a:r>
            <a:r>
              <a:rPr lang="en-GB" sz="2000" i="1" dirty="0" smtClean="0">
                <a:effectLst/>
                <a:cs typeface="Arial" pitchFamily="34" charset="0"/>
              </a:rPr>
              <a:t>f</a:t>
            </a:r>
            <a:r>
              <a:rPr lang="en-GB" sz="2000" baseline="-25000" dirty="0" smtClean="0">
                <a:effectLst/>
                <a:cs typeface="Arial" pitchFamily="34" charset="0"/>
              </a:rPr>
              <a:t>1 </a:t>
            </a:r>
            <a:r>
              <a:rPr lang="en-GB" sz="2000" i="1" dirty="0" smtClean="0">
                <a:effectLst/>
                <a:cs typeface="Arial" pitchFamily="34" charset="0"/>
              </a:rPr>
              <a:t>, g</a:t>
            </a:r>
            <a:r>
              <a:rPr lang="en-GB" sz="2000" baseline="-25000" dirty="0" smtClean="0">
                <a:effectLst/>
                <a:cs typeface="Arial" pitchFamily="34" charset="0"/>
              </a:rPr>
              <a:t>1 </a:t>
            </a:r>
            <a:r>
              <a:rPr lang="en-GB" sz="2000" dirty="0" smtClean="0">
                <a:effectLst/>
                <a:cs typeface="Arial" pitchFamily="34" charset="0"/>
              </a:rPr>
              <a:t>, and </a:t>
            </a:r>
            <a:r>
              <a:rPr lang="en-GB" sz="2000" i="1" dirty="0" smtClean="0">
                <a:effectLst/>
                <a:cs typeface="Arial" pitchFamily="34" charset="0"/>
              </a:rPr>
              <a:t>h</a:t>
            </a:r>
            <a:r>
              <a:rPr lang="en-GB" sz="2000" baseline="-25000" dirty="0" smtClean="0">
                <a:effectLst/>
                <a:cs typeface="Arial" pitchFamily="34" charset="0"/>
              </a:rPr>
              <a:t>1</a:t>
            </a:r>
            <a:endParaRPr kumimoji="0" lang="en-GB" sz="200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5517232"/>
            <a:ext cx="194421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/>
              </a:rPr>
              <a:t>chiral</a:t>
            </a:r>
            <a:r>
              <a:rPr lang="en-US" sz="2400" b="1" dirty="0" smtClean="0">
                <a:effectLst/>
              </a:rPr>
              <a:t> -odd</a:t>
            </a:r>
            <a:endParaRPr lang="ru-RU" sz="2400" b="1" dirty="0">
              <a:effectLst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372200" y="5733256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5536" y="5805264"/>
            <a:ext cx="1152128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/>
              </a:rPr>
              <a:t>T -o</a:t>
            </a:r>
            <a:r>
              <a:rPr lang="en-US" sz="2400" b="1" dirty="0" smtClean="0"/>
              <a:t>dd</a:t>
            </a:r>
            <a:endParaRPr lang="ru-RU" sz="2400" b="1" dirty="0"/>
          </a:p>
        </p:txBody>
      </p:sp>
      <p:sp>
        <p:nvSpPr>
          <p:cNvPr id="20" name="Right Arrow 19"/>
          <p:cNvSpPr/>
          <p:nvPr/>
        </p:nvSpPr>
        <p:spPr>
          <a:xfrm>
            <a:off x="1619672" y="602128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6444208" y="4365104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i="1" dirty="0" smtClean="0"/>
              <a:t>Worm-gear-T g</a:t>
            </a:r>
            <a:r>
              <a:rPr lang="en-US" i="1" baseline="30000" dirty="0" smtClean="0"/>
              <a:t>┴</a:t>
            </a:r>
            <a:r>
              <a:rPr lang="en-US" i="1" baseline="-25000" dirty="0" smtClean="0"/>
              <a:t>1T</a:t>
            </a:r>
            <a:r>
              <a:rPr lang="en-US" i="1" dirty="0" smtClean="0"/>
              <a:t> </a:t>
            </a: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3275856" y="6309320"/>
            <a:ext cx="186833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i="1" dirty="0" smtClean="0"/>
              <a:t>Worm-gear-L h</a:t>
            </a:r>
            <a:r>
              <a:rPr lang="en-US" i="1" baseline="30000" dirty="0" smtClean="0"/>
              <a:t>┴</a:t>
            </a:r>
            <a:r>
              <a:rPr lang="en-US" i="1" baseline="-25000" dirty="0" smtClean="0"/>
              <a:t>1L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63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8" name="Organigramme : Terminateur 7"/>
          <p:cNvSpPr/>
          <p:nvPr/>
        </p:nvSpPr>
        <p:spPr bwMode="auto">
          <a:xfrm>
            <a:off x="3491880" y="1153517"/>
            <a:ext cx="2196244" cy="934564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COMPASS I 2002-2011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rganigramme : Terminateur 8"/>
          <p:cNvSpPr/>
          <p:nvPr/>
        </p:nvSpPr>
        <p:spPr bwMode="auto">
          <a:xfrm>
            <a:off x="722345" y="1342432"/>
            <a:ext cx="2128407" cy="556296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Hadron beam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rganigramme : Terminateur 9"/>
          <p:cNvSpPr/>
          <p:nvPr/>
        </p:nvSpPr>
        <p:spPr bwMode="auto">
          <a:xfrm>
            <a:off x="6520768" y="1316719"/>
            <a:ext cx="1859477" cy="556296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beam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2245" y="199092"/>
            <a:ext cx="562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CO</a:t>
            </a:r>
            <a:r>
              <a:rPr lang="en-US" sz="2400" u="sng" dirty="0" err="1" smtClean="0">
                <a:effectLst/>
              </a:rPr>
              <a:t>mmon</a:t>
            </a:r>
            <a:r>
              <a:rPr lang="en-US" sz="2400" u="sng" dirty="0" smtClean="0">
                <a:effectLst/>
              </a:rPr>
              <a:t>  </a:t>
            </a:r>
            <a:r>
              <a:rPr lang="en-US" sz="2400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M</a:t>
            </a:r>
            <a:r>
              <a:rPr lang="en-US" sz="2400" u="sng" dirty="0" err="1" smtClean="0">
                <a:effectLst/>
              </a:rPr>
              <a:t>uon</a:t>
            </a:r>
            <a:r>
              <a:rPr lang="en-US" sz="2400" u="sng" dirty="0" smtClean="0">
                <a:effectLst/>
              </a:rPr>
              <a:t> and 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P</a:t>
            </a:r>
            <a:r>
              <a:rPr lang="en-US" sz="2400" u="sng" dirty="0" smtClean="0">
                <a:effectLst/>
              </a:rPr>
              <a:t>roton 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A</a:t>
            </a:r>
            <a:r>
              <a:rPr lang="en-US" sz="2400" u="sng" dirty="0" smtClean="0">
                <a:effectLst/>
              </a:rPr>
              <a:t>pparatus </a:t>
            </a:r>
          </a:p>
          <a:p>
            <a:pPr algn="ctr"/>
            <a:r>
              <a:rPr lang="en-US" sz="2400" u="sng" dirty="0">
                <a:effectLst/>
              </a:rPr>
              <a:t>f</a:t>
            </a:r>
            <a:r>
              <a:rPr lang="en-US" sz="2400" u="sng" dirty="0" smtClean="0">
                <a:effectLst/>
              </a:rPr>
              <a:t>or 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</a:t>
            </a:r>
            <a:r>
              <a:rPr lang="en-US" sz="2400" u="sng" dirty="0" smtClean="0">
                <a:effectLst/>
              </a:rPr>
              <a:t>tructure and 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</a:t>
            </a:r>
            <a:r>
              <a:rPr lang="en-US" sz="2400" u="sng" dirty="0" smtClean="0">
                <a:effectLst/>
              </a:rPr>
              <a:t>pectroscopy</a:t>
            </a:r>
            <a:endParaRPr lang="fr-FR" sz="2400" u="sng" dirty="0">
              <a:effectLst/>
            </a:endParaRPr>
          </a:p>
        </p:txBody>
      </p:sp>
      <p:sp>
        <p:nvSpPr>
          <p:cNvPr id="13" name="Organigramme : Terminateur 12"/>
          <p:cNvSpPr/>
          <p:nvPr/>
        </p:nvSpPr>
        <p:spPr bwMode="auto">
          <a:xfrm>
            <a:off x="154221" y="2296282"/>
            <a:ext cx="1473038" cy="694239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effectLst/>
              </a:rPr>
              <a:t>Coulomb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production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rganigramme : Terminateur 13"/>
          <p:cNvSpPr/>
          <p:nvPr/>
        </p:nvSpPr>
        <p:spPr bwMode="auto">
          <a:xfrm>
            <a:off x="3343360" y="2512307"/>
            <a:ext cx="1404156" cy="847961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Central production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rganigramme : Terminateur 14"/>
          <p:cNvSpPr/>
          <p:nvPr/>
        </p:nvSpPr>
        <p:spPr bwMode="auto">
          <a:xfrm>
            <a:off x="1954420" y="2838189"/>
            <a:ext cx="1319618" cy="741358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Diffractive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effectLst/>
              </a:rPr>
              <a:t>scattering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Organigramme : Terminateur 15"/>
          <p:cNvSpPr/>
          <p:nvPr/>
        </p:nvSpPr>
        <p:spPr bwMode="auto">
          <a:xfrm>
            <a:off x="154220" y="3464458"/>
            <a:ext cx="1800201" cy="461500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Polarizabilities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rganigramme : Terminateur 16"/>
          <p:cNvSpPr/>
          <p:nvPr/>
        </p:nvSpPr>
        <p:spPr bwMode="auto">
          <a:xfrm>
            <a:off x="611561" y="4172649"/>
            <a:ext cx="1239308" cy="496627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effectLst/>
              </a:rPr>
              <a:t>Glueballs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rganigramme : Terminateur 17"/>
          <p:cNvSpPr/>
          <p:nvPr/>
        </p:nvSpPr>
        <p:spPr bwMode="auto">
          <a:xfrm>
            <a:off x="976442" y="4893970"/>
            <a:ext cx="1091858" cy="360040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Hybrids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rganigramme : Terminateur 18"/>
          <p:cNvSpPr/>
          <p:nvPr/>
        </p:nvSpPr>
        <p:spPr bwMode="auto">
          <a:xfrm>
            <a:off x="2434259" y="4201225"/>
            <a:ext cx="1818202" cy="468052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Spectroscopy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rganigramme : Terminateur 19"/>
          <p:cNvSpPr/>
          <p:nvPr/>
        </p:nvSpPr>
        <p:spPr bwMode="auto">
          <a:xfrm>
            <a:off x="2987824" y="5517232"/>
            <a:ext cx="1933280" cy="472345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effectLst/>
              </a:rPr>
              <a:t>Heavy hyperons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rganigramme : Terminateur 20"/>
          <p:cNvSpPr/>
          <p:nvPr/>
        </p:nvSpPr>
        <p:spPr bwMode="auto">
          <a:xfrm>
            <a:off x="7609510" y="2088081"/>
            <a:ext cx="1273306" cy="666074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Polarised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effectLst/>
              </a:rPr>
              <a:t>physics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rganigramme : Terminateur 21"/>
          <p:cNvSpPr/>
          <p:nvPr/>
        </p:nvSpPr>
        <p:spPr bwMode="auto">
          <a:xfrm>
            <a:off x="5630601" y="2088081"/>
            <a:ext cx="1512168" cy="767885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Unpolarised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effectLst/>
              </a:rPr>
              <a:t>physics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Organigramme : Terminateur 22"/>
          <p:cNvSpPr/>
          <p:nvPr/>
        </p:nvSpPr>
        <p:spPr bwMode="auto">
          <a:xfrm>
            <a:off x="8100786" y="3238919"/>
            <a:ext cx="944655" cy="625578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Long.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polar.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rganigramme : Terminateur 23"/>
          <p:cNvSpPr/>
          <p:nvPr/>
        </p:nvSpPr>
        <p:spPr bwMode="auto">
          <a:xfrm>
            <a:off x="6862021" y="3225340"/>
            <a:ext cx="898989" cy="626640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Trans</a:t>
            </a:r>
          </a:p>
          <a:p>
            <a:pPr algn="ctr"/>
            <a:r>
              <a:rPr lang="en-US" sz="1600" b="1" dirty="0">
                <a:effectLst/>
              </a:rPr>
              <a:t>p</a:t>
            </a:r>
            <a:r>
              <a:rPr lang="en-US" sz="1600" b="1" dirty="0" smtClean="0">
                <a:effectLst/>
              </a:rPr>
              <a:t>olar.</a:t>
            </a:r>
            <a:r>
              <a:rPr lang="en-US" sz="1600" b="1" dirty="0">
                <a:effectLst/>
              </a:rPr>
              <a:t> 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Organigramme : Terminateur 24"/>
          <p:cNvSpPr/>
          <p:nvPr/>
        </p:nvSpPr>
        <p:spPr bwMode="auto">
          <a:xfrm>
            <a:off x="6763683" y="4504069"/>
            <a:ext cx="1544966" cy="775606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Quark den-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sities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b="1" dirty="0">
                <a:effectLst/>
                <a:sym typeface="Symbol"/>
              </a:rPr>
              <a:t>q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rganigramme : Terminateur 25"/>
          <p:cNvSpPr/>
          <p:nvPr/>
        </p:nvSpPr>
        <p:spPr bwMode="auto">
          <a:xfrm>
            <a:off x="7458679" y="5505526"/>
            <a:ext cx="1556919" cy="682070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Gluon den-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sities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g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rganigramme : Terminateur 26"/>
          <p:cNvSpPr/>
          <p:nvPr/>
        </p:nvSpPr>
        <p:spPr bwMode="auto">
          <a:xfrm>
            <a:off x="4477784" y="4487587"/>
            <a:ext cx="1627214" cy="792088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/>
              </a:rPr>
              <a:t> </a:t>
            </a:r>
            <a:r>
              <a:rPr lang="fr-FR" sz="1600" b="1" dirty="0" err="1">
                <a:effectLst/>
                <a:sym typeface="Symbol"/>
              </a:rPr>
              <a:t>h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sym typeface="Symbol"/>
              </a:rPr>
              <a:t>yperon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sym typeface="Symbol"/>
              </a:rPr>
              <a:t>polarization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Organigramme : Terminateur 27"/>
          <p:cNvSpPr/>
          <p:nvPr/>
        </p:nvSpPr>
        <p:spPr bwMode="auto">
          <a:xfrm>
            <a:off x="5222852" y="5434637"/>
            <a:ext cx="1639169" cy="784813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Quark den-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sities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</a:t>
            </a:r>
            <a:r>
              <a:rPr kumimoji="0" lang="en-US" sz="1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T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q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Connecteur droit 29"/>
          <p:cNvCxnSpPr/>
          <p:nvPr/>
        </p:nvCxnSpPr>
        <p:spPr bwMode="auto">
          <a:xfrm flipH="1">
            <a:off x="1145885" y="1873015"/>
            <a:ext cx="376486" cy="4370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cteur droit 31"/>
          <p:cNvCxnSpPr>
            <a:stCxn id="9" idx="2"/>
            <a:endCxn id="15" idx="0"/>
          </p:cNvCxnSpPr>
          <p:nvPr/>
        </p:nvCxnSpPr>
        <p:spPr bwMode="auto">
          <a:xfrm>
            <a:off x="1786549" y="1898728"/>
            <a:ext cx="827680" cy="9394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35"/>
          <p:cNvCxnSpPr/>
          <p:nvPr/>
        </p:nvCxnSpPr>
        <p:spPr bwMode="auto">
          <a:xfrm>
            <a:off x="2712473" y="1873015"/>
            <a:ext cx="995431" cy="6530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eur droit 38"/>
          <p:cNvCxnSpPr>
            <a:stCxn id="8" idx="1"/>
            <a:endCxn id="9" idx="3"/>
          </p:cNvCxnSpPr>
          <p:nvPr/>
        </p:nvCxnSpPr>
        <p:spPr bwMode="auto">
          <a:xfrm flipH="1" flipV="1">
            <a:off x="2850752" y="1620580"/>
            <a:ext cx="641128" cy="2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necteur droit 41"/>
          <p:cNvCxnSpPr>
            <a:stCxn id="13" idx="2"/>
            <a:endCxn id="16" idx="0"/>
          </p:cNvCxnSpPr>
          <p:nvPr/>
        </p:nvCxnSpPr>
        <p:spPr bwMode="auto">
          <a:xfrm>
            <a:off x="890740" y="2990521"/>
            <a:ext cx="163581" cy="4739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Connecteur droit 43"/>
          <p:cNvCxnSpPr>
            <a:stCxn id="15" idx="2"/>
          </p:cNvCxnSpPr>
          <p:nvPr/>
        </p:nvCxnSpPr>
        <p:spPr bwMode="auto">
          <a:xfrm>
            <a:off x="2614229" y="3579547"/>
            <a:ext cx="546348" cy="6216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necteur droit 46"/>
          <p:cNvCxnSpPr>
            <a:endCxn id="19" idx="0"/>
          </p:cNvCxnSpPr>
          <p:nvPr/>
        </p:nvCxnSpPr>
        <p:spPr bwMode="auto">
          <a:xfrm flipH="1">
            <a:off x="3343360" y="3360268"/>
            <a:ext cx="580568" cy="8409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Connecteur droit 52"/>
          <p:cNvCxnSpPr>
            <a:stCxn id="19" idx="1"/>
          </p:cNvCxnSpPr>
          <p:nvPr/>
        </p:nvCxnSpPr>
        <p:spPr bwMode="auto">
          <a:xfrm flipH="1">
            <a:off x="1850868" y="4435251"/>
            <a:ext cx="583391" cy="205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necteur droit 54"/>
          <p:cNvCxnSpPr/>
          <p:nvPr/>
        </p:nvCxnSpPr>
        <p:spPr bwMode="auto">
          <a:xfrm flipH="1">
            <a:off x="1875757" y="4605085"/>
            <a:ext cx="659808" cy="2888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onnecteur droit 57"/>
          <p:cNvCxnSpPr>
            <a:stCxn id="8" idx="3"/>
            <a:endCxn id="10" idx="1"/>
          </p:cNvCxnSpPr>
          <p:nvPr/>
        </p:nvCxnSpPr>
        <p:spPr bwMode="auto">
          <a:xfrm flipV="1">
            <a:off x="5688124" y="1594867"/>
            <a:ext cx="832644" cy="259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Connecteur droit 69"/>
          <p:cNvCxnSpPr/>
          <p:nvPr/>
        </p:nvCxnSpPr>
        <p:spPr bwMode="auto">
          <a:xfrm>
            <a:off x="8100786" y="1873015"/>
            <a:ext cx="279459" cy="2150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Connecteur droit 71"/>
          <p:cNvCxnSpPr>
            <a:endCxn id="22" idx="0"/>
          </p:cNvCxnSpPr>
          <p:nvPr/>
        </p:nvCxnSpPr>
        <p:spPr bwMode="auto">
          <a:xfrm flipH="1">
            <a:off x="6386685" y="1873015"/>
            <a:ext cx="303675" cy="2150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Connecteur droit 74"/>
          <p:cNvCxnSpPr>
            <a:endCxn id="23" idx="0"/>
          </p:cNvCxnSpPr>
          <p:nvPr/>
        </p:nvCxnSpPr>
        <p:spPr bwMode="auto">
          <a:xfrm>
            <a:off x="8297734" y="2742124"/>
            <a:ext cx="275380" cy="4967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Connecteur droit 76"/>
          <p:cNvCxnSpPr>
            <a:endCxn id="25" idx="0"/>
          </p:cNvCxnSpPr>
          <p:nvPr/>
        </p:nvCxnSpPr>
        <p:spPr bwMode="auto">
          <a:xfrm flipH="1">
            <a:off x="7536166" y="3890386"/>
            <a:ext cx="711571" cy="6136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Connecteur droit 78"/>
          <p:cNvCxnSpPr/>
          <p:nvPr/>
        </p:nvCxnSpPr>
        <p:spPr bwMode="auto">
          <a:xfrm>
            <a:off x="8435424" y="3864497"/>
            <a:ext cx="313040" cy="16410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Connecteur droit 83"/>
          <p:cNvCxnSpPr/>
          <p:nvPr/>
        </p:nvCxnSpPr>
        <p:spPr bwMode="auto">
          <a:xfrm flipH="1">
            <a:off x="7672558" y="2687538"/>
            <a:ext cx="328964" cy="5513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Connecteur droit 98"/>
          <p:cNvCxnSpPr>
            <a:endCxn id="28" idx="0"/>
          </p:cNvCxnSpPr>
          <p:nvPr/>
        </p:nvCxnSpPr>
        <p:spPr bwMode="auto">
          <a:xfrm flipH="1">
            <a:off x="6042437" y="3851980"/>
            <a:ext cx="977835" cy="15826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Organigramme : Terminateur 110"/>
          <p:cNvSpPr/>
          <p:nvPr/>
        </p:nvSpPr>
        <p:spPr bwMode="auto">
          <a:xfrm>
            <a:off x="4232238" y="3529722"/>
            <a:ext cx="1872208" cy="689624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effectLst/>
              </a:rPr>
              <a:t>Exc. V meson production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6" name="Connecteur droit 125"/>
          <p:cNvCxnSpPr>
            <a:endCxn id="111" idx="0"/>
          </p:cNvCxnSpPr>
          <p:nvPr/>
        </p:nvCxnSpPr>
        <p:spPr bwMode="auto">
          <a:xfrm flipH="1">
            <a:off x="5168342" y="2855966"/>
            <a:ext cx="627794" cy="6737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Connecteur droit 127"/>
          <p:cNvCxnSpPr/>
          <p:nvPr/>
        </p:nvCxnSpPr>
        <p:spPr bwMode="auto">
          <a:xfrm flipH="1">
            <a:off x="5940153" y="2855966"/>
            <a:ext cx="914329" cy="16784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Connecteur droit 129"/>
          <p:cNvCxnSpPr/>
          <p:nvPr/>
        </p:nvCxnSpPr>
        <p:spPr bwMode="auto">
          <a:xfrm flipH="1">
            <a:off x="3923928" y="2898175"/>
            <a:ext cx="2243032" cy="26073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Organigramme : Terminateur 150"/>
          <p:cNvSpPr/>
          <p:nvPr/>
        </p:nvSpPr>
        <p:spPr bwMode="auto">
          <a:xfrm>
            <a:off x="950766" y="5505526"/>
            <a:ext cx="1761707" cy="484051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effectLst/>
              </a:rPr>
              <a:t>Multiquarks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3" name="Connecteur droit 152"/>
          <p:cNvCxnSpPr/>
          <p:nvPr/>
        </p:nvCxnSpPr>
        <p:spPr bwMode="auto">
          <a:xfrm flipH="1">
            <a:off x="2333446" y="4678638"/>
            <a:ext cx="805233" cy="8268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5816526" y="218302"/>
            <a:ext cx="322891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effectLst/>
              </a:rPr>
              <a:t>~220 </a:t>
            </a:r>
            <a:r>
              <a:rPr lang="en-GB" sz="2000" b="1" dirty="0">
                <a:effectLst/>
              </a:rPr>
              <a:t>physicists </a:t>
            </a:r>
            <a:endParaRPr lang="en-GB" sz="2000" b="1" dirty="0" smtClean="0">
              <a:effectLst/>
            </a:endParaRPr>
          </a:p>
          <a:p>
            <a:r>
              <a:rPr lang="en-GB" sz="2000" b="1" dirty="0" smtClean="0">
                <a:effectLst/>
              </a:rPr>
              <a:t>13 countries 23 Institutes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78AB6-491A-46B4-90EB-4720E5A5AB4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21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18633"/>
            <a:ext cx="6302880" cy="427346"/>
          </a:xfrm>
        </p:spPr>
        <p:txBody>
          <a:bodyPr/>
          <a:lstStyle/>
          <a:p>
            <a:r>
              <a:rPr lang="it-IT" sz="2200" u="sng" dirty="0">
                <a:solidFill>
                  <a:srgbClr val="000000"/>
                </a:solidFill>
              </a:rPr>
              <a:t>Semi-Inclusive Deep Inelastic </a:t>
            </a:r>
            <a:r>
              <a:rPr lang="it-IT" sz="2200" u="sng" dirty="0" smtClean="0">
                <a:solidFill>
                  <a:srgbClr val="000000"/>
                </a:solidFill>
              </a:rPr>
              <a:t>Scattering (SIDIS)</a:t>
            </a:r>
            <a:endParaRPr lang="it-IT" sz="2200" u="sng" dirty="0">
              <a:solidFill>
                <a:srgbClr val="000000"/>
              </a:solidFill>
            </a:endParaRPr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85"/>
          <a:stretch/>
        </p:blipFill>
        <p:spPr bwMode="auto">
          <a:xfrm>
            <a:off x="6156176" y="1772816"/>
            <a:ext cx="2322432" cy="61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393"/>
          <a:stretch/>
        </p:blipFill>
        <p:spPr bwMode="auto">
          <a:xfrm>
            <a:off x="4691578" y="2379361"/>
            <a:ext cx="2405376" cy="6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180" y="3237921"/>
            <a:ext cx="150480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3" r="3063"/>
          <a:stretch/>
        </p:blipFill>
        <p:spPr bwMode="auto">
          <a:xfrm>
            <a:off x="4684605" y="1846283"/>
            <a:ext cx="1090080" cy="38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180" y="1078673"/>
            <a:ext cx="1222560" cy="5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0" y="-180377"/>
            <a:ext cx="167575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138240" y="-42122"/>
            <a:ext cx="167575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1" name="Picture 5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18" b="358"/>
          <a:stretch/>
        </p:blipFill>
        <p:spPr bwMode="auto">
          <a:xfrm>
            <a:off x="770400" y="1106037"/>
            <a:ext cx="2985984" cy="254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1"/>
          <p:cNvGrpSpPr/>
          <p:nvPr/>
        </p:nvGrpSpPr>
        <p:grpSpPr>
          <a:xfrm>
            <a:off x="4283968" y="4221088"/>
            <a:ext cx="4573562" cy="2120044"/>
            <a:chOff x="4273437" y="4160837"/>
            <a:chExt cx="5491275" cy="2520156"/>
          </a:xfrm>
        </p:grpSpPr>
        <p:pic>
          <p:nvPicPr>
            <p:cNvPr id="10273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437" y="4160837"/>
              <a:ext cx="5491275" cy="2520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 bwMode="auto">
            <a:xfrm>
              <a:off x="6562725" y="4786313"/>
              <a:ext cx="381000" cy="319087"/>
            </a:xfrm>
            <a:custGeom>
              <a:avLst/>
              <a:gdLst>
                <a:gd name="connsiteX0" fmla="*/ 0 w 381000"/>
                <a:gd name="connsiteY0" fmla="*/ 114300 h 319087"/>
                <a:gd name="connsiteX1" fmla="*/ 261938 w 381000"/>
                <a:gd name="connsiteY1" fmla="*/ 0 h 319087"/>
                <a:gd name="connsiteX2" fmla="*/ 381000 w 381000"/>
                <a:gd name="connsiteY2" fmla="*/ 95250 h 319087"/>
                <a:gd name="connsiteX3" fmla="*/ 261938 w 381000"/>
                <a:gd name="connsiteY3" fmla="*/ 280987 h 319087"/>
                <a:gd name="connsiteX4" fmla="*/ 100013 w 381000"/>
                <a:gd name="connsiteY4" fmla="*/ 319087 h 319087"/>
                <a:gd name="connsiteX5" fmla="*/ 0 w 381000"/>
                <a:gd name="connsiteY5" fmla="*/ 114300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319087">
                  <a:moveTo>
                    <a:pt x="0" y="114300"/>
                  </a:moveTo>
                  <a:lnTo>
                    <a:pt x="261938" y="0"/>
                  </a:lnTo>
                  <a:lnTo>
                    <a:pt x="381000" y="95250"/>
                  </a:lnTo>
                  <a:lnTo>
                    <a:pt x="261938" y="280987"/>
                  </a:lnTo>
                  <a:lnTo>
                    <a:pt x="100013" y="319087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300">
                <a:latin typeface="Arial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4722677" y="5420915"/>
              <a:ext cx="280987" cy="319087"/>
            </a:xfrm>
            <a:custGeom>
              <a:avLst/>
              <a:gdLst>
                <a:gd name="connsiteX0" fmla="*/ 0 w 381000"/>
                <a:gd name="connsiteY0" fmla="*/ 114300 h 319087"/>
                <a:gd name="connsiteX1" fmla="*/ 261938 w 381000"/>
                <a:gd name="connsiteY1" fmla="*/ 0 h 319087"/>
                <a:gd name="connsiteX2" fmla="*/ 381000 w 381000"/>
                <a:gd name="connsiteY2" fmla="*/ 95250 h 319087"/>
                <a:gd name="connsiteX3" fmla="*/ 261938 w 381000"/>
                <a:gd name="connsiteY3" fmla="*/ 280987 h 319087"/>
                <a:gd name="connsiteX4" fmla="*/ 100013 w 381000"/>
                <a:gd name="connsiteY4" fmla="*/ 319087 h 319087"/>
                <a:gd name="connsiteX5" fmla="*/ 0 w 381000"/>
                <a:gd name="connsiteY5" fmla="*/ 114300 h 319087"/>
                <a:gd name="connsiteX0" fmla="*/ 0 w 280987"/>
                <a:gd name="connsiteY0" fmla="*/ 114300 h 319087"/>
                <a:gd name="connsiteX1" fmla="*/ 261938 w 280987"/>
                <a:gd name="connsiteY1" fmla="*/ 0 h 319087"/>
                <a:gd name="connsiteX2" fmla="*/ 280987 w 280987"/>
                <a:gd name="connsiteY2" fmla="*/ 128587 h 319087"/>
                <a:gd name="connsiteX3" fmla="*/ 261938 w 280987"/>
                <a:gd name="connsiteY3" fmla="*/ 280987 h 319087"/>
                <a:gd name="connsiteX4" fmla="*/ 100013 w 280987"/>
                <a:gd name="connsiteY4" fmla="*/ 319087 h 319087"/>
                <a:gd name="connsiteX5" fmla="*/ 0 w 280987"/>
                <a:gd name="connsiteY5" fmla="*/ 114300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987" h="319087">
                  <a:moveTo>
                    <a:pt x="0" y="114300"/>
                  </a:moveTo>
                  <a:lnTo>
                    <a:pt x="261938" y="0"/>
                  </a:lnTo>
                  <a:lnTo>
                    <a:pt x="280987" y="128587"/>
                  </a:lnTo>
                  <a:lnTo>
                    <a:pt x="261938" y="280987"/>
                  </a:lnTo>
                  <a:lnTo>
                    <a:pt x="100013" y="319087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300">
                <a:latin typeface="Arial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63282175"/>
                </p:ext>
              </p:extLst>
            </p:nvPr>
          </p:nvGraphicFramePr>
          <p:xfrm>
            <a:off x="4735512" y="5401294"/>
            <a:ext cx="230353" cy="358327"/>
          </p:xfrm>
          <a:graphic>
            <a:graphicData uri="http://schemas.openxmlformats.org/presentationml/2006/ole">
              <p:oleObj spid="_x0000_s689154" name="Equation" r:id="rId10" imgW="114120" imgH="177480" progId="Equation.3">
                <p:embed/>
              </p:oleObj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71588805"/>
                </p:ext>
              </p:extLst>
            </p:nvPr>
          </p:nvGraphicFramePr>
          <p:xfrm>
            <a:off x="6612731" y="4786313"/>
            <a:ext cx="280987" cy="357187"/>
          </p:xfrm>
          <a:graphic>
            <a:graphicData uri="http://schemas.openxmlformats.org/presentationml/2006/ole">
              <p:oleObj spid="_x0000_s689155" name="Equation" r:id="rId11" imgW="139680" imgH="177480" progId="Equation.3">
                <p:embed/>
              </p:oleObj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3120481" y="4775231"/>
                <a:ext cx="691199" cy="360755"/>
              </a:xfrm>
              <a:prstGeom prst="rect">
                <a:avLst/>
              </a:prstGeom>
              <a:noFill/>
            </p:spPr>
            <p:txBody>
              <a:bodyPr wrap="squar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80008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𝛟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800080"/>
                              </a:solidFill>
                              <a:latin typeface="Cambria Math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80008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113" y="5263807"/>
                <a:ext cx="761999" cy="378565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3111623" y="5366772"/>
                <a:ext cx="691199" cy="360755"/>
              </a:xfrm>
              <a:prstGeom prst="rect">
                <a:avLst/>
              </a:prstGeom>
              <a:noFill/>
            </p:spPr>
            <p:txBody>
              <a:bodyPr wrap="squar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𝛟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348" y="5915872"/>
                <a:ext cx="761999" cy="378565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3120481" y="4245113"/>
                <a:ext cx="691199" cy="382812"/>
              </a:xfrm>
              <a:prstGeom prst="rect">
                <a:avLst/>
              </a:prstGeom>
              <a:noFill/>
            </p:spPr>
            <p:txBody>
              <a:bodyPr wrap="squar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𝒑</m:t>
                      </m:r>
                      <m:sPre>
                        <m:sPrePr>
                          <m:ctrlPr>
                            <a:rPr lang="en-US" b="1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𝒉</m:t>
                          </m:r>
                        </m:sup>
                        <m:e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113" y="4679451"/>
                <a:ext cx="761999" cy="401392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3528" y="501317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effectLst/>
              </a:rPr>
              <a:t>azimuthal</a:t>
            </a:r>
            <a:r>
              <a:rPr lang="en-US" dirty="0" smtClean="0">
                <a:effectLst/>
              </a:rPr>
              <a:t> angle of </a:t>
            </a:r>
            <a:r>
              <a:rPr lang="en-US" dirty="0" err="1" smtClean="0">
                <a:effectLst/>
              </a:rPr>
              <a:t>hadron</a:t>
            </a:r>
            <a:r>
              <a:rPr lang="en-US" dirty="0" smtClean="0">
                <a:effectLst/>
              </a:rPr>
              <a:t> momentum </a:t>
            </a:r>
            <a:endParaRPr lang="ru-RU" dirty="0"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544" y="566124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effectLst/>
              </a:rPr>
              <a:t>azimuthal</a:t>
            </a:r>
            <a:r>
              <a:rPr lang="en-US" dirty="0" smtClean="0">
                <a:effectLst/>
              </a:rPr>
              <a:t> angle of spin vector of initial quark </a:t>
            </a:r>
            <a:endParaRPr lang="ru-RU" dirty="0">
              <a:effectLst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131840" y="5301208"/>
            <a:ext cx="43204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203848" y="5877272"/>
            <a:ext cx="28803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8064896" cy="427346"/>
          </a:xfrm>
        </p:spPr>
        <p:txBody>
          <a:bodyPr/>
          <a:lstStyle/>
          <a:p>
            <a:r>
              <a:rPr lang="it-IT" sz="2000" u="sng" dirty="0" smtClean="0">
                <a:solidFill>
                  <a:srgbClr val="000000"/>
                </a:solidFill>
                <a:latin typeface="+mn-lt"/>
              </a:rPr>
              <a:t>SIDIS cross section ( from A.Bacchetta at all.,</a:t>
            </a:r>
            <a:r>
              <a:rPr lang="it-IT" sz="2000" i="1" u="sng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fr-FR" sz="2000" u="sng" dirty="0" smtClean="0">
                <a:latin typeface="+mn-lt"/>
              </a:rPr>
              <a:t>hep-ph/0611265)</a:t>
            </a:r>
            <a:endParaRPr lang="it-IT" sz="20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80473" y="907726"/>
            <a:ext cx="8609760" cy="5583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pic>
        <p:nvPicPr>
          <p:cNvPr id="16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60" y="940418"/>
            <a:ext cx="5702400" cy="224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60"/>
          <a:stretch>
            <a:fillRect/>
          </a:stretch>
        </p:blipFill>
        <p:spPr bwMode="auto">
          <a:xfrm>
            <a:off x="761761" y="3378595"/>
            <a:ext cx="5567040" cy="289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57" b="84125"/>
          <a:stretch>
            <a:fillRect/>
          </a:stretch>
        </p:blipFill>
        <p:spPr bwMode="auto">
          <a:xfrm>
            <a:off x="4800960" y="2616754"/>
            <a:ext cx="3977280" cy="5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6092640" y="3470198"/>
            <a:ext cx="2797593" cy="3436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defTabSz="914414"/>
            <a:r>
              <a:rPr lang="en-US" sz="1600" b="1" dirty="0">
                <a:solidFill>
                  <a:srgbClr val="336699"/>
                </a:solidFill>
                <a:effectLst/>
              </a:rPr>
              <a:t>18 structure functions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092640" y="3871000"/>
            <a:ext cx="2903040" cy="594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defTabSz="914414"/>
            <a:r>
              <a:rPr lang="en-US" sz="1600" b="1" dirty="0">
                <a:solidFill>
                  <a:srgbClr val="000099"/>
                </a:solidFill>
                <a:effectLst/>
              </a:rPr>
              <a:t>14 independent     </a:t>
            </a:r>
          </a:p>
          <a:p>
            <a:pPr defTabSz="914414"/>
            <a:r>
              <a:rPr lang="en-US" sz="1600" b="1" dirty="0">
                <a:solidFill>
                  <a:srgbClr val="000099"/>
                </a:solidFill>
                <a:effectLst/>
              </a:rPr>
              <a:t>     azimuthal modulations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627965" y="4836384"/>
            <a:ext cx="2262268" cy="84619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defTabSz="914414"/>
            <a:r>
              <a:rPr lang="en-US" sz="1600" b="1" dirty="0">
                <a:solidFill>
                  <a:srgbClr val="000066"/>
                </a:solidFill>
                <a:effectLst/>
              </a:rPr>
              <a:t>all the 14 amplitudes are been measured </a:t>
            </a:r>
            <a:br>
              <a:rPr lang="en-US" sz="1600" b="1" dirty="0">
                <a:solidFill>
                  <a:srgbClr val="000066"/>
                </a:solidFill>
                <a:effectLst/>
              </a:rPr>
            </a:br>
            <a:r>
              <a:rPr lang="en-US" sz="1600" b="1" dirty="0">
                <a:solidFill>
                  <a:srgbClr val="000066"/>
                </a:solidFill>
                <a:effectLst/>
              </a:rPr>
              <a:t>in COMPASS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399778" y="3407288"/>
            <a:ext cx="1175040" cy="549589"/>
          </a:xfrm>
          <a:prstGeom prst="ellipse">
            <a:avLst/>
          </a:prstGeom>
          <a:noFill/>
          <a:ln w="190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30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399778" y="4002196"/>
            <a:ext cx="1175040" cy="5495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30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0097" y="3171450"/>
            <a:ext cx="21424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err="1">
                <a:solidFill>
                  <a:srgbClr val="006600"/>
                </a:solidFill>
                <a:effectLst/>
              </a:rPr>
              <a:t>Sivers</a:t>
            </a:r>
            <a:r>
              <a:rPr lang="en-US" b="1" dirty="0">
                <a:solidFill>
                  <a:srgbClr val="006600"/>
                </a:solidFill>
                <a:effectLst/>
              </a:rPr>
              <a:t> asymmetry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6446" y="4439845"/>
            <a:ext cx="221935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/>
              </a:rPr>
              <a:t>Collins asymmetry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553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0" grpId="0"/>
      <p:bldP spid="22" grpId="0" animBg="1"/>
      <p:bldP spid="10" grpId="0" animBg="1"/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0257044"/>
              </p:ext>
            </p:extLst>
          </p:nvPr>
        </p:nvGraphicFramePr>
        <p:xfrm>
          <a:off x="561600" y="1309098"/>
          <a:ext cx="5261760" cy="396041"/>
        </p:xfrm>
        <a:graphic>
          <a:graphicData uri="http://schemas.openxmlformats.org/presentationml/2006/ole">
            <p:oleObj spid="_x0000_s613378" name="Equation" r:id="rId3" imgW="3390840" imgH="253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3266436"/>
              </p:ext>
            </p:extLst>
          </p:nvPr>
        </p:nvGraphicFramePr>
        <p:xfrm>
          <a:off x="3615682" y="1286055"/>
          <a:ext cx="601157" cy="409740"/>
        </p:xfrm>
        <a:graphic>
          <a:graphicData uri="http://schemas.openxmlformats.org/presentationml/2006/ole">
            <p:oleObj spid="_x0000_s613379" name="Equation" r:id="rId4" imgW="393480" imgH="26712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1331605"/>
              </p:ext>
            </p:extLst>
          </p:nvPr>
        </p:nvGraphicFramePr>
        <p:xfrm>
          <a:off x="5816160" y="1339411"/>
          <a:ext cx="2977673" cy="357519"/>
        </p:xfrm>
        <a:graphic>
          <a:graphicData uri="http://schemas.openxmlformats.org/presentationml/2006/ole">
            <p:oleObj spid="_x0000_s613380" name="Equation" r:id="rId5" imgW="191736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3840569"/>
              </p:ext>
            </p:extLst>
          </p:nvPr>
        </p:nvGraphicFramePr>
        <p:xfrm>
          <a:off x="6367679" y="1322655"/>
          <a:ext cx="562330" cy="385638"/>
        </p:xfrm>
        <a:graphic>
          <a:graphicData uri="http://schemas.openxmlformats.org/presentationml/2006/ole">
            <p:oleObj spid="_x0000_s613381" name="Equation" r:id="rId6" imgW="330120" imgH="254520" progId="Equation.3">
              <p:embed/>
            </p:oleObj>
          </a:graphicData>
        </a:graphic>
      </p:graphicFrame>
      <p:cxnSp>
        <p:nvCxnSpPr>
          <p:cNvPr id="37" name="Straight Arrow Connector 36"/>
          <p:cNvCxnSpPr/>
          <p:nvPr/>
        </p:nvCxnSpPr>
        <p:spPr bwMode="auto">
          <a:xfrm flipV="1">
            <a:off x="2532960" y="1682935"/>
            <a:ext cx="241920" cy="2422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3427199" y="1700819"/>
            <a:ext cx="0" cy="8726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3051360" y="1712526"/>
            <a:ext cx="0" cy="2236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419872" y="2584247"/>
            <a:ext cx="1603454" cy="637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spin transfer coefficient</a:t>
            </a:r>
            <a:endParaRPr lang="en-US" dirty="0"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6800" y="1925222"/>
            <a:ext cx="1466160" cy="637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polarization direction</a:t>
            </a:r>
            <a:endParaRPr lang="en-US" dirty="0"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78811" y="1925223"/>
            <a:ext cx="2181221" cy="637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nucleon transverse polarization</a:t>
            </a:r>
            <a:endParaRPr lang="en-US" dirty="0">
              <a:effectLst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5332320" y="1712525"/>
            <a:ext cx="207360" cy="4113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332320" y="1962353"/>
            <a:ext cx="1451519" cy="3145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500" b="1" dirty="0">
                <a:effectLst/>
              </a:rPr>
              <a:t>Collins angle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7613280" y="1700818"/>
            <a:ext cx="0" cy="4113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7129440" y="1954866"/>
            <a:ext cx="1451519" cy="3145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500" b="1" dirty="0" err="1">
                <a:effectLst/>
              </a:rPr>
              <a:t>Sivers</a:t>
            </a:r>
            <a:r>
              <a:rPr lang="en-US" sz="1500" b="1" dirty="0">
                <a:effectLst/>
              </a:rPr>
              <a:t> angle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95536" y="3717032"/>
            <a:ext cx="8229199" cy="1754326"/>
            <a:chOff x="1547199" y="4055794"/>
            <a:chExt cx="9072120" cy="1933818"/>
          </a:xfrm>
        </p:grpSpPr>
        <p:sp>
          <p:nvSpPr>
            <p:cNvPr id="14" name="TextBox 13"/>
            <p:cNvSpPr txBox="1"/>
            <p:nvPr/>
          </p:nvSpPr>
          <p:spPr>
            <a:xfrm>
              <a:off x="2383816" y="4055794"/>
              <a:ext cx="8235503" cy="1933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effectLst/>
                  <a:latin typeface="Times New Roman" pitchFamily="18" charset="0"/>
                  <a:cs typeface="Times New Roman" pitchFamily="18" charset="0"/>
                </a:rPr>
                <a:t>and                   </a:t>
              </a:r>
              <a:r>
                <a:rPr lang="en-US" sz="2400" dirty="0" err="1">
                  <a:effectLst/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2400" dirty="0">
                  <a:effectLst/>
                  <a:latin typeface="Times New Roman" pitchFamily="18" charset="0"/>
                  <a:cs typeface="Times New Roman" pitchFamily="18" charset="0"/>
                </a:rPr>
                <a:t> the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other 6 transverse </a:t>
              </a:r>
              <a:r>
                <a:rPr lang="en-US" sz="2400" dirty="0">
                  <a:effectLst/>
                  <a:latin typeface="Times New Roman" pitchFamily="18" charset="0"/>
                  <a:cs typeface="Times New Roman" pitchFamily="18" charset="0"/>
                </a:rPr>
                <a:t>spin asymmetries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effectLst/>
                  <a:latin typeface="Times New Roman" pitchFamily="18" charset="0"/>
                  <a:cs typeface="Times New Roman" pitchFamily="18" charset="0"/>
                </a:rPr>
                <a:t>   are measured by fitting the               distributions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effectLst/>
                  <a:latin typeface="Times New Roman" pitchFamily="18" charset="0"/>
                  <a:cs typeface="Times New Roman" pitchFamily="18" charset="0"/>
                </a:rPr>
                <a:t>   in the different </a:t>
              </a:r>
              <a:r>
                <a:rPr lang="en-US" sz="2400" b="1" i="1" dirty="0">
                  <a:effectLst/>
                  <a:latin typeface="Times New Roman" pitchFamily="18" charset="0"/>
                  <a:cs typeface="Times New Roman" pitchFamily="18" charset="0"/>
                </a:rPr>
                <a:t>x,  z</a:t>
              </a:r>
              <a:r>
                <a:rPr lang="en-US" sz="2400" b="1" dirty="0"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smtClean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b="1" i="1" baseline="-25000" dirty="0" err="1" smtClean="0"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i="1" baseline="30000" dirty="0" err="1" smtClean="0">
                  <a:effectLst/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="1" i="1" dirty="0" smtClean="0"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>
                  <a:effectLst/>
                  <a:latin typeface="Times New Roman" pitchFamily="18" charset="0"/>
                  <a:cs typeface="Times New Roman" pitchFamily="18" charset="0"/>
                </a:rPr>
                <a:t>bins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64730150"/>
                </p:ext>
              </p:extLst>
            </p:nvPr>
          </p:nvGraphicFramePr>
          <p:xfrm>
            <a:off x="1547199" y="4205291"/>
            <a:ext cx="812972" cy="555628"/>
          </p:xfrm>
          <a:graphic>
            <a:graphicData uri="http://schemas.openxmlformats.org/presentationml/2006/ole">
              <p:oleObj spid="_x0000_s613382" name="Equation" r:id="rId7" imgW="393480" imgH="267120" progId="Equation.3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4448317"/>
                </p:ext>
              </p:extLst>
            </p:nvPr>
          </p:nvGraphicFramePr>
          <p:xfrm>
            <a:off x="3283715" y="4205291"/>
            <a:ext cx="869017" cy="555628"/>
          </p:xfrm>
          <a:graphic>
            <a:graphicData uri="http://schemas.openxmlformats.org/presentationml/2006/ole">
              <p:oleObj spid="_x0000_s613383" name="Equation" r:id="rId8" imgW="330120" imgH="254520" progId="Equation.3">
                <p:embed/>
              </p:oleObj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21189670"/>
                </p:ext>
              </p:extLst>
            </p:nvPr>
          </p:nvGraphicFramePr>
          <p:xfrm>
            <a:off x="6465812" y="4849548"/>
            <a:ext cx="965226" cy="473076"/>
          </p:xfrm>
          <a:graphic>
            <a:graphicData uri="http://schemas.openxmlformats.org/presentationml/2006/ole">
              <p:oleObj spid="_x0000_s613384" name="Equation" r:id="rId9" imgW="469800" imgH="228600" progId="Equation.3">
                <p:embed/>
              </p:oleObj>
            </a:graphicData>
          </a:graphic>
        </p:graphicFrame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11560" y="260648"/>
            <a:ext cx="7800379" cy="46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7" rIns="91390" bIns="45697">
            <a:spAutoFit/>
          </a:bodyPr>
          <a:lstStyle>
            <a:lvl1pPr marL="193675" indent="-193675"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lang="en-US" sz="2400" u="sng" dirty="0" smtClean="0">
                <a:effectLst/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u="sng" dirty="0" err="1" smtClean="0">
                <a:effectLst/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sz="24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effectLst/>
                <a:latin typeface="Times New Roman" pitchFamily="18" charset="0"/>
                <a:cs typeface="Times New Roman" pitchFamily="18" charset="0"/>
              </a:rPr>
              <a:t>distribution of the inclusively produced hadrons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3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/>
          <p:cNvSpPr>
            <a:spLocks noChangeArrowheads="1"/>
          </p:cNvSpPr>
          <p:nvPr/>
        </p:nvSpPr>
        <p:spPr bwMode="auto">
          <a:xfrm>
            <a:off x="4572000" y="1844824"/>
            <a:ext cx="428199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/>
          <a:lstStyle/>
          <a:p>
            <a:pPr marL="234724" indent="-234724" algn="ctr" defTabSz="914414"/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correlation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sz="2000" b="1" dirty="0">
                <a:effectLst/>
                <a:latin typeface="Times New Roman" pitchFamily="18" charset="0"/>
                <a:cs typeface="Times New Roman" pitchFamily="18" charset="0"/>
              </a:rPr>
              <a:t>transverse </a:t>
            </a:r>
            <a:r>
              <a:rPr lang="en-US" sz="2000" b="1" dirty="0" err="1">
                <a:effectLst/>
                <a:latin typeface="Times New Roman" pitchFamily="18" charset="0"/>
                <a:cs typeface="Times New Roman" pitchFamily="18" charset="0"/>
              </a:rPr>
              <a:t>polarisation</a:t>
            </a:r>
            <a:r>
              <a:rPr lang="en-US" sz="20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of the nucleon and the transverse </a:t>
            </a:r>
            <a:r>
              <a:rPr lang="en-US" sz="2000" dirty="0" err="1">
                <a:effectLst/>
                <a:latin typeface="Times New Roman" pitchFamily="18" charset="0"/>
                <a:cs typeface="Times New Roman" pitchFamily="18" charset="0"/>
              </a:rPr>
              <a:t>polarisation</a:t>
            </a: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quark (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non-zero because of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Collins FF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0328566"/>
              </p:ext>
            </p:extLst>
          </p:nvPr>
        </p:nvGraphicFramePr>
        <p:xfrm>
          <a:off x="531459" y="4187173"/>
          <a:ext cx="681851" cy="468207"/>
        </p:xfrm>
        <a:graphic>
          <a:graphicData uri="http://schemas.openxmlformats.org/presentationml/2006/ole">
            <p:oleObj spid="_x0000_s568322" name="Equation" r:id="rId4" imgW="342720" imgH="267120" progId="Equation.3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0607489"/>
              </p:ext>
            </p:extLst>
          </p:nvPr>
        </p:nvGraphicFramePr>
        <p:xfrm>
          <a:off x="1242973" y="4040030"/>
          <a:ext cx="2141678" cy="849442"/>
        </p:xfrm>
        <a:graphic>
          <a:graphicData uri="http://schemas.openxmlformats.org/presentationml/2006/ole">
            <p:oleObj spid="_x0000_s568323" name="Equation" r:id="rId5" imgW="1371600" imgH="533160" progId="Equation.3">
              <p:embed/>
            </p:oleObj>
          </a:graphicData>
        </a:graphic>
      </p:graphicFrame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2150477" y="3982018"/>
            <a:ext cx="486163" cy="546471"/>
          </a:xfrm>
          <a:prstGeom prst="ellipse">
            <a:avLst/>
          </a:prstGeom>
          <a:noFill/>
          <a:ln w="1905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390" tIns="45697" rIns="91390" bIns="45697" anchor="ctr"/>
          <a:lstStyle/>
          <a:p>
            <a:pPr defTabSz="914414">
              <a:spcBef>
                <a:spcPct val="2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2987824" y="3501008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7" rIns="91390" bIns="45697"/>
          <a:lstStyle/>
          <a:p>
            <a:pPr marL="234724" indent="-234724" algn="ctr" defTabSz="914414">
              <a:spcBef>
                <a:spcPct val="20000"/>
              </a:spcBef>
            </a:pPr>
            <a:r>
              <a:rPr lang="en-US" b="1" dirty="0" err="1">
                <a:effectLst/>
              </a:rPr>
              <a:t>Sivers</a:t>
            </a:r>
            <a:r>
              <a:rPr lang="en-US" b="1" dirty="0">
                <a:effectLst/>
              </a:rPr>
              <a:t> PDF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5526474"/>
              </p:ext>
            </p:extLst>
          </p:nvPr>
        </p:nvGraphicFramePr>
        <p:xfrm>
          <a:off x="563040" y="2570883"/>
          <a:ext cx="691200" cy="501944"/>
        </p:xfrm>
        <a:graphic>
          <a:graphicData uri="http://schemas.openxmlformats.org/presentationml/2006/ole">
            <p:oleObj spid="_x0000_s568328" name="Equation" r:id="rId6" imgW="406080" imgH="29268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0950476"/>
              </p:ext>
            </p:extLst>
          </p:nvPr>
        </p:nvGraphicFramePr>
        <p:xfrm>
          <a:off x="1234080" y="2454672"/>
          <a:ext cx="2119680" cy="839608"/>
        </p:xfrm>
        <a:graphic>
          <a:graphicData uri="http://schemas.openxmlformats.org/presentationml/2006/ole">
            <p:oleObj spid="_x0000_s568329" name="Equation" r:id="rId7" imgW="1371600" imgH="533160" progId="Equation.3">
              <p:embed/>
            </p:oleObj>
          </a:graphicData>
        </a:graphic>
      </p:graphicFrame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555776" y="1916832"/>
            <a:ext cx="2016224" cy="38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7" rIns="91390" bIns="45697"/>
          <a:lstStyle/>
          <a:p>
            <a:pPr marL="234724" indent="-234724" algn="ctr" defTabSz="914414">
              <a:spcBef>
                <a:spcPct val="20000"/>
              </a:spcBef>
            </a:pPr>
            <a:r>
              <a:rPr lang="en-US" b="1" dirty="0" err="1">
                <a:effectLst/>
              </a:rPr>
              <a:t>transversity</a:t>
            </a:r>
            <a:r>
              <a:rPr lang="en-US" b="1" dirty="0">
                <a:effectLst/>
              </a:rPr>
              <a:t> PDF</a:t>
            </a: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2083680" y="2392091"/>
            <a:ext cx="486163" cy="546471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390" tIns="45697" rIns="91390" bIns="45697" anchor="ctr"/>
          <a:lstStyle/>
          <a:p>
            <a:pPr defTabSz="914414">
              <a:spcBef>
                <a:spcPct val="20000"/>
              </a:spcBef>
            </a:pPr>
            <a:endParaRPr lang="it-IT" sz="2400" b="1">
              <a:latin typeface="Times New Roman" pitchFamily="18" charset="0"/>
            </a:endParaRPr>
          </a:p>
        </p:txBody>
      </p:sp>
      <p:sp>
        <p:nvSpPr>
          <p:cNvPr id="19" name="Text Box 3"/>
          <p:cNvSpPr>
            <a:spLocks noChangeArrowheads="1"/>
          </p:cNvSpPr>
          <p:nvPr/>
        </p:nvSpPr>
        <p:spPr bwMode="auto">
          <a:xfrm>
            <a:off x="4572000" y="3573016"/>
            <a:ext cx="4392488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/>
          <a:lstStyle/>
          <a:p>
            <a:pPr marL="234724" indent="-234724" algn="ctr" defTabSz="914414"/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correlation </a:t>
            </a: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sz="2000" b="1" dirty="0">
                <a:effectLst/>
                <a:latin typeface="Times New Roman" pitchFamily="18" charset="0"/>
                <a:cs typeface="Times New Roman" pitchFamily="18" charset="0"/>
              </a:rPr>
              <a:t>transverse spin of the nucleon </a:t>
            </a: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000" b="1" dirty="0">
                <a:effectLst/>
                <a:latin typeface="Times New Roman" pitchFamily="18" charset="0"/>
                <a:cs typeface="Times New Roman" pitchFamily="18" charset="0"/>
              </a:rPr>
              <a:t>transverse momentum of the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quark (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sensitive 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to orbital angular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momentum)</a:t>
            </a:r>
            <a:endParaRPr lang="en-US" sz="2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7544" y="260648"/>
            <a:ext cx="8229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 err="1" smtClean="0">
                <a:effectLst/>
                <a:latin typeface="+mj-lt"/>
                <a:ea typeface="+mj-ea"/>
                <a:cs typeface="+mj-cs"/>
              </a:rPr>
              <a:t>Transversity</a:t>
            </a:r>
            <a:r>
              <a:rPr lang="en-US" sz="2800" u="sng" dirty="0" smtClean="0">
                <a:effectLst/>
                <a:latin typeface="+mj-lt"/>
                <a:ea typeface="+mj-ea"/>
                <a:cs typeface="+mj-cs"/>
              </a:rPr>
              <a:t> and </a:t>
            </a:r>
            <a:r>
              <a:rPr lang="en-US" sz="2800" u="sng" dirty="0" err="1" smtClean="0">
                <a:effectLst/>
                <a:latin typeface="+mj-lt"/>
                <a:ea typeface="+mj-ea"/>
                <a:cs typeface="+mj-cs"/>
              </a:rPr>
              <a:t>Sivers</a:t>
            </a:r>
            <a:endParaRPr kumimoji="0" lang="ru-RU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5805264"/>
            <a:ext cx="903649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/>
              </a:rPr>
              <a:t>No data </a:t>
            </a:r>
            <a:r>
              <a:rPr lang="en-US" i="1" dirty="0" smtClean="0"/>
              <a:t>: </a:t>
            </a:r>
            <a:r>
              <a:rPr lang="en-US" i="1" dirty="0" err="1" smtClean="0">
                <a:effectLst/>
              </a:rPr>
              <a:t>Pretzelosity</a:t>
            </a:r>
            <a:r>
              <a:rPr lang="en-US" i="1" dirty="0" smtClean="0">
                <a:effectLst/>
              </a:rPr>
              <a:t> PDF h</a:t>
            </a:r>
            <a:r>
              <a:rPr lang="en-US" i="1" baseline="30000" dirty="0" smtClean="0">
                <a:effectLst/>
              </a:rPr>
              <a:t>┴</a:t>
            </a:r>
            <a:r>
              <a:rPr lang="en-US" i="1" baseline="-25000" dirty="0" smtClean="0"/>
              <a:t>1T</a:t>
            </a:r>
            <a:endParaRPr lang="ru-RU" dirty="0"/>
          </a:p>
        </p:txBody>
      </p:sp>
      <p:sp>
        <p:nvSpPr>
          <p:cNvPr id="34" name="Rectangle 33"/>
          <p:cNvSpPr/>
          <p:nvPr/>
        </p:nvSpPr>
        <p:spPr>
          <a:xfrm>
            <a:off x="3275856" y="5805264"/>
            <a:ext cx="200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effectLst/>
              </a:rPr>
              <a:t>Worm-gear-L h</a:t>
            </a:r>
            <a:r>
              <a:rPr lang="en-US" i="1" baseline="30000" dirty="0" smtClean="0">
                <a:effectLst/>
              </a:rPr>
              <a:t>┴</a:t>
            </a:r>
            <a:r>
              <a:rPr lang="en-US" i="1" baseline="-25000" dirty="0" smtClean="0"/>
              <a:t>1L</a:t>
            </a:r>
            <a:endParaRPr lang="ru-RU" dirty="0"/>
          </a:p>
        </p:txBody>
      </p:sp>
      <p:sp>
        <p:nvSpPr>
          <p:cNvPr id="35" name="Rectangle 34"/>
          <p:cNvSpPr/>
          <p:nvPr/>
        </p:nvSpPr>
        <p:spPr>
          <a:xfrm>
            <a:off x="5076056" y="5805264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effectLst/>
              </a:rPr>
              <a:t>Worm-gear-T g</a:t>
            </a:r>
            <a:r>
              <a:rPr lang="en-US" i="1" baseline="30000" dirty="0" smtClean="0">
                <a:effectLst/>
              </a:rPr>
              <a:t>┴</a:t>
            </a:r>
            <a:r>
              <a:rPr lang="en-US" i="1" baseline="-25000" dirty="0" smtClean="0">
                <a:effectLst/>
              </a:rPr>
              <a:t>1</a:t>
            </a:r>
            <a:r>
              <a:rPr lang="en-US" i="1" baseline="-25000" dirty="0" smtClean="0"/>
              <a:t>T</a:t>
            </a:r>
            <a:r>
              <a:rPr lang="en-US" i="1" dirty="0" smtClean="0"/>
              <a:t> </a:t>
            </a:r>
            <a:endParaRPr lang="ru-RU" dirty="0"/>
          </a:p>
        </p:txBody>
      </p:sp>
      <p:sp>
        <p:nvSpPr>
          <p:cNvPr id="36" name="Rectangle 35"/>
          <p:cNvSpPr/>
          <p:nvPr/>
        </p:nvSpPr>
        <p:spPr>
          <a:xfrm>
            <a:off x="7199784" y="580526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effectLst/>
              </a:rPr>
              <a:t>Boer-</a:t>
            </a:r>
            <a:r>
              <a:rPr lang="en-US" i="1" dirty="0" err="1" smtClean="0">
                <a:effectLst/>
              </a:rPr>
              <a:t>Mulders</a:t>
            </a:r>
            <a:r>
              <a:rPr lang="en-US" i="1" dirty="0" smtClean="0">
                <a:effectLst/>
              </a:rPr>
              <a:t> h</a:t>
            </a:r>
            <a:r>
              <a:rPr lang="en-US" i="1" baseline="30000" dirty="0" smtClean="0">
                <a:effectLst/>
              </a:rPr>
              <a:t>┴ </a:t>
            </a:r>
            <a:r>
              <a:rPr lang="en-US" i="1" baseline="-25000" dirty="0" smtClean="0"/>
              <a:t>1</a:t>
            </a:r>
            <a:endParaRPr lang="ru-RU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2483768" y="3717032"/>
            <a:ext cx="432048" cy="25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29" idx="1"/>
            <a:endCxn id="32" idx="0"/>
          </p:cNvCxnSpPr>
          <p:nvPr/>
        </p:nvCxnSpPr>
        <p:spPr bwMode="auto">
          <a:xfrm flipH="1">
            <a:off x="2326762" y="2106932"/>
            <a:ext cx="229014" cy="285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3635896" y="2348880"/>
            <a:ext cx="9361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Collins FF</a:t>
            </a:r>
            <a:endParaRPr lang="ru-RU" dirty="0">
              <a:effectLst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3203848" y="2564904"/>
            <a:ext cx="36004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79512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N.B.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62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6"/>
          <p:cNvSpPr>
            <a:spLocks/>
          </p:cNvSpPr>
          <p:nvPr/>
        </p:nvSpPr>
        <p:spPr bwMode="auto">
          <a:xfrm>
            <a:off x="1242480" y="246267"/>
            <a:ext cx="3689560" cy="485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3366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89953" tIns="46776" rIns="89953" bIns="46776" anchor="ctr">
            <a:spAutoFit/>
          </a:bodyPr>
          <a:lstStyle/>
          <a:p>
            <a:pPr defTabSz="914414"/>
            <a:r>
              <a:rPr lang="en-US" sz="2500" b="1" u="sng" dirty="0">
                <a:effectLst/>
              </a:rPr>
              <a:t>Collins asymmetry 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436096" y="836712"/>
            <a:ext cx="2280959" cy="3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/>
          <a:lstStyle/>
          <a:p>
            <a:pPr marL="159843" indent="-159843" defTabSz="828013">
              <a:spcBef>
                <a:spcPct val="20000"/>
              </a:spcBef>
              <a:buClr>
                <a:srgbClr val="003399"/>
              </a:buClr>
            </a:pPr>
            <a:r>
              <a:rPr lang="en-US" b="1" dirty="0">
                <a:solidFill>
                  <a:srgbClr val="FF0000"/>
                </a:solidFill>
                <a:effectLst/>
              </a:rPr>
              <a:t>x &gt; 0.032 region</a:t>
            </a:r>
            <a:endParaRPr lang="el-GR" b="1" i="1" baseline="-25000" dirty="0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235281" y="871293"/>
            <a:ext cx="5088959" cy="4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/>
          <a:lstStyle/>
          <a:p>
            <a:pPr marL="159843" indent="-159843" defTabSz="828013">
              <a:spcBef>
                <a:spcPct val="20000"/>
              </a:spcBef>
              <a:buClr>
                <a:srgbClr val="003399"/>
              </a:buClr>
            </a:pPr>
            <a:r>
              <a:rPr lang="en-US" b="1" dirty="0">
                <a:solidFill>
                  <a:srgbClr val="FF0000"/>
                </a:solidFill>
                <a:effectLst/>
              </a:rPr>
              <a:t>charged </a:t>
            </a:r>
            <a:r>
              <a:rPr lang="en-US" b="1" dirty="0" err="1">
                <a:solidFill>
                  <a:srgbClr val="FF0000"/>
                </a:solidFill>
                <a:effectLst/>
              </a:rPr>
              <a:t>pions</a:t>
            </a:r>
            <a:r>
              <a:rPr lang="en-US" b="1" dirty="0">
                <a:solidFill>
                  <a:srgbClr val="FF0000"/>
                </a:solidFill>
                <a:effectLst/>
              </a:rPr>
              <a:t> (and </a:t>
            </a:r>
            <a:r>
              <a:rPr lang="en-US" b="1" dirty="0" err="1">
                <a:solidFill>
                  <a:srgbClr val="FF0000"/>
                </a:solidFill>
                <a:effectLst/>
              </a:rPr>
              <a:t>kaons</a:t>
            </a:r>
            <a:r>
              <a:rPr lang="en-US" b="1" dirty="0">
                <a:solidFill>
                  <a:srgbClr val="FF0000"/>
                </a:solidFill>
                <a:effectLst/>
              </a:rPr>
              <a:t>), 2010 data</a:t>
            </a:r>
            <a:endParaRPr lang="en-US" sz="15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221920" y="1346144"/>
            <a:ext cx="6082560" cy="4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/>
          <a:lstStyle/>
          <a:p>
            <a:pPr marL="159843" indent="-159843" defTabSz="828013">
              <a:spcBef>
                <a:spcPct val="20000"/>
              </a:spcBef>
              <a:buClr>
                <a:srgbClr val="003399"/>
              </a:buClr>
            </a:pPr>
            <a:r>
              <a:rPr lang="en-US" b="1" dirty="0" smtClean="0">
                <a:effectLst/>
              </a:rPr>
              <a:t>COMPASS &amp; HERMES </a:t>
            </a:r>
            <a:r>
              <a:rPr lang="en-US" b="1" dirty="0">
                <a:effectLst/>
              </a:rPr>
              <a:t>results</a:t>
            </a:r>
            <a:endParaRPr lang="el-GR" b="1" i="1" baseline="-25000" dirty="0">
              <a:effectLst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3" b="4499"/>
          <a:stretch/>
        </p:blipFill>
        <p:spPr bwMode="auto">
          <a:xfrm>
            <a:off x="1424884" y="1820997"/>
            <a:ext cx="7488565" cy="434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76" y="2530345"/>
            <a:ext cx="1158153" cy="106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975" y="4422017"/>
            <a:ext cx="1038165" cy="114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13.09.2014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36DFF-400B-488D-8433-DDEE619265B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Diffraction2014 10-16 September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0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6"/>
          <p:cNvSpPr>
            <a:spLocks/>
          </p:cNvSpPr>
          <p:nvPr/>
        </p:nvSpPr>
        <p:spPr bwMode="auto">
          <a:xfrm>
            <a:off x="1242480" y="249339"/>
            <a:ext cx="3257512" cy="47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3366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89953" tIns="46776" rIns="89953" bIns="46776" anchor="ctr">
            <a:spAutoFit/>
          </a:bodyPr>
          <a:lstStyle/>
          <a:p>
            <a:pPr defTabSz="914414"/>
            <a:r>
              <a:rPr lang="en-US" sz="2500" b="1" u="sng" dirty="0">
                <a:effectLst/>
              </a:rPr>
              <a:t>Collins </a:t>
            </a:r>
            <a:r>
              <a:rPr lang="en-US" sz="2500" b="1" u="sng" dirty="0" smtClean="0">
                <a:effectLst/>
              </a:rPr>
              <a:t>asymmetry</a:t>
            </a:r>
            <a:endParaRPr lang="en-US" sz="2500" b="1" u="sng" dirty="0">
              <a:effectLst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39752" y="764704"/>
            <a:ext cx="5114881" cy="5328592"/>
            <a:chOff x="4430713" y="1265238"/>
            <a:chExt cx="5486400" cy="6248400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4430713" y="1265238"/>
              <a:ext cx="5486400" cy="6248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4964113" y="1341438"/>
              <a:ext cx="4267200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50" tIns="50377" rIns="100750" bIns="50377">
              <a:spAutoFit/>
            </a:bodyPr>
            <a:lstStyle>
              <a:lvl1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0099"/>
                  </a:solidFill>
                  <a:effectLst/>
                </a:rPr>
                <a:t>same strength: </a:t>
              </a:r>
              <a:br>
                <a:rPr lang="en-US" sz="1600" b="1" dirty="0">
                  <a:solidFill>
                    <a:srgbClr val="000099"/>
                  </a:solidFill>
                  <a:effectLst/>
                </a:rPr>
              </a:br>
              <a:r>
                <a:rPr lang="en-US" sz="1600" b="1" dirty="0">
                  <a:solidFill>
                    <a:srgbClr val="000099"/>
                  </a:solidFill>
                  <a:effectLst/>
                </a:rPr>
                <a:t>a very important, not obvious result!</a:t>
              </a: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573713" y="2179638"/>
              <a:ext cx="3749675" cy="4368800"/>
              <a:chOff x="3511" y="1181"/>
              <a:chExt cx="2362" cy="2752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3650" y="1181"/>
                <a:ext cx="1794" cy="1462"/>
                <a:chOff x="3722" y="1661"/>
                <a:chExt cx="1794" cy="160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3722" y="1661"/>
                  <a:ext cx="1794" cy="1606"/>
                  <a:chOff x="3722" y="1661"/>
                  <a:chExt cx="1794" cy="1606"/>
                </a:xfrm>
              </p:grpSpPr>
              <p:pic>
                <p:nvPicPr>
                  <p:cNvPr id="35" name="Picture 19" descr="q2vsx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r="18002"/>
                  <a:stretch>
                    <a:fillRect/>
                  </a:stretch>
                </p:blipFill>
                <p:spPr bwMode="auto">
                  <a:xfrm>
                    <a:off x="3722" y="1661"/>
                    <a:ext cx="1794" cy="1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" name="Freeform 20"/>
                  <p:cNvSpPr>
                    <a:spLocks/>
                  </p:cNvSpPr>
                  <p:nvPr/>
                </p:nvSpPr>
                <p:spPr bwMode="auto">
                  <a:xfrm>
                    <a:off x="4248" y="2331"/>
                    <a:ext cx="870" cy="342"/>
                  </a:xfrm>
                  <a:custGeom>
                    <a:avLst/>
                    <a:gdLst>
                      <a:gd name="T0" fmla="*/ 0 w 870"/>
                      <a:gd name="T1" fmla="*/ 0 h 342"/>
                      <a:gd name="T2" fmla="*/ 870 w 870"/>
                      <a:gd name="T3" fmla="*/ 72 h 342"/>
                      <a:gd name="T4" fmla="*/ 837 w 870"/>
                      <a:gd name="T5" fmla="*/ 189 h 342"/>
                      <a:gd name="T6" fmla="*/ 735 w 870"/>
                      <a:gd name="T7" fmla="*/ 324 h 342"/>
                      <a:gd name="T8" fmla="*/ 0 w 870"/>
                      <a:gd name="T9" fmla="*/ 342 h 342"/>
                      <a:gd name="T10" fmla="*/ 0 w 870"/>
                      <a:gd name="T11" fmla="*/ 0 h 34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70" h="342">
                        <a:moveTo>
                          <a:pt x="0" y="0"/>
                        </a:moveTo>
                        <a:lnTo>
                          <a:pt x="870" y="72"/>
                        </a:lnTo>
                        <a:lnTo>
                          <a:pt x="837" y="189"/>
                        </a:lnTo>
                        <a:lnTo>
                          <a:pt x="735" y="324"/>
                        </a:lnTo>
                        <a:lnTo>
                          <a:pt x="0" y="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21"/>
                  <p:cNvSpPr>
                    <a:spLocks/>
                  </p:cNvSpPr>
                  <p:nvPr/>
                </p:nvSpPr>
                <p:spPr bwMode="auto">
                  <a:xfrm>
                    <a:off x="5163" y="2382"/>
                    <a:ext cx="139" cy="275"/>
                  </a:xfrm>
                  <a:custGeom>
                    <a:avLst/>
                    <a:gdLst>
                      <a:gd name="T0" fmla="*/ 12 w 139"/>
                      <a:gd name="T1" fmla="*/ 0 h 275"/>
                      <a:gd name="T2" fmla="*/ 126 w 139"/>
                      <a:gd name="T3" fmla="*/ 15 h 275"/>
                      <a:gd name="T4" fmla="*/ 139 w 139"/>
                      <a:gd name="T5" fmla="*/ 275 h 275"/>
                      <a:gd name="T6" fmla="*/ 0 w 139"/>
                      <a:gd name="T7" fmla="*/ 264 h 275"/>
                      <a:gd name="T8" fmla="*/ 12 w 139"/>
                      <a:gd name="T9" fmla="*/ 0 h 2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9" h="275">
                        <a:moveTo>
                          <a:pt x="12" y="0"/>
                        </a:moveTo>
                        <a:lnTo>
                          <a:pt x="126" y="15"/>
                        </a:lnTo>
                        <a:lnTo>
                          <a:pt x="139" y="275"/>
                        </a:lnTo>
                        <a:lnTo>
                          <a:pt x="0" y="26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22"/>
                  <p:cNvSpPr>
                    <a:spLocks/>
                  </p:cNvSpPr>
                  <p:nvPr/>
                </p:nvSpPr>
                <p:spPr bwMode="auto">
                  <a:xfrm>
                    <a:off x="5052" y="2589"/>
                    <a:ext cx="72" cy="90"/>
                  </a:xfrm>
                  <a:custGeom>
                    <a:avLst/>
                    <a:gdLst>
                      <a:gd name="T0" fmla="*/ 21 w 72"/>
                      <a:gd name="T1" fmla="*/ 30 h 90"/>
                      <a:gd name="T2" fmla="*/ 24 w 72"/>
                      <a:gd name="T3" fmla="*/ 27 h 90"/>
                      <a:gd name="T4" fmla="*/ 72 w 72"/>
                      <a:gd name="T5" fmla="*/ 0 h 90"/>
                      <a:gd name="T6" fmla="*/ 60 w 72"/>
                      <a:gd name="T7" fmla="*/ 75 h 90"/>
                      <a:gd name="T8" fmla="*/ 0 w 72"/>
                      <a:gd name="T9" fmla="*/ 90 h 90"/>
                      <a:gd name="T10" fmla="*/ 21 w 72"/>
                      <a:gd name="T11" fmla="*/ 30 h 9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2" h="90">
                        <a:moveTo>
                          <a:pt x="21" y="30"/>
                        </a:moveTo>
                        <a:lnTo>
                          <a:pt x="24" y="27"/>
                        </a:lnTo>
                        <a:lnTo>
                          <a:pt x="72" y="0"/>
                        </a:lnTo>
                        <a:lnTo>
                          <a:pt x="60" y="75"/>
                        </a:lnTo>
                        <a:lnTo>
                          <a:pt x="0" y="90"/>
                        </a:lnTo>
                        <a:lnTo>
                          <a:pt x="21" y="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" name="Rectangle 23"/>
                <p:cNvSpPr>
                  <a:spLocks noChangeArrowheads="1"/>
                </p:cNvSpPr>
                <p:nvPr/>
              </p:nvSpPr>
              <p:spPr bwMode="auto">
                <a:xfrm>
                  <a:off x="4279" y="1676"/>
                  <a:ext cx="768" cy="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7" name="Picture 2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" y="2891"/>
                <a:ext cx="1968" cy="10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5" descr="hermeslogocolou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3" y="2717"/>
                <a:ext cx="624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9" name="Object 3"/>
              <p:cNvGraphicFramePr>
                <a:graphicFrameLocks noChangeAspect="1"/>
              </p:cNvGraphicFramePr>
              <p:nvPr/>
            </p:nvGraphicFramePr>
            <p:xfrm>
              <a:off x="4356" y="1565"/>
              <a:ext cx="379" cy="384"/>
            </p:xfrm>
            <a:graphic>
              <a:graphicData uri="http://schemas.openxmlformats.org/presentationml/2006/ole">
                <p:oleObj spid="_x0000_s569346" name="Clip" r:id="rId7" imgW="2438095" imgH="2438095" progId="">
                  <p:embed/>
                </p:oleObj>
              </a:graphicData>
            </a:graphic>
          </p:graphicFrame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5063" y="1469"/>
                <a:ext cx="8" cy="225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5503" y="1661"/>
                <a:ext cx="360" cy="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solidFill>
                      <a:srgbClr val="000099"/>
                    </a:solidFill>
                  </a:rPr>
                  <a:t>~12</a:t>
                </a:r>
              </a:p>
            </p:txBody>
          </p: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5551" y="3053"/>
                <a:ext cx="32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solidFill>
                      <a:srgbClr val="000099"/>
                    </a:solidFill>
                  </a:rPr>
                  <a:t>~ 4</a:t>
                </a:r>
              </a:p>
            </p:txBody>
          </p:sp>
        </p:grpSp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4964113" y="6599238"/>
              <a:ext cx="4876800" cy="48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50" tIns="50377" rIns="100750" bIns="50377">
              <a:spAutoFit/>
            </a:bodyPr>
            <a:lstStyle>
              <a:lvl1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700" b="1" i="1" dirty="0">
                  <a:solidFill>
                    <a:srgbClr val="FF0000"/>
                  </a:solidFill>
                </a:rPr>
                <a:t/>
              </a:r>
              <a:br>
                <a:rPr lang="en-US" sz="700" b="1" i="1" dirty="0">
                  <a:solidFill>
                    <a:srgbClr val="FF0000"/>
                  </a:solidFill>
                </a:rPr>
              </a:br>
              <a:r>
                <a:rPr lang="en-US" sz="1600" b="1" i="1" dirty="0">
                  <a:solidFill>
                    <a:srgbClr val="FF0000"/>
                  </a:solidFill>
                  <a:effectLst/>
                </a:rPr>
                <a:t>no strong Q</a:t>
              </a:r>
              <a:r>
                <a:rPr lang="en-US" sz="1600" b="1" i="1" baseline="30000" dirty="0">
                  <a:solidFill>
                    <a:srgbClr val="FF0000"/>
                  </a:solidFill>
                  <a:effectLst/>
                </a:rPr>
                <a:t>2</a:t>
              </a:r>
              <a:r>
                <a:rPr lang="en-US" sz="1600" b="1" i="1" dirty="0">
                  <a:solidFill>
                    <a:srgbClr val="FF0000"/>
                  </a:solidFill>
                  <a:effectLst/>
                </a:rPr>
                <a:t> dependence </a:t>
              </a:r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13.09.2014</a:t>
            </a:r>
            <a:endParaRPr lang="ru-RU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36DFF-400B-488D-8433-DDEE619265B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Diffraction2014 10-16 September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7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6"/>
          <p:cNvSpPr>
            <a:spLocks/>
          </p:cNvSpPr>
          <p:nvPr/>
        </p:nvSpPr>
        <p:spPr bwMode="auto">
          <a:xfrm>
            <a:off x="1295400" y="246267"/>
            <a:ext cx="8053920" cy="4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3366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89953" tIns="46776" rIns="89953" bIns="46776" anchor="ctr">
            <a:spAutoFit/>
          </a:bodyPr>
          <a:lstStyle/>
          <a:p>
            <a:pPr defTabSz="914414"/>
            <a:r>
              <a:rPr lang="en-US" sz="2500" u="sng" dirty="0">
                <a:effectLst/>
              </a:rPr>
              <a:t>Collins asymmetry on proto</a:t>
            </a:r>
            <a:r>
              <a:rPr lang="en-US" sz="2500" dirty="0">
                <a:effectLst/>
              </a:rPr>
              <a:t>n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844280" y="1147800"/>
            <a:ext cx="5212930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effectLst/>
              </a:rPr>
              <a:t>fit to HERMES p, COMPASS p and d, Belle </a:t>
            </a:r>
            <a:r>
              <a:rPr lang="en-US" sz="1600" b="1" dirty="0" err="1">
                <a:solidFill>
                  <a:srgbClr val="000099"/>
                </a:solidFill>
                <a:effectLst/>
              </a:rPr>
              <a:t>e+e</a:t>
            </a:r>
            <a:r>
              <a:rPr lang="en-US" sz="1600" b="1" dirty="0">
                <a:solidFill>
                  <a:srgbClr val="000099"/>
                </a:solidFill>
                <a:effectLst/>
              </a:rPr>
              <a:t>- data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844280" y="871292"/>
            <a:ext cx="4327688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sz="1600" b="1" dirty="0">
                <a:solidFill>
                  <a:srgbClr val="006666"/>
                </a:solidFill>
                <a:effectLst/>
              </a:rPr>
              <a:t>M. </a:t>
            </a:r>
            <a:r>
              <a:rPr lang="en-US" sz="1600" b="1" dirty="0" err="1">
                <a:solidFill>
                  <a:srgbClr val="006666"/>
                </a:solidFill>
                <a:effectLst/>
              </a:rPr>
              <a:t>Anselmino</a:t>
            </a:r>
            <a:r>
              <a:rPr lang="en-US" sz="1600" b="1" dirty="0">
                <a:solidFill>
                  <a:srgbClr val="006666"/>
                </a:solidFill>
                <a:effectLst/>
              </a:rPr>
              <a:t> et al., </a:t>
            </a:r>
            <a:r>
              <a:rPr lang="en-US" sz="1600" b="1" dirty="0" smtClean="0">
                <a:solidFill>
                  <a:srgbClr val="006666"/>
                </a:solidFill>
                <a:effectLst/>
              </a:rPr>
              <a:t>arXiv:1303.3822 (2013)</a:t>
            </a:r>
            <a:endParaRPr lang="en-US" sz="1600" b="1" dirty="0">
              <a:solidFill>
                <a:srgbClr val="006666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0400" y="1658562"/>
            <a:ext cx="5616000" cy="3611899"/>
            <a:chOff x="1944688" y="3194680"/>
            <a:chExt cx="6191250" cy="3981450"/>
          </a:xfrm>
        </p:grpSpPr>
        <p:pic>
          <p:nvPicPr>
            <p:cNvPr id="131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688" y="3194680"/>
              <a:ext cx="6191250" cy="3981450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906395" y="6294437"/>
              <a:ext cx="1359330" cy="3562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b="1" dirty="0">
                  <a:solidFill>
                    <a:srgbClr val="000099"/>
                  </a:solidFill>
                </a:rPr>
                <a:t>2010 p data</a:t>
              </a:r>
            </a:p>
          </p:txBody>
        </p:sp>
        <p:pic>
          <p:nvPicPr>
            <p:cNvPr id="20" name="Picture 6" descr="D:\talks\icons\compass_logo_125x125.png"/>
            <p:cNvPicPr>
              <a:picLocks noChangeAspect="1" noChangeArrowheads="1"/>
            </p:cNvPicPr>
            <p:nvPr/>
          </p:nvPicPr>
          <p:blipFill>
            <a:blip r:embed="rId4" cstate="print">
              <a:lum bright="30000" contrast="-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68" y="5828984"/>
              <a:ext cx="465453" cy="46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3"/>
          <p:cNvGrpSpPr/>
          <p:nvPr/>
        </p:nvGrpSpPr>
        <p:grpSpPr>
          <a:xfrm>
            <a:off x="2848320" y="2647373"/>
            <a:ext cx="5659200" cy="3646463"/>
            <a:chOff x="3140074" y="2918239"/>
            <a:chExt cx="6238875" cy="4019550"/>
          </a:xfrm>
        </p:grpSpPr>
        <p:pic>
          <p:nvPicPr>
            <p:cNvPr id="131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074" y="2918239"/>
              <a:ext cx="6238875" cy="4019550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59512" y="6042433"/>
              <a:ext cx="827403" cy="3562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b="1" dirty="0">
                  <a:solidFill>
                    <a:srgbClr val="000099"/>
                  </a:solidFill>
                </a:rPr>
                <a:t>d data</a:t>
              </a:r>
            </a:p>
          </p:txBody>
        </p:sp>
        <p:pic>
          <p:nvPicPr>
            <p:cNvPr id="13" name="Picture 6" descr="D:\talks\icons\compass_logo_125x125.png"/>
            <p:cNvPicPr>
              <a:picLocks noChangeAspect="1" noChangeArrowheads="1"/>
            </p:cNvPicPr>
            <p:nvPr/>
          </p:nvPicPr>
          <p:blipFill>
            <a:blip r:embed="rId4" cstate="print">
              <a:lum bright="30000" contrast="-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784" y="5576980"/>
              <a:ext cx="465453" cy="46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13.09.2014</a:t>
            </a: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36DFF-400B-488D-8433-DDEE619265B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Diffraction2014 10-16 September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4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260648"/>
            <a:ext cx="8128000" cy="471488"/>
          </a:xfrm>
        </p:spPr>
        <p:txBody>
          <a:bodyPr/>
          <a:lstStyle/>
          <a:p>
            <a:r>
              <a:rPr lang="fr-FR" sz="3200" u="sng" dirty="0" err="1" smtClean="0">
                <a:solidFill>
                  <a:schemeClr val="tx1"/>
                </a:solidFill>
              </a:rPr>
              <a:t>Transversity</a:t>
            </a:r>
            <a:r>
              <a:rPr lang="fr-FR" sz="3200" u="sng" dirty="0" smtClean="0">
                <a:solidFill>
                  <a:schemeClr val="tx1"/>
                </a:solidFill>
              </a:rPr>
              <a:t>  </a:t>
            </a:r>
            <a:r>
              <a:rPr lang="fr-FR" sz="3200" u="sng" dirty="0" err="1" smtClean="0">
                <a:solidFill>
                  <a:schemeClr val="tx1"/>
                </a:solidFill>
              </a:rPr>
              <a:t>from</a:t>
            </a:r>
            <a:r>
              <a:rPr lang="fr-FR" sz="3200" u="sng" dirty="0" smtClean="0">
                <a:solidFill>
                  <a:schemeClr val="tx1"/>
                </a:solidFill>
              </a:rPr>
              <a:t> Collins</a:t>
            </a:r>
            <a:endParaRPr lang="fr-FR" sz="3200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7391" y="836712"/>
            <a:ext cx="82966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>
                <a:effectLst/>
              </a:rPr>
              <a:t>Combined analyses of </a:t>
            </a:r>
            <a:r>
              <a:rPr lang="fr-FR" sz="1800" b="1" dirty="0" smtClean="0">
                <a:effectLst/>
              </a:rPr>
              <a:t>HERMES, COMPASS </a:t>
            </a:r>
            <a:r>
              <a:rPr lang="fr-FR" sz="1800" dirty="0" smtClean="0">
                <a:effectLst/>
              </a:rPr>
              <a:t>and </a:t>
            </a:r>
            <a:r>
              <a:rPr lang="fr-FR" sz="1800" b="1" dirty="0" smtClean="0">
                <a:effectLst/>
              </a:rPr>
              <a:t>BELLE fragm.fct. </a:t>
            </a:r>
            <a:r>
              <a:rPr lang="fr-FR" sz="1800" dirty="0" smtClean="0">
                <a:effectLst/>
              </a:rPr>
              <a:t>data</a:t>
            </a:r>
            <a:r>
              <a:rPr lang="en-US" sz="1800" dirty="0" smtClean="0">
                <a:effectLst/>
              </a:rPr>
              <a:t>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07704" y="126876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effectLst/>
              </a:rPr>
              <a:t>Anselmino</a:t>
            </a:r>
            <a:r>
              <a:rPr lang="fr-FR" b="1" dirty="0" smtClean="0">
                <a:effectLst/>
              </a:rPr>
              <a:t> et al. </a:t>
            </a:r>
            <a:r>
              <a:rPr lang="fr-FR" b="1" dirty="0" err="1" smtClean="0">
                <a:effectLst/>
              </a:rPr>
              <a:t>arXiv</a:t>
            </a:r>
            <a:r>
              <a:rPr lang="fr-FR" b="1" dirty="0" smtClean="0">
                <a:effectLst/>
              </a:rPr>
              <a:t>:  1303.3822 (2013)</a:t>
            </a:r>
            <a:endParaRPr lang="fr-FR" b="1" dirty="0">
              <a:effectLst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680520" cy="4565715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0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1"/>
            <a:ext cx="7696200" cy="764704"/>
          </a:xfrm>
        </p:spPr>
        <p:txBody>
          <a:bodyPr/>
          <a:lstStyle/>
          <a:p>
            <a:r>
              <a:rPr lang="fr-FR" sz="3200" u="sng" dirty="0" smtClean="0">
                <a:solidFill>
                  <a:schemeClr val="tx1"/>
                </a:solidFill>
              </a:rPr>
              <a:t>Di-hadron </a:t>
            </a:r>
            <a:r>
              <a:rPr lang="fr-FR" sz="3200" u="sng" dirty="0" err="1" smtClean="0">
                <a:solidFill>
                  <a:schemeClr val="tx1"/>
                </a:solidFill>
              </a:rPr>
              <a:t>asymmetries</a:t>
            </a:r>
            <a:endParaRPr lang="fr-FR" sz="3200" u="sng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836712"/>
            <a:ext cx="47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Another access to transversity h</a:t>
            </a:r>
            <a:r>
              <a:rPr lang="en-US" sz="2400" baseline="-25000" dirty="0" smtClean="0">
                <a:solidFill>
                  <a:schemeClr val="tx1"/>
                </a:solidFill>
                <a:effectLst/>
              </a:rPr>
              <a:t>1</a:t>
            </a:r>
            <a:endParaRPr lang="fr-FR" sz="2400" baseline="-250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ZoneTexte 6"/>
          <p:cNvSpPr txBox="1"/>
          <p:nvPr/>
        </p:nvSpPr>
        <p:spPr>
          <a:xfrm>
            <a:off x="539552" y="522219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kern="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kern="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kern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effectLst/>
                <a:latin typeface="Times New Roman" pitchFamily="18" charset="0"/>
                <a:cs typeface="Times New Roman" pitchFamily="18" charset="0"/>
              </a:rPr>
              <a:t>&amp; h</a:t>
            </a:r>
            <a:r>
              <a:rPr lang="en-US" sz="2400" kern="0" baseline="-25000" dirty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kern="0" baseline="30000" dirty="0"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kern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smtClean="0">
                <a:effectLst/>
                <a:latin typeface="Times New Roman" pitchFamily="18" charset="0"/>
                <a:cs typeface="Times New Roman" pitchFamily="18" charset="0"/>
              </a:rPr>
              <a:t>extraction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effectLst/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2400" kern="0" dirty="0">
                <a:effectLst/>
                <a:latin typeface="Times New Roman" pitchFamily="18" charset="0"/>
                <a:cs typeface="Times New Roman" pitchFamily="18" charset="0"/>
              </a:rPr>
              <a:t>measured for the first time for K</a:t>
            </a:r>
            <a:r>
              <a:rPr lang="en-US" sz="2400" kern="0" baseline="30000" dirty="0"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kern="0" baseline="30000" dirty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kern="0" dirty="0">
                <a:effectLst/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kern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kern="0" baseline="30000" dirty="0" err="1"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 err="1"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kern="0" baseline="30000" dirty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kern="0" dirty="0">
                <a:effectLst/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kern="0" dirty="0" err="1"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kern="0" baseline="30000" dirty="0" err="1"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kern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kern="0" baseline="30000" dirty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kern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smtClean="0">
                <a:effectLst/>
                <a:latin typeface="Times New Roman" pitchFamily="18" charset="0"/>
                <a:cs typeface="Times New Roman" pitchFamily="18" charset="0"/>
              </a:rPr>
              <a:t>pairs</a:t>
            </a:r>
            <a:endParaRPr lang="fr-FR" sz="2400" kern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99592" y="1412776"/>
            <a:ext cx="7667625" cy="2531014"/>
            <a:chOff x="723901" y="1650460"/>
            <a:chExt cx="7667625" cy="2531014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1" y="1650460"/>
              <a:ext cx="7562850" cy="19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3524605"/>
              <a:ext cx="7496176" cy="65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3160467"/>
              </p:ext>
            </p:extLst>
          </p:nvPr>
        </p:nvGraphicFramePr>
        <p:xfrm>
          <a:off x="1187624" y="4077072"/>
          <a:ext cx="6980237" cy="1087437"/>
        </p:xfrm>
        <a:graphic>
          <a:graphicData uri="http://schemas.openxmlformats.org/presentationml/2006/ole">
            <p:oleObj spid="_x0000_s675842" name="Equation" r:id="rId5" imgW="3225600" imgH="55872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618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200" u="sng" dirty="0" err="1" smtClean="0">
                <a:solidFill>
                  <a:schemeClr val="tx1"/>
                </a:solidFill>
              </a:rPr>
              <a:t>Transversity</a:t>
            </a:r>
            <a:r>
              <a:rPr lang="en-US" sz="3200" u="sng" dirty="0" smtClean="0">
                <a:solidFill>
                  <a:schemeClr val="tx1"/>
                </a:solidFill>
              </a:rPr>
              <a:t> from 2h p and d results</a:t>
            </a:r>
            <a:endParaRPr lang="en-GB" sz="3200" u="sng" dirty="0">
              <a:solidFill>
                <a:schemeClr val="tx1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743700" cy="27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9"/>
            <a:ext cx="580072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904048"/>
            <a:ext cx="1905000" cy="2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399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Diffraction2014 10-16 September</a:t>
            </a:r>
            <a:endParaRPr lang="fr-FR" dirty="0"/>
          </a:p>
        </p:txBody>
      </p:sp>
      <p:pic>
        <p:nvPicPr>
          <p:cNvPr id="5125" name="Picture 2" descr="Layout-3D-1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748982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027" name="Line 3"/>
          <p:cNvSpPr>
            <a:spLocks noChangeShapeType="1"/>
          </p:cNvSpPr>
          <p:nvPr/>
        </p:nvSpPr>
        <p:spPr bwMode="auto">
          <a:xfrm>
            <a:off x="7308850" y="1700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4645025" y="38284"/>
            <a:ext cx="4319588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latin typeface="+mj-lt"/>
              </a:rPr>
              <a:t>COMPASS in </a:t>
            </a:r>
            <a:r>
              <a:rPr lang="en-US" sz="3600" dirty="0">
                <a:solidFill>
                  <a:srgbClr val="FF0000"/>
                </a:solidFill>
                <a:effectLst/>
                <a:latin typeface="+mj-lt"/>
                <a:sym typeface="Symbol" pitchFamily="18" charset="2"/>
              </a:rPr>
              <a:t> run</a:t>
            </a:r>
            <a:r>
              <a:rPr lang="en-US" sz="3600" dirty="0">
                <a:solidFill>
                  <a:srgbClr val="FF0000"/>
                </a:solidFill>
                <a:effectLst/>
                <a:latin typeface="+mj-lt"/>
              </a:rPr>
              <a:t/>
            </a:r>
            <a:br>
              <a:rPr lang="en-US" sz="360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+mj-lt"/>
              </a:rPr>
              <a:t>NIM A 577(2007) 455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endParaRPr lang="fr-FR" sz="2400" b="1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8" name="Picture 5" descr="Layout-3D-1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489825" cy="47545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030" name="Line 6"/>
          <p:cNvSpPr>
            <a:spLocks noChangeShapeType="1"/>
          </p:cNvSpPr>
          <p:nvPr/>
        </p:nvSpPr>
        <p:spPr bwMode="auto">
          <a:xfrm flipV="1">
            <a:off x="395288" y="5661025"/>
            <a:ext cx="865187" cy="5032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30" name="Text Box 7"/>
          <p:cNvSpPr txBox="1">
            <a:spLocks noChangeArrowheads="1"/>
          </p:cNvSpPr>
          <p:nvPr/>
        </p:nvSpPr>
        <p:spPr bwMode="auto">
          <a:xfrm rot="-1798400">
            <a:off x="117538" y="5501908"/>
            <a:ext cx="1263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accent2"/>
                </a:solidFill>
                <a:effectLst/>
                <a:latin typeface="+mn-lt"/>
              </a:rPr>
              <a:t>160 </a:t>
            </a:r>
            <a:r>
              <a:rPr lang="en-US" sz="1600" b="1" dirty="0" err="1">
                <a:solidFill>
                  <a:schemeClr val="accent2"/>
                </a:solidFill>
                <a:effectLst/>
                <a:latin typeface="+mn-lt"/>
              </a:rPr>
              <a:t>GeV</a:t>
            </a:r>
            <a:r>
              <a:rPr lang="en-US" sz="1600" b="1" dirty="0">
                <a:solidFill>
                  <a:schemeClr val="accent2"/>
                </a:solidFill>
                <a:effectLst/>
                <a:latin typeface="+mn-lt"/>
              </a:rPr>
              <a:t>  </a:t>
            </a:r>
            <a:r>
              <a:rPr lang="en-US" sz="1600" b="1" dirty="0" smtClean="0">
                <a:solidFill>
                  <a:schemeClr val="accent2"/>
                </a:solidFill>
                <a:effectLst/>
                <a:latin typeface="+mn-lt"/>
                <a:sym typeface="Symbol"/>
              </a:rPr>
              <a:t></a:t>
            </a:r>
            <a:endParaRPr lang="en-US" sz="1600" b="1" dirty="0" smtClean="0">
              <a:solidFill>
                <a:schemeClr val="accent2"/>
              </a:solidFill>
              <a:effectLst/>
              <a:latin typeface="+mn-lt"/>
            </a:endParaRPr>
          </a:p>
          <a:p>
            <a:pPr eaLnBrk="1" hangingPunct="1"/>
            <a:endParaRPr lang="en-US" sz="1600" b="1" dirty="0">
              <a:solidFill>
                <a:schemeClr val="accent2"/>
              </a:solidFill>
              <a:effectLst/>
              <a:latin typeface="+mn-lt"/>
            </a:endParaRPr>
          </a:p>
          <a:p>
            <a:pPr eaLnBrk="1" hangingPunct="1"/>
            <a:r>
              <a:rPr lang="en-US" sz="1600" b="1" dirty="0" smtClean="0">
                <a:solidFill>
                  <a:schemeClr val="accent2"/>
                </a:solidFill>
                <a:effectLst/>
                <a:latin typeface="+mn-lt"/>
              </a:rPr>
              <a:t>190 </a:t>
            </a:r>
            <a:r>
              <a:rPr lang="en-US" sz="1600" b="1" dirty="0" err="1" smtClean="0">
                <a:solidFill>
                  <a:schemeClr val="accent2"/>
                </a:solidFill>
                <a:effectLst/>
                <a:latin typeface="+mn-lt"/>
              </a:rPr>
              <a:t>GeV</a:t>
            </a:r>
            <a:r>
              <a:rPr lang="en-US" sz="1600" b="1" dirty="0" smtClean="0">
                <a:solidFill>
                  <a:schemeClr val="accent2"/>
                </a:solidFill>
                <a:effectLst/>
                <a:latin typeface="+mn-lt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effectLst/>
                <a:latin typeface="+mn-lt"/>
                <a:sym typeface="Symbol"/>
              </a:rPr>
              <a:t></a:t>
            </a:r>
            <a:endParaRPr lang="en-US" sz="1600" b="1" dirty="0"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769032" name="Line 8"/>
          <p:cNvSpPr>
            <a:spLocks noChangeShapeType="1"/>
          </p:cNvSpPr>
          <p:nvPr/>
        </p:nvSpPr>
        <p:spPr bwMode="auto">
          <a:xfrm flipV="1">
            <a:off x="900113" y="5300663"/>
            <a:ext cx="215900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1908175" y="57340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effectLst/>
              </a:rPr>
              <a:t>SciFi</a:t>
            </a:r>
          </a:p>
        </p:txBody>
      </p:sp>
      <p:sp>
        <p:nvSpPr>
          <p:cNvPr id="5133" name="Text Box 10"/>
          <p:cNvSpPr txBox="1">
            <a:spLocks noChangeArrowheads="1"/>
          </p:cNvSpPr>
          <p:nvPr/>
        </p:nvSpPr>
        <p:spPr bwMode="auto">
          <a:xfrm>
            <a:off x="1331913" y="587692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  <a:effectLst/>
              </a:rPr>
              <a:t>veto</a:t>
            </a:r>
          </a:p>
        </p:txBody>
      </p:sp>
      <p:sp>
        <p:nvSpPr>
          <p:cNvPr id="5134" name="Text Box 11"/>
          <p:cNvSpPr txBox="1">
            <a:spLocks noChangeArrowheads="1"/>
          </p:cNvSpPr>
          <p:nvPr/>
        </p:nvSpPr>
        <p:spPr bwMode="auto">
          <a:xfrm>
            <a:off x="720309" y="1330881"/>
            <a:ext cx="1980029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baseline="30000" dirty="0">
                <a:effectLst/>
                <a:latin typeface="+mj-lt"/>
              </a:rPr>
              <a:t>6</a:t>
            </a:r>
            <a:r>
              <a:rPr lang="en-US" b="1" dirty="0">
                <a:effectLst/>
                <a:latin typeface="+mj-lt"/>
              </a:rPr>
              <a:t>LiD </a:t>
            </a:r>
            <a:r>
              <a:rPr lang="en-US" b="1" dirty="0" smtClean="0">
                <a:effectLst/>
                <a:latin typeface="+mj-lt"/>
              </a:rPr>
              <a:t>target </a:t>
            </a:r>
            <a:r>
              <a:rPr lang="en-US" b="1" dirty="0" smtClean="0">
                <a:effectLst/>
                <a:latin typeface="+mj-lt"/>
                <a:sym typeface="Symbol" pitchFamily="18" charset="2"/>
              </a:rPr>
              <a:t> </a:t>
            </a:r>
            <a:r>
              <a:rPr lang="en-US" b="1" dirty="0">
                <a:effectLst/>
                <a:latin typeface="+mj-lt"/>
                <a:sym typeface="Symbol" pitchFamily="18" charset="2"/>
              </a:rPr>
              <a:t>run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1908175" y="541972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D60093"/>
                </a:solidFill>
                <a:effectLst/>
              </a:rPr>
              <a:t>Si</a:t>
            </a:r>
          </a:p>
        </p:txBody>
      </p:sp>
      <p:sp>
        <p:nvSpPr>
          <p:cNvPr id="5136" name="Text Box 13"/>
          <p:cNvSpPr txBox="1">
            <a:spLocks noChangeArrowheads="1"/>
          </p:cNvSpPr>
          <p:nvPr/>
        </p:nvSpPr>
        <p:spPr bwMode="auto">
          <a:xfrm>
            <a:off x="2843213" y="5487988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99"/>
                </a:solidFill>
                <a:effectLst/>
              </a:rPr>
              <a:t>Micromegas</a:t>
            </a:r>
          </a:p>
        </p:txBody>
      </p:sp>
      <p:sp>
        <p:nvSpPr>
          <p:cNvPr id="5137" name="Text Box 14"/>
          <p:cNvSpPr txBox="1">
            <a:spLocks noChangeArrowheads="1"/>
          </p:cNvSpPr>
          <p:nvPr/>
        </p:nvSpPr>
        <p:spPr bwMode="auto">
          <a:xfrm>
            <a:off x="698803" y="3991054"/>
            <a:ext cx="12490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9999"/>
                </a:solidFill>
                <a:effectLst/>
              </a:rPr>
              <a:t>Drift </a:t>
            </a:r>
            <a:endParaRPr lang="en-US" dirty="0" smtClean="0">
              <a:solidFill>
                <a:srgbClr val="009999"/>
              </a:solidFill>
              <a:effectLst/>
            </a:endParaRPr>
          </a:p>
          <a:p>
            <a:pPr algn="ctr" eaLnBrk="1" hangingPunct="1"/>
            <a:r>
              <a:rPr lang="en-US" dirty="0" smtClean="0">
                <a:solidFill>
                  <a:srgbClr val="009999"/>
                </a:solidFill>
                <a:effectLst/>
              </a:rPr>
              <a:t>Chambers</a:t>
            </a:r>
            <a:endParaRPr lang="en-US" dirty="0">
              <a:solidFill>
                <a:srgbClr val="009999"/>
              </a:solidFill>
              <a:effectLst/>
            </a:endParaRPr>
          </a:p>
        </p:txBody>
      </p:sp>
      <p:sp>
        <p:nvSpPr>
          <p:cNvPr id="5138" name="Text Box 15"/>
          <p:cNvSpPr txBox="1">
            <a:spLocks noChangeArrowheads="1"/>
          </p:cNvSpPr>
          <p:nvPr/>
        </p:nvSpPr>
        <p:spPr bwMode="auto">
          <a:xfrm>
            <a:off x="3419475" y="520065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3333"/>
                </a:solidFill>
                <a:effectLst/>
              </a:rPr>
              <a:t>GEMs</a:t>
            </a:r>
          </a:p>
        </p:txBody>
      </p:sp>
      <p:sp>
        <p:nvSpPr>
          <p:cNvPr id="5139" name="Text Box 16"/>
          <p:cNvSpPr txBox="1">
            <a:spLocks noChangeArrowheads="1"/>
          </p:cNvSpPr>
          <p:nvPr/>
        </p:nvSpPr>
        <p:spPr bwMode="auto">
          <a:xfrm>
            <a:off x="4500563" y="47244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99"/>
                </a:solidFill>
                <a:effectLst/>
              </a:rPr>
              <a:t>Straws</a:t>
            </a:r>
          </a:p>
        </p:txBody>
      </p:sp>
      <p:sp>
        <p:nvSpPr>
          <p:cNvPr id="5140" name="Text Box 17"/>
          <p:cNvSpPr txBox="1">
            <a:spLocks noChangeArrowheads="1"/>
          </p:cNvSpPr>
          <p:nvPr/>
        </p:nvSpPr>
        <p:spPr bwMode="auto">
          <a:xfrm>
            <a:off x="2195513" y="38322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effectLst/>
              </a:rPr>
              <a:t>SM1</a:t>
            </a:r>
          </a:p>
        </p:txBody>
      </p:sp>
      <p:sp>
        <p:nvSpPr>
          <p:cNvPr id="5141" name="Text Box 18"/>
          <p:cNvSpPr txBox="1">
            <a:spLocks noChangeArrowheads="1"/>
          </p:cNvSpPr>
          <p:nvPr/>
        </p:nvSpPr>
        <p:spPr bwMode="auto">
          <a:xfrm>
            <a:off x="2411413" y="34004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effectLst/>
              </a:rPr>
              <a:t>RICH</a:t>
            </a:r>
          </a:p>
        </p:txBody>
      </p:sp>
      <p:sp>
        <p:nvSpPr>
          <p:cNvPr id="769043" name="Line 19"/>
          <p:cNvSpPr>
            <a:spLocks noChangeShapeType="1"/>
          </p:cNvSpPr>
          <p:nvPr/>
        </p:nvSpPr>
        <p:spPr bwMode="auto">
          <a:xfrm flipV="1">
            <a:off x="5003800" y="3644900"/>
            <a:ext cx="360363" cy="10795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9044" name="Line 20"/>
          <p:cNvSpPr>
            <a:spLocks noChangeShapeType="1"/>
          </p:cNvSpPr>
          <p:nvPr/>
        </p:nvSpPr>
        <p:spPr bwMode="auto">
          <a:xfrm flipH="1">
            <a:off x="3419475" y="4724400"/>
            <a:ext cx="1584325" cy="7302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44" name="Text Box 21"/>
          <p:cNvSpPr txBox="1">
            <a:spLocks noChangeArrowheads="1"/>
          </p:cNvSpPr>
          <p:nvPr/>
        </p:nvSpPr>
        <p:spPr bwMode="auto">
          <a:xfrm>
            <a:off x="2829655" y="1771403"/>
            <a:ext cx="11977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effectLst/>
              </a:rPr>
              <a:t>ECALs</a:t>
            </a:r>
          </a:p>
          <a:p>
            <a:pPr algn="ctr" eaLnBrk="1" hangingPunct="1"/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&amp; HCALs</a:t>
            </a:r>
          </a:p>
        </p:txBody>
      </p:sp>
      <p:sp>
        <p:nvSpPr>
          <p:cNvPr id="769046" name="Line 22"/>
          <p:cNvSpPr>
            <a:spLocks noChangeShapeType="1"/>
          </p:cNvSpPr>
          <p:nvPr/>
        </p:nvSpPr>
        <p:spPr bwMode="auto">
          <a:xfrm>
            <a:off x="3275806" y="2386013"/>
            <a:ext cx="3024188" cy="28733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9047" name="Line 23"/>
          <p:cNvSpPr>
            <a:spLocks noChangeShapeType="1"/>
          </p:cNvSpPr>
          <p:nvPr/>
        </p:nvSpPr>
        <p:spPr bwMode="auto">
          <a:xfrm>
            <a:off x="3347865" y="2417734"/>
            <a:ext cx="431974" cy="1587529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47" name="Text Box 24"/>
          <p:cNvSpPr txBox="1">
            <a:spLocks noChangeArrowheads="1"/>
          </p:cNvSpPr>
          <p:nvPr/>
        </p:nvSpPr>
        <p:spPr bwMode="auto">
          <a:xfrm>
            <a:off x="7023837" y="3573463"/>
            <a:ext cx="1698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99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990000"/>
                </a:solidFill>
                <a:effectLst/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990000"/>
                </a:solidFill>
                <a:effectLst/>
              </a:rPr>
              <a:t>Filters/Walls</a:t>
            </a:r>
            <a:endParaRPr lang="en-US" dirty="0">
              <a:solidFill>
                <a:srgbClr val="990000"/>
              </a:solidFill>
              <a:effectLst/>
            </a:endParaRPr>
          </a:p>
        </p:txBody>
      </p:sp>
      <p:sp>
        <p:nvSpPr>
          <p:cNvPr id="769049" name="Line 25"/>
          <p:cNvSpPr>
            <a:spLocks noChangeShapeType="1"/>
          </p:cNvSpPr>
          <p:nvPr/>
        </p:nvSpPr>
        <p:spPr bwMode="auto">
          <a:xfrm flipH="1" flipV="1">
            <a:off x="7308848" y="2420936"/>
            <a:ext cx="813863" cy="122396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9050" name="Line 26"/>
          <p:cNvSpPr>
            <a:spLocks noChangeShapeType="1"/>
          </p:cNvSpPr>
          <p:nvPr/>
        </p:nvSpPr>
        <p:spPr bwMode="auto">
          <a:xfrm flipH="1">
            <a:off x="4284663" y="3832225"/>
            <a:ext cx="2663825" cy="317499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50" name="Text Box 27"/>
          <p:cNvSpPr txBox="1">
            <a:spLocks noChangeArrowheads="1"/>
          </p:cNvSpPr>
          <p:nvPr/>
        </p:nvSpPr>
        <p:spPr bwMode="auto">
          <a:xfrm>
            <a:off x="3708400" y="1336675"/>
            <a:ext cx="224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effectLst/>
              </a:rPr>
              <a:t>Trigger Hodoscopes</a:t>
            </a:r>
          </a:p>
        </p:txBody>
      </p:sp>
      <p:sp>
        <p:nvSpPr>
          <p:cNvPr id="769052" name="Line 28"/>
          <p:cNvSpPr>
            <a:spLocks noChangeShapeType="1"/>
          </p:cNvSpPr>
          <p:nvPr/>
        </p:nvSpPr>
        <p:spPr bwMode="auto">
          <a:xfrm>
            <a:off x="4932363" y="1773238"/>
            <a:ext cx="280828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9053" name="Line 29"/>
          <p:cNvSpPr>
            <a:spLocks noChangeShapeType="1"/>
          </p:cNvSpPr>
          <p:nvPr/>
        </p:nvSpPr>
        <p:spPr bwMode="auto">
          <a:xfrm>
            <a:off x="4932363" y="1773238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9054" name="Line 30"/>
          <p:cNvSpPr>
            <a:spLocks noChangeShapeType="1"/>
          </p:cNvSpPr>
          <p:nvPr/>
        </p:nvSpPr>
        <p:spPr bwMode="auto">
          <a:xfrm>
            <a:off x="4932363" y="1773238"/>
            <a:ext cx="20161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9055" name="Line 31"/>
          <p:cNvSpPr>
            <a:spLocks noChangeShapeType="1"/>
          </p:cNvSpPr>
          <p:nvPr/>
        </p:nvSpPr>
        <p:spPr bwMode="auto">
          <a:xfrm>
            <a:off x="4932363" y="1773238"/>
            <a:ext cx="12954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9056" name="Line 32"/>
          <p:cNvSpPr>
            <a:spLocks noChangeShapeType="1"/>
          </p:cNvSpPr>
          <p:nvPr/>
        </p:nvSpPr>
        <p:spPr bwMode="auto">
          <a:xfrm flipH="1">
            <a:off x="4787900" y="1773238"/>
            <a:ext cx="1444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56" name="Text Box 33"/>
          <p:cNvSpPr txBox="1">
            <a:spLocks noChangeArrowheads="1"/>
          </p:cNvSpPr>
          <p:nvPr/>
        </p:nvSpPr>
        <p:spPr bwMode="auto">
          <a:xfrm>
            <a:off x="3635375" y="2633663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effectLst/>
                <a:latin typeface="Times New Roman" pitchFamily="18" charset="0"/>
              </a:rPr>
              <a:t>MWPCs</a:t>
            </a:r>
          </a:p>
        </p:txBody>
      </p:sp>
      <p:sp>
        <p:nvSpPr>
          <p:cNvPr id="5157" name="Text Box 34"/>
          <p:cNvSpPr txBox="1">
            <a:spLocks noChangeArrowheads="1"/>
          </p:cNvSpPr>
          <p:nvPr/>
        </p:nvSpPr>
        <p:spPr bwMode="auto">
          <a:xfrm rot="-1955555">
            <a:off x="7169150" y="2827338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effectLst/>
              </a:rPr>
              <a:t>50 m</a:t>
            </a:r>
          </a:p>
        </p:txBody>
      </p:sp>
      <p:sp>
        <p:nvSpPr>
          <p:cNvPr id="5158" name="Text Box 35"/>
          <p:cNvSpPr txBox="1">
            <a:spLocks noChangeArrowheads="1"/>
          </p:cNvSpPr>
          <p:nvPr/>
        </p:nvSpPr>
        <p:spPr bwMode="auto">
          <a:xfrm>
            <a:off x="3492500" y="30400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effectLst/>
              </a:rPr>
              <a:t>SM2</a:t>
            </a:r>
          </a:p>
        </p:txBody>
      </p:sp>
      <p:sp>
        <p:nvSpPr>
          <p:cNvPr id="769069" name="Line 45"/>
          <p:cNvSpPr>
            <a:spLocks noChangeShapeType="1"/>
          </p:cNvSpPr>
          <p:nvPr/>
        </p:nvSpPr>
        <p:spPr bwMode="auto">
          <a:xfrm flipV="1">
            <a:off x="2771775" y="2492375"/>
            <a:ext cx="5616575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769072" name="Picture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23" y="193065"/>
            <a:ext cx="2919414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669" y="1616868"/>
            <a:ext cx="2305050" cy="1825625"/>
            <a:chOff x="2397" y="200"/>
            <a:chExt cx="3256" cy="2478"/>
          </a:xfrm>
        </p:grpSpPr>
        <p:sp>
          <p:nvSpPr>
            <p:cNvPr id="48" name="Freeform 4"/>
            <p:cNvSpPr>
              <a:spLocks/>
            </p:cNvSpPr>
            <p:nvPr/>
          </p:nvSpPr>
          <p:spPr bwMode="auto">
            <a:xfrm>
              <a:off x="2783" y="1949"/>
              <a:ext cx="1" cy="729"/>
            </a:xfrm>
            <a:custGeom>
              <a:avLst/>
              <a:gdLst>
                <a:gd name="T0" fmla="*/ 3190 h 3190"/>
                <a:gd name="T1" fmla="*/ 0 h 3190"/>
                <a:gd name="T2" fmla="*/ 3190 h 31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90">
                  <a:moveTo>
                    <a:pt x="0" y="3190"/>
                  </a:moveTo>
                  <a:lnTo>
                    <a:pt x="0" y="0"/>
                  </a:lnTo>
                  <a:lnTo>
                    <a:pt x="0" y="31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2759" y="1794"/>
              <a:ext cx="1" cy="17"/>
            </a:xfrm>
            <a:custGeom>
              <a:avLst/>
              <a:gdLst>
                <a:gd name="T0" fmla="*/ 72 h 72"/>
                <a:gd name="T1" fmla="*/ 0 h 72"/>
                <a:gd name="T2" fmla="*/ 72 h 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2">
                  <a:moveTo>
                    <a:pt x="0" y="72"/>
                  </a:move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2874" y="2265"/>
              <a:ext cx="1" cy="183"/>
            </a:xfrm>
            <a:custGeom>
              <a:avLst/>
              <a:gdLst>
                <a:gd name="T0" fmla="*/ 0 w 11"/>
                <a:gd name="T1" fmla="*/ 798 h 804"/>
                <a:gd name="T2" fmla="*/ 0 w 11"/>
                <a:gd name="T3" fmla="*/ 6 h 804"/>
                <a:gd name="T4" fmla="*/ 0 w 11"/>
                <a:gd name="T5" fmla="*/ 0 h 804"/>
                <a:gd name="T6" fmla="*/ 11 w 11"/>
                <a:gd name="T7" fmla="*/ 0 h 804"/>
                <a:gd name="T8" fmla="*/ 11 w 11"/>
                <a:gd name="T9" fmla="*/ 6 h 804"/>
                <a:gd name="T10" fmla="*/ 11 w 11"/>
                <a:gd name="T11" fmla="*/ 798 h 804"/>
                <a:gd name="T12" fmla="*/ 11 w 11"/>
                <a:gd name="T13" fmla="*/ 804 h 804"/>
                <a:gd name="T14" fmla="*/ 0 w 11"/>
                <a:gd name="T15" fmla="*/ 804 h 804"/>
                <a:gd name="T16" fmla="*/ 0 w 11"/>
                <a:gd name="T17" fmla="*/ 798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04">
                  <a:moveTo>
                    <a:pt x="0" y="798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1" y="798"/>
                  </a:lnTo>
                  <a:lnTo>
                    <a:pt x="11" y="804"/>
                  </a:lnTo>
                  <a:lnTo>
                    <a:pt x="0" y="804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3282" y="2358"/>
              <a:ext cx="5" cy="2"/>
            </a:xfrm>
            <a:custGeom>
              <a:avLst/>
              <a:gdLst>
                <a:gd name="T0" fmla="*/ 19 w 25"/>
                <a:gd name="T1" fmla="*/ 11 h 11"/>
                <a:gd name="T2" fmla="*/ 5 w 25"/>
                <a:gd name="T3" fmla="*/ 11 h 11"/>
                <a:gd name="T4" fmla="*/ 0 w 25"/>
                <a:gd name="T5" fmla="*/ 11 h 11"/>
                <a:gd name="T6" fmla="*/ 0 w 25"/>
                <a:gd name="T7" fmla="*/ 0 h 11"/>
                <a:gd name="T8" fmla="*/ 5 w 25"/>
                <a:gd name="T9" fmla="*/ 0 h 11"/>
                <a:gd name="T10" fmla="*/ 19 w 25"/>
                <a:gd name="T11" fmla="*/ 0 h 11"/>
                <a:gd name="T12" fmla="*/ 25 w 25"/>
                <a:gd name="T13" fmla="*/ 0 h 11"/>
                <a:gd name="T14" fmla="*/ 25 w 25"/>
                <a:gd name="T15" fmla="*/ 11 h 11"/>
                <a:gd name="T16" fmla="*/ 19 w 2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1">
                  <a:moveTo>
                    <a:pt x="19" y="11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11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2554" y="938"/>
              <a:ext cx="3" cy="3"/>
            </a:xfrm>
            <a:custGeom>
              <a:avLst/>
              <a:gdLst>
                <a:gd name="T0" fmla="*/ 7 w 12"/>
                <a:gd name="T1" fmla="*/ 11 h 11"/>
                <a:gd name="T2" fmla="*/ 5 w 12"/>
                <a:gd name="T3" fmla="*/ 11 h 11"/>
                <a:gd name="T4" fmla="*/ 0 w 12"/>
                <a:gd name="T5" fmla="*/ 11 h 11"/>
                <a:gd name="T6" fmla="*/ 0 w 12"/>
                <a:gd name="T7" fmla="*/ 0 h 11"/>
                <a:gd name="T8" fmla="*/ 5 w 12"/>
                <a:gd name="T9" fmla="*/ 0 h 11"/>
                <a:gd name="T10" fmla="*/ 7 w 12"/>
                <a:gd name="T11" fmla="*/ 0 h 11"/>
                <a:gd name="T12" fmla="*/ 12 w 12"/>
                <a:gd name="T13" fmla="*/ 0 h 11"/>
                <a:gd name="T14" fmla="*/ 12 w 12"/>
                <a:gd name="T15" fmla="*/ 11 h 11"/>
                <a:gd name="T16" fmla="*/ 7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2768" y="2073"/>
              <a:ext cx="13" cy="2"/>
            </a:xfrm>
            <a:custGeom>
              <a:avLst/>
              <a:gdLst>
                <a:gd name="T0" fmla="*/ 5 w 56"/>
                <a:gd name="T1" fmla="*/ 0 h 10"/>
                <a:gd name="T2" fmla="*/ 51 w 56"/>
                <a:gd name="T3" fmla="*/ 0 h 10"/>
                <a:gd name="T4" fmla="*/ 56 w 56"/>
                <a:gd name="T5" fmla="*/ 0 h 10"/>
                <a:gd name="T6" fmla="*/ 56 w 56"/>
                <a:gd name="T7" fmla="*/ 10 h 10"/>
                <a:gd name="T8" fmla="*/ 51 w 56"/>
                <a:gd name="T9" fmla="*/ 10 h 10"/>
                <a:gd name="T10" fmla="*/ 5 w 56"/>
                <a:gd name="T11" fmla="*/ 10 h 10"/>
                <a:gd name="T12" fmla="*/ 0 w 56"/>
                <a:gd name="T13" fmla="*/ 10 h 10"/>
                <a:gd name="T14" fmla="*/ 0 w 56"/>
                <a:gd name="T15" fmla="*/ 0 h 10"/>
                <a:gd name="T16" fmla="*/ 5 w 5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0">
                  <a:moveTo>
                    <a:pt x="5" y="0"/>
                  </a:moveTo>
                  <a:lnTo>
                    <a:pt x="51" y="0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1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2449" y="2151"/>
              <a:ext cx="10" cy="2"/>
            </a:xfrm>
            <a:custGeom>
              <a:avLst/>
              <a:gdLst>
                <a:gd name="T0" fmla="*/ 6 w 45"/>
                <a:gd name="T1" fmla="*/ 0 h 11"/>
                <a:gd name="T2" fmla="*/ 40 w 45"/>
                <a:gd name="T3" fmla="*/ 0 h 11"/>
                <a:gd name="T4" fmla="*/ 45 w 45"/>
                <a:gd name="T5" fmla="*/ 0 h 11"/>
                <a:gd name="T6" fmla="*/ 45 w 45"/>
                <a:gd name="T7" fmla="*/ 11 h 11"/>
                <a:gd name="T8" fmla="*/ 40 w 45"/>
                <a:gd name="T9" fmla="*/ 11 h 11"/>
                <a:gd name="T10" fmla="*/ 6 w 45"/>
                <a:gd name="T11" fmla="*/ 11 h 11"/>
                <a:gd name="T12" fmla="*/ 0 w 45"/>
                <a:gd name="T13" fmla="*/ 11 h 11"/>
                <a:gd name="T14" fmla="*/ 0 w 45"/>
                <a:gd name="T15" fmla="*/ 0 h 11"/>
                <a:gd name="T16" fmla="*/ 6 w 4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">
                  <a:moveTo>
                    <a:pt x="6" y="0"/>
                  </a:moveTo>
                  <a:lnTo>
                    <a:pt x="40" y="0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40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2675" y="2400"/>
              <a:ext cx="3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3253" y="2353"/>
              <a:ext cx="1" cy="7"/>
            </a:xfrm>
            <a:custGeom>
              <a:avLst/>
              <a:gdLst>
                <a:gd name="T0" fmla="*/ 11 w 11"/>
                <a:gd name="T1" fmla="*/ 5 h 31"/>
                <a:gd name="T2" fmla="*/ 11 w 11"/>
                <a:gd name="T3" fmla="*/ 26 h 31"/>
                <a:gd name="T4" fmla="*/ 11 w 11"/>
                <a:gd name="T5" fmla="*/ 31 h 31"/>
                <a:gd name="T6" fmla="*/ 0 w 11"/>
                <a:gd name="T7" fmla="*/ 31 h 31"/>
                <a:gd name="T8" fmla="*/ 0 w 11"/>
                <a:gd name="T9" fmla="*/ 26 h 31"/>
                <a:gd name="T10" fmla="*/ 0 w 11"/>
                <a:gd name="T11" fmla="*/ 5 h 31"/>
                <a:gd name="T12" fmla="*/ 0 w 11"/>
                <a:gd name="T13" fmla="*/ 0 h 31"/>
                <a:gd name="T14" fmla="*/ 11 w 11"/>
                <a:gd name="T15" fmla="*/ 0 h 31"/>
                <a:gd name="T16" fmla="*/ 11 w 11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1">
                  <a:moveTo>
                    <a:pt x="11" y="5"/>
                  </a:moveTo>
                  <a:lnTo>
                    <a:pt x="11" y="26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2597" y="1203"/>
              <a:ext cx="180" cy="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2399" y="2070"/>
              <a:ext cx="20" cy="2"/>
            </a:xfrm>
            <a:custGeom>
              <a:avLst/>
              <a:gdLst>
                <a:gd name="T0" fmla="*/ 78 w 83"/>
                <a:gd name="T1" fmla="*/ 10 h 10"/>
                <a:gd name="T2" fmla="*/ 6 w 83"/>
                <a:gd name="T3" fmla="*/ 10 h 10"/>
                <a:gd name="T4" fmla="*/ 0 w 83"/>
                <a:gd name="T5" fmla="*/ 10 h 10"/>
                <a:gd name="T6" fmla="*/ 0 w 83"/>
                <a:gd name="T7" fmla="*/ 0 h 10"/>
                <a:gd name="T8" fmla="*/ 6 w 83"/>
                <a:gd name="T9" fmla="*/ 0 h 10"/>
                <a:gd name="T10" fmla="*/ 78 w 83"/>
                <a:gd name="T11" fmla="*/ 0 h 10"/>
                <a:gd name="T12" fmla="*/ 83 w 83"/>
                <a:gd name="T13" fmla="*/ 0 h 10"/>
                <a:gd name="T14" fmla="*/ 83 w 83"/>
                <a:gd name="T15" fmla="*/ 10 h 10"/>
                <a:gd name="T16" fmla="*/ 78 w 8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0">
                  <a:moveTo>
                    <a:pt x="78" y="1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3" y="1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15"/>
            <p:cNvSpPr>
              <a:spLocks noChangeArrowheads="1"/>
            </p:cNvSpPr>
            <p:nvPr/>
          </p:nvSpPr>
          <p:spPr bwMode="auto">
            <a:xfrm>
              <a:off x="3984" y="1980"/>
              <a:ext cx="1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2397" y="2057"/>
              <a:ext cx="2" cy="9"/>
            </a:xfrm>
            <a:custGeom>
              <a:avLst/>
              <a:gdLst>
                <a:gd name="T0" fmla="*/ 11 w 11"/>
                <a:gd name="T1" fmla="*/ 5 h 42"/>
                <a:gd name="T2" fmla="*/ 11 w 11"/>
                <a:gd name="T3" fmla="*/ 36 h 42"/>
                <a:gd name="T4" fmla="*/ 11 w 11"/>
                <a:gd name="T5" fmla="*/ 42 h 42"/>
                <a:gd name="T6" fmla="*/ 0 w 11"/>
                <a:gd name="T7" fmla="*/ 42 h 42"/>
                <a:gd name="T8" fmla="*/ 0 w 11"/>
                <a:gd name="T9" fmla="*/ 36 h 42"/>
                <a:gd name="T10" fmla="*/ 0 w 11"/>
                <a:gd name="T11" fmla="*/ 5 h 42"/>
                <a:gd name="T12" fmla="*/ 0 w 11"/>
                <a:gd name="T13" fmla="*/ 0 h 42"/>
                <a:gd name="T14" fmla="*/ 11 w 11"/>
                <a:gd name="T15" fmla="*/ 0 h 42"/>
                <a:gd name="T16" fmla="*/ 11 w 11"/>
                <a:gd name="T17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2">
                  <a:moveTo>
                    <a:pt x="11" y="5"/>
                  </a:moveTo>
                  <a:lnTo>
                    <a:pt x="11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7"/>
            <p:cNvSpPr>
              <a:spLocks/>
            </p:cNvSpPr>
            <p:nvPr/>
          </p:nvSpPr>
          <p:spPr bwMode="auto">
            <a:xfrm>
              <a:off x="2860" y="2294"/>
              <a:ext cx="3" cy="13"/>
            </a:xfrm>
            <a:custGeom>
              <a:avLst/>
              <a:gdLst>
                <a:gd name="T0" fmla="*/ 0 w 11"/>
                <a:gd name="T1" fmla="*/ 49 h 55"/>
                <a:gd name="T2" fmla="*/ 0 w 11"/>
                <a:gd name="T3" fmla="*/ 5 h 55"/>
                <a:gd name="T4" fmla="*/ 0 w 11"/>
                <a:gd name="T5" fmla="*/ 0 h 55"/>
                <a:gd name="T6" fmla="*/ 11 w 11"/>
                <a:gd name="T7" fmla="*/ 0 h 55"/>
                <a:gd name="T8" fmla="*/ 11 w 11"/>
                <a:gd name="T9" fmla="*/ 5 h 55"/>
                <a:gd name="T10" fmla="*/ 11 w 11"/>
                <a:gd name="T11" fmla="*/ 49 h 55"/>
                <a:gd name="T12" fmla="*/ 11 w 11"/>
                <a:gd name="T13" fmla="*/ 55 h 55"/>
                <a:gd name="T14" fmla="*/ 0 w 11"/>
                <a:gd name="T15" fmla="*/ 55 h 55"/>
                <a:gd name="T16" fmla="*/ 0 w 11"/>
                <a:gd name="T17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5">
                  <a:moveTo>
                    <a:pt x="0" y="4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0" y="5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2860" y="2211"/>
              <a:ext cx="3" cy="82"/>
            </a:xfrm>
            <a:custGeom>
              <a:avLst/>
              <a:gdLst>
                <a:gd name="T0" fmla="*/ 0 w 11"/>
                <a:gd name="T1" fmla="*/ 366 h 371"/>
                <a:gd name="T2" fmla="*/ 0 w 11"/>
                <a:gd name="T3" fmla="*/ 5 h 371"/>
                <a:gd name="T4" fmla="*/ 0 w 11"/>
                <a:gd name="T5" fmla="*/ 0 h 371"/>
                <a:gd name="T6" fmla="*/ 11 w 11"/>
                <a:gd name="T7" fmla="*/ 0 h 371"/>
                <a:gd name="T8" fmla="*/ 11 w 11"/>
                <a:gd name="T9" fmla="*/ 5 h 371"/>
                <a:gd name="T10" fmla="*/ 11 w 11"/>
                <a:gd name="T11" fmla="*/ 366 h 371"/>
                <a:gd name="T12" fmla="*/ 11 w 11"/>
                <a:gd name="T13" fmla="*/ 371 h 371"/>
                <a:gd name="T14" fmla="*/ 0 w 11"/>
                <a:gd name="T15" fmla="*/ 371 h 371"/>
                <a:gd name="T16" fmla="*/ 0 w 11"/>
                <a:gd name="T17" fmla="*/ 36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71">
                  <a:moveTo>
                    <a:pt x="0" y="36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366"/>
                  </a:lnTo>
                  <a:lnTo>
                    <a:pt x="11" y="371"/>
                  </a:lnTo>
                  <a:lnTo>
                    <a:pt x="0" y="371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2979" y="1405"/>
              <a:ext cx="3" cy="11"/>
            </a:xfrm>
            <a:custGeom>
              <a:avLst/>
              <a:gdLst>
                <a:gd name="T0" fmla="*/ 0 w 10"/>
                <a:gd name="T1" fmla="*/ 43 h 49"/>
                <a:gd name="T2" fmla="*/ 0 w 10"/>
                <a:gd name="T3" fmla="*/ 5 h 49"/>
                <a:gd name="T4" fmla="*/ 0 w 10"/>
                <a:gd name="T5" fmla="*/ 0 h 49"/>
                <a:gd name="T6" fmla="*/ 10 w 10"/>
                <a:gd name="T7" fmla="*/ 0 h 49"/>
                <a:gd name="T8" fmla="*/ 10 w 10"/>
                <a:gd name="T9" fmla="*/ 5 h 49"/>
                <a:gd name="T10" fmla="*/ 10 w 10"/>
                <a:gd name="T11" fmla="*/ 43 h 49"/>
                <a:gd name="T12" fmla="*/ 10 w 10"/>
                <a:gd name="T13" fmla="*/ 49 h 49"/>
                <a:gd name="T14" fmla="*/ 0 w 10"/>
                <a:gd name="T15" fmla="*/ 49 h 49"/>
                <a:gd name="T16" fmla="*/ 0 w 10"/>
                <a:gd name="T1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9">
                  <a:moveTo>
                    <a:pt x="0" y="43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43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2627" y="2258"/>
              <a:ext cx="3" cy="11"/>
            </a:xfrm>
            <a:custGeom>
              <a:avLst/>
              <a:gdLst>
                <a:gd name="T0" fmla="*/ 0 w 12"/>
                <a:gd name="T1" fmla="*/ 43 h 49"/>
                <a:gd name="T2" fmla="*/ 0 w 12"/>
                <a:gd name="T3" fmla="*/ 5 h 49"/>
                <a:gd name="T4" fmla="*/ 0 w 12"/>
                <a:gd name="T5" fmla="*/ 0 h 49"/>
                <a:gd name="T6" fmla="*/ 12 w 12"/>
                <a:gd name="T7" fmla="*/ 0 h 49"/>
                <a:gd name="T8" fmla="*/ 12 w 12"/>
                <a:gd name="T9" fmla="*/ 5 h 49"/>
                <a:gd name="T10" fmla="*/ 12 w 12"/>
                <a:gd name="T11" fmla="*/ 43 h 49"/>
                <a:gd name="T12" fmla="*/ 12 w 12"/>
                <a:gd name="T13" fmla="*/ 49 h 49"/>
                <a:gd name="T14" fmla="*/ 0 w 12"/>
                <a:gd name="T15" fmla="*/ 49 h 49"/>
                <a:gd name="T16" fmla="*/ 0 w 12"/>
                <a:gd name="T1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0" y="43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5090" y="1370"/>
              <a:ext cx="15" cy="3"/>
            </a:xfrm>
            <a:custGeom>
              <a:avLst/>
              <a:gdLst>
                <a:gd name="T0" fmla="*/ 62 w 68"/>
                <a:gd name="T1" fmla="*/ 11 h 11"/>
                <a:gd name="T2" fmla="*/ 6 w 68"/>
                <a:gd name="T3" fmla="*/ 11 h 11"/>
                <a:gd name="T4" fmla="*/ 0 w 68"/>
                <a:gd name="T5" fmla="*/ 11 h 11"/>
                <a:gd name="T6" fmla="*/ 0 w 68"/>
                <a:gd name="T7" fmla="*/ 0 h 11"/>
                <a:gd name="T8" fmla="*/ 6 w 68"/>
                <a:gd name="T9" fmla="*/ 0 h 11"/>
                <a:gd name="T10" fmla="*/ 62 w 68"/>
                <a:gd name="T11" fmla="*/ 0 h 11"/>
                <a:gd name="T12" fmla="*/ 68 w 68"/>
                <a:gd name="T13" fmla="*/ 0 h 11"/>
                <a:gd name="T14" fmla="*/ 68 w 68"/>
                <a:gd name="T15" fmla="*/ 11 h 11"/>
                <a:gd name="T16" fmla="*/ 62 w 6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1">
                  <a:moveTo>
                    <a:pt x="62" y="11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68" y="11"/>
                  </a:lnTo>
                  <a:lnTo>
                    <a:pt x="62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auto">
            <a:xfrm>
              <a:off x="5170" y="2104"/>
              <a:ext cx="7" cy="3"/>
            </a:xfrm>
            <a:custGeom>
              <a:avLst/>
              <a:gdLst>
                <a:gd name="T0" fmla="*/ 5 w 34"/>
                <a:gd name="T1" fmla="*/ 0 h 11"/>
                <a:gd name="T2" fmla="*/ 28 w 34"/>
                <a:gd name="T3" fmla="*/ 0 h 11"/>
                <a:gd name="T4" fmla="*/ 34 w 34"/>
                <a:gd name="T5" fmla="*/ 0 h 11"/>
                <a:gd name="T6" fmla="*/ 34 w 34"/>
                <a:gd name="T7" fmla="*/ 11 h 11"/>
                <a:gd name="T8" fmla="*/ 28 w 34"/>
                <a:gd name="T9" fmla="*/ 11 h 11"/>
                <a:gd name="T10" fmla="*/ 5 w 34"/>
                <a:gd name="T11" fmla="*/ 11 h 11"/>
                <a:gd name="T12" fmla="*/ 0 w 34"/>
                <a:gd name="T13" fmla="*/ 11 h 11"/>
                <a:gd name="T14" fmla="*/ 0 w 34"/>
                <a:gd name="T15" fmla="*/ 0 h 11"/>
                <a:gd name="T16" fmla="*/ 5 w 34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5" y="0"/>
                  </a:moveTo>
                  <a:lnTo>
                    <a:pt x="28" y="0"/>
                  </a:lnTo>
                  <a:lnTo>
                    <a:pt x="34" y="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23"/>
            <p:cNvSpPr>
              <a:spLocks/>
            </p:cNvSpPr>
            <p:nvPr/>
          </p:nvSpPr>
          <p:spPr bwMode="auto">
            <a:xfrm>
              <a:off x="2636" y="1980"/>
              <a:ext cx="3" cy="11"/>
            </a:xfrm>
            <a:custGeom>
              <a:avLst/>
              <a:gdLst>
                <a:gd name="T0" fmla="*/ 0 w 11"/>
                <a:gd name="T1" fmla="*/ 43 h 49"/>
                <a:gd name="T2" fmla="*/ 0 w 11"/>
                <a:gd name="T3" fmla="*/ 5 h 49"/>
                <a:gd name="T4" fmla="*/ 0 w 11"/>
                <a:gd name="T5" fmla="*/ 0 h 49"/>
                <a:gd name="T6" fmla="*/ 11 w 11"/>
                <a:gd name="T7" fmla="*/ 0 h 49"/>
                <a:gd name="T8" fmla="*/ 11 w 11"/>
                <a:gd name="T9" fmla="*/ 5 h 49"/>
                <a:gd name="T10" fmla="*/ 11 w 11"/>
                <a:gd name="T11" fmla="*/ 43 h 49"/>
                <a:gd name="T12" fmla="*/ 11 w 11"/>
                <a:gd name="T13" fmla="*/ 49 h 49"/>
                <a:gd name="T14" fmla="*/ 0 w 11"/>
                <a:gd name="T15" fmla="*/ 49 h 49"/>
                <a:gd name="T16" fmla="*/ 0 w 11"/>
                <a:gd name="T1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0" y="43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43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2646" y="1980"/>
              <a:ext cx="2" cy="11"/>
            </a:xfrm>
            <a:custGeom>
              <a:avLst/>
              <a:gdLst>
                <a:gd name="T0" fmla="*/ 0 w 11"/>
                <a:gd name="T1" fmla="*/ 43 h 49"/>
                <a:gd name="T2" fmla="*/ 0 w 11"/>
                <a:gd name="T3" fmla="*/ 5 h 49"/>
                <a:gd name="T4" fmla="*/ 0 w 11"/>
                <a:gd name="T5" fmla="*/ 0 h 49"/>
                <a:gd name="T6" fmla="*/ 11 w 11"/>
                <a:gd name="T7" fmla="*/ 0 h 49"/>
                <a:gd name="T8" fmla="*/ 11 w 11"/>
                <a:gd name="T9" fmla="*/ 5 h 49"/>
                <a:gd name="T10" fmla="*/ 11 w 11"/>
                <a:gd name="T11" fmla="*/ 43 h 49"/>
                <a:gd name="T12" fmla="*/ 11 w 11"/>
                <a:gd name="T13" fmla="*/ 49 h 49"/>
                <a:gd name="T14" fmla="*/ 0 w 11"/>
                <a:gd name="T15" fmla="*/ 49 h 49"/>
                <a:gd name="T16" fmla="*/ 0 w 11"/>
                <a:gd name="T1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0" y="43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43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2636" y="2137"/>
              <a:ext cx="3" cy="10"/>
            </a:xfrm>
            <a:custGeom>
              <a:avLst/>
              <a:gdLst>
                <a:gd name="T0" fmla="*/ 11 w 11"/>
                <a:gd name="T1" fmla="*/ 6 h 49"/>
                <a:gd name="T2" fmla="*/ 11 w 11"/>
                <a:gd name="T3" fmla="*/ 43 h 49"/>
                <a:gd name="T4" fmla="*/ 11 w 11"/>
                <a:gd name="T5" fmla="*/ 49 h 49"/>
                <a:gd name="T6" fmla="*/ 0 w 11"/>
                <a:gd name="T7" fmla="*/ 49 h 49"/>
                <a:gd name="T8" fmla="*/ 0 w 11"/>
                <a:gd name="T9" fmla="*/ 43 h 49"/>
                <a:gd name="T10" fmla="*/ 0 w 11"/>
                <a:gd name="T11" fmla="*/ 6 h 49"/>
                <a:gd name="T12" fmla="*/ 0 w 11"/>
                <a:gd name="T13" fmla="*/ 0 h 49"/>
                <a:gd name="T14" fmla="*/ 11 w 11"/>
                <a:gd name="T15" fmla="*/ 0 h 49"/>
                <a:gd name="T16" fmla="*/ 11 w 11"/>
                <a:gd name="T17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6"/>
                  </a:moveTo>
                  <a:lnTo>
                    <a:pt x="11" y="43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2646" y="2137"/>
              <a:ext cx="2" cy="10"/>
            </a:xfrm>
            <a:custGeom>
              <a:avLst/>
              <a:gdLst>
                <a:gd name="T0" fmla="*/ 11 w 11"/>
                <a:gd name="T1" fmla="*/ 6 h 49"/>
                <a:gd name="T2" fmla="*/ 11 w 11"/>
                <a:gd name="T3" fmla="*/ 43 h 49"/>
                <a:gd name="T4" fmla="*/ 11 w 11"/>
                <a:gd name="T5" fmla="*/ 49 h 49"/>
                <a:gd name="T6" fmla="*/ 0 w 11"/>
                <a:gd name="T7" fmla="*/ 49 h 49"/>
                <a:gd name="T8" fmla="*/ 0 w 11"/>
                <a:gd name="T9" fmla="*/ 43 h 49"/>
                <a:gd name="T10" fmla="*/ 0 w 11"/>
                <a:gd name="T11" fmla="*/ 6 h 49"/>
                <a:gd name="T12" fmla="*/ 0 w 11"/>
                <a:gd name="T13" fmla="*/ 0 h 49"/>
                <a:gd name="T14" fmla="*/ 11 w 11"/>
                <a:gd name="T15" fmla="*/ 0 h 49"/>
                <a:gd name="T16" fmla="*/ 11 w 11"/>
                <a:gd name="T17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6"/>
                  </a:moveTo>
                  <a:lnTo>
                    <a:pt x="11" y="43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2776" y="1909"/>
              <a:ext cx="241" cy="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Rectangle 28"/>
            <p:cNvSpPr>
              <a:spLocks noChangeArrowheads="1"/>
            </p:cNvSpPr>
            <p:nvPr/>
          </p:nvSpPr>
          <p:spPr bwMode="auto">
            <a:xfrm>
              <a:off x="2974" y="1890"/>
              <a:ext cx="3" cy="9"/>
            </a:xfrm>
            <a:prstGeom prst="rect">
              <a:avLst/>
            </a:prstGeom>
            <a:solidFill>
              <a:srgbClr val="40337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9"/>
            <p:cNvSpPr>
              <a:spLocks/>
            </p:cNvSpPr>
            <p:nvPr/>
          </p:nvSpPr>
          <p:spPr bwMode="auto">
            <a:xfrm>
              <a:off x="2636" y="1980"/>
              <a:ext cx="12" cy="3"/>
            </a:xfrm>
            <a:custGeom>
              <a:avLst/>
              <a:gdLst>
                <a:gd name="T0" fmla="*/ 6 w 50"/>
                <a:gd name="T1" fmla="*/ 0 h 11"/>
                <a:gd name="T2" fmla="*/ 44 w 50"/>
                <a:gd name="T3" fmla="*/ 0 h 11"/>
                <a:gd name="T4" fmla="*/ 50 w 50"/>
                <a:gd name="T5" fmla="*/ 0 h 11"/>
                <a:gd name="T6" fmla="*/ 50 w 50"/>
                <a:gd name="T7" fmla="*/ 11 h 11"/>
                <a:gd name="T8" fmla="*/ 44 w 50"/>
                <a:gd name="T9" fmla="*/ 11 h 11"/>
                <a:gd name="T10" fmla="*/ 6 w 50"/>
                <a:gd name="T11" fmla="*/ 11 h 11"/>
                <a:gd name="T12" fmla="*/ 0 w 50"/>
                <a:gd name="T13" fmla="*/ 11 h 11"/>
                <a:gd name="T14" fmla="*/ 0 w 50"/>
                <a:gd name="T15" fmla="*/ 0 h 11"/>
                <a:gd name="T16" fmla="*/ 6 w 5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1">
                  <a:moveTo>
                    <a:pt x="6" y="0"/>
                  </a:moveTo>
                  <a:lnTo>
                    <a:pt x="44" y="0"/>
                  </a:lnTo>
                  <a:lnTo>
                    <a:pt x="50" y="0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30"/>
            <p:cNvSpPr>
              <a:spLocks/>
            </p:cNvSpPr>
            <p:nvPr/>
          </p:nvSpPr>
          <p:spPr bwMode="auto">
            <a:xfrm>
              <a:off x="2616" y="1980"/>
              <a:ext cx="14" cy="3"/>
            </a:xfrm>
            <a:custGeom>
              <a:avLst/>
              <a:gdLst>
                <a:gd name="T0" fmla="*/ 54 w 60"/>
                <a:gd name="T1" fmla="*/ 11 h 11"/>
                <a:gd name="T2" fmla="*/ 5 w 60"/>
                <a:gd name="T3" fmla="*/ 11 h 11"/>
                <a:gd name="T4" fmla="*/ 0 w 60"/>
                <a:gd name="T5" fmla="*/ 11 h 11"/>
                <a:gd name="T6" fmla="*/ 0 w 60"/>
                <a:gd name="T7" fmla="*/ 0 h 11"/>
                <a:gd name="T8" fmla="*/ 5 w 60"/>
                <a:gd name="T9" fmla="*/ 0 h 11"/>
                <a:gd name="T10" fmla="*/ 54 w 60"/>
                <a:gd name="T11" fmla="*/ 0 h 11"/>
                <a:gd name="T12" fmla="*/ 60 w 60"/>
                <a:gd name="T13" fmla="*/ 0 h 11"/>
                <a:gd name="T14" fmla="*/ 60 w 60"/>
                <a:gd name="T15" fmla="*/ 11 h 11"/>
                <a:gd name="T16" fmla="*/ 54 w 6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1">
                  <a:moveTo>
                    <a:pt x="54" y="11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11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31"/>
            <p:cNvSpPr>
              <a:spLocks/>
            </p:cNvSpPr>
            <p:nvPr/>
          </p:nvSpPr>
          <p:spPr bwMode="auto">
            <a:xfrm>
              <a:off x="2567" y="2001"/>
              <a:ext cx="3" cy="10"/>
            </a:xfrm>
            <a:custGeom>
              <a:avLst/>
              <a:gdLst>
                <a:gd name="T0" fmla="*/ 0 w 11"/>
                <a:gd name="T1" fmla="*/ 42 h 47"/>
                <a:gd name="T2" fmla="*/ 0 w 11"/>
                <a:gd name="T3" fmla="*/ 5 h 47"/>
                <a:gd name="T4" fmla="*/ 0 w 11"/>
                <a:gd name="T5" fmla="*/ 0 h 47"/>
                <a:gd name="T6" fmla="*/ 11 w 11"/>
                <a:gd name="T7" fmla="*/ 0 h 47"/>
                <a:gd name="T8" fmla="*/ 11 w 11"/>
                <a:gd name="T9" fmla="*/ 5 h 47"/>
                <a:gd name="T10" fmla="*/ 11 w 11"/>
                <a:gd name="T11" fmla="*/ 42 h 47"/>
                <a:gd name="T12" fmla="*/ 11 w 11"/>
                <a:gd name="T13" fmla="*/ 47 h 47"/>
                <a:gd name="T14" fmla="*/ 0 w 11"/>
                <a:gd name="T15" fmla="*/ 47 h 47"/>
                <a:gd name="T16" fmla="*/ 0 w 11"/>
                <a:gd name="T1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7">
                  <a:moveTo>
                    <a:pt x="0" y="4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42"/>
                  </a:lnTo>
                  <a:lnTo>
                    <a:pt x="11" y="47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32"/>
            <p:cNvSpPr>
              <a:spLocks/>
            </p:cNvSpPr>
            <p:nvPr/>
          </p:nvSpPr>
          <p:spPr bwMode="auto">
            <a:xfrm>
              <a:off x="2773" y="1970"/>
              <a:ext cx="13" cy="2"/>
            </a:xfrm>
            <a:custGeom>
              <a:avLst/>
              <a:gdLst>
                <a:gd name="T0" fmla="*/ 52 w 57"/>
                <a:gd name="T1" fmla="*/ 11 h 11"/>
                <a:gd name="T2" fmla="*/ 5 w 57"/>
                <a:gd name="T3" fmla="*/ 11 h 11"/>
                <a:gd name="T4" fmla="*/ 0 w 57"/>
                <a:gd name="T5" fmla="*/ 11 h 11"/>
                <a:gd name="T6" fmla="*/ 0 w 57"/>
                <a:gd name="T7" fmla="*/ 0 h 11"/>
                <a:gd name="T8" fmla="*/ 5 w 57"/>
                <a:gd name="T9" fmla="*/ 0 h 11"/>
                <a:gd name="T10" fmla="*/ 52 w 57"/>
                <a:gd name="T11" fmla="*/ 0 h 11"/>
                <a:gd name="T12" fmla="*/ 57 w 57"/>
                <a:gd name="T13" fmla="*/ 0 h 11"/>
                <a:gd name="T14" fmla="*/ 57 w 57"/>
                <a:gd name="T15" fmla="*/ 11 h 11"/>
                <a:gd name="T16" fmla="*/ 52 w 5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">
                  <a:moveTo>
                    <a:pt x="52" y="11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57" y="11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2787" y="1970"/>
              <a:ext cx="88" cy="2"/>
            </a:xfrm>
            <a:custGeom>
              <a:avLst/>
              <a:gdLst>
                <a:gd name="T0" fmla="*/ 5 w 380"/>
                <a:gd name="T1" fmla="*/ 0 h 11"/>
                <a:gd name="T2" fmla="*/ 375 w 380"/>
                <a:gd name="T3" fmla="*/ 0 h 11"/>
                <a:gd name="T4" fmla="*/ 380 w 380"/>
                <a:gd name="T5" fmla="*/ 0 h 11"/>
                <a:gd name="T6" fmla="*/ 380 w 380"/>
                <a:gd name="T7" fmla="*/ 11 h 11"/>
                <a:gd name="T8" fmla="*/ 375 w 380"/>
                <a:gd name="T9" fmla="*/ 11 h 11"/>
                <a:gd name="T10" fmla="*/ 5 w 380"/>
                <a:gd name="T11" fmla="*/ 11 h 11"/>
                <a:gd name="T12" fmla="*/ 0 w 380"/>
                <a:gd name="T13" fmla="*/ 11 h 11"/>
                <a:gd name="T14" fmla="*/ 0 w 380"/>
                <a:gd name="T15" fmla="*/ 0 h 11"/>
                <a:gd name="T16" fmla="*/ 5 w 38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11">
                  <a:moveTo>
                    <a:pt x="5" y="0"/>
                  </a:moveTo>
                  <a:lnTo>
                    <a:pt x="375" y="0"/>
                  </a:lnTo>
                  <a:lnTo>
                    <a:pt x="380" y="0"/>
                  </a:lnTo>
                  <a:lnTo>
                    <a:pt x="380" y="11"/>
                  </a:lnTo>
                  <a:lnTo>
                    <a:pt x="375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34"/>
            <p:cNvSpPr>
              <a:spLocks/>
            </p:cNvSpPr>
            <p:nvPr/>
          </p:nvSpPr>
          <p:spPr bwMode="auto">
            <a:xfrm>
              <a:off x="2684" y="1970"/>
              <a:ext cx="88" cy="2"/>
            </a:xfrm>
            <a:custGeom>
              <a:avLst/>
              <a:gdLst>
                <a:gd name="T0" fmla="*/ 375 w 380"/>
                <a:gd name="T1" fmla="*/ 11 h 11"/>
                <a:gd name="T2" fmla="*/ 6 w 380"/>
                <a:gd name="T3" fmla="*/ 11 h 11"/>
                <a:gd name="T4" fmla="*/ 0 w 380"/>
                <a:gd name="T5" fmla="*/ 11 h 11"/>
                <a:gd name="T6" fmla="*/ 0 w 380"/>
                <a:gd name="T7" fmla="*/ 0 h 11"/>
                <a:gd name="T8" fmla="*/ 6 w 380"/>
                <a:gd name="T9" fmla="*/ 0 h 11"/>
                <a:gd name="T10" fmla="*/ 375 w 380"/>
                <a:gd name="T11" fmla="*/ 0 h 11"/>
                <a:gd name="T12" fmla="*/ 380 w 380"/>
                <a:gd name="T13" fmla="*/ 0 h 11"/>
                <a:gd name="T14" fmla="*/ 380 w 380"/>
                <a:gd name="T15" fmla="*/ 11 h 11"/>
                <a:gd name="T16" fmla="*/ 375 w 38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11">
                  <a:moveTo>
                    <a:pt x="375" y="11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375" y="0"/>
                  </a:lnTo>
                  <a:lnTo>
                    <a:pt x="380" y="0"/>
                  </a:lnTo>
                  <a:lnTo>
                    <a:pt x="380" y="11"/>
                  </a:lnTo>
                  <a:lnTo>
                    <a:pt x="375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35"/>
            <p:cNvSpPr>
              <a:spLocks/>
            </p:cNvSpPr>
            <p:nvPr/>
          </p:nvSpPr>
          <p:spPr bwMode="auto">
            <a:xfrm>
              <a:off x="3413" y="2008"/>
              <a:ext cx="3" cy="9"/>
            </a:xfrm>
            <a:custGeom>
              <a:avLst/>
              <a:gdLst>
                <a:gd name="T0" fmla="*/ 11 w 11"/>
                <a:gd name="T1" fmla="*/ 5 h 39"/>
                <a:gd name="T2" fmla="*/ 11 w 11"/>
                <a:gd name="T3" fmla="*/ 34 h 39"/>
                <a:gd name="T4" fmla="*/ 11 w 11"/>
                <a:gd name="T5" fmla="*/ 39 h 39"/>
                <a:gd name="T6" fmla="*/ 0 w 11"/>
                <a:gd name="T7" fmla="*/ 39 h 39"/>
                <a:gd name="T8" fmla="*/ 0 w 11"/>
                <a:gd name="T9" fmla="*/ 34 h 39"/>
                <a:gd name="T10" fmla="*/ 0 w 11"/>
                <a:gd name="T11" fmla="*/ 5 h 39"/>
                <a:gd name="T12" fmla="*/ 0 w 11"/>
                <a:gd name="T13" fmla="*/ 0 h 39"/>
                <a:gd name="T14" fmla="*/ 11 w 11"/>
                <a:gd name="T15" fmla="*/ 0 h 39"/>
                <a:gd name="T16" fmla="*/ 11 w 11"/>
                <a:gd name="T1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9">
                  <a:moveTo>
                    <a:pt x="11" y="5"/>
                  </a:moveTo>
                  <a:lnTo>
                    <a:pt x="11" y="34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36"/>
            <p:cNvSpPr>
              <a:spLocks/>
            </p:cNvSpPr>
            <p:nvPr/>
          </p:nvSpPr>
          <p:spPr bwMode="auto">
            <a:xfrm>
              <a:off x="3024" y="588"/>
              <a:ext cx="3" cy="18"/>
            </a:xfrm>
            <a:custGeom>
              <a:avLst/>
              <a:gdLst>
                <a:gd name="T0" fmla="*/ 0 w 11"/>
                <a:gd name="T1" fmla="*/ 77 h 82"/>
                <a:gd name="T2" fmla="*/ 0 w 11"/>
                <a:gd name="T3" fmla="*/ 5 h 82"/>
                <a:gd name="T4" fmla="*/ 0 w 11"/>
                <a:gd name="T5" fmla="*/ 0 h 82"/>
                <a:gd name="T6" fmla="*/ 11 w 11"/>
                <a:gd name="T7" fmla="*/ 0 h 82"/>
                <a:gd name="T8" fmla="*/ 11 w 11"/>
                <a:gd name="T9" fmla="*/ 5 h 82"/>
                <a:gd name="T10" fmla="*/ 11 w 11"/>
                <a:gd name="T11" fmla="*/ 77 h 82"/>
                <a:gd name="T12" fmla="*/ 11 w 11"/>
                <a:gd name="T13" fmla="*/ 82 h 82"/>
                <a:gd name="T14" fmla="*/ 0 w 11"/>
                <a:gd name="T15" fmla="*/ 82 h 82"/>
                <a:gd name="T16" fmla="*/ 0 w 11"/>
                <a:gd name="T17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2">
                  <a:moveTo>
                    <a:pt x="0" y="7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77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37"/>
            <p:cNvSpPr>
              <a:spLocks/>
            </p:cNvSpPr>
            <p:nvPr/>
          </p:nvSpPr>
          <p:spPr bwMode="auto">
            <a:xfrm>
              <a:off x="3507" y="2060"/>
              <a:ext cx="3" cy="8"/>
            </a:xfrm>
            <a:custGeom>
              <a:avLst/>
              <a:gdLst>
                <a:gd name="T0" fmla="*/ 10 w 10"/>
                <a:gd name="T1" fmla="*/ 4 h 32"/>
                <a:gd name="T2" fmla="*/ 10 w 10"/>
                <a:gd name="T3" fmla="*/ 27 h 32"/>
                <a:gd name="T4" fmla="*/ 10 w 10"/>
                <a:gd name="T5" fmla="*/ 32 h 32"/>
                <a:gd name="T6" fmla="*/ 0 w 10"/>
                <a:gd name="T7" fmla="*/ 32 h 32"/>
                <a:gd name="T8" fmla="*/ 0 w 10"/>
                <a:gd name="T9" fmla="*/ 27 h 32"/>
                <a:gd name="T10" fmla="*/ 0 w 10"/>
                <a:gd name="T11" fmla="*/ 4 h 32"/>
                <a:gd name="T12" fmla="*/ 0 w 10"/>
                <a:gd name="T13" fmla="*/ 0 h 32"/>
                <a:gd name="T14" fmla="*/ 10 w 10"/>
                <a:gd name="T15" fmla="*/ 0 h 32"/>
                <a:gd name="T16" fmla="*/ 10 w 10"/>
                <a:gd name="T1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2">
                  <a:moveTo>
                    <a:pt x="10" y="4"/>
                  </a:moveTo>
                  <a:lnTo>
                    <a:pt x="10" y="27"/>
                  </a:lnTo>
                  <a:lnTo>
                    <a:pt x="1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Rectangle 38"/>
            <p:cNvSpPr>
              <a:spLocks noChangeArrowheads="1"/>
            </p:cNvSpPr>
            <p:nvPr/>
          </p:nvSpPr>
          <p:spPr bwMode="auto">
            <a:xfrm>
              <a:off x="3071" y="1814"/>
              <a:ext cx="7" cy="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Rectangle 39"/>
            <p:cNvSpPr>
              <a:spLocks noChangeArrowheads="1"/>
            </p:cNvSpPr>
            <p:nvPr/>
          </p:nvSpPr>
          <p:spPr bwMode="auto">
            <a:xfrm>
              <a:off x="2878" y="2171"/>
              <a:ext cx="4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40"/>
            <p:cNvSpPr>
              <a:spLocks/>
            </p:cNvSpPr>
            <p:nvPr/>
          </p:nvSpPr>
          <p:spPr bwMode="auto">
            <a:xfrm>
              <a:off x="2900" y="2342"/>
              <a:ext cx="8" cy="2"/>
            </a:xfrm>
            <a:custGeom>
              <a:avLst/>
              <a:gdLst>
                <a:gd name="T0" fmla="*/ 20 w 25"/>
                <a:gd name="T1" fmla="*/ 10 h 10"/>
                <a:gd name="T2" fmla="*/ 5 w 25"/>
                <a:gd name="T3" fmla="*/ 10 h 10"/>
                <a:gd name="T4" fmla="*/ 0 w 25"/>
                <a:gd name="T5" fmla="*/ 10 h 10"/>
                <a:gd name="T6" fmla="*/ 0 w 25"/>
                <a:gd name="T7" fmla="*/ 0 h 10"/>
                <a:gd name="T8" fmla="*/ 5 w 25"/>
                <a:gd name="T9" fmla="*/ 0 h 10"/>
                <a:gd name="T10" fmla="*/ 20 w 25"/>
                <a:gd name="T11" fmla="*/ 0 h 10"/>
                <a:gd name="T12" fmla="*/ 25 w 25"/>
                <a:gd name="T13" fmla="*/ 0 h 10"/>
                <a:gd name="T14" fmla="*/ 25 w 25"/>
                <a:gd name="T15" fmla="*/ 10 h 10"/>
                <a:gd name="T16" fmla="*/ 20 w 25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">
                  <a:moveTo>
                    <a:pt x="20" y="10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41"/>
            <p:cNvSpPr>
              <a:spLocks/>
            </p:cNvSpPr>
            <p:nvPr/>
          </p:nvSpPr>
          <p:spPr bwMode="auto">
            <a:xfrm>
              <a:off x="3464" y="2338"/>
              <a:ext cx="3" cy="9"/>
            </a:xfrm>
            <a:custGeom>
              <a:avLst/>
              <a:gdLst>
                <a:gd name="T0" fmla="*/ 11 w 11"/>
                <a:gd name="T1" fmla="*/ 5 h 38"/>
                <a:gd name="T2" fmla="*/ 11 w 11"/>
                <a:gd name="T3" fmla="*/ 33 h 38"/>
                <a:gd name="T4" fmla="*/ 11 w 11"/>
                <a:gd name="T5" fmla="*/ 38 h 38"/>
                <a:gd name="T6" fmla="*/ 0 w 11"/>
                <a:gd name="T7" fmla="*/ 38 h 38"/>
                <a:gd name="T8" fmla="*/ 0 w 11"/>
                <a:gd name="T9" fmla="*/ 33 h 38"/>
                <a:gd name="T10" fmla="*/ 0 w 11"/>
                <a:gd name="T11" fmla="*/ 5 h 38"/>
                <a:gd name="T12" fmla="*/ 0 w 11"/>
                <a:gd name="T13" fmla="*/ 0 h 38"/>
                <a:gd name="T14" fmla="*/ 11 w 11"/>
                <a:gd name="T15" fmla="*/ 0 h 38"/>
                <a:gd name="T16" fmla="*/ 11 w 11"/>
                <a:gd name="T1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11" y="5"/>
                  </a:moveTo>
                  <a:lnTo>
                    <a:pt x="11" y="33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42"/>
            <p:cNvSpPr>
              <a:spLocks/>
            </p:cNvSpPr>
            <p:nvPr/>
          </p:nvSpPr>
          <p:spPr bwMode="auto">
            <a:xfrm>
              <a:off x="3476" y="2317"/>
              <a:ext cx="3" cy="52"/>
            </a:xfrm>
            <a:custGeom>
              <a:avLst/>
              <a:gdLst>
                <a:gd name="T0" fmla="*/ 11 w 11"/>
                <a:gd name="T1" fmla="*/ 5 h 235"/>
                <a:gd name="T2" fmla="*/ 11 w 11"/>
                <a:gd name="T3" fmla="*/ 230 h 235"/>
                <a:gd name="T4" fmla="*/ 11 w 11"/>
                <a:gd name="T5" fmla="*/ 235 h 235"/>
                <a:gd name="T6" fmla="*/ 0 w 11"/>
                <a:gd name="T7" fmla="*/ 235 h 235"/>
                <a:gd name="T8" fmla="*/ 0 w 11"/>
                <a:gd name="T9" fmla="*/ 230 h 235"/>
                <a:gd name="T10" fmla="*/ 0 w 11"/>
                <a:gd name="T11" fmla="*/ 5 h 235"/>
                <a:gd name="T12" fmla="*/ 0 w 11"/>
                <a:gd name="T13" fmla="*/ 0 h 235"/>
                <a:gd name="T14" fmla="*/ 11 w 11"/>
                <a:gd name="T15" fmla="*/ 0 h 235"/>
                <a:gd name="T16" fmla="*/ 11 w 11"/>
                <a:gd name="T17" fmla="*/ 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5">
                  <a:moveTo>
                    <a:pt x="11" y="5"/>
                  </a:moveTo>
                  <a:lnTo>
                    <a:pt x="11" y="230"/>
                  </a:lnTo>
                  <a:lnTo>
                    <a:pt x="11" y="235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Rectangle 43"/>
            <p:cNvSpPr>
              <a:spLocks noChangeArrowheads="1"/>
            </p:cNvSpPr>
            <p:nvPr/>
          </p:nvSpPr>
          <p:spPr bwMode="auto">
            <a:xfrm>
              <a:off x="2816" y="2128"/>
              <a:ext cx="5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Rectangle 44"/>
            <p:cNvSpPr>
              <a:spLocks noChangeArrowheads="1"/>
            </p:cNvSpPr>
            <p:nvPr/>
          </p:nvSpPr>
          <p:spPr bwMode="auto">
            <a:xfrm>
              <a:off x="2665" y="1112"/>
              <a:ext cx="1" cy="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Rectangle 45"/>
            <p:cNvSpPr>
              <a:spLocks noChangeArrowheads="1"/>
            </p:cNvSpPr>
            <p:nvPr/>
          </p:nvSpPr>
          <p:spPr bwMode="auto">
            <a:xfrm>
              <a:off x="2816" y="2251"/>
              <a:ext cx="3" cy="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46"/>
            <p:cNvSpPr>
              <a:spLocks/>
            </p:cNvSpPr>
            <p:nvPr/>
          </p:nvSpPr>
          <p:spPr bwMode="auto">
            <a:xfrm>
              <a:off x="2995" y="956"/>
              <a:ext cx="20" cy="3"/>
            </a:xfrm>
            <a:custGeom>
              <a:avLst/>
              <a:gdLst>
                <a:gd name="T0" fmla="*/ 82 w 87"/>
                <a:gd name="T1" fmla="*/ 11 h 11"/>
                <a:gd name="T2" fmla="*/ 5 w 87"/>
                <a:gd name="T3" fmla="*/ 11 h 11"/>
                <a:gd name="T4" fmla="*/ 0 w 87"/>
                <a:gd name="T5" fmla="*/ 11 h 11"/>
                <a:gd name="T6" fmla="*/ 0 w 87"/>
                <a:gd name="T7" fmla="*/ 0 h 11"/>
                <a:gd name="T8" fmla="*/ 5 w 87"/>
                <a:gd name="T9" fmla="*/ 0 h 11"/>
                <a:gd name="T10" fmla="*/ 82 w 87"/>
                <a:gd name="T11" fmla="*/ 0 h 11"/>
                <a:gd name="T12" fmla="*/ 87 w 87"/>
                <a:gd name="T13" fmla="*/ 0 h 11"/>
                <a:gd name="T14" fmla="*/ 87 w 87"/>
                <a:gd name="T15" fmla="*/ 11 h 11"/>
                <a:gd name="T16" fmla="*/ 82 w 8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">
                  <a:moveTo>
                    <a:pt x="82" y="11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87" y="11"/>
                  </a:lnTo>
                  <a:lnTo>
                    <a:pt x="82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Rectangle 47"/>
            <p:cNvSpPr>
              <a:spLocks noChangeArrowheads="1"/>
            </p:cNvSpPr>
            <p:nvPr/>
          </p:nvSpPr>
          <p:spPr bwMode="auto">
            <a:xfrm>
              <a:off x="2536" y="1395"/>
              <a:ext cx="2" cy="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Rectangle 48"/>
            <p:cNvSpPr>
              <a:spLocks noChangeArrowheads="1"/>
            </p:cNvSpPr>
            <p:nvPr/>
          </p:nvSpPr>
          <p:spPr bwMode="auto">
            <a:xfrm>
              <a:off x="3002" y="924"/>
              <a:ext cx="6" cy="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Rectangle 49"/>
            <p:cNvSpPr>
              <a:spLocks noChangeArrowheads="1"/>
            </p:cNvSpPr>
            <p:nvPr/>
          </p:nvSpPr>
          <p:spPr bwMode="auto">
            <a:xfrm>
              <a:off x="3002" y="924"/>
              <a:ext cx="6" cy="4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Rectangle 50"/>
            <p:cNvSpPr>
              <a:spLocks noChangeArrowheads="1"/>
            </p:cNvSpPr>
            <p:nvPr/>
          </p:nvSpPr>
          <p:spPr bwMode="auto">
            <a:xfrm>
              <a:off x="3026" y="1608"/>
              <a:ext cx="2" cy="163"/>
            </a:xfrm>
            <a:prstGeom prst="rect">
              <a:avLst/>
            </a:prstGeom>
            <a:solidFill>
              <a:srgbClr val="59575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51"/>
            <p:cNvSpPr>
              <a:spLocks/>
            </p:cNvSpPr>
            <p:nvPr/>
          </p:nvSpPr>
          <p:spPr bwMode="auto">
            <a:xfrm>
              <a:off x="2880" y="2174"/>
              <a:ext cx="3" cy="5"/>
            </a:xfrm>
            <a:custGeom>
              <a:avLst/>
              <a:gdLst>
                <a:gd name="T0" fmla="*/ 0 w 11"/>
                <a:gd name="T1" fmla="*/ 22 h 27"/>
                <a:gd name="T2" fmla="*/ 0 w 11"/>
                <a:gd name="T3" fmla="*/ 6 h 27"/>
                <a:gd name="T4" fmla="*/ 0 w 11"/>
                <a:gd name="T5" fmla="*/ 0 h 27"/>
                <a:gd name="T6" fmla="*/ 11 w 11"/>
                <a:gd name="T7" fmla="*/ 0 h 27"/>
                <a:gd name="T8" fmla="*/ 11 w 11"/>
                <a:gd name="T9" fmla="*/ 6 h 27"/>
                <a:gd name="T10" fmla="*/ 11 w 11"/>
                <a:gd name="T11" fmla="*/ 22 h 27"/>
                <a:gd name="T12" fmla="*/ 11 w 11"/>
                <a:gd name="T13" fmla="*/ 27 h 27"/>
                <a:gd name="T14" fmla="*/ 0 w 11"/>
                <a:gd name="T15" fmla="*/ 27 h 27"/>
                <a:gd name="T16" fmla="*/ 0 w 11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0" y="2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1" y="22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52"/>
            <p:cNvSpPr>
              <a:spLocks/>
            </p:cNvSpPr>
            <p:nvPr/>
          </p:nvSpPr>
          <p:spPr bwMode="auto">
            <a:xfrm>
              <a:off x="5160" y="1410"/>
              <a:ext cx="2" cy="16"/>
            </a:xfrm>
            <a:custGeom>
              <a:avLst/>
              <a:gdLst>
                <a:gd name="T0" fmla="*/ 11 w 11"/>
                <a:gd name="T1" fmla="*/ 5 h 69"/>
                <a:gd name="T2" fmla="*/ 11 w 11"/>
                <a:gd name="T3" fmla="*/ 63 h 69"/>
                <a:gd name="T4" fmla="*/ 11 w 11"/>
                <a:gd name="T5" fmla="*/ 69 h 69"/>
                <a:gd name="T6" fmla="*/ 0 w 11"/>
                <a:gd name="T7" fmla="*/ 69 h 69"/>
                <a:gd name="T8" fmla="*/ 0 w 11"/>
                <a:gd name="T9" fmla="*/ 63 h 69"/>
                <a:gd name="T10" fmla="*/ 0 w 11"/>
                <a:gd name="T11" fmla="*/ 5 h 69"/>
                <a:gd name="T12" fmla="*/ 0 w 11"/>
                <a:gd name="T13" fmla="*/ 0 h 69"/>
                <a:gd name="T14" fmla="*/ 11 w 11"/>
                <a:gd name="T15" fmla="*/ 0 h 69"/>
                <a:gd name="T16" fmla="*/ 11 w 11"/>
                <a:gd name="T17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9">
                  <a:moveTo>
                    <a:pt x="11" y="5"/>
                  </a:moveTo>
                  <a:lnTo>
                    <a:pt x="11" y="63"/>
                  </a:lnTo>
                  <a:lnTo>
                    <a:pt x="11" y="69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53"/>
            <p:cNvSpPr>
              <a:spLocks/>
            </p:cNvSpPr>
            <p:nvPr/>
          </p:nvSpPr>
          <p:spPr bwMode="auto">
            <a:xfrm>
              <a:off x="2558" y="570"/>
              <a:ext cx="21" cy="109"/>
            </a:xfrm>
            <a:custGeom>
              <a:avLst/>
              <a:gdLst>
                <a:gd name="T0" fmla="*/ 0 w 91"/>
                <a:gd name="T1" fmla="*/ 0 h 490"/>
                <a:gd name="T2" fmla="*/ 38 w 91"/>
                <a:gd name="T3" fmla="*/ 2 h 490"/>
                <a:gd name="T4" fmla="*/ 91 w 91"/>
                <a:gd name="T5" fmla="*/ 490 h 490"/>
                <a:gd name="T6" fmla="*/ 52 w 91"/>
                <a:gd name="T7" fmla="*/ 486 h 490"/>
                <a:gd name="T8" fmla="*/ 0 w 91"/>
                <a:gd name="T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90">
                  <a:moveTo>
                    <a:pt x="0" y="0"/>
                  </a:moveTo>
                  <a:lnTo>
                    <a:pt x="38" y="2"/>
                  </a:lnTo>
                  <a:lnTo>
                    <a:pt x="91" y="490"/>
                  </a:lnTo>
                  <a:lnTo>
                    <a:pt x="52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54"/>
            <p:cNvSpPr>
              <a:spLocks/>
            </p:cNvSpPr>
            <p:nvPr/>
          </p:nvSpPr>
          <p:spPr bwMode="auto">
            <a:xfrm>
              <a:off x="2558" y="570"/>
              <a:ext cx="21" cy="109"/>
            </a:xfrm>
            <a:custGeom>
              <a:avLst/>
              <a:gdLst>
                <a:gd name="T0" fmla="*/ 91 w 91"/>
                <a:gd name="T1" fmla="*/ 490 h 490"/>
                <a:gd name="T2" fmla="*/ 52 w 91"/>
                <a:gd name="T3" fmla="*/ 486 h 490"/>
                <a:gd name="T4" fmla="*/ 0 w 91"/>
                <a:gd name="T5" fmla="*/ 0 h 490"/>
                <a:gd name="T6" fmla="*/ 38 w 91"/>
                <a:gd name="T7" fmla="*/ 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490">
                  <a:moveTo>
                    <a:pt x="91" y="490"/>
                  </a:moveTo>
                  <a:lnTo>
                    <a:pt x="52" y="486"/>
                  </a:lnTo>
                  <a:lnTo>
                    <a:pt x="0" y="0"/>
                  </a:lnTo>
                  <a:lnTo>
                    <a:pt x="38" y="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2997" y="651"/>
              <a:ext cx="14" cy="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2997" y="651"/>
              <a:ext cx="14" cy="45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57"/>
            <p:cNvSpPr>
              <a:spLocks/>
            </p:cNvSpPr>
            <p:nvPr/>
          </p:nvSpPr>
          <p:spPr bwMode="auto">
            <a:xfrm>
              <a:off x="2991" y="589"/>
              <a:ext cx="26" cy="83"/>
            </a:xfrm>
            <a:custGeom>
              <a:avLst/>
              <a:gdLst>
                <a:gd name="T0" fmla="*/ 92 w 117"/>
                <a:gd name="T1" fmla="*/ 355 h 372"/>
                <a:gd name="T2" fmla="*/ 117 w 117"/>
                <a:gd name="T3" fmla="*/ 360 h 372"/>
                <a:gd name="T4" fmla="*/ 117 w 117"/>
                <a:gd name="T5" fmla="*/ 372 h 372"/>
                <a:gd name="T6" fmla="*/ 0 w 117"/>
                <a:gd name="T7" fmla="*/ 372 h 372"/>
                <a:gd name="T8" fmla="*/ 0 w 117"/>
                <a:gd name="T9" fmla="*/ 360 h 372"/>
                <a:gd name="T10" fmla="*/ 24 w 117"/>
                <a:gd name="T11" fmla="*/ 355 h 372"/>
                <a:gd name="T12" fmla="*/ 24 w 117"/>
                <a:gd name="T13" fmla="*/ 72 h 372"/>
                <a:gd name="T14" fmla="*/ 0 w 117"/>
                <a:gd name="T15" fmla="*/ 72 h 372"/>
                <a:gd name="T16" fmla="*/ 0 w 117"/>
                <a:gd name="T17" fmla="*/ 0 h 372"/>
                <a:gd name="T18" fmla="*/ 117 w 117"/>
                <a:gd name="T19" fmla="*/ 0 h 372"/>
                <a:gd name="T20" fmla="*/ 117 w 117"/>
                <a:gd name="T21" fmla="*/ 72 h 372"/>
                <a:gd name="T22" fmla="*/ 92 w 117"/>
                <a:gd name="T23" fmla="*/ 72 h 372"/>
                <a:gd name="T24" fmla="*/ 92 w 117"/>
                <a:gd name="T25" fmla="*/ 35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372">
                  <a:moveTo>
                    <a:pt x="92" y="355"/>
                  </a:moveTo>
                  <a:lnTo>
                    <a:pt x="117" y="360"/>
                  </a:lnTo>
                  <a:lnTo>
                    <a:pt x="117" y="372"/>
                  </a:lnTo>
                  <a:lnTo>
                    <a:pt x="0" y="372"/>
                  </a:lnTo>
                  <a:lnTo>
                    <a:pt x="0" y="360"/>
                  </a:lnTo>
                  <a:lnTo>
                    <a:pt x="24" y="355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72"/>
                  </a:lnTo>
                  <a:lnTo>
                    <a:pt x="92" y="72"/>
                  </a:lnTo>
                  <a:lnTo>
                    <a:pt x="92" y="3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58"/>
            <p:cNvSpPr>
              <a:spLocks/>
            </p:cNvSpPr>
            <p:nvPr/>
          </p:nvSpPr>
          <p:spPr bwMode="auto">
            <a:xfrm>
              <a:off x="2991" y="589"/>
              <a:ext cx="26" cy="83"/>
            </a:xfrm>
            <a:custGeom>
              <a:avLst/>
              <a:gdLst>
                <a:gd name="T0" fmla="*/ 92 w 117"/>
                <a:gd name="T1" fmla="*/ 355 h 372"/>
                <a:gd name="T2" fmla="*/ 117 w 117"/>
                <a:gd name="T3" fmla="*/ 360 h 372"/>
                <a:gd name="T4" fmla="*/ 117 w 117"/>
                <a:gd name="T5" fmla="*/ 372 h 372"/>
                <a:gd name="T6" fmla="*/ 0 w 117"/>
                <a:gd name="T7" fmla="*/ 372 h 372"/>
                <a:gd name="T8" fmla="*/ 0 w 117"/>
                <a:gd name="T9" fmla="*/ 360 h 372"/>
                <a:gd name="T10" fmla="*/ 24 w 117"/>
                <a:gd name="T11" fmla="*/ 355 h 372"/>
                <a:gd name="T12" fmla="*/ 24 w 117"/>
                <a:gd name="T13" fmla="*/ 72 h 372"/>
                <a:gd name="T14" fmla="*/ 0 w 117"/>
                <a:gd name="T15" fmla="*/ 72 h 372"/>
                <a:gd name="T16" fmla="*/ 0 w 117"/>
                <a:gd name="T17" fmla="*/ 0 h 372"/>
                <a:gd name="T18" fmla="*/ 117 w 117"/>
                <a:gd name="T19" fmla="*/ 0 h 372"/>
                <a:gd name="T20" fmla="*/ 117 w 117"/>
                <a:gd name="T21" fmla="*/ 72 h 372"/>
                <a:gd name="T22" fmla="*/ 92 w 117"/>
                <a:gd name="T23" fmla="*/ 72 h 372"/>
                <a:gd name="T24" fmla="*/ 92 w 117"/>
                <a:gd name="T25" fmla="*/ 35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372">
                  <a:moveTo>
                    <a:pt x="92" y="355"/>
                  </a:moveTo>
                  <a:lnTo>
                    <a:pt x="117" y="360"/>
                  </a:lnTo>
                  <a:lnTo>
                    <a:pt x="117" y="372"/>
                  </a:lnTo>
                  <a:lnTo>
                    <a:pt x="0" y="372"/>
                  </a:lnTo>
                  <a:lnTo>
                    <a:pt x="0" y="360"/>
                  </a:lnTo>
                  <a:lnTo>
                    <a:pt x="24" y="355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72"/>
                  </a:lnTo>
                  <a:lnTo>
                    <a:pt x="92" y="72"/>
                  </a:lnTo>
                  <a:lnTo>
                    <a:pt x="92" y="35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59"/>
            <p:cNvSpPr>
              <a:spLocks/>
            </p:cNvSpPr>
            <p:nvPr/>
          </p:nvSpPr>
          <p:spPr bwMode="auto">
            <a:xfrm>
              <a:off x="3013" y="677"/>
              <a:ext cx="5" cy="2"/>
            </a:xfrm>
            <a:custGeom>
              <a:avLst/>
              <a:gdLst>
                <a:gd name="T0" fmla="*/ 3 w 27"/>
                <a:gd name="T1" fmla="*/ 3 h 12"/>
                <a:gd name="T2" fmla="*/ 17 w 27"/>
                <a:gd name="T3" fmla="*/ 0 h 12"/>
                <a:gd name="T4" fmla="*/ 27 w 27"/>
                <a:gd name="T5" fmla="*/ 0 h 12"/>
                <a:gd name="T6" fmla="*/ 27 w 27"/>
                <a:gd name="T7" fmla="*/ 7 h 12"/>
                <a:gd name="T8" fmla="*/ 25 w 27"/>
                <a:gd name="T9" fmla="*/ 8 h 12"/>
                <a:gd name="T10" fmla="*/ 10 w 27"/>
                <a:gd name="T11" fmla="*/ 12 h 12"/>
                <a:gd name="T12" fmla="*/ 0 w 27"/>
                <a:gd name="T13" fmla="*/ 12 h 12"/>
                <a:gd name="T14" fmla="*/ 0 w 27"/>
                <a:gd name="T15" fmla="*/ 4 h 12"/>
                <a:gd name="T16" fmla="*/ 3 w 2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2">
                  <a:moveTo>
                    <a:pt x="3" y="3"/>
                  </a:moveTo>
                  <a:lnTo>
                    <a:pt x="17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60"/>
            <p:cNvSpPr>
              <a:spLocks/>
            </p:cNvSpPr>
            <p:nvPr/>
          </p:nvSpPr>
          <p:spPr bwMode="auto">
            <a:xfrm>
              <a:off x="2991" y="677"/>
              <a:ext cx="5" cy="2"/>
            </a:xfrm>
            <a:custGeom>
              <a:avLst/>
              <a:gdLst>
                <a:gd name="T0" fmla="*/ 10 w 27"/>
                <a:gd name="T1" fmla="*/ 0 h 12"/>
                <a:gd name="T2" fmla="*/ 24 w 27"/>
                <a:gd name="T3" fmla="*/ 3 h 12"/>
                <a:gd name="T4" fmla="*/ 27 w 27"/>
                <a:gd name="T5" fmla="*/ 4 h 12"/>
                <a:gd name="T6" fmla="*/ 27 w 27"/>
                <a:gd name="T7" fmla="*/ 12 h 12"/>
                <a:gd name="T8" fmla="*/ 17 w 27"/>
                <a:gd name="T9" fmla="*/ 12 h 12"/>
                <a:gd name="T10" fmla="*/ 2 w 27"/>
                <a:gd name="T11" fmla="*/ 8 h 12"/>
                <a:gd name="T12" fmla="*/ 0 w 27"/>
                <a:gd name="T13" fmla="*/ 7 h 12"/>
                <a:gd name="T14" fmla="*/ 0 w 27"/>
                <a:gd name="T15" fmla="*/ 0 h 12"/>
                <a:gd name="T16" fmla="*/ 10 w 27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2">
                  <a:moveTo>
                    <a:pt x="10" y="0"/>
                  </a:moveTo>
                  <a:lnTo>
                    <a:pt x="24" y="3"/>
                  </a:lnTo>
                  <a:lnTo>
                    <a:pt x="27" y="4"/>
                  </a:lnTo>
                  <a:lnTo>
                    <a:pt x="27" y="12"/>
                  </a:lnTo>
                  <a:lnTo>
                    <a:pt x="17" y="12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Rectangle 61"/>
            <p:cNvSpPr>
              <a:spLocks noChangeArrowheads="1"/>
            </p:cNvSpPr>
            <p:nvPr/>
          </p:nvSpPr>
          <p:spPr bwMode="auto">
            <a:xfrm>
              <a:off x="2991" y="676"/>
              <a:ext cx="26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62"/>
            <p:cNvSpPr>
              <a:spLocks/>
            </p:cNvSpPr>
            <p:nvPr/>
          </p:nvSpPr>
          <p:spPr bwMode="auto">
            <a:xfrm>
              <a:off x="2991" y="678"/>
              <a:ext cx="26" cy="1"/>
            </a:xfrm>
            <a:custGeom>
              <a:avLst/>
              <a:gdLst>
                <a:gd name="T0" fmla="*/ 20 w 117"/>
                <a:gd name="T1" fmla="*/ 5 h 5"/>
                <a:gd name="T2" fmla="*/ 0 w 117"/>
                <a:gd name="T3" fmla="*/ 0 h 5"/>
                <a:gd name="T4" fmla="*/ 117 w 117"/>
                <a:gd name="T5" fmla="*/ 0 h 5"/>
                <a:gd name="T6" fmla="*/ 97 w 117"/>
                <a:gd name="T7" fmla="*/ 5 h 5"/>
                <a:gd name="T8" fmla="*/ 20 w 11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">
                  <a:moveTo>
                    <a:pt x="20" y="5"/>
                  </a:moveTo>
                  <a:lnTo>
                    <a:pt x="0" y="0"/>
                  </a:lnTo>
                  <a:lnTo>
                    <a:pt x="117" y="0"/>
                  </a:lnTo>
                  <a:lnTo>
                    <a:pt x="97" y="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63"/>
            <p:cNvSpPr>
              <a:spLocks/>
            </p:cNvSpPr>
            <p:nvPr/>
          </p:nvSpPr>
          <p:spPr bwMode="auto">
            <a:xfrm>
              <a:off x="2991" y="678"/>
              <a:ext cx="26" cy="1"/>
            </a:xfrm>
            <a:custGeom>
              <a:avLst/>
              <a:gdLst>
                <a:gd name="T0" fmla="*/ 20 w 117"/>
                <a:gd name="T1" fmla="*/ 5 h 5"/>
                <a:gd name="T2" fmla="*/ 0 w 117"/>
                <a:gd name="T3" fmla="*/ 0 h 5"/>
                <a:gd name="T4" fmla="*/ 117 w 117"/>
                <a:gd name="T5" fmla="*/ 0 h 5"/>
                <a:gd name="T6" fmla="*/ 97 w 117"/>
                <a:gd name="T7" fmla="*/ 5 h 5"/>
                <a:gd name="T8" fmla="*/ 20 w 11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">
                  <a:moveTo>
                    <a:pt x="20" y="5"/>
                  </a:moveTo>
                  <a:lnTo>
                    <a:pt x="0" y="0"/>
                  </a:lnTo>
                  <a:lnTo>
                    <a:pt x="117" y="0"/>
                  </a:lnTo>
                  <a:lnTo>
                    <a:pt x="97" y="5"/>
                  </a:lnTo>
                  <a:lnTo>
                    <a:pt x="20" y="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Rectangle 64"/>
            <p:cNvSpPr>
              <a:spLocks noChangeArrowheads="1"/>
            </p:cNvSpPr>
            <p:nvPr/>
          </p:nvSpPr>
          <p:spPr bwMode="auto">
            <a:xfrm>
              <a:off x="2995" y="679"/>
              <a:ext cx="18" cy="14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Rectangle 65"/>
            <p:cNvSpPr>
              <a:spLocks noChangeArrowheads="1"/>
            </p:cNvSpPr>
            <p:nvPr/>
          </p:nvSpPr>
          <p:spPr bwMode="auto">
            <a:xfrm>
              <a:off x="2995" y="679"/>
              <a:ext cx="18" cy="1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66"/>
            <p:cNvSpPr>
              <a:spLocks/>
            </p:cNvSpPr>
            <p:nvPr/>
          </p:nvSpPr>
          <p:spPr bwMode="auto">
            <a:xfrm>
              <a:off x="2549" y="635"/>
              <a:ext cx="557" cy="71"/>
            </a:xfrm>
            <a:custGeom>
              <a:avLst/>
              <a:gdLst>
                <a:gd name="T0" fmla="*/ 1979 w 2426"/>
                <a:gd name="T1" fmla="*/ 101 h 319"/>
                <a:gd name="T2" fmla="*/ 2060 w 2426"/>
                <a:gd name="T3" fmla="*/ 101 h 319"/>
                <a:gd name="T4" fmla="*/ 2060 w 2426"/>
                <a:gd name="T5" fmla="*/ 49 h 319"/>
                <a:gd name="T6" fmla="*/ 1953 w 2426"/>
                <a:gd name="T7" fmla="*/ 49 h 319"/>
                <a:gd name="T8" fmla="*/ 1953 w 2426"/>
                <a:gd name="T9" fmla="*/ 22 h 319"/>
                <a:gd name="T10" fmla="*/ 1949 w 2426"/>
                <a:gd name="T11" fmla="*/ 15 h 319"/>
                <a:gd name="T12" fmla="*/ 1949 w 2426"/>
                <a:gd name="T13" fmla="*/ 0 h 319"/>
                <a:gd name="T14" fmla="*/ 475 w 2426"/>
                <a:gd name="T15" fmla="*/ 0 h 319"/>
                <a:gd name="T16" fmla="*/ 475 w 2426"/>
                <a:gd name="T17" fmla="*/ 15 h 319"/>
                <a:gd name="T18" fmla="*/ 471 w 2426"/>
                <a:gd name="T19" fmla="*/ 22 h 319"/>
                <a:gd name="T20" fmla="*/ 471 w 2426"/>
                <a:gd name="T21" fmla="*/ 49 h 319"/>
                <a:gd name="T22" fmla="*/ 365 w 2426"/>
                <a:gd name="T23" fmla="*/ 49 h 319"/>
                <a:gd name="T24" fmla="*/ 365 w 2426"/>
                <a:gd name="T25" fmla="*/ 101 h 319"/>
                <a:gd name="T26" fmla="*/ 445 w 2426"/>
                <a:gd name="T27" fmla="*/ 101 h 319"/>
                <a:gd name="T28" fmla="*/ 445 w 2426"/>
                <a:gd name="T29" fmla="*/ 266 h 319"/>
                <a:gd name="T30" fmla="*/ 0 w 2426"/>
                <a:gd name="T31" fmla="*/ 266 h 319"/>
                <a:gd name="T32" fmla="*/ 0 w 2426"/>
                <a:gd name="T33" fmla="*/ 319 h 319"/>
                <a:gd name="T34" fmla="*/ 2426 w 2426"/>
                <a:gd name="T35" fmla="*/ 319 h 319"/>
                <a:gd name="T36" fmla="*/ 2426 w 2426"/>
                <a:gd name="T37" fmla="*/ 266 h 319"/>
                <a:gd name="T38" fmla="*/ 1979 w 2426"/>
                <a:gd name="T39" fmla="*/ 266 h 319"/>
                <a:gd name="T40" fmla="*/ 1979 w 2426"/>
                <a:gd name="T41" fmla="*/ 10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6" h="319">
                  <a:moveTo>
                    <a:pt x="1979" y="101"/>
                  </a:moveTo>
                  <a:lnTo>
                    <a:pt x="2060" y="101"/>
                  </a:lnTo>
                  <a:lnTo>
                    <a:pt x="2060" y="49"/>
                  </a:lnTo>
                  <a:lnTo>
                    <a:pt x="1953" y="49"/>
                  </a:lnTo>
                  <a:lnTo>
                    <a:pt x="1953" y="22"/>
                  </a:lnTo>
                  <a:lnTo>
                    <a:pt x="1949" y="15"/>
                  </a:lnTo>
                  <a:lnTo>
                    <a:pt x="1949" y="0"/>
                  </a:lnTo>
                  <a:lnTo>
                    <a:pt x="475" y="0"/>
                  </a:lnTo>
                  <a:lnTo>
                    <a:pt x="475" y="15"/>
                  </a:lnTo>
                  <a:lnTo>
                    <a:pt x="471" y="22"/>
                  </a:lnTo>
                  <a:lnTo>
                    <a:pt x="471" y="49"/>
                  </a:lnTo>
                  <a:lnTo>
                    <a:pt x="365" y="49"/>
                  </a:lnTo>
                  <a:lnTo>
                    <a:pt x="365" y="101"/>
                  </a:lnTo>
                  <a:lnTo>
                    <a:pt x="445" y="101"/>
                  </a:lnTo>
                  <a:lnTo>
                    <a:pt x="445" y="266"/>
                  </a:lnTo>
                  <a:lnTo>
                    <a:pt x="0" y="266"/>
                  </a:lnTo>
                  <a:lnTo>
                    <a:pt x="0" y="319"/>
                  </a:lnTo>
                  <a:lnTo>
                    <a:pt x="2426" y="319"/>
                  </a:lnTo>
                  <a:lnTo>
                    <a:pt x="2426" y="266"/>
                  </a:lnTo>
                  <a:lnTo>
                    <a:pt x="1979" y="266"/>
                  </a:lnTo>
                  <a:lnTo>
                    <a:pt x="1979" y="10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67"/>
            <p:cNvSpPr>
              <a:spLocks/>
            </p:cNvSpPr>
            <p:nvPr/>
          </p:nvSpPr>
          <p:spPr bwMode="auto">
            <a:xfrm>
              <a:off x="2549" y="635"/>
              <a:ext cx="557" cy="71"/>
            </a:xfrm>
            <a:custGeom>
              <a:avLst/>
              <a:gdLst>
                <a:gd name="T0" fmla="*/ 1979 w 2426"/>
                <a:gd name="T1" fmla="*/ 101 h 319"/>
                <a:gd name="T2" fmla="*/ 2060 w 2426"/>
                <a:gd name="T3" fmla="*/ 101 h 319"/>
                <a:gd name="T4" fmla="*/ 2060 w 2426"/>
                <a:gd name="T5" fmla="*/ 49 h 319"/>
                <a:gd name="T6" fmla="*/ 1953 w 2426"/>
                <a:gd name="T7" fmla="*/ 49 h 319"/>
                <a:gd name="T8" fmla="*/ 1953 w 2426"/>
                <a:gd name="T9" fmla="*/ 22 h 319"/>
                <a:gd name="T10" fmla="*/ 1949 w 2426"/>
                <a:gd name="T11" fmla="*/ 15 h 319"/>
                <a:gd name="T12" fmla="*/ 1949 w 2426"/>
                <a:gd name="T13" fmla="*/ 0 h 319"/>
                <a:gd name="T14" fmla="*/ 475 w 2426"/>
                <a:gd name="T15" fmla="*/ 0 h 319"/>
                <a:gd name="T16" fmla="*/ 475 w 2426"/>
                <a:gd name="T17" fmla="*/ 15 h 319"/>
                <a:gd name="T18" fmla="*/ 471 w 2426"/>
                <a:gd name="T19" fmla="*/ 22 h 319"/>
                <a:gd name="T20" fmla="*/ 471 w 2426"/>
                <a:gd name="T21" fmla="*/ 49 h 319"/>
                <a:gd name="T22" fmla="*/ 365 w 2426"/>
                <a:gd name="T23" fmla="*/ 49 h 319"/>
                <a:gd name="T24" fmla="*/ 365 w 2426"/>
                <a:gd name="T25" fmla="*/ 101 h 319"/>
                <a:gd name="T26" fmla="*/ 445 w 2426"/>
                <a:gd name="T27" fmla="*/ 101 h 319"/>
                <a:gd name="T28" fmla="*/ 445 w 2426"/>
                <a:gd name="T29" fmla="*/ 266 h 319"/>
                <a:gd name="T30" fmla="*/ 0 w 2426"/>
                <a:gd name="T31" fmla="*/ 266 h 319"/>
                <a:gd name="T32" fmla="*/ 0 w 2426"/>
                <a:gd name="T33" fmla="*/ 319 h 319"/>
                <a:gd name="T34" fmla="*/ 2426 w 2426"/>
                <a:gd name="T35" fmla="*/ 319 h 319"/>
                <a:gd name="T36" fmla="*/ 2426 w 2426"/>
                <a:gd name="T37" fmla="*/ 266 h 319"/>
                <a:gd name="T38" fmla="*/ 1979 w 2426"/>
                <a:gd name="T39" fmla="*/ 266 h 319"/>
                <a:gd name="T40" fmla="*/ 1979 w 2426"/>
                <a:gd name="T41" fmla="*/ 10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6" h="319">
                  <a:moveTo>
                    <a:pt x="1979" y="101"/>
                  </a:moveTo>
                  <a:lnTo>
                    <a:pt x="2060" y="101"/>
                  </a:lnTo>
                  <a:lnTo>
                    <a:pt x="2060" y="49"/>
                  </a:lnTo>
                  <a:lnTo>
                    <a:pt x="1953" y="49"/>
                  </a:lnTo>
                  <a:lnTo>
                    <a:pt x="1953" y="22"/>
                  </a:lnTo>
                  <a:lnTo>
                    <a:pt x="1949" y="15"/>
                  </a:lnTo>
                  <a:lnTo>
                    <a:pt x="1949" y="0"/>
                  </a:lnTo>
                  <a:lnTo>
                    <a:pt x="475" y="0"/>
                  </a:lnTo>
                  <a:lnTo>
                    <a:pt x="475" y="15"/>
                  </a:lnTo>
                  <a:lnTo>
                    <a:pt x="471" y="22"/>
                  </a:lnTo>
                  <a:lnTo>
                    <a:pt x="471" y="49"/>
                  </a:lnTo>
                  <a:lnTo>
                    <a:pt x="365" y="49"/>
                  </a:lnTo>
                  <a:lnTo>
                    <a:pt x="365" y="101"/>
                  </a:lnTo>
                  <a:lnTo>
                    <a:pt x="445" y="101"/>
                  </a:lnTo>
                  <a:lnTo>
                    <a:pt x="445" y="266"/>
                  </a:lnTo>
                  <a:lnTo>
                    <a:pt x="0" y="266"/>
                  </a:lnTo>
                  <a:lnTo>
                    <a:pt x="0" y="319"/>
                  </a:lnTo>
                  <a:lnTo>
                    <a:pt x="2426" y="319"/>
                  </a:lnTo>
                  <a:lnTo>
                    <a:pt x="2426" y="266"/>
                  </a:lnTo>
                  <a:lnTo>
                    <a:pt x="1979" y="266"/>
                  </a:lnTo>
                  <a:lnTo>
                    <a:pt x="1979" y="10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Rectangle 68"/>
            <p:cNvSpPr>
              <a:spLocks noChangeArrowheads="1"/>
            </p:cNvSpPr>
            <p:nvPr/>
          </p:nvSpPr>
          <p:spPr bwMode="auto">
            <a:xfrm>
              <a:off x="2633" y="633"/>
              <a:ext cx="390" cy="1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Rectangle 69"/>
            <p:cNvSpPr>
              <a:spLocks noChangeArrowheads="1"/>
            </p:cNvSpPr>
            <p:nvPr/>
          </p:nvSpPr>
          <p:spPr bwMode="auto">
            <a:xfrm>
              <a:off x="2633" y="633"/>
              <a:ext cx="390" cy="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70"/>
            <p:cNvSpPr>
              <a:spLocks/>
            </p:cNvSpPr>
            <p:nvPr/>
          </p:nvSpPr>
          <p:spPr bwMode="auto">
            <a:xfrm>
              <a:off x="2659" y="634"/>
              <a:ext cx="337" cy="531"/>
            </a:xfrm>
            <a:custGeom>
              <a:avLst/>
              <a:gdLst>
                <a:gd name="T0" fmla="*/ 0 w 1466"/>
                <a:gd name="T1" fmla="*/ 0 h 2385"/>
                <a:gd name="T2" fmla="*/ 290 w 1466"/>
                <a:gd name="T3" fmla="*/ 2385 h 2385"/>
                <a:gd name="T4" fmla="*/ 1175 w 1466"/>
                <a:gd name="T5" fmla="*/ 2385 h 2385"/>
                <a:gd name="T6" fmla="*/ 1466 w 1466"/>
                <a:gd name="T7" fmla="*/ 1 h 2385"/>
                <a:gd name="T8" fmla="*/ 0 w 1466"/>
                <a:gd name="T9" fmla="*/ 0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6" h="2385">
                  <a:moveTo>
                    <a:pt x="0" y="0"/>
                  </a:moveTo>
                  <a:lnTo>
                    <a:pt x="290" y="2385"/>
                  </a:lnTo>
                  <a:lnTo>
                    <a:pt x="1175" y="2385"/>
                  </a:lnTo>
                  <a:lnTo>
                    <a:pt x="14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71"/>
            <p:cNvSpPr>
              <a:spLocks/>
            </p:cNvSpPr>
            <p:nvPr/>
          </p:nvSpPr>
          <p:spPr bwMode="auto">
            <a:xfrm>
              <a:off x="2659" y="634"/>
              <a:ext cx="337" cy="531"/>
            </a:xfrm>
            <a:custGeom>
              <a:avLst/>
              <a:gdLst>
                <a:gd name="T0" fmla="*/ 0 w 1466"/>
                <a:gd name="T1" fmla="*/ 0 h 2385"/>
                <a:gd name="T2" fmla="*/ 290 w 1466"/>
                <a:gd name="T3" fmla="*/ 2385 h 2385"/>
                <a:gd name="T4" fmla="*/ 1175 w 1466"/>
                <a:gd name="T5" fmla="*/ 2385 h 2385"/>
                <a:gd name="T6" fmla="*/ 1466 w 1466"/>
                <a:gd name="T7" fmla="*/ 1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6" h="2385">
                  <a:moveTo>
                    <a:pt x="0" y="0"/>
                  </a:moveTo>
                  <a:lnTo>
                    <a:pt x="290" y="2385"/>
                  </a:lnTo>
                  <a:lnTo>
                    <a:pt x="1175" y="2385"/>
                  </a:lnTo>
                  <a:lnTo>
                    <a:pt x="1466" y="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72"/>
            <p:cNvSpPr>
              <a:spLocks/>
            </p:cNvSpPr>
            <p:nvPr/>
          </p:nvSpPr>
          <p:spPr bwMode="auto">
            <a:xfrm>
              <a:off x="2592" y="676"/>
              <a:ext cx="25" cy="29"/>
            </a:xfrm>
            <a:custGeom>
              <a:avLst/>
              <a:gdLst>
                <a:gd name="T0" fmla="*/ 19 w 115"/>
                <a:gd name="T1" fmla="*/ 135 h 135"/>
                <a:gd name="T2" fmla="*/ 19 w 115"/>
                <a:gd name="T3" fmla="*/ 16 h 135"/>
                <a:gd name="T4" fmla="*/ 0 w 115"/>
                <a:gd name="T5" fmla="*/ 11 h 135"/>
                <a:gd name="T6" fmla="*/ 0 w 115"/>
                <a:gd name="T7" fmla="*/ 0 h 135"/>
                <a:gd name="T8" fmla="*/ 115 w 115"/>
                <a:gd name="T9" fmla="*/ 0 h 135"/>
                <a:gd name="T10" fmla="*/ 115 w 115"/>
                <a:gd name="T11" fmla="*/ 11 h 135"/>
                <a:gd name="T12" fmla="*/ 96 w 115"/>
                <a:gd name="T13" fmla="*/ 16 h 135"/>
                <a:gd name="T14" fmla="*/ 96 w 115"/>
                <a:gd name="T15" fmla="*/ 135 h 135"/>
                <a:gd name="T16" fmla="*/ 19 w 115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35">
                  <a:moveTo>
                    <a:pt x="19" y="135"/>
                  </a:moveTo>
                  <a:lnTo>
                    <a:pt x="19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96" y="16"/>
                  </a:lnTo>
                  <a:lnTo>
                    <a:pt x="96" y="135"/>
                  </a:lnTo>
                  <a:lnTo>
                    <a:pt x="19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73"/>
            <p:cNvSpPr>
              <a:spLocks/>
            </p:cNvSpPr>
            <p:nvPr/>
          </p:nvSpPr>
          <p:spPr bwMode="auto">
            <a:xfrm>
              <a:off x="2592" y="676"/>
              <a:ext cx="25" cy="29"/>
            </a:xfrm>
            <a:custGeom>
              <a:avLst/>
              <a:gdLst>
                <a:gd name="T0" fmla="*/ 19 w 115"/>
                <a:gd name="T1" fmla="*/ 135 h 135"/>
                <a:gd name="T2" fmla="*/ 19 w 115"/>
                <a:gd name="T3" fmla="*/ 16 h 135"/>
                <a:gd name="T4" fmla="*/ 0 w 115"/>
                <a:gd name="T5" fmla="*/ 11 h 135"/>
                <a:gd name="T6" fmla="*/ 0 w 115"/>
                <a:gd name="T7" fmla="*/ 0 h 135"/>
                <a:gd name="T8" fmla="*/ 115 w 115"/>
                <a:gd name="T9" fmla="*/ 0 h 135"/>
                <a:gd name="T10" fmla="*/ 115 w 115"/>
                <a:gd name="T11" fmla="*/ 11 h 135"/>
                <a:gd name="T12" fmla="*/ 96 w 115"/>
                <a:gd name="T13" fmla="*/ 16 h 135"/>
                <a:gd name="T14" fmla="*/ 96 w 115"/>
                <a:gd name="T15" fmla="*/ 135 h 135"/>
                <a:gd name="T16" fmla="*/ 19 w 115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35">
                  <a:moveTo>
                    <a:pt x="19" y="135"/>
                  </a:moveTo>
                  <a:lnTo>
                    <a:pt x="19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96" y="16"/>
                  </a:lnTo>
                  <a:lnTo>
                    <a:pt x="96" y="135"/>
                  </a:lnTo>
                  <a:lnTo>
                    <a:pt x="19" y="13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Rectangle 74"/>
            <p:cNvSpPr>
              <a:spLocks noChangeArrowheads="1"/>
            </p:cNvSpPr>
            <p:nvPr/>
          </p:nvSpPr>
          <p:spPr bwMode="auto">
            <a:xfrm>
              <a:off x="2597" y="676"/>
              <a:ext cx="15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Rectangle 75"/>
            <p:cNvSpPr>
              <a:spLocks noChangeArrowheads="1"/>
            </p:cNvSpPr>
            <p:nvPr/>
          </p:nvSpPr>
          <p:spPr bwMode="auto">
            <a:xfrm>
              <a:off x="2597" y="678"/>
              <a:ext cx="15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Rectangle 76"/>
            <p:cNvSpPr>
              <a:spLocks noChangeArrowheads="1"/>
            </p:cNvSpPr>
            <p:nvPr/>
          </p:nvSpPr>
          <p:spPr bwMode="auto">
            <a:xfrm>
              <a:off x="2597" y="678"/>
              <a:ext cx="15" cy="2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77"/>
            <p:cNvSpPr>
              <a:spLocks/>
            </p:cNvSpPr>
            <p:nvPr/>
          </p:nvSpPr>
          <p:spPr bwMode="auto">
            <a:xfrm>
              <a:off x="2592" y="676"/>
              <a:ext cx="25" cy="29"/>
            </a:xfrm>
            <a:custGeom>
              <a:avLst/>
              <a:gdLst>
                <a:gd name="T0" fmla="*/ 19 w 115"/>
                <a:gd name="T1" fmla="*/ 135 h 135"/>
                <a:gd name="T2" fmla="*/ 19 w 115"/>
                <a:gd name="T3" fmla="*/ 16 h 135"/>
                <a:gd name="T4" fmla="*/ 0 w 115"/>
                <a:gd name="T5" fmla="*/ 11 h 135"/>
                <a:gd name="T6" fmla="*/ 0 w 115"/>
                <a:gd name="T7" fmla="*/ 0 h 135"/>
                <a:gd name="T8" fmla="*/ 115 w 115"/>
                <a:gd name="T9" fmla="*/ 0 h 135"/>
                <a:gd name="T10" fmla="*/ 115 w 115"/>
                <a:gd name="T11" fmla="*/ 11 h 135"/>
                <a:gd name="T12" fmla="*/ 96 w 115"/>
                <a:gd name="T13" fmla="*/ 16 h 135"/>
                <a:gd name="T14" fmla="*/ 96 w 115"/>
                <a:gd name="T15" fmla="*/ 135 h 135"/>
                <a:gd name="T16" fmla="*/ 19 w 115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35">
                  <a:moveTo>
                    <a:pt x="19" y="135"/>
                  </a:moveTo>
                  <a:lnTo>
                    <a:pt x="19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96" y="16"/>
                  </a:lnTo>
                  <a:lnTo>
                    <a:pt x="96" y="135"/>
                  </a:lnTo>
                  <a:lnTo>
                    <a:pt x="19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78"/>
            <p:cNvSpPr>
              <a:spLocks/>
            </p:cNvSpPr>
            <p:nvPr/>
          </p:nvSpPr>
          <p:spPr bwMode="auto">
            <a:xfrm>
              <a:off x="2592" y="676"/>
              <a:ext cx="25" cy="29"/>
            </a:xfrm>
            <a:custGeom>
              <a:avLst/>
              <a:gdLst>
                <a:gd name="T0" fmla="*/ 19 w 115"/>
                <a:gd name="T1" fmla="*/ 135 h 135"/>
                <a:gd name="T2" fmla="*/ 19 w 115"/>
                <a:gd name="T3" fmla="*/ 16 h 135"/>
                <a:gd name="T4" fmla="*/ 0 w 115"/>
                <a:gd name="T5" fmla="*/ 11 h 135"/>
                <a:gd name="T6" fmla="*/ 0 w 115"/>
                <a:gd name="T7" fmla="*/ 0 h 135"/>
                <a:gd name="T8" fmla="*/ 115 w 115"/>
                <a:gd name="T9" fmla="*/ 0 h 135"/>
                <a:gd name="T10" fmla="*/ 115 w 115"/>
                <a:gd name="T11" fmla="*/ 11 h 135"/>
                <a:gd name="T12" fmla="*/ 96 w 115"/>
                <a:gd name="T13" fmla="*/ 16 h 135"/>
                <a:gd name="T14" fmla="*/ 96 w 115"/>
                <a:gd name="T15" fmla="*/ 135 h 135"/>
                <a:gd name="T16" fmla="*/ 19 w 115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35">
                  <a:moveTo>
                    <a:pt x="19" y="135"/>
                  </a:moveTo>
                  <a:lnTo>
                    <a:pt x="19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1"/>
                  </a:lnTo>
                  <a:lnTo>
                    <a:pt x="96" y="16"/>
                  </a:lnTo>
                  <a:lnTo>
                    <a:pt x="96" y="135"/>
                  </a:lnTo>
                  <a:lnTo>
                    <a:pt x="19" y="13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Rectangle 79"/>
            <p:cNvSpPr>
              <a:spLocks noChangeArrowheads="1"/>
            </p:cNvSpPr>
            <p:nvPr/>
          </p:nvSpPr>
          <p:spPr bwMode="auto">
            <a:xfrm>
              <a:off x="2597" y="676"/>
              <a:ext cx="15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Rectangle 80"/>
            <p:cNvSpPr>
              <a:spLocks noChangeArrowheads="1"/>
            </p:cNvSpPr>
            <p:nvPr/>
          </p:nvSpPr>
          <p:spPr bwMode="auto">
            <a:xfrm>
              <a:off x="2597" y="678"/>
              <a:ext cx="15" cy="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Rectangle 81"/>
            <p:cNvSpPr>
              <a:spLocks noChangeArrowheads="1"/>
            </p:cNvSpPr>
            <p:nvPr/>
          </p:nvSpPr>
          <p:spPr bwMode="auto">
            <a:xfrm>
              <a:off x="2597" y="678"/>
              <a:ext cx="15" cy="2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82"/>
            <p:cNvSpPr>
              <a:spLocks/>
            </p:cNvSpPr>
            <p:nvPr/>
          </p:nvSpPr>
          <p:spPr bwMode="auto">
            <a:xfrm>
              <a:off x="2592" y="672"/>
              <a:ext cx="4" cy="4"/>
            </a:xfrm>
            <a:custGeom>
              <a:avLst/>
              <a:gdLst>
                <a:gd name="T0" fmla="*/ 7 w 22"/>
                <a:gd name="T1" fmla="*/ 15 h 15"/>
                <a:gd name="T2" fmla="*/ 14 w 22"/>
                <a:gd name="T3" fmla="*/ 15 h 15"/>
                <a:gd name="T4" fmla="*/ 18 w 22"/>
                <a:gd name="T5" fmla="*/ 14 h 15"/>
                <a:gd name="T6" fmla="*/ 20 w 22"/>
                <a:gd name="T7" fmla="*/ 13 h 15"/>
                <a:gd name="T8" fmla="*/ 22 w 22"/>
                <a:gd name="T9" fmla="*/ 10 h 15"/>
                <a:gd name="T10" fmla="*/ 22 w 22"/>
                <a:gd name="T11" fmla="*/ 8 h 15"/>
                <a:gd name="T12" fmla="*/ 22 w 22"/>
                <a:gd name="T13" fmla="*/ 4 h 15"/>
                <a:gd name="T14" fmla="*/ 20 w 22"/>
                <a:gd name="T15" fmla="*/ 2 h 15"/>
                <a:gd name="T16" fmla="*/ 18 w 22"/>
                <a:gd name="T17" fmla="*/ 0 h 15"/>
                <a:gd name="T18" fmla="*/ 14 w 22"/>
                <a:gd name="T19" fmla="*/ 0 h 15"/>
                <a:gd name="T20" fmla="*/ 7 w 22"/>
                <a:gd name="T21" fmla="*/ 0 h 15"/>
                <a:gd name="T22" fmla="*/ 4 w 22"/>
                <a:gd name="T23" fmla="*/ 0 h 15"/>
                <a:gd name="T24" fmla="*/ 2 w 22"/>
                <a:gd name="T25" fmla="*/ 2 h 15"/>
                <a:gd name="T26" fmla="*/ 0 w 22"/>
                <a:gd name="T27" fmla="*/ 4 h 15"/>
                <a:gd name="T28" fmla="*/ 0 w 22"/>
                <a:gd name="T29" fmla="*/ 8 h 15"/>
                <a:gd name="T30" fmla="*/ 0 w 22"/>
                <a:gd name="T31" fmla="*/ 10 h 15"/>
                <a:gd name="T32" fmla="*/ 2 w 22"/>
                <a:gd name="T33" fmla="*/ 13 h 15"/>
                <a:gd name="T34" fmla="*/ 4 w 22"/>
                <a:gd name="T35" fmla="*/ 14 h 15"/>
                <a:gd name="T36" fmla="*/ 7 w 22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5">
                  <a:moveTo>
                    <a:pt x="7" y="15"/>
                  </a:moveTo>
                  <a:lnTo>
                    <a:pt x="14" y="15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83"/>
            <p:cNvSpPr>
              <a:spLocks noChangeShapeType="1"/>
            </p:cNvSpPr>
            <p:nvPr/>
          </p:nvSpPr>
          <p:spPr bwMode="auto">
            <a:xfrm>
              <a:off x="2592" y="676"/>
              <a:ext cx="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84"/>
            <p:cNvSpPr>
              <a:spLocks/>
            </p:cNvSpPr>
            <p:nvPr/>
          </p:nvSpPr>
          <p:spPr bwMode="auto">
            <a:xfrm>
              <a:off x="2594" y="672"/>
              <a:ext cx="2" cy="4"/>
            </a:xfrm>
            <a:custGeom>
              <a:avLst/>
              <a:gdLst>
                <a:gd name="T0" fmla="*/ 0 w 8"/>
                <a:gd name="T1" fmla="*/ 15 h 15"/>
                <a:gd name="T2" fmla="*/ 4 w 8"/>
                <a:gd name="T3" fmla="*/ 14 h 15"/>
                <a:gd name="T4" fmla="*/ 6 w 8"/>
                <a:gd name="T5" fmla="*/ 13 h 15"/>
                <a:gd name="T6" fmla="*/ 8 w 8"/>
                <a:gd name="T7" fmla="*/ 10 h 15"/>
                <a:gd name="T8" fmla="*/ 8 w 8"/>
                <a:gd name="T9" fmla="*/ 8 h 15"/>
                <a:gd name="T10" fmla="*/ 8 w 8"/>
                <a:gd name="T11" fmla="*/ 4 h 15"/>
                <a:gd name="T12" fmla="*/ 6 w 8"/>
                <a:gd name="T13" fmla="*/ 2 h 15"/>
                <a:gd name="T14" fmla="*/ 4 w 8"/>
                <a:gd name="T15" fmla="*/ 0 h 15"/>
                <a:gd name="T16" fmla="*/ 0 w 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4" y="14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85"/>
            <p:cNvSpPr>
              <a:spLocks noChangeShapeType="1"/>
            </p:cNvSpPr>
            <p:nvPr/>
          </p:nvSpPr>
          <p:spPr bwMode="auto">
            <a:xfrm flipH="1">
              <a:off x="2592" y="672"/>
              <a:ext cx="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Freeform 86"/>
            <p:cNvSpPr>
              <a:spLocks/>
            </p:cNvSpPr>
            <p:nvPr/>
          </p:nvSpPr>
          <p:spPr bwMode="auto">
            <a:xfrm>
              <a:off x="2592" y="672"/>
              <a:ext cx="0" cy="4"/>
            </a:xfrm>
            <a:custGeom>
              <a:avLst/>
              <a:gdLst>
                <a:gd name="T0" fmla="*/ 7 w 7"/>
                <a:gd name="T1" fmla="*/ 0 h 15"/>
                <a:gd name="T2" fmla="*/ 4 w 7"/>
                <a:gd name="T3" fmla="*/ 0 h 15"/>
                <a:gd name="T4" fmla="*/ 2 w 7"/>
                <a:gd name="T5" fmla="*/ 2 h 15"/>
                <a:gd name="T6" fmla="*/ 0 w 7"/>
                <a:gd name="T7" fmla="*/ 4 h 15"/>
                <a:gd name="T8" fmla="*/ 0 w 7"/>
                <a:gd name="T9" fmla="*/ 8 h 15"/>
                <a:gd name="T10" fmla="*/ 0 w 7"/>
                <a:gd name="T11" fmla="*/ 10 h 15"/>
                <a:gd name="T12" fmla="*/ 2 w 7"/>
                <a:gd name="T13" fmla="*/ 13 h 15"/>
                <a:gd name="T14" fmla="*/ 4 w 7"/>
                <a:gd name="T15" fmla="*/ 14 h 15"/>
                <a:gd name="T16" fmla="*/ 7 w 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Freeform 87"/>
            <p:cNvSpPr>
              <a:spLocks/>
            </p:cNvSpPr>
            <p:nvPr/>
          </p:nvSpPr>
          <p:spPr bwMode="auto">
            <a:xfrm>
              <a:off x="2612" y="672"/>
              <a:ext cx="5" cy="4"/>
            </a:xfrm>
            <a:custGeom>
              <a:avLst/>
              <a:gdLst>
                <a:gd name="T0" fmla="*/ 8 w 23"/>
                <a:gd name="T1" fmla="*/ 15 h 15"/>
                <a:gd name="T2" fmla="*/ 15 w 23"/>
                <a:gd name="T3" fmla="*/ 15 h 15"/>
                <a:gd name="T4" fmla="*/ 19 w 23"/>
                <a:gd name="T5" fmla="*/ 14 h 15"/>
                <a:gd name="T6" fmla="*/ 21 w 23"/>
                <a:gd name="T7" fmla="*/ 13 h 15"/>
                <a:gd name="T8" fmla="*/ 22 w 23"/>
                <a:gd name="T9" fmla="*/ 10 h 15"/>
                <a:gd name="T10" fmla="*/ 23 w 23"/>
                <a:gd name="T11" fmla="*/ 8 h 15"/>
                <a:gd name="T12" fmla="*/ 22 w 23"/>
                <a:gd name="T13" fmla="*/ 4 h 15"/>
                <a:gd name="T14" fmla="*/ 21 w 23"/>
                <a:gd name="T15" fmla="*/ 2 h 15"/>
                <a:gd name="T16" fmla="*/ 19 w 23"/>
                <a:gd name="T17" fmla="*/ 0 h 15"/>
                <a:gd name="T18" fmla="*/ 15 w 23"/>
                <a:gd name="T19" fmla="*/ 0 h 15"/>
                <a:gd name="T20" fmla="*/ 8 w 23"/>
                <a:gd name="T21" fmla="*/ 0 h 15"/>
                <a:gd name="T22" fmla="*/ 4 w 23"/>
                <a:gd name="T23" fmla="*/ 0 h 15"/>
                <a:gd name="T24" fmla="*/ 2 w 23"/>
                <a:gd name="T25" fmla="*/ 2 h 15"/>
                <a:gd name="T26" fmla="*/ 1 w 23"/>
                <a:gd name="T27" fmla="*/ 4 h 15"/>
                <a:gd name="T28" fmla="*/ 0 w 23"/>
                <a:gd name="T29" fmla="*/ 8 h 15"/>
                <a:gd name="T30" fmla="*/ 1 w 23"/>
                <a:gd name="T31" fmla="*/ 10 h 15"/>
                <a:gd name="T32" fmla="*/ 2 w 23"/>
                <a:gd name="T33" fmla="*/ 13 h 15"/>
                <a:gd name="T34" fmla="*/ 4 w 23"/>
                <a:gd name="T35" fmla="*/ 14 h 15"/>
                <a:gd name="T36" fmla="*/ 8 w 23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5">
                  <a:moveTo>
                    <a:pt x="8" y="15"/>
                  </a:moveTo>
                  <a:lnTo>
                    <a:pt x="15" y="15"/>
                  </a:lnTo>
                  <a:lnTo>
                    <a:pt x="19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614" y="676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89"/>
            <p:cNvSpPr>
              <a:spLocks/>
            </p:cNvSpPr>
            <p:nvPr/>
          </p:nvSpPr>
          <p:spPr bwMode="auto">
            <a:xfrm>
              <a:off x="2615" y="672"/>
              <a:ext cx="2" cy="4"/>
            </a:xfrm>
            <a:custGeom>
              <a:avLst/>
              <a:gdLst>
                <a:gd name="T0" fmla="*/ 0 w 8"/>
                <a:gd name="T1" fmla="*/ 15 h 15"/>
                <a:gd name="T2" fmla="*/ 4 w 8"/>
                <a:gd name="T3" fmla="*/ 14 h 15"/>
                <a:gd name="T4" fmla="*/ 6 w 8"/>
                <a:gd name="T5" fmla="*/ 13 h 15"/>
                <a:gd name="T6" fmla="*/ 7 w 8"/>
                <a:gd name="T7" fmla="*/ 10 h 15"/>
                <a:gd name="T8" fmla="*/ 8 w 8"/>
                <a:gd name="T9" fmla="*/ 8 h 15"/>
                <a:gd name="T10" fmla="*/ 7 w 8"/>
                <a:gd name="T11" fmla="*/ 4 h 15"/>
                <a:gd name="T12" fmla="*/ 6 w 8"/>
                <a:gd name="T13" fmla="*/ 2 h 15"/>
                <a:gd name="T14" fmla="*/ 4 w 8"/>
                <a:gd name="T15" fmla="*/ 0 h 15"/>
                <a:gd name="T16" fmla="*/ 0 w 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4" y="14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8" y="8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H="1">
              <a:off x="2614" y="672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91"/>
            <p:cNvSpPr>
              <a:spLocks/>
            </p:cNvSpPr>
            <p:nvPr/>
          </p:nvSpPr>
          <p:spPr bwMode="auto">
            <a:xfrm>
              <a:off x="2612" y="672"/>
              <a:ext cx="2" cy="4"/>
            </a:xfrm>
            <a:custGeom>
              <a:avLst/>
              <a:gdLst>
                <a:gd name="T0" fmla="*/ 8 w 8"/>
                <a:gd name="T1" fmla="*/ 0 h 15"/>
                <a:gd name="T2" fmla="*/ 4 w 8"/>
                <a:gd name="T3" fmla="*/ 0 h 15"/>
                <a:gd name="T4" fmla="*/ 2 w 8"/>
                <a:gd name="T5" fmla="*/ 2 h 15"/>
                <a:gd name="T6" fmla="*/ 1 w 8"/>
                <a:gd name="T7" fmla="*/ 4 h 15"/>
                <a:gd name="T8" fmla="*/ 0 w 8"/>
                <a:gd name="T9" fmla="*/ 8 h 15"/>
                <a:gd name="T10" fmla="*/ 1 w 8"/>
                <a:gd name="T11" fmla="*/ 10 h 15"/>
                <a:gd name="T12" fmla="*/ 2 w 8"/>
                <a:gd name="T13" fmla="*/ 13 h 15"/>
                <a:gd name="T14" fmla="*/ 4 w 8"/>
                <a:gd name="T15" fmla="*/ 14 h 15"/>
                <a:gd name="T16" fmla="*/ 8 w 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1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Rectangle 92"/>
            <p:cNvSpPr>
              <a:spLocks noChangeArrowheads="1"/>
            </p:cNvSpPr>
            <p:nvPr/>
          </p:nvSpPr>
          <p:spPr bwMode="auto">
            <a:xfrm>
              <a:off x="2570" y="686"/>
              <a:ext cx="25" cy="7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Rectangle 93"/>
            <p:cNvSpPr>
              <a:spLocks noChangeArrowheads="1"/>
            </p:cNvSpPr>
            <p:nvPr/>
          </p:nvSpPr>
          <p:spPr bwMode="auto">
            <a:xfrm>
              <a:off x="2570" y="686"/>
              <a:ext cx="25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Rectangle 94"/>
            <p:cNvSpPr>
              <a:spLocks noChangeArrowheads="1"/>
            </p:cNvSpPr>
            <p:nvPr/>
          </p:nvSpPr>
          <p:spPr bwMode="auto">
            <a:xfrm>
              <a:off x="2614" y="686"/>
              <a:ext cx="9" cy="7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Rectangle 95"/>
            <p:cNvSpPr>
              <a:spLocks noChangeArrowheads="1"/>
            </p:cNvSpPr>
            <p:nvPr/>
          </p:nvSpPr>
          <p:spPr bwMode="auto">
            <a:xfrm>
              <a:off x="2614" y="686"/>
              <a:ext cx="9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Freeform 96"/>
            <p:cNvSpPr>
              <a:spLocks/>
            </p:cNvSpPr>
            <p:nvPr/>
          </p:nvSpPr>
          <p:spPr bwMode="auto">
            <a:xfrm>
              <a:off x="2591" y="669"/>
              <a:ext cx="26" cy="3"/>
            </a:xfrm>
            <a:custGeom>
              <a:avLst/>
              <a:gdLst>
                <a:gd name="T0" fmla="*/ 20 w 116"/>
                <a:gd name="T1" fmla="*/ 0 h 16"/>
                <a:gd name="T2" fmla="*/ 97 w 116"/>
                <a:gd name="T3" fmla="*/ 0 h 16"/>
                <a:gd name="T4" fmla="*/ 116 w 116"/>
                <a:gd name="T5" fmla="*/ 5 h 16"/>
                <a:gd name="T6" fmla="*/ 116 w 116"/>
                <a:gd name="T7" fmla="*/ 16 h 16"/>
                <a:gd name="T8" fmla="*/ 0 w 116"/>
                <a:gd name="T9" fmla="*/ 16 h 16"/>
                <a:gd name="T10" fmla="*/ 0 w 116"/>
                <a:gd name="T11" fmla="*/ 5 h 16"/>
                <a:gd name="T12" fmla="*/ 20 w 11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6">
                  <a:moveTo>
                    <a:pt x="20" y="0"/>
                  </a:moveTo>
                  <a:lnTo>
                    <a:pt x="97" y="0"/>
                  </a:lnTo>
                  <a:lnTo>
                    <a:pt x="116" y="5"/>
                  </a:lnTo>
                  <a:lnTo>
                    <a:pt x="116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Freeform 97"/>
            <p:cNvSpPr>
              <a:spLocks/>
            </p:cNvSpPr>
            <p:nvPr/>
          </p:nvSpPr>
          <p:spPr bwMode="auto">
            <a:xfrm>
              <a:off x="2591" y="669"/>
              <a:ext cx="26" cy="3"/>
            </a:xfrm>
            <a:custGeom>
              <a:avLst/>
              <a:gdLst>
                <a:gd name="T0" fmla="*/ 20 w 116"/>
                <a:gd name="T1" fmla="*/ 0 h 16"/>
                <a:gd name="T2" fmla="*/ 97 w 116"/>
                <a:gd name="T3" fmla="*/ 0 h 16"/>
                <a:gd name="T4" fmla="*/ 116 w 116"/>
                <a:gd name="T5" fmla="*/ 5 h 16"/>
                <a:gd name="T6" fmla="*/ 116 w 116"/>
                <a:gd name="T7" fmla="*/ 16 h 16"/>
                <a:gd name="T8" fmla="*/ 0 w 116"/>
                <a:gd name="T9" fmla="*/ 16 h 16"/>
                <a:gd name="T10" fmla="*/ 0 w 116"/>
                <a:gd name="T11" fmla="*/ 5 h 16"/>
                <a:gd name="T12" fmla="*/ 20 w 11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6">
                  <a:moveTo>
                    <a:pt x="20" y="0"/>
                  </a:moveTo>
                  <a:lnTo>
                    <a:pt x="97" y="0"/>
                  </a:lnTo>
                  <a:lnTo>
                    <a:pt x="116" y="5"/>
                  </a:lnTo>
                  <a:lnTo>
                    <a:pt x="116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Freeform 98"/>
            <p:cNvSpPr>
              <a:spLocks/>
            </p:cNvSpPr>
            <p:nvPr/>
          </p:nvSpPr>
          <p:spPr bwMode="auto">
            <a:xfrm>
              <a:off x="2589" y="640"/>
              <a:ext cx="26" cy="30"/>
            </a:xfrm>
            <a:custGeom>
              <a:avLst/>
              <a:gdLst>
                <a:gd name="T0" fmla="*/ 101 w 116"/>
                <a:gd name="T1" fmla="*/ 136 h 136"/>
                <a:gd name="T2" fmla="*/ 93 w 116"/>
                <a:gd name="T3" fmla="*/ 50 h 136"/>
                <a:gd name="T4" fmla="*/ 101 w 116"/>
                <a:gd name="T5" fmla="*/ 50 h 136"/>
                <a:gd name="T6" fmla="*/ 97 w 116"/>
                <a:gd name="T7" fmla="*/ 17 h 136"/>
                <a:gd name="T8" fmla="*/ 116 w 116"/>
                <a:gd name="T9" fmla="*/ 11 h 136"/>
                <a:gd name="T10" fmla="*/ 115 w 116"/>
                <a:gd name="T11" fmla="*/ 0 h 136"/>
                <a:gd name="T12" fmla="*/ 0 w 116"/>
                <a:gd name="T13" fmla="*/ 9 h 136"/>
                <a:gd name="T14" fmla="*/ 1 w 116"/>
                <a:gd name="T15" fmla="*/ 20 h 136"/>
                <a:gd name="T16" fmla="*/ 21 w 116"/>
                <a:gd name="T17" fmla="*/ 24 h 136"/>
                <a:gd name="T18" fmla="*/ 23 w 116"/>
                <a:gd name="T19" fmla="*/ 57 h 136"/>
                <a:gd name="T20" fmla="*/ 31 w 116"/>
                <a:gd name="T21" fmla="*/ 56 h 136"/>
                <a:gd name="T22" fmla="*/ 38 w 116"/>
                <a:gd name="T23" fmla="*/ 133 h 136"/>
                <a:gd name="T24" fmla="*/ 101 w 116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36">
                  <a:moveTo>
                    <a:pt x="101" y="136"/>
                  </a:moveTo>
                  <a:lnTo>
                    <a:pt x="93" y="50"/>
                  </a:lnTo>
                  <a:lnTo>
                    <a:pt x="101" y="50"/>
                  </a:lnTo>
                  <a:lnTo>
                    <a:pt x="97" y="17"/>
                  </a:lnTo>
                  <a:lnTo>
                    <a:pt x="116" y="11"/>
                  </a:lnTo>
                  <a:lnTo>
                    <a:pt x="115" y="0"/>
                  </a:lnTo>
                  <a:lnTo>
                    <a:pt x="0" y="9"/>
                  </a:lnTo>
                  <a:lnTo>
                    <a:pt x="1" y="20"/>
                  </a:lnTo>
                  <a:lnTo>
                    <a:pt x="21" y="24"/>
                  </a:lnTo>
                  <a:lnTo>
                    <a:pt x="23" y="57"/>
                  </a:lnTo>
                  <a:lnTo>
                    <a:pt x="31" y="56"/>
                  </a:lnTo>
                  <a:lnTo>
                    <a:pt x="38" y="133"/>
                  </a:lnTo>
                  <a:lnTo>
                    <a:pt x="101" y="1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Freeform 99"/>
            <p:cNvSpPr>
              <a:spLocks/>
            </p:cNvSpPr>
            <p:nvPr/>
          </p:nvSpPr>
          <p:spPr bwMode="auto">
            <a:xfrm>
              <a:off x="2589" y="640"/>
              <a:ext cx="26" cy="30"/>
            </a:xfrm>
            <a:custGeom>
              <a:avLst/>
              <a:gdLst>
                <a:gd name="T0" fmla="*/ 101 w 116"/>
                <a:gd name="T1" fmla="*/ 136 h 136"/>
                <a:gd name="T2" fmla="*/ 93 w 116"/>
                <a:gd name="T3" fmla="*/ 50 h 136"/>
                <a:gd name="T4" fmla="*/ 101 w 116"/>
                <a:gd name="T5" fmla="*/ 50 h 136"/>
                <a:gd name="T6" fmla="*/ 97 w 116"/>
                <a:gd name="T7" fmla="*/ 17 h 136"/>
                <a:gd name="T8" fmla="*/ 116 w 116"/>
                <a:gd name="T9" fmla="*/ 11 h 136"/>
                <a:gd name="T10" fmla="*/ 115 w 116"/>
                <a:gd name="T11" fmla="*/ 0 h 136"/>
                <a:gd name="T12" fmla="*/ 0 w 116"/>
                <a:gd name="T13" fmla="*/ 9 h 136"/>
                <a:gd name="T14" fmla="*/ 1 w 116"/>
                <a:gd name="T15" fmla="*/ 20 h 136"/>
                <a:gd name="T16" fmla="*/ 21 w 116"/>
                <a:gd name="T17" fmla="*/ 24 h 136"/>
                <a:gd name="T18" fmla="*/ 23 w 116"/>
                <a:gd name="T19" fmla="*/ 57 h 136"/>
                <a:gd name="T20" fmla="*/ 31 w 116"/>
                <a:gd name="T21" fmla="*/ 56 h 136"/>
                <a:gd name="T22" fmla="*/ 38 w 116"/>
                <a:gd name="T23" fmla="*/ 133 h 136"/>
                <a:gd name="T24" fmla="*/ 101 w 116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36">
                  <a:moveTo>
                    <a:pt x="101" y="136"/>
                  </a:moveTo>
                  <a:lnTo>
                    <a:pt x="93" y="50"/>
                  </a:lnTo>
                  <a:lnTo>
                    <a:pt x="101" y="50"/>
                  </a:lnTo>
                  <a:lnTo>
                    <a:pt x="97" y="17"/>
                  </a:lnTo>
                  <a:lnTo>
                    <a:pt x="116" y="11"/>
                  </a:lnTo>
                  <a:lnTo>
                    <a:pt x="115" y="0"/>
                  </a:lnTo>
                  <a:lnTo>
                    <a:pt x="0" y="9"/>
                  </a:lnTo>
                  <a:lnTo>
                    <a:pt x="1" y="20"/>
                  </a:lnTo>
                  <a:lnTo>
                    <a:pt x="21" y="24"/>
                  </a:lnTo>
                  <a:lnTo>
                    <a:pt x="23" y="57"/>
                  </a:lnTo>
                  <a:lnTo>
                    <a:pt x="31" y="56"/>
                  </a:lnTo>
                  <a:lnTo>
                    <a:pt x="38" y="133"/>
                  </a:lnTo>
                  <a:lnTo>
                    <a:pt x="101" y="13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Freeform 100"/>
            <p:cNvSpPr>
              <a:spLocks/>
            </p:cNvSpPr>
            <p:nvPr/>
          </p:nvSpPr>
          <p:spPr bwMode="auto">
            <a:xfrm>
              <a:off x="2596" y="645"/>
              <a:ext cx="15" cy="25"/>
            </a:xfrm>
            <a:custGeom>
              <a:avLst/>
              <a:gdLst>
                <a:gd name="T0" fmla="*/ 0 w 64"/>
                <a:gd name="T1" fmla="*/ 6 h 116"/>
                <a:gd name="T2" fmla="*/ 54 w 64"/>
                <a:gd name="T3" fmla="*/ 0 h 116"/>
                <a:gd name="T4" fmla="*/ 64 w 64"/>
                <a:gd name="T5" fmla="*/ 116 h 116"/>
                <a:gd name="T6" fmla="*/ 11 w 64"/>
                <a:gd name="T7" fmla="*/ 108 h 116"/>
                <a:gd name="T8" fmla="*/ 0 w 64"/>
                <a:gd name="T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6">
                  <a:moveTo>
                    <a:pt x="0" y="6"/>
                  </a:moveTo>
                  <a:lnTo>
                    <a:pt x="54" y="0"/>
                  </a:lnTo>
                  <a:lnTo>
                    <a:pt x="64" y="116"/>
                  </a:lnTo>
                  <a:lnTo>
                    <a:pt x="11" y="10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Freeform 101"/>
            <p:cNvSpPr>
              <a:spLocks/>
            </p:cNvSpPr>
            <p:nvPr/>
          </p:nvSpPr>
          <p:spPr bwMode="auto">
            <a:xfrm>
              <a:off x="2596" y="645"/>
              <a:ext cx="15" cy="25"/>
            </a:xfrm>
            <a:custGeom>
              <a:avLst/>
              <a:gdLst>
                <a:gd name="T0" fmla="*/ 0 w 64"/>
                <a:gd name="T1" fmla="*/ 6 h 116"/>
                <a:gd name="T2" fmla="*/ 54 w 64"/>
                <a:gd name="T3" fmla="*/ 0 h 116"/>
                <a:gd name="T4" fmla="*/ 64 w 64"/>
                <a:gd name="T5" fmla="*/ 116 h 116"/>
                <a:gd name="T6" fmla="*/ 11 w 64"/>
                <a:gd name="T7" fmla="*/ 108 h 116"/>
                <a:gd name="T8" fmla="*/ 0 w 64"/>
                <a:gd name="T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6">
                  <a:moveTo>
                    <a:pt x="0" y="6"/>
                  </a:moveTo>
                  <a:lnTo>
                    <a:pt x="54" y="0"/>
                  </a:lnTo>
                  <a:lnTo>
                    <a:pt x="64" y="116"/>
                  </a:lnTo>
                  <a:lnTo>
                    <a:pt x="11" y="108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Freeform 102"/>
            <p:cNvSpPr>
              <a:spLocks/>
            </p:cNvSpPr>
            <p:nvPr/>
          </p:nvSpPr>
          <p:spPr bwMode="auto">
            <a:xfrm>
              <a:off x="2561" y="564"/>
              <a:ext cx="44" cy="10"/>
            </a:xfrm>
            <a:custGeom>
              <a:avLst/>
              <a:gdLst>
                <a:gd name="T0" fmla="*/ 0 w 194"/>
                <a:gd name="T1" fmla="*/ 17 h 36"/>
                <a:gd name="T2" fmla="*/ 193 w 194"/>
                <a:gd name="T3" fmla="*/ 0 h 36"/>
                <a:gd name="T4" fmla="*/ 194 w 194"/>
                <a:gd name="T5" fmla="*/ 18 h 36"/>
                <a:gd name="T6" fmla="*/ 3 w 194"/>
                <a:gd name="T7" fmla="*/ 36 h 36"/>
                <a:gd name="T8" fmla="*/ 0 w 194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36">
                  <a:moveTo>
                    <a:pt x="0" y="17"/>
                  </a:moveTo>
                  <a:lnTo>
                    <a:pt x="193" y="0"/>
                  </a:lnTo>
                  <a:lnTo>
                    <a:pt x="194" y="18"/>
                  </a:lnTo>
                  <a:lnTo>
                    <a:pt x="3" y="3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Freeform 103"/>
            <p:cNvSpPr>
              <a:spLocks/>
            </p:cNvSpPr>
            <p:nvPr/>
          </p:nvSpPr>
          <p:spPr bwMode="auto">
            <a:xfrm>
              <a:off x="2561" y="564"/>
              <a:ext cx="44" cy="10"/>
            </a:xfrm>
            <a:custGeom>
              <a:avLst/>
              <a:gdLst>
                <a:gd name="T0" fmla="*/ 0 w 194"/>
                <a:gd name="T1" fmla="*/ 17 h 36"/>
                <a:gd name="T2" fmla="*/ 193 w 194"/>
                <a:gd name="T3" fmla="*/ 0 h 36"/>
                <a:gd name="T4" fmla="*/ 194 w 194"/>
                <a:gd name="T5" fmla="*/ 18 h 36"/>
                <a:gd name="T6" fmla="*/ 3 w 194"/>
                <a:gd name="T7" fmla="*/ 36 h 36"/>
                <a:gd name="T8" fmla="*/ 0 w 194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36">
                  <a:moveTo>
                    <a:pt x="0" y="17"/>
                  </a:moveTo>
                  <a:lnTo>
                    <a:pt x="193" y="0"/>
                  </a:lnTo>
                  <a:lnTo>
                    <a:pt x="194" y="18"/>
                  </a:lnTo>
                  <a:lnTo>
                    <a:pt x="3" y="36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Freeform 104"/>
            <p:cNvSpPr>
              <a:spLocks/>
            </p:cNvSpPr>
            <p:nvPr/>
          </p:nvSpPr>
          <p:spPr bwMode="auto">
            <a:xfrm>
              <a:off x="2547" y="465"/>
              <a:ext cx="62" cy="104"/>
            </a:xfrm>
            <a:custGeom>
              <a:avLst/>
              <a:gdLst>
                <a:gd name="T0" fmla="*/ 0 w 275"/>
                <a:gd name="T1" fmla="*/ 22 h 470"/>
                <a:gd name="T2" fmla="*/ 230 w 275"/>
                <a:gd name="T3" fmla="*/ 0 h 470"/>
                <a:gd name="T4" fmla="*/ 275 w 275"/>
                <a:gd name="T5" fmla="*/ 448 h 470"/>
                <a:gd name="T6" fmla="*/ 45 w 275"/>
                <a:gd name="T7" fmla="*/ 470 h 470"/>
                <a:gd name="T8" fmla="*/ 0 w 275"/>
                <a:gd name="T9" fmla="*/ 2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470">
                  <a:moveTo>
                    <a:pt x="0" y="22"/>
                  </a:moveTo>
                  <a:lnTo>
                    <a:pt x="230" y="0"/>
                  </a:lnTo>
                  <a:lnTo>
                    <a:pt x="275" y="448"/>
                  </a:lnTo>
                  <a:lnTo>
                    <a:pt x="45" y="47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Freeform 105"/>
            <p:cNvSpPr>
              <a:spLocks/>
            </p:cNvSpPr>
            <p:nvPr/>
          </p:nvSpPr>
          <p:spPr bwMode="auto">
            <a:xfrm>
              <a:off x="2547" y="465"/>
              <a:ext cx="62" cy="104"/>
            </a:xfrm>
            <a:custGeom>
              <a:avLst/>
              <a:gdLst>
                <a:gd name="T0" fmla="*/ 0 w 275"/>
                <a:gd name="T1" fmla="*/ 22 h 470"/>
                <a:gd name="T2" fmla="*/ 230 w 275"/>
                <a:gd name="T3" fmla="*/ 0 h 470"/>
                <a:gd name="T4" fmla="*/ 275 w 275"/>
                <a:gd name="T5" fmla="*/ 448 h 470"/>
                <a:gd name="T6" fmla="*/ 45 w 275"/>
                <a:gd name="T7" fmla="*/ 470 h 470"/>
                <a:gd name="T8" fmla="*/ 0 w 275"/>
                <a:gd name="T9" fmla="*/ 2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470">
                  <a:moveTo>
                    <a:pt x="0" y="22"/>
                  </a:moveTo>
                  <a:lnTo>
                    <a:pt x="230" y="0"/>
                  </a:lnTo>
                  <a:lnTo>
                    <a:pt x="275" y="448"/>
                  </a:lnTo>
                  <a:lnTo>
                    <a:pt x="45" y="47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Freeform 106"/>
            <p:cNvSpPr>
              <a:spLocks/>
            </p:cNvSpPr>
            <p:nvPr/>
          </p:nvSpPr>
          <p:spPr bwMode="auto">
            <a:xfrm>
              <a:off x="2547" y="465"/>
              <a:ext cx="62" cy="104"/>
            </a:xfrm>
            <a:custGeom>
              <a:avLst/>
              <a:gdLst>
                <a:gd name="T0" fmla="*/ 0 w 275"/>
                <a:gd name="T1" fmla="*/ 22 h 470"/>
                <a:gd name="T2" fmla="*/ 230 w 275"/>
                <a:gd name="T3" fmla="*/ 0 h 470"/>
                <a:gd name="T4" fmla="*/ 275 w 275"/>
                <a:gd name="T5" fmla="*/ 448 h 470"/>
                <a:gd name="T6" fmla="*/ 45 w 275"/>
                <a:gd name="T7" fmla="*/ 470 h 470"/>
                <a:gd name="T8" fmla="*/ 0 w 275"/>
                <a:gd name="T9" fmla="*/ 2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470">
                  <a:moveTo>
                    <a:pt x="0" y="22"/>
                  </a:moveTo>
                  <a:lnTo>
                    <a:pt x="230" y="0"/>
                  </a:lnTo>
                  <a:lnTo>
                    <a:pt x="275" y="448"/>
                  </a:lnTo>
                  <a:lnTo>
                    <a:pt x="45" y="47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Freeform 107"/>
            <p:cNvSpPr>
              <a:spLocks/>
            </p:cNvSpPr>
            <p:nvPr/>
          </p:nvSpPr>
          <p:spPr bwMode="auto">
            <a:xfrm>
              <a:off x="2594" y="570"/>
              <a:ext cx="4" cy="15"/>
            </a:xfrm>
            <a:custGeom>
              <a:avLst/>
              <a:gdLst>
                <a:gd name="T0" fmla="*/ 0 w 14"/>
                <a:gd name="T1" fmla="*/ 1 h 69"/>
                <a:gd name="T2" fmla="*/ 7 w 14"/>
                <a:gd name="T3" fmla="*/ 0 h 69"/>
                <a:gd name="T4" fmla="*/ 14 w 14"/>
                <a:gd name="T5" fmla="*/ 68 h 69"/>
                <a:gd name="T6" fmla="*/ 6 w 14"/>
                <a:gd name="T7" fmla="*/ 69 h 69"/>
                <a:gd name="T8" fmla="*/ 0 w 14"/>
                <a:gd name="T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9">
                  <a:moveTo>
                    <a:pt x="0" y="1"/>
                  </a:moveTo>
                  <a:lnTo>
                    <a:pt x="7" y="0"/>
                  </a:lnTo>
                  <a:lnTo>
                    <a:pt x="14" y="68"/>
                  </a:lnTo>
                  <a:lnTo>
                    <a:pt x="6" y="6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Freeform 108"/>
            <p:cNvSpPr>
              <a:spLocks/>
            </p:cNvSpPr>
            <p:nvPr/>
          </p:nvSpPr>
          <p:spPr bwMode="auto">
            <a:xfrm>
              <a:off x="2570" y="677"/>
              <a:ext cx="9" cy="9"/>
            </a:xfrm>
            <a:custGeom>
              <a:avLst/>
              <a:gdLst>
                <a:gd name="T0" fmla="*/ 0 w 39"/>
                <a:gd name="T1" fmla="*/ 37 h 37"/>
                <a:gd name="T2" fmla="*/ 0 w 39"/>
                <a:gd name="T3" fmla="*/ 4 h 37"/>
                <a:gd name="T4" fmla="*/ 39 w 39"/>
                <a:gd name="T5" fmla="*/ 0 h 37"/>
                <a:gd name="T6" fmla="*/ 39 w 39"/>
                <a:gd name="T7" fmla="*/ 37 h 37"/>
                <a:gd name="T8" fmla="*/ 0 w 3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7">
                  <a:moveTo>
                    <a:pt x="0" y="37"/>
                  </a:moveTo>
                  <a:lnTo>
                    <a:pt x="0" y="4"/>
                  </a:lnTo>
                  <a:lnTo>
                    <a:pt x="39" y="0"/>
                  </a:lnTo>
                  <a:lnTo>
                    <a:pt x="39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109"/>
            <p:cNvSpPr>
              <a:spLocks/>
            </p:cNvSpPr>
            <p:nvPr/>
          </p:nvSpPr>
          <p:spPr bwMode="auto">
            <a:xfrm>
              <a:off x="2570" y="677"/>
              <a:ext cx="9" cy="9"/>
            </a:xfrm>
            <a:custGeom>
              <a:avLst/>
              <a:gdLst>
                <a:gd name="T0" fmla="*/ 0 w 39"/>
                <a:gd name="T1" fmla="*/ 37 h 37"/>
                <a:gd name="T2" fmla="*/ 0 w 39"/>
                <a:gd name="T3" fmla="*/ 4 h 37"/>
                <a:gd name="T4" fmla="*/ 39 w 39"/>
                <a:gd name="T5" fmla="*/ 0 h 37"/>
                <a:gd name="T6" fmla="*/ 39 w 39"/>
                <a:gd name="T7" fmla="*/ 37 h 37"/>
                <a:gd name="T8" fmla="*/ 0 w 3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7">
                  <a:moveTo>
                    <a:pt x="0" y="37"/>
                  </a:moveTo>
                  <a:lnTo>
                    <a:pt x="0" y="4"/>
                  </a:lnTo>
                  <a:lnTo>
                    <a:pt x="39" y="0"/>
                  </a:lnTo>
                  <a:lnTo>
                    <a:pt x="39" y="37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Freeform 110"/>
            <p:cNvSpPr>
              <a:spLocks/>
            </p:cNvSpPr>
            <p:nvPr/>
          </p:nvSpPr>
          <p:spPr bwMode="auto">
            <a:xfrm>
              <a:off x="2588" y="634"/>
              <a:ext cx="26" cy="5"/>
            </a:xfrm>
            <a:custGeom>
              <a:avLst/>
              <a:gdLst>
                <a:gd name="T0" fmla="*/ 19 w 116"/>
                <a:gd name="T1" fmla="*/ 6 h 23"/>
                <a:gd name="T2" fmla="*/ 0 w 116"/>
                <a:gd name="T3" fmla="*/ 13 h 23"/>
                <a:gd name="T4" fmla="*/ 1 w 116"/>
                <a:gd name="T5" fmla="*/ 23 h 23"/>
                <a:gd name="T6" fmla="*/ 116 w 116"/>
                <a:gd name="T7" fmla="*/ 14 h 23"/>
                <a:gd name="T8" fmla="*/ 116 w 116"/>
                <a:gd name="T9" fmla="*/ 3 h 23"/>
                <a:gd name="T10" fmla="*/ 96 w 116"/>
                <a:gd name="T11" fmla="*/ 0 h 23"/>
                <a:gd name="T12" fmla="*/ 19 w 116"/>
                <a:gd name="T1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3">
                  <a:moveTo>
                    <a:pt x="19" y="6"/>
                  </a:moveTo>
                  <a:lnTo>
                    <a:pt x="0" y="13"/>
                  </a:lnTo>
                  <a:lnTo>
                    <a:pt x="1" y="23"/>
                  </a:lnTo>
                  <a:lnTo>
                    <a:pt x="116" y="14"/>
                  </a:lnTo>
                  <a:lnTo>
                    <a:pt x="116" y="3"/>
                  </a:lnTo>
                  <a:lnTo>
                    <a:pt x="96" y="0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Freeform 111"/>
            <p:cNvSpPr>
              <a:spLocks/>
            </p:cNvSpPr>
            <p:nvPr/>
          </p:nvSpPr>
          <p:spPr bwMode="auto">
            <a:xfrm>
              <a:off x="2588" y="634"/>
              <a:ext cx="26" cy="5"/>
            </a:xfrm>
            <a:custGeom>
              <a:avLst/>
              <a:gdLst>
                <a:gd name="T0" fmla="*/ 19 w 116"/>
                <a:gd name="T1" fmla="*/ 6 h 23"/>
                <a:gd name="T2" fmla="*/ 0 w 116"/>
                <a:gd name="T3" fmla="*/ 13 h 23"/>
                <a:gd name="T4" fmla="*/ 1 w 116"/>
                <a:gd name="T5" fmla="*/ 23 h 23"/>
                <a:gd name="T6" fmla="*/ 116 w 116"/>
                <a:gd name="T7" fmla="*/ 14 h 23"/>
                <a:gd name="T8" fmla="*/ 116 w 116"/>
                <a:gd name="T9" fmla="*/ 3 h 23"/>
                <a:gd name="T10" fmla="*/ 96 w 116"/>
                <a:gd name="T11" fmla="*/ 0 h 23"/>
                <a:gd name="T12" fmla="*/ 19 w 116"/>
                <a:gd name="T1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3">
                  <a:moveTo>
                    <a:pt x="19" y="6"/>
                  </a:moveTo>
                  <a:lnTo>
                    <a:pt x="0" y="13"/>
                  </a:lnTo>
                  <a:lnTo>
                    <a:pt x="1" y="23"/>
                  </a:lnTo>
                  <a:lnTo>
                    <a:pt x="116" y="14"/>
                  </a:lnTo>
                  <a:lnTo>
                    <a:pt x="116" y="3"/>
                  </a:lnTo>
                  <a:lnTo>
                    <a:pt x="96" y="0"/>
                  </a:lnTo>
                  <a:lnTo>
                    <a:pt x="19" y="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Freeform 112"/>
            <p:cNvSpPr>
              <a:spLocks/>
            </p:cNvSpPr>
            <p:nvPr/>
          </p:nvSpPr>
          <p:spPr bwMode="auto">
            <a:xfrm>
              <a:off x="2588" y="626"/>
              <a:ext cx="26" cy="20"/>
            </a:xfrm>
            <a:custGeom>
              <a:avLst/>
              <a:gdLst>
                <a:gd name="T0" fmla="*/ 15 w 116"/>
                <a:gd name="T1" fmla="*/ 7 h 92"/>
                <a:gd name="T2" fmla="*/ 19 w 116"/>
                <a:gd name="T3" fmla="*/ 43 h 92"/>
                <a:gd name="T4" fmla="*/ 0 w 116"/>
                <a:gd name="T5" fmla="*/ 50 h 92"/>
                <a:gd name="T6" fmla="*/ 1 w 116"/>
                <a:gd name="T7" fmla="*/ 60 h 92"/>
                <a:gd name="T8" fmla="*/ 24 w 116"/>
                <a:gd name="T9" fmla="*/ 59 h 92"/>
                <a:gd name="T10" fmla="*/ 25 w 116"/>
                <a:gd name="T11" fmla="*/ 73 h 92"/>
                <a:gd name="T12" fmla="*/ 30 w 116"/>
                <a:gd name="T13" fmla="*/ 73 h 92"/>
                <a:gd name="T14" fmla="*/ 32 w 116"/>
                <a:gd name="T15" fmla="*/ 92 h 92"/>
                <a:gd name="T16" fmla="*/ 93 w 116"/>
                <a:gd name="T17" fmla="*/ 87 h 92"/>
                <a:gd name="T18" fmla="*/ 90 w 116"/>
                <a:gd name="T19" fmla="*/ 68 h 92"/>
                <a:gd name="T20" fmla="*/ 95 w 116"/>
                <a:gd name="T21" fmla="*/ 68 h 92"/>
                <a:gd name="T22" fmla="*/ 94 w 116"/>
                <a:gd name="T23" fmla="*/ 53 h 92"/>
                <a:gd name="T24" fmla="*/ 116 w 116"/>
                <a:gd name="T25" fmla="*/ 51 h 92"/>
                <a:gd name="T26" fmla="*/ 116 w 116"/>
                <a:gd name="T27" fmla="*/ 40 h 92"/>
                <a:gd name="T28" fmla="*/ 97 w 116"/>
                <a:gd name="T29" fmla="*/ 37 h 92"/>
                <a:gd name="T30" fmla="*/ 94 w 116"/>
                <a:gd name="T31" fmla="*/ 0 h 92"/>
                <a:gd name="T32" fmla="*/ 15 w 116"/>
                <a:gd name="T33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92">
                  <a:moveTo>
                    <a:pt x="15" y="7"/>
                  </a:moveTo>
                  <a:lnTo>
                    <a:pt x="19" y="43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30" y="73"/>
                  </a:lnTo>
                  <a:lnTo>
                    <a:pt x="32" y="92"/>
                  </a:lnTo>
                  <a:lnTo>
                    <a:pt x="93" y="87"/>
                  </a:lnTo>
                  <a:lnTo>
                    <a:pt x="90" y="68"/>
                  </a:lnTo>
                  <a:lnTo>
                    <a:pt x="95" y="68"/>
                  </a:lnTo>
                  <a:lnTo>
                    <a:pt x="94" y="53"/>
                  </a:lnTo>
                  <a:lnTo>
                    <a:pt x="116" y="51"/>
                  </a:lnTo>
                  <a:lnTo>
                    <a:pt x="116" y="40"/>
                  </a:lnTo>
                  <a:lnTo>
                    <a:pt x="97" y="37"/>
                  </a:lnTo>
                  <a:lnTo>
                    <a:pt x="94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Freeform 113"/>
            <p:cNvSpPr>
              <a:spLocks/>
            </p:cNvSpPr>
            <p:nvPr/>
          </p:nvSpPr>
          <p:spPr bwMode="auto">
            <a:xfrm>
              <a:off x="2588" y="626"/>
              <a:ext cx="26" cy="20"/>
            </a:xfrm>
            <a:custGeom>
              <a:avLst/>
              <a:gdLst>
                <a:gd name="T0" fmla="*/ 15 w 116"/>
                <a:gd name="T1" fmla="*/ 7 h 92"/>
                <a:gd name="T2" fmla="*/ 19 w 116"/>
                <a:gd name="T3" fmla="*/ 43 h 92"/>
                <a:gd name="T4" fmla="*/ 0 w 116"/>
                <a:gd name="T5" fmla="*/ 50 h 92"/>
                <a:gd name="T6" fmla="*/ 1 w 116"/>
                <a:gd name="T7" fmla="*/ 60 h 92"/>
                <a:gd name="T8" fmla="*/ 24 w 116"/>
                <a:gd name="T9" fmla="*/ 59 h 92"/>
                <a:gd name="T10" fmla="*/ 25 w 116"/>
                <a:gd name="T11" fmla="*/ 73 h 92"/>
                <a:gd name="T12" fmla="*/ 30 w 116"/>
                <a:gd name="T13" fmla="*/ 73 h 92"/>
                <a:gd name="T14" fmla="*/ 32 w 116"/>
                <a:gd name="T15" fmla="*/ 92 h 92"/>
                <a:gd name="T16" fmla="*/ 93 w 116"/>
                <a:gd name="T17" fmla="*/ 87 h 92"/>
                <a:gd name="T18" fmla="*/ 90 w 116"/>
                <a:gd name="T19" fmla="*/ 68 h 92"/>
                <a:gd name="T20" fmla="*/ 95 w 116"/>
                <a:gd name="T21" fmla="*/ 68 h 92"/>
                <a:gd name="T22" fmla="*/ 94 w 116"/>
                <a:gd name="T23" fmla="*/ 53 h 92"/>
                <a:gd name="T24" fmla="*/ 116 w 116"/>
                <a:gd name="T25" fmla="*/ 51 h 92"/>
                <a:gd name="T26" fmla="*/ 116 w 116"/>
                <a:gd name="T27" fmla="*/ 40 h 92"/>
                <a:gd name="T28" fmla="*/ 97 w 116"/>
                <a:gd name="T29" fmla="*/ 37 h 92"/>
                <a:gd name="T30" fmla="*/ 94 w 116"/>
                <a:gd name="T31" fmla="*/ 0 h 92"/>
                <a:gd name="T32" fmla="*/ 15 w 116"/>
                <a:gd name="T33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92">
                  <a:moveTo>
                    <a:pt x="15" y="7"/>
                  </a:moveTo>
                  <a:lnTo>
                    <a:pt x="19" y="43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30" y="73"/>
                  </a:lnTo>
                  <a:lnTo>
                    <a:pt x="32" y="92"/>
                  </a:lnTo>
                  <a:lnTo>
                    <a:pt x="93" y="87"/>
                  </a:lnTo>
                  <a:lnTo>
                    <a:pt x="90" y="68"/>
                  </a:lnTo>
                  <a:lnTo>
                    <a:pt x="95" y="68"/>
                  </a:lnTo>
                  <a:lnTo>
                    <a:pt x="94" y="53"/>
                  </a:lnTo>
                  <a:lnTo>
                    <a:pt x="116" y="51"/>
                  </a:lnTo>
                  <a:lnTo>
                    <a:pt x="116" y="40"/>
                  </a:lnTo>
                  <a:lnTo>
                    <a:pt x="97" y="37"/>
                  </a:lnTo>
                  <a:lnTo>
                    <a:pt x="94" y="0"/>
                  </a:lnTo>
                  <a:lnTo>
                    <a:pt x="15" y="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Freeform 114"/>
            <p:cNvSpPr>
              <a:spLocks/>
            </p:cNvSpPr>
            <p:nvPr/>
          </p:nvSpPr>
          <p:spPr bwMode="auto">
            <a:xfrm>
              <a:off x="2592" y="609"/>
              <a:ext cx="18" cy="21"/>
            </a:xfrm>
            <a:custGeom>
              <a:avLst/>
              <a:gdLst>
                <a:gd name="T0" fmla="*/ 16 w 81"/>
                <a:gd name="T1" fmla="*/ 3 h 97"/>
                <a:gd name="T2" fmla="*/ 53 w 81"/>
                <a:gd name="T3" fmla="*/ 0 h 97"/>
                <a:gd name="T4" fmla="*/ 59 w 81"/>
                <a:gd name="T5" fmla="*/ 56 h 97"/>
                <a:gd name="T6" fmla="*/ 79 w 81"/>
                <a:gd name="T7" fmla="*/ 55 h 97"/>
                <a:gd name="T8" fmla="*/ 81 w 81"/>
                <a:gd name="T9" fmla="*/ 73 h 97"/>
                <a:gd name="T10" fmla="*/ 61 w 81"/>
                <a:gd name="T11" fmla="*/ 75 h 97"/>
                <a:gd name="T12" fmla="*/ 62 w 81"/>
                <a:gd name="T13" fmla="*/ 94 h 97"/>
                <a:gd name="T14" fmla="*/ 23 w 81"/>
                <a:gd name="T15" fmla="*/ 97 h 97"/>
                <a:gd name="T16" fmla="*/ 22 w 81"/>
                <a:gd name="T17" fmla="*/ 78 h 97"/>
                <a:gd name="T18" fmla="*/ 2 w 81"/>
                <a:gd name="T19" fmla="*/ 80 h 97"/>
                <a:gd name="T20" fmla="*/ 0 w 81"/>
                <a:gd name="T21" fmla="*/ 61 h 97"/>
                <a:gd name="T22" fmla="*/ 20 w 81"/>
                <a:gd name="T23" fmla="*/ 59 h 97"/>
                <a:gd name="T24" fmla="*/ 16 w 81"/>
                <a:gd name="T25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7">
                  <a:moveTo>
                    <a:pt x="16" y="3"/>
                  </a:moveTo>
                  <a:lnTo>
                    <a:pt x="53" y="0"/>
                  </a:lnTo>
                  <a:lnTo>
                    <a:pt x="59" y="56"/>
                  </a:lnTo>
                  <a:lnTo>
                    <a:pt x="79" y="55"/>
                  </a:lnTo>
                  <a:lnTo>
                    <a:pt x="81" y="73"/>
                  </a:lnTo>
                  <a:lnTo>
                    <a:pt x="61" y="75"/>
                  </a:lnTo>
                  <a:lnTo>
                    <a:pt x="62" y="94"/>
                  </a:lnTo>
                  <a:lnTo>
                    <a:pt x="23" y="97"/>
                  </a:lnTo>
                  <a:lnTo>
                    <a:pt x="22" y="78"/>
                  </a:lnTo>
                  <a:lnTo>
                    <a:pt x="2" y="80"/>
                  </a:lnTo>
                  <a:lnTo>
                    <a:pt x="0" y="61"/>
                  </a:lnTo>
                  <a:lnTo>
                    <a:pt x="20" y="5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Freeform 115"/>
            <p:cNvSpPr>
              <a:spLocks/>
            </p:cNvSpPr>
            <p:nvPr/>
          </p:nvSpPr>
          <p:spPr bwMode="auto">
            <a:xfrm>
              <a:off x="2592" y="609"/>
              <a:ext cx="18" cy="21"/>
            </a:xfrm>
            <a:custGeom>
              <a:avLst/>
              <a:gdLst>
                <a:gd name="T0" fmla="*/ 16 w 81"/>
                <a:gd name="T1" fmla="*/ 3 h 97"/>
                <a:gd name="T2" fmla="*/ 53 w 81"/>
                <a:gd name="T3" fmla="*/ 0 h 97"/>
                <a:gd name="T4" fmla="*/ 59 w 81"/>
                <a:gd name="T5" fmla="*/ 56 h 97"/>
                <a:gd name="T6" fmla="*/ 79 w 81"/>
                <a:gd name="T7" fmla="*/ 55 h 97"/>
                <a:gd name="T8" fmla="*/ 81 w 81"/>
                <a:gd name="T9" fmla="*/ 73 h 97"/>
                <a:gd name="T10" fmla="*/ 61 w 81"/>
                <a:gd name="T11" fmla="*/ 75 h 97"/>
                <a:gd name="T12" fmla="*/ 62 w 81"/>
                <a:gd name="T13" fmla="*/ 94 h 97"/>
                <a:gd name="T14" fmla="*/ 23 w 81"/>
                <a:gd name="T15" fmla="*/ 97 h 97"/>
                <a:gd name="T16" fmla="*/ 22 w 81"/>
                <a:gd name="T17" fmla="*/ 78 h 97"/>
                <a:gd name="T18" fmla="*/ 2 w 81"/>
                <a:gd name="T19" fmla="*/ 80 h 97"/>
                <a:gd name="T20" fmla="*/ 0 w 81"/>
                <a:gd name="T21" fmla="*/ 61 h 97"/>
                <a:gd name="T22" fmla="*/ 20 w 81"/>
                <a:gd name="T23" fmla="*/ 59 h 97"/>
                <a:gd name="T24" fmla="*/ 16 w 81"/>
                <a:gd name="T25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7">
                  <a:moveTo>
                    <a:pt x="16" y="3"/>
                  </a:moveTo>
                  <a:lnTo>
                    <a:pt x="53" y="0"/>
                  </a:lnTo>
                  <a:lnTo>
                    <a:pt x="59" y="56"/>
                  </a:lnTo>
                  <a:lnTo>
                    <a:pt x="79" y="55"/>
                  </a:lnTo>
                  <a:lnTo>
                    <a:pt x="81" y="73"/>
                  </a:lnTo>
                  <a:lnTo>
                    <a:pt x="61" y="75"/>
                  </a:lnTo>
                  <a:lnTo>
                    <a:pt x="62" y="94"/>
                  </a:lnTo>
                  <a:lnTo>
                    <a:pt x="23" y="97"/>
                  </a:lnTo>
                  <a:lnTo>
                    <a:pt x="22" y="78"/>
                  </a:lnTo>
                  <a:lnTo>
                    <a:pt x="2" y="80"/>
                  </a:lnTo>
                  <a:lnTo>
                    <a:pt x="0" y="61"/>
                  </a:lnTo>
                  <a:lnTo>
                    <a:pt x="20" y="59"/>
                  </a:lnTo>
                  <a:lnTo>
                    <a:pt x="16" y="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Freeform 116"/>
            <p:cNvSpPr>
              <a:spLocks/>
            </p:cNvSpPr>
            <p:nvPr/>
          </p:nvSpPr>
          <p:spPr bwMode="auto">
            <a:xfrm>
              <a:off x="2594" y="599"/>
              <a:ext cx="9" cy="22"/>
            </a:xfrm>
            <a:custGeom>
              <a:avLst/>
              <a:gdLst>
                <a:gd name="T0" fmla="*/ 35 w 39"/>
                <a:gd name="T1" fmla="*/ 70 h 99"/>
                <a:gd name="T2" fmla="*/ 38 w 39"/>
                <a:gd name="T3" fmla="*/ 97 h 99"/>
                <a:gd name="T4" fmla="*/ 15 w 39"/>
                <a:gd name="T5" fmla="*/ 99 h 99"/>
                <a:gd name="T6" fmla="*/ 13 w 39"/>
                <a:gd name="T7" fmla="*/ 72 h 99"/>
                <a:gd name="T8" fmla="*/ 8 w 39"/>
                <a:gd name="T9" fmla="*/ 70 h 99"/>
                <a:gd name="T10" fmla="*/ 6 w 39"/>
                <a:gd name="T11" fmla="*/ 44 h 99"/>
                <a:gd name="T12" fmla="*/ 7 w 39"/>
                <a:gd name="T13" fmla="*/ 43 h 99"/>
                <a:gd name="T14" fmla="*/ 7 w 39"/>
                <a:gd name="T15" fmla="*/ 36 h 99"/>
                <a:gd name="T16" fmla="*/ 5 w 39"/>
                <a:gd name="T17" fmla="*/ 36 h 99"/>
                <a:gd name="T18" fmla="*/ 3 w 39"/>
                <a:gd name="T19" fmla="*/ 35 h 99"/>
                <a:gd name="T20" fmla="*/ 0 w 39"/>
                <a:gd name="T21" fmla="*/ 4 h 99"/>
                <a:gd name="T22" fmla="*/ 3 w 39"/>
                <a:gd name="T23" fmla="*/ 2 h 99"/>
                <a:gd name="T24" fmla="*/ 32 w 39"/>
                <a:gd name="T25" fmla="*/ 0 h 99"/>
                <a:gd name="T26" fmla="*/ 36 w 39"/>
                <a:gd name="T27" fmla="*/ 1 h 99"/>
                <a:gd name="T28" fmla="*/ 38 w 39"/>
                <a:gd name="T29" fmla="*/ 32 h 99"/>
                <a:gd name="T30" fmla="*/ 36 w 39"/>
                <a:gd name="T31" fmla="*/ 33 h 99"/>
                <a:gd name="T32" fmla="*/ 35 w 39"/>
                <a:gd name="T33" fmla="*/ 33 h 99"/>
                <a:gd name="T34" fmla="*/ 35 w 39"/>
                <a:gd name="T35" fmla="*/ 40 h 99"/>
                <a:gd name="T36" fmla="*/ 37 w 39"/>
                <a:gd name="T37" fmla="*/ 41 h 99"/>
                <a:gd name="T38" fmla="*/ 39 w 39"/>
                <a:gd name="T39" fmla="*/ 68 h 99"/>
                <a:gd name="T40" fmla="*/ 35 w 39"/>
                <a:gd name="T41" fmla="*/ 7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99">
                  <a:moveTo>
                    <a:pt x="35" y="70"/>
                  </a:moveTo>
                  <a:lnTo>
                    <a:pt x="38" y="97"/>
                  </a:lnTo>
                  <a:lnTo>
                    <a:pt x="15" y="99"/>
                  </a:lnTo>
                  <a:lnTo>
                    <a:pt x="13" y="72"/>
                  </a:lnTo>
                  <a:lnTo>
                    <a:pt x="8" y="70"/>
                  </a:lnTo>
                  <a:lnTo>
                    <a:pt x="6" y="44"/>
                  </a:lnTo>
                  <a:lnTo>
                    <a:pt x="7" y="4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0" y="4"/>
                  </a:lnTo>
                  <a:lnTo>
                    <a:pt x="3" y="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40"/>
                  </a:lnTo>
                  <a:lnTo>
                    <a:pt x="37" y="41"/>
                  </a:lnTo>
                  <a:lnTo>
                    <a:pt x="39" y="68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Freeform 117"/>
            <p:cNvSpPr>
              <a:spLocks/>
            </p:cNvSpPr>
            <p:nvPr/>
          </p:nvSpPr>
          <p:spPr bwMode="auto">
            <a:xfrm>
              <a:off x="2594" y="599"/>
              <a:ext cx="9" cy="22"/>
            </a:xfrm>
            <a:custGeom>
              <a:avLst/>
              <a:gdLst>
                <a:gd name="T0" fmla="*/ 35 w 39"/>
                <a:gd name="T1" fmla="*/ 70 h 99"/>
                <a:gd name="T2" fmla="*/ 38 w 39"/>
                <a:gd name="T3" fmla="*/ 97 h 99"/>
                <a:gd name="T4" fmla="*/ 15 w 39"/>
                <a:gd name="T5" fmla="*/ 99 h 99"/>
                <a:gd name="T6" fmla="*/ 13 w 39"/>
                <a:gd name="T7" fmla="*/ 72 h 99"/>
                <a:gd name="T8" fmla="*/ 8 w 39"/>
                <a:gd name="T9" fmla="*/ 70 h 99"/>
                <a:gd name="T10" fmla="*/ 6 w 39"/>
                <a:gd name="T11" fmla="*/ 44 h 99"/>
                <a:gd name="T12" fmla="*/ 7 w 39"/>
                <a:gd name="T13" fmla="*/ 43 h 99"/>
                <a:gd name="T14" fmla="*/ 7 w 39"/>
                <a:gd name="T15" fmla="*/ 36 h 99"/>
                <a:gd name="T16" fmla="*/ 5 w 39"/>
                <a:gd name="T17" fmla="*/ 36 h 99"/>
                <a:gd name="T18" fmla="*/ 3 w 39"/>
                <a:gd name="T19" fmla="*/ 35 h 99"/>
                <a:gd name="T20" fmla="*/ 0 w 39"/>
                <a:gd name="T21" fmla="*/ 4 h 99"/>
                <a:gd name="T22" fmla="*/ 3 w 39"/>
                <a:gd name="T23" fmla="*/ 2 h 99"/>
                <a:gd name="T24" fmla="*/ 32 w 39"/>
                <a:gd name="T25" fmla="*/ 0 h 99"/>
                <a:gd name="T26" fmla="*/ 36 w 39"/>
                <a:gd name="T27" fmla="*/ 1 h 99"/>
                <a:gd name="T28" fmla="*/ 38 w 39"/>
                <a:gd name="T29" fmla="*/ 32 h 99"/>
                <a:gd name="T30" fmla="*/ 36 w 39"/>
                <a:gd name="T31" fmla="*/ 33 h 99"/>
                <a:gd name="T32" fmla="*/ 35 w 39"/>
                <a:gd name="T33" fmla="*/ 33 h 99"/>
                <a:gd name="T34" fmla="*/ 35 w 39"/>
                <a:gd name="T35" fmla="*/ 40 h 99"/>
                <a:gd name="T36" fmla="*/ 37 w 39"/>
                <a:gd name="T37" fmla="*/ 41 h 99"/>
                <a:gd name="T38" fmla="*/ 39 w 39"/>
                <a:gd name="T39" fmla="*/ 68 h 99"/>
                <a:gd name="T40" fmla="*/ 35 w 39"/>
                <a:gd name="T41" fmla="*/ 7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99">
                  <a:moveTo>
                    <a:pt x="35" y="70"/>
                  </a:moveTo>
                  <a:lnTo>
                    <a:pt x="38" y="97"/>
                  </a:lnTo>
                  <a:lnTo>
                    <a:pt x="15" y="99"/>
                  </a:lnTo>
                  <a:lnTo>
                    <a:pt x="13" y="72"/>
                  </a:lnTo>
                  <a:lnTo>
                    <a:pt x="8" y="70"/>
                  </a:lnTo>
                  <a:lnTo>
                    <a:pt x="6" y="44"/>
                  </a:lnTo>
                  <a:lnTo>
                    <a:pt x="7" y="4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0" y="4"/>
                  </a:lnTo>
                  <a:lnTo>
                    <a:pt x="3" y="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40"/>
                  </a:lnTo>
                  <a:lnTo>
                    <a:pt x="37" y="41"/>
                  </a:lnTo>
                  <a:lnTo>
                    <a:pt x="39" y="68"/>
                  </a:lnTo>
                  <a:lnTo>
                    <a:pt x="35" y="7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Freeform 118"/>
            <p:cNvSpPr>
              <a:spLocks/>
            </p:cNvSpPr>
            <p:nvPr/>
          </p:nvSpPr>
          <p:spPr bwMode="auto">
            <a:xfrm>
              <a:off x="2596" y="599"/>
              <a:ext cx="6" cy="15"/>
            </a:xfrm>
            <a:custGeom>
              <a:avLst/>
              <a:gdLst>
                <a:gd name="T0" fmla="*/ 0 w 24"/>
                <a:gd name="T1" fmla="*/ 2 h 61"/>
                <a:gd name="T2" fmla="*/ 19 w 24"/>
                <a:gd name="T3" fmla="*/ 0 h 61"/>
                <a:gd name="T4" fmla="*/ 24 w 24"/>
                <a:gd name="T5" fmla="*/ 60 h 61"/>
                <a:gd name="T6" fmla="*/ 6 w 24"/>
                <a:gd name="T7" fmla="*/ 61 h 61"/>
                <a:gd name="T8" fmla="*/ 0 w 24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1">
                  <a:moveTo>
                    <a:pt x="0" y="2"/>
                  </a:moveTo>
                  <a:lnTo>
                    <a:pt x="19" y="0"/>
                  </a:lnTo>
                  <a:lnTo>
                    <a:pt x="24" y="60"/>
                  </a:lnTo>
                  <a:lnTo>
                    <a:pt x="6" y="6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Freeform 119"/>
            <p:cNvSpPr>
              <a:spLocks/>
            </p:cNvSpPr>
            <p:nvPr/>
          </p:nvSpPr>
          <p:spPr bwMode="auto">
            <a:xfrm>
              <a:off x="2596" y="599"/>
              <a:ext cx="6" cy="15"/>
            </a:xfrm>
            <a:custGeom>
              <a:avLst/>
              <a:gdLst>
                <a:gd name="T0" fmla="*/ 0 w 24"/>
                <a:gd name="T1" fmla="*/ 2 h 61"/>
                <a:gd name="T2" fmla="*/ 19 w 24"/>
                <a:gd name="T3" fmla="*/ 0 h 61"/>
                <a:gd name="T4" fmla="*/ 24 w 24"/>
                <a:gd name="T5" fmla="*/ 60 h 61"/>
                <a:gd name="T6" fmla="*/ 6 w 24"/>
                <a:gd name="T7" fmla="*/ 61 h 61"/>
                <a:gd name="T8" fmla="*/ 0 w 24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1">
                  <a:moveTo>
                    <a:pt x="0" y="2"/>
                  </a:moveTo>
                  <a:lnTo>
                    <a:pt x="19" y="0"/>
                  </a:lnTo>
                  <a:lnTo>
                    <a:pt x="24" y="60"/>
                  </a:lnTo>
                  <a:lnTo>
                    <a:pt x="6" y="61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Freeform 120"/>
            <p:cNvSpPr>
              <a:spLocks/>
            </p:cNvSpPr>
            <p:nvPr/>
          </p:nvSpPr>
          <p:spPr bwMode="auto">
            <a:xfrm>
              <a:off x="2594" y="578"/>
              <a:ext cx="8" cy="48"/>
            </a:xfrm>
            <a:custGeom>
              <a:avLst/>
              <a:gdLst>
                <a:gd name="T0" fmla="*/ 0 w 34"/>
                <a:gd name="T1" fmla="*/ 1 h 222"/>
                <a:gd name="T2" fmla="*/ 15 w 34"/>
                <a:gd name="T3" fmla="*/ 0 h 222"/>
                <a:gd name="T4" fmla="*/ 34 w 34"/>
                <a:gd name="T5" fmla="*/ 219 h 222"/>
                <a:gd name="T6" fmla="*/ 20 w 34"/>
                <a:gd name="T7" fmla="*/ 222 h 222"/>
                <a:gd name="T8" fmla="*/ 0 w 34"/>
                <a:gd name="T9" fmla="*/ 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2">
                  <a:moveTo>
                    <a:pt x="0" y="1"/>
                  </a:moveTo>
                  <a:lnTo>
                    <a:pt x="15" y="0"/>
                  </a:lnTo>
                  <a:lnTo>
                    <a:pt x="34" y="219"/>
                  </a:lnTo>
                  <a:lnTo>
                    <a:pt x="2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Freeform 121"/>
            <p:cNvSpPr>
              <a:spLocks/>
            </p:cNvSpPr>
            <p:nvPr/>
          </p:nvSpPr>
          <p:spPr bwMode="auto">
            <a:xfrm>
              <a:off x="2594" y="578"/>
              <a:ext cx="8" cy="48"/>
            </a:xfrm>
            <a:custGeom>
              <a:avLst/>
              <a:gdLst>
                <a:gd name="T0" fmla="*/ 0 w 34"/>
                <a:gd name="T1" fmla="*/ 1 h 222"/>
                <a:gd name="T2" fmla="*/ 15 w 34"/>
                <a:gd name="T3" fmla="*/ 0 h 222"/>
                <a:gd name="T4" fmla="*/ 34 w 34"/>
                <a:gd name="T5" fmla="*/ 219 h 222"/>
                <a:gd name="T6" fmla="*/ 20 w 34"/>
                <a:gd name="T7" fmla="*/ 222 h 222"/>
                <a:gd name="T8" fmla="*/ 0 w 34"/>
                <a:gd name="T9" fmla="*/ 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2">
                  <a:moveTo>
                    <a:pt x="0" y="1"/>
                  </a:moveTo>
                  <a:lnTo>
                    <a:pt x="15" y="0"/>
                  </a:lnTo>
                  <a:lnTo>
                    <a:pt x="34" y="219"/>
                  </a:lnTo>
                  <a:lnTo>
                    <a:pt x="20" y="22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Freeform 122"/>
            <p:cNvSpPr>
              <a:spLocks/>
            </p:cNvSpPr>
            <p:nvPr/>
          </p:nvSpPr>
          <p:spPr bwMode="auto">
            <a:xfrm>
              <a:off x="2592" y="574"/>
              <a:ext cx="10" cy="13"/>
            </a:xfrm>
            <a:custGeom>
              <a:avLst/>
              <a:gdLst>
                <a:gd name="T0" fmla="*/ 0 w 43"/>
                <a:gd name="T1" fmla="*/ 3 h 59"/>
                <a:gd name="T2" fmla="*/ 39 w 43"/>
                <a:gd name="T3" fmla="*/ 0 h 59"/>
                <a:gd name="T4" fmla="*/ 43 w 43"/>
                <a:gd name="T5" fmla="*/ 56 h 59"/>
                <a:gd name="T6" fmla="*/ 5 w 43"/>
                <a:gd name="T7" fmla="*/ 59 h 59"/>
                <a:gd name="T8" fmla="*/ 0 w 43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9">
                  <a:moveTo>
                    <a:pt x="0" y="3"/>
                  </a:moveTo>
                  <a:lnTo>
                    <a:pt x="39" y="0"/>
                  </a:lnTo>
                  <a:lnTo>
                    <a:pt x="43" y="56"/>
                  </a:lnTo>
                  <a:lnTo>
                    <a:pt x="5" y="5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Freeform 123"/>
            <p:cNvSpPr>
              <a:spLocks/>
            </p:cNvSpPr>
            <p:nvPr/>
          </p:nvSpPr>
          <p:spPr bwMode="auto">
            <a:xfrm>
              <a:off x="2592" y="574"/>
              <a:ext cx="10" cy="13"/>
            </a:xfrm>
            <a:custGeom>
              <a:avLst/>
              <a:gdLst>
                <a:gd name="T0" fmla="*/ 0 w 43"/>
                <a:gd name="T1" fmla="*/ 3 h 59"/>
                <a:gd name="T2" fmla="*/ 39 w 43"/>
                <a:gd name="T3" fmla="*/ 0 h 59"/>
                <a:gd name="T4" fmla="*/ 43 w 43"/>
                <a:gd name="T5" fmla="*/ 56 h 59"/>
                <a:gd name="T6" fmla="*/ 5 w 43"/>
                <a:gd name="T7" fmla="*/ 59 h 59"/>
                <a:gd name="T8" fmla="*/ 0 w 43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9">
                  <a:moveTo>
                    <a:pt x="0" y="3"/>
                  </a:moveTo>
                  <a:lnTo>
                    <a:pt x="39" y="0"/>
                  </a:lnTo>
                  <a:lnTo>
                    <a:pt x="43" y="56"/>
                  </a:lnTo>
                  <a:lnTo>
                    <a:pt x="5" y="59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Freeform 124"/>
            <p:cNvSpPr>
              <a:spLocks/>
            </p:cNvSpPr>
            <p:nvPr/>
          </p:nvSpPr>
          <p:spPr bwMode="auto">
            <a:xfrm>
              <a:off x="2592" y="675"/>
              <a:ext cx="26" cy="30"/>
            </a:xfrm>
            <a:custGeom>
              <a:avLst/>
              <a:gdLst>
                <a:gd name="T0" fmla="*/ 20 w 116"/>
                <a:gd name="T1" fmla="*/ 136 h 136"/>
                <a:gd name="T2" fmla="*/ 20 w 116"/>
                <a:gd name="T3" fmla="*/ 16 h 136"/>
                <a:gd name="T4" fmla="*/ 0 w 116"/>
                <a:gd name="T5" fmla="*/ 12 h 136"/>
                <a:gd name="T6" fmla="*/ 0 w 116"/>
                <a:gd name="T7" fmla="*/ 0 h 136"/>
                <a:gd name="T8" fmla="*/ 116 w 116"/>
                <a:gd name="T9" fmla="*/ 0 h 136"/>
                <a:gd name="T10" fmla="*/ 116 w 116"/>
                <a:gd name="T11" fmla="*/ 12 h 136"/>
                <a:gd name="T12" fmla="*/ 96 w 116"/>
                <a:gd name="T13" fmla="*/ 16 h 136"/>
                <a:gd name="T14" fmla="*/ 96 w 116"/>
                <a:gd name="T15" fmla="*/ 136 h 136"/>
                <a:gd name="T16" fmla="*/ 20 w 116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6">
                  <a:moveTo>
                    <a:pt x="20" y="136"/>
                  </a:moveTo>
                  <a:lnTo>
                    <a:pt x="20" y="1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12"/>
                  </a:lnTo>
                  <a:lnTo>
                    <a:pt x="96" y="16"/>
                  </a:lnTo>
                  <a:lnTo>
                    <a:pt x="96" y="136"/>
                  </a:lnTo>
                  <a:lnTo>
                    <a:pt x="20" y="1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Freeform 125"/>
            <p:cNvSpPr>
              <a:spLocks/>
            </p:cNvSpPr>
            <p:nvPr/>
          </p:nvSpPr>
          <p:spPr bwMode="auto">
            <a:xfrm>
              <a:off x="2592" y="675"/>
              <a:ext cx="26" cy="30"/>
            </a:xfrm>
            <a:custGeom>
              <a:avLst/>
              <a:gdLst>
                <a:gd name="T0" fmla="*/ 20 w 116"/>
                <a:gd name="T1" fmla="*/ 136 h 136"/>
                <a:gd name="T2" fmla="*/ 20 w 116"/>
                <a:gd name="T3" fmla="*/ 16 h 136"/>
                <a:gd name="T4" fmla="*/ 0 w 116"/>
                <a:gd name="T5" fmla="*/ 12 h 136"/>
                <a:gd name="T6" fmla="*/ 0 w 116"/>
                <a:gd name="T7" fmla="*/ 0 h 136"/>
                <a:gd name="T8" fmla="*/ 116 w 116"/>
                <a:gd name="T9" fmla="*/ 0 h 136"/>
                <a:gd name="T10" fmla="*/ 116 w 116"/>
                <a:gd name="T11" fmla="*/ 12 h 136"/>
                <a:gd name="T12" fmla="*/ 96 w 116"/>
                <a:gd name="T13" fmla="*/ 16 h 136"/>
                <a:gd name="T14" fmla="*/ 96 w 116"/>
                <a:gd name="T15" fmla="*/ 136 h 136"/>
                <a:gd name="T16" fmla="*/ 20 w 116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6">
                  <a:moveTo>
                    <a:pt x="20" y="136"/>
                  </a:moveTo>
                  <a:lnTo>
                    <a:pt x="20" y="1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12"/>
                  </a:lnTo>
                  <a:lnTo>
                    <a:pt x="96" y="16"/>
                  </a:lnTo>
                  <a:lnTo>
                    <a:pt x="96" y="136"/>
                  </a:lnTo>
                  <a:lnTo>
                    <a:pt x="20" y="13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Rectangle 126"/>
            <p:cNvSpPr>
              <a:spLocks noChangeArrowheads="1"/>
            </p:cNvSpPr>
            <p:nvPr/>
          </p:nvSpPr>
          <p:spPr bwMode="auto">
            <a:xfrm>
              <a:off x="2724" y="1509"/>
              <a:ext cx="208" cy="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Rectangle 127"/>
            <p:cNvSpPr>
              <a:spLocks noChangeArrowheads="1"/>
            </p:cNvSpPr>
            <p:nvPr/>
          </p:nvSpPr>
          <p:spPr bwMode="auto">
            <a:xfrm>
              <a:off x="2724" y="1509"/>
              <a:ext cx="208" cy="2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Rectangle 128"/>
            <p:cNvSpPr>
              <a:spLocks noChangeArrowheads="1"/>
            </p:cNvSpPr>
            <p:nvPr/>
          </p:nvSpPr>
          <p:spPr bwMode="auto">
            <a:xfrm>
              <a:off x="2987" y="1609"/>
              <a:ext cx="27" cy="8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Rectangle 129"/>
            <p:cNvSpPr>
              <a:spLocks noChangeArrowheads="1"/>
            </p:cNvSpPr>
            <p:nvPr/>
          </p:nvSpPr>
          <p:spPr bwMode="auto">
            <a:xfrm>
              <a:off x="2987" y="1611"/>
              <a:ext cx="27" cy="8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Rectangle 130"/>
            <p:cNvSpPr>
              <a:spLocks noChangeArrowheads="1"/>
            </p:cNvSpPr>
            <p:nvPr/>
          </p:nvSpPr>
          <p:spPr bwMode="auto">
            <a:xfrm>
              <a:off x="2987" y="1611"/>
              <a:ext cx="27" cy="8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Rectangle 131"/>
            <p:cNvSpPr>
              <a:spLocks noChangeArrowheads="1"/>
            </p:cNvSpPr>
            <p:nvPr/>
          </p:nvSpPr>
          <p:spPr bwMode="auto">
            <a:xfrm>
              <a:off x="5494" y="1609"/>
              <a:ext cx="27" cy="8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Rectangle 132"/>
            <p:cNvSpPr>
              <a:spLocks noChangeArrowheads="1"/>
            </p:cNvSpPr>
            <p:nvPr/>
          </p:nvSpPr>
          <p:spPr bwMode="auto">
            <a:xfrm>
              <a:off x="5494" y="1609"/>
              <a:ext cx="27" cy="8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Rectangle 133"/>
            <p:cNvSpPr>
              <a:spLocks noChangeArrowheads="1"/>
            </p:cNvSpPr>
            <p:nvPr/>
          </p:nvSpPr>
          <p:spPr bwMode="auto">
            <a:xfrm>
              <a:off x="5494" y="1609"/>
              <a:ext cx="27" cy="82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Freeform 134"/>
            <p:cNvSpPr>
              <a:spLocks/>
            </p:cNvSpPr>
            <p:nvPr/>
          </p:nvSpPr>
          <p:spPr bwMode="auto">
            <a:xfrm>
              <a:off x="3001" y="1653"/>
              <a:ext cx="2503" cy="738"/>
            </a:xfrm>
            <a:custGeom>
              <a:avLst/>
              <a:gdLst>
                <a:gd name="T0" fmla="*/ 9 w 10885"/>
                <a:gd name="T1" fmla="*/ 0 h 3311"/>
                <a:gd name="T2" fmla="*/ 10885 w 10885"/>
                <a:gd name="T3" fmla="*/ 0 h 3311"/>
                <a:gd name="T4" fmla="*/ 10875 w 10885"/>
                <a:gd name="T5" fmla="*/ 3311 h 3311"/>
                <a:gd name="T6" fmla="*/ 0 w 10885"/>
                <a:gd name="T7" fmla="*/ 3311 h 3311"/>
                <a:gd name="T8" fmla="*/ 9 w 10885"/>
                <a:gd name="T9" fmla="*/ 0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85" h="3311">
                  <a:moveTo>
                    <a:pt x="9" y="0"/>
                  </a:moveTo>
                  <a:lnTo>
                    <a:pt x="10885" y="0"/>
                  </a:lnTo>
                  <a:lnTo>
                    <a:pt x="10875" y="3311"/>
                  </a:lnTo>
                  <a:lnTo>
                    <a:pt x="0" y="33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Freeform 135"/>
            <p:cNvSpPr>
              <a:spLocks/>
            </p:cNvSpPr>
            <p:nvPr/>
          </p:nvSpPr>
          <p:spPr bwMode="auto">
            <a:xfrm>
              <a:off x="3001" y="1653"/>
              <a:ext cx="2503" cy="738"/>
            </a:xfrm>
            <a:custGeom>
              <a:avLst/>
              <a:gdLst>
                <a:gd name="T0" fmla="*/ 9 w 10885"/>
                <a:gd name="T1" fmla="*/ 0 h 3311"/>
                <a:gd name="T2" fmla="*/ 10885 w 10885"/>
                <a:gd name="T3" fmla="*/ 0 h 3311"/>
                <a:gd name="T4" fmla="*/ 10875 w 10885"/>
                <a:gd name="T5" fmla="*/ 3311 h 3311"/>
                <a:gd name="T6" fmla="*/ 0 w 10885"/>
                <a:gd name="T7" fmla="*/ 3311 h 3311"/>
                <a:gd name="T8" fmla="*/ 9 w 10885"/>
                <a:gd name="T9" fmla="*/ 0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85" h="3311">
                  <a:moveTo>
                    <a:pt x="9" y="0"/>
                  </a:moveTo>
                  <a:lnTo>
                    <a:pt x="10885" y="0"/>
                  </a:lnTo>
                  <a:lnTo>
                    <a:pt x="10875" y="3311"/>
                  </a:lnTo>
                  <a:lnTo>
                    <a:pt x="0" y="3311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Rectangle 136"/>
            <p:cNvSpPr>
              <a:spLocks noChangeArrowheads="1"/>
            </p:cNvSpPr>
            <p:nvPr/>
          </p:nvSpPr>
          <p:spPr bwMode="auto">
            <a:xfrm>
              <a:off x="3004" y="1658"/>
              <a:ext cx="2500" cy="727"/>
            </a:xfrm>
            <a:prstGeom prst="rect">
              <a:avLst/>
            </a:prstGeom>
            <a:solidFill>
              <a:srgbClr val="B7DDC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Rectangle 137"/>
            <p:cNvSpPr>
              <a:spLocks noChangeArrowheads="1"/>
            </p:cNvSpPr>
            <p:nvPr/>
          </p:nvSpPr>
          <p:spPr bwMode="auto">
            <a:xfrm>
              <a:off x="3004" y="1658"/>
              <a:ext cx="2500" cy="72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Rectangle 138"/>
            <p:cNvSpPr>
              <a:spLocks noChangeArrowheads="1"/>
            </p:cNvSpPr>
            <p:nvPr/>
          </p:nvSpPr>
          <p:spPr bwMode="auto">
            <a:xfrm>
              <a:off x="5504" y="1658"/>
              <a:ext cx="17" cy="7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Rectangle 139"/>
            <p:cNvSpPr>
              <a:spLocks noChangeArrowheads="1"/>
            </p:cNvSpPr>
            <p:nvPr/>
          </p:nvSpPr>
          <p:spPr bwMode="auto">
            <a:xfrm>
              <a:off x="5504" y="1658"/>
              <a:ext cx="17" cy="72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140"/>
            <p:cNvSpPr>
              <a:spLocks/>
            </p:cNvSpPr>
            <p:nvPr/>
          </p:nvSpPr>
          <p:spPr bwMode="auto">
            <a:xfrm>
              <a:off x="5517" y="1609"/>
              <a:ext cx="27" cy="826"/>
            </a:xfrm>
            <a:custGeom>
              <a:avLst/>
              <a:gdLst>
                <a:gd name="T0" fmla="*/ 115 w 115"/>
                <a:gd name="T1" fmla="*/ 0 h 3715"/>
                <a:gd name="T2" fmla="*/ 15 w 115"/>
                <a:gd name="T3" fmla="*/ 0 h 3715"/>
                <a:gd name="T4" fmla="*/ 15 w 115"/>
                <a:gd name="T5" fmla="*/ 226 h 3715"/>
                <a:gd name="T6" fmla="*/ 0 w 115"/>
                <a:gd name="T7" fmla="*/ 226 h 3715"/>
                <a:gd name="T8" fmla="*/ 0 w 115"/>
                <a:gd name="T9" fmla="*/ 3489 h 3715"/>
                <a:gd name="T10" fmla="*/ 15 w 115"/>
                <a:gd name="T11" fmla="*/ 3489 h 3715"/>
                <a:gd name="T12" fmla="*/ 15 w 115"/>
                <a:gd name="T13" fmla="*/ 3715 h 3715"/>
                <a:gd name="T14" fmla="*/ 115 w 115"/>
                <a:gd name="T15" fmla="*/ 3715 h 3715"/>
                <a:gd name="T16" fmla="*/ 115 w 115"/>
                <a:gd name="T17" fmla="*/ 0 h 3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15">
                  <a:moveTo>
                    <a:pt x="115" y="0"/>
                  </a:moveTo>
                  <a:lnTo>
                    <a:pt x="15" y="0"/>
                  </a:lnTo>
                  <a:lnTo>
                    <a:pt x="15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15" y="3489"/>
                  </a:lnTo>
                  <a:lnTo>
                    <a:pt x="15" y="3715"/>
                  </a:lnTo>
                  <a:lnTo>
                    <a:pt x="115" y="371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141"/>
            <p:cNvSpPr>
              <a:spLocks/>
            </p:cNvSpPr>
            <p:nvPr/>
          </p:nvSpPr>
          <p:spPr bwMode="auto">
            <a:xfrm>
              <a:off x="5517" y="1609"/>
              <a:ext cx="27" cy="826"/>
            </a:xfrm>
            <a:custGeom>
              <a:avLst/>
              <a:gdLst>
                <a:gd name="T0" fmla="*/ 115 w 115"/>
                <a:gd name="T1" fmla="*/ 0 h 3715"/>
                <a:gd name="T2" fmla="*/ 15 w 115"/>
                <a:gd name="T3" fmla="*/ 0 h 3715"/>
                <a:gd name="T4" fmla="*/ 15 w 115"/>
                <a:gd name="T5" fmla="*/ 226 h 3715"/>
                <a:gd name="T6" fmla="*/ 0 w 115"/>
                <a:gd name="T7" fmla="*/ 226 h 3715"/>
                <a:gd name="T8" fmla="*/ 0 w 115"/>
                <a:gd name="T9" fmla="*/ 3489 h 3715"/>
                <a:gd name="T10" fmla="*/ 15 w 115"/>
                <a:gd name="T11" fmla="*/ 3489 h 3715"/>
                <a:gd name="T12" fmla="*/ 15 w 115"/>
                <a:gd name="T13" fmla="*/ 3715 h 3715"/>
                <a:gd name="T14" fmla="*/ 115 w 115"/>
                <a:gd name="T15" fmla="*/ 3715 h 3715"/>
                <a:gd name="T16" fmla="*/ 115 w 115"/>
                <a:gd name="T17" fmla="*/ 0 h 3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15">
                  <a:moveTo>
                    <a:pt x="115" y="0"/>
                  </a:moveTo>
                  <a:lnTo>
                    <a:pt x="15" y="0"/>
                  </a:lnTo>
                  <a:lnTo>
                    <a:pt x="15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15" y="3489"/>
                  </a:lnTo>
                  <a:lnTo>
                    <a:pt x="15" y="3715"/>
                  </a:lnTo>
                  <a:lnTo>
                    <a:pt x="115" y="371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Freeform 142"/>
            <p:cNvSpPr>
              <a:spLocks/>
            </p:cNvSpPr>
            <p:nvPr/>
          </p:nvSpPr>
          <p:spPr bwMode="auto">
            <a:xfrm>
              <a:off x="5517" y="1609"/>
              <a:ext cx="27" cy="826"/>
            </a:xfrm>
            <a:custGeom>
              <a:avLst/>
              <a:gdLst>
                <a:gd name="T0" fmla="*/ 115 w 115"/>
                <a:gd name="T1" fmla="*/ 0 h 3715"/>
                <a:gd name="T2" fmla="*/ 15 w 115"/>
                <a:gd name="T3" fmla="*/ 0 h 3715"/>
                <a:gd name="T4" fmla="*/ 15 w 115"/>
                <a:gd name="T5" fmla="*/ 226 h 3715"/>
                <a:gd name="T6" fmla="*/ 0 w 115"/>
                <a:gd name="T7" fmla="*/ 226 h 3715"/>
                <a:gd name="T8" fmla="*/ 0 w 115"/>
                <a:gd name="T9" fmla="*/ 3489 h 3715"/>
                <a:gd name="T10" fmla="*/ 15 w 115"/>
                <a:gd name="T11" fmla="*/ 3489 h 3715"/>
                <a:gd name="T12" fmla="*/ 15 w 115"/>
                <a:gd name="T13" fmla="*/ 3715 h 3715"/>
                <a:gd name="T14" fmla="*/ 115 w 115"/>
                <a:gd name="T15" fmla="*/ 3715 h 3715"/>
                <a:gd name="T16" fmla="*/ 115 w 115"/>
                <a:gd name="T17" fmla="*/ 0 h 3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15">
                  <a:moveTo>
                    <a:pt x="115" y="0"/>
                  </a:moveTo>
                  <a:lnTo>
                    <a:pt x="15" y="0"/>
                  </a:lnTo>
                  <a:lnTo>
                    <a:pt x="15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15" y="3489"/>
                  </a:lnTo>
                  <a:lnTo>
                    <a:pt x="15" y="3715"/>
                  </a:lnTo>
                  <a:lnTo>
                    <a:pt x="115" y="3715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Freeform 143"/>
            <p:cNvSpPr>
              <a:spLocks/>
            </p:cNvSpPr>
            <p:nvPr/>
          </p:nvSpPr>
          <p:spPr bwMode="auto">
            <a:xfrm>
              <a:off x="5030" y="1638"/>
              <a:ext cx="328" cy="20"/>
            </a:xfrm>
            <a:custGeom>
              <a:avLst/>
              <a:gdLst>
                <a:gd name="T0" fmla="*/ 1425 w 1425"/>
                <a:gd name="T1" fmla="*/ 33 h 94"/>
                <a:gd name="T2" fmla="*/ 1425 w 1425"/>
                <a:gd name="T3" fmla="*/ 94 h 94"/>
                <a:gd name="T4" fmla="*/ 0 w 1425"/>
                <a:gd name="T5" fmla="*/ 94 h 94"/>
                <a:gd name="T6" fmla="*/ 0 w 1425"/>
                <a:gd name="T7" fmla="*/ 33 h 94"/>
                <a:gd name="T8" fmla="*/ 20 w 1425"/>
                <a:gd name="T9" fmla="*/ 0 h 94"/>
                <a:gd name="T10" fmla="*/ 1406 w 1425"/>
                <a:gd name="T11" fmla="*/ 0 h 94"/>
                <a:gd name="T12" fmla="*/ 1425 w 1425"/>
                <a:gd name="T13" fmla="*/ 3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94">
                  <a:moveTo>
                    <a:pt x="1425" y="33"/>
                  </a:moveTo>
                  <a:lnTo>
                    <a:pt x="1425" y="94"/>
                  </a:lnTo>
                  <a:lnTo>
                    <a:pt x="0" y="94"/>
                  </a:lnTo>
                  <a:lnTo>
                    <a:pt x="0" y="33"/>
                  </a:lnTo>
                  <a:lnTo>
                    <a:pt x="20" y="0"/>
                  </a:lnTo>
                  <a:lnTo>
                    <a:pt x="1406" y="0"/>
                  </a:lnTo>
                  <a:lnTo>
                    <a:pt x="1425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144"/>
            <p:cNvSpPr>
              <a:spLocks/>
            </p:cNvSpPr>
            <p:nvPr/>
          </p:nvSpPr>
          <p:spPr bwMode="auto">
            <a:xfrm>
              <a:off x="5030" y="1638"/>
              <a:ext cx="328" cy="20"/>
            </a:xfrm>
            <a:custGeom>
              <a:avLst/>
              <a:gdLst>
                <a:gd name="T0" fmla="*/ 1425 w 1425"/>
                <a:gd name="T1" fmla="*/ 33 h 94"/>
                <a:gd name="T2" fmla="*/ 1425 w 1425"/>
                <a:gd name="T3" fmla="*/ 94 h 94"/>
                <a:gd name="T4" fmla="*/ 0 w 1425"/>
                <a:gd name="T5" fmla="*/ 94 h 94"/>
                <a:gd name="T6" fmla="*/ 0 w 1425"/>
                <a:gd name="T7" fmla="*/ 33 h 94"/>
                <a:gd name="T8" fmla="*/ 20 w 1425"/>
                <a:gd name="T9" fmla="*/ 0 h 94"/>
                <a:gd name="T10" fmla="*/ 1406 w 1425"/>
                <a:gd name="T11" fmla="*/ 0 h 94"/>
                <a:gd name="T12" fmla="*/ 1425 w 1425"/>
                <a:gd name="T13" fmla="*/ 3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94">
                  <a:moveTo>
                    <a:pt x="1425" y="33"/>
                  </a:moveTo>
                  <a:lnTo>
                    <a:pt x="1425" y="94"/>
                  </a:lnTo>
                  <a:lnTo>
                    <a:pt x="0" y="94"/>
                  </a:lnTo>
                  <a:lnTo>
                    <a:pt x="0" y="33"/>
                  </a:lnTo>
                  <a:lnTo>
                    <a:pt x="20" y="0"/>
                  </a:lnTo>
                  <a:lnTo>
                    <a:pt x="1406" y="0"/>
                  </a:lnTo>
                  <a:lnTo>
                    <a:pt x="1425" y="3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Rectangle 145"/>
            <p:cNvSpPr>
              <a:spLocks noChangeArrowheads="1"/>
            </p:cNvSpPr>
            <p:nvPr/>
          </p:nvSpPr>
          <p:spPr bwMode="auto">
            <a:xfrm>
              <a:off x="5036" y="1638"/>
              <a:ext cx="314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Rectangle 146"/>
            <p:cNvSpPr>
              <a:spLocks noChangeArrowheads="1"/>
            </p:cNvSpPr>
            <p:nvPr/>
          </p:nvSpPr>
          <p:spPr bwMode="auto">
            <a:xfrm>
              <a:off x="5036" y="1638"/>
              <a:ext cx="314" cy="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Rectangle 147"/>
            <p:cNvSpPr>
              <a:spLocks noChangeArrowheads="1"/>
            </p:cNvSpPr>
            <p:nvPr/>
          </p:nvSpPr>
          <p:spPr bwMode="auto">
            <a:xfrm>
              <a:off x="5036" y="1155"/>
              <a:ext cx="314" cy="4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Rectangle 148"/>
            <p:cNvSpPr>
              <a:spLocks noChangeArrowheads="1"/>
            </p:cNvSpPr>
            <p:nvPr/>
          </p:nvSpPr>
          <p:spPr bwMode="auto">
            <a:xfrm>
              <a:off x="5036" y="1155"/>
              <a:ext cx="314" cy="492"/>
            </a:xfrm>
            <a:prstGeom prst="rect">
              <a:avLst/>
            </a:prstGeom>
            <a:solidFill>
              <a:srgbClr val="B7DDC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Rectangle 149"/>
            <p:cNvSpPr>
              <a:spLocks noChangeArrowheads="1"/>
            </p:cNvSpPr>
            <p:nvPr/>
          </p:nvSpPr>
          <p:spPr bwMode="auto">
            <a:xfrm>
              <a:off x="5036" y="1155"/>
              <a:ext cx="314" cy="4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Rectangle 150"/>
            <p:cNvSpPr>
              <a:spLocks noChangeArrowheads="1"/>
            </p:cNvSpPr>
            <p:nvPr/>
          </p:nvSpPr>
          <p:spPr bwMode="auto">
            <a:xfrm>
              <a:off x="5039" y="1647"/>
              <a:ext cx="309" cy="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Rectangle 151"/>
            <p:cNvSpPr>
              <a:spLocks noChangeArrowheads="1"/>
            </p:cNvSpPr>
            <p:nvPr/>
          </p:nvSpPr>
          <p:spPr bwMode="auto">
            <a:xfrm>
              <a:off x="5039" y="1647"/>
              <a:ext cx="309" cy="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Rectangle 152"/>
            <p:cNvSpPr>
              <a:spLocks noChangeArrowheads="1"/>
            </p:cNvSpPr>
            <p:nvPr/>
          </p:nvSpPr>
          <p:spPr bwMode="auto">
            <a:xfrm>
              <a:off x="5039" y="1146"/>
              <a:ext cx="309" cy="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Rectangle 153"/>
            <p:cNvSpPr>
              <a:spLocks noChangeArrowheads="1"/>
            </p:cNvSpPr>
            <p:nvPr/>
          </p:nvSpPr>
          <p:spPr bwMode="auto">
            <a:xfrm>
              <a:off x="5039" y="1146"/>
              <a:ext cx="309" cy="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Rectangle 154"/>
            <p:cNvSpPr>
              <a:spLocks noChangeArrowheads="1"/>
            </p:cNvSpPr>
            <p:nvPr/>
          </p:nvSpPr>
          <p:spPr bwMode="auto">
            <a:xfrm>
              <a:off x="5517" y="1856"/>
              <a:ext cx="27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Rectangle 155"/>
            <p:cNvSpPr>
              <a:spLocks noChangeArrowheads="1"/>
            </p:cNvSpPr>
            <p:nvPr/>
          </p:nvSpPr>
          <p:spPr bwMode="auto">
            <a:xfrm>
              <a:off x="5517" y="1856"/>
              <a:ext cx="27" cy="41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Rectangle 156"/>
            <p:cNvSpPr>
              <a:spLocks noChangeArrowheads="1"/>
            </p:cNvSpPr>
            <p:nvPr/>
          </p:nvSpPr>
          <p:spPr bwMode="auto">
            <a:xfrm>
              <a:off x="5544" y="1829"/>
              <a:ext cx="22" cy="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Rectangle 157"/>
            <p:cNvSpPr>
              <a:spLocks noChangeArrowheads="1"/>
            </p:cNvSpPr>
            <p:nvPr/>
          </p:nvSpPr>
          <p:spPr bwMode="auto">
            <a:xfrm>
              <a:off x="5544" y="1829"/>
              <a:ext cx="22" cy="46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Rectangle 158"/>
            <p:cNvSpPr>
              <a:spLocks noChangeArrowheads="1"/>
            </p:cNvSpPr>
            <p:nvPr/>
          </p:nvSpPr>
          <p:spPr bwMode="auto">
            <a:xfrm>
              <a:off x="2714" y="2392"/>
              <a:ext cx="18" cy="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Rectangle 159"/>
            <p:cNvSpPr>
              <a:spLocks noChangeArrowheads="1"/>
            </p:cNvSpPr>
            <p:nvPr/>
          </p:nvSpPr>
          <p:spPr bwMode="auto">
            <a:xfrm>
              <a:off x="2714" y="2392"/>
              <a:ext cx="18" cy="10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Rectangle 160"/>
            <p:cNvSpPr>
              <a:spLocks noChangeArrowheads="1"/>
            </p:cNvSpPr>
            <p:nvPr/>
          </p:nvSpPr>
          <p:spPr bwMode="auto">
            <a:xfrm>
              <a:off x="2650" y="1609"/>
              <a:ext cx="18" cy="826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Rectangle 161"/>
            <p:cNvSpPr>
              <a:spLocks noChangeArrowheads="1"/>
            </p:cNvSpPr>
            <p:nvPr/>
          </p:nvSpPr>
          <p:spPr bwMode="auto">
            <a:xfrm>
              <a:off x="2650" y="1609"/>
              <a:ext cx="18" cy="82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Rectangle 162"/>
            <p:cNvSpPr>
              <a:spLocks noChangeArrowheads="1"/>
            </p:cNvSpPr>
            <p:nvPr/>
          </p:nvSpPr>
          <p:spPr bwMode="auto">
            <a:xfrm>
              <a:off x="2963" y="1609"/>
              <a:ext cx="18" cy="826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Rectangle 163"/>
            <p:cNvSpPr>
              <a:spLocks noChangeArrowheads="1"/>
            </p:cNvSpPr>
            <p:nvPr/>
          </p:nvSpPr>
          <p:spPr bwMode="auto">
            <a:xfrm>
              <a:off x="2963" y="1609"/>
              <a:ext cx="18" cy="82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Rectangle 164"/>
            <p:cNvSpPr>
              <a:spLocks noChangeArrowheads="1"/>
            </p:cNvSpPr>
            <p:nvPr/>
          </p:nvSpPr>
          <p:spPr bwMode="auto">
            <a:xfrm>
              <a:off x="2899" y="2392"/>
              <a:ext cx="19" cy="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Rectangle 165"/>
            <p:cNvSpPr>
              <a:spLocks noChangeArrowheads="1"/>
            </p:cNvSpPr>
            <p:nvPr/>
          </p:nvSpPr>
          <p:spPr bwMode="auto">
            <a:xfrm>
              <a:off x="2899" y="2392"/>
              <a:ext cx="19" cy="10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Rectangle 166"/>
            <p:cNvSpPr>
              <a:spLocks noChangeArrowheads="1"/>
            </p:cNvSpPr>
            <p:nvPr/>
          </p:nvSpPr>
          <p:spPr bwMode="auto">
            <a:xfrm>
              <a:off x="2659" y="1652"/>
              <a:ext cx="313" cy="74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Rectangle 167"/>
            <p:cNvSpPr>
              <a:spLocks noChangeArrowheads="1"/>
            </p:cNvSpPr>
            <p:nvPr/>
          </p:nvSpPr>
          <p:spPr bwMode="auto">
            <a:xfrm>
              <a:off x="2659" y="1652"/>
              <a:ext cx="313" cy="7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Rectangle 168"/>
            <p:cNvSpPr>
              <a:spLocks noChangeArrowheads="1"/>
            </p:cNvSpPr>
            <p:nvPr/>
          </p:nvSpPr>
          <p:spPr bwMode="auto">
            <a:xfrm>
              <a:off x="2538" y="1080"/>
              <a:ext cx="22" cy="334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Rectangle 169"/>
            <p:cNvSpPr>
              <a:spLocks noChangeArrowheads="1"/>
            </p:cNvSpPr>
            <p:nvPr/>
          </p:nvSpPr>
          <p:spPr bwMode="auto">
            <a:xfrm>
              <a:off x="2538" y="1080"/>
              <a:ext cx="22" cy="3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Rectangle 170"/>
            <p:cNvSpPr>
              <a:spLocks noChangeArrowheads="1"/>
            </p:cNvSpPr>
            <p:nvPr/>
          </p:nvSpPr>
          <p:spPr bwMode="auto">
            <a:xfrm>
              <a:off x="2549" y="1535"/>
              <a:ext cx="557" cy="2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Rectangle 171"/>
            <p:cNvSpPr>
              <a:spLocks noChangeArrowheads="1"/>
            </p:cNvSpPr>
            <p:nvPr/>
          </p:nvSpPr>
          <p:spPr bwMode="auto">
            <a:xfrm>
              <a:off x="2549" y="1535"/>
              <a:ext cx="557" cy="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Rectangle 172"/>
            <p:cNvSpPr>
              <a:spLocks noChangeArrowheads="1"/>
            </p:cNvSpPr>
            <p:nvPr/>
          </p:nvSpPr>
          <p:spPr bwMode="auto">
            <a:xfrm>
              <a:off x="2549" y="1513"/>
              <a:ext cx="557" cy="22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Rectangle 173"/>
            <p:cNvSpPr>
              <a:spLocks noChangeArrowheads="1"/>
            </p:cNvSpPr>
            <p:nvPr/>
          </p:nvSpPr>
          <p:spPr bwMode="auto">
            <a:xfrm>
              <a:off x="2549" y="1513"/>
              <a:ext cx="557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Rectangle 174"/>
            <p:cNvSpPr>
              <a:spLocks noChangeArrowheads="1"/>
            </p:cNvSpPr>
            <p:nvPr/>
          </p:nvSpPr>
          <p:spPr bwMode="auto">
            <a:xfrm>
              <a:off x="2549" y="705"/>
              <a:ext cx="557" cy="2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Rectangle 175"/>
            <p:cNvSpPr>
              <a:spLocks noChangeArrowheads="1"/>
            </p:cNvSpPr>
            <p:nvPr/>
          </p:nvSpPr>
          <p:spPr bwMode="auto">
            <a:xfrm>
              <a:off x="2549" y="705"/>
              <a:ext cx="557" cy="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" name="Rectangle 176"/>
            <p:cNvSpPr>
              <a:spLocks noChangeArrowheads="1"/>
            </p:cNvSpPr>
            <p:nvPr/>
          </p:nvSpPr>
          <p:spPr bwMode="auto">
            <a:xfrm>
              <a:off x="2584" y="718"/>
              <a:ext cx="487" cy="80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" name="Rectangle 177"/>
            <p:cNvSpPr>
              <a:spLocks noChangeArrowheads="1"/>
            </p:cNvSpPr>
            <p:nvPr/>
          </p:nvSpPr>
          <p:spPr bwMode="auto">
            <a:xfrm>
              <a:off x="2584" y="718"/>
              <a:ext cx="487" cy="80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" name="Rectangle 178"/>
            <p:cNvSpPr>
              <a:spLocks noChangeArrowheads="1"/>
            </p:cNvSpPr>
            <p:nvPr/>
          </p:nvSpPr>
          <p:spPr bwMode="auto">
            <a:xfrm>
              <a:off x="2551" y="1117"/>
              <a:ext cx="35" cy="258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" name="Rectangle 179"/>
            <p:cNvSpPr>
              <a:spLocks noChangeArrowheads="1"/>
            </p:cNvSpPr>
            <p:nvPr/>
          </p:nvSpPr>
          <p:spPr bwMode="auto">
            <a:xfrm>
              <a:off x="2551" y="1117"/>
              <a:ext cx="35" cy="25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" name="Rectangle 180"/>
            <p:cNvSpPr>
              <a:spLocks noChangeArrowheads="1"/>
            </p:cNvSpPr>
            <p:nvPr/>
          </p:nvSpPr>
          <p:spPr bwMode="auto">
            <a:xfrm>
              <a:off x="2551" y="1124"/>
              <a:ext cx="41" cy="2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0" name="Rectangle 181"/>
            <p:cNvSpPr>
              <a:spLocks noChangeArrowheads="1"/>
            </p:cNvSpPr>
            <p:nvPr/>
          </p:nvSpPr>
          <p:spPr bwMode="auto">
            <a:xfrm>
              <a:off x="2551" y="1124"/>
              <a:ext cx="41" cy="24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" name="Rectangle 182"/>
            <p:cNvSpPr>
              <a:spLocks noChangeArrowheads="1"/>
            </p:cNvSpPr>
            <p:nvPr/>
          </p:nvSpPr>
          <p:spPr bwMode="auto">
            <a:xfrm>
              <a:off x="2701" y="1547"/>
              <a:ext cx="255" cy="11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Rectangle 183"/>
            <p:cNvSpPr>
              <a:spLocks noChangeArrowheads="1"/>
            </p:cNvSpPr>
            <p:nvPr/>
          </p:nvSpPr>
          <p:spPr bwMode="auto">
            <a:xfrm>
              <a:off x="2701" y="1547"/>
              <a:ext cx="255" cy="1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Rectangle 184"/>
            <p:cNvSpPr>
              <a:spLocks noChangeArrowheads="1"/>
            </p:cNvSpPr>
            <p:nvPr/>
          </p:nvSpPr>
          <p:spPr bwMode="auto">
            <a:xfrm>
              <a:off x="2659" y="1658"/>
              <a:ext cx="313" cy="7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4" name="Rectangle 185"/>
            <p:cNvSpPr>
              <a:spLocks noChangeArrowheads="1"/>
            </p:cNvSpPr>
            <p:nvPr/>
          </p:nvSpPr>
          <p:spPr bwMode="auto">
            <a:xfrm>
              <a:off x="2659" y="1658"/>
              <a:ext cx="313" cy="727"/>
            </a:xfrm>
            <a:prstGeom prst="rect">
              <a:avLst/>
            </a:prstGeom>
            <a:solidFill>
              <a:srgbClr val="B7DDC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" name="Rectangle 186"/>
            <p:cNvSpPr>
              <a:spLocks noChangeArrowheads="1"/>
            </p:cNvSpPr>
            <p:nvPr/>
          </p:nvSpPr>
          <p:spPr bwMode="auto">
            <a:xfrm>
              <a:off x="2659" y="1658"/>
              <a:ext cx="313" cy="72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" name="Rectangle 187"/>
            <p:cNvSpPr>
              <a:spLocks noChangeArrowheads="1"/>
            </p:cNvSpPr>
            <p:nvPr/>
          </p:nvSpPr>
          <p:spPr bwMode="auto">
            <a:xfrm>
              <a:off x="2709" y="1534"/>
              <a:ext cx="240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" name="Rectangle 188"/>
            <p:cNvSpPr>
              <a:spLocks noChangeArrowheads="1"/>
            </p:cNvSpPr>
            <p:nvPr/>
          </p:nvSpPr>
          <p:spPr bwMode="auto">
            <a:xfrm>
              <a:off x="2709" y="1534"/>
              <a:ext cx="240" cy="1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Rectangle 189"/>
            <p:cNvSpPr>
              <a:spLocks noChangeArrowheads="1"/>
            </p:cNvSpPr>
            <p:nvPr/>
          </p:nvSpPr>
          <p:spPr bwMode="auto">
            <a:xfrm>
              <a:off x="2715" y="2446"/>
              <a:ext cx="226" cy="17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9" name="Rectangle 190"/>
            <p:cNvSpPr>
              <a:spLocks noChangeArrowheads="1"/>
            </p:cNvSpPr>
            <p:nvPr/>
          </p:nvSpPr>
          <p:spPr bwMode="auto">
            <a:xfrm>
              <a:off x="2715" y="2446"/>
              <a:ext cx="226" cy="1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" name="Rectangle 191"/>
            <p:cNvSpPr>
              <a:spLocks noChangeArrowheads="1"/>
            </p:cNvSpPr>
            <p:nvPr/>
          </p:nvSpPr>
          <p:spPr bwMode="auto">
            <a:xfrm>
              <a:off x="2733" y="2385"/>
              <a:ext cx="191" cy="69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1" name="Rectangle 192"/>
            <p:cNvSpPr>
              <a:spLocks noChangeArrowheads="1"/>
            </p:cNvSpPr>
            <p:nvPr/>
          </p:nvSpPr>
          <p:spPr bwMode="auto">
            <a:xfrm>
              <a:off x="2733" y="2385"/>
              <a:ext cx="191" cy="6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" name="Rectangle 193"/>
            <p:cNvSpPr>
              <a:spLocks noChangeArrowheads="1"/>
            </p:cNvSpPr>
            <p:nvPr/>
          </p:nvSpPr>
          <p:spPr bwMode="auto">
            <a:xfrm>
              <a:off x="2740" y="2385"/>
              <a:ext cx="177" cy="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3" name="Rectangle 194"/>
            <p:cNvSpPr>
              <a:spLocks noChangeArrowheads="1"/>
            </p:cNvSpPr>
            <p:nvPr/>
          </p:nvSpPr>
          <p:spPr bwMode="auto">
            <a:xfrm>
              <a:off x="2740" y="2385"/>
              <a:ext cx="177" cy="6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" name="Rectangle 195"/>
            <p:cNvSpPr>
              <a:spLocks noChangeArrowheads="1"/>
            </p:cNvSpPr>
            <p:nvPr/>
          </p:nvSpPr>
          <p:spPr bwMode="auto">
            <a:xfrm>
              <a:off x="2592" y="705"/>
              <a:ext cx="473" cy="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" name="Rectangle 196"/>
            <p:cNvSpPr>
              <a:spLocks noChangeArrowheads="1"/>
            </p:cNvSpPr>
            <p:nvPr/>
          </p:nvSpPr>
          <p:spPr bwMode="auto">
            <a:xfrm>
              <a:off x="2592" y="705"/>
              <a:ext cx="473" cy="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" name="Rectangle 197"/>
            <p:cNvSpPr>
              <a:spLocks noChangeArrowheads="1"/>
            </p:cNvSpPr>
            <p:nvPr/>
          </p:nvSpPr>
          <p:spPr bwMode="auto">
            <a:xfrm>
              <a:off x="2740" y="2454"/>
              <a:ext cx="177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7" name="Rectangle 198"/>
            <p:cNvSpPr>
              <a:spLocks noChangeArrowheads="1"/>
            </p:cNvSpPr>
            <p:nvPr/>
          </p:nvSpPr>
          <p:spPr bwMode="auto">
            <a:xfrm>
              <a:off x="2740" y="2454"/>
              <a:ext cx="177" cy="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" name="Freeform 199"/>
            <p:cNvSpPr>
              <a:spLocks/>
            </p:cNvSpPr>
            <p:nvPr/>
          </p:nvSpPr>
          <p:spPr bwMode="auto">
            <a:xfrm>
              <a:off x="2715" y="2458"/>
              <a:ext cx="226" cy="21"/>
            </a:xfrm>
            <a:custGeom>
              <a:avLst/>
              <a:gdLst>
                <a:gd name="T0" fmla="*/ 875 w 982"/>
                <a:gd name="T1" fmla="*/ 4 h 93"/>
                <a:gd name="T2" fmla="*/ 871 w 982"/>
                <a:gd name="T3" fmla="*/ 0 h 93"/>
                <a:gd name="T4" fmla="*/ 109 w 982"/>
                <a:gd name="T5" fmla="*/ 0 h 93"/>
                <a:gd name="T6" fmla="*/ 105 w 982"/>
                <a:gd name="T7" fmla="*/ 4 h 93"/>
                <a:gd name="T8" fmla="*/ 105 w 982"/>
                <a:gd name="T9" fmla="*/ 19 h 93"/>
                <a:gd name="T10" fmla="*/ 0 w 982"/>
                <a:gd name="T11" fmla="*/ 19 h 93"/>
                <a:gd name="T12" fmla="*/ 0 w 982"/>
                <a:gd name="T13" fmla="*/ 86 h 93"/>
                <a:gd name="T14" fmla="*/ 7 w 982"/>
                <a:gd name="T15" fmla="*/ 93 h 93"/>
                <a:gd name="T16" fmla="*/ 974 w 982"/>
                <a:gd name="T17" fmla="*/ 93 h 93"/>
                <a:gd name="T18" fmla="*/ 982 w 982"/>
                <a:gd name="T19" fmla="*/ 86 h 93"/>
                <a:gd name="T20" fmla="*/ 982 w 982"/>
                <a:gd name="T21" fmla="*/ 19 h 93"/>
                <a:gd name="T22" fmla="*/ 875 w 982"/>
                <a:gd name="T23" fmla="*/ 19 h 93"/>
                <a:gd name="T24" fmla="*/ 875 w 982"/>
                <a:gd name="T2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2" h="93">
                  <a:moveTo>
                    <a:pt x="875" y="4"/>
                  </a:moveTo>
                  <a:lnTo>
                    <a:pt x="871" y="0"/>
                  </a:lnTo>
                  <a:lnTo>
                    <a:pt x="109" y="0"/>
                  </a:lnTo>
                  <a:lnTo>
                    <a:pt x="105" y="4"/>
                  </a:lnTo>
                  <a:lnTo>
                    <a:pt x="105" y="19"/>
                  </a:lnTo>
                  <a:lnTo>
                    <a:pt x="0" y="19"/>
                  </a:lnTo>
                  <a:lnTo>
                    <a:pt x="0" y="86"/>
                  </a:lnTo>
                  <a:lnTo>
                    <a:pt x="7" y="93"/>
                  </a:lnTo>
                  <a:lnTo>
                    <a:pt x="974" y="93"/>
                  </a:lnTo>
                  <a:lnTo>
                    <a:pt x="982" y="86"/>
                  </a:lnTo>
                  <a:lnTo>
                    <a:pt x="982" y="19"/>
                  </a:lnTo>
                  <a:lnTo>
                    <a:pt x="875" y="19"/>
                  </a:lnTo>
                  <a:lnTo>
                    <a:pt x="875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9" name="Freeform 200"/>
            <p:cNvSpPr>
              <a:spLocks/>
            </p:cNvSpPr>
            <p:nvPr/>
          </p:nvSpPr>
          <p:spPr bwMode="auto">
            <a:xfrm>
              <a:off x="2715" y="2458"/>
              <a:ext cx="226" cy="21"/>
            </a:xfrm>
            <a:custGeom>
              <a:avLst/>
              <a:gdLst>
                <a:gd name="T0" fmla="*/ 875 w 982"/>
                <a:gd name="T1" fmla="*/ 4 h 93"/>
                <a:gd name="T2" fmla="*/ 871 w 982"/>
                <a:gd name="T3" fmla="*/ 0 h 93"/>
                <a:gd name="T4" fmla="*/ 109 w 982"/>
                <a:gd name="T5" fmla="*/ 0 h 93"/>
                <a:gd name="T6" fmla="*/ 105 w 982"/>
                <a:gd name="T7" fmla="*/ 4 h 93"/>
                <a:gd name="T8" fmla="*/ 105 w 982"/>
                <a:gd name="T9" fmla="*/ 19 h 93"/>
                <a:gd name="T10" fmla="*/ 0 w 982"/>
                <a:gd name="T11" fmla="*/ 19 h 93"/>
                <a:gd name="T12" fmla="*/ 0 w 982"/>
                <a:gd name="T13" fmla="*/ 86 h 93"/>
                <a:gd name="T14" fmla="*/ 7 w 982"/>
                <a:gd name="T15" fmla="*/ 93 h 93"/>
                <a:gd name="T16" fmla="*/ 974 w 982"/>
                <a:gd name="T17" fmla="*/ 93 h 93"/>
                <a:gd name="T18" fmla="*/ 982 w 982"/>
                <a:gd name="T19" fmla="*/ 86 h 93"/>
                <a:gd name="T20" fmla="*/ 982 w 982"/>
                <a:gd name="T21" fmla="*/ 19 h 93"/>
                <a:gd name="T22" fmla="*/ 875 w 982"/>
                <a:gd name="T23" fmla="*/ 19 h 93"/>
                <a:gd name="T24" fmla="*/ 875 w 982"/>
                <a:gd name="T2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2" h="93">
                  <a:moveTo>
                    <a:pt x="875" y="4"/>
                  </a:moveTo>
                  <a:lnTo>
                    <a:pt x="871" y="0"/>
                  </a:lnTo>
                  <a:lnTo>
                    <a:pt x="109" y="0"/>
                  </a:lnTo>
                  <a:lnTo>
                    <a:pt x="105" y="4"/>
                  </a:lnTo>
                  <a:lnTo>
                    <a:pt x="105" y="19"/>
                  </a:lnTo>
                  <a:lnTo>
                    <a:pt x="0" y="19"/>
                  </a:lnTo>
                  <a:lnTo>
                    <a:pt x="0" y="86"/>
                  </a:lnTo>
                  <a:lnTo>
                    <a:pt x="7" y="93"/>
                  </a:lnTo>
                  <a:lnTo>
                    <a:pt x="974" y="93"/>
                  </a:lnTo>
                  <a:lnTo>
                    <a:pt x="982" y="86"/>
                  </a:lnTo>
                  <a:lnTo>
                    <a:pt x="982" y="19"/>
                  </a:lnTo>
                  <a:lnTo>
                    <a:pt x="875" y="19"/>
                  </a:lnTo>
                  <a:lnTo>
                    <a:pt x="875" y="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" name="Rectangle 201"/>
            <p:cNvSpPr>
              <a:spLocks noChangeArrowheads="1"/>
            </p:cNvSpPr>
            <p:nvPr/>
          </p:nvSpPr>
          <p:spPr bwMode="auto">
            <a:xfrm>
              <a:off x="2972" y="1658"/>
              <a:ext cx="9" cy="7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Freeform 202"/>
            <p:cNvSpPr>
              <a:spLocks/>
            </p:cNvSpPr>
            <p:nvPr/>
          </p:nvSpPr>
          <p:spPr bwMode="auto">
            <a:xfrm>
              <a:off x="2974" y="1609"/>
              <a:ext cx="21" cy="826"/>
            </a:xfrm>
            <a:custGeom>
              <a:avLst/>
              <a:gdLst>
                <a:gd name="T0" fmla="*/ 92 w 92"/>
                <a:gd name="T1" fmla="*/ 3481 h 3715"/>
                <a:gd name="T2" fmla="*/ 92 w 92"/>
                <a:gd name="T3" fmla="*/ 234 h 3715"/>
                <a:gd name="T4" fmla="*/ 76 w 92"/>
                <a:gd name="T5" fmla="*/ 226 h 3715"/>
                <a:gd name="T6" fmla="*/ 62 w 92"/>
                <a:gd name="T7" fmla="*/ 226 h 3715"/>
                <a:gd name="T8" fmla="*/ 62 w 92"/>
                <a:gd name="T9" fmla="*/ 0 h 3715"/>
                <a:gd name="T10" fmla="*/ 31 w 92"/>
                <a:gd name="T11" fmla="*/ 0 h 3715"/>
                <a:gd name="T12" fmla="*/ 31 w 92"/>
                <a:gd name="T13" fmla="*/ 226 h 3715"/>
                <a:gd name="T14" fmla="*/ 0 w 92"/>
                <a:gd name="T15" fmla="*/ 226 h 3715"/>
                <a:gd name="T16" fmla="*/ 0 w 92"/>
                <a:gd name="T17" fmla="*/ 3489 h 3715"/>
                <a:gd name="T18" fmla="*/ 31 w 92"/>
                <a:gd name="T19" fmla="*/ 3489 h 3715"/>
                <a:gd name="T20" fmla="*/ 31 w 92"/>
                <a:gd name="T21" fmla="*/ 3715 h 3715"/>
                <a:gd name="T22" fmla="*/ 62 w 92"/>
                <a:gd name="T23" fmla="*/ 3715 h 3715"/>
                <a:gd name="T24" fmla="*/ 62 w 92"/>
                <a:gd name="T25" fmla="*/ 3489 h 3715"/>
                <a:gd name="T26" fmla="*/ 76 w 92"/>
                <a:gd name="T27" fmla="*/ 3489 h 3715"/>
                <a:gd name="T28" fmla="*/ 92 w 92"/>
                <a:gd name="T29" fmla="*/ 3481 h 3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715">
                  <a:moveTo>
                    <a:pt x="92" y="3481"/>
                  </a:moveTo>
                  <a:lnTo>
                    <a:pt x="92" y="234"/>
                  </a:lnTo>
                  <a:lnTo>
                    <a:pt x="76" y="226"/>
                  </a:lnTo>
                  <a:lnTo>
                    <a:pt x="62" y="226"/>
                  </a:lnTo>
                  <a:lnTo>
                    <a:pt x="62" y="0"/>
                  </a:lnTo>
                  <a:lnTo>
                    <a:pt x="31" y="0"/>
                  </a:lnTo>
                  <a:lnTo>
                    <a:pt x="31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31" y="3489"/>
                  </a:lnTo>
                  <a:lnTo>
                    <a:pt x="31" y="3715"/>
                  </a:lnTo>
                  <a:lnTo>
                    <a:pt x="62" y="3715"/>
                  </a:lnTo>
                  <a:lnTo>
                    <a:pt x="62" y="3489"/>
                  </a:lnTo>
                  <a:lnTo>
                    <a:pt x="76" y="3489"/>
                  </a:lnTo>
                  <a:lnTo>
                    <a:pt x="92" y="348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Freeform 203"/>
            <p:cNvSpPr>
              <a:spLocks/>
            </p:cNvSpPr>
            <p:nvPr/>
          </p:nvSpPr>
          <p:spPr bwMode="auto">
            <a:xfrm>
              <a:off x="2974" y="1609"/>
              <a:ext cx="21" cy="826"/>
            </a:xfrm>
            <a:custGeom>
              <a:avLst/>
              <a:gdLst>
                <a:gd name="T0" fmla="*/ 92 w 92"/>
                <a:gd name="T1" fmla="*/ 3481 h 3715"/>
                <a:gd name="T2" fmla="*/ 92 w 92"/>
                <a:gd name="T3" fmla="*/ 234 h 3715"/>
                <a:gd name="T4" fmla="*/ 76 w 92"/>
                <a:gd name="T5" fmla="*/ 226 h 3715"/>
                <a:gd name="T6" fmla="*/ 62 w 92"/>
                <a:gd name="T7" fmla="*/ 226 h 3715"/>
                <a:gd name="T8" fmla="*/ 62 w 92"/>
                <a:gd name="T9" fmla="*/ 0 h 3715"/>
                <a:gd name="T10" fmla="*/ 31 w 92"/>
                <a:gd name="T11" fmla="*/ 0 h 3715"/>
                <a:gd name="T12" fmla="*/ 31 w 92"/>
                <a:gd name="T13" fmla="*/ 226 h 3715"/>
                <a:gd name="T14" fmla="*/ 0 w 92"/>
                <a:gd name="T15" fmla="*/ 226 h 3715"/>
                <a:gd name="T16" fmla="*/ 0 w 92"/>
                <a:gd name="T17" fmla="*/ 3489 h 3715"/>
                <a:gd name="T18" fmla="*/ 31 w 92"/>
                <a:gd name="T19" fmla="*/ 3489 h 3715"/>
                <a:gd name="T20" fmla="*/ 31 w 92"/>
                <a:gd name="T21" fmla="*/ 3715 h 3715"/>
                <a:gd name="T22" fmla="*/ 62 w 92"/>
                <a:gd name="T23" fmla="*/ 3715 h 3715"/>
                <a:gd name="T24" fmla="*/ 62 w 92"/>
                <a:gd name="T25" fmla="*/ 3489 h 3715"/>
                <a:gd name="T26" fmla="*/ 76 w 92"/>
                <a:gd name="T27" fmla="*/ 3489 h 3715"/>
                <a:gd name="T28" fmla="*/ 92 w 92"/>
                <a:gd name="T29" fmla="*/ 3481 h 3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3715">
                  <a:moveTo>
                    <a:pt x="92" y="3481"/>
                  </a:moveTo>
                  <a:lnTo>
                    <a:pt x="92" y="234"/>
                  </a:lnTo>
                  <a:lnTo>
                    <a:pt x="76" y="226"/>
                  </a:lnTo>
                  <a:lnTo>
                    <a:pt x="62" y="226"/>
                  </a:lnTo>
                  <a:lnTo>
                    <a:pt x="62" y="0"/>
                  </a:lnTo>
                  <a:lnTo>
                    <a:pt x="31" y="0"/>
                  </a:lnTo>
                  <a:lnTo>
                    <a:pt x="31" y="226"/>
                  </a:lnTo>
                  <a:lnTo>
                    <a:pt x="0" y="226"/>
                  </a:lnTo>
                  <a:lnTo>
                    <a:pt x="0" y="3489"/>
                  </a:lnTo>
                  <a:lnTo>
                    <a:pt x="31" y="3489"/>
                  </a:lnTo>
                  <a:lnTo>
                    <a:pt x="31" y="3715"/>
                  </a:lnTo>
                  <a:lnTo>
                    <a:pt x="62" y="3715"/>
                  </a:lnTo>
                  <a:lnTo>
                    <a:pt x="62" y="3489"/>
                  </a:lnTo>
                  <a:lnTo>
                    <a:pt x="76" y="3489"/>
                  </a:lnTo>
                  <a:lnTo>
                    <a:pt x="92" y="34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" name="Rectangle 204"/>
            <p:cNvSpPr>
              <a:spLocks noChangeArrowheads="1"/>
            </p:cNvSpPr>
            <p:nvPr/>
          </p:nvSpPr>
          <p:spPr bwMode="auto">
            <a:xfrm>
              <a:off x="2974" y="1668"/>
              <a:ext cx="21" cy="7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4" name="Freeform 205"/>
            <p:cNvSpPr>
              <a:spLocks/>
            </p:cNvSpPr>
            <p:nvPr/>
          </p:nvSpPr>
          <p:spPr bwMode="auto">
            <a:xfrm>
              <a:off x="2974" y="1668"/>
              <a:ext cx="0" cy="709"/>
            </a:xfrm>
            <a:custGeom>
              <a:avLst/>
              <a:gdLst>
                <a:gd name="T0" fmla="*/ 3190 h 3190"/>
                <a:gd name="T1" fmla="*/ 0 h 3190"/>
                <a:gd name="T2" fmla="*/ 3190 h 31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90">
                  <a:moveTo>
                    <a:pt x="0" y="3190"/>
                  </a:moveTo>
                  <a:lnTo>
                    <a:pt x="0" y="0"/>
                  </a:lnTo>
                  <a:lnTo>
                    <a:pt x="0" y="319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" name="Rectangle 206"/>
            <p:cNvSpPr>
              <a:spLocks noChangeArrowheads="1"/>
            </p:cNvSpPr>
            <p:nvPr/>
          </p:nvSpPr>
          <p:spPr bwMode="auto">
            <a:xfrm>
              <a:off x="2691" y="2496"/>
              <a:ext cx="249" cy="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6" name="Rectangle 207"/>
            <p:cNvSpPr>
              <a:spLocks noChangeArrowheads="1"/>
            </p:cNvSpPr>
            <p:nvPr/>
          </p:nvSpPr>
          <p:spPr bwMode="auto">
            <a:xfrm>
              <a:off x="2691" y="2496"/>
              <a:ext cx="249" cy="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" name="Rectangle 208"/>
            <p:cNvSpPr>
              <a:spLocks noChangeArrowheads="1"/>
            </p:cNvSpPr>
            <p:nvPr/>
          </p:nvSpPr>
          <p:spPr bwMode="auto">
            <a:xfrm>
              <a:off x="2921" y="2463"/>
              <a:ext cx="4" cy="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" name="Rectangle 209"/>
            <p:cNvSpPr>
              <a:spLocks noChangeArrowheads="1"/>
            </p:cNvSpPr>
            <p:nvPr/>
          </p:nvSpPr>
          <p:spPr bwMode="auto">
            <a:xfrm>
              <a:off x="2732" y="2463"/>
              <a:ext cx="3" cy="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" name="Rectangle 210"/>
            <p:cNvSpPr>
              <a:spLocks noChangeArrowheads="1"/>
            </p:cNvSpPr>
            <p:nvPr/>
          </p:nvSpPr>
          <p:spPr bwMode="auto">
            <a:xfrm>
              <a:off x="2976" y="2392"/>
              <a:ext cx="5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" name="Rectangle 211"/>
            <p:cNvSpPr>
              <a:spLocks noChangeArrowheads="1"/>
            </p:cNvSpPr>
            <p:nvPr/>
          </p:nvSpPr>
          <p:spPr bwMode="auto">
            <a:xfrm>
              <a:off x="2976" y="1647"/>
              <a:ext cx="5" cy="5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1" name="Rectangle 212"/>
            <p:cNvSpPr>
              <a:spLocks noChangeArrowheads="1"/>
            </p:cNvSpPr>
            <p:nvPr/>
          </p:nvSpPr>
          <p:spPr bwMode="auto">
            <a:xfrm>
              <a:off x="2976" y="1647"/>
              <a:ext cx="5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" name="Rectangle 213"/>
            <p:cNvSpPr>
              <a:spLocks noChangeArrowheads="1"/>
            </p:cNvSpPr>
            <p:nvPr/>
          </p:nvSpPr>
          <p:spPr bwMode="auto">
            <a:xfrm>
              <a:off x="2650" y="2392"/>
              <a:ext cx="5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" name="Rectangle 214"/>
            <p:cNvSpPr>
              <a:spLocks noChangeArrowheads="1"/>
            </p:cNvSpPr>
            <p:nvPr/>
          </p:nvSpPr>
          <p:spPr bwMode="auto">
            <a:xfrm>
              <a:off x="2650" y="1647"/>
              <a:ext cx="5" cy="5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4" name="Rectangle 215"/>
            <p:cNvSpPr>
              <a:spLocks noChangeArrowheads="1"/>
            </p:cNvSpPr>
            <p:nvPr/>
          </p:nvSpPr>
          <p:spPr bwMode="auto">
            <a:xfrm>
              <a:off x="2650" y="1647"/>
              <a:ext cx="5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Rectangle 216"/>
            <p:cNvSpPr>
              <a:spLocks noChangeArrowheads="1"/>
            </p:cNvSpPr>
            <p:nvPr/>
          </p:nvSpPr>
          <p:spPr bwMode="auto">
            <a:xfrm>
              <a:off x="3071" y="1535"/>
              <a:ext cx="7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Rectangle 217"/>
            <p:cNvSpPr>
              <a:spLocks noChangeArrowheads="1"/>
            </p:cNvSpPr>
            <p:nvPr/>
          </p:nvSpPr>
          <p:spPr bwMode="auto">
            <a:xfrm>
              <a:off x="2578" y="1535"/>
              <a:ext cx="6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" name="Freeform 218"/>
            <p:cNvSpPr>
              <a:spLocks/>
            </p:cNvSpPr>
            <p:nvPr/>
          </p:nvSpPr>
          <p:spPr bwMode="auto">
            <a:xfrm>
              <a:off x="2591" y="1117"/>
              <a:ext cx="37" cy="258"/>
            </a:xfrm>
            <a:custGeom>
              <a:avLst/>
              <a:gdLst>
                <a:gd name="T0" fmla="*/ 0 w 163"/>
                <a:gd name="T1" fmla="*/ 580 h 1159"/>
                <a:gd name="T2" fmla="*/ 0 w 163"/>
                <a:gd name="T3" fmla="*/ 1159 h 1159"/>
                <a:gd name="T4" fmla="*/ 9 w 163"/>
                <a:gd name="T5" fmla="*/ 1158 h 1159"/>
                <a:gd name="T6" fmla="*/ 17 w 163"/>
                <a:gd name="T7" fmla="*/ 1156 h 1159"/>
                <a:gd name="T8" fmla="*/ 25 w 163"/>
                <a:gd name="T9" fmla="*/ 1153 h 1159"/>
                <a:gd name="T10" fmla="*/ 33 w 163"/>
                <a:gd name="T11" fmla="*/ 1148 h 1159"/>
                <a:gd name="T12" fmla="*/ 41 w 163"/>
                <a:gd name="T13" fmla="*/ 1141 h 1159"/>
                <a:gd name="T14" fmla="*/ 49 w 163"/>
                <a:gd name="T15" fmla="*/ 1134 h 1159"/>
                <a:gd name="T16" fmla="*/ 56 w 163"/>
                <a:gd name="T17" fmla="*/ 1124 h 1159"/>
                <a:gd name="T18" fmla="*/ 64 w 163"/>
                <a:gd name="T19" fmla="*/ 1114 h 1159"/>
                <a:gd name="T20" fmla="*/ 71 w 163"/>
                <a:gd name="T21" fmla="*/ 1102 h 1159"/>
                <a:gd name="T22" fmla="*/ 77 w 163"/>
                <a:gd name="T23" fmla="*/ 1089 h 1159"/>
                <a:gd name="T24" fmla="*/ 85 w 163"/>
                <a:gd name="T25" fmla="*/ 1075 h 1159"/>
                <a:gd name="T26" fmla="*/ 91 w 163"/>
                <a:gd name="T27" fmla="*/ 1060 h 1159"/>
                <a:gd name="T28" fmla="*/ 104 w 163"/>
                <a:gd name="T29" fmla="*/ 1027 h 1159"/>
                <a:gd name="T30" fmla="*/ 115 w 163"/>
                <a:gd name="T31" fmla="*/ 989 h 1159"/>
                <a:gd name="T32" fmla="*/ 126 w 163"/>
                <a:gd name="T33" fmla="*/ 948 h 1159"/>
                <a:gd name="T34" fmla="*/ 135 w 163"/>
                <a:gd name="T35" fmla="*/ 904 h 1159"/>
                <a:gd name="T36" fmla="*/ 143 w 163"/>
                <a:gd name="T37" fmla="*/ 857 h 1159"/>
                <a:gd name="T38" fmla="*/ 150 w 163"/>
                <a:gd name="T39" fmla="*/ 805 h 1159"/>
                <a:gd name="T40" fmla="*/ 156 w 163"/>
                <a:gd name="T41" fmla="*/ 752 h 1159"/>
                <a:gd name="T42" fmla="*/ 159 w 163"/>
                <a:gd name="T43" fmla="*/ 696 h 1159"/>
                <a:gd name="T44" fmla="*/ 161 w 163"/>
                <a:gd name="T45" fmla="*/ 639 h 1159"/>
                <a:gd name="T46" fmla="*/ 163 w 163"/>
                <a:gd name="T47" fmla="*/ 580 h 1159"/>
                <a:gd name="T48" fmla="*/ 161 w 163"/>
                <a:gd name="T49" fmla="*/ 521 h 1159"/>
                <a:gd name="T50" fmla="*/ 159 w 163"/>
                <a:gd name="T51" fmla="*/ 464 h 1159"/>
                <a:gd name="T52" fmla="*/ 156 w 163"/>
                <a:gd name="T53" fmla="*/ 408 h 1159"/>
                <a:gd name="T54" fmla="*/ 150 w 163"/>
                <a:gd name="T55" fmla="*/ 355 h 1159"/>
                <a:gd name="T56" fmla="*/ 143 w 163"/>
                <a:gd name="T57" fmla="*/ 304 h 1159"/>
                <a:gd name="T58" fmla="*/ 135 w 163"/>
                <a:gd name="T59" fmla="*/ 256 h 1159"/>
                <a:gd name="T60" fmla="*/ 126 w 163"/>
                <a:gd name="T61" fmla="*/ 212 h 1159"/>
                <a:gd name="T62" fmla="*/ 115 w 163"/>
                <a:gd name="T63" fmla="*/ 171 h 1159"/>
                <a:gd name="T64" fmla="*/ 104 w 163"/>
                <a:gd name="T65" fmla="*/ 133 h 1159"/>
                <a:gd name="T66" fmla="*/ 91 w 163"/>
                <a:gd name="T67" fmla="*/ 100 h 1159"/>
                <a:gd name="T68" fmla="*/ 85 w 163"/>
                <a:gd name="T69" fmla="*/ 84 h 1159"/>
                <a:gd name="T70" fmla="*/ 77 w 163"/>
                <a:gd name="T71" fmla="*/ 70 h 1159"/>
                <a:gd name="T72" fmla="*/ 71 w 163"/>
                <a:gd name="T73" fmla="*/ 57 h 1159"/>
                <a:gd name="T74" fmla="*/ 64 w 163"/>
                <a:gd name="T75" fmla="*/ 46 h 1159"/>
                <a:gd name="T76" fmla="*/ 56 w 163"/>
                <a:gd name="T77" fmla="*/ 36 h 1159"/>
                <a:gd name="T78" fmla="*/ 49 w 163"/>
                <a:gd name="T79" fmla="*/ 26 h 1159"/>
                <a:gd name="T80" fmla="*/ 41 w 163"/>
                <a:gd name="T81" fmla="*/ 19 h 1159"/>
                <a:gd name="T82" fmla="*/ 33 w 163"/>
                <a:gd name="T83" fmla="*/ 12 h 1159"/>
                <a:gd name="T84" fmla="*/ 25 w 163"/>
                <a:gd name="T85" fmla="*/ 7 h 1159"/>
                <a:gd name="T86" fmla="*/ 17 w 163"/>
                <a:gd name="T87" fmla="*/ 4 h 1159"/>
                <a:gd name="T88" fmla="*/ 9 w 163"/>
                <a:gd name="T89" fmla="*/ 1 h 1159"/>
                <a:gd name="T90" fmla="*/ 0 w 163"/>
                <a:gd name="T91" fmla="*/ 0 h 1159"/>
                <a:gd name="T92" fmla="*/ 0 w 163"/>
                <a:gd name="T93" fmla="*/ 58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3" h="1159">
                  <a:moveTo>
                    <a:pt x="0" y="580"/>
                  </a:moveTo>
                  <a:lnTo>
                    <a:pt x="0" y="1159"/>
                  </a:lnTo>
                  <a:lnTo>
                    <a:pt x="9" y="1158"/>
                  </a:lnTo>
                  <a:lnTo>
                    <a:pt x="17" y="1156"/>
                  </a:lnTo>
                  <a:lnTo>
                    <a:pt x="25" y="1153"/>
                  </a:lnTo>
                  <a:lnTo>
                    <a:pt x="33" y="1148"/>
                  </a:lnTo>
                  <a:lnTo>
                    <a:pt x="41" y="1141"/>
                  </a:lnTo>
                  <a:lnTo>
                    <a:pt x="49" y="1134"/>
                  </a:lnTo>
                  <a:lnTo>
                    <a:pt x="56" y="1124"/>
                  </a:lnTo>
                  <a:lnTo>
                    <a:pt x="64" y="1114"/>
                  </a:lnTo>
                  <a:lnTo>
                    <a:pt x="71" y="1102"/>
                  </a:lnTo>
                  <a:lnTo>
                    <a:pt x="77" y="1089"/>
                  </a:lnTo>
                  <a:lnTo>
                    <a:pt x="85" y="1075"/>
                  </a:lnTo>
                  <a:lnTo>
                    <a:pt x="91" y="1060"/>
                  </a:lnTo>
                  <a:lnTo>
                    <a:pt x="104" y="1027"/>
                  </a:lnTo>
                  <a:lnTo>
                    <a:pt x="115" y="989"/>
                  </a:lnTo>
                  <a:lnTo>
                    <a:pt x="126" y="948"/>
                  </a:lnTo>
                  <a:lnTo>
                    <a:pt x="135" y="904"/>
                  </a:lnTo>
                  <a:lnTo>
                    <a:pt x="143" y="857"/>
                  </a:lnTo>
                  <a:lnTo>
                    <a:pt x="150" y="805"/>
                  </a:lnTo>
                  <a:lnTo>
                    <a:pt x="156" y="752"/>
                  </a:lnTo>
                  <a:lnTo>
                    <a:pt x="159" y="696"/>
                  </a:lnTo>
                  <a:lnTo>
                    <a:pt x="161" y="639"/>
                  </a:lnTo>
                  <a:lnTo>
                    <a:pt x="163" y="580"/>
                  </a:lnTo>
                  <a:lnTo>
                    <a:pt x="161" y="521"/>
                  </a:lnTo>
                  <a:lnTo>
                    <a:pt x="159" y="464"/>
                  </a:lnTo>
                  <a:lnTo>
                    <a:pt x="156" y="408"/>
                  </a:lnTo>
                  <a:lnTo>
                    <a:pt x="150" y="355"/>
                  </a:lnTo>
                  <a:lnTo>
                    <a:pt x="143" y="304"/>
                  </a:lnTo>
                  <a:lnTo>
                    <a:pt x="135" y="256"/>
                  </a:lnTo>
                  <a:lnTo>
                    <a:pt x="126" y="212"/>
                  </a:lnTo>
                  <a:lnTo>
                    <a:pt x="115" y="171"/>
                  </a:lnTo>
                  <a:lnTo>
                    <a:pt x="104" y="133"/>
                  </a:lnTo>
                  <a:lnTo>
                    <a:pt x="91" y="100"/>
                  </a:lnTo>
                  <a:lnTo>
                    <a:pt x="85" y="84"/>
                  </a:lnTo>
                  <a:lnTo>
                    <a:pt x="77" y="70"/>
                  </a:lnTo>
                  <a:lnTo>
                    <a:pt x="71" y="57"/>
                  </a:lnTo>
                  <a:lnTo>
                    <a:pt x="64" y="46"/>
                  </a:lnTo>
                  <a:lnTo>
                    <a:pt x="56" y="36"/>
                  </a:lnTo>
                  <a:lnTo>
                    <a:pt x="49" y="26"/>
                  </a:lnTo>
                  <a:lnTo>
                    <a:pt x="41" y="19"/>
                  </a:lnTo>
                  <a:lnTo>
                    <a:pt x="33" y="12"/>
                  </a:lnTo>
                  <a:lnTo>
                    <a:pt x="25" y="7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8" name="Freeform 219"/>
            <p:cNvSpPr>
              <a:spLocks/>
            </p:cNvSpPr>
            <p:nvPr/>
          </p:nvSpPr>
          <p:spPr bwMode="auto">
            <a:xfrm>
              <a:off x="2591" y="1117"/>
              <a:ext cx="37" cy="258"/>
            </a:xfrm>
            <a:custGeom>
              <a:avLst/>
              <a:gdLst>
                <a:gd name="T0" fmla="*/ 0 w 163"/>
                <a:gd name="T1" fmla="*/ 1159 h 1159"/>
                <a:gd name="T2" fmla="*/ 9 w 163"/>
                <a:gd name="T3" fmla="*/ 1158 h 1159"/>
                <a:gd name="T4" fmla="*/ 17 w 163"/>
                <a:gd name="T5" fmla="*/ 1156 h 1159"/>
                <a:gd name="T6" fmla="*/ 25 w 163"/>
                <a:gd name="T7" fmla="*/ 1153 h 1159"/>
                <a:gd name="T8" fmla="*/ 33 w 163"/>
                <a:gd name="T9" fmla="*/ 1148 h 1159"/>
                <a:gd name="T10" fmla="*/ 41 w 163"/>
                <a:gd name="T11" fmla="*/ 1141 h 1159"/>
                <a:gd name="T12" fmla="*/ 49 w 163"/>
                <a:gd name="T13" fmla="*/ 1134 h 1159"/>
                <a:gd name="T14" fmla="*/ 56 w 163"/>
                <a:gd name="T15" fmla="*/ 1124 h 1159"/>
                <a:gd name="T16" fmla="*/ 64 w 163"/>
                <a:gd name="T17" fmla="*/ 1114 h 1159"/>
                <a:gd name="T18" fmla="*/ 71 w 163"/>
                <a:gd name="T19" fmla="*/ 1102 h 1159"/>
                <a:gd name="T20" fmla="*/ 77 w 163"/>
                <a:gd name="T21" fmla="*/ 1089 h 1159"/>
                <a:gd name="T22" fmla="*/ 85 w 163"/>
                <a:gd name="T23" fmla="*/ 1075 h 1159"/>
                <a:gd name="T24" fmla="*/ 91 w 163"/>
                <a:gd name="T25" fmla="*/ 1060 h 1159"/>
                <a:gd name="T26" fmla="*/ 104 w 163"/>
                <a:gd name="T27" fmla="*/ 1027 h 1159"/>
                <a:gd name="T28" fmla="*/ 115 w 163"/>
                <a:gd name="T29" fmla="*/ 989 h 1159"/>
                <a:gd name="T30" fmla="*/ 126 w 163"/>
                <a:gd name="T31" fmla="*/ 948 h 1159"/>
                <a:gd name="T32" fmla="*/ 135 w 163"/>
                <a:gd name="T33" fmla="*/ 904 h 1159"/>
                <a:gd name="T34" fmla="*/ 143 w 163"/>
                <a:gd name="T35" fmla="*/ 857 h 1159"/>
                <a:gd name="T36" fmla="*/ 150 w 163"/>
                <a:gd name="T37" fmla="*/ 805 h 1159"/>
                <a:gd name="T38" fmla="*/ 156 w 163"/>
                <a:gd name="T39" fmla="*/ 752 h 1159"/>
                <a:gd name="T40" fmla="*/ 159 w 163"/>
                <a:gd name="T41" fmla="*/ 696 h 1159"/>
                <a:gd name="T42" fmla="*/ 161 w 163"/>
                <a:gd name="T43" fmla="*/ 639 h 1159"/>
                <a:gd name="T44" fmla="*/ 163 w 163"/>
                <a:gd name="T45" fmla="*/ 580 h 1159"/>
                <a:gd name="T46" fmla="*/ 161 w 163"/>
                <a:gd name="T47" fmla="*/ 521 h 1159"/>
                <a:gd name="T48" fmla="*/ 159 w 163"/>
                <a:gd name="T49" fmla="*/ 464 h 1159"/>
                <a:gd name="T50" fmla="*/ 156 w 163"/>
                <a:gd name="T51" fmla="*/ 408 h 1159"/>
                <a:gd name="T52" fmla="*/ 150 w 163"/>
                <a:gd name="T53" fmla="*/ 355 h 1159"/>
                <a:gd name="T54" fmla="*/ 143 w 163"/>
                <a:gd name="T55" fmla="*/ 304 h 1159"/>
                <a:gd name="T56" fmla="*/ 135 w 163"/>
                <a:gd name="T57" fmla="*/ 256 h 1159"/>
                <a:gd name="T58" fmla="*/ 126 w 163"/>
                <a:gd name="T59" fmla="*/ 212 h 1159"/>
                <a:gd name="T60" fmla="*/ 115 w 163"/>
                <a:gd name="T61" fmla="*/ 171 h 1159"/>
                <a:gd name="T62" fmla="*/ 104 w 163"/>
                <a:gd name="T63" fmla="*/ 133 h 1159"/>
                <a:gd name="T64" fmla="*/ 91 w 163"/>
                <a:gd name="T65" fmla="*/ 100 h 1159"/>
                <a:gd name="T66" fmla="*/ 85 w 163"/>
                <a:gd name="T67" fmla="*/ 84 h 1159"/>
                <a:gd name="T68" fmla="*/ 77 w 163"/>
                <a:gd name="T69" fmla="*/ 70 h 1159"/>
                <a:gd name="T70" fmla="*/ 71 w 163"/>
                <a:gd name="T71" fmla="*/ 57 h 1159"/>
                <a:gd name="T72" fmla="*/ 64 w 163"/>
                <a:gd name="T73" fmla="*/ 46 h 1159"/>
                <a:gd name="T74" fmla="*/ 56 w 163"/>
                <a:gd name="T75" fmla="*/ 36 h 1159"/>
                <a:gd name="T76" fmla="*/ 49 w 163"/>
                <a:gd name="T77" fmla="*/ 26 h 1159"/>
                <a:gd name="T78" fmla="*/ 41 w 163"/>
                <a:gd name="T79" fmla="*/ 19 h 1159"/>
                <a:gd name="T80" fmla="*/ 33 w 163"/>
                <a:gd name="T81" fmla="*/ 12 h 1159"/>
                <a:gd name="T82" fmla="*/ 25 w 163"/>
                <a:gd name="T83" fmla="*/ 7 h 1159"/>
                <a:gd name="T84" fmla="*/ 17 w 163"/>
                <a:gd name="T85" fmla="*/ 4 h 1159"/>
                <a:gd name="T86" fmla="*/ 9 w 163"/>
                <a:gd name="T87" fmla="*/ 1 h 1159"/>
                <a:gd name="T88" fmla="*/ 0 w 163"/>
                <a:gd name="T89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" h="1159">
                  <a:moveTo>
                    <a:pt x="0" y="1159"/>
                  </a:moveTo>
                  <a:lnTo>
                    <a:pt x="9" y="1158"/>
                  </a:lnTo>
                  <a:lnTo>
                    <a:pt x="17" y="1156"/>
                  </a:lnTo>
                  <a:lnTo>
                    <a:pt x="25" y="1153"/>
                  </a:lnTo>
                  <a:lnTo>
                    <a:pt x="33" y="1148"/>
                  </a:lnTo>
                  <a:lnTo>
                    <a:pt x="41" y="1141"/>
                  </a:lnTo>
                  <a:lnTo>
                    <a:pt x="49" y="1134"/>
                  </a:lnTo>
                  <a:lnTo>
                    <a:pt x="56" y="1124"/>
                  </a:lnTo>
                  <a:lnTo>
                    <a:pt x="64" y="1114"/>
                  </a:lnTo>
                  <a:lnTo>
                    <a:pt x="71" y="1102"/>
                  </a:lnTo>
                  <a:lnTo>
                    <a:pt x="77" y="1089"/>
                  </a:lnTo>
                  <a:lnTo>
                    <a:pt x="85" y="1075"/>
                  </a:lnTo>
                  <a:lnTo>
                    <a:pt x="91" y="1060"/>
                  </a:lnTo>
                  <a:lnTo>
                    <a:pt x="104" y="1027"/>
                  </a:lnTo>
                  <a:lnTo>
                    <a:pt x="115" y="989"/>
                  </a:lnTo>
                  <a:lnTo>
                    <a:pt x="126" y="948"/>
                  </a:lnTo>
                  <a:lnTo>
                    <a:pt x="135" y="904"/>
                  </a:lnTo>
                  <a:lnTo>
                    <a:pt x="143" y="857"/>
                  </a:lnTo>
                  <a:lnTo>
                    <a:pt x="150" y="805"/>
                  </a:lnTo>
                  <a:lnTo>
                    <a:pt x="156" y="752"/>
                  </a:lnTo>
                  <a:lnTo>
                    <a:pt x="159" y="696"/>
                  </a:lnTo>
                  <a:lnTo>
                    <a:pt x="161" y="639"/>
                  </a:lnTo>
                  <a:lnTo>
                    <a:pt x="163" y="580"/>
                  </a:lnTo>
                  <a:lnTo>
                    <a:pt x="161" y="521"/>
                  </a:lnTo>
                  <a:lnTo>
                    <a:pt x="159" y="464"/>
                  </a:lnTo>
                  <a:lnTo>
                    <a:pt x="156" y="408"/>
                  </a:lnTo>
                  <a:lnTo>
                    <a:pt x="150" y="355"/>
                  </a:lnTo>
                  <a:lnTo>
                    <a:pt x="143" y="304"/>
                  </a:lnTo>
                  <a:lnTo>
                    <a:pt x="135" y="256"/>
                  </a:lnTo>
                  <a:lnTo>
                    <a:pt x="126" y="212"/>
                  </a:lnTo>
                  <a:lnTo>
                    <a:pt x="115" y="171"/>
                  </a:lnTo>
                  <a:lnTo>
                    <a:pt x="104" y="133"/>
                  </a:lnTo>
                  <a:lnTo>
                    <a:pt x="91" y="100"/>
                  </a:lnTo>
                  <a:lnTo>
                    <a:pt x="85" y="84"/>
                  </a:lnTo>
                  <a:lnTo>
                    <a:pt x="77" y="70"/>
                  </a:lnTo>
                  <a:lnTo>
                    <a:pt x="71" y="57"/>
                  </a:lnTo>
                  <a:lnTo>
                    <a:pt x="64" y="46"/>
                  </a:lnTo>
                  <a:lnTo>
                    <a:pt x="56" y="36"/>
                  </a:lnTo>
                  <a:lnTo>
                    <a:pt x="49" y="26"/>
                  </a:lnTo>
                  <a:lnTo>
                    <a:pt x="41" y="19"/>
                  </a:lnTo>
                  <a:lnTo>
                    <a:pt x="33" y="12"/>
                  </a:lnTo>
                  <a:lnTo>
                    <a:pt x="25" y="7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" name="Rectangle 220"/>
            <p:cNvSpPr>
              <a:spLocks noChangeArrowheads="1"/>
            </p:cNvSpPr>
            <p:nvPr/>
          </p:nvSpPr>
          <p:spPr bwMode="auto">
            <a:xfrm>
              <a:off x="2592" y="706"/>
              <a:ext cx="472" cy="8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0" name="Rectangle 221"/>
            <p:cNvSpPr>
              <a:spLocks noChangeArrowheads="1"/>
            </p:cNvSpPr>
            <p:nvPr/>
          </p:nvSpPr>
          <p:spPr bwMode="auto">
            <a:xfrm>
              <a:off x="2592" y="706"/>
              <a:ext cx="472" cy="8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Rectangle 222"/>
            <p:cNvSpPr>
              <a:spLocks noChangeArrowheads="1"/>
            </p:cNvSpPr>
            <p:nvPr/>
          </p:nvSpPr>
          <p:spPr bwMode="auto">
            <a:xfrm>
              <a:off x="2614" y="887"/>
              <a:ext cx="430" cy="613"/>
            </a:xfrm>
            <a:prstGeom prst="rect">
              <a:avLst/>
            </a:prstGeom>
            <a:solidFill>
              <a:srgbClr val="B7DDC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2" name="Freeform 223"/>
            <p:cNvSpPr>
              <a:spLocks/>
            </p:cNvSpPr>
            <p:nvPr/>
          </p:nvSpPr>
          <p:spPr bwMode="auto">
            <a:xfrm>
              <a:off x="2521" y="1080"/>
              <a:ext cx="22" cy="334"/>
            </a:xfrm>
            <a:custGeom>
              <a:avLst/>
              <a:gdLst>
                <a:gd name="T0" fmla="*/ 76 w 96"/>
                <a:gd name="T1" fmla="*/ 1304 h 1501"/>
                <a:gd name="T2" fmla="*/ 91 w 96"/>
                <a:gd name="T3" fmla="*/ 1304 h 1501"/>
                <a:gd name="T4" fmla="*/ 96 w 96"/>
                <a:gd name="T5" fmla="*/ 1299 h 1501"/>
                <a:gd name="T6" fmla="*/ 96 w 96"/>
                <a:gd name="T7" fmla="*/ 201 h 1501"/>
                <a:gd name="T8" fmla="*/ 91 w 96"/>
                <a:gd name="T9" fmla="*/ 196 h 1501"/>
                <a:gd name="T10" fmla="*/ 76 w 96"/>
                <a:gd name="T11" fmla="*/ 196 h 1501"/>
                <a:gd name="T12" fmla="*/ 76 w 96"/>
                <a:gd name="T13" fmla="*/ 0 h 1501"/>
                <a:gd name="T14" fmla="*/ 6 w 96"/>
                <a:gd name="T15" fmla="*/ 0 h 1501"/>
                <a:gd name="T16" fmla="*/ 0 w 96"/>
                <a:gd name="T17" fmla="*/ 7 h 1501"/>
                <a:gd name="T18" fmla="*/ 0 w 96"/>
                <a:gd name="T19" fmla="*/ 1493 h 1501"/>
                <a:gd name="T20" fmla="*/ 6 w 96"/>
                <a:gd name="T21" fmla="*/ 1501 h 1501"/>
                <a:gd name="T22" fmla="*/ 76 w 96"/>
                <a:gd name="T23" fmla="*/ 1501 h 1501"/>
                <a:gd name="T24" fmla="*/ 76 w 96"/>
                <a:gd name="T25" fmla="*/ 1304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501">
                  <a:moveTo>
                    <a:pt x="76" y="1304"/>
                  </a:moveTo>
                  <a:lnTo>
                    <a:pt x="91" y="1304"/>
                  </a:lnTo>
                  <a:lnTo>
                    <a:pt x="96" y="1299"/>
                  </a:lnTo>
                  <a:lnTo>
                    <a:pt x="96" y="201"/>
                  </a:lnTo>
                  <a:lnTo>
                    <a:pt x="91" y="196"/>
                  </a:lnTo>
                  <a:lnTo>
                    <a:pt x="76" y="196"/>
                  </a:lnTo>
                  <a:lnTo>
                    <a:pt x="76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493"/>
                  </a:lnTo>
                  <a:lnTo>
                    <a:pt x="6" y="1501"/>
                  </a:lnTo>
                  <a:lnTo>
                    <a:pt x="76" y="1501"/>
                  </a:lnTo>
                  <a:lnTo>
                    <a:pt x="76" y="13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3" name="Freeform 224"/>
            <p:cNvSpPr>
              <a:spLocks/>
            </p:cNvSpPr>
            <p:nvPr/>
          </p:nvSpPr>
          <p:spPr bwMode="auto">
            <a:xfrm>
              <a:off x="2521" y="1080"/>
              <a:ext cx="22" cy="334"/>
            </a:xfrm>
            <a:custGeom>
              <a:avLst/>
              <a:gdLst>
                <a:gd name="T0" fmla="*/ 76 w 96"/>
                <a:gd name="T1" fmla="*/ 1304 h 1501"/>
                <a:gd name="T2" fmla="*/ 91 w 96"/>
                <a:gd name="T3" fmla="*/ 1304 h 1501"/>
                <a:gd name="T4" fmla="*/ 96 w 96"/>
                <a:gd name="T5" fmla="*/ 1299 h 1501"/>
                <a:gd name="T6" fmla="*/ 96 w 96"/>
                <a:gd name="T7" fmla="*/ 201 h 1501"/>
                <a:gd name="T8" fmla="*/ 91 w 96"/>
                <a:gd name="T9" fmla="*/ 196 h 1501"/>
                <a:gd name="T10" fmla="*/ 76 w 96"/>
                <a:gd name="T11" fmla="*/ 196 h 1501"/>
                <a:gd name="T12" fmla="*/ 76 w 96"/>
                <a:gd name="T13" fmla="*/ 0 h 1501"/>
                <a:gd name="T14" fmla="*/ 6 w 96"/>
                <a:gd name="T15" fmla="*/ 0 h 1501"/>
                <a:gd name="T16" fmla="*/ 0 w 96"/>
                <a:gd name="T17" fmla="*/ 7 h 1501"/>
                <a:gd name="T18" fmla="*/ 0 w 96"/>
                <a:gd name="T19" fmla="*/ 1493 h 1501"/>
                <a:gd name="T20" fmla="*/ 6 w 96"/>
                <a:gd name="T21" fmla="*/ 1501 h 1501"/>
                <a:gd name="T22" fmla="*/ 76 w 96"/>
                <a:gd name="T23" fmla="*/ 1501 h 1501"/>
                <a:gd name="T24" fmla="*/ 76 w 96"/>
                <a:gd name="T25" fmla="*/ 1304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501">
                  <a:moveTo>
                    <a:pt x="76" y="1304"/>
                  </a:moveTo>
                  <a:lnTo>
                    <a:pt x="91" y="1304"/>
                  </a:lnTo>
                  <a:lnTo>
                    <a:pt x="96" y="1299"/>
                  </a:lnTo>
                  <a:lnTo>
                    <a:pt x="96" y="201"/>
                  </a:lnTo>
                  <a:lnTo>
                    <a:pt x="91" y="196"/>
                  </a:lnTo>
                  <a:lnTo>
                    <a:pt x="76" y="196"/>
                  </a:lnTo>
                  <a:lnTo>
                    <a:pt x="76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493"/>
                  </a:lnTo>
                  <a:lnTo>
                    <a:pt x="6" y="1501"/>
                  </a:lnTo>
                  <a:lnTo>
                    <a:pt x="76" y="1501"/>
                  </a:lnTo>
                  <a:lnTo>
                    <a:pt x="76" y="130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" name="Rectangle 225"/>
            <p:cNvSpPr>
              <a:spLocks noChangeArrowheads="1"/>
            </p:cNvSpPr>
            <p:nvPr/>
          </p:nvSpPr>
          <p:spPr bwMode="auto">
            <a:xfrm>
              <a:off x="2536" y="1116"/>
              <a:ext cx="2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" name="Rectangle 226"/>
            <p:cNvSpPr>
              <a:spLocks noChangeArrowheads="1"/>
            </p:cNvSpPr>
            <p:nvPr/>
          </p:nvSpPr>
          <p:spPr bwMode="auto">
            <a:xfrm>
              <a:off x="2536" y="1373"/>
              <a:ext cx="2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Freeform 227"/>
            <p:cNvSpPr>
              <a:spLocks/>
            </p:cNvSpPr>
            <p:nvPr/>
          </p:nvSpPr>
          <p:spPr bwMode="auto">
            <a:xfrm>
              <a:off x="2628" y="1609"/>
              <a:ext cx="36" cy="826"/>
            </a:xfrm>
            <a:custGeom>
              <a:avLst/>
              <a:gdLst>
                <a:gd name="T0" fmla="*/ 153 w 153"/>
                <a:gd name="T1" fmla="*/ 3471 h 3715"/>
                <a:gd name="T2" fmla="*/ 135 w 153"/>
                <a:gd name="T3" fmla="*/ 3489 h 3715"/>
                <a:gd name="T4" fmla="*/ 96 w 153"/>
                <a:gd name="T5" fmla="*/ 3489 h 3715"/>
                <a:gd name="T6" fmla="*/ 96 w 153"/>
                <a:gd name="T7" fmla="*/ 3715 h 3715"/>
                <a:gd name="T8" fmla="*/ 0 w 153"/>
                <a:gd name="T9" fmla="*/ 3715 h 3715"/>
                <a:gd name="T10" fmla="*/ 0 w 153"/>
                <a:gd name="T11" fmla="*/ 0 h 3715"/>
                <a:gd name="T12" fmla="*/ 96 w 153"/>
                <a:gd name="T13" fmla="*/ 0 h 3715"/>
                <a:gd name="T14" fmla="*/ 96 w 153"/>
                <a:gd name="T15" fmla="*/ 226 h 3715"/>
                <a:gd name="T16" fmla="*/ 135 w 153"/>
                <a:gd name="T17" fmla="*/ 226 h 3715"/>
                <a:gd name="T18" fmla="*/ 153 w 153"/>
                <a:gd name="T19" fmla="*/ 245 h 3715"/>
                <a:gd name="T20" fmla="*/ 153 w 153"/>
                <a:gd name="T21" fmla="*/ 3471 h 3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3715">
                  <a:moveTo>
                    <a:pt x="153" y="3471"/>
                  </a:moveTo>
                  <a:lnTo>
                    <a:pt x="135" y="3489"/>
                  </a:lnTo>
                  <a:lnTo>
                    <a:pt x="96" y="3489"/>
                  </a:lnTo>
                  <a:lnTo>
                    <a:pt x="96" y="3715"/>
                  </a:lnTo>
                  <a:lnTo>
                    <a:pt x="0" y="3715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226"/>
                  </a:lnTo>
                  <a:lnTo>
                    <a:pt x="135" y="226"/>
                  </a:lnTo>
                  <a:lnTo>
                    <a:pt x="153" y="245"/>
                  </a:lnTo>
                  <a:lnTo>
                    <a:pt x="153" y="34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Freeform 228"/>
            <p:cNvSpPr>
              <a:spLocks/>
            </p:cNvSpPr>
            <p:nvPr/>
          </p:nvSpPr>
          <p:spPr bwMode="auto">
            <a:xfrm>
              <a:off x="2628" y="1609"/>
              <a:ext cx="36" cy="826"/>
            </a:xfrm>
            <a:custGeom>
              <a:avLst/>
              <a:gdLst>
                <a:gd name="T0" fmla="*/ 153 w 153"/>
                <a:gd name="T1" fmla="*/ 3471 h 3715"/>
                <a:gd name="T2" fmla="*/ 135 w 153"/>
                <a:gd name="T3" fmla="*/ 3489 h 3715"/>
                <a:gd name="T4" fmla="*/ 96 w 153"/>
                <a:gd name="T5" fmla="*/ 3489 h 3715"/>
                <a:gd name="T6" fmla="*/ 96 w 153"/>
                <a:gd name="T7" fmla="*/ 3715 h 3715"/>
                <a:gd name="T8" fmla="*/ 0 w 153"/>
                <a:gd name="T9" fmla="*/ 3715 h 3715"/>
                <a:gd name="T10" fmla="*/ 0 w 153"/>
                <a:gd name="T11" fmla="*/ 0 h 3715"/>
                <a:gd name="T12" fmla="*/ 96 w 153"/>
                <a:gd name="T13" fmla="*/ 0 h 3715"/>
                <a:gd name="T14" fmla="*/ 96 w 153"/>
                <a:gd name="T15" fmla="*/ 226 h 3715"/>
                <a:gd name="T16" fmla="*/ 135 w 153"/>
                <a:gd name="T17" fmla="*/ 226 h 3715"/>
                <a:gd name="T18" fmla="*/ 153 w 153"/>
                <a:gd name="T19" fmla="*/ 245 h 3715"/>
                <a:gd name="T20" fmla="*/ 153 w 153"/>
                <a:gd name="T21" fmla="*/ 3471 h 3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3715">
                  <a:moveTo>
                    <a:pt x="153" y="3471"/>
                  </a:moveTo>
                  <a:lnTo>
                    <a:pt x="135" y="3489"/>
                  </a:lnTo>
                  <a:lnTo>
                    <a:pt x="96" y="3489"/>
                  </a:lnTo>
                  <a:lnTo>
                    <a:pt x="96" y="3715"/>
                  </a:lnTo>
                  <a:lnTo>
                    <a:pt x="0" y="3715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226"/>
                  </a:lnTo>
                  <a:lnTo>
                    <a:pt x="135" y="226"/>
                  </a:lnTo>
                  <a:lnTo>
                    <a:pt x="153" y="245"/>
                  </a:lnTo>
                  <a:lnTo>
                    <a:pt x="153" y="347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Rectangle 229"/>
            <p:cNvSpPr>
              <a:spLocks noChangeArrowheads="1"/>
            </p:cNvSpPr>
            <p:nvPr/>
          </p:nvSpPr>
          <p:spPr bwMode="auto">
            <a:xfrm>
              <a:off x="2628" y="2213"/>
              <a:ext cx="36" cy="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9" name="Rectangle 230"/>
            <p:cNvSpPr>
              <a:spLocks noChangeArrowheads="1"/>
            </p:cNvSpPr>
            <p:nvPr/>
          </p:nvSpPr>
          <p:spPr bwMode="auto">
            <a:xfrm>
              <a:off x="2628" y="2213"/>
              <a:ext cx="36" cy="1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Freeform 231"/>
            <p:cNvSpPr>
              <a:spLocks/>
            </p:cNvSpPr>
            <p:nvPr/>
          </p:nvSpPr>
          <p:spPr bwMode="auto">
            <a:xfrm>
              <a:off x="2611" y="2192"/>
              <a:ext cx="22" cy="166"/>
            </a:xfrm>
            <a:custGeom>
              <a:avLst/>
              <a:gdLst>
                <a:gd name="T0" fmla="*/ 93 w 98"/>
                <a:gd name="T1" fmla="*/ 657 h 751"/>
                <a:gd name="T2" fmla="*/ 98 w 98"/>
                <a:gd name="T3" fmla="*/ 653 h 751"/>
                <a:gd name="T4" fmla="*/ 98 w 98"/>
                <a:gd name="T5" fmla="*/ 98 h 751"/>
                <a:gd name="T6" fmla="*/ 93 w 98"/>
                <a:gd name="T7" fmla="*/ 95 h 751"/>
                <a:gd name="T8" fmla="*/ 78 w 98"/>
                <a:gd name="T9" fmla="*/ 95 h 751"/>
                <a:gd name="T10" fmla="*/ 78 w 98"/>
                <a:gd name="T11" fmla="*/ 0 h 751"/>
                <a:gd name="T12" fmla="*/ 8 w 98"/>
                <a:gd name="T13" fmla="*/ 0 h 751"/>
                <a:gd name="T14" fmla="*/ 0 w 98"/>
                <a:gd name="T15" fmla="*/ 8 h 751"/>
                <a:gd name="T16" fmla="*/ 0 w 98"/>
                <a:gd name="T17" fmla="*/ 743 h 751"/>
                <a:gd name="T18" fmla="*/ 8 w 98"/>
                <a:gd name="T19" fmla="*/ 751 h 751"/>
                <a:gd name="T20" fmla="*/ 78 w 98"/>
                <a:gd name="T21" fmla="*/ 751 h 751"/>
                <a:gd name="T22" fmla="*/ 78 w 98"/>
                <a:gd name="T23" fmla="*/ 657 h 751"/>
                <a:gd name="T24" fmla="*/ 93 w 98"/>
                <a:gd name="T25" fmla="*/ 65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1">
                  <a:moveTo>
                    <a:pt x="93" y="657"/>
                  </a:moveTo>
                  <a:lnTo>
                    <a:pt x="98" y="653"/>
                  </a:lnTo>
                  <a:lnTo>
                    <a:pt x="98" y="98"/>
                  </a:lnTo>
                  <a:lnTo>
                    <a:pt x="93" y="95"/>
                  </a:lnTo>
                  <a:lnTo>
                    <a:pt x="78" y="95"/>
                  </a:lnTo>
                  <a:lnTo>
                    <a:pt x="78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743"/>
                  </a:lnTo>
                  <a:lnTo>
                    <a:pt x="8" y="751"/>
                  </a:lnTo>
                  <a:lnTo>
                    <a:pt x="78" y="751"/>
                  </a:lnTo>
                  <a:lnTo>
                    <a:pt x="78" y="657"/>
                  </a:lnTo>
                  <a:lnTo>
                    <a:pt x="93" y="6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1" name="Freeform 232"/>
            <p:cNvSpPr>
              <a:spLocks/>
            </p:cNvSpPr>
            <p:nvPr/>
          </p:nvSpPr>
          <p:spPr bwMode="auto">
            <a:xfrm>
              <a:off x="2611" y="2192"/>
              <a:ext cx="22" cy="166"/>
            </a:xfrm>
            <a:custGeom>
              <a:avLst/>
              <a:gdLst>
                <a:gd name="T0" fmla="*/ 93 w 98"/>
                <a:gd name="T1" fmla="*/ 657 h 751"/>
                <a:gd name="T2" fmla="*/ 98 w 98"/>
                <a:gd name="T3" fmla="*/ 653 h 751"/>
                <a:gd name="T4" fmla="*/ 98 w 98"/>
                <a:gd name="T5" fmla="*/ 98 h 751"/>
                <a:gd name="T6" fmla="*/ 93 w 98"/>
                <a:gd name="T7" fmla="*/ 95 h 751"/>
                <a:gd name="T8" fmla="*/ 78 w 98"/>
                <a:gd name="T9" fmla="*/ 95 h 751"/>
                <a:gd name="T10" fmla="*/ 78 w 98"/>
                <a:gd name="T11" fmla="*/ 0 h 751"/>
                <a:gd name="T12" fmla="*/ 8 w 98"/>
                <a:gd name="T13" fmla="*/ 0 h 751"/>
                <a:gd name="T14" fmla="*/ 0 w 98"/>
                <a:gd name="T15" fmla="*/ 8 h 751"/>
                <a:gd name="T16" fmla="*/ 0 w 98"/>
                <a:gd name="T17" fmla="*/ 743 h 751"/>
                <a:gd name="T18" fmla="*/ 8 w 98"/>
                <a:gd name="T19" fmla="*/ 751 h 751"/>
                <a:gd name="T20" fmla="*/ 78 w 98"/>
                <a:gd name="T21" fmla="*/ 751 h 751"/>
                <a:gd name="T22" fmla="*/ 78 w 98"/>
                <a:gd name="T23" fmla="*/ 657 h 751"/>
                <a:gd name="T24" fmla="*/ 93 w 98"/>
                <a:gd name="T25" fmla="*/ 65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1">
                  <a:moveTo>
                    <a:pt x="93" y="657"/>
                  </a:moveTo>
                  <a:lnTo>
                    <a:pt x="98" y="653"/>
                  </a:lnTo>
                  <a:lnTo>
                    <a:pt x="98" y="98"/>
                  </a:lnTo>
                  <a:lnTo>
                    <a:pt x="93" y="95"/>
                  </a:lnTo>
                  <a:lnTo>
                    <a:pt x="78" y="95"/>
                  </a:lnTo>
                  <a:lnTo>
                    <a:pt x="78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743"/>
                  </a:lnTo>
                  <a:lnTo>
                    <a:pt x="8" y="751"/>
                  </a:lnTo>
                  <a:lnTo>
                    <a:pt x="78" y="751"/>
                  </a:lnTo>
                  <a:lnTo>
                    <a:pt x="78" y="657"/>
                  </a:lnTo>
                  <a:lnTo>
                    <a:pt x="93" y="65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" name="Rectangle 233"/>
            <p:cNvSpPr>
              <a:spLocks noChangeArrowheads="1"/>
            </p:cNvSpPr>
            <p:nvPr/>
          </p:nvSpPr>
          <p:spPr bwMode="auto">
            <a:xfrm>
              <a:off x="2626" y="2342"/>
              <a:ext cx="2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" name="Rectangle 234"/>
            <p:cNvSpPr>
              <a:spLocks noChangeArrowheads="1"/>
            </p:cNvSpPr>
            <p:nvPr/>
          </p:nvSpPr>
          <p:spPr bwMode="auto">
            <a:xfrm>
              <a:off x="2628" y="1698"/>
              <a:ext cx="36" cy="2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Rectangle 235"/>
            <p:cNvSpPr>
              <a:spLocks noChangeArrowheads="1"/>
            </p:cNvSpPr>
            <p:nvPr/>
          </p:nvSpPr>
          <p:spPr bwMode="auto">
            <a:xfrm>
              <a:off x="2628" y="1698"/>
              <a:ext cx="36" cy="20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" name="Freeform 236"/>
            <p:cNvSpPr>
              <a:spLocks/>
            </p:cNvSpPr>
            <p:nvPr/>
          </p:nvSpPr>
          <p:spPr bwMode="auto">
            <a:xfrm>
              <a:off x="2611" y="1678"/>
              <a:ext cx="22" cy="250"/>
            </a:xfrm>
            <a:custGeom>
              <a:avLst/>
              <a:gdLst>
                <a:gd name="T0" fmla="*/ 78 w 98"/>
                <a:gd name="T1" fmla="*/ 1125 h 1125"/>
                <a:gd name="T2" fmla="*/ 78 w 98"/>
                <a:gd name="T3" fmla="*/ 1031 h 1125"/>
                <a:gd name="T4" fmla="*/ 93 w 98"/>
                <a:gd name="T5" fmla="*/ 1031 h 1125"/>
                <a:gd name="T6" fmla="*/ 98 w 98"/>
                <a:gd name="T7" fmla="*/ 1027 h 1125"/>
                <a:gd name="T8" fmla="*/ 98 w 98"/>
                <a:gd name="T9" fmla="*/ 98 h 1125"/>
                <a:gd name="T10" fmla="*/ 93 w 98"/>
                <a:gd name="T11" fmla="*/ 93 h 1125"/>
                <a:gd name="T12" fmla="*/ 78 w 98"/>
                <a:gd name="T13" fmla="*/ 93 h 1125"/>
                <a:gd name="T14" fmla="*/ 78 w 98"/>
                <a:gd name="T15" fmla="*/ 0 h 1125"/>
                <a:gd name="T16" fmla="*/ 8 w 98"/>
                <a:gd name="T17" fmla="*/ 0 h 1125"/>
                <a:gd name="T18" fmla="*/ 0 w 98"/>
                <a:gd name="T19" fmla="*/ 7 h 1125"/>
                <a:gd name="T20" fmla="*/ 0 w 98"/>
                <a:gd name="T21" fmla="*/ 1118 h 1125"/>
                <a:gd name="T22" fmla="*/ 8 w 98"/>
                <a:gd name="T23" fmla="*/ 1125 h 1125"/>
                <a:gd name="T24" fmla="*/ 78 w 98"/>
                <a:gd name="T25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125">
                  <a:moveTo>
                    <a:pt x="78" y="1125"/>
                  </a:moveTo>
                  <a:lnTo>
                    <a:pt x="78" y="1031"/>
                  </a:lnTo>
                  <a:lnTo>
                    <a:pt x="93" y="1031"/>
                  </a:lnTo>
                  <a:lnTo>
                    <a:pt x="98" y="1027"/>
                  </a:lnTo>
                  <a:lnTo>
                    <a:pt x="98" y="98"/>
                  </a:lnTo>
                  <a:lnTo>
                    <a:pt x="93" y="93"/>
                  </a:lnTo>
                  <a:lnTo>
                    <a:pt x="78" y="93"/>
                  </a:lnTo>
                  <a:lnTo>
                    <a:pt x="78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118"/>
                  </a:lnTo>
                  <a:lnTo>
                    <a:pt x="8" y="1125"/>
                  </a:lnTo>
                  <a:lnTo>
                    <a:pt x="78" y="11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" name="Freeform 237"/>
            <p:cNvSpPr>
              <a:spLocks/>
            </p:cNvSpPr>
            <p:nvPr/>
          </p:nvSpPr>
          <p:spPr bwMode="auto">
            <a:xfrm>
              <a:off x="2611" y="1678"/>
              <a:ext cx="22" cy="250"/>
            </a:xfrm>
            <a:custGeom>
              <a:avLst/>
              <a:gdLst>
                <a:gd name="T0" fmla="*/ 78 w 98"/>
                <a:gd name="T1" fmla="*/ 1125 h 1125"/>
                <a:gd name="T2" fmla="*/ 78 w 98"/>
                <a:gd name="T3" fmla="*/ 1031 h 1125"/>
                <a:gd name="T4" fmla="*/ 93 w 98"/>
                <a:gd name="T5" fmla="*/ 1031 h 1125"/>
                <a:gd name="T6" fmla="*/ 98 w 98"/>
                <a:gd name="T7" fmla="*/ 1027 h 1125"/>
                <a:gd name="T8" fmla="*/ 98 w 98"/>
                <a:gd name="T9" fmla="*/ 98 h 1125"/>
                <a:gd name="T10" fmla="*/ 93 w 98"/>
                <a:gd name="T11" fmla="*/ 93 h 1125"/>
                <a:gd name="T12" fmla="*/ 78 w 98"/>
                <a:gd name="T13" fmla="*/ 93 h 1125"/>
                <a:gd name="T14" fmla="*/ 78 w 98"/>
                <a:gd name="T15" fmla="*/ 0 h 1125"/>
                <a:gd name="T16" fmla="*/ 8 w 98"/>
                <a:gd name="T17" fmla="*/ 0 h 1125"/>
                <a:gd name="T18" fmla="*/ 0 w 98"/>
                <a:gd name="T19" fmla="*/ 7 h 1125"/>
                <a:gd name="T20" fmla="*/ 0 w 98"/>
                <a:gd name="T21" fmla="*/ 1118 h 1125"/>
                <a:gd name="T22" fmla="*/ 8 w 98"/>
                <a:gd name="T23" fmla="*/ 1125 h 1125"/>
                <a:gd name="T24" fmla="*/ 78 w 98"/>
                <a:gd name="T25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125">
                  <a:moveTo>
                    <a:pt x="78" y="1125"/>
                  </a:moveTo>
                  <a:lnTo>
                    <a:pt x="78" y="1031"/>
                  </a:lnTo>
                  <a:lnTo>
                    <a:pt x="93" y="1031"/>
                  </a:lnTo>
                  <a:lnTo>
                    <a:pt x="98" y="1027"/>
                  </a:lnTo>
                  <a:lnTo>
                    <a:pt x="98" y="98"/>
                  </a:lnTo>
                  <a:lnTo>
                    <a:pt x="93" y="93"/>
                  </a:lnTo>
                  <a:lnTo>
                    <a:pt x="78" y="93"/>
                  </a:lnTo>
                  <a:lnTo>
                    <a:pt x="78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118"/>
                  </a:lnTo>
                  <a:lnTo>
                    <a:pt x="8" y="1125"/>
                  </a:lnTo>
                  <a:lnTo>
                    <a:pt x="78" y="11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" name="Rectangle 238"/>
            <p:cNvSpPr>
              <a:spLocks noChangeArrowheads="1"/>
            </p:cNvSpPr>
            <p:nvPr/>
          </p:nvSpPr>
          <p:spPr bwMode="auto">
            <a:xfrm>
              <a:off x="2626" y="1692"/>
              <a:ext cx="2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" name="Rectangle 239"/>
            <p:cNvSpPr>
              <a:spLocks noChangeArrowheads="1"/>
            </p:cNvSpPr>
            <p:nvPr/>
          </p:nvSpPr>
          <p:spPr bwMode="auto">
            <a:xfrm>
              <a:off x="2628" y="1938"/>
              <a:ext cx="2" cy="25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" name="Rectangle 240"/>
            <p:cNvSpPr>
              <a:spLocks noChangeArrowheads="1"/>
            </p:cNvSpPr>
            <p:nvPr/>
          </p:nvSpPr>
          <p:spPr bwMode="auto">
            <a:xfrm>
              <a:off x="2630" y="1964"/>
              <a:ext cx="7" cy="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" name="Rectangle 241"/>
            <p:cNvSpPr>
              <a:spLocks noChangeArrowheads="1"/>
            </p:cNvSpPr>
            <p:nvPr/>
          </p:nvSpPr>
          <p:spPr bwMode="auto">
            <a:xfrm>
              <a:off x="2630" y="1964"/>
              <a:ext cx="7" cy="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" name="Rectangle 242"/>
            <p:cNvSpPr>
              <a:spLocks noChangeArrowheads="1"/>
            </p:cNvSpPr>
            <p:nvPr/>
          </p:nvSpPr>
          <p:spPr bwMode="auto">
            <a:xfrm>
              <a:off x="2655" y="1986"/>
              <a:ext cx="7" cy="1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2" name="Rectangle 243"/>
            <p:cNvSpPr>
              <a:spLocks noChangeArrowheads="1"/>
            </p:cNvSpPr>
            <p:nvPr/>
          </p:nvSpPr>
          <p:spPr bwMode="auto">
            <a:xfrm>
              <a:off x="2655" y="1986"/>
              <a:ext cx="7" cy="15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" name="Rectangle 244"/>
            <p:cNvSpPr>
              <a:spLocks noChangeArrowheads="1"/>
            </p:cNvSpPr>
            <p:nvPr/>
          </p:nvSpPr>
          <p:spPr bwMode="auto">
            <a:xfrm>
              <a:off x="2637" y="1995"/>
              <a:ext cx="18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4" name="Rectangle 245"/>
            <p:cNvSpPr>
              <a:spLocks noChangeArrowheads="1"/>
            </p:cNvSpPr>
            <p:nvPr/>
          </p:nvSpPr>
          <p:spPr bwMode="auto">
            <a:xfrm>
              <a:off x="2637" y="1995"/>
              <a:ext cx="18" cy="1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" name="Freeform 246"/>
            <p:cNvSpPr>
              <a:spLocks/>
            </p:cNvSpPr>
            <p:nvPr/>
          </p:nvSpPr>
          <p:spPr bwMode="auto">
            <a:xfrm>
              <a:off x="3026" y="1500"/>
              <a:ext cx="18" cy="16"/>
            </a:xfrm>
            <a:custGeom>
              <a:avLst/>
              <a:gdLst>
                <a:gd name="T0" fmla="*/ 0 w 77"/>
                <a:gd name="T1" fmla="*/ 0 h 76"/>
                <a:gd name="T2" fmla="*/ 0 w 77"/>
                <a:gd name="T3" fmla="*/ 76 h 76"/>
                <a:gd name="T4" fmla="*/ 8 w 77"/>
                <a:gd name="T5" fmla="*/ 76 h 76"/>
                <a:gd name="T6" fmla="*/ 15 w 77"/>
                <a:gd name="T7" fmla="*/ 75 h 76"/>
                <a:gd name="T8" fmla="*/ 23 w 77"/>
                <a:gd name="T9" fmla="*/ 73 h 76"/>
                <a:gd name="T10" fmla="*/ 30 w 77"/>
                <a:gd name="T11" fmla="*/ 70 h 76"/>
                <a:gd name="T12" fmla="*/ 36 w 77"/>
                <a:gd name="T13" fmla="*/ 67 h 76"/>
                <a:gd name="T14" fmla="*/ 43 w 77"/>
                <a:gd name="T15" fmla="*/ 63 h 76"/>
                <a:gd name="T16" fmla="*/ 49 w 77"/>
                <a:gd name="T17" fmla="*/ 59 h 76"/>
                <a:gd name="T18" fmla="*/ 54 w 77"/>
                <a:gd name="T19" fmla="*/ 54 h 76"/>
                <a:gd name="T20" fmla="*/ 60 w 77"/>
                <a:gd name="T21" fmla="*/ 49 h 76"/>
                <a:gd name="T22" fmla="*/ 64 w 77"/>
                <a:gd name="T23" fmla="*/ 42 h 76"/>
                <a:gd name="T24" fmla="*/ 67 w 77"/>
                <a:gd name="T25" fmla="*/ 37 h 76"/>
                <a:gd name="T26" fmla="*/ 71 w 77"/>
                <a:gd name="T27" fmla="*/ 30 h 76"/>
                <a:gd name="T28" fmla="*/ 74 w 77"/>
                <a:gd name="T29" fmla="*/ 23 h 76"/>
                <a:gd name="T30" fmla="*/ 75 w 77"/>
                <a:gd name="T31" fmla="*/ 16 h 76"/>
                <a:gd name="T32" fmla="*/ 76 w 77"/>
                <a:gd name="T33" fmla="*/ 8 h 76"/>
                <a:gd name="T34" fmla="*/ 77 w 77"/>
                <a:gd name="T35" fmla="*/ 0 h 76"/>
                <a:gd name="T36" fmla="*/ 0 w 77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76">
                  <a:moveTo>
                    <a:pt x="0" y="0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15" y="75"/>
                  </a:lnTo>
                  <a:lnTo>
                    <a:pt x="23" y="73"/>
                  </a:lnTo>
                  <a:lnTo>
                    <a:pt x="30" y="70"/>
                  </a:lnTo>
                  <a:lnTo>
                    <a:pt x="36" y="67"/>
                  </a:lnTo>
                  <a:lnTo>
                    <a:pt x="43" y="63"/>
                  </a:lnTo>
                  <a:lnTo>
                    <a:pt x="49" y="59"/>
                  </a:lnTo>
                  <a:lnTo>
                    <a:pt x="54" y="54"/>
                  </a:lnTo>
                  <a:lnTo>
                    <a:pt x="60" y="49"/>
                  </a:lnTo>
                  <a:lnTo>
                    <a:pt x="64" y="42"/>
                  </a:lnTo>
                  <a:lnTo>
                    <a:pt x="67" y="37"/>
                  </a:lnTo>
                  <a:lnTo>
                    <a:pt x="71" y="30"/>
                  </a:lnTo>
                  <a:lnTo>
                    <a:pt x="74" y="23"/>
                  </a:lnTo>
                  <a:lnTo>
                    <a:pt x="75" y="16"/>
                  </a:lnTo>
                  <a:lnTo>
                    <a:pt x="76" y="8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6" name="Rectangle 247"/>
            <p:cNvSpPr>
              <a:spLocks noChangeArrowheads="1"/>
            </p:cNvSpPr>
            <p:nvPr/>
          </p:nvSpPr>
          <p:spPr bwMode="auto">
            <a:xfrm>
              <a:off x="2729" y="1660"/>
              <a:ext cx="199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" name="Freeform 248"/>
            <p:cNvSpPr>
              <a:spLocks/>
            </p:cNvSpPr>
            <p:nvPr/>
          </p:nvSpPr>
          <p:spPr bwMode="auto">
            <a:xfrm>
              <a:off x="2613" y="1500"/>
              <a:ext cx="17" cy="16"/>
            </a:xfrm>
            <a:custGeom>
              <a:avLst/>
              <a:gdLst>
                <a:gd name="T0" fmla="*/ 76 w 76"/>
                <a:gd name="T1" fmla="*/ 0 h 76"/>
                <a:gd name="T2" fmla="*/ 0 w 76"/>
                <a:gd name="T3" fmla="*/ 0 h 76"/>
                <a:gd name="T4" fmla="*/ 0 w 76"/>
                <a:gd name="T5" fmla="*/ 8 h 76"/>
                <a:gd name="T6" fmla="*/ 1 w 76"/>
                <a:gd name="T7" fmla="*/ 16 h 76"/>
                <a:gd name="T8" fmla="*/ 3 w 76"/>
                <a:gd name="T9" fmla="*/ 23 h 76"/>
                <a:gd name="T10" fmla="*/ 5 w 76"/>
                <a:gd name="T11" fmla="*/ 30 h 76"/>
                <a:gd name="T12" fmla="*/ 9 w 76"/>
                <a:gd name="T13" fmla="*/ 37 h 76"/>
                <a:gd name="T14" fmla="*/ 13 w 76"/>
                <a:gd name="T15" fmla="*/ 42 h 76"/>
                <a:gd name="T16" fmla="*/ 18 w 76"/>
                <a:gd name="T17" fmla="*/ 49 h 76"/>
                <a:gd name="T18" fmla="*/ 22 w 76"/>
                <a:gd name="T19" fmla="*/ 54 h 76"/>
                <a:gd name="T20" fmla="*/ 28 w 76"/>
                <a:gd name="T21" fmla="*/ 59 h 76"/>
                <a:gd name="T22" fmla="*/ 33 w 76"/>
                <a:gd name="T23" fmla="*/ 63 h 76"/>
                <a:gd name="T24" fmla="*/ 40 w 76"/>
                <a:gd name="T25" fmla="*/ 67 h 76"/>
                <a:gd name="T26" fmla="*/ 46 w 76"/>
                <a:gd name="T27" fmla="*/ 70 h 76"/>
                <a:gd name="T28" fmla="*/ 54 w 76"/>
                <a:gd name="T29" fmla="*/ 73 h 76"/>
                <a:gd name="T30" fmla="*/ 61 w 76"/>
                <a:gd name="T31" fmla="*/ 75 h 76"/>
                <a:gd name="T32" fmla="*/ 69 w 76"/>
                <a:gd name="T33" fmla="*/ 76 h 76"/>
                <a:gd name="T34" fmla="*/ 76 w 76"/>
                <a:gd name="T35" fmla="*/ 76 h 76"/>
                <a:gd name="T36" fmla="*/ 76 w 76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76">
                  <a:moveTo>
                    <a:pt x="7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3" y="23"/>
                  </a:lnTo>
                  <a:lnTo>
                    <a:pt x="5" y="30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8" y="49"/>
                  </a:lnTo>
                  <a:lnTo>
                    <a:pt x="22" y="54"/>
                  </a:lnTo>
                  <a:lnTo>
                    <a:pt x="28" y="59"/>
                  </a:lnTo>
                  <a:lnTo>
                    <a:pt x="33" y="63"/>
                  </a:lnTo>
                  <a:lnTo>
                    <a:pt x="40" y="67"/>
                  </a:lnTo>
                  <a:lnTo>
                    <a:pt x="46" y="70"/>
                  </a:lnTo>
                  <a:lnTo>
                    <a:pt x="54" y="73"/>
                  </a:lnTo>
                  <a:lnTo>
                    <a:pt x="61" y="75"/>
                  </a:lnTo>
                  <a:lnTo>
                    <a:pt x="69" y="76"/>
                  </a:lnTo>
                  <a:lnTo>
                    <a:pt x="76" y="7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8" name="Rectangle 249"/>
            <p:cNvSpPr>
              <a:spLocks noChangeArrowheads="1"/>
            </p:cNvSpPr>
            <p:nvPr/>
          </p:nvSpPr>
          <p:spPr bwMode="auto">
            <a:xfrm>
              <a:off x="2734" y="1724"/>
              <a:ext cx="188" cy="1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9" name="Rectangle 250"/>
            <p:cNvSpPr>
              <a:spLocks noChangeArrowheads="1"/>
            </p:cNvSpPr>
            <p:nvPr/>
          </p:nvSpPr>
          <p:spPr bwMode="auto">
            <a:xfrm>
              <a:off x="2980" y="1858"/>
              <a:ext cx="58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0" name="Rectangle 251"/>
            <p:cNvSpPr>
              <a:spLocks noChangeArrowheads="1"/>
            </p:cNvSpPr>
            <p:nvPr/>
          </p:nvSpPr>
          <p:spPr bwMode="auto">
            <a:xfrm>
              <a:off x="2751" y="1730"/>
              <a:ext cx="154" cy="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1" name="Rectangle 252"/>
            <p:cNvSpPr>
              <a:spLocks noChangeArrowheads="1"/>
            </p:cNvSpPr>
            <p:nvPr/>
          </p:nvSpPr>
          <p:spPr bwMode="auto">
            <a:xfrm>
              <a:off x="2616" y="1314"/>
              <a:ext cx="307" cy="6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2" name="Rectangle 253"/>
            <p:cNvSpPr>
              <a:spLocks noChangeArrowheads="1"/>
            </p:cNvSpPr>
            <p:nvPr/>
          </p:nvSpPr>
          <p:spPr bwMode="auto">
            <a:xfrm>
              <a:off x="2616" y="1314"/>
              <a:ext cx="307" cy="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3" name="Freeform 254"/>
            <p:cNvSpPr>
              <a:spLocks/>
            </p:cNvSpPr>
            <p:nvPr/>
          </p:nvSpPr>
          <p:spPr bwMode="auto">
            <a:xfrm>
              <a:off x="2944" y="1150"/>
              <a:ext cx="29" cy="40"/>
            </a:xfrm>
            <a:custGeom>
              <a:avLst/>
              <a:gdLst>
                <a:gd name="T0" fmla="*/ 0 w 123"/>
                <a:gd name="T1" fmla="*/ 184 h 184"/>
                <a:gd name="T2" fmla="*/ 0 w 123"/>
                <a:gd name="T3" fmla="*/ 124 h 184"/>
                <a:gd name="T4" fmla="*/ 19 w 123"/>
                <a:gd name="T5" fmla="*/ 124 h 184"/>
                <a:gd name="T6" fmla="*/ 19 w 123"/>
                <a:gd name="T7" fmla="*/ 116 h 184"/>
                <a:gd name="T8" fmla="*/ 42 w 123"/>
                <a:gd name="T9" fmla="*/ 116 h 184"/>
                <a:gd name="T10" fmla="*/ 42 w 123"/>
                <a:gd name="T11" fmla="*/ 26 h 184"/>
                <a:gd name="T12" fmla="*/ 45 w 123"/>
                <a:gd name="T13" fmla="*/ 26 h 184"/>
                <a:gd name="T14" fmla="*/ 45 w 123"/>
                <a:gd name="T15" fmla="*/ 0 h 184"/>
                <a:gd name="T16" fmla="*/ 76 w 123"/>
                <a:gd name="T17" fmla="*/ 0 h 184"/>
                <a:gd name="T18" fmla="*/ 76 w 123"/>
                <a:gd name="T19" fmla="*/ 26 h 184"/>
                <a:gd name="T20" fmla="*/ 81 w 123"/>
                <a:gd name="T21" fmla="*/ 26 h 184"/>
                <a:gd name="T22" fmla="*/ 81 w 123"/>
                <a:gd name="T23" fmla="*/ 116 h 184"/>
                <a:gd name="T24" fmla="*/ 104 w 123"/>
                <a:gd name="T25" fmla="*/ 116 h 184"/>
                <a:gd name="T26" fmla="*/ 104 w 123"/>
                <a:gd name="T27" fmla="*/ 124 h 184"/>
                <a:gd name="T28" fmla="*/ 123 w 123"/>
                <a:gd name="T29" fmla="*/ 124 h 184"/>
                <a:gd name="T30" fmla="*/ 123 w 123"/>
                <a:gd name="T31" fmla="*/ 184 h 184"/>
                <a:gd name="T32" fmla="*/ 0 w 123"/>
                <a:gd name="T3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84">
                  <a:moveTo>
                    <a:pt x="0" y="184"/>
                  </a:moveTo>
                  <a:lnTo>
                    <a:pt x="0" y="124"/>
                  </a:lnTo>
                  <a:lnTo>
                    <a:pt x="19" y="124"/>
                  </a:lnTo>
                  <a:lnTo>
                    <a:pt x="19" y="116"/>
                  </a:lnTo>
                  <a:lnTo>
                    <a:pt x="42" y="116"/>
                  </a:lnTo>
                  <a:lnTo>
                    <a:pt x="42" y="26"/>
                  </a:lnTo>
                  <a:lnTo>
                    <a:pt x="45" y="26"/>
                  </a:lnTo>
                  <a:lnTo>
                    <a:pt x="45" y="0"/>
                  </a:lnTo>
                  <a:lnTo>
                    <a:pt x="76" y="0"/>
                  </a:lnTo>
                  <a:lnTo>
                    <a:pt x="76" y="26"/>
                  </a:lnTo>
                  <a:lnTo>
                    <a:pt x="81" y="26"/>
                  </a:lnTo>
                  <a:lnTo>
                    <a:pt x="81" y="116"/>
                  </a:lnTo>
                  <a:lnTo>
                    <a:pt x="104" y="116"/>
                  </a:lnTo>
                  <a:lnTo>
                    <a:pt x="104" y="124"/>
                  </a:lnTo>
                  <a:lnTo>
                    <a:pt x="123" y="124"/>
                  </a:lnTo>
                  <a:lnTo>
                    <a:pt x="123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4" name="Freeform 255"/>
            <p:cNvSpPr>
              <a:spLocks/>
            </p:cNvSpPr>
            <p:nvPr/>
          </p:nvSpPr>
          <p:spPr bwMode="auto">
            <a:xfrm>
              <a:off x="2944" y="1150"/>
              <a:ext cx="29" cy="40"/>
            </a:xfrm>
            <a:custGeom>
              <a:avLst/>
              <a:gdLst>
                <a:gd name="T0" fmla="*/ 0 w 123"/>
                <a:gd name="T1" fmla="*/ 184 h 184"/>
                <a:gd name="T2" fmla="*/ 0 w 123"/>
                <a:gd name="T3" fmla="*/ 124 h 184"/>
                <a:gd name="T4" fmla="*/ 19 w 123"/>
                <a:gd name="T5" fmla="*/ 124 h 184"/>
                <a:gd name="T6" fmla="*/ 19 w 123"/>
                <a:gd name="T7" fmla="*/ 116 h 184"/>
                <a:gd name="T8" fmla="*/ 42 w 123"/>
                <a:gd name="T9" fmla="*/ 116 h 184"/>
                <a:gd name="T10" fmla="*/ 42 w 123"/>
                <a:gd name="T11" fmla="*/ 26 h 184"/>
                <a:gd name="T12" fmla="*/ 45 w 123"/>
                <a:gd name="T13" fmla="*/ 26 h 184"/>
                <a:gd name="T14" fmla="*/ 45 w 123"/>
                <a:gd name="T15" fmla="*/ 0 h 184"/>
                <a:gd name="T16" fmla="*/ 76 w 123"/>
                <a:gd name="T17" fmla="*/ 0 h 184"/>
                <a:gd name="T18" fmla="*/ 76 w 123"/>
                <a:gd name="T19" fmla="*/ 26 h 184"/>
                <a:gd name="T20" fmla="*/ 81 w 123"/>
                <a:gd name="T21" fmla="*/ 26 h 184"/>
                <a:gd name="T22" fmla="*/ 81 w 123"/>
                <a:gd name="T23" fmla="*/ 116 h 184"/>
                <a:gd name="T24" fmla="*/ 104 w 123"/>
                <a:gd name="T25" fmla="*/ 116 h 184"/>
                <a:gd name="T26" fmla="*/ 104 w 123"/>
                <a:gd name="T27" fmla="*/ 124 h 184"/>
                <a:gd name="T28" fmla="*/ 123 w 123"/>
                <a:gd name="T29" fmla="*/ 124 h 184"/>
                <a:gd name="T30" fmla="*/ 123 w 123"/>
                <a:gd name="T31" fmla="*/ 184 h 184"/>
                <a:gd name="T32" fmla="*/ 0 w 123"/>
                <a:gd name="T3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84">
                  <a:moveTo>
                    <a:pt x="0" y="184"/>
                  </a:moveTo>
                  <a:lnTo>
                    <a:pt x="0" y="124"/>
                  </a:lnTo>
                  <a:lnTo>
                    <a:pt x="19" y="124"/>
                  </a:lnTo>
                  <a:lnTo>
                    <a:pt x="19" y="116"/>
                  </a:lnTo>
                  <a:lnTo>
                    <a:pt x="42" y="116"/>
                  </a:lnTo>
                  <a:lnTo>
                    <a:pt x="42" y="26"/>
                  </a:lnTo>
                  <a:lnTo>
                    <a:pt x="45" y="26"/>
                  </a:lnTo>
                  <a:lnTo>
                    <a:pt x="45" y="0"/>
                  </a:lnTo>
                  <a:lnTo>
                    <a:pt x="76" y="0"/>
                  </a:lnTo>
                  <a:lnTo>
                    <a:pt x="76" y="26"/>
                  </a:lnTo>
                  <a:lnTo>
                    <a:pt x="81" y="26"/>
                  </a:lnTo>
                  <a:lnTo>
                    <a:pt x="81" y="116"/>
                  </a:lnTo>
                  <a:lnTo>
                    <a:pt x="104" y="116"/>
                  </a:lnTo>
                  <a:lnTo>
                    <a:pt x="104" y="124"/>
                  </a:lnTo>
                  <a:lnTo>
                    <a:pt x="123" y="124"/>
                  </a:lnTo>
                  <a:lnTo>
                    <a:pt x="123" y="184"/>
                  </a:lnTo>
                  <a:lnTo>
                    <a:pt x="0" y="18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5" name="Rectangle 256"/>
            <p:cNvSpPr>
              <a:spLocks noChangeArrowheads="1"/>
            </p:cNvSpPr>
            <p:nvPr/>
          </p:nvSpPr>
          <p:spPr bwMode="auto">
            <a:xfrm>
              <a:off x="2955" y="1145"/>
              <a:ext cx="8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6" name="Rectangle 257"/>
            <p:cNvSpPr>
              <a:spLocks noChangeArrowheads="1"/>
            </p:cNvSpPr>
            <p:nvPr/>
          </p:nvSpPr>
          <p:spPr bwMode="auto">
            <a:xfrm>
              <a:off x="2955" y="1145"/>
              <a:ext cx="8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" name="Rectangle 258"/>
            <p:cNvSpPr>
              <a:spLocks noChangeArrowheads="1"/>
            </p:cNvSpPr>
            <p:nvPr/>
          </p:nvSpPr>
          <p:spPr bwMode="auto">
            <a:xfrm>
              <a:off x="2955" y="1116"/>
              <a:ext cx="8" cy="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8" name="Rectangle 259"/>
            <p:cNvSpPr>
              <a:spLocks noChangeArrowheads="1"/>
            </p:cNvSpPr>
            <p:nvPr/>
          </p:nvSpPr>
          <p:spPr bwMode="auto">
            <a:xfrm>
              <a:off x="2955" y="1116"/>
              <a:ext cx="8" cy="1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" name="Rectangle 260"/>
            <p:cNvSpPr>
              <a:spLocks noChangeArrowheads="1"/>
            </p:cNvSpPr>
            <p:nvPr/>
          </p:nvSpPr>
          <p:spPr bwMode="auto">
            <a:xfrm>
              <a:off x="2949" y="1138"/>
              <a:ext cx="20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" name="Rectangle 261"/>
            <p:cNvSpPr>
              <a:spLocks noChangeArrowheads="1"/>
            </p:cNvSpPr>
            <p:nvPr/>
          </p:nvSpPr>
          <p:spPr bwMode="auto">
            <a:xfrm>
              <a:off x="2949" y="1138"/>
              <a:ext cx="20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" name="Rectangle 262"/>
            <p:cNvSpPr>
              <a:spLocks noChangeArrowheads="1"/>
            </p:cNvSpPr>
            <p:nvPr/>
          </p:nvSpPr>
          <p:spPr bwMode="auto">
            <a:xfrm>
              <a:off x="2948" y="1126"/>
              <a:ext cx="22" cy="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2" name="Rectangle 263"/>
            <p:cNvSpPr>
              <a:spLocks noChangeArrowheads="1"/>
            </p:cNvSpPr>
            <p:nvPr/>
          </p:nvSpPr>
          <p:spPr bwMode="auto">
            <a:xfrm>
              <a:off x="2948" y="1126"/>
              <a:ext cx="22" cy="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3" name="Rectangle 264"/>
            <p:cNvSpPr>
              <a:spLocks noChangeArrowheads="1"/>
            </p:cNvSpPr>
            <p:nvPr/>
          </p:nvSpPr>
          <p:spPr bwMode="auto">
            <a:xfrm>
              <a:off x="2900" y="1177"/>
              <a:ext cx="116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4" name="Rectangle 265"/>
            <p:cNvSpPr>
              <a:spLocks noChangeArrowheads="1"/>
            </p:cNvSpPr>
            <p:nvPr/>
          </p:nvSpPr>
          <p:spPr bwMode="auto">
            <a:xfrm>
              <a:off x="2900" y="1177"/>
              <a:ext cx="116" cy="1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" name="Rectangle 266"/>
            <p:cNvSpPr>
              <a:spLocks noChangeArrowheads="1"/>
            </p:cNvSpPr>
            <p:nvPr/>
          </p:nvSpPr>
          <p:spPr bwMode="auto">
            <a:xfrm>
              <a:off x="5461" y="1905"/>
              <a:ext cx="11" cy="1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6" name="Rectangle 267"/>
            <p:cNvSpPr>
              <a:spLocks noChangeArrowheads="1"/>
            </p:cNvSpPr>
            <p:nvPr/>
          </p:nvSpPr>
          <p:spPr bwMode="auto">
            <a:xfrm>
              <a:off x="5461" y="2066"/>
              <a:ext cx="11" cy="1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" name="Rectangle 268"/>
            <p:cNvSpPr>
              <a:spLocks noChangeArrowheads="1"/>
            </p:cNvSpPr>
            <p:nvPr/>
          </p:nvSpPr>
          <p:spPr bwMode="auto">
            <a:xfrm>
              <a:off x="5180" y="1087"/>
              <a:ext cx="29" cy="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8" name="Rectangle 269"/>
            <p:cNvSpPr>
              <a:spLocks noChangeArrowheads="1"/>
            </p:cNvSpPr>
            <p:nvPr/>
          </p:nvSpPr>
          <p:spPr bwMode="auto">
            <a:xfrm>
              <a:off x="5180" y="1087"/>
              <a:ext cx="29" cy="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9" name="Rectangle 270"/>
            <p:cNvSpPr>
              <a:spLocks noChangeArrowheads="1"/>
            </p:cNvSpPr>
            <p:nvPr/>
          </p:nvSpPr>
          <p:spPr bwMode="auto">
            <a:xfrm>
              <a:off x="2975" y="1870"/>
              <a:ext cx="89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0" name="Freeform 271"/>
            <p:cNvSpPr>
              <a:spLocks/>
            </p:cNvSpPr>
            <p:nvPr/>
          </p:nvSpPr>
          <p:spPr bwMode="auto">
            <a:xfrm>
              <a:off x="3209" y="1729"/>
              <a:ext cx="2077" cy="592"/>
            </a:xfrm>
            <a:custGeom>
              <a:avLst/>
              <a:gdLst>
                <a:gd name="T0" fmla="*/ 10 w 9035"/>
                <a:gd name="T1" fmla="*/ 29 h 2666"/>
                <a:gd name="T2" fmla="*/ 0 w 9035"/>
                <a:gd name="T3" fmla="*/ 2665 h 2666"/>
                <a:gd name="T4" fmla="*/ 8977 w 9035"/>
                <a:gd name="T5" fmla="*/ 2666 h 2666"/>
                <a:gd name="T6" fmla="*/ 8996 w 9035"/>
                <a:gd name="T7" fmla="*/ 2656 h 2666"/>
                <a:gd name="T8" fmla="*/ 9035 w 9035"/>
                <a:gd name="T9" fmla="*/ 2656 h 2666"/>
                <a:gd name="T10" fmla="*/ 9034 w 9035"/>
                <a:gd name="T11" fmla="*/ 0 h 2666"/>
                <a:gd name="T12" fmla="*/ 10 w 9035"/>
                <a:gd name="T13" fmla="*/ 29 h 2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5" h="2666">
                  <a:moveTo>
                    <a:pt x="10" y="29"/>
                  </a:moveTo>
                  <a:lnTo>
                    <a:pt x="0" y="2665"/>
                  </a:lnTo>
                  <a:lnTo>
                    <a:pt x="8977" y="2666"/>
                  </a:lnTo>
                  <a:lnTo>
                    <a:pt x="8996" y="2656"/>
                  </a:lnTo>
                  <a:lnTo>
                    <a:pt x="9035" y="2656"/>
                  </a:lnTo>
                  <a:lnTo>
                    <a:pt x="9034" y="0"/>
                  </a:lnTo>
                  <a:lnTo>
                    <a:pt x="10" y="2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1" name="Freeform 272"/>
            <p:cNvSpPr>
              <a:spLocks/>
            </p:cNvSpPr>
            <p:nvPr/>
          </p:nvSpPr>
          <p:spPr bwMode="auto">
            <a:xfrm>
              <a:off x="5291" y="1730"/>
              <a:ext cx="128" cy="584"/>
            </a:xfrm>
            <a:custGeom>
              <a:avLst/>
              <a:gdLst>
                <a:gd name="T0" fmla="*/ 0 w 554"/>
                <a:gd name="T1" fmla="*/ 0 h 2627"/>
                <a:gd name="T2" fmla="*/ 81 w 554"/>
                <a:gd name="T3" fmla="*/ 0 h 2627"/>
                <a:gd name="T4" fmla="*/ 107 w 554"/>
                <a:gd name="T5" fmla="*/ 3 h 2627"/>
                <a:gd name="T6" fmla="*/ 125 w 554"/>
                <a:gd name="T7" fmla="*/ 5 h 2627"/>
                <a:gd name="T8" fmla="*/ 147 w 554"/>
                <a:gd name="T9" fmla="*/ 10 h 2627"/>
                <a:gd name="T10" fmla="*/ 172 w 554"/>
                <a:gd name="T11" fmla="*/ 18 h 2627"/>
                <a:gd name="T12" fmla="*/ 220 w 554"/>
                <a:gd name="T13" fmla="*/ 41 h 2627"/>
                <a:gd name="T14" fmla="*/ 242 w 554"/>
                <a:gd name="T15" fmla="*/ 56 h 2627"/>
                <a:gd name="T16" fmla="*/ 264 w 554"/>
                <a:gd name="T17" fmla="*/ 76 h 2627"/>
                <a:gd name="T18" fmla="*/ 286 w 554"/>
                <a:gd name="T19" fmla="*/ 98 h 2627"/>
                <a:gd name="T20" fmla="*/ 306 w 554"/>
                <a:gd name="T21" fmla="*/ 126 h 2627"/>
                <a:gd name="T22" fmla="*/ 320 w 554"/>
                <a:gd name="T23" fmla="*/ 152 h 2627"/>
                <a:gd name="T24" fmla="*/ 332 w 554"/>
                <a:gd name="T25" fmla="*/ 179 h 2627"/>
                <a:gd name="T26" fmla="*/ 554 w 554"/>
                <a:gd name="T27" fmla="*/ 819 h 2627"/>
                <a:gd name="T28" fmla="*/ 453 w 554"/>
                <a:gd name="T29" fmla="*/ 2184 h 2627"/>
                <a:gd name="T30" fmla="*/ 324 w 554"/>
                <a:gd name="T31" fmla="*/ 2469 h 2627"/>
                <a:gd name="T32" fmla="*/ 313 w 554"/>
                <a:gd name="T33" fmla="*/ 2492 h 2627"/>
                <a:gd name="T34" fmla="*/ 299 w 554"/>
                <a:gd name="T35" fmla="*/ 2511 h 2627"/>
                <a:gd name="T36" fmla="*/ 278 w 554"/>
                <a:gd name="T37" fmla="*/ 2538 h 2627"/>
                <a:gd name="T38" fmla="*/ 263 w 554"/>
                <a:gd name="T39" fmla="*/ 2554 h 2627"/>
                <a:gd name="T40" fmla="*/ 246 w 554"/>
                <a:gd name="T41" fmla="*/ 2568 h 2627"/>
                <a:gd name="T42" fmla="*/ 228 w 554"/>
                <a:gd name="T43" fmla="*/ 2582 h 2627"/>
                <a:gd name="T44" fmla="*/ 209 w 554"/>
                <a:gd name="T45" fmla="*/ 2593 h 2627"/>
                <a:gd name="T46" fmla="*/ 190 w 554"/>
                <a:gd name="T47" fmla="*/ 2603 h 2627"/>
                <a:gd name="T48" fmla="*/ 170 w 554"/>
                <a:gd name="T49" fmla="*/ 2610 h 2627"/>
                <a:gd name="T50" fmla="*/ 151 w 554"/>
                <a:gd name="T51" fmla="*/ 2617 h 2627"/>
                <a:gd name="T52" fmla="*/ 135 w 554"/>
                <a:gd name="T53" fmla="*/ 2621 h 2627"/>
                <a:gd name="T54" fmla="*/ 118 w 554"/>
                <a:gd name="T55" fmla="*/ 2623 h 2627"/>
                <a:gd name="T56" fmla="*/ 103 w 554"/>
                <a:gd name="T57" fmla="*/ 2625 h 2627"/>
                <a:gd name="T58" fmla="*/ 76 w 554"/>
                <a:gd name="T59" fmla="*/ 2627 h 2627"/>
                <a:gd name="T60" fmla="*/ 0 w 554"/>
                <a:gd name="T61" fmla="*/ 2627 h 2627"/>
                <a:gd name="T62" fmla="*/ 0 w 554"/>
                <a:gd name="T63" fmla="*/ 0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4" h="2627">
                  <a:moveTo>
                    <a:pt x="0" y="0"/>
                  </a:moveTo>
                  <a:lnTo>
                    <a:pt x="81" y="0"/>
                  </a:lnTo>
                  <a:lnTo>
                    <a:pt x="107" y="3"/>
                  </a:lnTo>
                  <a:lnTo>
                    <a:pt x="125" y="5"/>
                  </a:lnTo>
                  <a:lnTo>
                    <a:pt x="147" y="10"/>
                  </a:lnTo>
                  <a:lnTo>
                    <a:pt x="172" y="18"/>
                  </a:lnTo>
                  <a:lnTo>
                    <a:pt x="220" y="41"/>
                  </a:lnTo>
                  <a:lnTo>
                    <a:pt x="242" y="56"/>
                  </a:lnTo>
                  <a:lnTo>
                    <a:pt x="264" y="76"/>
                  </a:lnTo>
                  <a:lnTo>
                    <a:pt x="286" y="98"/>
                  </a:lnTo>
                  <a:lnTo>
                    <a:pt x="306" y="126"/>
                  </a:lnTo>
                  <a:lnTo>
                    <a:pt x="320" y="152"/>
                  </a:lnTo>
                  <a:lnTo>
                    <a:pt x="332" y="179"/>
                  </a:lnTo>
                  <a:lnTo>
                    <a:pt x="554" y="819"/>
                  </a:lnTo>
                  <a:lnTo>
                    <a:pt x="453" y="2184"/>
                  </a:lnTo>
                  <a:lnTo>
                    <a:pt x="324" y="2469"/>
                  </a:lnTo>
                  <a:lnTo>
                    <a:pt x="313" y="2492"/>
                  </a:lnTo>
                  <a:lnTo>
                    <a:pt x="299" y="2511"/>
                  </a:lnTo>
                  <a:lnTo>
                    <a:pt x="278" y="2538"/>
                  </a:lnTo>
                  <a:lnTo>
                    <a:pt x="263" y="2554"/>
                  </a:lnTo>
                  <a:lnTo>
                    <a:pt x="246" y="2568"/>
                  </a:lnTo>
                  <a:lnTo>
                    <a:pt x="228" y="2582"/>
                  </a:lnTo>
                  <a:lnTo>
                    <a:pt x="209" y="2593"/>
                  </a:lnTo>
                  <a:lnTo>
                    <a:pt x="190" y="2603"/>
                  </a:lnTo>
                  <a:lnTo>
                    <a:pt x="170" y="2610"/>
                  </a:lnTo>
                  <a:lnTo>
                    <a:pt x="151" y="2617"/>
                  </a:lnTo>
                  <a:lnTo>
                    <a:pt x="135" y="2621"/>
                  </a:lnTo>
                  <a:lnTo>
                    <a:pt x="118" y="2623"/>
                  </a:lnTo>
                  <a:lnTo>
                    <a:pt x="103" y="2625"/>
                  </a:lnTo>
                  <a:lnTo>
                    <a:pt x="76" y="2627"/>
                  </a:lnTo>
                  <a:lnTo>
                    <a:pt x="0" y="2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" name="Freeform 273"/>
            <p:cNvSpPr>
              <a:spLocks/>
            </p:cNvSpPr>
            <p:nvPr/>
          </p:nvSpPr>
          <p:spPr bwMode="auto">
            <a:xfrm>
              <a:off x="5291" y="1728"/>
              <a:ext cx="128" cy="586"/>
            </a:xfrm>
            <a:custGeom>
              <a:avLst/>
              <a:gdLst>
                <a:gd name="T0" fmla="*/ 0 w 554"/>
                <a:gd name="T1" fmla="*/ 0 h 2633"/>
                <a:gd name="T2" fmla="*/ 81 w 554"/>
                <a:gd name="T3" fmla="*/ 6 h 2633"/>
                <a:gd name="T4" fmla="*/ 107 w 554"/>
                <a:gd name="T5" fmla="*/ 9 h 2633"/>
                <a:gd name="T6" fmla="*/ 125 w 554"/>
                <a:gd name="T7" fmla="*/ 11 h 2633"/>
                <a:gd name="T8" fmla="*/ 147 w 554"/>
                <a:gd name="T9" fmla="*/ 16 h 2633"/>
                <a:gd name="T10" fmla="*/ 172 w 554"/>
                <a:gd name="T11" fmla="*/ 24 h 2633"/>
                <a:gd name="T12" fmla="*/ 220 w 554"/>
                <a:gd name="T13" fmla="*/ 47 h 2633"/>
                <a:gd name="T14" fmla="*/ 242 w 554"/>
                <a:gd name="T15" fmla="*/ 62 h 2633"/>
                <a:gd name="T16" fmla="*/ 264 w 554"/>
                <a:gd name="T17" fmla="*/ 82 h 2633"/>
                <a:gd name="T18" fmla="*/ 286 w 554"/>
                <a:gd name="T19" fmla="*/ 104 h 2633"/>
                <a:gd name="T20" fmla="*/ 306 w 554"/>
                <a:gd name="T21" fmla="*/ 132 h 2633"/>
                <a:gd name="T22" fmla="*/ 320 w 554"/>
                <a:gd name="T23" fmla="*/ 158 h 2633"/>
                <a:gd name="T24" fmla="*/ 332 w 554"/>
                <a:gd name="T25" fmla="*/ 185 h 2633"/>
                <a:gd name="T26" fmla="*/ 554 w 554"/>
                <a:gd name="T27" fmla="*/ 825 h 2633"/>
                <a:gd name="T28" fmla="*/ 453 w 554"/>
                <a:gd name="T29" fmla="*/ 2190 h 2633"/>
                <a:gd name="T30" fmla="*/ 324 w 554"/>
                <a:gd name="T31" fmla="*/ 2475 h 2633"/>
                <a:gd name="T32" fmla="*/ 313 w 554"/>
                <a:gd name="T33" fmla="*/ 2498 h 2633"/>
                <a:gd name="T34" fmla="*/ 299 w 554"/>
                <a:gd name="T35" fmla="*/ 2517 h 2633"/>
                <a:gd name="T36" fmla="*/ 278 w 554"/>
                <a:gd name="T37" fmla="*/ 2544 h 2633"/>
                <a:gd name="T38" fmla="*/ 263 w 554"/>
                <a:gd name="T39" fmla="*/ 2560 h 2633"/>
                <a:gd name="T40" fmla="*/ 246 w 554"/>
                <a:gd name="T41" fmla="*/ 2574 h 2633"/>
                <a:gd name="T42" fmla="*/ 228 w 554"/>
                <a:gd name="T43" fmla="*/ 2588 h 2633"/>
                <a:gd name="T44" fmla="*/ 209 w 554"/>
                <a:gd name="T45" fmla="*/ 2599 h 2633"/>
                <a:gd name="T46" fmla="*/ 190 w 554"/>
                <a:gd name="T47" fmla="*/ 2609 h 2633"/>
                <a:gd name="T48" fmla="*/ 170 w 554"/>
                <a:gd name="T49" fmla="*/ 2616 h 2633"/>
                <a:gd name="T50" fmla="*/ 151 w 554"/>
                <a:gd name="T51" fmla="*/ 2623 h 2633"/>
                <a:gd name="T52" fmla="*/ 135 w 554"/>
                <a:gd name="T53" fmla="*/ 2627 h 2633"/>
                <a:gd name="T54" fmla="*/ 118 w 554"/>
                <a:gd name="T55" fmla="*/ 2629 h 2633"/>
                <a:gd name="T56" fmla="*/ 103 w 554"/>
                <a:gd name="T57" fmla="*/ 2631 h 2633"/>
                <a:gd name="T58" fmla="*/ 76 w 554"/>
                <a:gd name="T59" fmla="*/ 2633 h 2633"/>
                <a:gd name="T60" fmla="*/ 0 w 554"/>
                <a:gd name="T61" fmla="*/ 2633 h 2633"/>
                <a:gd name="T62" fmla="*/ 0 w 554"/>
                <a:gd name="T63" fmla="*/ 6 h 2633"/>
                <a:gd name="T64" fmla="*/ 0 w 554"/>
                <a:gd name="T65" fmla="*/ 0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4" h="2633">
                  <a:moveTo>
                    <a:pt x="0" y="0"/>
                  </a:moveTo>
                  <a:lnTo>
                    <a:pt x="81" y="6"/>
                  </a:lnTo>
                  <a:lnTo>
                    <a:pt x="107" y="9"/>
                  </a:lnTo>
                  <a:lnTo>
                    <a:pt x="125" y="11"/>
                  </a:lnTo>
                  <a:lnTo>
                    <a:pt x="147" y="16"/>
                  </a:lnTo>
                  <a:lnTo>
                    <a:pt x="172" y="24"/>
                  </a:lnTo>
                  <a:lnTo>
                    <a:pt x="220" y="47"/>
                  </a:lnTo>
                  <a:lnTo>
                    <a:pt x="242" y="62"/>
                  </a:lnTo>
                  <a:lnTo>
                    <a:pt x="264" y="82"/>
                  </a:lnTo>
                  <a:lnTo>
                    <a:pt x="286" y="104"/>
                  </a:lnTo>
                  <a:lnTo>
                    <a:pt x="306" y="132"/>
                  </a:lnTo>
                  <a:lnTo>
                    <a:pt x="320" y="158"/>
                  </a:lnTo>
                  <a:lnTo>
                    <a:pt x="332" y="185"/>
                  </a:lnTo>
                  <a:lnTo>
                    <a:pt x="554" y="825"/>
                  </a:lnTo>
                  <a:lnTo>
                    <a:pt x="453" y="2190"/>
                  </a:lnTo>
                  <a:lnTo>
                    <a:pt x="324" y="2475"/>
                  </a:lnTo>
                  <a:lnTo>
                    <a:pt x="313" y="2498"/>
                  </a:lnTo>
                  <a:lnTo>
                    <a:pt x="299" y="2517"/>
                  </a:lnTo>
                  <a:lnTo>
                    <a:pt x="278" y="2544"/>
                  </a:lnTo>
                  <a:lnTo>
                    <a:pt x="263" y="2560"/>
                  </a:lnTo>
                  <a:lnTo>
                    <a:pt x="246" y="2574"/>
                  </a:lnTo>
                  <a:lnTo>
                    <a:pt x="228" y="2588"/>
                  </a:lnTo>
                  <a:lnTo>
                    <a:pt x="209" y="2599"/>
                  </a:lnTo>
                  <a:lnTo>
                    <a:pt x="190" y="2609"/>
                  </a:lnTo>
                  <a:lnTo>
                    <a:pt x="170" y="2616"/>
                  </a:lnTo>
                  <a:lnTo>
                    <a:pt x="151" y="2623"/>
                  </a:lnTo>
                  <a:lnTo>
                    <a:pt x="135" y="2627"/>
                  </a:lnTo>
                  <a:lnTo>
                    <a:pt x="118" y="2629"/>
                  </a:lnTo>
                  <a:lnTo>
                    <a:pt x="103" y="2631"/>
                  </a:lnTo>
                  <a:lnTo>
                    <a:pt x="76" y="2633"/>
                  </a:lnTo>
                  <a:lnTo>
                    <a:pt x="0" y="263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3" name="Rectangle 274"/>
            <p:cNvSpPr>
              <a:spLocks noChangeArrowheads="1"/>
            </p:cNvSpPr>
            <p:nvPr/>
          </p:nvSpPr>
          <p:spPr bwMode="auto">
            <a:xfrm>
              <a:off x="5332" y="1913"/>
              <a:ext cx="105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4" name="Rectangle 275"/>
            <p:cNvSpPr>
              <a:spLocks noChangeArrowheads="1"/>
            </p:cNvSpPr>
            <p:nvPr/>
          </p:nvSpPr>
          <p:spPr bwMode="auto">
            <a:xfrm>
              <a:off x="5332" y="1913"/>
              <a:ext cx="105" cy="30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5" name="Rectangle 276"/>
            <p:cNvSpPr>
              <a:spLocks noChangeArrowheads="1"/>
            </p:cNvSpPr>
            <p:nvPr/>
          </p:nvSpPr>
          <p:spPr bwMode="auto">
            <a:xfrm>
              <a:off x="5332" y="1950"/>
              <a:ext cx="17" cy="2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6" name="Rectangle 277"/>
            <p:cNvSpPr>
              <a:spLocks noChangeArrowheads="1"/>
            </p:cNvSpPr>
            <p:nvPr/>
          </p:nvSpPr>
          <p:spPr bwMode="auto">
            <a:xfrm>
              <a:off x="5332" y="1950"/>
              <a:ext cx="17" cy="22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" name="Rectangle 278"/>
            <p:cNvSpPr>
              <a:spLocks noChangeArrowheads="1"/>
            </p:cNvSpPr>
            <p:nvPr/>
          </p:nvSpPr>
          <p:spPr bwMode="auto">
            <a:xfrm>
              <a:off x="5354" y="1921"/>
              <a:ext cx="83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" name="Rectangle 279"/>
            <p:cNvSpPr>
              <a:spLocks noChangeArrowheads="1"/>
            </p:cNvSpPr>
            <p:nvPr/>
          </p:nvSpPr>
          <p:spPr bwMode="auto">
            <a:xfrm>
              <a:off x="5354" y="1921"/>
              <a:ext cx="83" cy="28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9" name="Rectangle 280"/>
            <p:cNvSpPr>
              <a:spLocks noChangeArrowheads="1"/>
            </p:cNvSpPr>
            <p:nvPr/>
          </p:nvSpPr>
          <p:spPr bwMode="auto">
            <a:xfrm>
              <a:off x="3064" y="1913"/>
              <a:ext cx="51" cy="30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0" name="Rectangle 281"/>
            <p:cNvSpPr>
              <a:spLocks noChangeArrowheads="1"/>
            </p:cNvSpPr>
            <p:nvPr/>
          </p:nvSpPr>
          <p:spPr bwMode="auto">
            <a:xfrm>
              <a:off x="3064" y="1913"/>
              <a:ext cx="51" cy="30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1" name="Rectangle 282"/>
            <p:cNvSpPr>
              <a:spLocks noChangeArrowheads="1"/>
            </p:cNvSpPr>
            <p:nvPr/>
          </p:nvSpPr>
          <p:spPr bwMode="auto">
            <a:xfrm>
              <a:off x="3064" y="1950"/>
              <a:ext cx="18" cy="2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2" name="Rectangle 283"/>
            <p:cNvSpPr>
              <a:spLocks noChangeArrowheads="1"/>
            </p:cNvSpPr>
            <p:nvPr/>
          </p:nvSpPr>
          <p:spPr bwMode="auto">
            <a:xfrm>
              <a:off x="3064" y="1950"/>
              <a:ext cx="18" cy="22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" name="Line 284"/>
            <p:cNvSpPr>
              <a:spLocks noChangeShapeType="1"/>
            </p:cNvSpPr>
            <p:nvPr/>
          </p:nvSpPr>
          <p:spPr bwMode="auto">
            <a:xfrm>
              <a:off x="5113" y="1166"/>
              <a:ext cx="4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4" name="Rectangle 285"/>
            <p:cNvSpPr>
              <a:spLocks noChangeArrowheads="1"/>
            </p:cNvSpPr>
            <p:nvPr/>
          </p:nvSpPr>
          <p:spPr bwMode="auto">
            <a:xfrm>
              <a:off x="5053" y="1039"/>
              <a:ext cx="2" cy="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5" name="Rectangle 286"/>
            <p:cNvSpPr>
              <a:spLocks noChangeArrowheads="1"/>
            </p:cNvSpPr>
            <p:nvPr/>
          </p:nvSpPr>
          <p:spPr bwMode="auto">
            <a:xfrm>
              <a:off x="5053" y="1039"/>
              <a:ext cx="2" cy="6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6" name="Freeform 287"/>
            <p:cNvSpPr>
              <a:spLocks/>
            </p:cNvSpPr>
            <p:nvPr/>
          </p:nvSpPr>
          <p:spPr bwMode="auto">
            <a:xfrm>
              <a:off x="5071" y="1047"/>
              <a:ext cx="90" cy="85"/>
            </a:xfrm>
            <a:custGeom>
              <a:avLst/>
              <a:gdLst>
                <a:gd name="T0" fmla="*/ 393 w 393"/>
                <a:gd name="T1" fmla="*/ 382 h 382"/>
                <a:gd name="T2" fmla="*/ 392 w 393"/>
                <a:gd name="T3" fmla="*/ 363 h 382"/>
                <a:gd name="T4" fmla="*/ 390 w 393"/>
                <a:gd name="T5" fmla="*/ 344 h 382"/>
                <a:gd name="T6" fmla="*/ 388 w 393"/>
                <a:gd name="T7" fmla="*/ 324 h 382"/>
                <a:gd name="T8" fmla="*/ 385 w 393"/>
                <a:gd name="T9" fmla="*/ 306 h 382"/>
                <a:gd name="T10" fmla="*/ 381 w 393"/>
                <a:gd name="T11" fmla="*/ 288 h 382"/>
                <a:gd name="T12" fmla="*/ 375 w 393"/>
                <a:gd name="T13" fmla="*/ 269 h 382"/>
                <a:gd name="T14" fmla="*/ 368 w 393"/>
                <a:gd name="T15" fmla="*/ 251 h 382"/>
                <a:gd name="T16" fmla="*/ 362 w 393"/>
                <a:gd name="T17" fmla="*/ 234 h 382"/>
                <a:gd name="T18" fmla="*/ 354 w 393"/>
                <a:gd name="T19" fmla="*/ 216 h 382"/>
                <a:gd name="T20" fmla="*/ 345 w 393"/>
                <a:gd name="T21" fmla="*/ 200 h 382"/>
                <a:gd name="T22" fmla="*/ 335 w 393"/>
                <a:gd name="T23" fmla="*/ 184 h 382"/>
                <a:gd name="T24" fmla="*/ 325 w 393"/>
                <a:gd name="T25" fmla="*/ 169 h 382"/>
                <a:gd name="T26" fmla="*/ 314 w 393"/>
                <a:gd name="T27" fmla="*/ 154 h 382"/>
                <a:gd name="T28" fmla="*/ 303 w 393"/>
                <a:gd name="T29" fmla="*/ 139 h 382"/>
                <a:gd name="T30" fmla="*/ 290 w 393"/>
                <a:gd name="T31" fmla="*/ 126 h 382"/>
                <a:gd name="T32" fmla="*/ 278 w 393"/>
                <a:gd name="T33" fmla="*/ 112 h 382"/>
                <a:gd name="T34" fmla="*/ 263 w 393"/>
                <a:gd name="T35" fmla="*/ 99 h 382"/>
                <a:gd name="T36" fmla="*/ 250 w 393"/>
                <a:gd name="T37" fmla="*/ 87 h 382"/>
                <a:gd name="T38" fmla="*/ 235 w 393"/>
                <a:gd name="T39" fmla="*/ 76 h 382"/>
                <a:gd name="T40" fmla="*/ 219 w 393"/>
                <a:gd name="T41" fmla="*/ 66 h 382"/>
                <a:gd name="T42" fmla="*/ 204 w 393"/>
                <a:gd name="T43" fmla="*/ 56 h 382"/>
                <a:gd name="T44" fmla="*/ 187 w 393"/>
                <a:gd name="T45" fmla="*/ 46 h 382"/>
                <a:gd name="T46" fmla="*/ 170 w 393"/>
                <a:gd name="T47" fmla="*/ 38 h 382"/>
                <a:gd name="T48" fmla="*/ 153 w 393"/>
                <a:gd name="T49" fmla="*/ 30 h 382"/>
                <a:gd name="T50" fmla="*/ 135 w 393"/>
                <a:gd name="T51" fmla="*/ 24 h 382"/>
                <a:gd name="T52" fmla="*/ 116 w 393"/>
                <a:gd name="T53" fmla="*/ 17 h 382"/>
                <a:gd name="T54" fmla="*/ 97 w 393"/>
                <a:gd name="T55" fmla="*/ 12 h 382"/>
                <a:gd name="T56" fmla="*/ 79 w 393"/>
                <a:gd name="T57" fmla="*/ 7 h 382"/>
                <a:gd name="T58" fmla="*/ 60 w 393"/>
                <a:gd name="T59" fmla="*/ 4 h 382"/>
                <a:gd name="T60" fmla="*/ 40 w 393"/>
                <a:gd name="T61" fmla="*/ 2 h 382"/>
                <a:gd name="T62" fmla="*/ 20 w 393"/>
                <a:gd name="T63" fmla="*/ 1 h 382"/>
                <a:gd name="T64" fmla="*/ 0 w 393"/>
                <a:gd name="T6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3" h="382">
                  <a:moveTo>
                    <a:pt x="393" y="382"/>
                  </a:moveTo>
                  <a:lnTo>
                    <a:pt x="392" y="363"/>
                  </a:lnTo>
                  <a:lnTo>
                    <a:pt x="390" y="344"/>
                  </a:lnTo>
                  <a:lnTo>
                    <a:pt x="388" y="324"/>
                  </a:lnTo>
                  <a:lnTo>
                    <a:pt x="385" y="306"/>
                  </a:lnTo>
                  <a:lnTo>
                    <a:pt x="381" y="288"/>
                  </a:lnTo>
                  <a:lnTo>
                    <a:pt x="375" y="269"/>
                  </a:lnTo>
                  <a:lnTo>
                    <a:pt x="368" y="251"/>
                  </a:lnTo>
                  <a:lnTo>
                    <a:pt x="362" y="234"/>
                  </a:lnTo>
                  <a:lnTo>
                    <a:pt x="354" y="216"/>
                  </a:lnTo>
                  <a:lnTo>
                    <a:pt x="345" y="200"/>
                  </a:lnTo>
                  <a:lnTo>
                    <a:pt x="335" y="184"/>
                  </a:lnTo>
                  <a:lnTo>
                    <a:pt x="325" y="169"/>
                  </a:lnTo>
                  <a:lnTo>
                    <a:pt x="314" y="154"/>
                  </a:lnTo>
                  <a:lnTo>
                    <a:pt x="303" y="139"/>
                  </a:lnTo>
                  <a:lnTo>
                    <a:pt x="290" y="126"/>
                  </a:lnTo>
                  <a:lnTo>
                    <a:pt x="278" y="112"/>
                  </a:lnTo>
                  <a:lnTo>
                    <a:pt x="263" y="99"/>
                  </a:lnTo>
                  <a:lnTo>
                    <a:pt x="250" y="87"/>
                  </a:lnTo>
                  <a:lnTo>
                    <a:pt x="235" y="76"/>
                  </a:lnTo>
                  <a:lnTo>
                    <a:pt x="219" y="66"/>
                  </a:lnTo>
                  <a:lnTo>
                    <a:pt x="204" y="56"/>
                  </a:lnTo>
                  <a:lnTo>
                    <a:pt x="187" y="46"/>
                  </a:lnTo>
                  <a:lnTo>
                    <a:pt x="170" y="38"/>
                  </a:lnTo>
                  <a:lnTo>
                    <a:pt x="153" y="30"/>
                  </a:lnTo>
                  <a:lnTo>
                    <a:pt x="135" y="24"/>
                  </a:lnTo>
                  <a:lnTo>
                    <a:pt x="116" y="17"/>
                  </a:lnTo>
                  <a:lnTo>
                    <a:pt x="97" y="12"/>
                  </a:lnTo>
                  <a:lnTo>
                    <a:pt x="79" y="7"/>
                  </a:lnTo>
                  <a:lnTo>
                    <a:pt x="60" y="4"/>
                  </a:lnTo>
                  <a:lnTo>
                    <a:pt x="40" y="2"/>
                  </a:lnTo>
                  <a:lnTo>
                    <a:pt x="2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" name="Freeform 288"/>
            <p:cNvSpPr>
              <a:spLocks/>
            </p:cNvSpPr>
            <p:nvPr/>
          </p:nvSpPr>
          <p:spPr bwMode="auto">
            <a:xfrm>
              <a:off x="5071" y="1092"/>
              <a:ext cx="42" cy="40"/>
            </a:xfrm>
            <a:custGeom>
              <a:avLst/>
              <a:gdLst>
                <a:gd name="T0" fmla="*/ 185 w 185"/>
                <a:gd name="T1" fmla="*/ 180 h 180"/>
                <a:gd name="T2" fmla="*/ 184 w 185"/>
                <a:gd name="T3" fmla="*/ 162 h 180"/>
                <a:gd name="T4" fmla="*/ 180 w 185"/>
                <a:gd name="T5" fmla="*/ 145 h 180"/>
                <a:gd name="T6" fmla="*/ 176 w 185"/>
                <a:gd name="T7" fmla="*/ 128 h 180"/>
                <a:gd name="T8" fmla="*/ 170 w 185"/>
                <a:gd name="T9" fmla="*/ 110 h 180"/>
                <a:gd name="T10" fmla="*/ 163 w 185"/>
                <a:gd name="T11" fmla="*/ 95 h 180"/>
                <a:gd name="T12" fmla="*/ 153 w 185"/>
                <a:gd name="T13" fmla="*/ 80 h 180"/>
                <a:gd name="T14" fmla="*/ 143 w 185"/>
                <a:gd name="T15" fmla="*/ 66 h 180"/>
                <a:gd name="T16" fmla="*/ 131 w 185"/>
                <a:gd name="T17" fmla="*/ 53 h 180"/>
                <a:gd name="T18" fmla="*/ 117 w 185"/>
                <a:gd name="T19" fmla="*/ 41 h 180"/>
                <a:gd name="T20" fmla="*/ 103 w 185"/>
                <a:gd name="T21" fmla="*/ 32 h 180"/>
                <a:gd name="T22" fmla="*/ 87 w 185"/>
                <a:gd name="T23" fmla="*/ 22 h 180"/>
                <a:gd name="T24" fmla="*/ 72 w 185"/>
                <a:gd name="T25" fmla="*/ 14 h 180"/>
                <a:gd name="T26" fmla="*/ 54 w 185"/>
                <a:gd name="T27" fmla="*/ 9 h 180"/>
                <a:gd name="T28" fmla="*/ 37 w 185"/>
                <a:gd name="T29" fmla="*/ 5 h 180"/>
                <a:gd name="T30" fmla="*/ 19 w 185"/>
                <a:gd name="T31" fmla="*/ 2 h 180"/>
                <a:gd name="T32" fmla="*/ 0 w 185"/>
                <a:gd name="T3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5" h="180">
                  <a:moveTo>
                    <a:pt x="185" y="180"/>
                  </a:moveTo>
                  <a:lnTo>
                    <a:pt x="184" y="162"/>
                  </a:lnTo>
                  <a:lnTo>
                    <a:pt x="180" y="145"/>
                  </a:lnTo>
                  <a:lnTo>
                    <a:pt x="176" y="128"/>
                  </a:lnTo>
                  <a:lnTo>
                    <a:pt x="170" y="110"/>
                  </a:lnTo>
                  <a:lnTo>
                    <a:pt x="163" y="95"/>
                  </a:lnTo>
                  <a:lnTo>
                    <a:pt x="153" y="80"/>
                  </a:lnTo>
                  <a:lnTo>
                    <a:pt x="143" y="66"/>
                  </a:lnTo>
                  <a:lnTo>
                    <a:pt x="131" y="53"/>
                  </a:lnTo>
                  <a:lnTo>
                    <a:pt x="117" y="41"/>
                  </a:lnTo>
                  <a:lnTo>
                    <a:pt x="103" y="32"/>
                  </a:lnTo>
                  <a:lnTo>
                    <a:pt x="87" y="22"/>
                  </a:lnTo>
                  <a:lnTo>
                    <a:pt x="72" y="14"/>
                  </a:lnTo>
                  <a:lnTo>
                    <a:pt x="54" y="9"/>
                  </a:lnTo>
                  <a:lnTo>
                    <a:pt x="37" y="5"/>
                  </a:lnTo>
                  <a:lnTo>
                    <a:pt x="19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" name="Rectangle 289"/>
            <p:cNvSpPr>
              <a:spLocks noChangeArrowheads="1"/>
            </p:cNvSpPr>
            <p:nvPr/>
          </p:nvSpPr>
          <p:spPr bwMode="auto">
            <a:xfrm>
              <a:off x="5216" y="1045"/>
              <a:ext cx="52" cy="1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Rectangle 290"/>
            <p:cNvSpPr>
              <a:spLocks noChangeArrowheads="1"/>
            </p:cNvSpPr>
            <p:nvPr/>
          </p:nvSpPr>
          <p:spPr bwMode="auto">
            <a:xfrm>
              <a:off x="5216" y="1045"/>
              <a:ext cx="52" cy="10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" name="Rectangle 291"/>
            <p:cNvSpPr>
              <a:spLocks noChangeArrowheads="1"/>
            </p:cNvSpPr>
            <p:nvPr/>
          </p:nvSpPr>
          <p:spPr bwMode="auto">
            <a:xfrm>
              <a:off x="5218" y="992"/>
              <a:ext cx="48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1" name="Rectangle 292"/>
            <p:cNvSpPr>
              <a:spLocks noChangeArrowheads="1"/>
            </p:cNvSpPr>
            <p:nvPr/>
          </p:nvSpPr>
          <p:spPr bwMode="auto">
            <a:xfrm>
              <a:off x="5223" y="995"/>
              <a:ext cx="38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2" name="Rectangle 293"/>
            <p:cNvSpPr>
              <a:spLocks noChangeArrowheads="1"/>
            </p:cNvSpPr>
            <p:nvPr/>
          </p:nvSpPr>
          <p:spPr bwMode="auto">
            <a:xfrm>
              <a:off x="5223" y="995"/>
              <a:ext cx="38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3" name="Freeform 294"/>
            <p:cNvSpPr>
              <a:spLocks/>
            </p:cNvSpPr>
            <p:nvPr/>
          </p:nvSpPr>
          <p:spPr bwMode="auto">
            <a:xfrm>
              <a:off x="5216" y="1019"/>
              <a:ext cx="52" cy="26"/>
            </a:xfrm>
            <a:custGeom>
              <a:avLst/>
              <a:gdLst>
                <a:gd name="T0" fmla="*/ 0 w 231"/>
                <a:gd name="T1" fmla="*/ 115 h 115"/>
                <a:gd name="T2" fmla="*/ 35 w 231"/>
                <a:gd name="T3" fmla="*/ 0 h 115"/>
                <a:gd name="T4" fmla="*/ 197 w 231"/>
                <a:gd name="T5" fmla="*/ 0 h 115"/>
                <a:gd name="T6" fmla="*/ 231 w 231"/>
                <a:gd name="T7" fmla="*/ 115 h 115"/>
                <a:gd name="T8" fmla="*/ 0 w 231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15">
                  <a:moveTo>
                    <a:pt x="0" y="115"/>
                  </a:moveTo>
                  <a:lnTo>
                    <a:pt x="35" y="0"/>
                  </a:lnTo>
                  <a:lnTo>
                    <a:pt x="197" y="0"/>
                  </a:lnTo>
                  <a:lnTo>
                    <a:pt x="231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4" name="Freeform 295"/>
            <p:cNvSpPr>
              <a:spLocks/>
            </p:cNvSpPr>
            <p:nvPr/>
          </p:nvSpPr>
          <p:spPr bwMode="auto">
            <a:xfrm>
              <a:off x="5216" y="1019"/>
              <a:ext cx="52" cy="26"/>
            </a:xfrm>
            <a:custGeom>
              <a:avLst/>
              <a:gdLst>
                <a:gd name="T0" fmla="*/ 0 w 231"/>
                <a:gd name="T1" fmla="*/ 115 h 115"/>
                <a:gd name="T2" fmla="*/ 35 w 231"/>
                <a:gd name="T3" fmla="*/ 0 h 115"/>
                <a:gd name="T4" fmla="*/ 197 w 231"/>
                <a:gd name="T5" fmla="*/ 0 h 115"/>
                <a:gd name="T6" fmla="*/ 231 w 231"/>
                <a:gd name="T7" fmla="*/ 115 h 115"/>
                <a:gd name="T8" fmla="*/ 0 w 231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15">
                  <a:moveTo>
                    <a:pt x="0" y="115"/>
                  </a:moveTo>
                  <a:lnTo>
                    <a:pt x="35" y="0"/>
                  </a:lnTo>
                  <a:lnTo>
                    <a:pt x="197" y="0"/>
                  </a:lnTo>
                  <a:lnTo>
                    <a:pt x="231" y="115"/>
                  </a:lnTo>
                  <a:lnTo>
                    <a:pt x="0" y="11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5" name="Rectangle 296"/>
            <p:cNvSpPr>
              <a:spLocks noChangeArrowheads="1"/>
            </p:cNvSpPr>
            <p:nvPr/>
          </p:nvSpPr>
          <p:spPr bwMode="auto">
            <a:xfrm>
              <a:off x="5138" y="2104"/>
              <a:ext cx="5" cy="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6" name="Rectangle 297"/>
            <p:cNvSpPr>
              <a:spLocks noChangeArrowheads="1"/>
            </p:cNvSpPr>
            <p:nvPr/>
          </p:nvSpPr>
          <p:spPr bwMode="auto">
            <a:xfrm>
              <a:off x="4321" y="1984"/>
              <a:ext cx="572" cy="9"/>
            </a:xfrm>
            <a:prstGeom prst="rect">
              <a:avLst/>
            </a:prstGeom>
            <a:solidFill>
              <a:srgbClr val="D43E5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7" name="Rectangle 298"/>
            <p:cNvSpPr>
              <a:spLocks noChangeArrowheads="1"/>
            </p:cNvSpPr>
            <p:nvPr/>
          </p:nvSpPr>
          <p:spPr bwMode="auto">
            <a:xfrm>
              <a:off x="4321" y="1984"/>
              <a:ext cx="572" cy="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" name="Rectangle 299"/>
            <p:cNvSpPr>
              <a:spLocks noChangeArrowheads="1"/>
            </p:cNvSpPr>
            <p:nvPr/>
          </p:nvSpPr>
          <p:spPr bwMode="auto">
            <a:xfrm>
              <a:off x="3156" y="1868"/>
              <a:ext cx="2103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" name="Rectangle 300"/>
            <p:cNvSpPr>
              <a:spLocks noChangeArrowheads="1"/>
            </p:cNvSpPr>
            <p:nvPr/>
          </p:nvSpPr>
          <p:spPr bwMode="auto">
            <a:xfrm>
              <a:off x="3156" y="1865"/>
              <a:ext cx="2103" cy="392"/>
            </a:xfrm>
            <a:prstGeom prst="rect">
              <a:avLst/>
            </a:prstGeom>
            <a:solidFill>
              <a:srgbClr val="E5E5E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" name="Rectangle 301"/>
            <p:cNvSpPr>
              <a:spLocks noChangeArrowheads="1"/>
            </p:cNvSpPr>
            <p:nvPr/>
          </p:nvSpPr>
          <p:spPr bwMode="auto">
            <a:xfrm>
              <a:off x="3156" y="1865"/>
              <a:ext cx="2103" cy="3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1" name="Rectangle 302"/>
            <p:cNvSpPr>
              <a:spLocks noChangeArrowheads="1"/>
            </p:cNvSpPr>
            <p:nvPr/>
          </p:nvSpPr>
          <p:spPr bwMode="auto">
            <a:xfrm>
              <a:off x="3200" y="1889"/>
              <a:ext cx="2015" cy="3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" name="Freeform 303"/>
            <p:cNvSpPr>
              <a:spLocks/>
            </p:cNvSpPr>
            <p:nvPr/>
          </p:nvSpPr>
          <p:spPr bwMode="auto">
            <a:xfrm>
              <a:off x="3165" y="1890"/>
              <a:ext cx="2085" cy="347"/>
            </a:xfrm>
            <a:custGeom>
              <a:avLst/>
              <a:gdLst>
                <a:gd name="T0" fmla="*/ 2722 w 9064"/>
                <a:gd name="T1" fmla="*/ 1516 h 1561"/>
                <a:gd name="T2" fmla="*/ 3041 w 9064"/>
                <a:gd name="T3" fmla="*/ 1516 h 1561"/>
                <a:gd name="T4" fmla="*/ 3200 w 9064"/>
                <a:gd name="T5" fmla="*/ 1516 h 1561"/>
                <a:gd name="T6" fmla="*/ 3519 w 9064"/>
                <a:gd name="T7" fmla="*/ 1516 h 1561"/>
                <a:gd name="T8" fmla="*/ 3677 w 9064"/>
                <a:gd name="T9" fmla="*/ 1516 h 1561"/>
                <a:gd name="T10" fmla="*/ 3997 w 9064"/>
                <a:gd name="T11" fmla="*/ 1516 h 1561"/>
                <a:gd name="T12" fmla="*/ 4155 w 9064"/>
                <a:gd name="T13" fmla="*/ 1516 h 1561"/>
                <a:gd name="T14" fmla="*/ 4475 w 9064"/>
                <a:gd name="T15" fmla="*/ 1516 h 1561"/>
                <a:gd name="T16" fmla="*/ 4633 w 9064"/>
                <a:gd name="T17" fmla="*/ 1516 h 1561"/>
                <a:gd name="T18" fmla="*/ 4952 w 9064"/>
                <a:gd name="T19" fmla="*/ 1516 h 1561"/>
                <a:gd name="T20" fmla="*/ 5109 w 9064"/>
                <a:gd name="T21" fmla="*/ 1516 h 1561"/>
                <a:gd name="T22" fmla="*/ 5429 w 9064"/>
                <a:gd name="T23" fmla="*/ 1516 h 1561"/>
                <a:gd name="T24" fmla="*/ 5587 w 9064"/>
                <a:gd name="T25" fmla="*/ 1516 h 1561"/>
                <a:gd name="T26" fmla="*/ 5906 w 9064"/>
                <a:gd name="T27" fmla="*/ 1516 h 1561"/>
                <a:gd name="T28" fmla="*/ 6065 w 9064"/>
                <a:gd name="T29" fmla="*/ 1516 h 1561"/>
                <a:gd name="T30" fmla="*/ 6384 w 9064"/>
                <a:gd name="T31" fmla="*/ 1516 h 1561"/>
                <a:gd name="T32" fmla="*/ 6542 w 9064"/>
                <a:gd name="T33" fmla="*/ 1516 h 1561"/>
                <a:gd name="T34" fmla="*/ 6862 w 9064"/>
                <a:gd name="T35" fmla="*/ 1516 h 1561"/>
                <a:gd name="T36" fmla="*/ 7020 w 9064"/>
                <a:gd name="T37" fmla="*/ 1516 h 1561"/>
                <a:gd name="T38" fmla="*/ 7340 w 9064"/>
                <a:gd name="T39" fmla="*/ 1516 h 1561"/>
                <a:gd name="T40" fmla="*/ 7498 w 9064"/>
                <a:gd name="T41" fmla="*/ 1516 h 1561"/>
                <a:gd name="T42" fmla="*/ 7817 w 9064"/>
                <a:gd name="T43" fmla="*/ 1516 h 1561"/>
                <a:gd name="T44" fmla="*/ 7974 w 9064"/>
                <a:gd name="T45" fmla="*/ 1516 h 1561"/>
                <a:gd name="T46" fmla="*/ 9064 w 9064"/>
                <a:gd name="T47" fmla="*/ 0 h 1561"/>
                <a:gd name="T48" fmla="*/ 7974 w 9064"/>
                <a:gd name="T49" fmla="*/ 0 h 1561"/>
                <a:gd name="T50" fmla="*/ 7817 w 9064"/>
                <a:gd name="T51" fmla="*/ 0 h 1561"/>
                <a:gd name="T52" fmla="*/ 7498 w 9064"/>
                <a:gd name="T53" fmla="*/ 0 h 1561"/>
                <a:gd name="T54" fmla="*/ 7340 w 9064"/>
                <a:gd name="T55" fmla="*/ 0 h 1561"/>
                <a:gd name="T56" fmla="*/ 7020 w 9064"/>
                <a:gd name="T57" fmla="*/ 0 h 1561"/>
                <a:gd name="T58" fmla="*/ 6862 w 9064"/>
                <a:gd name="T59" fmla="*/ 0 h 1561"/>
                <a:gd name="T60" fmla="*/ 6542 w 9064"/>
                <a:gd name="T61" fmla="*/ 0 h 1561"/>
                <a:gd name="T62" fmla="*/ 6384 w 9064"/>
                <a:gd name="T63" fmla="*/ 0 h 1561"/>
                <a:gd name="T64" fmla="*/ 6065 w 9064"/>
                <a:gd name="T65" fmla="*/ 0 h 1561"/>
                <a:gd name="T66" fmla="*/ 5906 w 9064"/>
                <a:gd name="T67" fmla="*/ 0 h 1561"/>
                <a:gd name="T68" fmla="*/ 5587 w 9064"/>
                <a:gd name="T69" fmla="*/ 0 h 1561"/>
                <a:gd name="T70" fmla="*/ 5429 w 9064"/>
                <a:gd name="T71" fmla="*/ 0 h 1561"/>
                <a:gd name="T72" fmla="*/ 5109 w 9064"/>
                <a:gd name="T73" fmla="*/ 0 h 1561"/>
                <a:gd name="T74" fmla="*/ 4952 w 9064"/>
                <a:gd name="T75" fmla="*/ 0 h 1561"/>
                <a:gd name="T76" fmla="*/ 4633 w 9064"/>
                <a:gd name="T77" fmla="*/ 0 h 1561"/>
                <a:gd name="T78" fmla="*/ 4475 w 9064"/>
                <a:gd name="T79" fmla="*/ 0 h 1561"/>
                <a:gd name="T80" fmla="*/ 4155 w 9064"/>
                <a:gd name="T81" fmla="*/ 0 h 1561"/>
                <a:gd name="T82" fmla="*/ 3997 w 9064"/>
                <a:gd name="T83" fmla="*/ 0 h 1561"/>
                <a:gd name="T84" fmla="*/ 3677 w 9064"/>
                <a:gd name="T85" fmla="*/ 0 h 1561"/>
                <a:gd name="T86" fmla="*/ 3519 w 9064"/>
                <a:gd name="T87" fmla="*/ 0 h 1561"/>
                <a:gd name="T88" fmla="*/ 3200 w 9064"/>
                <a:gd name="T89" fmla="*/ 0 h 1561"/>
                <a:gd name="T90" fmla="*/ 3041 w 9064"/>
                <a:gd name="T91" fmla="*/ 0 h 1561"/>
                <a:gd name="T92" fmla="*/ 2722 w 9064"/>
                <a:gd name="T93" fmla="*/ 0 h 1561"/>
                <a:gd name="T94" fmla="*/ 2564 w 9064"/>
                <a:gd name="T95" fmla="*/ 0 h 1561"/>
                <a:gd name="T96" fmla="*/ 2244 w 9064"/>
                <a:gd name="T97" fmla="*/ 0 h 1561"/>
                <a:gd name="T98" fmla="*/ 2087 w 9064"/>
                <a:gd name="T99" fmla="*/ 0 h 1561"/>
                <a:gd name="T100" fmla="*/ 1768 w 9064"/>
                <a:gd name="T101" fmla="*/ 0 h 1561"/>
                <a:gd name="T102" fmla="*/ 1610 w 9064"/>
                <a:gd name="T103" fmla="*/ 0 h 1561"/>
                <a:gd name="T104" fmla="*/ 1290 w 9064"/>
                <a:gd name="T105" fmla="*/ 0 h 1561"/>
                <a:gd name="T106" fmla="*/ 1132 w 9064"/>
                <a:gd name="T107" fmla="*/ 0 h 1561"/>
                <a:gd name="T108" fmla="*/ 812 w 9064"/>
                <a:gd name="T109" fmla="*/ 0 h 1561"/>
                <a:gd name="T110" fmla="*/ 812 w 9064"/>
                <a:gd name="T111" fmla="*/ 1516 h 1561"/>
                <a:gd name="T112" fmla="*/ 1132 w 9064"/>
                <a:gd name="T113" fmla="*/ 1516 h 1561"/>
                <a:gd name="T114" fmla="*/ 1290 w 9064"/>
                <a:gd name="T115" fmla="*/ 1516 h 1561"/>
                <a:gd name="T116" fmla="*/ 1610 w 9064"/>
                <a:gd name="T117" fmla="*/ 1516 h 1561"/>
                <a:gd name="T118" fmla="*/ 1768 w 9064"/>
                <a:gd name="T119" fmla="*/ 1516 h 1561"/>
                <a:gd name="T120" fmla="*/ 2087 w 9064"/>
                <a:gd name="T121" fmla="*/ 1516 h 1561"/>
                <a:gd name="T122" fmla="*/ 2244 w 9064"/>
                <a:gd name="T123" fmla="*/ 1516 h 1561"/>
                <a:gd name="T124" fmla="*/ 2564 w 9064"/>
                <a:gd name="T125" fmla="*/ 1516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64" h="1561">
                  <a:moveTo>
                    <a:pt x="2680" y="1516"/>
                  </a:moveTo>
                  <a:lnTo>
                    <a:pt x="2680" y="1561"/>
                  </a:lnTo>
                  <a:lnTo>
                    <a:pt x="2722" y="1561"/>
                  </a:lnTo>
                  <a:lnTo>
                    <a:pt x="2722" y="1516"/>
                  </a:lnTo>
                  <a:lnTo>
                    <a:pt x="2999" y="1516"/>
                  </a:lnTo>
                  <a:lnTo>
                    <a:pt x="2999" y="1561"/>
                  </a:lnTo>
                  <a:lnTo>
                    <a:pt x="3041" y="1561"/>
                  </a:lnTo>
                  <a:lnTo>
                    <a:pt x="3041" y="1516"/>
                  </a:lnTo>
                  <a:lnTo>
                    <a:pt x="3158" y="1516"/>
                  </a:lnTo>
                  <a:lnTo>
                    <a:pt x="3158" y="1561"/>
                  </a:lnTo>
                  <a:lnTo>
                    <a:pt x="3200" y="1561"/>
                  </a:lnTo>
                  <a:lnTo>
                    <a:pt x="3200" y="1516"/>
                  </a:lnTo>
                  <a:lnTo>
                    <a:pt x="3477" y="1516"/>
                  </a:lnTo>
                  <a:lnTo>
                    <a:pt x="3477" y="1561"/>
                  </a:lnTo>
                  <a:lnTo>
                    <a:pt x="3519" y="1561"/>
                  </a:lnTo>
                  <a:lnTo>
                    <a:pt x="3519" y="1516"/>
                  </a:lnTo>
                  <a:lnTo>
                    <a:pt x="3635" y="1516"/>
                  </a:lnTo>
                  <a:lnTo>
                    <a:pt x="3635" y="1561"/>
                  </a:lnTo>
                  <a:lnTo>
                    <a:pt x="3677" y="1561"/>
                  </a:lnTo>
                  <a:lnTo>
                    <a:pt x="3677" y="1516"/>
                  </a:lnTo>
                  <a:lnTo>
                    <a:pt x="3955" y="1516"/>
                  </a:lnTo>
                  <a:lnTo>
                    <a:pt x="3955" y="1561"/>
                  </a:lnTo>
                  <a:lnTo>
                    <a:pt x="3997" y="1561"/>
                  </a:lnTo>
                  <a:lnTo>
                    <a:pt x="3997" y="1516"/>
                  </a:lnTo>
                  <a:lnTo>
                    <a:pt x="4112" y="1516"/>
                  </a:lnTo>
                  <a:lnTo>
                    <a:pt x="4112" y="1561"/>
                  </a:lnTo>
                  <a:lnTo>
                    <a:pt x="4155" y="1561"/>
                  </a:lnTo>
                  <a:lnTo>
                    <a:pt x="4155" y="1516"/>
                  </a:lnTo>
                  <a:lnTo>
                    <a:pt x="4431" y="1516"/>
                  </a:lnTo>
                  <a:lnTo>
                    <a:pt x="4431" y="1561"/>
                  </a:lnTo>
                  <a:lnTo>
                    <a:pt x="4475" y="1561"/>
                  </a:lnTo>
                  <a:lnTo>
                    <a:pt x="4475" y="1516"/>
                  </a:lnTo>
                  <a:lnTo>
                    <a:pt x="4590" y="1516"/>
                  </a:lnTo>
                  <a:lnTo>
                    <a:pt x="4590" y="1561"/>
                  </a:lnTo>
                  <a:lnTo>
                    <a:pt x="4633" y="1561"/>
                  </a:lnTo>
                  <a:lnTo>
                    <a:pt x="4633" y="1516"/>
                  </a:lnTo>
                  <a:lnTo>
                    <a:pt x="4909" y="1516"/>
                  </a:lnTo>
                  <a:lnTo>
                    <a:pt x="4909" y="1561"/>
                  </a:lnTo>
                  <a:lnTo>
                    <a:pt x="4952" y="1561"/>
                  </a:lnTo>
                  <a:lnTo>
                    <a:pt x="4952" y="1516"/>
                  </a:lnTo>
                  <a:lnTo>
                    <a:pt x="5067" y="1516"/>
                  </a:lnTo>
                  <a:lnTo>
                    <a:pt x="5067" y="1561"/>
                  </a:lnTo>
                  <a:lnTo>
                    <a:pt x="5109" y="1561"/>
                  </a:lnTo>
                  <a:lnTo>
                    <a:pt x="5109" y="1516"/>
                  </a:lnTo>
                  <a:lnTo>
                    <a:pt x="5387" y="1516"/>
                  </a:lnTo>
                  <a:lnTo>
                    <a:pt x="5387" y="1561"/>
                  </a:lnTo>
                  <a:lnTo>
                    <a:pt x="5429" y="1561"/>
                  </a:lnTo>
                  <a:lnTo>
                    <a:pt x="5429" y="1516"/>
                  </a:lnTo>
                  <a:lnTo>
                    <a:pt x="5545" y="1516"/>
                  </a:lnTo>
                  <a:lnTo>
                    <a:pt x="5545" y="1561"/>
                  </a:lnTo>
                  <a:lnTo>
                    <a:pt x="5587" y="1561"/>
                  </a:lnTo>
                  <a:lnTo>
                    <a:pt x="5587" y="1516"/>
                  </a:lnTo>
                  <a:lnTo>
                    <a:pt x="5864" y="1516"/>
                  </a:lnTo>
                  <a:lnTo>
                    <a:pt x="5864" y="1561"/>
                  </a:lnTo>
                  <a:lnTo>
                    <a:pt x="5906" y="1561"/>
                  </a:lnTo>
                  <a:lnTo>
                    <a:pt x="5906" y="1516"/>
                  </a:lnTo>
                  <a:lnTo>
                    <a:pt x="6023" y="1516"/>
                  </a:lnTo>
                  <a:lnTo>
                    <a:pt x="6023" y="1561"/>
                  </a:lnTo>
                  <a:lnTo>
                    <a:pt x="6065" y="1561"/>
                  </a:lnTo>
                  <a:lnTo>
                    <a:pt x="6065" y="1516"/>
                  </a:lnTo>
                  <a:lnTo>
                    <a:pt x="6342" y="1516"/>
                  </a:lnTo>
                  <a:lnTo>
                    <a:pt x="6342" y="1561"/>
                  </a:lnTo>
                  <a:lnTo>
                    <a:pt x="6384" y="1561"/>
                  </a:lnTo>
                  <a:lnTo>
                    <a:pt x="6384" y="1516"/>
                  </a:lnTo>
                  <a:lnTo>
                    <a:pt x="6500" y="1516"/>
                  </a:lnTo>
                  <a:lnTo>
                    <a:pt x="6500" y="1561"/>
                  </a:lnTo>
                  <a:lnTo>
                    <a:pt x="6542" y="1561"/>
                  </a:lnTo>
                  <a:lnTo>
                    <a:pt x="6542" y="1516"/>
                  </a:lnTo>
                  <a:lnTo>
                    <a:pt x="6820" y="1516"/>
                  </a:lnTo>
                  <a:lnTo>
                    <a:pt x="6820" y="1561"/>
                  </a:lnTo>
                  <a:lnTo>
                    <a:pt x="6862" y="1561"/>
                  </a:lnTo>
                  <a:lnTo>
                    <a:pt x="6862" y="1516"/>
                  </a:lnTo>
                  <a:lnTo>
                    <a:pt x="6977" y="1516"/>
                  </a:lnTo>
                  <a:lnTo>
                    <a:pt x="6977" y="1561"/>
                  </a:lnTo>
                  <a:lnTo>
                    <a:pt x="7020" y="1561"/>
                  </a:lnTo>
                  <a:lnTo>
                    <a:pt x="7020" y="1516"/>
                  </a:lnTo>
                  <a:lnTo>
                    <a:pt x="7297" y="1516"/>
                  </a:lnTo>
                  <a:lnTo>
                    <a:pt x="7297" y="1561"/>
                  </a:lnTo>
                  <a:lnTo>
                    <a:pt x="7340" y="1561"/>
                  </a:lnTo>
                  <a:lnTo>
                    <a:pt x="7340" y="1516"/>
                  </a:lnTo>
                  <a:lnTo>
                    <a:pt x="7455" y="1516"/>
                  </a:lnTo>
                  <a:lnTo>
                    <a:pt x="7455" y="1561"/>
                  </a:lnTo>
                  <a:lnTo>
                    <a:pt x="7498" y="1561"/>
                  </a:lnTo>
                  <a:lnTo>
                    <a:pt x="7498" y="1516"/>
                  </a:lnTo>
                  <a:lnTo>
                    <a:pt x="7774" y="1516"/>
                  </a:lnTo>
                  <a:lnTo>
                    <a:pt x="7774" y="1561"/>
                  </a:lnTo>
                  <a:lnTo>
                    <a:pt x="7817" y="1561"/>
                  </a:lnTo>
                  <a:lnTo>
                    <a:pt x="7817" y="1516"/>
                  </a:lnTo>
                  <a:lnTo>
                    <a:pt x="7932" y="1516"/>
                  </a:lnTo>
                  <a:lnTo>
                    <a:pt x="7932" y="1561"/>
                  </a:lnTo>
                  <a:lnTo>
                    <a:pt x="7974" y="1561"/>
                  </a:lnTo>
                  <a:lnTo>
                    <a:pt x="7974" y="1516"/>
                  </a:lnTo>
                  <a:lnTo>
                    <a:pt x="8252" y="1516"/>
                  </a:lnTo>
                  <a:lnTo>
                    <a:pt x="8252" y="1561"/>
                  </a:lnTo>
                  <a:lnTo>
                    <a:pt x="9064" y="1561"/>
                  </a:lnTo>
                  <a:lnTo>
                    <a:pt x="9064" y="0"/>
                  </a:lnTo>
                  <a:lnTo>
                    <a:pt x="8252" y="0"/>
                  </a:lnTo>
                  <a:lnTo>
                    <a:pt x="8252" y="45"/>
                  </a:lnTo>
                  <a:lnTo>
                    <a:pt x="7974" y="45"/>
                  </a:lnTo>
                  <a:lnTo>
                    <a:pt x="7974" y="0"/>
                  </a:lnTo>
                  <a:lnTo>
                    <a:pt x="7932" y="0"/>
                  </a:lnTo>
                  <a:lnTo>
                    <a:pt x="7932" y="45"/>
                  </a:lnTo>
                  <a:lnTo>
                    <a:pt x="7817" y="45"/>
                  </a:lnTo>
                  <a:lnTo>
                    <a:pt x="7817" y="0"/>
                  </a:lnTo>
                  <a:lnTo>
                    <a:pt x="7774" y="0"/>
                  </a:lnTo>
                  <a:lnTo>
                    <a:pt x="7774" y="45"/>
                  </a:lnTo>
                  <a:lnTo>
                    <a:pt x="7498" y="45"/>
                  </a:lnTo>
                  <a:lnTo>
                    <a:pt x="7498" y="0"/>
                  </a:lnTo>
                  <a:lnTo>
                    <a:pt x="7455" y="0"/>
                  </a:lnTo>
                  <a:lnTo>
                    <a:pt x="7455" y="45"/>
                  </a:lnTo>
                  <a:lnTo>
                    <a:pt x="7340" y="45"/>
                  </a:lnTo>
                  <a:lnTo>
                    <a:pt x="7340" y="0"/>
                  </a:lnTo>
                  <a:lnTo>
                    <a:pt x="7297" y="0"/>
                  </a:lnTo>
                  <a:lnTo>
                    <a:pt x="7297" y="45"/>
                  </a:lnTo>
                  <a:lnTo>
                    <a:pt x="7020" y="45"/>
                  </a:lnTo>
                  <a:lnTo>
                    <a:pt x="7020" y="0"/>
                  </a:lnTo>
                  <a:lnTo>
                    <a:pt x="6977" y="0"/>
                  </a:lnTo>
                  <a:lnTo>
                    <a:pt x="6977" y="45"/>
                  </a:lnTo>
                  <a:lnTo>
                    <a:pt x="6862" y="45"/>
                  </a:lnTo>
                  <a:lnTo>
                    <a:pt x="6862" y="0"/>
                  </a:lnTo>
                  <a:lnTo>
                    <a:pt x="6820" y="0"/>
                  </a:lnTo>
                  <a:lnTo>
                    <a:pt x="6820" y="45"/>
                  </a:lnTo>
                  <a:lnTo>
                    <a:pt x="6542" y="45"/>
                  </a:lnTo>
                  <a:lnTo>
                    <a:pt x="6542" y="0"/>
                  </a:lnTo>
                  <a:lnTo>
                    <a:pt x="6500" y="0"/>
                  </a:lnTo>
                  <a:lnTo>
                    <a:pt x="6500" y="45"/>
                  </a:lnTo>
                  <a:lnTo>
                    <a:pt x="6384" y="45"/>
                  </a:lnTo>
                  <a:lnTo>
                    <a:pt x="6384" y="0"/>
                  </a:lnTo>
                  <a:lnTo>
                    <a:pt x="6342" y="0"/>
                  </a:lnTo>
                  <a:lnTo>
                    <a:pt x="6342" y="45"/>
                  </a:lnTo>
                  <a:lnTo>
                    <a:pt x="6065" y="45"/>
                  </a:lnTo>
                  <a:lnTo>
                    <a:pt x="6065" y="0"/>
                  </a:lnTo>
                  <a:lnTo>
                    <a:pt x="6023" y="0"/>
                  </a:lnTo>
                  <a:lnTo>
                    <a:pt x="6023" y="45"/>
                  </a:lnTo>
                  <a:lnTo>
                    <a:pt x="5906" y="45"/>
                  </a:lnTo>
                  <a:lnTo>
                    <a:pt x="5906" y="0"/>
                  </a:lnTo>
                  <a:lnTo>
                    <a:pt x="5864" y="0"/>
                  </a:lnTo>
                  <a:lnTo>
                    <a:pt x="5864" y="45"/>
                  </a:lnTo>
                  <a:lnTo>
                    <a:pt x="5587" y="45"/>
                  </a:lnTo>
                  <a:lnTo>
                    <a:pt x="5587" y="0"/>
                  </a:lnTo>
                  <a:lnTo>
                    <a:pt x="5545" y="0"/>
                  </a:lnTo>
                  <a:lnTo>
                    <a:pt x="5545" y="45"/>
                  </a:lnTo>
                  <a:lnTo>
                    <a:pt x="5429" y="45"/>
                  </a:lnTo>
                  <a:lnTo>
                    <a:pt x="5429" y="0"/>
                  </a:lnTo>
                  <a:lnTo>
                    <a:pt x="5387" y="0"/>
                  </a:lnTo>
                  <a:lnTo>
                    <a:pt x="5387" y="45"/>
                  </a:lnTo>
                  <a:lnTo>
                    <a:pt x="5109" y="45"/>
                  </a:lnTo>
                  <a:lnTo>
                    <a:pt x="5109" y="0"/>
                  </a:lnTo>
                  <a:lnTo>
                    <a:pt x="5067" y="0"/>
                  </a:lnTo>
                  <a:lnTo>
                    <a:pt x="5067" y="45"/>
                  </a:lnTo>
                  <a:lnTo>
                    <a:pt x="4952" y="45"/>
                  </a:lnTo>
                  <a:lnTo>
                    <a:pt x="4952" y="0"/>
                  </a:lnTo>
                  <a:lnTo>
                    <a:pt x="4909" y="0"/>
                  </a:lnTo>
                  <a:lnTo>
                    <a:pt x="4909" y="45"/>
                  </a:lnTo>
                  <a:lnTo>
                    <a:pt x="4633" y="45"/>
                  </a:lnTo>
                  <a:lnTo>
                    <a:pt x="4633" y="0"/>
                  </a:lnTo>
                  <a:lnTo>
                    <a:pt x="4590" y="0"/>
                  </a:lnTo>
                  <a:lnTo>
                    <a:pt x="4590" y="45"/>
                  </a:lnTo>
                  <a:lnTo>
                    <a:pt x="4475" y="45"/>
                  </a:lnTo>
                  <a:lnTo>
                    <a:pt x="4475" y="0"/>
                  </a:lnTo>
                  <a:lnTo>
                    <a:pt x="4431" y="0"/>
                  </a:lnTo>
                  <a:lnTo>
                    <a:pt x="4431" y="45"/>
                  </a:lnTo>
                  <a:lnTo>
                    <a:pt x="4155" y="45"/>
                  </a:lnTo>
                  <a:lnTo>
                    <a:pt x="4155" y="0"/>
                  </a:lnTo>
                  <a:lnTo>
                    <a:pt x="4112" y="0"/>
                  </a:lnTo>
                  <a:lnTo>
                    <a:pt x="4112" y="45"/>
                  </a:lnTo>
                  <a:lnTo>
                    <a:pt x="3997" y="45"/>
                  </a:lnTo>
                  <a:lnTo>
                    <a:pt x="3997" y="0"/>
                  </a:lnTo>
                  <a:lnTo>
                    <a:pt x="3955" y="0"/>
                  </a:lnTo>
                  <a:lnTo>
                    <a:pt x="3955" y="45"/>
                  </a:lnTo>
                  <a:lnTo>
                    <a:pt x="3677" y="45"/>
                  </a:lnTo>
                  <a:lnTo>
                    <a:pt x="3677" y="0"/>
                  </a:lnTo>
                  <a:lnTo>
                    <a:pt x="3635" y="0"/>
                  </a:lnTo>
                  <a:lnTo>
                    <a:pt x="3635" y="45"/>
                  </a:lnTo>
                  <a:lnTo>
                    <a:pt x="3519" y="45"/>
                  </a:lnTo>
                  <a:lnTo>
                    <a:pt x="3519" y="0"/>
                  </a:lnTo>
                  <a:lnTo>
                    <a:pt x="3477" y="0"/>
                  </a:lnTo>
                  <a:lnTo>
                    <a:pt x="3477" y="45"/>
                  </a:lnTo>
                  <a:lnTo>
                    <a:pt x="3200" y="45"/>
                  </a:lnTo>
                  <a:lnTo>
                    <a:pt x="3200" y="0"/>
                  </a:lnTo>
                  <a:lnTo>
                    <a:pt x="3158" y="0"/>
                  </a:lnTo>
                  <a:lnTo>
                    <a:pt x="3158" y="45"/>
                  </a:lnTo>
                  <a:lnTo>
                    <a:pt x="3041" y="45"/>
                  </a:lnTo>
                  <a:lnTo>
                    <a:pt x="3041" y="0"/>
                  </a:lnTo>
                  <a:lnTo>
                    <a:pt x="2999" y="0"/>
                  </a:lnTo>
                  <a:lnTo>
                    <a:pt x="2999" y="45"/>
                  </a:lnTo>
                  <a:lnTo>
                    <a:pt x="2722" y="45"/>
                  </a:lnTo>
                  <a:lnTo>
                    <a:pt x="2722" y="0"/>
                  </a:lnTo>
                  <a:lnTo>
                    <a:pt x="2680" y="0"/>
                  </a:lnTo>
                  <a:lnTo>
                    <a:pt x="2680" y="45"/>
                  </a:lnTo>
                  <a:lnTo>
                    <a:pt x="2564" y="45"/>
                  </a:lnTo>
                  <a:lnTo>
                    <a:pt x="2564" y="0"/>
                  </a:lnTo>
                  <a:lnTo>
                    <a:pt x="2522" y="0"/>
                  </a:lnTo>
                  <a:lnTo>
                    <a:pt x="2522" y="45"/>
                  </a:lnTo>
                  <a:lnTo>
                    <a:pt x="2244" y="45"/>
                  </a:lnTo>
                  <a:lnTo>
                    <a:pt x="2244" y="0"/>
                  </a:lnTo>
                  <a:lnTo>
                    <a:pt x="2202" y="0"/>
                  </a:lnTo>
                  <a:lnTo>
                    <a:pt x="2202" y="45"/>
                  </a:lnTo>
                  <a:lnTo>
                    <a:pt x="2087" y="45"/>
                  </a:lnTo>
                  <a:lnTo>
                    <a:pt x="2087" y="0"/>
                  </a:lnTo>
                  <a:lnTo>
                    <a:pt x="2044" y="0"/>
                  </a:lnTo>
                  <a:lnTo>
                    <a:pt x="2044" y="45"/>
                  </a:lnTo>
                  <a:lnTo>
                    <a:pt x="1768" y="45"/>
                  </a:lnTo>
                  <a:lnTo>
                    <a:pt x="1768" y="0"/>
                  </a:lnTo>
                  <a:lnTo>
                    <a:pt x="1725" y="0"/>
                  </a:lnTo>
                  <a:lnTo>
                    <a:pt x="1725" y="45"/>
                  </a:lnTo>
                  <a:lnTo>
                    <a:pt x="1610" y="45"/>
                  </a:lnTo>
                  <a:lnTo>
                    <a:pt x="1610" y="0"/>
                  </a:lnTo>
                  <a:lnTo>
                    <a:pt x="1566" y="0"/>
                  </a:lnTo>
                  <a:lnTo>
                    <a:pt x="1566" y="45"/>
                  </a:lnTo>
                  <a:lnTo>
                    <a:pt x="1290" y="45"/>
                  </a:lnTo>
                  <a:lnTo>
                    <a:pt x="1290" y="0"/>
                  </a:lnTo>
                  <a:lnTo>
                    <a:pt x="1247" y="0"/>
                  </a:lnTo>
                  <a:lnTo>
                    <a:pt x="1247" y="45"/>
                  </a:lnTo>
                  <a:lnTo>
                    <a:pt x="1132" y="45"/>
                  </a:lnTo>
                  <a:lnTo>
                    <a:pt x="1132" y="0"/>
                  </a:lnTo>
                  <a:lnTo>
                    <a:pt x="1090" y="0"/>
                  </a:lnTo>
                  <a:lnTo>
                    <a:pt x="1090" y="45"/>
                  </a:lnTo>
                  <a:lnTo>
                    <a:pt x="812" y="45"/>
                  </a:lnTo>
                  <a:lnTo>
                    <a:pt x="812" y="0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812" y="1561"/>
                  </a:lnTo>
                  <a:lnTo>
                    <a:pt x="812" y="1516"/>
                  </a:lnTo>
                  <a:lnTo>
                    <a:pt x="1090" y="1516"/>
                  </a:lnTo>
                  <a:lnTo>
                    <a:pt x="1090" y="1561"/>
                  </a:lnTo>
                  <a:lnTo>
                    <a:pt x="1132" y="1561"/>
                  </a:lnTo>
                  <a:lnTo>
                    <a:pt x="1132" y="1516"/>
                  </a:lnTo>
                  <a:lnTo>
                    <a:pt x="1247" y="1516"/>
                  </a:lnTo>
                  <a:lnTo>
                    <a:pt x="1247" y="1561"/>
                  </a:lnTo>
                  <a:lnTo>
                    <a:pt x="1290" y="1561"/>
                  </a:lnTo>
                  <a:lnTo>
                    <a:pt x="1290" y="1516"/>
                  </a:lnTo>
                  <a:lnTo>
                    <a:pt x="1566" y="1516"/>
                  </a:lnTo>
                  <a:lnTo>
                    <a:pt x="1566" y="1561"/>
                  </a:lnTo>
                  <a:lnTo>
                    <a:pt x="1610" y="1561"/>
                  </a:lnTo>
                  <a:lnTo>
                    <a:pt x="1610" y="1516"/>
                  </a:lnTo>
                  <a:lnTo>
                    <a:pt x="1725" y="1516"/>
                  </a:lnTo>
                  <a:lnTo>
                    <a:pt x="1725" y="1561"/>
                  </a:lnTo>
                  <a:lnTo>
                    <a:pt x="1768" y="1561"/>
                  </a:lnTo>
                  <a:lnTo>
                    <a:pt x="1768" y="1516"/>
                  </a:lnTo>
                  <a:lnTo>
                    <a:pt x="2044" y="1516"/>
                  </a:lnTo>
                  <a:lnTo>
                    <a:pt x="2044" y="1561"/>
                  </a:lnTo>
                  <a:lnTo>
                    <a:pt x="2087" y="1561"/>
                  </a:lnTo>
                  <a:lnTo>
                    <a:pt x="2087" y="1516"/>
                  </a:lnTo>
                  <a:lnTo>
                    <a:pt x="2202" y="1516"/>
                  </a:lnTo>
                  <a:lnTo>
                    <a:pt x="2202" y="1561"/>
                  </a:lnTo>
                  <a:lnTo>
                    <a:pt x="2244" y="1561"/>
                  </a:lnTo>
                  <a:lnTo>
                    <a:pt x="2244" y="1516"/>
                  </a:lnTo>
                  <a:lnTo>
                    <a:pt x="2522" y="1516"/>
                  </a:lnTo>
                  <a:lnTo>
                    <a:pt x="2522" y="1561"/>
                  </a:lnTo>
                  <a:lnTo>
                    <a:pt x="2564" y="1561"/>
                  </a:lnTo>
                  <a:lnTo>
                    <a:pt x="2564" y="1516"/>
                  </a:lnTo>
                  <a:lnTo>
                    <a:pt x="2680" y="1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3" name="Freeform 304"/>
            <p:cNvSpPr>
              <a:spLocks/>
            </p:cNvSpPr>
            <p:nvPr/>
          </p:nvSpPr>
          <p:spPr bwMode="auto">
            <a:xfrm>
              <a:off x="3165" y="1890"/>
              <a:ext cx="2085" cy="347"/>
            </a:xfrm>
            <a:custGeom>
              <a:avLst/>
              <a:gdLst>
                <a:gd name="T0" fmla="*/ 2722 w 9064"/>
                <a:gd name="T1" fmla="*/ 1516 h 1561"/>
                <a:gd name="T2" fmla="*/ 3041 w 9064"/>
                <a:gd name="T3" fmla="*/ 1516 h 1561"/>
                <a:gd name="T4" fmla="*/ 3200 w 9064"/>
                <a:gd name="T5" fmla="*/ 1516 h 1561"/>
                <a:gd name="T6" fmla="*/ 3519 w 9064"/>
                <a:gd name="T7" fmla="*/ 1516 h 1561"/>
                <a:gd name="T8" fmla="*/ 3677 w 9064"/>
                <a:gd name="T9" fmla="*/ 1516 h 1561"/>
                <a:gd name="T10" fmla="*/ 3997 w 9064"/>
                <a:gd name="T11" fmla="*/ 1516 h 1561"/>
                <a:gd name="T12" fmla="*/ 4155 w 9064"/>
                <a:gd name="T13" fmla="*/ 1516 h 1561"/>
                <a:gd name="T14" fmla="*/ 4475 w 9064"/>
                <a:gd name="T15" fmla="*/ 1516 h 1561"/>
                <a:gd name="T16" fmla="*/ 4633 w 9064"/>
                <a:gd name="T17" fmla="*/ 1516 h 1561"/>
                <a:gd name="T18" fmla="*/ 4952 w 9064"/>
                <a:gd name="T19" fmla="*/ 1516 h 1561"/>
                <a:gd name="T20" fmla="*/ 5109 w 9064"/>
                <a:gd name="T21" fmla="*/ 1516 h 1561"/>
                <a:gd name="T22" fmla="*/ 5429 w 9064"/>
                <a:gd name="T23" fmla="*/ 1516 h 1561"/>
                <a:gd name="T24" fmla="*/ 5587 w 9064"/>
                <a:gd name="T25" fmla="*/ 1516 h 1561"/>
                <a:gd name="T26" fmla="*/ 5906 w 9064"/>
                <a:gd name="T27" fmla="*/ 1516 h 1561"/>
                <a:gd name="T28" fmla="*/ 6065 w 9064"/>
                <a:gd name="T29" fmla="*/ 1516 h 1561"/>
                <a:gd name="T30" fmla="*/ 6384 w 9064"/>
                <a:gd name="T31" fmla="*/ 1516 h 1561"/>
                <a:gd name="T32" fmla="*/ 6542 w 9064"/>
                <a:gd name="T33" fmla="*/ 1516 h 1561"/>
                <a:gd name="T34" fmla="*/ 6862 w 9064"/>
                <a:gd name="T35" fmla="*/ 1516 h 1561"/>
                <a:gd name="T36" fmla="*/ 7020 w 9064"/>
                <a:gd name="T37" fmla="*/ 1516 h 1561"/>
                <a:gd name="T38" fmla="*/ 7340 w 9064"/>
                <a:gd name="T39" fmla="*/ 1516 h 1561"/>
                <a:gd name="T40" fmla="*/ 7498 w 9064"/>
                <a:gd name="T41" fmla="*/ 1516 h 1561"/>
                <a:gd name="T42" fmla="*/ 7817 w 9064"/>
                <a:gd name="T43" fmla="*/ 1516 h 1561"/>
                <a:gd name="T44" fmla="*/ 7974 w 9064"/>
                <a:gd name="T45" fmla="*/ 1516 h 1561"/>
                <a:gd name="T46" fmla="*/ 9064 w 9064"/>
                <a:gd name="T47" fmla="*/ 0 h 1561"/>
                <a:gd name="T48" fmla="*/ 7974 w 9064"/>
                <a:gd name="T49" fmla="*/ 0 h 1561"/>
                <a:gd name="T50" fmla="*/ 7817 w 9064"/>
                <a:gd name="T51" fmla="*/ 0 h 1561"/>
                <a:gd name="T52" fmla="*/ 7498 w 9064"/>
                <a:gd name="T53" fmla="*/ 0 h 1561"/>
                <a:gd name="T54" fmla="*/ 7340 w 9064"/>
                <a:gd name="T55" fmla="*/ 0 h 1561"/>
                <a:gd name="T56" fmla="*/ 7020 w 9064"/>
                <a:gd name="T57" fmla="*/ 0 h 1561"/>
                <a:gd name="T58" fmla="*/ 6862 w 9064"/>
                <a:gd name="T59" fmla="*/ 0 h 1561"/>
                <a:gd name="T60" fmla="*/ 6542 w 9064"/>
                <a:gd name="T61" fmla="*/ 0 h 1561"/>
                <a:gd name="T62" fmla="*/ 6384 w 9064"/>
                <a:gd name="T63" fmla="*/ 0 h 1561"/>
                <a:gd name="T64" fmla="*/ 6065 w 9064"/>
                <a:gd name="T65" fmla="*/ 0 h 1561"/>
                <a:gd name="T66" fmla="*/ 5906 w 9064"/>
                <a:gd name="T67" fmla="*/ 0 h 1561"/>
                <a:gd name="T68" fmla="*/ 5587 w 9064"/>
                <a:gd name="T69" fmla="*/ 0 h 1561"/>
                <a:gd name="T70" fmla="*/ 5429 w 9064"/>
                <a:gd name="T71" fmla="*/ 0 h 1561"/>
                <a:gd name="T72" fmla="*/ 5109 w 9064"/>
                <a:gd name="T73" fmla="*/ 0 h 1561"/>
                <a:gd name="T74" fmla="*/ 4952 w 9064"/>
                <a:gd name="T75" fmla="*/ 0 h 1561"/>
                <a:gd name="T76" fmla="*/ 4633 w 9064"/>
                <a:gd name="T77" fmla="*/ 0 h 1561"/>
                <a:gd name="T78" fmla="*/ 4475 w 9064"/>
                <a:gd name="T79" fmla="*/ 0 h 1561"/>
                <a:gd name="T80" fmla="*/ 4155 w 9064"/>
                <a:gd name="T81" fmla="*/ 0 h 1561"/>
                <a:gd name="T82" fmla="*/ 3997 w 9064"/>
                <a:gd name="T83" fmla="*/ 0 h 1561"/>
                <a:gd name="T84" fmla="*/ 3677 w 9064"/>
                <a:gd name="T85" fmla="*/ 0 h 1561"/>
                <a:gd name="T86" fmla="*/ 3519 w 9064"/>
                <a:gd name="T87" fmla="*/ 0 h 1561"/>
                <a:gd name="T88" fmla="*/ 3200 w 9064"/>
                <a:gd name="T89" fmla="*/ 0 h 1561"/>
                <a:gd name="T90" fmla="*/ 3041 w 9064"/>
                <a:gd name="T91" fmla="*/ 0 h 1561"/>
                <a:gd name="T92" fmla="*/ 2722 w 9064"/>
                <a:gd name="T93" fmla="*/ 0 h 1561"/>
                <a:gd name="T94" fmla="*/ 2564 w 9064"/>
                <a:gd name="T95" fmla="*/ 0 h 1561"/>
                <a:gd name="T96" fmla="*/ 2244 w 9064"/>
                <a:gd name="T97" fmla="*/ 0 h 1561"/>
                <a:gd name="T98" fmla="*/ 2087 w 9064"/>
                <a:gd name="T99" fmla="*/ 0 h 1561"/>
                <a:gd name="T100" fmla="*/ 1768 w 9064"/>
                <a:gd name="T101" fmla="*/ 0 h 1561"/>
                <a:gd name="T102" fmla="*/ 1610 w 9064"/>
                <a:gd name="T103" fmla="*/ 0 h 1561"/>
                <a:gd name="T104" fmla="*/ 1290 w 9064"/>
                <a:gd name="T105" fmla="*/ 0 h 1561"/>
                <a:gd name="T106" fmla="*/ 1132 w 9064"/>
                <a:gd name="T107" fmla="*/ 0 h 1561"/>
                <a:gd name="T108" fmla="*/ 812 w 9064"/>
                <a:gd name="T109" fmla="*/ 0 h 1561"/>
                <a:gd name="T110" fmla="*/ 812 w 9064"/>
                <a:gd name="T111" fmla="*/ 1516 h 1561"/>
                <a:gd name="T112" fmla="*/ 1132 w 9064"/>
                <a:gd name="T113" fmla="*/ 1516 h 1561"/>
                <a:gd name="T114" fmla="*/ 1290 w 9064"/>
                <a:gd name="T115" fmla="*/ 1516 h 1561"/>
                <a:gd name="T116" fmla="*/ 1610 w 9064"/>
                <a:gd name="T117" fmla="*/ 1516 h 1561"/>
                <a:gd name="T118" fmla="*/ 1768 w 9064"/>
                <a:gd name="T119" fmla="*/ 1516 h 1561"/>
                <a:gd name="T120" fmla="*/ 2087 w 9064"/>
                <a:gd name="T121" fmla="*/ 1516 h 1561"/>
                <a:gd name="T122" fmla="*/ 2244 w 9064"/>
                <a:gd name="T123" fmla="*/ 1516 h 1561"/>
                <a:gd name="T124" fmla="*/ 2564 w 9064"/>
                <a:gd name="T125" fmla="*/ 1516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64" h="1561">
                  <a:moveTo>
                    <a:pt x="2680" y="1516"/>
                  </a:moveTo>
                  <a:lnTo>
                    <a:pt x="2680" y="1561"/>
                  </a:lnTo>
                  <a:lnTo>
                    <a:pt x="2722" y="1561"/>
                  </a:lnTo>
                  <a:lnTo>
                    <a:pt x="2722" y="1516"/>
                  </a:lnTo>
                  <a:lnTo>
                    <a:pt x="2999" y="1516"/>
                  </a:lnTo>
                  <a:lnTo>
                    <a:pt x="2999" y="1561"/>
                  </a:lnTo>
                  <a:lnTo>
                    <a:pt x="3041" y="1561"/>
                  </a:lnTo>
                  <a:lnTo>
                    <a:pt x="3041" y="1516"/>
                  </a:lnTo>
                  <a:lnTo>
                    <a:pt x="3158" y="1516"/>
                  </a:lnTo>
                  <a:lnTo>
                    <a:pt x="3158" y="1561"/>
                  </a:lnTo>
                  <a:lnTo>
                    <a:pt x="3200" y="1561"/>
                  </a:lnTo>
                  <a:lnTo>
                    <a:pt x="3200" y="1516"/>
                  </a:lnTo>
                  <a:lnTo>
                    <a:pt x="3477" y="1516"/>
                  </a:lnTo>
                  <a:lnTo>
                    <a:pt x="3477" y="1561"/>
                  </a:lnTo>
                  <a:lnTo>
                    <a:pt x="3519" y="1561"/>
                  </a:lnTo>
                  <a:lnTo>
                    <a:pt x="3519" y="1516"/>
                  </a:lnTo>
                  <a:lnTo>
                    <a:pt x="3635" y="1516"/>
                  </a:lnTo>
                  <a:lnTo>
                    <a:pt x="3635" y="1561"/>
                  </a:lnTo>
                  <a:lnTo>
                    <a:pt x="3677" y="1561"/>
                  </a:lnTo>
                  <a:lnTo>
                    <a:pt x="3677" y="1516"/>
                  </a:lnTo>
                  <a:lnTo>
                    <a:pt x="3955" y="1516"/>
                  </a:lnTo>
                  <a:lnTo>
                    <a:pt x="3955" y="1561"/>
                  </a:lnTo>
                  <a:lnTo>
                    <a:pt x="3997" y="1561"/>
                  </a:lnTo>
                  <a:lnTo>
                    <a:pt x="3997" y="1516"/>
                  </a:lnTo>
                  <a:lnTo>
                    <a:pt x="4112" y="1516"/>
                  </a:lnTo>
                  <a:lnTo>
                    <a:pt x="4112" y="1561"/>
                  </a:lnTo>
                  <a:lnTo>
                    <a:pt x="4155" y="1561"/>
                  </a:lnTo>
                  <a:lnTo>
                    <a:pt x="4155" y="1516"/>
                  </a:lnTo>
                  <a:lnTo>
                    <a:pt x="4431" y="1516"/>
                  </a:lnTo>
                  <a:lnTo>
                    <a:pt x="4431" y="1561"/>
                  </a:lnTo>
                  <a:lnTo>
                    <a:pt x="4475" y="1561"/>
                  </a:lnTo>
                  <a:lnTo>
                    <a:pt x="4475" y="1516"/>
                  </a:lnTo>
                  <a:lnTo>
                    <a:pt x="4590" y="1516"/>
                  </a:lnTo>
                  <a:lnTo>
                    <a:pt x="4590" y="1561"/>
                  </a:lnTo>
                  <a:lnTo>
                    <a:pt x="4633" y="1561"/>
                  </a:lnTo>
                  <a:lnTo>
                    <a:pt x="4633" y="1516"/>
                  </a:lnTo>
                  <a:lnTo>
                    <a:pt x="4909" y="1516"/>
                  </a:lnTo>
                  <a:lnTo>
                    <a:pt x="4909" y="1561"/>
                  </a:lnTo>
                  <a:lnTo>
                    <a:pt x="4952" y="1561"/>
                  </a:lnTo>
                  <a:lnTo>
                    <a:pt x="4952" y="1516"/>
                  </a:lnTo>
                  <a:lnTo>
                    <a:pt x="5067" y="1516"/>
                  </a:lnTo>
                  <a:lnTo>
                    <a:pt x="5067" y="1561"/>
                  </a:lnTo>
                  <a:lnTo>
                    <a:pt x="5109" y="1561"/>
                  </a:lnTo>
                  <a:lnTo>
                    <a:pt x="5109" y="1516"/>
                  </a:lnTo>
                  <a:lnTo>
                    <a:pt x="5387" y="1516"/>
                  </a:lnTo>
                  <a:lnTo>
                    <a:pt x="5387" y="1561"/>
                  </a:lnTo>
                  <a:lnTo>
                    <a:pt x="5429" y="1561"/>
                  </a:lnTo>
                  <a:lnTo>
                    <a:pt x="5429" y="1516"/>
                  </a:lnTo>
                  <a:lnTo>
                    <a:pt x="5545" y="1516"/>
                  </a:lnTo>
                  <a:lnTo>
                    <a:pt x="5545" y="1561"/>
                  </a:lnTo>
                  <a:lnTo>
                    <a:pt x="5587" y="1561"/>
                  </a:lnTo>
                  <a:lnTo>
                    <a:pt x="5587" y="1516"/>
                  </a:lnTo>
                  <a:lnTo>
                    <a:pt x="5864" y="1516"/>
                  </a:lnTo>
                  <a:lnTo>
                    <a:pt x="5864" y="1561"/>
                  </a:lnTo>
                  <a:lnTo>
                    <a:pt x="5906" y="1561"/>
                  </a:lnTo>
                  <a:lnTo>
                    <a:pt x="5906" y="1516"/>
                  </a:lnTo>
                  <a:lnTo>
                    <a:pt x="6023" y="1516"/>
                  </a:lnTo>
                  <a:lnTo>
                    <a:pt x="6023" y="1561"/>
                  </a:lnTo>
                  <a:lnTo>
                    <a:pt x="6065" y="1561"/>
                  </a:lnTo>
                  <a:lnTo>
                    <a:pt x="6065" y="1516"/>
                  </a:lnTo>
                  <a:lnTo>
                    <a:pt x="6342" y="1516"/>
                  </a:lnTo>
                  <a:lnTo>
                    <a:pt x="6342" y="1561"/>
                  </a:lnTo>
                  <a:lnTo>
                    <a:pt x="6384" y="1561"/>
                  </a:lnTo>
                  <a:lnTo>
                    <a:pt x="6384" y="1516"/>
                  </a:lnTo>
                  <a:lnTo>
                    <a:pt x="6500" y="1516"/>
                  </a:lnTo>
                  <a:lnTo>
                    <a:pt x="6500" y="1561"/>
                  </a:lnTo>
                  <a:lnTo>
                    <a:pt x="6542" y="1561"/>
                  </a:lnTo>
                  <a:lnTo>
                    <a:pt x="6542" y="1516"/>
                  </a:lnTo>
                  <a:lnTo>
                    <a:pt x="6820" y="1516"/>
                  </a:lnTo>
                  <a:lnTo>
                    <a:pt x="6820" y="1561"/>
                  </a:lnTo>
                  <a:lnTo>
                    <a:pt x="6862" y="1561"/>
                  </a:lnTo>
                  <a:lnTo>
                    <a:pt x="6862" y="1516"/>
                  </a:lnTo>
                  <a:lnTo>
                    <a:pt x="6977" y="1516"/>
                  </a:lnTo>
                  <a:lnTo>
                    <a:pt x="6977" y="1561"/>
                  </a:lnTo>
                  <a:lnTo>
                    <a:pt x="7020" y="1561"/>
                  </a:lnTo>
                  <a:lnTo>
                    <a:pt x="7020" y="1516"/>
                  </a:lnTo>
                  <a:lnTo>
                    <a:pt x="7297" y="1516"/>
                  </a:lnTo>
                  <a:lnTo>
                    <a:pt x="7297" y="1561"/>
                  </a:lnTo>
                  <a:lnTo>
                    <a:pt x="7340" y="1561"/>
                  </a:lnTo>
                  <a:lnTo>
                    <a:pt x="7340" y="1516"/>
                  </a:lnTo>
                  <a:lnTo>
                    <a:pt x="7455" y="1516"/>
                  </a:lnTo>
                  <a:lnTo>
                    <a:pt x="7455" y="1561"/>
                  </a:lnTo>
                  <a:lnTo>
                    <a:pt x="7498" y="1561"/>
                  </a:lnTo>
                  <a:lnTo>
                    <a:pt x="7498" y="1516"/>
                  </a:lnTo>
                  <a:lnTo>
                    <a:pt x="7774" y="1516"/>
                  </a:lnTo>
                  <a:lnTo>
                    <a:pt x="7774" y="1561"/>
                  </a:lnTo>
                  <a:lnTo>
                    <a:pt x="7817" y="1561"/>
                  </a:lnTo>
                  <a:lnTo>
                    <a:pt x="7817" y="1516"/>
                  </a:lnTo>
                  <a:lnTo>
                    <a:pt x="7932" y="1516"/>
                  </a:lnTo>
                  <a:lnTo>
                    <a:pt x="7932" y="1561"/>
                  </a:lnTo>
                  <a:lnTo>
                    <a:pt x="7974" y="1561"/>
                  </a:lnTo>
                  <a:lnTo>
                    <a:pt x="7974" y="1516"/>
                  </a:lnTo>
                  <a:lnTo>
                    <a:pt x="8252" y="1516"/>
                  </a:lnTo>
                  <a:lnTo>
                    <a:pt x="8252" y="1561"/>
                  </a:lnTo>
                  <a:lnTo>
                    <a:pt x="9064" y="1561"/>
                  </a:lnTo>
                  <a:lnTo>
                    <a:pt x="9064" y="0"/>
                  </a:lnTo>
                  <a:lnTo>
                    <a:pt x="8252" y="0"/>
                  </a:lnTo>
                  <a:lnTo>
                    <a:pt x="8252" y="45"/>
                  </a:lnTo>
                  <a:lnTo>
                    <a:pt x="7974" y="45"/>
                  </a:lnTo>
                  <a:lnTo>
                    <a:pt x="7974" y="0"/>
                  </a:lnTo>
                  <a:lnTo>
                    <a:pt x="7932" y="0"/>
                  </a:lnTo>
                  <a:lnTo>
                    <a:pt x="7932" y="45"/>
                  </a:lnTo>
                  <a:lnTo>
                    <a:pt x="7817" y="45"/>
                  </a:lnTo>
                  <a:lnTo>
                    <a:pt x="7817" y="0"/>
                  </a:lnTo>
                  <a:lnTo>
                    <a:pt x="7774" y="0"/>
                  </a:lnTo>
                  <a:lnTo>
                    <a:pt x="7774" y="45"/>
                  </a:lnTo>
                  <a:lnTo>
                    <a:pt x="7498" y="45"/>
                  </a:lnTo>
                  <a:lnTo>
                    <a:pt x="7498" y="0"/>
                  </a:lnTo>
                  <a:lnTo>
                    <a:pt x="7455" y="0"/>
                  </a:lnTo>
                  <a:lnTo>
                    <a:pt x="7455" y="45"/>
                  </a:lnTo>
                  <a:lnTo>
                    <a:pt x="7340" y="45"/>
                  </a:lnTo>
                  <a:lnTo>
                    <a:pt x="7340" y="0"/>
                  </a:lnTo>
                  <a:lnTo>
                    <a:pt x="7297" y="0"/>
                  </a:lnTo>
                  <a:lnTo>
                    <a:pt x="7297" y="45"/>
                  </a:lnTo>
                  <a:lnTo>
                    <a:pt x="7020" y="45"/>
                  </a:lnTo>
                  <a:lnTo>
                    <a:pt x="7020" y="0"/>
                  </a:lnTo>
                  <a:lnTo>
                    <a:pt x="6977" y="0"/>
                  </a:lnTo>
                  <a:lnTo>
                    <a:pt x="6977" y="45"/>
                  </a:lnTo>
                  <a:lnTo>
                    <a:pt x="6862" y="45"/>
                  </a:lnTo>
                  <a:lnTo>
                    <a:pt x="6862" y="0"/>
                  </a:lnTo>
                  <a:lnTo>
                    <a:pt x="6820" y="0"/>
                  </a:lnTo>
                  <a:lnTo>
                    <a:pt x="6820" y="45"/>
                  </a:lnTo>
                  <a:lnTo>
                    <a:pt x="6542" y="45"/>
                  </a:lnTo>
                  <a:lnTo>
                    <a:pt x="6542" y="0"/>
                  </a:lnTo>
                  <a:lnTo>
                    <a:pt x="6500" y="0"/>
                  </a:lnTo>
                  <a:lnTo>
                    <a:pt x="6500" y="45"/>
                  </a:lnTo>
                  <a:lnTo>
                    <a:pt x="6384" y="45"/>
                  </a:lnTo>
                  <a:lnTo>
                    <a:pt x="6384" y="0"/>
                  </a:lnTo>
                  <a:lnTo>
                    <a:pt x="6342" y="0"/>
                  </a:lnTo>
                  <a:lnTo>
                    <a:pt x="6342" y="45"/>
                  </a:lnTo>
                  <a:lnTo>
                    <a:pt x="6065" y="45"/>
                  </a:lnTo>
                  <a:lnTo>
                    <a:pt x="6065" y="0"/>
                  </a:lnTo>
                  <a:lnTo>
                    <a:pt x="6023" y="0"/>
                  </a:lnTo>
                  <a:lnTo>
                    <a:pt x="6023" y="45"/>
                  </a:lnTo>
                  <a:lnTo>
                    <a:pt x="5906" y="45"/>
                  </a:lnTo>
                  <a:lnTo>
                    <a:pt x="5906" y="0"/>
                  </a:lnTo>
                  <a:lnTo>
                    <a:pt x="5864" y="0"/>
                  </a:lnTo>
                  <a:lnTo>
                    <a:pt x="5864" y="45"/>
                  </a:lnTo>
                  <a:lnTo>
                    <a:pt x="5587" y="45"/>
                  </a:lnTo>
                  <a:lnTo>
                    <a:pt x="5587" y="0"/>
                  </a:lnTo>
                  <a:lnTo>
                    <a:pt x="5545" y="0"/>
                  </a:lnTo>
                  <a:lnTo>
                    <a:pt x="5545" y="45"/>
                  </a:lnTo>
                  <a:lnTo>
                    <a:pt x="5429" y="45"/>
                  </a:lnTo>
                  <a:lnTo>
                    <a:pt x="5429" y="0"/>
                  </a:lnTo>
                  <a:lnTo>
                    <a:pt x="5387" y="0"/>
                  </a:lnTo>
                  <a:lnTo>
                    <a:pt x="5387" y="45"/>
                  </a:lnTo>
                  <a:lnTo>
                    <a:pt x="5109" y="45"/>
                  </a:lnTo>
                  <a:lnTo>
                    <a:pt x="5109" y="0"/>
                  </a:lnTo>
                  <a:lnTo>
                    <a:pt x="5067" y="0"/>
                  </a:lnTo>
                  <a:lnTo>
                    <a:pt x="5067" y="45"/>
                  </a:lnTo>
                  <a:lnTo>
                    <a:pt x="4952" y="45"/>
                  </a:lnTo>
                  <a:lnTo>
                    <a:pt x="4952" y="0"/>
                  </a:lnTo>
                  <a:lnTo>
                    <a:pt x="4909" y="0"/>
                  </a:lnTo>
                  <a:lnTo>
                    <a:pt x="4909" y="45"/>
                  </a:lnTo>
                  <a:lnTo>
                    <a:pt x="4633" y="45"/>
                  </a:lnTo>
                  <a:lnTo>
                    <a:pt x="4633" y="0"/>
                  </a:lnTo>
                  <a:lnTo>
                    <a:pt x="4590" y="0"/>
                  </a:lnTo>
                  <a:lnTo>
                    <a:pt x="4590" y="45"/>
                  </a:lnTo>
                  <a:lnTo>
                    <a:pt x="4475" y="45"/>
                  </a:lnTo>
                  <a:lnTo>
                    <a:pt x="4475" y="0"/>
                  </a:lnTo>
                  <a:lnTo>
                    <a:pt x="4431" y="0"/>
                  </a:lnTo>
                  <a:lnTo>
                    <a:pt x="4431" y="45"/>
                  </a:lnTo>
                  <a:lnTo>
                    <a:pt x="4155" y="45"/>
                  </a:lnTo>
                  <a:lnTo>
                    <a:pt x="4155" y="0"/>
                  </a:lnTo>
                  <a:lnTo>
                    <a:pt x="4112" y="0"/>
                  </a:lnTo>
                  <a:lnTo>
                    <a:pt x="4112" y="45"/>
                  </a:lnTo>
                  <a:lnTo>
                    <a:pt x="3997" y="45"/>
                  </a:lnTo>
                  <a:lnTo>
                    <a:pt x="3997" y="0"/>
                  </a:lnTo>
                  <a:lnTo>
                    <a:pt x="3955" y="0"/>
                  </a:lnTo>
                  <a:lnTo>
                    <a:pt x="3955" y="45"/>
                  </a:lnTo>
                  <a:lnTo>
                    <a:pt x="3677" y="45"/>
                  </a:lnTo>
                  <a:lnTo>
                    <a:pt x="3677" y="0"/>
                  </a:lnTo>
                  <a:lnTo>
                    <a:pt x="3635" y="0"/>
                  </a:lnTo>
                  <a:lnTo>
                    <a:pt x="3635" y="45"/>
                  </a:lnTo>
                  <a:lnTo>
                    <a:pt x="3519" y="45"/>
                  </a:lnTo>
                  <a:lnTo>
                    <a:pt x="3519" y="0"/>
                  </a:lnTo>
                  <a:lnTo>
                    <a:pt x="3477" y="0"/>
                  </a:lnTo>
                  <a:lnTo>
                    <a:pt x="3477" y="45"/>
                  </a:lnTo>
                  <a:lnTo>
                    <a:pt x="3200" y="45"/>
                  </a:lnTo>
                  <a:lnTo>
                    <a:pt x="3200" y="0"/>
                  </a:lnTo>
                  <a:lnTo>
                    <a:pt x="3158" y="0"/>
                  </a:lnTo>
                  <a:lnTo>
                    <a:pt x="3158" y="45"/>
                  </a:lnTo>
                  <a:lnTo>
                    <a:pt x="3041" y="45"/>
                  </a:lnTo>
                  <a:lnTo>
                    <a:pt x="3041" y="0"/>
                  </a:lnTo>
                  <a:lnTo>
                    <a:pt x="2999" y="0"/>
                  </a:lnTo>
                  <a:lnTo>
                    <a:pt x="2999" y="45"/>
                  </a:lnTo>
                  <a:lnTo>
                    <a:pt x="2722" y="45"/>
                  </a:lnTo>
                  <a:lnTo>
                    <a:pt x="2722" y="0"/>
                  </a:lnTo>
                  <a:lnTo>
                    <a:pt x="2680" y="0"/>
                  </a:lnTo>
                  <a:lnTo>
                    <a:pt x="2680" y="45"/>
                  </a:lnTo>
                  <a:lnTo>
                    <a:pt x="2564" y="45"/>
                  </a:lnTo>
                  <a:lnTo>
                    <a:pt x="2564" y="0"/>
                  </a:lnTo>
                  <a:lnTo>
                    <a:pt x="2522" y="0"/>
                  </a:lnTo>
                  <a:lnTo>
                    <a:pt x="2522" y="45"/>
                  </a:lnTo>
                  <a:lnTo>
                    <a:pt x="2244" y="45"/>
                  </a:lnTo>
                  <a:lnTo>
                    <a:pt x="2244" y="0"/>
                  </a:lnTo>
                  <a:lnTo>
                    <a:pt x="2202" y="0"/>
                  </a:lnTo>
                  <a:lnTo>
                    <a:pt x="2202" y="45"/>
                  </a:lnTo>
                  <a:lnTo>
                    <a:pt x="2087" y="45"/>
                  </a:lnTo>
                  <a:lnTo>
                    <a:pt x="2087" y="0"/>
                  </a:lnTo>
                  <a:lnTo>
                    <a:pt x="2044" y="0"/>
                  </a:lnTo>
                  <a:lnTo>
                    <a:pt x="2044" y="45"/>
                  </a:lnTo>
                  <a:lnTo>
                    <a:pt x="1768" y="45"/>
                  </a:lnTo>
                  <a:lnTo>
                    <a:pt x="1768" y="0"/>
                  </a:lnTo>
                  <a:lnTo>
                    <a:pt x="1725" y="0"/>
                  </a:lnTo>
                  <a:lnTo>
                    <a:pt x="1725" y="45"/>
                  </a:lnTo>
                  <a:lnTo>
                    <a:pt x="1610" y="45"/>
                  </a:lnTo>
                  <a:lnTo>
                    <a:pt x="1610" y="0"/>
                  </a:lnTo>
                  <a:lnTo>
                    <a:pt x="1566" y="0"/>
                  </a:lnTo>
                  <a:lnTo>
                    <a:pt x="1566" y="45"/>
                  </a:lnTo>
                  <a:lnTo>
                    <a:pt x="1290" y="45"/>
                  </a:lnTo>
                  <a:lnTo>
                    <a:pt x="1290" y="0"/>
                  </a:lnTo>
                  <a:lnTo>
                    <a:pt x="1247" y="0"/>
                  </a:lnTo>
                  <a:lnTo>
                    <a:pt x="1247" y="45"/>
                  </a:lnTo>
                  <a:lnTo>
                    <a:pt x="1132" y="45"/>
                  </a:lnTo>
                  <a:lnTo>
                    <a:pt x="1132" y="0"/>
                  </a:lnTo>
                  <a:lnTo>
                    <a:pt x="1090" y="0"/>
                  </a:lnTo>
                  <a:lnTo>
                    <a:pt x="1090" y="45"/>
                  </a:lnTo>
                  <a:lnTo>
                    <a:pt x="812" y="45"/>
                  </a:lnTo>
                  <a:lnTo>
                    <a:pt x="812" y="0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812" y="1561"/>
                  </a:lnTo>
                  <a:lnTo>
                    <a:pt x="812" y="1516"/>
                  </a:lnTo>
                  <a:lnTo>
                    <a:pt x="1090" y="1516"/>
                  </a:lnTo>
                  <a:lnTo>
                    <a:pt x="1090" y="1561"/>
                  </a:lnTo>
                  <a:lnTo>
                    <a:pt x="1132" y="1561"/>
                  </a:lnTo>
                  <a:lnTo>
                    <a:pt x="1132" y="1516"/>
                  </a:lnTo>
                  <a:lnTo>
                    <a:pt x="1247" y="1516"/>
                  </a:lnTo>
                  <a:lnTo>
                    <a:pt x="1247" y="1561"/>
                  </a:lnTo>
                  <a:lnTo>
                    <a:pt x="1290" y="1561"/>
                  </a:lnTo>
                  <a:lnTo>
                    <a:pt x="1290" y="1516"/>
                  </a:lnTo>
                  <a:lnTo>
                    <a:pt x="1566" y="1516"/>
                  </a:lnTo>
                  <a:lnTo>
                    <a:pt x="1566" y="1561"/>
                  </a:lnTo>
                  <a:lnTo>
                    <a:pt x="1610" y="1561"/>
                  </a:lnTo>
                  <a:lnTo>
                    <a:pt x="1610" y="1516"/>
                  </a:lnTo>
                  <a:lnTo>
                    <a:pt x="1725" y="1516"/>
                  </a:lnTo>
                  <a:lnTo>
                    <a:pt x="1725" y="1561"/>
                  </a:lnTo>
                  <a:lnTo>
                    <a:pt x="1768" y="1561"/>
                  </a:lnTo>
                  <a:lnTo>
                    <a:pt x="1768" y="1516"/>
                  </a:lnTo>
                  <a:lnTo>
                    <a:pt x="2044" y="1516"/>
                  </a:lnTo>
                  <a:lnTo>
                    <a:pt x="2044" y="1561"/>
                  </a:lnTo>
                  <a:lnTo>
                    <a:pt x="2087" y="1561"/>
                  </a:lnTo>
                  <a:lnTo>
                    <a:pt x="2087" y="1516"/>
                  </a:lnTo>
                  <a:lnTo>
                    <a:pt x="2202" y="1516"/>
                  </a:lnTo>
                  <a:lnTo>
                    <a:pt x="2202" y="1561"/>
                  </a:lnTo>
                  <a:lnTo>
                    <a:pt x="2244" y="1561"/>
                  </a:lnTo>
                  <a:lnTo>
                    <a:pt x="2244" y="1516"/>
                  </a:lnTo>
                  <a:lnTo>
                    <a:pt x="2522" y="1516"/>
                  </a:lnTo>
                  <a:lnTo>
                    <a:pt x="2522" y="1561"/>
                  </a:lnTo>
                  <a:lnTo>
                    <a:pt x="2564" y="1561"/>
                  </a:lnTo>
                  <a:lnTo>
                    <a:pt x="2564" y="1516"/>
                  </a:lnTo>
                  <a:lnTo>
                    <a:pt x="2680" y="1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4" name="Freeform 305"/>
            <p:cNvSpPr>
              <a:spLocks/>
            </p:cNvSpPr>
            <p:nvPr/>
          </p:nvSpPr>
          <p:spPr bwMode="auto">
            <a:xfrm>
              <a:off x="3165" y="1890"/>
              <a:ext cx="2085" cy="347"/>
            </a:xfrm>
            <a:custGeom>
              <a:avLst/>
              <a:gdLst>
                <a:gd name="T0" fmla="*/ 2722 w 9064"/>
                <a:gd name="T1" fmla="*/ 1516 h 1561"/>
                <a:gd name="T2" fmla="*/ 3041 w 9064"/>
                <a:gd name="T3" fmla="*/ 1516 h 1561"/>
                <a:gd name="T4" fmla="*/ 3200 w 9064"/>
                <a:gd name="T5" fmla="*/ 1516 h 1561"/>
                <a:gd name="T6" fmla="*/ 3519 w 9064"/>
                <a:gd name="T7" fmla="*/ 1516 h 1561"/>
                <a:gd name="T8" fmla="*/ 3677 w 9064"/>
                <a:gd name="T9" fmla="*/ 1516 h 1561"/>
                <a:gd name="T10" fmla="*/ 3997 w 9064"/>
                <a:gd name="T11" fmla="*/ 1516 h 1561"/>
                <a:gd name="T12" fmla="*/ 4155 w 9064"/>
                <a:gd name="T13" fmla="*/ 1516 h 1561"/>
                <a:gd name="T14" fmla="*/ 4475 w 9064"/>
                <a:gd name="T15" fmla="*/ 1516 h 1561"/>
                <a:gd name="T16" fmla="*/ 4633 w 9064"/>
                <a:gd name="T17" fmla="*/ 1516 h 1561"/>
                <a:gd name="T18" fmla="*/ 4952 w 9064"/>
                <a:gd name="T19" fmla="*/ 1516 h 1561"/>
                <a:gd name="T20" fmla="*/ 5109 w 9064"/>
                <a:gd name="T21" fmla="*/ 1516 h 1561"/>
                <a:gd name="T22" fmla="*/ 5429 w 9064"/>
                <a:gd name="T23" fmla="*/ 1516 h 1561"/>
                <a:gd name="T24" fmla="*/ 5587 w 9064"/>
                <a:gd name="T25" fmla="*/ 1516 h 1561"/>
                <a:gd name="T26" fmla="*/ 5906 w 9064"/>
                <a:gd name="T27" fmla="*/ 1516 h 1561"/>
                <a:gd name="T28" fmla="*/ 6065 w 9064"/>
                <a:gd name="T29" fmla="*/ 1516 h 1561"/>
                <a:gd name="T30" fmla="*/ 6384 w 9064"/>
                <a:gd name="T31" fmla="*/ 1516 h 1561"/>
                <a:gd name="T32" fmla="*/ 6542 w 9064"/>
                <a:gd name="T33" fmla="*/ 1516 h 1561"/>
                <a:gd name="T34" fmla="*/ 6862 w 9064"/>
                <a:gd name="T35" fmla="*/ 1516 h 1561"/>
                <a:gd name="T36" fmla="*/ 7020 w 9064"/>
                <a:gd name="T37" fmla="*/ 1516 h 1561"/>
                <a:gd name="T38" fmla="*/ 7340 w 9064"/>
                <a:gd name="T39" fmla="*/ 1516 h 1561"/>
                <a:gd name="T40" fmla="*/ 7498 w 9064"/>
                <a:gd name="T41" fmla="*/ 1516 h 1561"/>
                <a:gd name="T42" fmla="*/ 7817 w 9064"/>
                <a:gd name="T43" fmla="*/ 1516 h 1561"/>
                <a:gd name="T44" fmla="*/ 7974 w 9064"/>
                <a:gd name="T45" fmla="*/ 1516 h 1561"/>
                <a:gd name="T46" fmla="*/ 9064 w 9064"/>
                <a:gd name="T47" fmla="*/ 0 h 1561"/>
                <a:gd name="T48" fmla="*/ 7974 w 9064"/>
                <a:gd name="T49" fmla="*/ 0 h 1561"/>
                <a:gd name="T50" fmla="*/ 7817 w 9064"/>
                <a:gd name="T51" fmla="*/ 0 h 1561"/>
                <a:gd name="T52" fmla="*/ 7498 w 9064"/>
                <a:gd name="T53" fmla="*/ 0 h 1561"/>
                <a:gd name="T54" fmla="*/ 7340 w 9064"/>
                <a:gd name="T55" fmla="*/ 0 h 1561"/>
                <a:gd name="T56" fmla="*/ 7020 w 9064"/>
                <a:gd name="T57" fmla="*/ 0 h 1561"/>
                <a:gd name="T58" fmla="*/ 6862 w 9064"/>
                <a:gd name="T59" fmla="*/ 0 h 1561"/>
                <a:gd name="T60" fmla="*/ 6542 w 9064"/>
                <a:gd name="T61" fmla="*/ 0 h 1561"/>
                <a:gd name="T62" fmla="*/ 6384 w 9064"/>
                <a:gd name="T63" fmla="*/ 0 h 1561"/>
                <a:gd name="T64" fmla="*/ 6065 w 9064"/>
                <a:gd name="T65" fmla="*/ 0 h 1561"/>
                <a:gd name="T66" fmla="*/ 5906 w 9064"/>
                <a:gd name="T67" fmla="*/ 0 h 1561"/>
                <a:gd name="T68" fmla="*/ 5587 w 9064"/>
                <a:gd name="T69" fmla="*/ 0 h 1561"/>
                <a:gd name="T70" fmla="*/ 5429 w 9064"/>
                <a:gd name="T71" fmla="*/ 0 h 1561"/>
                <a:gd name="T72" fmla="*/ 5109 w 9064"/>
                <a:gd name="T73" fmla="*/ 0 h 1561"/>
                <a:gd name="T74" fmla="*/ 4952 w 9064"/>
                <a:gd name="T75" fmla="*/ 0 h 1561"/>
                <a:gd name="T76" fmla="*/ 4633 w 9064"/>
                <a:gd name="T77" fmla="*/ 0 h 1561"/>
                <a:gd name="T78" fmla="*/ 4475 w 9064"/>
                <a:gd name="T79" fmla="*/ 0 h 1561"/>
                <a:gd name="T80" fmla="*/ 4155 w 9064"/>
                <a:gd name="T81" fmla="*/ 0 h 1561"/>
                <a:gd name="T82" fmla="*/ 3997 w 9064"/>
                <a:gd name="T83" fmla="*/ 0 h 1561"/>
                <a:gd name="T84" fmla="*/ 3677 w 9064"/>
                <a:gd name="T85" fmla="*/ 0 h 1561"/>
                <a:gd name="T86" fmla="*/ 3519 w 9064"/>
                <a:gd name="T87" fmla="*/ 0 h 1561"/>
                <a:gd name="T88" fmla="*/ 3200 w 9064"/>
                <a:gd name="T89" fmla="*/ 0 h 1561"/>
                <a:gd name="T90" fmla="*/ 3041 w 9064"/>
                <a:gd name="T91" fmla="*/ 0 h 1561"/>
                <a:gd name="T92" fmla="*/ 2722 w 9064"/>
                <a:gd name="T93" fmla="*/ 0 h 1561"/>
                <a:gd name="T94" fmla="*/ 2564 w 9064"/>
                <a:gd name="T95" fmla="*/ 0 h 1561"/>
                <a:gd name="T96" fmla="*/ 2244 w 9064"/>
                <a:gd name="T97" fmla="*/ 0 h 1561"/>
                <a:gd name="T98" fmla="*/ 2087 w 9064"/>
                <a:gd name="T99" fmla="*/ 0 h 1561"/>
                <a:gd name="T100" fmla="*/ 1768 w 9064"/>
                <a:gd name="T101" fmla="*/ 0 h 1561"/>
                <a:gd name="T102" fmla="*/ 1610 w 9064"/>
                <a:gd name="T103" fmla="*/ 0 h 1561"/>
                <a:gd name="T104" fmla="*/ 1290 w 9064"/>
                <a:gd name="T105" fmla="*/ 0 h 1561"/>
                <a:gd name="T106" fmla="*/ 1132 w 9064"/>
                <a:gd name="T107" fmla="*/ 0 h 1561"/>
                <a:gd name="T108" fmla="*/ 812 w 9064"/>
                <a:gd name="T109" fmla="*/ 0 h 1561"/>
                <a:gd name="T110" fmla="*/ 812 w 9064"/>
                <a:gd name="T111" fmla="*/ 1516 h 1561"/>
                <a:gd name="T112" fmla="*/ 1132 w 9064"/>
                <a:gd name="T113" fmla="*/ 1516 h 1561"/>
                <a:gd name="T114" fmla="*/ 1290 w 9064"/>
                <a:gd name="T115" fmla="*/ 1516 h 1561"/>
                <a:gd name="T116" fmla="*/ 1610 w 9064"/>
                <a:gd name="T117" fmla="*/ 1516 h 1561"/>
                <a:gd name="T118" fmla="*/ 1768 w 9064"/>
                <a:gd name="T119" fmla="*/ 1516 h 1561"/>
                <a:gd name="T120" fmla="*/ 2087 w 9064"/>
                <a:gd name="T121" fmla="*/ 1516 h 1561"/>
                <a:gd name="T122" fmla="*/ 2244 w 9064"/>
                <a:gd name="T123" fmla="*/ 1516 h 1561"/>
                <a:gd name="T124" fmla="*/ 2564 w 9064"/>
                <a:gd name="T125" fmla="*/ 1516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64" h="1561">
                  <a:moveTo>
                    <a:pt x="2680" y="1516"/>
                  </a:moveTo>
                  <a:lnTo>
                    <a:pt x="2680" y="1561"/>
                  </a:lnTo>
                  <a:lnTo>
                    <a:pt x="2722" y="1561"/>
                  </a:lnTo>
                  <a:lnTo>
                    <a:pt x="2722" y="1516"/>
                  </a:lnTo>
                  <a:lnTo>
                    <a:pt x="2999" y="1516"/>
                  </a:lnTo>
                  <a:lnTo>
                    <a:pt x="2999" y="1561"/>
                  </a:lnTo>
                  <a:lnTo>
                    <a:pt x="3041" y="1561"/>
                  </a:lnTo>
                  <a:lnTo>
                    <a:pt x="3041" y="1516"/>
                  </a:lnTo>
                  <a:lnTo>
                    <a:pt x="3158" y="1516"/>
                  </a:lnTo>
                  <a:lnTo>
                    <a:pt x="3158" y="1561"/>
                  </a:lnTo>
                  <a:lnTo>
                    <a:pt x="3200" y="1561"/>
                  </a:lnTo>
                  <a:lnTo>
                    <a:pt x="3200" y="1516"/>
                  </a:lnTo>
                  <a:lnTo>
                    <a:pt x="3477" y="1516"/>
                  </a:lnTo>
                  <a:lnTo>
                    <a:pt x="3477" y="1561"/>
                  </a:lnTo>
                  <a:lnTo>
                    <a:pt x="3519" y="1561"/>
                  </a:lnTo>
                  <a:lnTo>
                    <a:pt x="3519" y="1516"/>
                  </a:lnTo>
                  <a:lnTo>
                    <a:pt x="3635" y="1516"/>
                  </a:lnTo>
                  <a:lnTo>
                    <a:pt x="3635" y="1561"/>
                  </a:lnTo>
                  <a:lnTo>
                    <a:pt x="3677" y="1561"/>
                  </a:lnTo>
                  <a:lnTo>
                    <a:pt x="3677" y="1516"/>
                  </a:lnTo>
                  <a:lnTo>
                    <a:pt x="3955" y="1516"/>
                  </a:lnTo>
                  <a:lnTo>
                    <a:pt x="3955" y="1561"/>
                  </a:lnTo>
                  <a:lnTo>
                    <a:pt x="3997" y="1561"/>
                  </a:lnTo>
                  <a:lnTo>
                    <a:pt x="3997" y="1516"/>
                  </a:lnTo>
                  <a:lnTo>
                    <a:pt x="4112" y="1516"/>
                  </a:lnTo>
                  <a:lnTo>
                    <a:pt x="4112" y="1561"/>
                  </a:lnTo>
                  <a:lnTo>
                    <a:pt x="4155" y="1561"/>
                  </a:lnTo>
                  <a:lnTo>
                    <a:pt x="4155" y="1516"/>
                  </a:lnTo>
                  <a:lnTo>
                    <a:pt x="4431" y="1516"/>
                  </a:lnTo>
                  <a:lnTo>
                    <a:pt x="4431" y="1561"/>
                  </a:lnTo>
                  <a:lnTo>
                    <a:pt x="4475" y="1561"/>
                  </a:lnTo>
                  <a:lnTo>
                    <a:pt x="4475" y="1516"/>
                  </a:lnTo>
                  <a:lnTo>
                    <a:pt x="4590" y="1516"/>
                  </a:lnTo>
                  <a:lnTo>
                    <a:pt x="4590" y="1561"/>
                  </a:lnTo>
                  <a:lnTo>
                    <a:pt x="4633" y="1561"/>
                  </a:lnTo>
                  <a:lnTo>
                    <a:pt x="4633" y="1516"/>
                  </a:lnTo>
                  <a:lnTo>
                    <a:pt x="4909" y="1516"/>
                  </a:lnTo>
                  <a:lnTo>
                    <a:pt x="4909" y="1561"/>
                  </a:lnTo>
                  <a:lnTo>
                    <a:pt x="4952" y="1561"/>
                  </a:lnTo>
                  <a:lnTo>
                    <a:pt x="4952" y="1516"/>
                  </a:lnTo>
                  <a:lnTo>
                    <a:pt x="5067" y="1516"/>
                  </a:lnTo>
                  <a:lnTo>
                    <a:pt x="5067" y="1561"/>
                  </a:lnTo>
                  <a:lnTo>
                    <a:pt x="5109" y="1561"/>
                  </a:lnTo>
                  <a:lnTo>
                    <a:pt x="5109" y="1516"/>
                  </a:lnTo>
                  <a:lnTo>
                    <a:pt x="5387" y="1516"/>
                  </a:lnTo>
                  <a:lnTo>
                    <a:pt x="5387" y="1561"/>
                  </a:lnTo>
                  <a:lnTo>
                    <a:pt x="5429" y="1561"/>
                  </a:lnTo>
                  <a:lnTo>
                    <a:pt x="5429" y="1516"/>
                  </a:lnTo>
                  <a:lnTo>
                    <a:pt x="5545" y="1516"/>
                  </a:lnTo>
                  <a:lnTo>
                    <a:pt x="5545" y="1561"/>
                  </a:lnTo>
                  <a:lnTo>
                    <a:pt x="5587" y="1561"/>
                  </a:lnTo>
                  <a:lnTo>
                    <a:pt x="5587" y="1516"/>
                  </a:lnTo>
                  <a:lnTo>
                    <a:pt x="5864" y="1516"/>
                  </a:lnTo>
                  <a:lnTo>
                    <a:pt x="5864" y="1561"/>
                  </a:lnTo>
                  <a:lnTo>
                    <a:pt x="5906" y="1561"/>
                  </a:lnTo>
                  <a:lnTo>
                    <a:pt x="5906" y="1516"/>
                  </a:lnTo>
                  <a:lnTo>
                    <a:pt x="6023" y="1516"/>
                  </a:lnTo>
                  <a:lnTo>
                    <a:pt x="6023" y="1561"/>
                  </a:lnTo>
                  <a:lnTo>
                    <a:pt x="6065" y="1561"/>
                  </a:lnTo>
                  <a:lnTo>
                    <a:pt x="6065" y="1516"/>
                  </a:lnTo>
                  <a:lnTo>
                    <a:pt x="6342" y="1516"/>
                  </a:lnTo>
                  <a:lnTo>
                    <a:pt x="6342" y="1561"/>
                  </a:lnTo>
                  <a:lnTo>
                    <a:pt x="6384" y="1561"/>
                  </a:lnTo>
                  <a:lnTo>
                    <a:pt x="6384" y="1516"/>
                  </a:lnTo>
                  <a:lnTo>
                    <a:pt x="6500" y="1516"/>
                  </a:lnTo>
                  <a:lnTo>
                    <a:pt x="6500" y="1561"/>
                  </a:lnTo>
                  <a:lnTo>
                    <a:pt x="6542" y="1561"/>
                  </a:lnTo>
                  <a:lnTo>
                    <a:pt x="6542" y="1516"/>
                  </a:lnTo>
                  <a:lnTo>
                    <a:pt x="6820" y="1516"/>
                  </a:lnTo>
                  <a:lnTo>
                    <a:pt x="6820" y="1561"/>
                  </a:lnTo>
                  <a:lnTo>
                    <a:pt x="6862" y="1561"/>
                  </a:lnTo>
                  <a:lnTo>
                    <a:pt x="6862" y="1516"/>
                  </a:lnTo>
                  <a:lnTo>
                    <a:pt x="6977" y="1516"/>
                  </a:lnTo>
                  <a:lnTo>
                    <a:pt x="6977" y="1561"/>
                  </a:lnTo>
                  <a:lnTo>
                    <a:pt x="7020" y="1561"/>
                  </a:lnTo>
                  <a:lnTo>
                    <a:pt x="7020" y="1516"/>
                  </a:lnTo>
                  <a:lnTo>
                    <a:pt x="7297" y="1516"/>
                  </a:lnTo>
                  <a:lnTo>
                    <a:pt x="7297" y="1561"/>
                  </a:lnTo>
                  <a:lnTo>
                    <a:pt x="7340" y="1561"/>
                  </a:lnTo>
                  <a:lnTo>
                    <a:pt x="7340" y="1516"/>
                  </a:lnTo>
                  <a:lnTo>
                    <a:pt x="7455" y="1516"/>
                  </a:lnTo>
                  <a:lnTo>
                    <a:pt x="7455" y="1561"/>
                  </a:lnTo>
                  <a:lnTo>
                    <a:pt x="7498" y="1561"/>
                  </a:lnTo>
                  <a:lnTo>
                    <a:pt x="7498" y="1516"/>
                  </a:lnTo>
                  <a:lnTo>
                    <a:pt x="7774" y="1516"/>
                  </a:lnTo>
                  <a:lnTo>
                    <a:pt x="7774" y="1561"/>
                  </a:lnTo>
                  <a:lnTo>
                    <a:pt x="7817" y="1561"/>
                  </a:lnTo>
                  <a:lnTo>
                    <a:pt x="7817" y="1516"/>
                  </a:lnTo>
                  <a:lnTo>
                    <a:pt x="7932" y="1516"/>
                  </a:lnTo>
                  <a:lnTo>
                    <a:pt x="7932" y="1561"/>
                  </a:lnTo>
                  <a:lnTo>
                    <a:pt x="7974" y="1561"/>
                  </a:lnTo>
                  <a:lnTo>
                    <a:pt x="7974" y="1516"/>
                  </a:lnTo>
                  <a:lnTo>
                    <a:pt x="8252" y="1516"/>
                  </a:lnTo>
                  <a:lnTo>
                    <a:pt x="8252" y="1561"/>
                  </a:lnTo>
                  <a:lnTo>
                    <a:pt x="9064" y="1561"/>
                  </a:lnTo>
                  <a:lnTo>
                    <a:pt x="9064" y="0"/>
                  </a:lnTo>
                  <a:lnTo>
                    <a:pt x="8252" y="0"/>
                  </a:lnTo>
                  <a:lnTo>
                    <a:pt x="8252" y="45"/>
                  </a:lnTo>
                  <a:lnTo>
                    <a:pt x="7974" y="45"/>
                  </a:lnTo>
                  <a:lnTo>
                    <a:pt x="7974" y="0"/>
                  </a:lnTo>
                  <a:lnTo>
                    <a:pt x="7932" y="0"/>
                  </a:lnTo>
                  <a:lnTo>
                    <a:pt x="7932" y="45"/>
                  </a:lnTo>
                  <a:lnTo>
                    <a:pt x="7817" y="45"/>
                  </a:lnTo>
                  <a:lnTo>
                    <a:pt x="7817" y="0"/>
                  </a:lnTo>
                  <a:lnTo>
                    <a:pt x="7774" y="0"/>
                  </a:lnTo>
                  <a:lnTo>
                    <a:pt x="7774" y="45"/>
                  </a:lnTo>
                  <a:lnTo>
                    <a:pt x="7498" y="45"/>
                  </a:lnTo>
                  <a:lnTo>
                    <a:pt x="7498" y="0"/>
                  </a:lnTo>
                  <a:lnTo>
                    <a:pt x="7455" y="0"/>
                  </a:lnTo>
                  <a:lnTo>
                    <a:pt x="7455" y="45"/>
                  </a:lnTo>
                  <a:lnTo>
                    <a:pt x="7340" y="45"/>
                  </a:lnTo>
                  <a:lnTo>
                    <a:pt x="7340" y="0"/>
                  </a:lnTo>
                  <a:lnTo>
                    <a:pt x="7297" y="0"/>
                  </a:lnTo>
                  <a:lnTo>
                    <a:pt x="7297" y="45"/>
                  </a:lnTo>
                  <a:lnTo>
                    <a:pt x="7020" y="45"/>
                  </a:lnTo>
                  <a:lnTo>
                    <a:pt x="7020" y="0"/>
                  </a:lnTo>
                  <a:lnTo>
                    <a:pt x="6977" y="0"/>
                  </a:lnTo>
                  <a:lnTo>
                    <a:pt x="6977" y="45"/>
                  </a:lnTo>
                  <a:lnTo>
                    <a:pt x="6862" y="45"/>
                  </a:lnTo>
                  <a:lnTo>
                    <a:pt x="6862" y="0"/>
                  </a:lnTo>
                  <a:lnTo>
                    <a:pt x="6820" y="0"/>
                  </a:lnTo>
                  <a:lnTo>
                    <a:pt x="6820" y="45"/>
                  </a:lnTo>
                  <a:lnTo>
                    <a:pt x="6542" y="45"/>
                  </a:lnTo>
                  <a:lnTo>
                    <a:pt x="6542" y="0"/>
                  </a:lnTo>
                  <a:lnTo>
                    <a:pt x="6500" y="0"/>
                  </a:lnTo>
                  <a:lnTo>
                    <a:pt x="6500" y="45"/>
                  </a:lnTo>
                  <a:lnTo>
                    <a:pt x="6384" y="45"/>
                  </a:lnTo>
                  <a:lnTo>
                    <a:pt x="6384" y="0"/>
                  </a:lnTo>
                  <a:lnTo>
                    <a:pt x="6342" y="0"/>
                  </a:lnTo>
                  <a:lnTo>
                    <a:pt x="6342" y="45"/>
                  </a:lnTo>
                  <a:lnTo>
                    <a:pt x="6065" y="45"/>
                  </a:lnTo>
                  <a:lnTo>
                    <a:pt x="6065" y="0"/>
                  </a:lnTo>
                  <a:lnTo>
                    <a:pt x="6023" y="0"/>
                  </a:lnTo>
                  <a:lnTo>
                    <a:pt x="6023" y="45"/>
                  </a:lnTo>
                  <a:lnTo>
                    <a:pt x="5906" y="45"/>
                  </a:lnTo>
                  <a:lnTo>
                    <a:pt x="5906" y="0"/>
                  </a:lnTo>
                  <a:lnTo>
                    <a:pt x="5864" y="0"/>
                  </a:lnTo>
                  <a:lnTo>
                    <a:pt x="5864" y="45"/>
                  </a:lnTo>
                  <a:lnTo>
                    <a:pt x="5587" y="45"/>
                  </a:lnTo>
                  <a:lnTo>
                    <a:pt x="5587" y="0"/>
                  </a:lnTo>
                  <a:lnTo>
                    <a:pt x="5545" y="0"/>
                  </a:lnTo>
                  <a:lnTo>
                    <a:pt x="5545" y="45"/>
                  </a:lnTo>
                  <a:lnTo>
                    <a:pt x="5429" y="45"/>
                  </a:lnTo>
                  <a:lnTo>
                    <a:pt x="5429" y="0"/>
                  </a:lnTo>
                  <a:lnTo>
                    <a:pt x="5387" y="0"/>
                  </a:lnTo>
                  <a:lnTo>
                    <a:pt x="5387" y="45"/>
                  </a:lnTo>
                  <a:lnTo>
                    <a:pt x="5109" y="45"/>
                  </a:lnTo>
                  <a:lnTo>
                    <a:pt x="5109" y="0"/>
                  </a:lnTo>
                  <a:lnTo>
                    <a:pt x="5067" y="0"/>
                  </a:lnTo>
                  <a:lnTo>
                    <a:pt x="5067" y="45"/>
                  </a:lnTo>
                  <a:lnTo>
                    <a:pt x="4952" y="45"/>
                  </a:lnTo>
                  <a:lnTo>
                    <a:pt x="4952" y="0"/>
                  </a:lnTo>
                  <a:lnTo>
                    <a:pt x="4909" y="0"/>
                  </a:lnTo>
                  <a:lnTo>
                    <a:pt x="4909" y="45"/>
                  </a:lnTo>
                  <a:lnTo>
                    <a:pt x="4633" y="45"/>
                  </a:lnTo>
                  <a:lnTo>
                    <a:pt x="4633" y="0"/>
                  </a:lnTo>
                  <a:lnTo>
                    <a:pt x="4590" y="0"/>
                  </a:lnTo>
                  <a:lnTo>
                    <a:pt x="4590" y="45"/>
                  </a:lnTo>
                  <a:lnTo>
                    <a:pt x="4475" y="45"/>
                  </a:lnTo>
                  <a:lnTo>
                    <a:pt x="4475" y="0"/>
                  </a:lnTo>
                  <a:lnTo>
                    <a:pt x="4431" y="0"/>
                  </a:lnTo>
                  <a:lnTo>
                    <a:pt x="4431" y="45"/>
                  </a:lnTo>
                  <a:lnTo>
                    <a:pt x="4155" y="45"/>
                  </a:lnTo>
                  <a:lnTo>
                    <a:pt x="4155" y="0"/>
                  </a:lnTo>
                  <a:lnTo>
                    <a:pt x="4112" y="0"/>
                  </a:lnTo>
                  <a:lnTo>
                    <a:pt x="4112" y="45"/>
                  </a:lnTo>
                  <a:lnTo>
                    <a:pt x="3997" y="45"/>
                  </a:lnTo>
                  <a:lnTo>
                    <a:pt x="3997" y="0"/>
                  </a:lnTo>
                  <a:lnTo>
                    <a:pt x="3955" y="0"/>
                  </a:lnTo>
                  <a:lnTo>
                    <a:pt x="3955" y="45"/>
                  </a:lnTo>
                  <a:lnTo>
                    <a:pt x="3677" y="45"/>
                  </a:lnTo>
                  <a:lnTo>
                    <a:pt x="3677" y="0"/>
                  </a:lnTo>
                  <a:lnTo>
                    <a:pt x="3635" y="0"/>
                  </a:lnTo>
                  <a:lnTo>
                    <a:pt x="3635" y="45"/>
                  </a:lnTo>
                  <a:lnTo>
                    <a:pt x="3519" y="45"/>
                  </a:lnTo>
                  <a:lnTo>
                    <a:pt x="3519" y="0"/>
                  </a:lnTo>
                  <a:lnTo>
                    <a:pt x="3477" y="0"/>
                  </a:lnTo>
                  <a:lnTo>
                    <a:pt x="3477" y="45"/>
                  </a:lnTo>
                  <a:lnTo>
                    <a:pt x="3200" y="45"/>
                  </a:lnTo>
                  <a:lnTo>
                    <a:pt x="3200" y="0"/>
                  </a:lnTo>
                  <a:lnTo>
                    <a:pt x="3158" y="0"/>
                  </a:lnTo>
                  <a:lnTo>
                    <a:pt x="3158" y="45"/>
                  </a:lnTo>
                  <a:lnTo>
                    <a:pt x="3041" y="45"/>
                  </a:lnTo>
                  <a:lnTo>
                    <a:pt x="3041" y="0"/>
                  </a:lnTo>
                  <a:lnTo>
                    <a:pt x="2999" y="0"/>
                  </a:lnTo>
                  <a:lnTo>
                    <a:pt x="2999" y="45"/>
                  </a:lnTo>
                  <a:lnTo>
                    <a:pt x="2722" y="45"/>
                  </a:lnTo>
                  <a:lnTo>
                    <a:pt x="2722" y="0"/>
                  </a:lnTo>
                  <a:lnTo>
                    <a:pt x="2680" y="0"/>
                  </a:lnTo>
                  <a:lnTo>
                    <a:pt x="2680" y="45"/>
                  </a:lnTo>
                  <a:lnTo>
                    <a:pt x="2564" y="45"/>
                  </a:lnTo>
                  <a:lnTo>
                    <a:pt x="2564" y="0"/>
                  </a:lnTo>
                  <a:lnTo>
                    <a:pt x="2522" y="0"/>
                  </a:lnTo>
                  <a:lnTo>
                    <a:pt x="2522" y="45"/>
                  </a:lnTo>
                  <a:lnTo>
                    <a:pt x="2244" y="45"/>
                  </a:lnTo>
                  <a:lnTo>
                    <a:pt x="2244" y="0"/>
                  </a:lnTo>
                  <a:lnTo>
                    <a:pt x="2202" y="0"/>
                  </a:lnTo>
                  <a:lnTo>
                    <a:pt x="2202" y="45"/>
                  </a:lnTo>
                  <a:lnTo>
                    <a:pt x="2087" y="45"/>
                  </a:lnTo>
                  <a:lnTo>
                    <a:pt x="2087" y="0"/>
                  </a:lnTo>
                  <a:lnTo>
                    <a:pt x="2044" y="0"/>
                  </a:lnTo>
                  <a:lnTo>
                    <a:pt x="2044" y="45"/>
                  </a:lnTo>
                  <a:lnTo>
                    <a:pt x="1768" y="45"/>
                  </a:lnTo>
                  <a:lnTo>
                    <a:pt x="1768" y="0"/>
                  </a:lnTo>
                  <a:lnTo>
                    <a:pt x="1725" y="0"/>
                  </a:lnTo>
                  <a:lnTo>
                    <a:pt x="1725" y="45"/>
                  </a:lnTo>
                  <a:lnTo>
                    <a:pt x="1610" y="45"/>
                  </a:lnTo>
                  <a:lnTo>
                    <a:pt x="1610" y="0"/>
                  </a:lnTo>
                  <a:lnTo>
                    <a:pt x="1566" y="0"/>
                  </a:lnTo>
                  <a:lnTo>
                    <a:pt x="1566" y="45"/>
                  </a:lnTo>
                  <a:lnTo>
                    <a:pt x="1290" y="45"/>
                  </a:lnTo>
                  <a:lnTo>
                    <a:pt x="1290" y="0"/>
                  </a:lnTo>
                  <a:lnTo>
                    <a:pt x="1247" y="0"/>
                  </a:lnTo>
                  <a:lnTo>
                    <a:pt x="1247" y="45"/>
                  </a:lnTo>
                  <a:lnTo>
                    <a:pt x="1132" y="45"/>
                  </a:lnTo>
                  <a:lnTo>
                    <a:pt x="1132" y="0"/>
                  </a:lnTo>
                  <a:lnTo>
                    <a:pt x="1090" y="0"/>
                  </a:lnTo>
                  <a:lnTo>
                    <a:pt x="1090" y="45"/>
                  </a:lnTo>
                  <a:lnTo>
                    <a:pt x="812" y="45"/>
                  </a:lnTo>
                  <a:lnTo>
                    <a:pt x="812" y="0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812" y="1561"/>
                  </a:lnTo>
                  <a:lnTo>
                    <a:pt x="812" y="1516"/>
                  </a:lnTo>
                  <a:lnTo>
                    <a:pt x="1090" y="1516"/>
                  </a:lnTo>
                  <a:lnTo>
                    <a:pt x="1090" y="1561"/>
                  </a:lnTo>
                  <a:lnTo>
                    <a:pt x="1132" y="1561"/>
                  </a:lnTo>
                  <a:lnTo>
                    <a:pt x="1132" y="1516"/>
                  </a:lnTo>
                  <a:lnTo>
                    <a:pt x="1247" y="1516"/>
                  </a:lnTo>
                  <a:lnTo>
                    <a:pt x="1247" y="1561"/>
                  </a:lnTo>
                  <a:lnTo>
                    <a:pt x="1290" y="1561"/>
                  </a:lnTo>
                  <a:lnTo>
                    <a:pt x="1290" y="1516"/>
                  </a:lnTo>
                  <a:lnTo>
                    <a:pt x="1566" y="1516"/>
                  </a:lnTo>
                  <a:lnTo>
                    <a:pt x="1566" y="1561"/>
                  </a:lnTo>
                  <a:lnTo>
                    <a:pt x="1610" y="1561"/>
                  </a:lnTo>
                  <a:lnTo>
                    <a:pt x="1610" y="1516"/>
                  </a:lnTo>
                  <a:lnTo>
                    <a:pt x="1725" y="1516"/>
                  </a:lnTo>
                  <a:lnTo>
                    <a:pt x="1725" y="1561"/>
                  </a:lnTo>
                  <a:lnTo>
                    <a:pt x="1768" y="1561"/>
                  </a:lnTo>
                  <a:lnTo>
                    <a:pt x="1768" y="1516"/>
                  </a:lnTo>
                  <a:lnTo>
                    <a:pt x="2044" y="1516"/>
                  </a:lnTo>
                  <a:lnTo>
                    <a:pt x="2044" y="1561"/>
                  </a:lnTo>
                  <a:lnTo>
                    <a:pt x="2087" y="1561"/>
                  </a:lnTo>
                  <a:lnTo>
                    <a:pt x="2087" y="1516"/>
                  </a:lnTo>
                  <a:lnTo>
                    <a:pt x="2202" y="1516"/>
                  </a:lnTo>
                  <a:lnTo>
                    <a:pt x="2202" y="1561"/>
                  </a:lnTo>
                  <a:lnTo>
                    <a:pt x="2244" y="1561"/>
                  </a:lnTo>
                  <a:lnTo>
                    <a:pt x="2244" y="1516"/>
                  </a:lnTo>
                  <a:lnTo>
                    <a:pt x="2522" y="1516"/>
                  </a:lnTo>
                  <a:lnTo>
                    <a:pt x="2522" y="1561"/>
                  </a:lnTo>
                  <a:lnTo>
                    <a:pt x="2564" y="1561"/>
                  </a:lnTo>
                  <a:lnTo>
                    <a:pt x="2564" y="1516"/>
                  </a:lnTo>
                  <a:lnTo>
                    <a:pt x="2680" y="151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5" name="Rectangle 306"/>
            <p:cNvSpPr>
              <a:spLocks noChangeArrowheads="1"/>
            </p:cNvSpPr>
            <p:nvPr/>
          </p:nvSpPr>
          <p:spPr bwMode="auto">
            <a:xfrm>
              <a:off x="3165" y="1903"/>
              <a:ext cx="17" cy="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6" name="Rectangle 307"/>
            <p:cNvSpPr>
              <a:spLocks noChangeArrowheads="1"/>
            </p:cNvSpPr>
            <p:nvPr/>
          </p:nvSpPr>
          <p:spPr bwMode="auto">
            <a:xfrm>
              <a:off x="3165" y="1903"/>
              <a:ext cx="17" cy="3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7" name="Rectangle 308"/>
            <p:cNvSpPr>
              <a:spLocks noChangeArrowheads="1"/>
            </p:cNvSpPr>
            <p:nvPr/>
          </p:nvSpPr>
          <p:spPr bwMode="auto">
            <a:xfrm>
              <a:off x="3182" y="1906"/>
              <a:ext cx="2052" cy="3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" name="Rectangle 309"/>
            <p:cNvSpPr>
              <a:spLocks noChangeArrowheads="1"/>
            </p:cNvSpPr>
            <p:nvPr/>
          </p:nvSpPr>
          <p:spPr bwMode="auto">
            <a:xfrm>
              <a:off x="3182" y="1906"/>
              <a:ext cx="2052" cy="31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9" name="Freeform 310"/>
            <p:cNvSpPr>
              <a:spLocks/>
            </p:cNvSpPr>
            <p:nvPr/>
          </p:nvSpPr>
          <p:spPr bwMode="auto">
            <a:xfrm>
              <a:off x="3123" y="1863"/>
              <a:ext cx="52" cy="401"/>
            </a:xfrm>
            <a:custGeom>
              <a:avLst/>
              <a:gdLst>
                <a:gd name="T0" fmla="*/ 185 w 231"/>
                <a:gd name="T1" fmla="*/ 1706 h 1799"/>
                <a:gd name="T2" fmla="*/ 146 w 231"/>
                <a:gd name="T3" fmla="*/ 1706 h 1799"/>
                <a:gd name="T4" fmla="*/ 146 w 231"/>
                <a:gd name="T5" fmla="*/ 1799 h 1799"/>
                <a:gd name="T6" fmla="*/ 88 w 231"/>
                <a:gd name="T7" fmla="*/ 1799 h 1799"/>
                <a:gd name="T8" fmla="*/ 0 w 231"/>
                <a:gd name="T9" fmla="*/ 1597 h 1799"/>
                <a:gd name="T10" fmla="*/ 0 w 231"/>
                <a:gd name="T11" fmla="*/ 202 h 1799"/>
                <a:gd name="T12" fmla="*/ 88 w 231"/>
                <a:gd name="T13" fmla="*/ 0 h 1799"/>
                <a:gd name="T14" fmla="*/ 146 w 231"/>
                <a:gd name="T15" fmla="*/ 0 h 1799"/>
                <a:gd name="T16" fmla="*/ 146 w 231"/>
                <a:gd name="T17" fmla="*/ 93 h 1799"/>
                <a:gd name="T18" fmla="*/ 185 w 231"/>
                <a:gd name="T19" fmla="*/ 93 h 1799"/>
                <a:gd name="T20" fmla="*/ 185 w 231"/>
                <a:gd name="T21" fmla="*/ 179 h 1799"/>
                <a:gd name="T22" fmla="*/ 231 w 231"/>
                <a:gd name="T23" fmla="*/ 179 h 1799"/>
                <a:gd name="T24" fmla="*/ 231 w 231"/>
                <a:gd name="T25" fmla="*/ 1620 h 1799"/>
                <a:gd name="T26" fmla="*/ 185 w 231"/>
                <a:gd name="T27" fmla="*/ 1620 h 1799"/>
                <a:gd name="T28" fmla="*/ 185 w 231"/>
                <a:gd name="T29" fmla="*/ 1706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1799">
                  <a:moveTo>
                    <a:pt x="185" y="1706"/>
                  </a:moveTo>
                  <a:lnTo>
                    <a:pt x="146" y="1706"/>
                  </a:lnTo>
                  <a:lnTo>
                    <a:pt x="146" y="1799"/>
                  </a:lnTo>
                  <a:lnTo>
                    <a:pt x="88" y="1799"/>
                  </a:lnTo>
                  <a:lnTo>
                    <a:pt x="0" y="1597"/>
                  </a:lnTo>
                  <a:lnTo>
                    <a:pt x="0" y="202"/>
                  </a:lnTo>
                  <a:lnTo>
                    <a:pt x="88" y="0"/>
                  </a:lnTo>
                  <a:lnTo>
                    <a:pt x="146" y="0"/>
                  </a:lnTo>
                  <a:lnTo>
                    <a:pt x="146" y="93"/>
                  </a:lnTo>
                  <a:lnTo>
                    <a:pt x="185" y="93"/>
                  </a:lnTo>
                  <a:lnTo>
                    <a:pt x="185" y="179"/>
                  </a:lnTo>
                  <a:lnTo>
                    <a:pt x="231" y="179"/>
                  </a:lnTo>
                  <a:lnTo>
                    <a:pt x="231" y="1620"/>
                  </a:lnTo>
                  <a:lnTo>
                    <a:pt x="185" y="1620"/>
                  </a:lnTo>
                  <a:lnTo>
                    <a:pt x="185" y="17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" name="Freeform 311"/>
            <p:cNvSpPr>
              <a:spLocks/>
            </p:cNvSpPr>
            <p:nvPr/>
          </p:nvSpPr>
          <p:spPr bwMode="auto">
            <a:xfrm>
              <a:off x="3123" y="1863"/>
              <a:ext cx="52" cy="401"/>
            </a:xfrm>
            <a:custGeom>
              <a:avLst/>
              <a:gdLst>
                <a:gd name="T0" fmla="*/ 185 w 231"/>
                <a:gd name="T1" fmla="*/ 1706 h 1799"/>
                <a:gd name="T2" fmla="*/ 146 w 231"/>
                <a:gd name="T3" fmla="*/ 1706 h 1799"/>
                <a:gd name="T4" fmla="*/ 146 w 231"/>
                <a:gd name="T5" fmla="*/ 1799 h 1799"/>
                <a:gd name="T6" fmla="*/ 88 w 231"/>
                <a:gd name="T7" fmla="*/ 1799 h 1799"/>
                <a:gd name="T8" fmla="*/ 0 w 231"/>
                <a:gd name="T9" fmla="*/ 1597 h 1799"/>
                <a:gd name="T10" fmla="*/ 0 w 231"/>
                <a:gd name="T11" fmla="*/ 202 h 1799"/>
                <a:gd name="T12" fmla="*/ 88 w 231"/>
                <a:gd name="T13" fmla="*/ 0 h 1799"/>
                <a:gd name="T14" fmla="*/ 146 w 231"/>
                <a:gd name="T15" fmla="*/ 0 h 1799"/>
                <a:gd name="T16" fmla="*/ 146 w 231"/>
                <a:gd name="T17" fmla="*/ 93 h 1799"/>
                <a:gd name="T18" fmla="*/ 185 w 231"/>
                <a:gd name="T19" fmla="*/ 93 h 1799"/>
                <a:gd name="T20" fmla="*/ 185 w 231"/>
                <a:gd name="T21" fmla="*/ 179 h 1799"/>
                <a:gd name="T22" fmla="*/ 231 w 231"/>
                <a:gd name="T23" fmla="*/ 179 h 1799"/>
                <a:gd name="T24" fmla="*/ 231 w 231"/>
                <a:gd name="T25" fmla="*/ 1620 h 1799"/>
                <a:gd name="T26" fmla="*/ 185 w 231"/>
                <a:gd name="T27" fmla="*/ 1620 h 1799"/>
                <a:gd name="T28" fmla="*/ 185 w 231"/>
                <a:gd name="T29" fmla="*/ 1706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1799">
                  <a:moveTo>
                    <a:pt x="185" y="1706"/>
                  </a:moveTo>
                  <a:lnTo>
                    <a:pt x="146" y="1706"/>
                  </a:lnTo>
                  <a:lnTo>
                    <a:pt x="146" y="1799"/>
                  </a:lnTo>
                  <a:lnTo>
                    <a:pt x="88" y="1799"/>
                  </a:lnTo>
                  <a:lnTo>
                    <a:pt x="0" y="1597"/>
                  </a:lnTo>
                  <a:lnTo>
                    <a:pt x="0" y="202"/>
                  </a:lnTo>
                  <a:lnTo>
                    <a:pt x="88" y="0"/>
                  </a:lnTo>
                  <a:lnTo>
                    <a:pt x="146" y="0"/>
                  </a:lnTo>
                  <a:lnTo>
                    <a:pt x="146" y="93"/>
                  </a:lnTo>
                  <a:lnTo>
                    <a:pt x="185" y="93"/>
                  </a:lnTo>
                  <a:lnTo>
                    <a:pt x="185" y="179"/>
                  </a:lnTo>
                  <a:lnTo>
                    <a:pt x="231" y="179"/>
                  </a:lnTo>
                  <a:lnTo>
                    <a:pt x="231" y="1620"/>
                  </a:lnTo>
                  <a:lnTo>
                    <a:pt x="185" y="1620"/>
                  </a:lnTo>
                  <a:lnTo>
                    <a:pt x="185" y="170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" name="Freeform 312"/>
            <p:cNvSpPr>
              <a:spLocks/>
            </p:cNvSpPr>
            <p:nvPr/>
          </p:nvSpPr>
          <p:spPr bwMode="auto">
            <a:xfrm>
              <a:off x="5235" y="1838"/>
              <a:ext cx="46" cy="451"/>
            </a:xfrm>
            <a:custGeom>
              <a:avLst/>
              <a:gdLst>
                <a:gd name="T0" fmla="*/ 0 w 200"/>
                <a:gd name="T1" fmla="*/ 293 h 2027"/>
                <a:gd name="T2" fmla="*/ 65 w 200"/>
                <a:gd name="T3" fmla="*/ 293 h 2027"/>
                <a:gd name="T4" fmla="*/ 65 w 200"/>
                <a:gd name="T5" fmla="*/ 207 h 2027"/>
                <a:gd name="T6" fmla="*/ 104 w 200"/>
                <a:gd name="T7" fmla="*/ 207 h 2027"/>
                <a:gd name="T8" fmla="*/ 104 w 200"/>
                <a:gd name="T9" fmla="*/ 0 h 2027"/>
                <a:gd name="T10" fmla="*/ 162 w 200"/>
                <a:gd name="T11" fmla="*/ 0 h 2027"/>
                <a:gd name="T12" fmla="*/ 200 w 200"/>
                <a:gd name="T13" fmla="*/ 115 h 2027"/>
                <a:gd name="T14" fmla="*/ 200 w 200"/>
                <a:gd name="T15" fmla="*/ 1892 h 2027"/>
                <a:gd name="T16" fmla="*/ 162 w 200"/>
                <a:gd name="T17" fmla="*/ 1892 h 2027"/>
                <a:gd name="T18" fmla="*/ 162 w 200"/>
                <a:gd name="T19" fmla="*/ 2027 h 2027"/>
                <a:gd name="T20" fmla="*/ 104 w 200"/>
                <a:gd name="T21" fmla="*/ 2027 h 2027"/>
                <a:gd name="T22" fmla="*/ 104 w 200"/>
                <a:gd name="T23" fmla="*/ 1820 h 2027"/>
                <a:gd name="T24" fmla="*/ 65 w 200"/>
                <a:gd name="T25" fmla="*/ 1820 h 2027"/>
                <a:gd name="T26" fmla="*/ 65 w 200"/>
                <a:gd name="T27" fmla="*/ 1734 h 2027"/>
                <a:gd name="T28" fmla="*/ 0 w 200"/>
                <a:gd name="T29" fmla="*/ 1734 h 2027"/>
                <a:gd name="T30" fmla="*/ 0 w 200"/>
                <a:gd name="T31" fmla="*/ 293 h 2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2027">
                  <a:moveTo>
                    <a:pt x="0" y="293"/>
                  </a:moveTo>
                  <a:lnTo>
                    <a:pt x="65" y="293"/>
                  </a:lnTo>
                  <a:lnTo>
                    <a:pt x="65" y="207"/>
                  </a:lnTo>
                  <a:lnTo>
                    <a:pt x="104" y="207"/>
                  </a:lnTo>
                  <a:lnTo>
                    <a:pt x="104" y="0"/>
                  </a:lnTo>
                  <a:lnTo>
                    <a:pt x="162" y="0"/>
                  </a:lnTo>
                  <a:lnTo>
                    <a:pt x="200" y="115"/>
                  </a:lnTo>
                  <a:lnTo>
                    <a:pt x="200" y="1892"/>
                  </a:lnTo>
                  <a:lnTo>
                    <a:pt x="162" y="1892"/>
                  </a:lnTo>
                  <a:lnTo>
                    <a:pt x="162" y="2027"/>
                  </a:lnTo>
                  <a:lnTo>
                    <a:pt x="104" y="2027"/>
                  </a:lnTo>
                  <a:lnTo>
                    <a:pt x="104" y="1820"/>
                  </a:lnTo>
                  <a:lnTo>
                    <a:pt x="65" y="1820"/>
                  </a:lnTo>
                  <a:lnTo>
                    <a:pt x="65" y="1734"/>
                  </a:lnTo>
                  <a:lnTo>
                    <a:pt x="0" y="1734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2" name="Freeform 313"/>
            <p:cNvSpPr>
              <a:spLocks/>
            </p:cNvSpPr>
            <p:nvPr/>
          </p:nvSpPr>
          <p:spPr bwMode="auto">
            <a:xfrm>
              <a:off x="5235" y="1838"/>
              <a:ext cx="46" cy="451"/>
            </a:xfrm>
            <a:custGeom>
              <a:avLst/>
              <a:gdLst>
                <a:gd name="T0" fmla="*/ 0 w 200"/>
                <a:gd name="T1" fmla="*/ 293 h 2027"/>
                <a:gd name="T2" fmla="*/ 65 w 200"/>
                <a:gd name="T3" fmla="*/ 293 h 2027"/>
                <a:gd name="T4" fmla="*/ 65 w 200"/>
                <a:gd name="T5" fmla="*/ 207 h 2027"/>
                <a:gd name="T6" fmla="*/ 104 w 200"/>
                <a:gd name="T7" fmla="*/ 207 h 2027"/>
                <a:gd name="T8" fmla="*/ 104 w 200"/>
                <a:gd name="T9" fmla="*/ 0 h 2027"/>
                <a:gd name="T10" fmla="*/ 162 w 200"/>
                <a:gd name="T11" fmla="*/ 0 h 2027"/>
                <a:gd name="T12" fmla="*/ 200 w 200"/>
                <a:gd name="T13" fmla="*/ 115 h 2027"/>
                <a:gd name="T14" fmla="*/ 200 w 200"/>
                <a:gd name="T15" fmla="*/ 1892 h 2027"/>
                <a:gd name="T16" fmla="*/ 162 w 200"/>
                <a:gd name="T17" fmla="*/ 1892 h 2027"/>
                <a:gd name="T18" fmla="*/ 162 w 200"/>
                <a:gd name="T19" fmla="*/ 2027 h 2027"/>
                <a:gd name="T20" fmla="*/ 104 w 200"/>
                <a:gd name="T21" fmla="*/ 2027 h 2027"/>
                <a:gd name="T22" fmla="*/ 104 w 200"/>
                <a:gd name="T23" fmla="*/ 1820 h 2027"/>
                <a:gd name="T24" fmla="*/ 65 w 200"/>
                <a:gd name="T25" fmla="*/ 1820 h 2027"/>
                <a:gd name="T26" fmla="*/ 65 w 200"/>
                <a:gd name="T27" fmla="*/ 1734 h 2027"/>
                <a:gd name="T28" fmla="*/ 0 w 200"/>
                <a:gd name="T29" fmla="*/ 1734 h 2027"/>
                <a:gd name="T30" fmla="*/ 0 w 200"/>
                <a:gd name="T31" fmla="*/ 293 h 2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2027">
                  <a:moveTo>
                    <a:pt x="0" y="293"/>
                  </a:moveTo>
                  <a:lnTo>
                    <a:pt x="65" y="293"/>
                  </a:lnTo>
                  <a:lnTo>
                    <a:pt x="65" y="207"/>
                  </a:lnTo>
                  <a:lnTo>
                    <a:pt x="104" y="207"/>
                  </a:lnTo>
                  <a:lnTo>
                    <a:pt x="104" y="0"/>
                  </a:lnTo>
                  <a:lnTo>
                    <a:pt x="162" y="0"/>
                  </a:lnTo>
                  <a:lnTo>
                    <a:pt x="200" y="115"/>
                  </a:lnTo>
                  <a:lnTo>
                    <a:pt x="200" y="1892"/>
                  </a:lnTo>
                  <a:lnTo>
                    <a:pt x="162" y="1892"/>
                  </a:lnTo>
                  <a:lnTo>
                    <a:pt x="162" y="2027"/>
                  </a:lnTo>
                  <a:lnTo>
                    <a:pt x="104" y="2027"/>
                  </a:lnTo>
                  <a:lnTo>
                    <a:pt x="104" y="1820"/>
                  </a:lnTo>
                  <a:lnTo>
                    <a:pt x="65" y="1820"/>
                  </a:lnTo>
                  <a:lnTo>
                    <a:pt x="65" y="1734"/>
                  </a:lnTo>
                  <a:lnTo>
                    <a:pt x="0" y="1734"/>
                  </a:lnTo>
                  <a:lnTo>
                    <a:pt x="0" y="29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3" name="Rectangle 314"/>
            <p:cNvSpPr>
              <a:spLocks noChangeArrowheads="1"/>
            </p:cNvSpPr>
            <p:nvPr/>
          </p:nvSpPr>
          <p:spPr bwMode="auto">
            <a:xfrm>
              <a:off x="5279" y="1847"/>
              <a:ext cx="18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4" name="Rectangle 315"/>
            <p:cNvSpPr>
              <a:spLocks noChangeArrowheads="1"/>
            </p:cNvSpPr>
            <p:nvPr/>
          </p:nvSpPr>
          <p:spPr bwMode="auto">
            <a:xfrm>
              <a:off x="5279" y="1847"/>
              <a:ext cx="18" cy="4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5" name="Rectangle 316"/>
            <p:cNvSpPr>
              <a:spLocks noChangeArrowheads="1"/>
            </p:cNvSpPr>
            <p:nvPr/>
          </p:nvSpPr>
          <p:spPr bwMode="auto">
            <a:xfrm>
              <a:off x="5279" y="1847"/>
              <a:ext cx="18" cy="4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6" name="Rectangle 317"/>
            <p:cNvSpPr>
              <a:spLocks noChangeArrowheads="1"/>
            </p:cNvSpPr>
            <p:nvPr/>
          </p:nvSpPr>
          <p:spPr bwMode="auto">
            <a:xfrm>
              <a:off x="5297" y="1847"/>
              <a:ext cx="26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7" name="Rectangle 318"/>
            <p:cNvSpPr>
              <a:spLocks noChangeArrowheads="1"/>
            </p:cNvSpPr>
            <p:nvPr/>
          </p:nvSpPr>
          <p:spPr bwMode="auto">
            <a:xfrm>
              <a:off x="5297" y="1847"/>
              <a:ext cx="26" cy="4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" name="Rectangle 319"/>
            <p:cNvSpPr>
              <a:spLocks noChangeArrowheads="1"/>
            </p:cNvSpPr>
            <p:nvPr/>
          </p:nvSpPr>
          <p:spPr bwMode="auto">
            <a:xfrm>
              <a:off x="5297" y="1847"/>
              <a:ext cx="26" cy="4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9" name="Freeform 320"/>
            <p:cNvSpPr>
              <a:spLocks/>
            </p:cNvSpPr>
            <p:nvPr/>
          </p:nvSpPr>
          <p:spPr bwMode="auto">
            <a:xfrm>
              <a:off x="3091" y="1916"/>
              <a:ext cx="2232" cy="297"/>
            </a:xfrm>
            <a:custGeom>
              <a:avLst/>
              <a:gdLst>
                <a:gd name="T0" fmla="*/ 9704 w 9704"/>
                <a:gd name="T1" fmla="*/ 113 h 1333"/>
                <a:gd name="T2" fmla="*/ 9512 w 9704"/>
                <a:gd name="T3" fmla="*/ 113 h 1333"/>
                <a:gd name="T4" fmla="*/ 9512 w 9704"/>
                <a:gd name="T5" fmla="*/ 0 h 1333"/>
                <a:gd name="T6" fmla="*/ 9415 w 9704"/>
                <a:gd name="T7" fmla="*/ 0 h 1333"/>
                <a:gd name="T8" fmla="*/ 9415 w 9704"/>
                <a:gd name="T9" fmla="*/ 113 h 1333"/>
                <a:gd name="T10" fmla="*/ 8818 w 9704"/>
                <a:gd name="T11" fmla="*/ 113 h 1333"/>
                <a:gd name="T12" fmla="*/ 8818 w 9704"/>
                <a:gd name="T13" fmla="*/ 0 h 1333"/>
                <a:gd name="T14" fmla="*/ 8722 w 9704"/>
                <a:gd name="T15" fmla="*/ 0 h 1333"/>
                <a:gd name="T16" fmla="*/ 8722 w 9704"/>
                <a:gd name="T17" fmla="*/ 113 h 1333"/>
                <a:gd name="T18" fmla="*/ 982 w 9704"/>
                <a:gd name="T19" fmla="*/ 113 h 1333"/>
                <a:gd name="T20" fmla="*/ 982 w 9704"/>
                <a:gd name="T21" fmla="*/ 0 h 1333"/>
                <a:gd name="T22" fmla="*/ 886 w 9704"/>
                <a:gd name="T23" fmla="*/ 0 h 1333"/>
                <a:gd name="T24" fmla="*/ 886 w 9704"/>
                <a:gd name="T25" fmla="*/ 113 h 1333"/>
                <a:gd name="T26" fmla="*/ 289 w 9704"/>
                <a:gd name="T27" fmla="*/ 113 h 1333"/>
                <a:gd name="T28" fmla="*/ 289 w 9704"/>
                <a:gd name="T29" fmla="*/ 0 h 1333"/>
                <a:gd name="T30" fmla="*/ 192 w 9704"/>
                <a:gd name="T31" fmla="*/ 0 h 1333"/>
                <a:gd name="T32" fmla="*/ 192 w 9704"/>
                <a:gd name="T33" fmla="*/ 113 h 1333"/>
                <a:gd name="T34" fmla="*/ 0 w 9704"/>
                <a:gd name="T35" fmla="*/ 113 h 1333"/>
                <a:gd name="T36" fmla="*/ 0 w 9704"/>
                <a:gd name="T37" fmla="*/ 1220 h 1333"/>
                <a:gd name="T38" fmla="*/ 192 w 9704"/>
                <a:gd name="T39" fmla="*/ 1220 h 1333"/>
                <a:gd name="T40" fmla="*/ 192 w 9704"/>
                <a:gd name="T41" fmla="*/ 1333 h 1333"/>
                <a:gd name="T42" fmla="*/ 289 w 9704"/>
                <a:gd name="T43" fmla="*/ 1333 h 1333"/>
                <a:gd name="T44" fmla="*/ 289 w 9704"/>
                <a:gd name="T45" fmla="*/ 1220 h 1333"/>
                <a:gd name="T46" fmla="*/ 886 w 9704"/>
                <a:gd name="T47" fmla="*/ 1220 h 1333"/>
                <a:gd name="T48" fmla="*/ 886 w 9704"/>
                <a:gd name="T49" fmla="*/ 1333 h 1333"/>
                <a:gd name="T50" fmla="*/ 982 w 9704"/>
                <a:gd name="T51" fmla="*/ 1333 h 1333"/>
                <a:gd name="T52" fmla="*/ 982 w 9704"/>
                <a:gd name="T53" fmla="*/ 1220 h 1333"/>
                <a:gd name="T54" fmla="*/ 8722 w 9704"/>
                <a:gd name="T55" fmla="*/ 1220 h 1333"/>
                <a:gd name="T56" fmla="*/ 8722 w 9704"/>
                <a:gd name="T57" fmla="*/ 1333 h 1333"/>
                <a:gd name="T58" fmla="*/ 8818 w 9704"/>
                <a:gd name="T59" fmla="*/ 1333 h 1333"/>
                <a:gd name="T60" fmla="*/ 8818 w 9704"/>
                <a:gd name="T61" fmla="*/ 1220 h 1333"/>
                <a:gd name="T62" fmla="*/ 9415 w 9704"/>
                <a:gd name="T63" fmla="*/ 1220 h 1333"/>
                <a:gd name="T64" fmla="*/ 9415 w 9704"/>
                <a:gd name="T65" fmla="*/ 1333 h 1333"/>
                <a:gd name="T66" fmla="*/ 9512 w 9704"/>
                <a:gd name="T67" fmla="*/ 1333 h 1333"/>
                <a:gd name="T68" fmla="*/ 9512 w 9704"/>
                <a:gd name="T69" fmla="*/ 1220 h 1333"/>
                <a:gd name="T70" fmla="*/ 9704 w 9704"/>
                <a:gd name="T71" fmla="*/ 1220 h 1333"/>
                <a:gd name="T72" fmla="*/ 9704 w 9704"/>
                <a:gd name="T73" fmla="*/ 11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04" h="1333">
                  <a:moveTo>
                    <a:pt x="9704" y="113"/>
                  </a:moveTo>
                  <a:lnTo>
                    <a:pt x="9512" y="113"/>
                  </a:lnTo>
                  <a:lnTo>
                    <a:pt x="9512" y="0"/>
                  </a:lnTo>
                  <a:lnTo>
                    <a:pt x="9415" y="0"/>
                  </a:lnTo>
                  <a:lnTo>
                    <a:pt x="9415" y="113"/>
                  </a:lnTo>
                  <a:lnTo>
                    <a:pt x="8818" y="113"/>
                  </a:lnTo>
                  <a:lnTo>
                    <a:pt x="8818" y="0"/>
                  </a:lnTo>
                  <a:lnTo>
                    <a:pt x="8722" y="0"/>
                  </a:lnTo>
                  <a:lnTo>
                    <a:pt x="8722" y="113"/>
                  </a:lnTo>
                  <a:lnTo>
                    <a:pt x="982" y="113"/>
                  </a:lnTo>
                  <a:lnTo>
                    <a:pt x="982" y="0"/>
                  </a:lnTo>
                  <a:lnTo>
                    <a:pt x="886" y="0"/>
                  </a:lnTo>
                  <a:lnTo>
                    <a:pt x="886" y="113"/>
                  </a:lnTo>
                  <a:lnTo>
                    <a:pt x="289" y="113"/>
                  </a:lnTo>
                  <a:lnTo>
                    <a:pt x="289" y="0"/>
                  </a:lnTo>
                  <a:lnTo>
                    <a:pt x="192" y="0"/>
                  </a:lnTo>
                  <a:lnTo>
                    <a:pt x="192" y="113"/>
                  </a:lnTo>
                  <a:lnTo>
                    <a:pt x="0" y="113"/>
                  </a:lnTo>
                  <a:lnTo>
                    <a:pt x="0" y="1220"/>
                  </a:lnTo>
                  <a:lnTo>
                    <a:pt x="192" y="1220"/>
                  </a:lnTo>
                  <a:lnTo>
                    <a:pt x="192" y="1333"/>
                  </a:lnTo>
                  <a:lnTo>
                    <a:pt x="289" y="1333"/>
                  </a:lnTo>
                  <a:lnTo>
                    <a:pt x="289" y="1220"/>
                  </a:lnTo>
                  <a:lnTo>
                    <a:pt x="886" y="1220"/>
                  </a:lnTo>
                  <a:lnTo>
                    <a:pt x="886" y="1333"/>
                  </a:lnTo>
                  <a:lnTo>
                    <a:pt x="982" y="1333"/>
                  </a:lnTo>
                  <a:lnTo>
                    <a:pt x="982" y="1220"/>
                  </a:lnTo>
                  <a:lnTo>
                    <a:pt x="8722" y="1220"/>
                  </a:lnTo>
                  <a:lnTo>
                    <a:pt x="8722" y="1333"/>
                  </a:lnTo>
                  <a:lnTo>
                    <a:pt x="8818" y="1333"/>
                  </a:lnTo>
                  <a:lnTo>
                    <a:pt x="8818" y="1220"/>
                  </a:lnTo>
                  <a:lnTo>
                    <a:pt x="9415" y="1220"/>
                  </a:lnTo>
                  <a:lnTo>
                    <a:pt x="9415" y="1333"/>
                  </a:lnTo>
                  <a:lnTo>
                    <a:pt x="9512" y="1333"/>
                  </a:lnTo>
                  <a:lnTo>
                    <a:pt x="9512" y="1220"/>
                  </a:lnTo>
                  <a:lnTo>
                    <a:pt x="9704" y="1220"/>
                  </a:lnTo>
                  <a:lnTo>
                    <a:pt x="9704" y="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" name="Freeform 321"/>
            <p:cNvSpPr>
              <a:spLocks/>
            </p:cNvSpPr>
            <p:nvPr/>
          </p:nvSpPr>
          <p:spPr bwMode="auto">
            <a:xfrm>
              <a:off x="3091" y="1916"/>
              <a:ext cx="2232" cy="297"/>
            </a:xfrm>
            <a:custGeom>
              <a:avLst/>
              <a:gdLst>
                <a:gd name="T0" fmla="*/ 9704 w 9704"/>
                <a:gd name="T1" fmla="*/ 113 h 1333"/>
                <a:gd name="T2" fmla="*/ 9512 w 9704"/>
                <a:gd name="T3" fmla="*/ 113 h 1333"/>
                <a:gd name="T4" fmla="*/ 9512 w 9704"/>
                <a:gd name="T5" fmla="*/ 0 h 1333"/>
                <a:gd name="T6" fmla="*/ 9415 w 9704"/>
                <a:gd name="T7" fmla="*/ 0 h 1333"/>
                <a:gd name="T8" fmla="*/ 9415 w 9704"/>
                <a:gd name="T9" fmla="*/ 113 h 1333"/>
                <a:gd name="T10" fmla="*/ 8818 w 9704"/>
                <a:gd name="T11" fmla="*/ 113 h 1333"/>
                <a:gd name="T12" fmla="*/ 8818 w 9704"/>
                <a:gd name="T13" fmla="*/ 0 h 1333"/>
                <a:gd name="T14" fmla="*/ 8722 w 9704"/>
                <a:gd name="T15" fmla="*/ 0 h 1333"/>
                <a:gd name="T16" fmla="*/ 8722 w 9704"/>
                <a:gd name="T17" fmla="*/ 113 h 1333"/>
                <a:gd name="T18" fmla="*/ 982 w 9704"/>
                <a:gd name="T19" fmla="*/ 113 h 1333"/>
                <a:gd name="T20" fmla="*/ 982 w 9704"/>
                <a:gd name="T21" fmla="*/ 0 h 1333"/>
                <a:gd name="T22" fmla="*/ 886 w 9704"/>
                <a:gd name="T23" fmla="*/ 0 h 1333"/>
                <a:gd name="T24" fmla="*/ 886 w 9704"/>
                <a:gd name="T25" fmla="*/ 113 h 1333"/>
                <a:gd name="T26" fmla="*/ 289 w 9704"/>
                <a:gd name="T27" fmla="*/ 113 h 1333"/>
                <a:gd name="T28" fmla="*/ 289 w 9704"/>
                <a:gd name="T29" fmla="*/ 0 h 1333"/>
                <a:gd name="T30" fmla="*/ 192 w 9704"/>
                <a:gd name="T31" fmla="*/ 0 h 1333"/>
                <a:gd name="T32" fmla="*/ 192 w 9704"/>
                <a:gd name="T33" fmla="*/ 113 h 1333"/>
                <a:gd name="T34" fmla="*/ 0 w 9704"/>
                <a:gd name="T35" fmla="*/ 113 h 1333"/>
                <a:gd name="T36" fmla="*/ 0 w 9704"/>
                <a:gd name="T37" fmla="*/ 1220 h 1333"/>
                <a:gd name="T38" fmla="*/ 192 w 9704"/>
                <a:gd name="T39" fmla="*/ 1220 h 1333"/>
                <a:gd name="T40" fmla="*/ 192 w 9704"/>
                <a:gd name="T41" fmla="*/ 1333 h 1333"/>
                <a:gd name="T42" fmla="*/ 289 w 9704"/>
                <a:gd name="T43" fmla="*/ 1333 h 1333"/>
                <a:gd name="T44" fmla="*/ 289 w 9704"/>
                <a:gd name="T45" fmla="*/ 1220 h 1333"/>
                <a:gd name="T46" fmla="*/ 886 w 9704"/>
                <a:gd name="T47" fmla="*/ 1220 h 1333"/>
                <a:gd name="T48" fmla="*/ 886 w 9704"/>
                <a:gd name="T49" fmla="*/ 1333 h 1333"/>
                <a:gd name="T50" fmla="*/ 982 w 9704"/>
                <a:gd name="T51" fmla="*/ 1333 h 1333"/>
                <a:gd name="T52" fmla="*/ 982 w 9704"/>
                <a:gd name="T53" fmla="*/ 1220 h 1333"/>
                <a:gd name="T54" fmla="*/ 8722 w 9704"/>
                <a:gd name="T55" fmla="*/ 1220 h 1333"/>
                <a:gd name="T56" fmla="*/ 8722 w 9704"/>
                <a:gd name="T57" fmla="*/ 1333 h 1333"/>
                <a:gd name="T58" fmla="*/ 8818 w 9704"/>
                <a:gd name="T59" fmla="*/ 1333 h 1333"/>
                <a:gd name="T60" fmla="*/ 8818 w 9704"/>
                <a:gd name="T61" fmla="*/ 1220 h 1333"/>
                <a:gd name="T62" fmla="*/ 9415 w 9704"/>
                <a:gd name="T63" fmla="*/ 1220 h 1333"/>
                <a:gd name="T64" fmla="*/ 9415 w 9704"/>
                <a:gd name="T65" fmla="*/ 1333 h 1333"/>
                <a:gd name="T66" fmla="*/ 9512 w 9704"/>
                <a:gd name="T67" fmla="*/ 1333 h 1333"/>
                <a:gd name="T68" fmla="*/ 9512 w 9704"/>
                <a:gd name="T69" fmla="*/ 1220 h 1333"/>
                <a:gd name="T70" fmla="*/ 9704 w 9704"/>
                <a:gd name="T71" fmla="*/ 1220 h 1333"/>
                <a:gd name="T72" fmla="*/ 9704 w 9704"/>
                <a:gd name="T73" fmla="*/ 11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04" h="1333">
                  <a:moveTo>
                    <a:pt x="9704" y="113"/>
                  </a:moveTo>
                  <a:lnTo>
                    <a:pt x="9512" y="113"/>
                  </a:lnTo>
                  <a:lnTo>
                    <a:pt x="9512" y="0"/>
                  </a:lnTo>
                  <a:lnTo>
                    <a:pt x="9415" y="0"/>
                  </a:lnTo>
                  <a:lnTo>
                    <a:pt x="9415" y="113"/>
                  </a:lnTo>
                  <a:lnTo>
                    <a:pt x="8818" y="113"/>
                  </a:lnTo>
                  <a:lnTo>
                    <a:pt x="8818" y="0"/>
                  </a:lnTo>
                  <a:lnTo>
                    <a:pt x="8722" y="0"/>
                  </a:lnTo>
                  <a:lnTo>
                    <a:pt x="8722" y="113"/>
                  </a:lnTo>
                  <a:lnTo>
                    <a:pt x="982" y="113"/>
                  </a:lnTo>
                  <a:lnTo>
                    <a:pt x="982" y="0"/>
                  </a:lnTo>
                  <a:lnTo>
                    <a:pt x="886" y="0"/>
                  </a:lnTo>
                  <a:lnTo>
                    <a:pt x="886" y="113"/>
                  </a:lnTo>
                  <a:lnTo>
                    <a:pt x="289" y="113"/>
                  </a:lnTo>
                  <a:lnTo>
                    <a:pt x="289" y="0"/>
                  </a:lnTo>
                  <a:lnTo>
                    <a:pt x="192" y="0"/>
                  </a:lnTo>
                  <a:lnTo>
                    <a:pt x="192" y="113"/>
                  </a:lnTo>
                  <a:lnTo>
                    <a:pt x="0" y="113"/>
                  </a:lnTo>
                  <a:lnTo>
                    <a:pt x="0" y="1220"/>
                  </a:lnTo>
                  <a:lnTo>
                    <a:pt x="192" y="1220"/>
                  </a:lnTo>
                  <a:lnTo>
                    <a:pt x="192" y="1333"/>
                  </a:lnTo>
                  <a:lnTo>
                    <a:pt x="289" y="1333"/>
                  </a:lnTo>
                  <a:lnTo>
                    <a:pt x="289" y="1220"/>
                  </a:lnTo>
                  <a:lnTo>
                    <a:pt x="886" y="1220"/>
                  </a:lnTo>
                  <a:lnTo>
                    <a:pt x="886" y="1333"/>
                  </a:lnTo>
                  <a:lnTo>
                    <a:pt x="982" y="1333"/>
                  </a:lnTo>
                  <a:lnTo>
                    <a:pt x="982" y="1220"/>
                  </a:lnTo>
                  <a:lnTo>
                    <a:pt x="8722" y="1220"/>
                  </a:lnTo>
                  <a:lnTo>
                    <a:pt x="8722" y="1333"/>
                  </a:lnTo>
                  <a:lnTo>
                    <a:pt x="8818" y="1333"/>
                  </a:lnTo>
                  <a:lnTo>
                    <a:pt x="8818" y="1220"/>
                  </a:lnTo>
                  <a:lnTo>
                    <a:pt x="9415" y="1220"/>
                  </a:lnTo>
                  <a:lnTo>
                    <a:pt x="9415" y="1333"/>
                  </a:lnTo>
                  <a:lnTo>
                    <a:pt x="9512" y="1333"/>
                  </a:lnTo>
                  <a:lnTo>
                    <a:pt x="9512" y="1220"/>
                  </a:lnTo>
                  <a:lnTo>
                    <a:pt x="9704" y="1220"/>
                  </a:lnTo>
                  <a:lnTo>
                    <a:pt x="9704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1" name="Freeform 322"/>
            <p:cNvSpPr>
              <a:spLocks/>
            </p:cNvSpPr>
            <p:nvPr/>
          </p:nvSpPr>
          <p:spPr bwMode="auto">
            <a:xfrm>
              <a:off x="3091" y="1916"/>
              <a:ext cx="2232" cy="297"/>
            </a:xfrm>
            <a:custGeom>
              <a:avLst/>
              <a:gdLst>
                <a:gd name="T0" fmla="*/ 9704 w 9704"/>
                <a:gd name="T1" fmla="*/ 113 h 1333"/>
                <a:gd name="T2" fmla="*/ 9512 w 9704"/>
                <a:gd name="T3" fmla="*/ 113 h 1333"/>
                <a:gd name="T4" fmla="*/ 9512 w 9704"/>
                <a:gd name="T5" fmla="*/ 0 h 1333"/>
                <a:gd name="T6" fmla="*/ 9415 w 9704"/>
                <a:gd name="T7" fmla="*/ 0 h 1333"/>
                <a:gd name="T8" fmla="*/ 9415 w 9704"/>
                <a:gd name="T9" fmla="*/ 113 h 1333"/>
                <a:gd name="T10" fmla="*/ 8818 w 9704"/>
                <a:gd name="T11" fmla="*/ 113 h 1333"/>
                <a:gd name="T12" fmla="*/ 8818 w 9704"/>
                <a:gd name="T13" fmla="*/ 0 h 1333"/>
                <a:gd name="T14" fmla="*/ 8722 w 9704"/>
                <a:gd name="T15" fmla="*/ 0 h 1333"/>
                <a:gd name="T16" fmla="*/ 8722 w 9704"/>
                <a:gd name="T17" fmla="*/ 113 h 1333"/>
                <a:gd name="T18" fmla="*/ 982 w 9704"/>
                <a:gd name="T19" fmla="*/ 113 h 1333"/>
                <a:gd name="T20" fmla="*/ 982 w 9704"/>
                <a:gd name="T21" fmla="*/ 0 h 1333"/>
                <a:gd name="T22" fmla="*/ 886 w 9704"/>
                <a:gd name="T23" fmla="*/ 0 h 1333"/>
                <a:gd name="T24" fmla="*/ 886 w 9704"/>
                <a:gd name="T25" fmla="*/ 113 h 1333"/>
                <a:gd name="T26" fmla="*/ 289 w 9704"/>
                <a:gd name="T27" fmla="*/ 113 h 1333"/>
                <a:gd name="T28" fmla="*/ 289 w 9704"/>
                <a:gd name="T29" fmla="*/ 0 h 1333"/>
                <a:gd name="T30" fmla="*/ 192 w 9704"/>
                <a:gd name="T31" fmla="*/ 0 h 1333"/>
                <a:gd name="T32" fmla="*/ 192 w 9704"/>
                <a:gd name="T33" fmla="*/ 113 h 1333"/>
                <a:gd name="T34" fmla="*/ 0 w 9704"/>
                <a:gd name="T35" fmla="*/ 113 h 1333"/>
                <a:gd name="T36" fmla="*/ 0 w 9704"/>
                <a:gd name="T37" fmla="*/ 1220 h 1333"/>
                <a:gd name="T38" fmla="*/ 192 w 9704"/>
                <a:gd name="T39" fmla="*/ 1220 h 1333"/>
                <a:gd name="T40" fmla="*/ 192 w 9704"/>
                <a:gd name="T41" fmla="*/ 1333 h 1333"/>
                <a:gd name="T42" fmla="*/ 289 w 9704"/>
                <a:gd name="T43" fmla="*/ 1333 h 1333"/>
                <a:gd name="T44" fmla="*/ 289 w 9704"/>
                <a:gd name="T45" fmla="*/ 1220 h 1333"/>
                <a:gd name="T46" fmla="*/ 886 w 9704"/>
                <a:gd name="T47" fmla="*/ 1220 h 1333"/>
                <a:gd name="T48" fmla="*/ 886 w 9704"/>
                <a:gd name="T49" fmla="*/ 1333 h 1333"/>
                <a:gd name="T50" fmla="*/ 982 w 9704"/>
                <a:gd name="T51" fmla="*/ 1333 h 1333"/>
                <a:gd name="T52" fmla="*/ 982 w 9704"/>
                <a:gd name="T53" fmla="*/ 1220 h 1333"/>
                <a:gd name="T54" fmla="*/ 8722 w 9704"/>
                <a:gd name="T55" fmla="*/ 1220 h 1333"/>
                <a:gd name="T56" fmla="*/ 8722 w 9704"/>
                <a:gd name="T57" fmla="*/ 1333 h 1333"/>
                <a:gd name="T58" fmla="*/ 8818 w 9704"/>
                <a:gd name="T59" fmla="*/ 1333 h 1333"/>
                <a:gd name="T60" fmla="*/ 8818 w 9704"/>
                <a:gd name="T61" fmla="*/ 1220 h 1333"/>
                <a:gd name="T62" fmla="*/ 9415 w 9704"/>
                <a:gd name="T63" fmla="*/ 1220 h 1333"/>
                <a:gd name="T64" fmla="*/ 9415 w 9704"/>
                <a:gd name="T65" fmla="*/ 1333 h 1333"/>
                <a:gd name="T66" fmla="*/ 9512 w 9704"/>
                <a:gd name="T67" fmla="*/ 1333 h 1333"/>
                <a:gd name="T68" fmla="*/ 9512 w 9704"/>
                <a:gd name="T69" fmla="*/ 1220 h 1333"/>
                <a:gd name="T70" fmla="*/ 9704 w 9704"/>
                <a:gd name="T71" fmla="*/ 1220 h 1333"/>
                <a:gd name="T72" fmla="*/ 9704 w 9704"/>
                <a:gd name="T73" fmla="*/ 11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04" h="1333">
                  <a:moveTo>
                    <a:pt x="9704" y="113"/>
                  </a:moveTo>
                  <a:lnTo>
                    <a:pt x="9512" y="113"/>
                  </a:lnTo>
                  <a:lnTo>
                    <a:pt x="9512" y="0"/>
                  </a:lnTo>
                  <a:lnTo>
                    <a:pt x="9415" y="0"/>
                  </a:lnTo>
                  <a:lnTo>
                    <a:pt x="9415" y="113"/>
                  </a:lnTo>
                  <a:lnTo>
                    <a:pt x="8818" y="113"/>
                  </a:lnTo>
                  <a:lnTo>
                    <a:pt x="8818" y="0"/>
                  </a:lnTo>
                  <a:lnTo>
                    <a:pt x="8722" y="0"/>
                  </a:lnTo>
                  <a:lnTo>
                    <a:pt x="8722" y="113"/>
                  </a:lnTo>
                  <a:lnTo>
                    <a:pt x="982" y="113"/>
                  </a:lnTo>
                  <a:lnTo>
                    <a:pt x="982" y="0"/>
                  </a:lnTo>
                  <a:lnTo>
                    <a:pt x="886" y="0"/>
                  </a:lnTo>
                  <a:lnTo>
                    <a:pt x="886" y="113"/>
                  </a:lnTo>
                  <a:lnTo>
                    <a:pt x="289" y="113"/>
                  </a:lnTo>
                  <a:lnTo>
                    <a:pt x="289" y="0"/>
                  </a:lnTo>
                  <a:lnTo>
                    <a:pt x="192" y="0"/>
                  </a:lnTo>
                  <a:lnTo>
                    <a:pt x="192" y="113"/>
                  </a:lnTo>
                  <a:lnTo>
                    <a:pt x="0" y="113"/>
                  </a:lnTo>
                  <a:lnTo>
                    <a:pt x="0" y="1220"/>
                  </a:lnTo>
                  <a:lnTo>
                    <a:pt x="192" y="1220"/>
                  </a:lnTo>
                  <a:lnTo>
                    <a:pt x="192" y="1333"/>
                  </a:lnTo>
                  <a:lnTo>
                    <a:pt x="289" y="1333"/>
                  </a:lnTo>
                  <a:lnTo>
                    <a:pt x="289" y="1220"/>
                  </a:lnTo>
                  <a:lnTo>
                    <a:pt x="886" y="1220"/>
                  </a:lnTo>
                  <a:lnTo>
                    <a:pt x="886" y="1333"/>
                  </a:lnTo>
                  <a:lnTo>
                    <a:pt x="982" y="1333"/>
                  </a:lnTo>
                  <a:lnTo>
                    <a:pt x="982" y="1220"/>
                  </a:lnTo>
                  <a:lnTo>
                    <a:pt x="8722" y="1220"/>
                  </a:lnTo>
                  <a:lnTo>
                    <a:pt x="8722" y="1333"/>
                  </a:lnTo>
                  <a:lnTo>
                    <a:pt x="8818" y="1333"/>
                  </a:lnTo>
                  <a:lnTo>
                    <a:pt x="8818" y="1220"/>
                  </a:lnTo>
                  <a:lnTo>
                    <a:pt x="9415" y="1220"/>
                  </a:lnTo>
                  <a:lnTo>
                    <a:pt x="9415" y="1333"/>
                  </a:lnTo>
                  <a:lnTo>
                    <a:pt x="9512" y="1333"/>
                  </a:lnTo>
                  <a:lnTo>
                    <a:pt x="9512" y="1220"/>
                  </a:lnTo>
                  <a:lnTo>
                    <a:pt x="9704" y="1220"/>
                  </a:lnTo>
                  <a:lnTo>
                    <a:pt x="9704" y="11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2" name="Freeform 323"/>
            <p:cNvSpPr>
              <a:spLocks/>
            </p:cNvSpPr>
            <p:nvPr/>
          </p:nvSpPr>
          <p:spPr bwMode="auto">
            <a:xfrm>
              <a:off x="3064" y="1941"/>
              <a:ext cx="89" cy="245"/>
            </a:xfrm>
            <a:custGeom>
              <a:avLst/>
              <a:gdLst>
                <a:gd name="T0" fmla="*/ 0 w 385"/>
                <a:gd name="T1" fmla="*/ 39 h 1107"/>
                <a:gd name="T2" fmla="*/ 76 w 385"/>
                <a:gd name="T3" fmla="*/ 39 h 1107"/>
                <a:gd name="T4" fmla="*/ 76 w 385"/>
                <a:gd name="T5" fmla="*/ 0 h 1107"/>
                <a:gd name="T6" fmla="*/ 115 w 385"/>
                <a:gd name="T7" fmla="*/ 0 h 1107"/>
                <a:gd name="T8" fmla="*/ 115 w 385"/>
                <a:gd name="T9" fmla="*/ 10 h 1107"/>
                <a:gd name="T10" fmla="*/ 134 w 385"/>
                <a:gd name="T11" fmla="*/ 10 h 1107"/>
                <a:gd name="T12" fmla="*/ 118 w 385"/>
                <a:gd name="T13" fmla="*/ 22 h 1107"/>
                <a:gd name="T14" fmla="*/ 125 w 385"/>
                <a:gd name="T15" fmla="*/ 38 h 1107"/>
                <a:gd name="T16" fmla="*/ 385 w 385"/>
                <a:gd name="T17" fmla="*/ 38 h 1107"/>
                <a:gd name="T18" fmla="*/ 365 w 385"/>
                <a:gd name="T19" fmla="*/ 56 h 1107"/>
                <a:gd name="T20" fmla="*/ 365 w 385"/>
                <a:gd name="T21" fmla="*/ 1051 h 1107"/>
                <a:gd name="T22" fmla="*/ 385 w 385"/>
                <a:gd name="T23" fmla="*/ 1069 h 1107"/>
                <a:gd name="T24" fmla="*/ 125 w 385"/>
                <a:gd name="T25" fmla="*/ 1069 h 1107"/>
                <a:gd name="T26" fmla="*/ 118 w 385"/>
                <a:gd name="T27" fmla="*/ 1085 h 1107"/>
                <a:gd name="T28" fmla="*/ 134 w 385"/>
                <a:gd name="T29" fmla="*/ 1098 h 1107"/>
                <a:gd name="T30" fmla="*/ 115 w 385"/>
                <a:gd name="T31" fmla="*/ 1098 h 1107"/>
                <a:gd name="T32" fmla="*/ 115 w 385"/>
                <a:gd name="T33" fmla="*/ 1107 h 1107"/>
                <a:gd name="T34" fmla="*/ 76 w 385"/>
                <a:gd name="T35" fmla="*/ 1107 h 1107"/>
                <a:gd name="T36" fmla="*/ 76 w 385"/>
                <a:gd name="T37" fmla="*/ 1068 h 1107"/>
                <a:gd name="T38" fmla="*/ 0 w 385"/>
                <a:gd name="T39" fmla="*/ 1068 h 1107"/>
                <a:gd name="T40" fmla="*/ 0 w 385"/>
                <a:gd name="T41" fmla="*/ 3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5" h="1107">
                  <a:moveTo>
                    <a:pt x="0" y="39"/>
                  </a:moveTo>
                  <a:lnTo>
                    <a:pt x="76" y="39"/>
                  </a:lnTo>
                  <a:lnTo>
                    <a:pt x="76" y="0"/>
                  </a:lnTo>
                  <a:lnTo>
                    <a:pt x="115" y="0"/>
                  </a:lnTo>
                  <a:lnTo>
                    <a:pt x="115" y="10"/>
                  </a:lnTo>
                  <a:lnTo>
                    <a:pt x="134" y="10"/>
                  </a:lnTo>
                  <a:lnTo>
                    <a:pt x="118" y="22"/>
                  </a:lnTo>
                  <a:lnTo>
                    <a:pt x="125" y="38"/>
                  </a:lnTo>
                  <a:lnTo>
                    <a:pt x="385" y="38"/>
                  </a:lnTo>
                  <a:lnTo>
                    <a:pt x="365" y="56"/>
                  </a:lnTo>
                  <a:lnTo>
                    <a:pt x="365" y="1051"/>
                  </a:lnTo>
                  <a:lnTo>
                    <a:pt x="385" y="1069"/>
                  </a:lnTo>
                  <a:lnTo>
                    <a:pt x="125" y="1069"/>
                  </a:lnTo>
                  <a:lnTo>
                    <a:pt x="118" y="1085"/>
                  </a:lnTo>
                  <a:lnTo>
                    <a:pt x="134" y="1098"/>
                  </a:lnTo>
                  <a:lnTo>
                    <a:pt x="115" y="1098"/>
                  </a:lnTo>
                  <a:lnTo>
                    <a:pt x="115" y="1107"/>
                  </a:lnTo>
                  <a:lnTo>
                    <a:pt x="76" y="1107"/>
                  </a:lnTo>
                  <a:lnTo>
                    <a:pt x="76" y="1068"/>
                  </a:lnTo>
                  <a:lnTo>
                    <a:pt x="0" y="106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3" name="Freeform 324"/>
            <p:cNvSpPr>
              <a:spLocks/>
            </p:cNvSpPr>
            <p:nvPr/>
          </p:nvSpPr>
          <p:spPr bwMode="auto">
            <a:xfrm>
              <a:off x="3064" y="1941"/>
              <a:ext cx="89" cy="245"/>
            </a:xfrm>
            <a:custGeom>
              <a:avLst/>
              <a:gdLst>
                <a:gd name="T0" fmla="*/ 0 w 385"/>
                <a:gd name="T1" fmla="*/ 39 h 1107"/>
                <a:gd name="T2" fmla="*/ 76 w 385"/>
                <a:gd name="T3" fmla="*/ 39 h 1107"/>
                <a:gd name="T4" fmla="*/ 76 w 385"/>
                <a:gd name="T5" fmla="*/ 0 h 1107"/>
                <a:gd name="T6" fmla="*/ 115 w 385"/>
                <a:gd name="T7" fmla="*/ 0 h 1107"/>
                <a:gd name="T8" fmla="*/ 115 w 385"/>
                <a:gd name="T9" fmla="*/ 10 h 1107"/>
                <a:gd name="T10" fmla="*/ 134 w 385"/>
                <a:gd name="T11" fmla="*/ 10 h 1107"/>
                <a:gd name="T12" fmla="*/ 118 w 385"/>
                <a:gd name="T13" fmla="*/ 22 h 1107"/>
                <a:gd name="T14" fmla="*/ 125 w 385"/>
                <a:gd name="T15" fmla="*/ 38 h 1107"/>
                <a:gd name="T16" fmla="*/ 385 w 385"/>
                <a:gd name="T17" fmla="*/ 38 h 1107"/>
                <a:gd name="T18" fmla="*/ 365 w 385"/>
                <a:gd name="T19" fmla="*/ 56 h 1107"/>
                <a:gd name="T20" fmla="*/ 365 w 385"/>
                <a:gd name="T21" fmla="*/ 1051 h 1107"/>
                <a:gd name="T22" fmla="*/ 385 w 385"/>
                <a:gd name="T23" fmla="*/ 1069 h 1107"/>
                <a:gd name="T24" fmla="*/ 125 w 385"/>
                <a:gd name="T25" fmla="*/ 1069 h 1107"/>
                <a:gd name="T26" fmla="*/ 118 w 385"/>
                <a:gd name="T27" fmla="*/ 1085 h 1107"/>
                <a:gd name="T28" fmla="*/ 134 w 385"/>
                <a:gd name="T29" fmla="*/ 1098 h 1107"/>
                <a:gd name="T30" fmla="*/ 115 w 385"/>
                <a:gd name="T31" fmla="*/ 1098 h 1107"/>
                <a:gd name="T32" fmla="*/ 115 w 385"/>
                <a:gd name="T33" fmla="*/ 1107 h 1107"/>
                <a:gd name="T34" fmla="*/ 76 w 385"/>
                <a:gd name="T35" fmla="*/ 1107 h 1107"/>
                <a:gd name="T36" fmla="*/ 76 w 385"/>
                <a:gd name="T37" fmla="*/ 1068 h 1107"/>
                <a:gd name="T38" fmla="*/ 0 w 385"/>
                <a:gd name="T39" fmla="*/ 1068 h 1107"/>
                <a:gd name="T40" fmla="*/ 0 w 385"/>
                <a:gd name="T41" fmla="*/ 3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5" h="1107">
                  <a:moveTo>
                    <a:pt x="0" y="39"/>
                  </a:moveTo>
                  <a:lnTo>
                    <a:pt x="76" y="39"/>
                  </a:lnTo>
                  <a:lnTo>
                    <a:pt x="76" y="0"/>
                  </a:lnTo>
                  <a:lnTo>
                    <a:pt x="115" y="0"/>
                  </a:lnTo>
                  <a:lnTo>
                    <a:pt x="115" y="10"/>
                  </a:lnTo>
                  <a:lnTo>
                    <a:pt x="134" y="10"/>
                  </a:lnTo>
                  <a:lnTo>
                    <a:pt x="118" y="22"/>
                  </a:lnTo>
                  <a:lnTo>
                    <a:pt x="125" y="38"/>
                  </a:lnTo>
                  <a:lnTo>
                    <a:pt x="385" y="38"/>
                  </a:lnTo>
                  <a:lnTo>
                    <a:pt x="365" y="56"/>
                  </a:lnTo>
                  <a:lnTo>
                    <a:pt x="365" y="1051"/>
                  </a:lnTo>
                  <a:lnTo>
                    <a:pt x="385" y="1069"/>
                  </a:lnTo>
                  <a:lnTo>
                    <a:pt x="125" y="1069"/>
                  </a:lnTo>
                  <a:lnTo>
                    <a:pt x="118" y="1085"/>
                  </a:lnTo>
                  <a:lnTo>
                    <a:pt x="134" y="1098"/>
                  </a:lnTo>
                  <a:lnTo>
                    <a:pt x="115" y="1098"/>
                  </a:lnTo>
                  <a:lnTo>
                    <a:pt x="115" y="1107"/>
                  </a:lnTo>
                  <a:lnTo>
                    <a:pt x="76" y="1107"/>
                  </a:lnTo>
                  <a:lnTo>
                    <a:pt x="76" y="1068"/>
                  </a:lnTo>
                  <a:lnTo>
                    <a:pt x="0" y="1068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4" name="Freeform 325"/>
            <p:cNvSpPr>
              <a:spLocks/>
            </p:cNvSpPr>
            <p:nvPr/>
          </p:nvSpPr>
          <p:spPr bwMode="auto">
            <a:xfrm>
              <a:off x="5261" y="1941"/>
              <a:ext cx="88" cy="245"/>
            </a:xfrm>
            <a:custGeom>
              <a:avLst/>
              <a:gdLst>
                <a:gd name="T0" fmla="*/ 386 w 386"/>
                <a:gd name="T1" fmla="*/ 39 h 1107"/>
                <a:gd name="T2" fmla="*/ 309 w 386"/>
                <a:gd name="T3" fmla="*/ 39 h 1107"/>
                <a:gd name="T4" fmla="*/ 309 w 386"/>
                <a:gd name="T5" fmla="*/ 0 h 1107"/>
                <a:gd name="T6" fmla="*/ 270 w 386"/>
                <a:gd name="T7" fmla="*/ 0 h 1107"/>
                <a:gd name="T8" fmla="*/ 270 w 386"/>
                <a:gd name="T9" fmla="*/ 10 h 1107"/>
                <a:gd name="T10" fmla="*/ 251 w 386"/>
                <a:gd name="T11" fmla="*/ 10 h 1107"/>
                <a:gd name="T12" fmla="*/ 268 w 386"/>
                <a:gd name="T13" fmla="*/ 22 h 1107"/>
                <a:gd name="T14" fmla="*/ 260 w 386"/>
                <a:gd name="T15" fmla="*/ 38 h 1107"/>
                <a:gd name="T16" fmla="*/ 0 w 386"/>
                <a:gd name="T17" fmla="*/ 38 h 1107"/>
                <a:gd name="T18" fmla="*/ 20 w 386"/>
                <a:gd name="T19" fmla="*/ 56 h 1107"/>
                <a:gd name="T20" fmla="*/ 20 w 386"/>
                <a:gd name="T21" fmla="*/ 1051 h 1107"/>
                <a:gd name="T22" fmla="*/ 0 w 386"/>
                <a:gd name="T23" fmla="*/ 1069 h 1107"/>
                <a:gd name="T24" fmla="*/ 260 w 386"/>
                <a:gd name="T25" fmla="*/ 1069 h 1107"/>
                <a:gd name="T26" fmla="*/ 268 w 386"/>
                <a:gd name="T27" fmla="*/ 1085 h 1107"/>
                <a:gd name="T28" fmla="*/ 251 w 386"/>
                <a:gd name="T29" fmla="*/ 1098 h 1107"/>
                <a:gd name="T30" fmla="*/ 270 w 386"/>
                <a:gd name="T31" fmla="*/ 1098 h 1107"/>
                <a:gd name="T32" fmla="*/ 270 w 386"/>
                <a:gd name="T33" fmla="*/ 1107 h 1107"/>
                <a:gd name="T34" fmla="*/ 309 w 386"/>
                <a:gd name="T35" fmla="*/ 1107 h 1107"/>
                <a:gd name="T36" fmla="*/ 309 w 386"/>
                <a:gd name="T37" fmla="*/ 1068 h 1107"/>
                <a:gd name="T38" fmla="*/ 386 w 386"/>
                <a:gd name="T39" fmla="*/ 1068 h 1107"/>
                <a:gd name="T40" fmla="*/ 386 w 386"/>
                <a:gd name="T41" fmla="*/ 3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6" h="1107">
                  <a:moveTo>
                    <a:pt x="386" y="39"/>
                  </a:moveTo>
                  <a:lnTo>
                    <a:pt x="309" y="39"/>
                  </a:lnTo>
                  <a:lnTo>
                    <a:pt x="309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251" y="10"/>
                  </a:lnTo>
                  <a:lnTo>
                    <a:pt x="268" y="22"/>
                  </a:lnTo>
                  <a:lnTo>
                    <a:pt x="260" y="38"/>
                  </a:lnTo>
                  <a:lnTo>
                    <a:pt x="0" y="38"/>
                  </a:lnTo>
                  <a:lnTo>
                    <a:pt x="20" y="56"/>
                  </a:lnTo>
                  <a:lnTo>
                    <a:pt x="20" y="1051"/>
                  </a:lnTo>
                  <a:lnTo>
                    <a:pt x="0" y="1069"/>
                  </a:lnTo>
                  <a:lnTo>
                    <a:pt x="260" y="1069"/>
                  </a:lnTo>
                  <a:lnTo>
                    <a:pt x="268" y="1085"/>
                  </a:lnTo>
                  <a:lnTo>
                    <a:pt x="251" y="1098"/>
                  </a:lnTo>
                  <a:lnTo>
                    <a:pt x="270" y="1098"/>
                  </a:lnTo>
                  <a:lnTo>
                    <a:pt x="270" y="1107"/>
                  </a:lnTo>
                  <a:lnTo>
                    <a:pt x="309" y="1107"/>
                  </a:lnTo>
                  <a:lnTo>
                    <a:pt x="309" y="1068"/>
                  </a:lnTo>
                  <a:lnTo>
                    <a:pt x="386" y="1068"/>
                  </a:lnTo>
                  <a:lnTo>
                    <a:pt x="386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5" name="Freeform 326"/>
            <p:cNvSpPr>
              <a:spLocks/>
            </p:cNvSpPr>
            <p:nvPr/>
          </p:nvSpPr>
          <p:spPr bwMode="auto">
            <a:xfrm>
              <a:off x="5261" y="1941"/>
              <a:ext cx="88" cy="245"/>
            </a:xfrm>
            <a:custGeom>
              <a:avLst/>
              <a:gdLst>
                <a:gd name="T0" fmla="*/ 386 w 386"/>
                <a:gd name="T1" fmla="*/ 39 h 1107"/>
                <a:gd name="T2" fmla="*/ 309 w 386"/>
                <a:gd name="T3" fmla="*/ 39 h 1107"/>
                <a:gd name="T4" fmla="*/ 309 w 386"/>
                <a:gd name="T5" fmla="*/ 0 h 1107"/>
                <a:gd name="T6" fmla="*/ 270 w 386"/>
                <a:gd name="T7" fmla="*/ 0 h 1107"/>
                <a:gd name="T8" fmla="*/ 270 w 386"/>
                <a:gd name="T9" fmla="*/ 10 h 1107"/>
                <a:gd name="T10" fmla="*/ 251 w 386"/>
                <a:gd name="T11" fmla="*/ 10 h 1107"/>
                <a:gd name="T12" fmla="*/ 268 w 386"/>
                <a:gd name="T13" fmla="*/ 22 h 1107"/>
                <a:gd name="T14" fmla="*/ 260 w 386"/>
                <a:gd name="T15" fmla="*/ 38 h 1107"/>
                <a:gd name="T16" fmla="*/ 0 w 386"/>
                <a:gd name="T17" fmla="*/ 38 h 1107"/>
                <a:gd name="T18" fmla="*/ 20 w 386"/>
                <a:gd name="T19" fmla="*/ 56 h 1107"/>
                <a:gd name="T20" fmla="*/ 20 w 386"/>
                <a:gd name="T21" fmla="*/ 1051 h 1107"/>
                <a:gd name="T22" fmla="*/ 0 w 386"/>
                <a:gd name="T23" fmla="*/ 1069 h 1107"/>
                <a:gd name="T24" fmla="*/ 260 w 386"/>
                <a:gd name="T25" fmla="*/ 1069 h 1107"/>
                <a:gd name="T26" fmla="*/ 268 w 386"/>
                <a:gd name="T27" fmla="*/ 1085 h 1107"/>
                <a:gd name="T28" fmla="*/ 251 w 386"/>
                <a:gd name="T29" fmla="*/ 1098 h 1107"/>
                <a:gd name="T30" fmla="*/ 270 w 386"/>
                <a:gd name="T31" fmla="*/ 1098 h 1107"/>
                <a:gd name="T32" fmla="*/ 270 w 386"/>
                <a:gd name="T33" fmla="*/ 1107 h 1107"/>
                <a:gd name="T34" fmla="*/ 309 w 386"/>
                <a:gd name="T35" fmla="*/ 1107 h 1107"/>
                <a:gd name="T36" fmla="*/ 309 w 386"/>
                <a:gd name="T37" fmla="*/ 1068 h 1107"/>
                <a:gd name="T38" fmla="*/ 386 w 386"/>
                <a:gd name="T39" fmla="*/ 1068 h 1107"/>
                <a:gd name="T40" fmla="*/ 386 w 386"/>
                <a:gd name="T41" fmla="*/ 3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6" h="1107">
                  <a:moveTo>
                    <a:pt x="386" y="39"/>
                  </a:moveTo>
                  <a:lnTo>
                    <a:pt x="309" y="39"/>
                  </a:lnTo>
                  <a:lnTo>
                    <a:pt x="309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251" y="10"/>
                  </a:lnTo>
                  <a:lnTo>
                    <a:pt x="268" y="22"/>
                  </a:lnTo>
                  <a:lnTo>
                    <a:pt x="260" y="38"/>
                  </a:lnTo>
                  <a:lnTo>
                    <a:pt x="0" y="38"/>
                  </a:lnTo>
                  <a:lnTo>
                    <a:pt x="20" y="56"/>
                  </a:lnTo>
                  <a:lnTo>
                    <a:pt x="20" y="1051"/>
                  </a:lnTo>
                  <a:lnTo>
                    <a:pt x="0" y="1069"/>
                  </a:lnTo>
                  <a:lnTo>
                    <a:pt x="260" y="1069"/>
                  </a:lnTo>
                  <a:lnTo>
                    <a:pt x="268" y="1085"/>
                  </a:lnTo>
                  <a:lnTo>
                    <a:pt x="251" y="1098"/>
                  </a:lnTo>
                  <a:lnTo>
                    <a:pt x="270" y="1098"/>
                  </a:lnTo>
                  <a:lnTo>
                    <a:pt x="270" y="1107"/>
                  </a:lnTo>
                  <a:lnTo>
                    <a:pt x="309" y="1107"/>
                  </a:lnTo>
                  <a:lnTo>
                    <a:pt x="309" y="1068"/>
                  </a:lnTo>
                  <a:lnTo>
                    <a:pt x="386" y="1068"/>
                  </a:lnTo>
                  <a:lnTo>
                    <a:pt x="386" y="3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6" name="Rectangle 327"/>
            <p:cNvSpPr>
              <a:spLocks noChangeArrowheads="1"/>
            </p:cNvSpPr>
            <p:nvPr/>
          </p:nvSpPr>
          <p:spPr bwMode="auto">
            <a:xfrm>
              <a:off x="3082" y="1953"/>
              <a:ext cx="2250" cy="2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7" name="Rectangle 328"/>
            <p:cNvSpPr>
              <a:spLocks noChangeArrowheads="1"/>
            </p:cNvSpPr>
            <p:nvPr/>
          </p:nvSpPr>
          <p:spPr bwMode="auto">
            <a:xfrm>
              <a:off x="3082" y="1953"/>
              <a:ext cx="2250" cy="2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8" name="Freeform 329"/>
            <p:cNvSpPr>
              <a:spLocks/>
            </p:cNvSpPr>
            <p:nvPr/>
          </p:nvSpPr>
          <p:spPr bwMode="auto">
            <a:xfrm>
              <a:off x="5332" y="1952"/>
              <a:ext cx="22" cy="224"/>
            </a:xfrm>
            <a:custGeom>
              <a:avLst/>
              <a:gdLst>
                <a:gd name="T0" fmla="*/ 0 w 96"/>
                <a:gd name="T1" fmla="*/ 1001 h 1007"/>
                <a:gd name="T2" fmla="*/ 96 w 96"/>
                <a:gd name="T3" fmla="*/ 1007 h 1007"/>
                <a:gd name="T4" fmla="*/ 96 w 96"/>
                <a:gd name="T5" fmla="*/ 0 h 1007"/>
                <a:gd name="T6" fmla="*/ 0 w 96"/>
                <a:gd name="T7" fmla="*/ 6 h 1007"/>
                <a:gd name="T8" fmla="*/ 0 w 96"/>
                <a:gd name="T9" fmla="*/ 1001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07">
                  <a:moveTo>
                    <a:pt x="0" y="1001"/>
                  </a:moveTo>
                  <a:lnTo>
                    <a:pt x="96" y="1007"/>
                  </a:lnTo>
                  <a:lnTo>
                    <a:pt x="96" y="0"/>
                  </a:lnTo>
                  <a:lnTo>
                    <a:pt x="0" y="6"/>
                  </a:lnTo>
                  <a:lnTo>
                    <a:pt x="0" y="10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" name="Freeform 330"/>
            <p:cNvSpPr>
              <a:spLocks/>
            </p:cNvSpPr>
            <p:nvPr/>
          </p:nvSpPr>
          <p:spPr bwMode="auto">
            <a:xfrm>
              <a:off x="5332" y="1948"/>
              <a:ext cx="22" cy="226"/>
            </a:xfrm>
            <a:custGeom>
              <a:avLst/>
              <a:gdLst>
                <a:gd name="T0" fmla="*/ 0 w 96"/>
                <a:gd name="T1" fmla="*/ 1018 h 1018"/>
                <a:gd name="T2" fmla="*/ 96 w 96"/>
                <a:gd name="T3" fmla="*/ 1007 h 1018"/>
                <a:gd name="T4" fmla="*/ 96 w 96"/>
                <a:gd name="T5" fmla="*/ 0 h 1018"/>
                <a:gd name="T6" fmla="*/ 0 w 96"/>
                <a:gd name="T7" fmla="*/ 23 h 1018"/>
                <a:gd name="T8" fmla="*/ 0 w 96"/>
                <a:gd name="T9" fmla="*/ 101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18">
                  <a:moveTo>
                    <a:pt x="0" y="1018"/>
                  </a:moveTo>
                  <a:lnTo>
                    <a:pt x="96" y="1007"/>
                  </a:lnTo>
                  <a:lnTo>
                    <a:pt x="96" y="0"/>
                  </a:lnTo>
                  <a:lnTo>
                    <a:pt x="0" y="23"/>
                  </a:lnTo>
                  <a:lnTo>
                    <a:pt x="0" y="101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" name="Freeform 331"/>
            <p:cNvSpPr>
              <a:spLocks/>
            </p:cNvSpPr>
            <p:nvPr/>
          </p:nvSpPr>
          <p:spPr bwMode="auto">
            <a:xfrm>
              <a:off x="3064" y="1952"/>
              <a:ext cx="18" cy="224"/>
            </a:xfrm>
            <a:custGeom>
              <a:avLst/>
              <a:gdLst>
                <a:gd name="T0" fmla="*/ 0 w 76"/>
                <a:gd name="T1" fmla="*/ 1007 h 1007"/>
                <a:gd name="T2" fmla="*/ 76 w 76"/>
                <a:gd name="T3" fmla="*/ 1001 h 1007"/>
                <a:gd name="T4" fmla="*/ 76 w 76"/>
                <a:gd name="T5" fmla="*/ 6 h 1007"/>
                <a:gd name="T6" fmla="*/ 0 w 76"/>
                <a:gd name="T7" fmla="*/ 0 h 1007"/>
                <a:gd name="T8" fmla="*/ 0 w 76"/>
                <a:gd name="T9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07">
                  <a:moveTo>
                    <a:pt x="0" y="1007"/>
                  </a:moveTo>
                  <a:lnTo>
                    <a:pt x="76" y="1001"/>
                  </a:lnTo>
                  <a:lnTo>
                    <a:pt x="76" y="6"/>
                  </a:lnTo>
                  <a:lnTo>
                    <a:pt x="0" y="0"/>
                  </a:lnTo>
                  <a:lnTo>
                    <a:pt x="0" y="10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1" name="Freeform 332"/>
            <p:cNvSpPr>
              <a:spLocks/>
            </p:cNvSpPr>
            <p:nvPr/>
          </p:nvSpPr>
          <p:spPr bwMode="auto">
            <a:xfrm>
              <a:off x="3064" y="1952"/>
              <a:ext cx="18" cy="224"/>
            </a:xfrm>
            <a:custGeom>
              <a:avLst/>
              <a:gdLst>
                <a:gd name="T0" fmla="*/ 0 w 76"/>
                <a:gd name="T1" fmla="*/ 1007 h 1007"/>
                <a:gd name="T2" fmla="*/ 76 w 76"/>
                <a:gd name="T3" fmla="*/ 1001 h 1007"/>
                <a:gd name="T4" fmla="*/ 76 w 76"/>
                <a:gd name="T5" fmla="*/ 6 h 1007"/>
                <a:gd name="T6" fmla="*/ 0 w 76"/>
                <a:gd name="T7" fmla="*/ 0 h 1007"/>
                <a:gd name="T8" fmla="*/ 0 w 76"/>
                <a:gd name="T9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07">
                  <a:moveTo>
                    <a:pt x="0" y="1007"/>
                  </a:moveTo>
                  <a:lnTo>
                    <a:pt x="76" y="1001"/>
                  </a:lnTo>
                  <a:lnTo>
                    <a:pt x="76" y="6"/>
                  </a:lnTo>
                  <a:lnTo>
                    <a:pt x="0" y="0"/>
                  </a:lnTo>
                  <a:lnTo>
                    <a:pt x="0" y="100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" name="Rectangle 333"/>
            <p:cNvSpPr>
              <a:spLocks noChangeArrowheads="1"/>
            </p:cNvSpPr>
            <p:nvPr/>
          </p:nvSpPr>
          <p:spPr bwMode="auto">
            <a:xfrm>
              <a:off x="3316" y="1931"/>
              <a:ext cx="1781" cy="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3" name="Rectangle 334"/>
            <p:cNvSpPr>
              <a:spLocks noChangeArrowheads="1"/>
            </p:cNvSpPr>
            <p:nvPr/>
          </p:nvSpPr>
          <p:spPr bwMode="auto">
            <a:xfrm>
              <a:off x="3316" y="1931"/>
              <a:ext cx="1781" cy="10"/>
            </a:xfrm>
            <a:prstGeom prst="rect">
              <a:avLst/>
            </a:prstGeom>
            <a:solidFill>
              <a:srgbClr val="E5E5E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4" name="Rectangle 335"/>
            <p:cNvSpPr>
              <a:spLocks noChangeArrowheads="1"/>
            </p:cNvSpPr>
            <p:nvPr/>
          </p:nvSpPr>
          <p:spPr bwMode="auto">
            <a:xfrm>
              <a:off x="3316" y="1931"/>
              <a:ext cx="1781" cy="1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" name="Rectangle 336"/>
            <p:cNvSpPr>
              <a:spLocks noChangeArrowheads="1"/>
            </p:cNvSpPr>
            <p:nvPr/>
          </p:nvSpPr>
          <p:spPr bwMode="auto">
            <a:xfrm>
              <a:off x="3316" y="2186"/>
              <a:ext cx="1781" cy="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6" name="Rectangle 337"/>
            <p:cNvSpPr>
              <a:spLocks noChangeArrowheads="1"/>
            </p:cNvSpPr>
            <p:nvPr/>
          </p:nvSpPr>
          <p:spPr bwMode="auto">
            <a:xfrm>
              <a:off x="3316" y="2186"/>
              <a:ext cx="1781" cy="11"/>
            </a:xfrm>
            <a:prstGeom prst="rect">
              <a:avLst/>
            </a:prstGeom>
            <a:solidFill>
              <a:srgbClr val="E5E5E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7" name="Rectangle 338"/>
            <p:cNvSpPr>
              <a:spLocks noChangeArrowheads="1"/>
            </p:cNvSpPr>
            <p:nvPr/>
          </p:nvSpPr>
          <p:spPr bwMode="auto">
            <a:xfrm>
              <a:off x="3316" y="2186"/>
              <a:ext cx="1781" cy="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" name="Rectangle 339"/>
            <p:cNvSpPr>
              <a:spLocks noChangeArrowheads="1"/>
            </p:cNvSpPr>
            <p:nvPr/>
          </p:nvSpPr>
          <p:spPr bwMode="auto">
            <a:xfrm>
              <a:off x="3158" y="1924"/>
              <a:ext cx="136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" name="Rectangle 340"/>
            <p:cNvSpPr>
              <a:spLocks noChangeArrowheads="1"/>
            </p:cNvSpPr>
            <p:nvPr/>
          </p:nvSpPr>
          <p:spPr bwMode="auto">
            <a:xfrm>
              <a:off x="3158" y="1924"/>
              <a:ext cx="136" cy="17"/>
            </a:xfrm>
            <a:prstGeom prst="rect">
              <a:avLst/>
            </a:prstGeom>
            <a:solidFill>
              <a:srgbClr val="E5E5E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0" name="Rectangle 341"/>
            <p:cNvSpPr>
              <a:spLocks noChangeArrowheads="1"/>
            </p:cNvSpPr>
            <p:nvPr/>
          </p:nvSpPr>
          <p:spPr bwMode="auto">
            <a:xfrm>
              <a:off x="3158" y="1924"/>
              <a:ext cx="136" cy="1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" name="Rectangle 342"/>
            <p:cNvSpPr>
              <a:spLocks noChangeArrowheads="1"/>
            </p:cNvSpPr>
            <p:nvPr/>
          </p:nvSpPr>
          <p:spPr bwMode="auto">
            <a:xfrm>
              <a:off x="3158" y="2186"/>
              <a:ext cx="136" cy="18"/>
            </a:xfrm>
            <a:prstGeom prst="rect">
              <a:avLst/>
            </a:prstGeom>
            <a:solidFill>
              <a:srgbClr val="D8362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2" name="Rectangle 343"/>
            <p:cNvSpPr>
              <a:spLocks noChangeArrowheads="1"/>
            </p:cNvSpPr>
            <p:nvPr/>
          </p:nvSpPr>
          <p:spPr bwMode="auto">
            <a:xfrm>
              <a:off x="3158" y="2186"/>
              <a:ext cx="136" cy="18"/>
            </a:xfrm>
            <a:prstGeom prst="rect">
              <a:avLst/>
            </a:prstGeom>
            <a:solidFill>
              <a:srgbClr val="E5E5E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3" name="Rectangle 344"/>
            <p:cNvSpPr>
              <a:spLocks noChangeArrowheads="1"/>
            </p:cNvSpPr>
            <p:nvPr/>
          </p:nvSpPr>
          <p:spPr bwMode="auto">
            <a:xfrm>
              <a:off x="3158" y="2186"/>
              <a:ext cx="136" cy="1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" name="Rectangle 345"/>
            <p:cNvSpPr>
              <a:spLocks noChangeArrowheads="1"/>
            </p:cNvSpPr>
            <p:nvPr/>
          </p:nvSpPr>
          <p:spPr bwMode="auto">
            <a:xfrm>
              <a:off x="5119" y="1924"/>
              <a:ext cx="138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5" name="Rectangle 346"/>
            <p:cNvSpPr>
              <a:spLocks noChangeArrowheads="1"/>
            </p:cNvSpPr>
            <p:nvPr/>
          </p:nvSpPr>
          <p:spPr bwMode="auto">
            <a:xfrm>
              <a:off x="5119" y="1924"/>
              <a:ext cx="138" cy="1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" name="Rectangle 347"/>
            <p:cNvSpPr>
              <a:spLocks noChangeArrowheads="1"/>
            </p:cNvSpPr>
            <p:nvPr/>
          </p:nvSpPr>
          <p:spPr bwMode="auto">
            <a:xfrm>
              <a:off x="5119" y="2186"/>
              <a:ext cx="138" cy="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7" name="Rectangle 348"/>
            <p:cNvSpPr>
              <a:spLocks noChangeArrowheads="1"/>
            </p:cNvSpPr>
            <p:nvPr/>
          </p:nvSpPr>
          <p:spPr bwMode="auto">
            <a:xfrm>
              <a:off x="5119" y="2186"/>
              <a:ext cx="138" cy="1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" name="Freeform 349"/>
            <p:cNvSpPr>
              <a:spLocks/>
            </p:cNvSpPr>
            <p:nvPr/>
          </p:nvSpPr>
          <p:spPr bwMode="auto">
            <a:xfrm>
              <a:off x="3155" y="2242"/>
              <a:ext cx="3" cy="23"/>
            </a:xfrm>
            <a:custGeom>
              <a:avLst/>
              <a:gdLst>
                <a:gd name="T0" fmla="*/ 11 w 11"/>
                <a:gd name="T1" fmla="*/ 6 h 105"/>
                <a:gd name="T2" fmla="*/ 11 w 11"/>
                <a:gd name="T3" fmla="*/ 99 h 105"/>
                <a:gd name="T4" fmla="*/ 11 w 11"/>
                <a:gd name="T5" fmla="*/ 105 h 105"/>
                <a:gd name="T6" fmla="*/ 0 w 11"/>
                <a:gd name="T7" fmla="*/ 105 h 105"/>
                <a:gd name="T8" fmla="*/ 0 w 11"/>
                <a:gd name="T9" fmla="*/ 99 h 105"/>
                <a:gd name="T10" fmla="*/ 0 w 11"/>
                <a:gd name="T11" fmla="*/ 6 h 105"/>
                <a:gd name="T12" fmla="*/ 0 w 11"/>
                <a:gd name="T13" fmla="*/ 0 h 105"/>
                <a:gd name="T14" fmla="*/ 11 w 11"/>
                <a:gd name="T15" fmla="*/ 0 h 105"/>
                <a:gd name="T16" fmla="*/ 11 w 11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5">
                  <a:moveTo>
                    <a:pt x="11" y="6"/>
                  </a:moveTo>
                  <a:lnTo>
                    <a:pt x="11" y="99"/>
                  </a:lnTo>
                  <a:lnTo>
                    <a:pt x="11" y="105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" name="Freeform 350"/>
            <p:cNvSpPr>
              <a:spLocks/>
            </p:cNvSpPr>
            <p:nvPr/>
          </p:nvSpPr>
          <p:spPr bwMode="auto">
            <a:xfrm>
              <a:off x="3155" y="1862"/>
              <a:ext cx="3" cy="24"/>
            </a:xfrm>
            <a:custGeom>
              <a:avLst/>
              <a:gdLst>
                <a:gd name="T0" fmla="*/ 0 w 11"/>
                <a:gd name="T1" fmla="*/ 99 h 105"/>
                <a:gd name="T2" fmla="*/ 0 w 11"/>
                <a:gd name="T3" fmla="*/ 6 h 105"/>
                <a:gd name="T4" fmla="*/ 0 w 11"/>
                <a:gd name="T5" fmla="*/ 0 h 105"/>
                <a:gd name="T6" fmla="*/ 11 w 11"/>
                <a:gd name="T7" fmla="*/ 0 h 105"/>
                <a:gd name="T8" fmla="*/ 11 w 11"/>
                <a:gd name="T9" fmla="*/ 6 h 105"/>
                <a:gd name="T10" fmla="*/ 11 w 11"/>
                <a:gd name="T11" fmla="*/ 99 h 105"/>
                <a:gd name="T12" fmla="*/ 11 w 11"/>
                <a:gd name="T13" fmla="*/ 105 h 105"/>
                <a:gd name="T14" fmla="*/ 0 w 11"/>
                <a:gd name="T15" fmla="*/ 105 h 105"/>
                <a:gd name="T16" fmla="*/ 0 w 11"/>
                <a:gd name="T17" fmla="*/ 9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5">
                  <a:moveTo>
                    <a:pt x="0" y="99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1" y="99"/>
                  </a:lnTo>
                  <a:lnTo>
                    <a:pt x="11" y="105"/>
                  </a:lnTo>
                  <a:lnTo>
                    <a:pt x="0" y="105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" name="Rectangle 351"/>
            <p:cNvSpPr>
              <a:spLocks noChangeArrowheads="1"/>
            </p:cNvSpPr>
            <p:nvPr/>
          </p:nvSpPr>
          <p:spPr bwMode="auto">
            <a:xfrm>
              <a:off x="2986" y="578"/>
              <a:ext cx="3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1" name="Rectangle 352"/>
            <p:cNvSpPr>
              <a:spLocks noChangeArrowheads="1"/>
            </p:cNvSpPr>
            <p:nvPr/>
          </p:nvSpPr>
          <p:spPr bwMode="auto">
            <a:xfrm>
              <a:off x="2986" y="578"/>
              <a:ext cx="3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2" name="Rectangle 353"/>
            <p:cNvSpPr>
              <a:spLocks noChangeArrowheads="1"/>
            </p:cNvSpPr>
            <p:nvPr/>
          </p:nvSpPr>
          <p:spPr bwMode="auto">
            <a:xfrm>
              <a:off x="2986" y="578"/>
              <a:ext cx="37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3" name="Rectangle 354"/>
            <p:cNvSpPr>
              <a:spLocks noChangeArrowheads="1"/>
            </p:cNvSpPr>
            <p:nvPr/>
          </p:nvSpPr>
          <p:spPr bwMode="auto">
            <a:xfrm>
              <a:off x="2660" y="657"/>
              <a:ext cx="335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4" name="Rectangle 355"/>
            <p:cNvSpPr>
              <a:spLocks noChangeArrowheads="1"/>
            </p:cNvSpPr>
            <p:nvPr/>
          </p:nvSpPr>
          <p:spPr bwMode="auto">
            <a:xfrm>
              <a:off x="2660" y="657"/>
              <a:ext cx="335" cy="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5" name="Rectangle 356"/>
            <p:cNvSpPr>
              <a:spLocks noChangeArrowheads="1"/>
            </p:cNvSpPr>
            <p:nvPr/>
          </p:nvSpPr>
          <p:spPr bwMode="auto">
            <a:xfrm>
              <a:off x="2660" y="657"/>
              <a:ext cx="335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6" name="Rectangle 357"/>
            <p:cNvSpPr>
              <a:spLocks noChangeArrowheads="1"/>
            </p:cNvSpPr>
            <p:nvPr/>
          </p:nvSpPr>
          <p:spPr bwMode="auto">
            <a:xfrm>
              <a:off x="2660" y="657"/>
              <a:ext cx="335" cy="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7" name="Freeform 358"/>
            <p:cNvSpPr>
              <a:spLocks/>
            </p:cNvSpPr>
            <p:nvPr/>
          </p:nvSpPr>
          <p:spPr bwMode="auto">
            <a:xfrm>
              <a:off x="2659" y="634"/>
              <a:ext cx="336" cy="531"/>
            </a:xfrm>
            <a:custGeom>
              <a:avLst/>
              <a:gdLst>
                <a:gd name="T0" fmla="*/ 0 w 1463"/>
                <a:gd name="T1" fmla="*/ 0 h 2385"/>
                <a:gd name="T2" fmla="*/ 290 w 1463"/>
                <a:gd name="T3" fmla="*/ 2385 h 2385"/>
                <a:gd name="T4" fmla="*/ 1174 w 1463"/>
                <a:gd name="T5" fmla="*/ 2385 h 2385"/>
                <a:gd name="T6" fmla="*/ 1463 w 1463"/>
                <a:gd name="T7" fmla="*/ 2 h 2385"/>
                <a:gd name="T8" fmla="*/ 0 w 1463"/>
                <a:gd name="T9" fmla="*/ 0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2385">
                  <a:moveTo>
                    <a:pt x="0" y="0"/>
                  </a:moveTo>
                  <a:lnTo>
                    <a:pt x="290" y="2385"/>
                  </a:lnTo>
                  <a:lnTo>
                    <a:pt x="1174" y="2385"/>
                  </a:lnTo>
                  <a:lnTo>
                    <a:pt x="146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8" name="Freeform 359"/>
            <p:cNvSpPr>
              <a:spLocks/>
            </p:cNvSpPr>
            <p:nvPr/>
          </p:nvSpPr>
          <p:spPr bwMode="auto">
            <a:xfrm>
              <a:off x="2659" y="634"/>
              <a:ext cx="336" cy="531"/>
            </a:xfrm>
            <a:custGeom>
              <a:avLst/>
              <a:gdLst>
                <a:gd name="T0" fmla="*/ 0 w 1463"/>
                <a:gd name="T1" fmla="*/ 0 h 2385"/>
                <a:gd name="T2" fmla="*/ 290 w 1463"/>
                <a:gd name="T3" fmla="*/ 2385 h 2385"/>
                <a:gd name="T4" fmla="*/ 1174 w 1463"/>
                <a:gd name="T5" fmla="*/ 2385 h 2385"/>
                <a:gd name="T6" fmla="*/ 1463 w 1463"/>
                <a:gd name="T7" fmla="*/ 2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2385">
                  <a:moveTo>
                    <a:pt x="0" y="0"/>
                  </a:moveTo>
                  <a:lnTo>
                    <a:pt x="290" y="2385"/>
                  </a:lnTo>
                  <a:lnTo>
                    <a:pt x="1174" y="2385"/>
                  </a:lnTo>
                  <a:lnTo>
                    <a:pt x="1463" y="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9" name="Rectangle 360"/>
            <p:cNvSpPr>
              <a:spLocks noChangeArrowheads="1"/>
            </p:cNvSpPr>
            <p:nvPr/>
          </p:nvSpPr>
          <p:spPr bwMode="auto">
            <a:xfrm>
              <a:off x="2647" y="646"/>
              <a:ext cx="7" cy="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" name="Rectangle 361"/>
            <p:cNvSpPr>
              <a:spLocks noChangeArrowheads="1"/>
            </p:cNvSpPr>
            <p:nvPr/>
          </p:nvSpPr>
          <p:spPr bwMode="auto">
            <a:xfrm>
              <a:off x="2647" y="646"/>
              <a:ext cx="7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" name="Rectangle 362"/>
            <p:cNvSpPr>
              <a:spLocks noChangeArrowheads="1"/>
            </p:cNvSpPr>
            <p:nvPr/>
          </p:nvSpPr>
          <p:spPr bwMode="auto">
            <a:xfrm>
              <a:off x="3002" y="646"/>
              <a:ext cx="6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" name="Rectangle 363"/>
            <p:cNvSpPr>
              <a:spLocks noChangeArrowheads="1"/>
            </p:cNvSpPr>
            <p:nvPr/>
          </p:nvSpPr>
          <p:spPr bwMode="auto">
            <a:xfrm>
              <a:off x="3013" y="633"/>
              <a:ext cx="7" cy="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" name="Freeform 364"/>
            <p:cNvSpPr>
              <a:spLocks/>
            </p:cNvSpPr>
            <p:nvPr/>
          </p:nvSpPr>
          <p:spPr bwMode="auto">
            <a:xfrm>
              <a:off x="2711" y="676"/>
              <a:ext cx="235" cy="23"/>
            </a:xfrm>
            <a:custGeom>
              <a:avLst/>
              <a:gdLst>
                <a:gd name="T0" fmla="*/ 90 w 1020"/>
                <a:gd name="T1" fmla="*/ 105 h 105"/>
                <a:gd name="T2" fmla="*/ 930 w 1020"/>
                <a:gd name="T3" fmla="*/ 105 h 105"/>
                <a:gd name="T4" fmla="*/ 936 w 1020"/>
                <a:gd name="T5" fmla="*/ 95 h 105"/>
                <a:gd name="T6" fmla="*/ 936 w 1020"/>
                <a:gd name="T7" fmla="*/ 56 h 105"/>
                <a:gd name="T8" fmla="*/ 947 w 1020"/>
                <a:gd name="T9" fmla="*/ 45 h 105"/>
                <a:gd name="T10" fmla="*/ 1020 w 1020"/>
                <a:gd name="T11" fmla="*/ 45 h 105"/>
                <a:gd name="T12" fmla="*/ 1020 w 1020"/>
                <a:gd name="T13" fmla="*/ 0 h 105"/>
                <a:gd name="T14" fmla="*/ 0 w 1020"/>
                <a:gd name="T15" fmla="*/ 0 h 105"/>
                <a:gd name="T16" fmla="*/ 0 w 1020"/>
                <a:gd name="T17" fmla="*/ 45 h 105"/>
                <a:gd name="T18" fmla="*/ 73 w 1020"/>
                <a:gd name="T19" fmla="*/ 45 h 105"/>
                <a:gd name="T20" fmla="*/ 85 w 1020"/>
                <a:gd name="T21" fmla="*/ 56 h 105"/>
                <a:gd name="T22" fmla="*/ 85 w 1020"/>
                <a:gd name="T23" fmla="*/ 95 h 105"/>
                <a:gd name="T24" fmla="*/ 90 w 1020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0" h="105">
                  <a:moveTo>
                    <a:pt x="90" y="105"/>
                  </a:moveTo>
                  <a:lnTo>
                    <a:pt x="930" y="105"/>
                  </a:lnTo>
                  <a:lnTo>
                    <a:pt x="936" y="95"/>
                  </a:lnTo>
                  <a:lnTo>
                    <a:pt x="936" y="56"/>
                  </a:lnTo>
                  <a:lnTo>
                    <a:pt x="947" y="45"/>
                  </a:lnTo>
                  <a:lnTo>
                    <a:pt x="1020" y="45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73" y="45"/>
                  </a:lnTo>
                  <a:lnTo>
                    <a:pt x="85" y="56"/>
                  </a:lnTo>
                  <a:lnTo>
                    <a:pt x="85" y="95"/>
                  </a:lnTo>
                  <a:lnTo>
                    <a:pt x="90" y="105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4" name="Freeform 365"/>
            <p:cNvSpPr>
              <a:spLocks/>
            </p:cNvSpPr>
            <p:nvPr/>
          </p:nvSpPr>
          <p:spPr bwMode="auto">
            <a:xfrm>
              <a:off x="2711" y="676"/>
              <a:ext cx="235" cy="23"/>
            </a:xfrm>
            <a:custGeom>
              <a:avLst/>
              <a:gdLst>
                <a:gd name="T0" fmla="*/ 90 w 1020"/>
                <a:gd name="T1" fmla="*/ 105 h 105"/>
                <a:gd name="T2" fmla="*/ 930 w 1020"/>
                <a:gd name="T3" fmla="*/ 105 h 105"/>
                <a:gd name="T4" fmla="*/ 936 w 1020"/>
                <a:gd name="T5" fmla="*/ 95 h 105"/>
                <a:gd name="T6" fmla="*/ 936 w 1020"/>
                <a:gd name="T7" fmla="*/ 56 h 105"/>
                <a:gd name="T8" fmla="*/ 947 w 1020"/>
                <a:gd name="T9" fmla="*/ 45 h 105"/>
                <a:gd name="T10" fmla="*/ 1020 w 1020"/>
                <a:gd name="T11" fmla="*/ 45 h 105"/>
                <a:gd name="T12" fmla="*/ 1020 w 1020"/>
                <a:gd name="T13" fmla="*/ 0 h 105"/>
                <a:gd name="T14" fmla="*/ 0 w 1020"/>
                <a:gd name="T15" fmla="*/ 0 h 105"/>
                <a:gd name="T16" fmla="*/ 0 w 1020"/>
                <a:gd name="T17" fmla="*/ 45 h 105"/>
                <a:gd name="T18" fmla="*/ 73 w 1020"/>
                <a:gd name="T19" fmla="*/ 45 h 105"/>
                <a:gd name="T20" fmla="*/ 85 w 1020"/>
                <a:gd name="T21" fmla="*/ 56 h 105"/>
                <a:gd name="T22" fmla="*/ 85 w 1020"/>
                <a:gd name="T23" fmla="*/ 95 h 105"/>
                <a:gd name="T24" fmla="*/ 90 w 1020"/>
                <a:gd name="T2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0" h="105">
                  <a:moveTo>
                    <a:pt x="90" y="105"/>
                  </a:moveTo>
                  <a:lnTo>
                    <a:pt x="930" y="105"/>
                  </a:lnTo>
                  <a:lnTo>
                    <a:pt x="936" y="95"/>
                  </a:lnTo>
                  <a:lnTo>
                    <a:pt x="936" y="56"/>
                  </a:lnTo>
                  <a:lnTo>
                    <a:pt x="947" y="45"/>
                  </a:lnTo>
                  <a:lnTo>
                    <a:pt x="1020" y="45"/>
                  </a:lnTo>
                  <a:lnTo>
                    <a:pt x="1020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73" y="45"/>
                  </a:lnTo>
                  <a:lnTo>
                    <a:pt x="85" y="56"/>
                  </a:lnTo>
                  <a:lnTo>
                    <a:pt x="85" y="95"/>
                  </a:lnTo>
                  <a:lnTo>
                    <a:pt x="90" y="10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5" name="Freeform 366"/>
            <p:cNvSpPr>
              <a:spLocks/>
            </p:cNvSpPr>
            <p:nvPr/>
          </p:nvSpPr>
          <p:spPr bwMode="auto">
            <a:xfrm>
              <a:off x="2733" y="679"/>
              <a:ext cx="191" cy="20"/>
            </a:xfrm>
            <a:custGeom>
              <a:avLst/>
              <a:gdLst>
                <a:gd name="T0" fmla="*/ 800 w 831"/>
                <a:gd name="T1" fmla="*/ 20 h 87"/>
                <a:gd name="T2" fmla="*/ 831 w 831"/>
                <a:gd name="T3" fmla="*/ 50 h 87"/>
                <a:gd name="T4" fmla="*/ 831 w 831"/>
                <a:gd name="T5" fmla="*/ 87 h 87"/>
                <a:gd name="T6" fmla="*/ 0 w 831"/>
                <a:gd name="T7" fmla="*/ 87 h 87"/>
                <a:gd name="T8" fmla="*/ 0 w 831"/>
                <a:gd name="T9" fmla="*/ 50 h 87"/>
                <a:gd name="T10" fmla="*/ 30 w 831"/>
                <a:gd name="T11" fmla="*/ 20 h 87"/>
                <a:gd name="T12" fmla="*/ 30 w 831"/>
                <a:gd name="T13" fmla="*/ 0 h 87"/>
                <a:gd name="T14" fmla="*/ 800 w 831"/>
                <a:gd name="T15" fmla="*/ 0 h 87"/>
                <a:gd name="T16" fmla="*/ 800 w 831"/>
                <a:gd name="T17" fmla="*/ 2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" h="87">
                  <a:moveTo>
                    <a:pt x="800" y="20"/>
                  </a:moveTo>
                  <a:lnTo>
                    <a:pt x="831" y="50"/>
                  </a:lnTo>
                  <a:lnTo>
                    <a:pt x="831" y="87"/>
                  </a:lnTo>
                  <a:lnTo>
                    <a:pt x="0" y="87"/>
                  </a:lnTo>
                  <a:lnTo>
                    <a:pt x="0" y="50"/>
                  </a:lnTo>
                  <a:lnTo>
                    <a:pt x="30" y="20"/>
                  </a:lnTo>
                  <a:lnTo>
                    <a:pt x="30" y="0"/>
                  </a:lnTo>
                  <a:lnTo>
                    <a:pt x="800" y="0"/>
                  </a:lnTo>
                  <a:lnTo>
                    <a:pt x="80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6" name="Freeform 367"/>
            <p:cNvSpPr>
              <a:spLocks/>
            </p:cNvSpPr>
            <p:nvPr/>
          </p:nvSpPr>
          <p:spPr bwMode="auto">
            <a:xfrm>
              <a:off x="2733" y="679"/>
              <a:ext cx="191" cy="20"/>
            </a:xfrm>
            <a:custGeom>
              <a:avLst/>
              <a:gdLst>
                <a:gd name="T0" fmla="*/ 800 w 831"/>
                <a:gd name="T1" fmla="*/ 20 h 87"/>
                <a:gd name="T2" fmla="*/ 831 w 831"/>
                <a:gd name="T3" fmla="*/ 50 h 87"/>
                <a:gd name="T4" fmla="*/ 831 w 831"/>
                <a:gd name="T5" fmla="*/ 87 h 87"/>
                <a:gd name="T6" fmla="*/ 0 w 831"/>
                <a:gd name="T7" fmla="*/ 87 h 87"/>
                <a:gd name="T8" fmla="*/ 0 w 831"/>
                <a:gd name="T9" fmla="*/ 50 h 87"/>
                <a:gd name="T10" fmla="*/ 30 w 831"/>
                <a:gd name="T11" fmla="*/ 20 h 87"/>
                <a:gd name="T12" fmla="*/ 30 w 831"/>
                <a:gd name="T13" fmla="*/ 0 h 87"/>
                <a:gd name="T14" fmla="*/ 800 w 831"/>
                <a:gd name="T15" fmla="*/ 0 h 87"/>
                <a:gd name="T16" fmla="*/ 800 w 831"/>
                <a:gd name="T17" fmla="*/ 2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" h="87">
                  <a:moveTo>
                    <a:pt x="800" y="20"/>
                  </a:moveTo>
                  <a:lnTo>
                    <a:pt x="831" y="50"/>
                  </a:lnTo>
                  <a:lnTo>
                    <a:pt x="831" y="87"/>
                  </a:lnTo>
                  <a:lnTo>
                    <a:pt x="0" y="87"/>
                  </a:lnTo>
                  <a:lnTo>
                    <a:pt x="0" y="50"/>
                  </a:lnTo>
                  <a:lnTo>
                    <a:pt x="30" y="20"/>
                  </a:lnTo>
                  <a:lnTo>
                    <a:pt x="30" y="0"/>
                  </a:lnTo>
                  <a:lnTo>
                    <a:pt x="800" y="0"/>
                  </a:lnTo>
                  <a:lnTo>
                    <a:pt x="800" y="2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7" name="Freeform 368"/>
            <p:cNvSpPr>
              <a:spLocks/>
            </p:cNvSpPr>
            <p:nvPr/>
          </p:nvSpPr>
          <p:spPr bwMode="auto">
            <a:xfrm>
              <a:off x="2930" y="634"/>
              <a:ext cx="66" cy="531"/>
            </a:xfrm>
            <a:custGeom>
              <a:avLst/>
              <a:gdLst>
                <a:gd name="T0" fmla="*/ 295 w 295"/>
                <a:gd name="T1" fmla="*/ 1 h 2385"/>
                <a:gd name="T2" fmla="*/ 295 w 295"/>
                <a:gd name="T3" fmla="*/ 2 h 2385"/>
                <a:gd name="T4" fmla="*/ 4 w 295"/>
                <a:gd name="T5" fmla="*/ 2385 h 2385"/>
                <a:gd name="T6" fmla="*/ 0 w 295"/>
                <a:gd name="T7" fmla="*/ 2385 h 2385"/>
                <a:gd name="T8" fmla="*/ 290 w 295"/>
                <a:gd name="T9" fmla="*/ 1 h 2385"/>
                <a:gd name="T10" fmla="*/ 290 w 295"/>
                <a:gd name="T11" fmla="*/ 0 h 2385"/>
                <a:gd name="T12" fmla="*/ 295 w 295"/>
                <a:gd name="T13" fmla="*/ 1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385">
                  <a:moveTo>
                    <a:pt x="295" y="1"/>
                  </a:moveTo>
                  <a:lnTo>
                    <a:pt x="295" y="2"/>
                  </a:lnTo>
                  <a:lnTo>
                    <a:pt x="4" y="2385"/>
                  </a:lnTo>
                  <a:lnTo>
                    <a:pt x="0" y="2385"/>
                  </a:lnTo>
                  <a:lnTo>
                    <a:pt x="290" y="1"/>
                  </a:lnTo>
                  <a:lnTo>
                    <a:pt x="290" y="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8" name="Freeform 369"/>
            <p:cNvSpPr>
              <a:spLocks/>
            </p:cNvSpPr>
            <p:nvPr/>
          </p:nvSpPr>
          <p:spPr bwMode="auto">
            <a:xfrm>
              <a:off x="2930" y="634"/>
              <a:ext cx="66" cy="531"/>
            </a:xfrm>
            <a:custGeom>
              <a:avLst/>
              <a:gdLst>
                <a:gd name="T0" fmla="*/ 295 w 295"/>
                <a:gd name="T1" fmla="*/ 1 h 2385"/>
                <a:gd name="T2" fmla="*/ 295 w 295"/>
                <a:gd name="T3" fmla="*/ 2 h 2385"/>
                <a:gd name="T4" fmla="*/ 4 w 295"/>
                <a:gd name="T5" fmla="*/ 2385 h 2385"/>
                <a:gd name="T6" fmla="*/ 0 w 295"/>
                <a:gd name="T7" fmla="*/ 2385 h 2385"/>
                <a:gd name="T8" fmla="*/ 290 w 295"/>
                <a:gd name="T9" fmla="*/ 1 h 2385"/>
                <a:gd name="T10" fmla="*/ 290 w 295"/>
                <a:gd name="T11" fmla="*/ 0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2385">
                  <a:moveTo>
                    <a:pt x="295" y="1"/>
                  </a:moveTo>
                  <a:lnTo>
                    <a:pt x="295" y="2"/>
                  </a:lnTo>
                  <a:lnTo>
                    <a:pt x="4" y="2385"/>
                  </a:lnTo>
                  <a:lnTo>
                    <a:pt x="0" y="2385"/>
                  </a:lnTo>
                  <a:lnTo>
                    <a:pt x="290" y="1"/>
                  </a:lnTo>
                  <a:lnTo>
                    <a:pt x="29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9" name="Freeform 370"/>
            <p:cNvSpPr>
              <a:spLocks/>
            </p:cNvSpPr>
            <p:nvPr/>
          </p:nvSpPr>
          <p:spPr bwMode="auto">
            <a:xfrm>
              <a:off x="2658" y="634"/>
              <a:ext cx="69" cy="531"/>
            </a:xfrm>
            <a:custGeom>
              <a:avLst/>
              <a:gdLst>
                <a:gd name="T0" fmla="*/ 291 w 294"/>
                <a:gd name="T1" fmla="*/ 2387 h 2387"/>
                <a:gd name="T2" fmla="*/ 0 w 294"/>
                <a:gd name="T3" fmla="*/ 0 h 2387"/>
                <a:gd name="T4" fmla="*/ 4 w 294"/>
                <a:gd name="T5" fmla="*/ 0 h 2387"/>
                <a:gd name="T6" fmla="*/ 294 w 294"/>
                <a:gd name="T7" fmla="*/ 2387 h 2387"/>
                <a:gd name="T8" fmla="*/ 291 w 294"/>
                <a:gd name="T9" fmla="*/ 2387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2387">
                  <a:moveTo>
                    <a:pt x="291" y="238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94" y="2387"/>
                  </a:lnTo>
                  <a:lnTo>
                    <a:pt x="291" y="23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" name="Freeform 371"/>
            <p:cNvSpPr>
              <a:spLocks/>
            </p:cNvSpPr>
            <p:nvPr/>
          </p:nvSpPr>
          <p:spPr bwMode="auto">
            <a:xfrm>
              <a:off x="2658" y="634"/>
              <a:ext cx="69" cy="531"/>
            </a:xfrm>
            <a:custGeom>
              <a:avLst/>
              <a:gdLst>
                <a:gd name="T0" fmla="*/ 291 w 294"/>
                <a:gd name="T1" fmla="*/ 2387 h 2387"/>
                <a:gd name="T2" fmla="*/ 0 w 294"/>
                <a:gd name="T3" fmla="*/ 0 h 2387"/>
                <a:gd name="T4" fmla="*/ 4 w 294"/>
                <a:gd name="T5" fmla="*/ 0 h 2387"/>
                <a:gd name="T6" fmla="*/ 294 w 294"/>
                <a:gd name="T7" fmla="*/ 2387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2387">
                  <a:moveTo>
                    <a:pt x="291" y="238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94" y="2387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1" name="Rectangle 372"/>
            <p:cNvSpPr>
              <a:spLocks noChangeArrowheads="1"/>
            </p:cNvSpPr>
            <p:nvPr/>
          </p:nvSpPr>
          <p:spPr bwMode="auto">
            <a:xfrm>
              <a:off x="2647" y="646"/>
              <a:ext cx="7" cy="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2" name="Rectangle 373"/>
            <p:cNvSpPr>
              <a:spLocks noChangeArrowheads="1"/>
            </p:cNvSpPr>
            <p:nvPr/>
          </p:nvSpPr>
          <p:spPr bwMode="auto">
            <a:xfrm>
              <a:off x="2647" y="646"/>
              <a:ext cx="7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3" name="Rectangle 374"/>
            <p:cNvSpPr>
              <a:spLocks noChangeArrowheads="1"/>
            </p:cNvSpPr>
            <p:nvPr/>
          </p:nvSpPr>
          <p:spPr bwMode="auto">
            <a:xfrm>
              <a:off x="3002" y="646"/>
              <a:ext cx="6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4" name="Freeform 375"/>
            <p:cNvSpPr>
              <a:spLocks/>
            </p:cNvSpPr>
            <p:nvPr/>
          </p:nvSpPr>
          <p:spPr bwMode="auto">
            <a:xfrm>
              <a:off x="2701" y="1138"/>
              <a:ext cx="256" cy="27"/>
            </a:xfrm>
            <a:custGeom>
              <a:avLst/>
              <a:gdLst>
                <a:gd name="T0" fmla="*/ 0 w 1117"/>
                <a:gd name="T1" fmla="*/ 124 h 124"/>
                <a:gd name="T2" fmla="*/ 0 w 1117"/>
                <a:gd name="T3" fmla="*/ 71 h 124"/>
                <a:gd name="T4" fmla="*/ 112 w 1117"/>
                <a:gd name="T5" fmla="*/ 71 h 124"/>
                <a:gd name="T6" fmla="*/ 112 w 1117"/>
                <a:gd name="T7" fmla="*/ 12 h 124"/>
                <a:gd name="T8" fmla="*/ 120 w 1117"/>
                <a:gd name="T9" fmla="*/ 12 h 124"/>
                <a:gd name="T10" fmla="*/ 120 w 1117"/>
                <a:gd name="T11" fmla="*/ 0 h 124"/>
                <a:gd name="T12" fmla="*/ 998 w 1117"/>
                <a:gd name="T13" fmla="*/ 0 h 124"/>
                <a:gd name="T14" fmla="*/ 998 w 1117"/>
                <a:gd name="T15" fmla="*/ 12 h 124"/>
                <a:gd name="T16" fmla="*/ 1005 w 1117"/>
                <a:gd name="T17" fmla="*/ 12 h 124"/>
                <a:gd name="T18" fmla="*/ 1005 w 1117"/>
                <a:gd name="T19" fmla="*/ 71 h 124"/>
                <a:gd name="T20" fmla="*/ 1117 w 1117"/>
                <a:gd name="T21" fmla="*/ 71 h 124"/>
                <a:gd name="T22" fmla="*/ 1117 w 1117"/>
                <a:gd name="T23" fmla="*/ 124 h 124"/>
                <a:gd name="T24" fmla="*/ 0 w 1117"/>
                <a:gd name="T2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7" h="124">
                  <a:moveTo>
                    <a:pt x="0" y="124"/>
                  </a:moveTo>
                  <a:lnTo>
                    <a:pt x="0" y="71"/>
                  </a:lnTo>
                  <a:lnTo>
                    <a:pt x="112" y="71"/>
                  </a:lnTo>
                  <a:lnTo>
                    <a:pt x="112" y="12"/>
                  </a:lnTo>
                  <a:lnTo>
                    <a:pt x="120" y="12"/>
                  </a:lnTo>
                  <a:lnTo>
                    <a:pt x="120" y="0"/>
                  </a:lnTo>
                  <a:lnTo>
                    <a:pt x="998" y="0"/>
                  </a:lnTo>
                  <a:lnTo>
                    <a:pt x="998" y="12"/>
                  </a:lnTo>
                  <a:lnTo>
                    <a:pt x="1005" y="12"/>
                  </a:lnTo>
                  <a:lnTo>
                    <a:pt x="1005" y="71"/>
                  </a:lnTo>
                  <a:lnTo>
                    <a:pt x="1117" y="71"/>
                  </a:lnTo>
                  <a:lnTo>
                    <a:pt x="1117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5" name="Freeform 376"/>
            <p:cNvSpPr>
              <a:spLocks/>
            </p:cNvSpPr>
            <p:nvPr/>
          </p:nvSpPr>
          <p:spPr bwMode="auto">
            <a:xfrm>
              <a:off x="2701" y="1138"/>
              <a:ext cx="256" cy="27"/>
            </a:xfrm>
            <a:custGeom>
              <a:avLst/>
              <a:gdLst>
                <a:gd name="T0" fmla="*/ 0 w 1117"/>
                <a:gd name="T1" fmla="*/ 124 h 124"/>
                <a:gd name="T2" fmla="*/ 0 w 1117"/>
                <a:gd name="T3" fmla="*/ 71 h 124"/>
                <a:gd name="T4" fmla="*/ 112 w 1117"/>
                <a:gd name="T5" fmla="*/ 71 h 124"/>
                <a:gd name="T6" fmla="*/ 112 w 1117"/>
                <a:gd name="T7" fmla="*/ 12 h 124"/>
                <a:gd name="T8" fmla="*/ 120 w 1117"/>
                <a:gd name="T9" fmla="*/ 12 h 124"/>
                <a:gd name="T10" fmla="*/ 120 w 1117"/>
                <a:gd name="T11" fmla="*/ 0 h 124"/>
                <a:gd name="T12" fmla="*/ 998 w 1117"/>
                <a:gd name="T13" fmla="*/ 0 h 124"/>
                <a:gd name="T14" fmla="*/ 998 w 1117"/>
                <a:gd name="T15" fmla="*/ 12 h 124"/>
                <a:gd name="T16" fmla="*/ 1005 w 1117"/>
                <a:gd name="T17" fmla="*/ 12 h 124"/>
                <a:gd name="T18" fmla="*/ 1005 w 1117"/>
                <a:gd name="T19" fmla="*/ 71 h 124"/>
                <a:gd name="T20" fmla="*/ 1117 w 1117"/>
                <a:gd name="T21" fmla="*/ 71 h 124"/>
                <a:gd name="T22" fmla="*/ 1117 w 1117"/>
                <a:gd name="T23" fmla="*/ 124 h 124"/>
                <a:gd name="T24" fmla="*/ 0 w 1117"/>
                <a:gd name="T2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7" h="124">
                  <a:moveTo>
                    <a:pt x="0" y="124"/>
                  </a:moveTo>
                  <a:lnTo>
                    <a:pt x="0" y="71"/>
                  </a:lnTo>
                  <a:lnTo>
                    <a:pt x="112" y="71"/>
                  </a:lnTo>
                  <a:lnTo>
                    <a:pt x="112" y="12"/>
                  </a:lnTo>
                  <a:lnTo>
                    <a:pt x="120" y="12"/>
                  </a:lnTo>
                  <a:lnTo>
                    <a:pt x="120" y="0"/>
                  </a:lnTo>
                  <a:lnTo>
                    <a:pt x="998" y="0"/>
                  </a:lnTo>
                  <a:lnTo>
                    <a:pt x="998" y="12"/>
                  </a:lnTo>
                  <a:lnTo>
                    <a:pt x="1005" y="12"/>
                  </a:lnTo>
                  <a:lnTo>
                    <a:pt x="1005" y="71"/>
                  </a:lnTo>
                  <a:lnTo>
                    <a:pt x="1117" y="71"/>
                  </a:lnTo>
                  <a:lnTo>
                    <a:pt x="1117" y="124"/>
                  </a:lnTo>
                  <a:lnTo>
                    <a:pt x="0" y="12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6" name="Freeform 377"/>
            <p:cNvSpPr>
              <a:spLocks/>
            </p:cNvSpPr>
            <p:nvPr/>
          </p:nvSpPr>
          <p:spPr bwMode="auto">
            <a:xfrm>
              <a:off x="2930" y="637"/>
              <a:ext cx="66" cy="528"/>
            </a:xfrm>
            <a:custGeom>
              <a:avLst/>
              <a:gdLst>
                <a:gd name="T0" fmla="*/ 294 w 294"/>
                <a:gd name="T1" fmla="*/ 0 h 2373"/>
                <a:gd name="T2" fmla="*/ 294 w 294"/>
                <a:gd name="T3" fmla="*/ 1 h 2373"/>
                <a:gd name="T4" fmla="*/ 4 w 294"/>
                <a:gd name="T5" fmla="*/ 2373 h 2373"/>
                <a:gd name="T6" fmla="*/ 0 w 294"/>
                <a:gd name="T7" fmla="*/ 2373 h 2373"/>
                <a:gd name="T8" fmla="*/ 290 w 294"/>
                <a:gd name="T9" fmla="*/ 1 h 2373"/>
                <a:gd name="T10" fmla="*/ 290 w 294"/>
                <a:gd name="T11" fmla="*/ 0 h 2373"/>
                <a:gd name="T12" fmla="*/ 294 w 294"/>
                <a:gd name="T13" fmla="*/ 0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2373">
                  <a:moveTo>
                    <a:pt x="294" y="0"/>
                  </a:moveTo>
                  <a:lnTo>
                    <a:pt x="294" y="1"/>
                  </a:lnTo>
                  <a:lnTo>
                    <a:pt x="4" y="2373"/>
                  </a:lnTo>
                  <a:lnTo>
                    <a:pt x="0" y="2373"/>
                  </a:lnTo>
                  <a:lnTo>
                    <a:pt x="290" y="1"/>
                  </a:lnTo>
                  <a:lnTo>
                    <a:pt x="290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7" name="Freeform 378"/>
            <p:cNvSpPr>
              <a:spLocks/>
            </p:cNvSpPr>
            <p:nvPr/>
          </p:nvSpPr>
          <p:spPr bwMode="auto">
            <a:xfrm>
              <a:off x="2930" y="637"/>
              <a:ext cx="66" cy="528"/>
            </a:xfrm>
            <a:custGeom>
              <a:avLst/>
              <a:gdLst>
                <a:gd name="T0" fmla="*/ 294 w 294"/>
                <a:gd name="T1" fmla="*/ 0 h 2373"/>
                <a:gd name="T2" fmla="*/ 294 w 294"/>
                <a:gd name="T3" fmla="*/ 1 h 2373"/>
                <a:gd name="T4" fmla="*/ 4 w 294"/>
                <a:gd name="T5" fmla="*/ 2373 h 2373"/>
                <a:gd name="T6" fmla="*/ 0 w 294"/>
                <a:gd name="T7" fmla="*/ 2373 h 2373"/>
                <a:gd name="T8" fmla="*/ 290 w 294"/>
                <a:gd name="T9" fmla="*/ 1 h 2373"/>
                <a:gd name="T10" fmla="*/ 290 w 294"/>
                <a:gd name="T11" fmla="*/ 0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73">
                  <a:moveTo>
                    <a:pt x="294" y="0"/>
                  </a:moveTo>
                  <a:lnTo>
                    <a:pt x="294" y="1"/>
                  </a:lnTo>
                  <a:lnTo>
                    <a:pt x="4" y="2373"/>
                  </a:lnTo>
                  <a:lnTo>
                    <a:pt x="0" y="2373"/>
                  </a:lnTo>
                  <a:lnTo>
                    <a:pt x="290" y="1"/>
                  </a:lnTo>
                  <a:lnTo>
                    <a:pt x="29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8" name="Rectangle 379"/>
            <p:cNvSpPr>
              <a:spLocks noChangeArrowheads="1"/>
            </p:cNvSpPr>
            <p:nvPr/>
          </p:nvSpPr>
          <p:spPr bwMode="auto">
            <a:xfrm>
              <a:off x="3124" y="1975"/>
              <a:ext cx="1865" cy="177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9" name="Rectangle 380"/>
            <p:cNvSpPr>
              <a:spLocks noChangeArrowheads="1"/>
            </p:cNvSpPr>
            <p:nvPr/>
          </p:nvSpPr>
          <p:spPr bwMode="auto">
            <a:xfrm>
              <a:off x="3124" y="1975"/>
              <a:ext cx="1865" cy="1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" name="Rectangle 381"/>
            <p:cNvSpPr>
              <a:spLocks noChangeArrowheads="1"/>
            </p:cNvSpPr>
            <p:nvPr/>
          </p:nvSpPr>
          <p:spPr bwMode="auto">
            <a:xfrm>
              <a:off x="3060" y="1975"/>
              <a:ext cx="55" cy="1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" name="Rectangle 382"/>
            <p:cNvSpPr>
              <a:spLocks noChangeArrowheads="1"/>
            </p:cNvSpPr>
            <p:nvPr/>
          </p:nvSpPr>
          <p:spPr bwMode="auto">
            <a:xfrm>
              <a:off x="3060" y="1975"/>
              <a:ext cx="55" cy="1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2" name="Rectangle 383"/>
            <p:cNvSpPr>
              <a:spLocks noChangeArrowheads="1"/>
            </p:cNvSpPr>
            <p:nvPr/>
          </p:nvSpPr>
          <p:spPr bwMode="auto">
            <a:xfrm>
              <a:off x="3060" y="1965"/>
              <a:ext cx="11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" name="Rectangle 384"/>
            <p:cNvSpPr>
              <a:spLocks noChangeArrowheads="1"/>
            </p:cNvSpPr>
            <p:nvPr/>
          </p:nvSpPr>
          <p:spPr bwMode="auto">
            <a:xfrm>
              <a:off x="3060" y="1965"/>
              <a:ext cx="11" cy="19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4" name="Rectangle 385"/>
            <p:cNvSpPr>
              <a:spLocks noChangeArrowheads="1"/>
            </p:cNvSpPr>
            <p:nvPr/>
          </p:nvSpPr>
          <p:spPr bwMode="auto">
            <a:xfrm>
              <a:off x="3078" y="1976"/>
              <a:ext cx="37" cy="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" name="Rectangle 386"/>
            <p:cNvSpPr>
              <a:spLocks noChangeArrowheads="1"/>
            </p:cNvSpPr>
            <p:nvPr/>
          </p:nvSpPr>
          <p:spPr bwMode="auto">
            <a:xfrm>
              <a:off x="3078" y="1976"/>
              <a:ext cx="37" cy="1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6" name="Freeform 387"/>
            <p:cNvSpPr>
              <a:spLocks/>
            </p:cNvSpPr>
            <p:nvPr/>
          </p:nvSpPr>
          <p:spPr bwMode="auto">
            <a:xfrm>
              <a:off x="3060" y="1965"/>
              <a:ext cx="55" cy="11"/>
            </a:xfrm>
            <a:custGeom>
              <a:avLst/>
              <a:gdLst>
                <a:gd name="T0" fmla="*/ 0 w 231"/>
                <a:gd name="T1" fmla="*/ 0 h 51"/>
                <a:gd name="T2" fmla="*/ 0 w 231"/>
                <a:gd name="T3" fmla="*/ 39 h 51"/>
                <a:gd name="T4" fmla="*/ 20 w 231"/>
                <a:gd name="T5" fmla="*/ 39 h 51"/>
                <a:gd name="T6" fmla="*/ 20 w 231"/>
                <a:gd name="T7" fmla="*/ 47 h 51"/>
                <a:gd name="T8" fmla="*/ 78 w 231"/>
                <a:gd name="T9" fmla="*/ 47 h 51"/>
                <a:gd name="T10" fmla="*/ 78 w 231"/>
                <a:gd name="T11" fmla="*/ 51 h 51"/>
                <a:gd name="T12" fmla="*/ 231 w 231"/>
                <a:gd name="T13" fmla="*/ 51 h 51"/>
                <a:gd name="T14" fmla="*/ 231 w 231"/>
                <a:gd name="T15" fmla="*/ 45 h 51"/>
                <a:gd name="T16" fmla="*/ 194 w 231"/>
                <a:gd name="T17" fmla="*/ 45 h 51"/>
                <a:gd name="T18" fmla="*/ 194 w 231"/>
                <a:gd name="T19" fmla="*/ 41 h 51"/>
                <a:gd name="T20" fmla="*/ 47 w 231"/>
                <a:gd name="T21" fmla="*/ 41 h 51"/>
                <a:gd name="T22" fmla="*/ 47 w 231"/>
                <a:gd name="T23" fmla="*/ 0 h 51"/>
                <a:gd name="T24" fmla="*/ 0 w 23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51">
                  <a:moveTo>
                    <a:pt x="0" y="0"/>
                  </a:moveTo>
                  <a:lnTo>
                    <a:pt x="0" y="39"/>
                  </a:lnTo>
                  <a:lnTo>
                    <a:pt x="20" y="39"/>
                  </a:lnTo>
                  <a:lnTo>
                    <a:pt x="20" y="47"/>
                  </a:lnTo>
                  <a:lnTo>
                    <a:pt x="78" y="47"/>
                  </a:lnTo>
                  <a:lnTo>
                    <a:pt x="78" y="51"/>
                  </a:lnTo>
                  <a:lnTo>
                    <a:pt x="231" y="51"/>
                  </a:lnTo>
                  <a:lnTo>
                    <a:pt x="231" y="45"/>
                  </a:lnTo>
                  <a:lnTo>
                    <a:pt x="194" y="45"/>
                  </a:lnTo>
                  <a:lnTo>
                    <a:pt x="194" y="41"/>
                  </a:lnTo>
                  <a:lnTo>
                    <a:pt x="47" y="4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" name="Freeform 388"/>
            <p:cNvSpPr>
              <a:spLocks/>
            </p:cNvSpPr>
            <p:nvPr/>
          </p:nvSpPr>
          <p:spPr bwMode="auto">
            <a:xfrm>
              <a:off x="3060" y="1965"/>
              <a:ext cx="55" cy="11"/>
            </a:xfrm>
            <a:custGeom>
              <a:avLst/>
              <a:gdLst>
                <a:gd name="T0" fmla="*/ 0 w 231"/>
                <a:gd name="T1" fmla="*/ 0 h 51"/>
                <a:gd name="T2" fmla="*/ 0 w 231"/>
                <a:gd name="T3" fmla="*/ 39 h 51"/>
                <a:gd name="T4" fmla="*/ 20 w 231"/>
                <a:gd name="T5" fmla="*/ 39 h 51"/>
                <a:gd name="T6" fmla="*/ 20 w 231"/>
                <a:gd name="T7" fmla="*/ 47 h 51"/>
                <a:gd name="T8" fmla="*/ 78 w 231"/>
                <a:gd name="T9" fmla="*/ 47 h 51"/>
                <a:gd name="T10" fmla="*/ 78 w 231"/>
                <a:gd name="T11" fmla="*/ 51 h 51"/>
                <a:gd name="T12" fmla="*/ 231 w 231"/>
                <a:gd name="T13" fmla="*/ 51 h 51"/>
                <a:gd name="T14" fmla="*/ 231 w 231"/>
                <a:gd name="T15" fmla="*/ 45 h 51"/>
                <a:gd name="T16" fmla="*/ 194 w 231"/>
                <a:gd name="T17" fmla="*/ 45 h 51"/>
                <a:gd name="T18" fmla="*/ 194 w 231"/>
                <a:gd name="T19" fmla="*/ 41 h 51"/>
                <a:gd name="T20" fmla="*/ 47 w 231"/>
                <a:gd name="T21" fmla="*/ 41 h 51"/>
                <a:gd name="T22" fmla="*/ 47 w 231"/>
                <a:gd name="T23" fmla="*/ 0 h 51"/>
                <a:gd name="T24" fmla="*/ 0 w 23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51">
                  <a:moveTo>
                    <a:pt x="0" y="0"/>
                  </a:moveTo>
                  <a:lnTo>
                    <a:pt x="0" y="39"/>
                  </a:lnTo>
                  <a:lnTo>
                    <a:pt x="20" y="39"/>
                  </a:lnTo>
                  <a:lnTo>
                    <a:pt x="20" y="47"/>
                  </a:lnTo>
                  <a:lnTo>
                    <a:pt x="78" y="47"/>
                  </a:lnTo>
                  <a:lnTo>
                    <a:pt x="78" y="51"/>
                  </a:lnTo>
                  <a:lnTo>
                    <a:pt x="231" y="51"/>
                  </a:lnTo>
                  <a:lnTo>
                    <a:pt x="231" y="45"/>
                  </a:lnTo>
                  <a:lnTo>
                    <a:pt x="194" y="45"/>
                  </a:lnTo>
                  <a:lnTo>
                    <a:pt x="194" y="41"/>
                  </a:lnTo>
                  <a:lnTo>
                    <a:pt x="47" y="4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8" name="Freeform 389"/>
            <p:cNvSpPr>
              <a:spLocks/>
            </p:cNvSpPr>
            <p:nvPr/>
          </p:nvSpPr>
          <p:spPr bwMode="auto">
            <a:xfrm>
              <a:off x="3060" y="2151"/>
              <a:ext cx="55" cy="12"/>
            </a:xfrm>
            <a:custGeom>
              <a:avLst/>
              <a:gdLst>
                <a:gd name="T0" fmla="*/ 0 w 231"/>
                <a:gd name="T1" fmla="*/ 51 h 51"/>
                <a:gd name="T2" fmla="*/ 0 w 231"/>
                <a:gd name="T3" fmla="*/ 12 h 51"/>
                <a:gd name="T4" fmla="*/ 20 w 231"/>
                <a:gd name="T5" fmla="*/ 12 h 51"/>
                <a:gd name="T6" fmla="*/ 20 w 231"/>
                <a:gd name="T7" fmla="*/ 4 h 51"/>
                <a:gd name="T8" fmla="*/ 78 w 231"/>
                <a:gd name="T9" fmla="*/ 4 h 51"/>
                <a:gd name="T10" fmla="*/ 78 w 231"/>
                <a:gd name="T11" fmla="*/ 0 h 51"/>
                <a:gd name="T12" fmla="*/ 231 w 231"/>
                <a:gd name="T13" fmla="*/ 0 h 51"/>
                <a:gd name="T14" fmla="*/ 231 w 231"/>
                <a:gd name="T15" fmla="*/ 5 h 51"/>
                <a:gd name="T16" fmla="*/ 194 w 231"/>
                <a:gd name="T17" fmla="*/ 5 h 51"/>
                <a:gd name="T18" fmla="*/ 194 w 231"/>
                <a:gd name="T19" fmla="*/ 10 h 51"/>
                <a:gd name="T20" fmla="*/ 47 w 231"/>
                <a:gd name="T21" fmla="*/ 10 h 51"/>
                <a:gd name="T22" fmla="*/ 47 w 231"/>
                <a:gd name="T23" fmla="*/ 51 h 51"/>
                <a:gd name="T24" fmla="*/ 0 w 231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51">
                  <a:moveTo>
                    <a:pt x="0" y="51"/>
                  </a:moveTo>
                  <a:lnTo>
                    <a:pt x="0" y="12"/>
                  </a:lnTo>
                  <a:lnTo>
                    <a:pt x="20" y="12"/>
                  </a:lnTo>
                  <a:lnTo>
                    <a:pt x="20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231" y="0"/>
                  </a:lnTo>
                  <a:lnTo>
                    <a:pt x="231" y="5"/>
                  </a:lnTo>
                  <a:lnTo>
                    <a:pt x="194" y="5"/>
                  </a:lnTo>
                  <a:lnTo>
                    <a:pt x="194" y="10"/>
                  </a:lnTo>
                  <a:lnTo>
                    <a:pt x="47" y="10"/>
                  </a:lnTo>
                  <a:lnTo>
                    <a:pt x="4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" name="Freeform 390"/>
            <p:cNvSpPr>
              <a:spLocks/>
            </p:cNvSpPr>
            <p:nvPr/>
          </p:nvSpPr>
          <p:spPr bwMode="auto">
            <a:xfrm>
              <a:off x="3060" y="2151"/>
              <a:ext cx="55" cy="12"/>
            </a:xfrm>
            <a:custGeom>
              <a:avLst/>
              <a:gdLst>
                <a:gd name="T0" fmla="*/ 0 w 231"/>
                <a:gd name="T1" fmla="*/ 51 h 51"/>
                <a:gd name="T2" fmla="*/ 0 w 231"/>
                <a:gd name="T3" fmla="*/ 12 h 51"/>
                <a:gd name="T4" fmla="*/ 20 w 231"/>
                <a:gd name="T5" fmla="*/ 12 h 51"/>
                <a:gd name="T6" fmla="*/ 20 w 231"/>
                <a:gd name="T7" fmla="*/ 4 h 51"/>
                <a:gd name="T8" fmla="*/ 78 w 231"/>
                <a:gd name="T9" fmla="*/ 4 h 51"/>
                <a:gd name="T10" fmla="*/ 78 w 231"/>
                <a:gd name="T11" fmla="*/ 0 h 51"/>
                <a:gd name="T12" fmla="*/ 231 w 231"/>
                <a:gd name="T13" fmla="*/ 0 h 51"/>
                <a:gd name="T14" fmla="*/ 231 w 231"/>
                <a:gd name="T15" fmla="*/ 5 h 51"/>
                <a:gd name="T16" fmla="*/ 194 w 231"/>
                <a:gd name="T17" fmla="*/ 5 h 51"/>
                <a:gd name="T18" fmla="*/ 194 w 231"/>
                <a:gd name="T19" fmla="*/ 10 h 51"/>
                <a:gd name="T20" fmla="*/ 47 w 231"/>
                <a:gd name="T21" fmla="*/ 10 h 51"/>
                <a:gd name="T22" fmla="*/ 47 w 231"/>
                <a:gd name="T23" fmla="*/ 51 h 51"/>
                <a:gd name="T24" fmla="*/ 0 w 231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51">
                  <a:moveTo>
                    <a:pt x="0" y="51"/>
                  </a:moveTo>
                  <a:lnTo>
                    <a:pt x="0" y="12"/>
                  </a:lnTo>
                  <a:lnTo>
                    <a:pt x="20" y="12"/>
                  </a:lnTo>
                  <a:lnTo>
                    <a:pt x="20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231" y="0"/>
                  </a:lnTo>
                  <a:lnTo>
                    <a:pt x="231" y="5"/>
                  </a:lnTo>
                  <a:lnTo>
                    <a:pt x="194" y="5"/>
                  </a:lnTo>
                  <a:lnTo>
                    <a:pt x="194" y="10"/>
                  </a:lnTo>
                  <a:lnTo>
                    <a:pt x="47" y="10"/>
                  </a:lnTo>
                  <a:lnTo>
                    <a:pt x="47" y="51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0" name="Rectangle 391"/>
            <p:cNvSpPr>
              <a:spLocks noChangeArrowheads="1"/>
            </p:cNvSpPr>
            <p:nvPr/>
          </p:nvSpPr>
          <p:spPr bwMode="auto">
            <a:xfrm>
              <a:off x="3065" y="1975"/>
              <a:ext cx="13" cy="1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1" name="Rectangle 392"/>
            <p:cNvSpPr>
              <a:spLocks noChangeArrowheads="1"/>
            </p:cNvSpPr>
            <p:nvPr/>
          </p:nvSpPr>
          <p:spPr bwMode="auto">
            <a:xfrm>
              <a:off x="3065" y="1975"/>
              <a:ext cx="13" cy="1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" name="Freeform 393"/>
            <p:cNvSpPr>
              <a:spLocks/>
            </p:cNvSpPr>
            <p:nvPr/>
          </p:nvSpPr>
          <p:spPr bwMode="auto">
            <a:xfrm>
              <a:off x="3104" y="2090"/>
              <a:ext cx="1" cy="11"/>
            </a:xfrm>
            <a:custGeom>
              <a:avLst/>
              <a:gdLst>
                <a:gd name="T0" fmla="*/ 9 w 9"/>
                <a:gd name="T1" fmla="*/ 0 h 48"/>
                <a:gd name="T2" fmla="*/ 9 w 9"/>
                <a:gd name="T3" fmla="*/ 48 h 48"/>
                <a:gd name="T4" fmla="*/ 0 w 9"/>
                <a:gd name="T5" fmla="*/ 48 h 48"/>
                <a:gd name="T6" fmla="*/ 8 w 9"/>
                <a:gd name="T7" fmla="*/ 0 h 48"/>
                <a:gd name="T8" fmla="*/ 9 w 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0"/>
                  </a:moveTo>
                  <a:lnTo>
                    <a:pt x="9" y="48"/>
                  </a:lnTo>
                  <a:lnTo>
                    <a:pt x="0" y="48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3" name="Freeform 394"/>
            <p:cNvSpPr>
              <a:spLocks/>
            </p:cNvSpPr>
            <p:nvPr/>
          </p:nvSpPr>
          <p:spPr bwMode="auto">
            <a:xfrm>
              <a:off x="3104" y="2090"/>
              <a:ext cx="1" cy="11"/>
            </a:xfrm>
            <a:custGeom>
              <a:avLst/>
              <a:gdLst>
                <a:gd name="T0" fmla="*/ 9 w 9"/>
                <a:gd name="T1" fmla="*/ 0 h 48"/>
                <a:gd name="T2" fmla="*/ 9 w 9"/>
                <a:gd name="T3" fmla="*/ 48 h 48"/>
                <a:gd name="T4" fmla="*/ 0 w 9"/>
                <a:gd name="T5" fmla="*/ 48 h 48"/>
                <a:gd name="T6" fmla="*/ 8 w 9"/>
                <a:gd name="T7" fmla="*/ 0 h 48"/>
                <a:gd name="T8" fmla="*/ 9 w 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0"/>
                  </a:moveTo>
                  <a:lnTo>
                    <a:pt x="9" y="48"/>
                  </a:lnTo>
                  <a:lnTo>
                    <a:pt x="0" y="48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4" name="Rectangle 395"/>
            <p:cNvSpPr>
              <a:spLocks noChangeArrowheads="1"/>
            </p:cNvSpPr>
            <p:nvPr/>
          </p:nvSpPr>
          <p:spPr bwMode="auto">
            <a:xfrm>
              <a:off x="3004" y="1965"/>
              <a:ext cx="11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5" name="Rectangle 396"/>
            <p:cNvSpPr>
              <a:spLocks noChangeArrowheads="1"/>
            </p:cNvSpPr>
            <p:nvPr/>
          </p:nvSpPr>
          <p:spPr bwMode="auto">
            <a:xfrm>
              <a:off x="3004" y="1965"/>
              <a:ext cx="11" cy="19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6" name="Rectangle 397"/>
            <p:cNvSpPr>
              <a:spLocks noChangeArrowheads="1"/>
            </p:cNvSpPr>
            <p:nvPr/>
          </p:nvSpPr>
          <p:spPr bwMode="auto">
            <a:xfrm>
              <a:off x="3015" y="1974"/>
              <a:ext cx="34" cy="1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7" name="Rectangle 398"/>
            <p:cNvSpPr>
              <a:spLocks noChangeArrowheads="1"/>
            </p:cNvSpPr>
            <p:nvPr/>
          </p:nvSpPr>
          <p:spPr bwMode="auto">
            <a:xfrm>
              <a:off x="3015" y="1974"/>
              <a:ext cx="34" cy="17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8" name="Rectangle 399"/>
            <p:cNvSpPr>
              <a:spLocks noChangeArrowheads="1"/>
            </p:cNvSpPr>
            <p:nvPr/>
          </p:nvSpPr>
          <p:spPr bwMode="auto">
            <a:xfrm>
              <a:off x="3049" y="1965"/>
              <a:ext cx="11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9" name="Rectangle 400"/>
            <p:cNvSpPr>
              <a:spLocks noChangeArrowheads="1"/>
            </p:cNvSpPr>
            <p:nvPr/>
          </p:nvSpPr>
          <p:spPr bwMode="auto">
            <a:xfrm>
              <a:off x="3049" y="1965"/>
              <a:ext cx="11" cy="19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" name="Rectangle 401"/>
            <p:cNvSpPr>
              <a:spLocks noChangeArrowheads="1"/>
            </p:cNvSpPr>
            <p:nvPr/>
          </p:nvSpPr>
          <p:spPr bwMode="auto">
            <a:xfrm>
              <a:off x="3004" y="1976"/>
              <a:ext cx="56" cy="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" name="Rectangle 402"/>
            <p:cNvSpPr>
              <a:spLocks noChangeArrowheads="1"/>
            </p:cNvSpPr>
            <p:nvPr/>
          </p:nvSpPr>
          <p:spPr bwMode="auto">
            <a:xfrm>
              <a:off x="3004" y="1976"/>
              <a:ext cx="56" cy="1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2" name="Freeform 403"/>
            <p:cNvSpPr>
              <a:spLocks/>
            </p:cNvSpPr>
            <p:nvPr/>
          </p:nvSpPr>
          <p:spPr bwMode="auto">
            <a:xfrm>
              <a:off x="3004" y="1974"/>
              <a:ext cx="4" cy="178"/>
            </a:xfrm>
            <a:custGeom>
              <a:avLst/>
              <a:gdLst>
                <a:gd name="T0" fmla="*/ 0 w 21"/>
                <a:gd name="T1" fmla="*/ 0 h 804"/>
                <a:gd name="T2" fmla="*/ 21 w 21"/>
                <a:gd name="T3" fmla="*/ 0 h 804"/>
                <a:gd name="T4" fmla="*/ 21 w 21"/>
                <a:gd name="T5" fmla="*/ 10 h 804"/>
                <a:gd name="T6" fmla="*/ 21 w 21"/>
                <a:gd name="T7" fmla="*/ 804 h 804"/>
                <a:gd name="T8" fmla="*/ 0 w 21"/>
                <a:gd name="T9" fmla="*/ 804 h 804"/>
                <a:gd name="T10" fmla="*/ 0 w 21"/>
                <a:gd name="T1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04">
                  <a:moveTo>
                    <a:pt x="0" y="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21" y="804"/>
                  </a:lnTo>
                  <a:lnTo>
                    <a:pt x="0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" name="Freeform 404"/>
            <p:cNvSpPr>
              <a:spLocks/>
            </p:cNvSpPr>
            <p:nvPr/>
          </p:nvSpPr>
          <p:spPr bwMode="auto">
            <a:xfrm>
              <a:off x="3004" y="1974"/>
              <a:ext cx="4" cy="178"/>
            </a:xfrm>
            <a:custGeom>
              <a:avLst/>
              <a:gdLst>
                <a:gd name="T0" fmla="*/ 0 w 21"/>
                <a:gd name="T1" fmla="*/ 0 h 804"/>
                <a:gd name="T2" fmla="*/ 21 w 21"/>
                <a:gd name="T3" fmla="*/ 0 h 804"/>
                <a:gd name="T4" fmla="*/ 21 w 21"/>
                <a:gd name="T5" fmla="*/ 10 h 804"/>
                <a:gd name="T6" fmla="*/ 21 w 21"/>
                <a:gd name="T7" fmla="*/ 804 h 804"/>
                <a:gd name="T8" fmla="*/ 0 w 21"/>
                <a:gd name="T9" fmla="*/ 804 h 804"/>
                <a:gd name="T10" fmla="*/ 0 w 21"/>
                <a:gd name="T1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04">
                  <a:moveTo>
                    <a:pt x="0" y="0"/>
                  </a:moveTo>
                  <a:lnTo>
                    <a:pt x="21" y="0"/>
                  </a:lnTo>
                  <a:lnTo>
                    <a:pt x="21" y="10"/>
                  </a:lnTo>
                  <a:lnTo>
                    <a:pt x="21" y="804"/>
                  </a:lnTo>
                  <a:lnTo>
                    <a:pt x="0" y="8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4" name="Rectangle 405"/>
            <p:cNvSpPr>
              <a:spLocks noChangeArrowheads="1"/>
            </p:cNvSpPr>
            <p:nvPr/>
          </p:nvSpPr>
          <p:spPr bwMode="auto">
            <a:xfrm>
              <a:off x="3060" y="1973"/>
              <a:ext cx="5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" name="Rectangle 406"/>
            <p:cNvSpPr>
              <a:spLocks noChangeArrowheads="1"/>
            </p:cNvSpPr>
            <p:nvPr/>
          </p:nvSpPr>
          <p:spPr bwMode="auto">
            <a:xfrm>
              <a:off x="3060" y="1973"/>
              <a:ext cx="5" cy="18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6" name="Freeform 407"/>
            <p:cNvSpPr>
              <a:spLocks/>
            </p:cNvSpPr>
            <p:nvPr/>
          </p:nvSpPr>
          <p:spPr bwMode="auto">
            <a:xfrm>
              <a:off x="3071" y="1975"/>
              <a:ext cx="2" cy="177"/>
            </a:xfrm>
            <a:custGeom>
              <a:avLst/>
              <a:gdLst>
                <a:gd name="T0" fmla="*/ 0 w 12"/>
                <a:gd name="T1" fmla="*/ 0 h 790"/>
                <a:gd name="T2" fmla="*/ 12 w 12"/>
                <a:gd name="T3" fmla="*/ 1 h 790"/>
                <a:gd name="T4" fmla="*/ 12 w 12"/>
                <a:gd name="T5" fmla="*/ 789 h 790"/>
                <a:gd name="T6" fmla="*/ 0 w 12"/>
                <a:gd name="T7" fmla="*/ 790 h 790"/>
                <a:gd name="T8" fmla="*/ 0 w 12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90">
                  <a:moveTo>
                    <a:pt x="0" y="0"/>
                  </a:moveTo>
                  <a:lnTo>
                    <a:pt x="12" y="1"/>
                  </a:lnTo>
                  <a:lnTo>
                    <a:pt x="12" y="789"/>
                  </a:lnTo>
                  <a:lnTo>
                    <a:pt x="0" y="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" name="Freeform 408"/>
            <p:cNvSpPr>
              <a:spLocks/>
            </p:cNvSpPr>
            <p:nvPr/>
          </p:nvSpPr>
          <p:spPr bwMode="auto">
            <a:xfrm>
              <a:off x="3071" y="1975"/>
              <a:ext cx="2" cy="177"/>
            </a:xfrm>
            <a:custGeom>
              <a:avLst/>
              <a:gdLst>
                <a:gd name="T0" fmla="*/ 0 w 12"/>
                <a:gd name="T1" fmla="*/ 0 h 790"/>
                <a:gd name="T2" fmla="*/ 12 w 12"/>
                <a:gd name="T3" fmla="*/ 1 h 790"/>
                <a:gd name="T4" fmla="*/ 12 w 12"/>
                <a:gd name="T5" fmla="*/ 789 h 790"/>
                <a:gd name="T6" fmla="*/ 0 w 12"/>
                <a:gd name="T7" fmla="*/ 790 h 790"/>
                <a:gd name="T8" fmla="*/ 0 w 12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90">
                  <a:moveTo>
                    <a:pt x="0" y="0"/>
                  </a:moveTo>
                  <a:lnTo>
                    <a:pt x="12" y="1"/>
                  </a:lnTo>
                  <a:lnTo>
                    <a:pt x="12" y="789"/>
                  </a:lnTo>
                  <a:lnTo>
                    <a:pt x="0" y="7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8" name="Rectangle 409"/>
            <p:cNvSpPr>
              <a:spLocks noChangeArrowheads="1"/>
            </p:cNvSpPr>
            <p:nvPr/>
          </p:nvSpPr>
          <p:spPr bwMode="auto">
            <a:xfrm>
              <a:off x="3060" y="1977"/>
              <a:ext cx="5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9" name="Rectangle 410"/>
            <p:cNvSpPr>
              <a:spLocks noChangeArrowheads="1"/>
            </p:cNvSpPr>
            <p:nvPr/>
          </p:nvSpPr>
          <p:spPr bwMode="auto">
            <a:xfrm>
              <a:off x="3060" y="1977"/>
              <a:ext cx="5" cy="17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0" name="Line 411"/>
            <p:cNvSpPr>
              <a:spLocks noChangeShapeType="1"/>
            </p:cNvSpPr>
            <p:nvPr/>
          </p:nvSpPr>
          <p:spPr bwMode="auto">
            <a:xfrm>
              <a:off x="3004" y="1965"/>
              <a:ext cx="1" cy="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" name="Freeform 412"/>
            <p:cNvSpPr>
              <a:spLocks/>
            </p:cNvSpPr>
            <p:nvPr/>
          </p:nvSpPr>
          <p:spPr bwMode="auto">
            <a:xfrm>
              <a:off x="3004" y="1965"/>
              <a:ext cx="69" cy="12"/>
            </a:xfrm>
            <a:custGeom>
              <a:avLst/>
              <a:gdLst>
                <a:gd name="T0" fmla="*/ 20 w 304"/>
                <a:gd name="T1" fmla="*/ 51 h 56"/>
                <a:gd name="T2" fmla="*/ 246 w 304"/>
                <a:gd name="T3" fmla="*/ 51 h 56"/>
                <a:gd name="T4" fmla="*/ 246 w 304"/>
                <a:gd name="T5" fmla="*/ 56 h 56"/>
                <a:gd name="T6" fmla="*/ 246 w 304"/>
                <a:gd name="T7" fmla="*/ 56 h 56"/>
                <a:gd name="T8" fmla="*/ 265 w 304"/>
                <a:gd name="T9" fmla="*/ 56 h 56"/>
                <a:gd name="T10" fmla="*/ 265 w 304"/>
                <a:gd name="T11" fmla="*/ 53 h 56"/>
                <a:gd name="T12" fmla="*/ 304 w 304"/>
                <a:gd name="T13" fmla="*/ 53 h 56"/>
                <a:gd name="T14" fmla="*/ 304 w 304"/>
                <a:gd name="T15" fmla="*/ 49 h 56"/>
                <a:gd name="T16" fmla="*/ 293 w 304"/>
                <a:gd name="T17" fmla="*/ 48 h 56"/>
                <a:gd name="T18" fmla="*/ 265 w 304"/>
                <a:gd name="T19" fmla="*/ 48 h 56"/>
                <a:gd name="T20" fmla="*/ 265 w 304"/>
                <a:gd name="T21" fmla="*/ 40 h 56"/>
                <a:gd name="T22" fmla="*/ 246 w 304"/>
                <a:gd name="T23" fmla="*/ 40 h 56"/>
                <a:gd name="T24" fmla="*/ 246 w 304"/>
                <a:gd name="T25" fmla="*/ 0 h 56"/>
                <a:gd name="T26" fmla="*/ 200 w 304"/>
                <a:gd name="T27" fmla="*/ 0 h 56"/>
                <a:gd name="T28" fmla="*/ 200 w 304"/>
                <a:gd name="T29" fmla="*/ 41 h 56"/>
                <a:gd name="T30" fmla="*/ 46 w 304"/>
                <a:gd name="T31" fmla="*/ 41 h 56"/>
                <a:gd name="T32" fmla="*/ 46 w 304"/>
                <a:gd name="T33" fmla="*/ 0 h 56"/>
                <a:gd name="T34" fmla="*/ 0 w 304"/>
                <a:gd name="T35" fmla="*/ 0 h 56"/>
                <a:gd name="T36" fmla="*/ 0 w 304"/>
                <a:gd name="T37" fmla="*/ 41 h 56"/>
                <a:gd name="T38" fmla="*/ 20 w 304"/>
                <a:gd name="T39" fmla="*/ 41 h 56"/>
                <a:gd name="T40" fmla="*/ 20 w 304"/>
                <a:gd name="T41" fmla="*/ 51 h 56"/>
                <a:gd name="T42" fmla="*/ 20 w 304"/>
                <a:gd name="T43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56">
                  <a:moveTo>
                    <a:pt x="20" y="51"/>
                  </a:moveTo>
                  <a:lnTo>
                    <a:pt x="246" y="51"/>
                  </a:lnTo>
                  <a:lnTo>
                    <a:pt x="246" y="56"/>
                  </a:lnTo>
                  <a:lnTo>
                    <a:pt x="246" y="56"/>
                  </a:lnTo>
                  <a:lnTo>
                    <a:pt x="265" y="56"/>
                  </a:lnTo>
                  <a:lnTo>
                    <a:pt x="265" y="53"/>
                  </a:lnTo>
                  <a:lnTo>
                    <a:pt x="304" y="53"/>
                  </a:lnTo>
                  <a:lnTo>
                    <a:pt x="304" y="49"/>
                  </a:lnTo>
                  <a:lnTo>
                    <a:pt x="293" y="48"/>
                  </a:lnTo>
                  <a:lnTo>
                    <a:pt x="265" y="48"/>
                  </a:lnTo>
                  <a:lnTo>
                    <a:pt x="265" y="40"/>
                  </a:lnTo>
                  <a:lnTo>
                    <a:pt x="246" y="40"/>
                  </a:lnTo>
                  <a:lnTo>
                    <a:pt x="24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46" y="4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20" y="41"/>
                  </a:lnTo>
                  <a:lnTo>
                    <a:pt x="20" y="51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" name="Freeform 413"/>
            <p:cNvSpPr>
              <a:spLocks/>
            </p:cNvSpPr>
            <p:nvPr/>
          </p:nvSpPr>
          <p:spPr bwMode="auto">
            <a:xfrm>
              <a:off x="3004" y="1965"/>
              <a:ext cx="69" cy="12"/>
            </a:xfrm>
            <a:custGeom>
              <a:avLst/>
              <a:gdLst>
                <a:gd name="T0" fmla="*/ 20 w 304"/>
                <a:gd name="T1" fmla="*/ 51 h 56"/>
                <a:gd name="T2" fmla="*/ 246 w 304"/>
                <a:gd name="T3" fmla="*/ 51 h 56"/>
                <a:gd name="T4" fmla="*/ 246 w 304"/>
                <a:gd name="T5" fmla="*/ 56 h 56"/>
                <a:gd name="T6" fmla="*/ 246 w 304"/>
                <a:gd name="T7" fmla="*/ 56 h 56"/>
                <a:gd name="T8" fmla="*/ 265 w 304"/>
                <a:gd name="T9" fmla="*/ 56 h 56"/>
                <a:gd name="T10" fmla="*/ 265 w 304"/>
                <a:gd name="T11" fmla="*/ 53 h 56"/>
                <a:gd name="T12" fmla="*/ 304 w 304"/>
                <a:gd name="T13" fmla="*/ 53 h 56"/>
                <a:gd name="T14" fmla="*/ 304 w 304"/>
                <a:gd name="T15" fmla="*/ 49 h 56"/>
                <a:gd name="T16" fmla="*/ 293 w 304"/>
                <a:gd name="T17" fmla="*/ 48 h 56"/>
                <a:gd name="T18" fmla="*/ 265 w 304"/>
                <a:gd name="T19" fmla="*/ 48 h 56"/>
                <a:gd name="T20" fmla="*/ 265 w 304"/>
                <a:gd name="T21" fmla="*/ 40 h 56"/>
                <a:gd name="T22" fmla="*/ 246 w 304"/>
                <a:gd name="T23" fmla="*/ 40 h 56"/>
                <a:gd name="T24" fmla="*/ 246 w 304"/>
                <a:gd name="T25" fmla="*/ 0 h 56"/>
                <a:gd name="T26" fmla="*/ 200 w 304"/>
                <a:gd name="T27" fmla="*/ 0 h 56"/>
                <a:gd name="T28" fmla="*/ 200 w 304"/>
                <a:gd name="T29" fmla="*/ 41 h 56"/>
                <a:gd name="T30" fmla="*/ 46 w 304"/>
                <a:gd name="T31" fmla="*/ 41 h 56"/>
                <a:gd name="T32" fmla="*/ 46 w 304"/>
                <a:gd name="T33" fmla="*/ 0 h 56"/>
                <a:gd name="T34" fmla="*/ 0 w 304"/>
                <a:gd name="T35" fmla="*/ 0 h 56"/>
                <a:gd name="T36" fmla="*/ 0 w 304"/>
                <a:gd name="T37" fmla="*/ 41 h 56"/>
                <a:gd name="T38" fmla="*/ 20 w 304"/>
                <a:gd name="T39" fmla="*/ 41 h 56"/>
                <a:gd name="T40" fmla="*/ 20 w 304"/>
                <a:gd name="T4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56">
                  <a:moveTo>
                    <a:pt x="20" y="51"/>
                  </a:moveTo>
                  <a:lnTo>
                    <a:pt x="246" y="51"/>
                  </a:lnTo>
                  <a:lnTo>
                    <a:pt x="246" y="56"/>
                  </a:lnTo>
                  <a:lnTo>
                    <a:pt x="246" y="56"/>
                  </a:lnTo>
                  <a:lnTo>
                    <a:pt x="265" y="56"/>
                  </a:lnTo>
                  <a:lnTo>
                    <a:pt x="265" y="53"/>
                  </a:lnTo>
                  <a:lnTo>
                    <a:pt x="304" y="53"/>
                  </a:lnTo>
                  <a:lnTo>
                    <a:pt x="304" y="49"/>
                  </a:lnTo>
                  <a:lnTo>
                    <a:pt x="293" y="48"/>
                  </a:lnTo>
                  <a:lnTo>
                    <a:pt x="265" y="48"/>
                  </a:lnTo>
                  <a:lnTo>
                    <a:pt x="265" y="40"/>
                  </a:lnTo>
                  <a:lnTo>
                    <a:pt x="246" y="40"/>
                  </a:lnTo>
                  <a:lnTo>
                    <a:pt x="24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46" y="4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20" y="41"/>
                  </a:lnTo>
                  <a:lnTo>
                    <a:pt x="20" y="5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3" name="Freeform 414"/>
            <p:cNvSpPr>
              <a:spLocks/>
            </p:cNvSpPr>
            <p:nvPr/>
          </p:nvSpPr>
          <p:spPr bwMode="auto">
            <a:xfrm>
              <a:off x="3004" y="2150"/>
              <a:ext cx="69" cy="13"/>
            </a:xfrm>
            <a:custGeom>
              <a:avLst/>
              <a:gdLst>
                <a:gd name="T0" fmla="*/ 20 w 304"/>
                <a:gd name="T1" fmla="*/ 5 h 56"/>
                <a:gd name="T2" fmla="*/ 245 w 304"/>
                <a:gd name="T3" fmla="*/ 5 h 56"/>
                <a:gd name="T4" fmla="*/ 245 w 304"/>
                <a:gd name="T5" fmla="*/ 0 h 56"/>
                <a:gd name="T6" fmla="*/ 245 w 304"/>
                <a:gd name="T7" fmla="*/ 0 h 56"/>
                <a:gd name="T8" fmla="*/ 265 w 304"/>
                <a:gd name="T9" fmla="*/ 0 h 56"/>
                <a:gd name="T10" fmla="*/ 265 w 304"/>
                <a:gd name="T11" fmla="*/ 3 h 56"/>
                <a:gd name="T12" fmla="*/ 304 w 304"/>
                <a:gd name="T13" fmla="*/ 3 h 56"/>
                <a:gd name="T14" fmla="*/ 304 w 304"/>
                <a:gd name="T15" fmla="*/ 7 h 56"/>
                <a:gd name="T16" fmla="*/ 292 w 304"/>
                <a:gd name="T17" fmla="*/ 9 h 56"/>
                <a:gd name="T18" fmla="*/ 265 w 304"/>
                <a:gd name="T19" fmla="*/ 9 h 56"/>
                <a:gd name="T20" fmla="*/ 265 w 304"/>
                <a:gd name="T21" fmla="*/ 17 h 56"/>
                <a:gd name="T22" fmla="*/ 245 w 304"/>
                <a:gd name="T23" fmla="*/ 17 h 56"/>
                <a:gd name="T24" fmla="*/ 245 w 304"/>
                <a:gd name="T25" fmla="*/ 56 h 56"/>
                <a:gd name="T26" fmla="*/ 200 w 304"/>
                <a:gd name="T27" fmla="*/ 56 h 56"/>
                <a:gd name="T28" fmla="*/ 200 w 304"/>
                <a:gd name="T29" fmla="*/ 15 h 56"/>
                <a:gd name="T30" fmla="*/ 45 w 304"/>
                <a:gd name="T31" fmla="*/ 15 h 56"/>
                <a:gd name="T32" fmla="*/ 45 w 304"/>
                <a:gd name="T33" fmla="*/ 56 h 56"/>
                <a:gd name="T34" fmla="*/ 0 w 304"/>
                <a:gd name="T35" fmla="*/ 56 h 56"/>
                <a:gd name="T36" fmla="*/ 0 w 304"/>
                <a:gd name="T37" fmla="*/ 15 h 56"/>
                <a:gd name="T38" fmla="*/ 20 w 304"/>
                <a:gd name="T39" fmla="*/ 15 h 56"/>
                <a:gd name="T40" fmla="*/ 20 w 304"/>
                <a:gd name="T41" fmla="*/ 5 h 56"/>
                <a:gd name="T42" fmla="*/ 20 w 304"/>
                <a:gd name="T43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56">
                  <a:moveTo>
                    <a:pt x="20" y="5"/>
                  </a:moveTo>
                  <a:lnTo>
                    <a:pt x="245" y="5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65" y="0"/>
                  </a:lnTo>
                  <a:lnTo>
                    <a:pt x="265" y="3"/>
                  </a:lnTo>
                  <a:lnTo>
                    <a:pt x="304" y="3"/>
                  </a:lnTo>
                  <a:lnTo>
                    <a:pt x="304" y="7"/>
                  </a:lnTo>
                  <a:lnTo>
                    <a:pt x="292" y="9"/>
                  </a:lnTo>
                  <a:lnTo>
                    <a:pt x="265" y="9"/>
                  </a:lnTo>
                  <a:lnTo>
                    <a:pt x="265" y="17"/>
                  </a:lnTo>
                  <a:lnTo>
                    <a:pt x="245" y="17"/>
                  </a:lnTo>
                  <a:lnTo>
                    <a:pt x="245" y="56"/>
                  </a:lnTo>
                  <a:lnTo>
                    <a:pt x="200" y="56"/>
                  </a:lnTo>
                  <a:lnTo>
                    <a:pt x="200" y="15"/>
                  </a:lnTo>
                  <a:lnTo>
                    <a:pt x="45" y="15"/>
                  </a:lnTo>
                  <a:lnTo>
                    <a:pt x="45" y="56"/>
                  </a:lnTo>
                  <a:lnTo>
                    <a:pt x="0" y="56"/>
                  </a:lnTo>
                  <a:lnTo>
                    <a:pt x="0" y="15"/>
                  </a:lnTo>
                  <a:lnTo>
                    <a:pt x="20" y="15"/>
                  </a:lnTo>
                  <a:lnTo>
                    <a:pt x="20" y="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4" name="Freeform 415"/>
            <p:cNvSpPr>
              <a:spLocks/>
            </p:cNvSpPr>
            <p:nvPr/>
          </p:nvSpPr>
          <p:spPr bwMode="auto">
            <a:xfrm>
              <a:off x="3004" y="2150"/>
              <a:ext cx="69" cy="13"/>
            </a:xfrm>
            <a:custGeom>
              <a:avLst/>
              <a:gdLst>
                <a:gd name="T0" fmla="*/ 20 w 304"/>
                <a:gd name="T1" fmla="*/ 5 h 56"/>
                <a:gd name="T2" fmla="*/ 245 w 304"/>
                <a:gd name="T3" fmla="*/ 5 h 56"/>
                <a:gd name="T4" fmla="*/ 245 w 304"/>
                <a:gd name="T5" fmla="*/ 0 h 56"/>
                <a:gd name="T6" fmla="*/ 245 w 304"/>
                <a:gd name="T7" fmla="*/ 0 h 56"/>
                <a:gd name="T8" fmla="*/ 265 w 304"/>
                <a:gd name="T9" fmla="*/ 0 h 56"/>
                <a:gd name="T10" fmla="*/ 265 w 304"/>
                <a:gd name="T11" fmla="*/ 3 h 56"/>
                <a:gd name="T12" fmla="*/ 304 w 304"/>
                <a:gd name="T13" fmla="*/ 3 h 56"/>
                <a:gd name="T14" fmla="*/ 304 w 304"/>
                <a:gd name="T15" fmla="*/ 7 h 56"/>
                <a:gd name="T16" fmla="*/ 292 w 304"/>
                <a:gd name="T17" fmla="*/ 9 h 56"/>
                <a:gd name="T18" fmla="*/ 265 w 304"/>
                <a:gd name="T19" fmla="*/ 9 h 56"/>
                <a:gd name="T20" fmla="*/ 265 w 304"/>
                <a:gd name="T21" fmla="*/ 17 h 56"/>
                <a:gd name="T22" fmla="*/ 245 w 304"/>
                <a:gd name="T23" fmla="*/ 17 h 56"/>
                <a:gd name="T24" fmla="*/ 245 w 304"/>
                <a:gd name="T25" fmla="*/ 56 h 56"/>
                <a:gd name="T26" fmla="*/ 200 w 304"/>
                <a:gd name="T27" fmla="*/ 56 h 56"/>
                <a:gd name="T28" fmla="*/ 200 w 304"/>
                <a:gd name="T29" fmla="*/ 15 h 56"/>
                <a:gd name="T30" fmla="*/ 45 w 304"/>
                <a:gd name="T31" fmla="*/ 15 h 56"/>
                <a:gd name="T32" fmla="*/ 45 w 304"/>
                <a:gd name="T33" fmla="*/ 56 h 56"/>
                <a:gd name="T34" fmla="*/ 0 w 304"/>
                <a:gd name="T35" fmla="*/ 56 h 56"/>
                <a:gd name="T36" fmla="*/ 0 w 304"/>
                <a:gd name="T37" fmla="*/ 15 h 56"/>
                <a:gd name="T38" fmla="*/ 20 w 304"/>
                <a:gd name="T39" fmla="*/ 15 h 56"/>
                <a:gd name="T40" fmla="*/ 20 w 304"/>
                <a:gd name="T41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56">
                  <a:moveTo>
                    <a:pt x="20" y="5"/>
                  </a:moveTo>
                  <a:lnTo>
                    <a:pt x="245" y="5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65" y="0"/>
                  </a:lnTo>
                  <a:lnTo>
                    <a:pt x="265" y="3"/>
                  </a:lnTo>
                  <a:lnTo>
                    <a:pt x="304" y="3"/>
                  </a:lnTo>
                  <a:lnTo>
                    <a:pt x="304" y="7"/>
                  </a:lnTo>
                  <a:lnTo>
                    <a:pt x="292" y="9"/>
                  </a:lnTo>
                  <a:lnTo>
                    <a:pt x="265" y="9"/>
                  </a:lnTo>
                  <a:lnTo>
                    <a:pt x="265" y="17"/>
                  </a:lnTo>
                  <a:lnTo>
                    <a:pt x="245" y="17"/>
                  </a:lnTo>
                  <a:lnTo>
                    <a:pt x="245" y="56"/>
                  </a:lnTo>
                  <a:lnTo>
                    <a:pt x="200" y="56"/>
                  </a:lnTo>
                  <a:lnTo>
                    <a:pt x="200" y="15"/>
                  </a:lnTo>
                  <a:lnTo>
                    <a:pt x="45" y="15"/>
                  </a:lnTo>
                  <a:lnTo>
                    <a:pt x="45" y="56"/>
                  </a:lnTo>
                  <a:lnTo>
                    <a:pt x="0" y="56"/>
                  </a:lnTo>
                  <a:lnTo>
                    <a:pt x="0" y="15"/>
                  </a:lnTo>
                  <a:lnTo>
                    <a:pt x="20" y="15"/>
                  </a:lnTo>
                  <a:lnTo>
                    <a:pt x="20" y="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5" name="Rectangle 416"/>
            <p:cNvSpPr>
              <a:spLocks noChangeArrowheads="1"/>
            </p:cNvSpPr>
            <p:nvPr/>
          </p:nvSpPr>
          <p:spPr bwMode="auto">
            <a:xfrm>
              <a:off x="3062" y="1977"/>
              <a:ext cx="453" cy="1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6" name="Freeform 417"/>
            <p:cNvSpPr>
              <a:spLocks/>
            </p:cNvSpPr>
            <p:nvPr/>
          </p:nvSpPr>
          <p:spPr bwMode="auto">
            <a:xfrm>
              <a:off x="4989" y="1975"/>
              <a:ext cx="61" cy="177"/>
            </a:xfrm>
            <a:custGeom>
              <a:avLst/>
              <a:gdLst>
                <a:gd name="T0" fmla="*/ 0 w 270"/>
                <a:gd name="T1" fmla="*/ 792 h 792"/>
                <a:gd name="T2" fmla="*/ 27 w 270"/>
                <a:gd name="T3" fmla="*/ 790 h 792"/>
                <a:gd name="T4" fmla="*/ 54 w 270"/>
                <a:gd name="T5" fmla="*/ 784 h 792"/>
                <a:gd name="T6" fmla="*/ 80 w 270"/>
                <a:gd name="T7" fmla="*/ 774 h 792"/>
                <a:gd name="T8" fmla="*/ 105 w 270"/>
                <a:gd name="T9" fmla="*/ 761 h 792"/>
                <a:gd name="T10" fmla="*/ 129 w 270"/>
                <a:gd name="T11" fmla="*/ 744 h 792"/>
                <a:gd name="T12" fmla="*/ 151 w 270"/>
                <a:gd name="T13" fmla="*/ 725 h 792"/>
                <a:gd name="T14" fmla="*/ 171 w 270"/>
                <a:gd name="T15" fmla="*/ 702 h 792"/>
                <a:gd name="T16" fmla="*/ 191 w 270"/>
                <a:gd name="T17" fmla="*/ 676 h 792"/>
                <a:gd name="T18" fmla="*/ 209 w 270"/>
                <a:gd name="T19" fmla="*/ 648 h 792"/>
                <a:gd name="T20" fmla="*/ 224 w 270"/>
                <a:gd name="T21" fmla="*/ 617 h 792"/>
                <a:gd name="T22" fmla="*/ 238 w 270"/>
                <a:gd name="T23" fmla="*/ 585 h 792"/>
                <a:gd name="T24" fmla="*/ 249 w 270"/>
                <a:gd name="T25" fmla="*/ 550 h 792"/>
                <a:gd name="T26" fmla="*/ 257 w 270"/>
                <a:gd name="T27" fmla="*/ 513 h 792"/>
                <a:gd name="T28" fmla="*/ 264 w 270"/>
                <a:gd name="T29" fmla="*/ 476 h 792"/>
                <a:gd name="T30" fmla="*/ 268 w 270"/>
                <a:gd name="T31" fmla="*/ 436 h 792"/>
                <a:gd name="T32" fmla="*/ 270 w 270"/>
                <a:gd name="T33" fmla="*/ 396 h 792"/>
                <a:gd name="T34" fmla="*/ 268 w 270"/>
                <a:gd name="T35" fmla="*/ 355 h 792"/>
                <a:gd name="T36" fmla="*/ 264 w 270"/>
                <a:gd name="T37" fmla="*/ 316 h 792"/>
                <a:gd name="T38" fmla="*/ 257 w 270"/>
                <a:gd name="T39" fmla="*/ 278 h 792"/>
                <a:gd name="T40" fmla="*/ 249 w 270"/>
                <a:gd name="T41" fmla="*/ 241 h 792"/>
                <a:gd name="T42" fmla="*/ 238 w 270"/>
                <a:gd name="T43" fmla="*/ 206 h 792"/>
                <a:gd name="T44" fmla="*/ 224 w 270"/>
                <a:gd name="T45" fmla="*/ 174 h 792"/>
                <a:gd name="T46" fmla="*/ 209 w 270"/>
                <a:gd name="T47" fmla="*/ 144 h 792"/>
                <a:gd name="T48" fmla="*/ 191 w 270"/>
                <a:gd name="T49" fmla="*/ 116 h 792"/>
                <a:gd name="T50" fmla="*/ 171 w 270"/>
                <a:gd name="T51" fmla="*/ 90 h 792"/>
                <a:gd name="T52" fmla="*/ 151 w 270"/>
                <a:gd name="T53" fmla="*/ 67 h 792"/>
                <a:gd name="T54" fmla="*/ 129 w 270"/>
                <a:gd name="T55" fmla="*/ 47 h 792"/>
                <a:gd name="T56" fmla="*/ 105 w 270"/>
                <a:gd name="T57" fmla="*/ 31 h 792"/>
                <a:gd name="T58" fmla="*/ 80 w 270"/>
                <a:gd name="T59" fmla="*/ 17 h 792"/>
                <a:gd name="T60" fmla="*/ 54 w 270"/>
                <a:gd name="T61" fmla="*/ 7 h 792"/>
                <a:gd name="T62" fmla="*/ 27 w 270"/>
                <a:gd name="T63" fmla="*/ 2 h 792"/>
                <a:gd name="T64" fmla="*/ 0 w 270"/>
                <a:gd name="T65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792">
                  <a:moveTo>
                    <a:pt x="0" y="396"/>
                  </a:moveTo>
                  <a:lnTo>
                    <a:pt x="0" y="792"/>
                  </a:lnTo>
                  <a:lnTo>
                    <a:pt x="14" y="791"/>
                  </a:lnTo>
                  <a:lnTo>
                    <a:pt x="27" y="790"/>
                  </a:lnTo>
                  <a:lnTo>
                    <a:pt x="41" y="787"/>
                  </a:lnTo>
                  <a:lnTo>
                    <a:pt x="54" y="784"/>
                  </a:lnTo>
                  <a:lnTo>
                    <a:pt x="67" y="779"/>
                  </a:lnTo>
                  <a:lnTo>
                    <a:pt x="80" y="774"/>
                  </a:lnTo>
                  <a:lnTo>
                    <a:pt x="93" y="768"/>
                  </a:lnTo>
                  <a:lnTo>
                    <a:pt x="105" y="761"/>
                  </a:lnTo>
                  <a:lnTo>
                    <a:pt x="117" y="753"/>
                  </a:lnTo>
                  <a:lnTo>
                    <a:pt x="129" y="744"/>
                  </a:lnTo>
                  <a:lnTo>
                    <a:pt x="140" y="734"/>
                  </a:lnTo>
                  <a:lnTo>
                    <a:pt x="151" y="725"/>
                  </a:lnTo>
                  <a:lnTo>
                    <a:pt x="161" y="713"/>
                  </a:lnTo>
                  <a:lnTo>
                    <a:pt x="171" y="702"/>
                  </a:lnTo>
                  <a:lnTo>
                    <a:pt x="181" y="689"/>
                  </a:lnTo>
                  <a:lnTo>
                    <a:pt x="191" y="676"/>
                  </a:lnTo>
                  <a:lnTo>
                    <a:pt x="200" y="662"/>
                  </a:lnTo>
                  <a:lnTo>
                    <a:pt x="209" y="648"/>
                  </a:lnTo>
                  <a:lnTo>
                    <a:pt x="216" y="633"/>
                  </a:lnTo>
                  <a:lnTo>
                    <a:pt x="224" y="617"/>
                  </a:lnTo>
                  <a:lnTo>
                    <a:pt x="231" y="601"/>
                  </a:lnTo>
                  <a:lnTo>
                    <a:pt x="238" y="585"/>
                  </a:lnTo>
                  <a:lnTo>
                    <a:pt x="243" y="567"/>
                  </a:lnTo>
                  <a:lnTo>
                    <a:pt x="249" y="550"/>
                  </a:lnTo>
                  <a:lnTo>
                    <a:pt x="253" y="532"/>
                  </a:lnTo>
                  <a:lnTo>
                    <a:pt x="257" y="513"/>
                  </a:lnTo>
                  <a:lnTo>
                    <a:pt x="262" y="495"/>
                  </a:lnTo>
                  <a:lnTo>
                    <a:pt x="264" y="476"/>
                  </a:lnTo>
                  <a:lnTo>
                    <a:pt x="266" y="456"/>
                  </a:lnTo>
                  <a:lnTo>
                    <a:pt x="268" y="436"/>
                  </a:lnTo>
                  <a:lnTo>
                    <a:pt x="270" y="416"/>
                  </a:lnTo>
                  <a:lnTo>
                    <a:pt x="270" y="396"/>
                  </a:lnTo>
                  <a:lnTo>
                    <a:pt x="270" y="376"/>
                  </a:lnTo>
                  <a:lnTo>
                    <a:pt x="268" y="355"/>
                  </a:lnTo>
                  <a:lnTo>
                    <a:pt x="266" y="336"/>
                  </a:lnTo>
                  <a:lnTo>
                    <a:pt x="264" y="316"/>
                  </a:lnTo>
                  <a:lnTo>
                    <a:pt x="262" y="297"/>
                  </a:lnTo>
                  <a:lnTo>
                    <a:pt x="257" y="278"/>
                  </a:lnTo>
                  <a:lnTo>
                    <a:pt x="253" y="259"/>
                  </a:lnTo>
                  <a:lnTo>
                    <a:pt x="249" y="241"/>
                  </a:lnTo>
                  <a:lnTo>
                    <a:pt x="243" y="224"/>
                  </a:lnTo>
                  <a:lnTo>
                    <a:pt x="238" y="206"/>
                  </a:lnTo>
                  <a:lnTo>
                    <a:pt x="231" y="190"/>
                  </a:lnTo>
                  <a:lnTo>
                    <a:pt x="224" y="174"/>
                  </a:lnTo>
                  <a:lnTo>
                    <a:pt x="216" y="159"/>
                  </a:lnTo>
                  <a:lnTo>
                    <a:pt x="209" y="144"/>
                  </a:lnTo>
                  <a:lnTo>
                    <a:pt x="200" y="129"/>
                  </a:lnTo>
                  <a:lnTo>
                    <a:pt x="191" y="116"/>
                  </a:lnTo>
                  <a:lnTo>
                    <a:pt x="181" y="102"/>
                  </a:lnTo>
                  <a:lnTo>
                    <a:pt x="171" y="90"/>
                  </a:lnTo>
                  <a:lnTo>
                    <a:pt x="161" y="78"/>
                  </a:lnTo>
                  <a:lnTo>
                    <a:pt x="151" y="67"/>
                  </a:lnTo>
                  <a:lnTo>
                    <a:pt x="140" y="57"/>
                  </a:lnTo>
                  <a:lnTo>
                    <a:pt x="129" y="47"/>
                  </a:lnTo>
                  <a:lnTo>
                    <a:pt x="117" y="38"/>
                  </a:lnTo>
                  <a:lnTo>
                    <a:pt x="105" y="31"/>
                  </a:lnTo>
                  <a:lnTo>
                    <a:pt x="93" y="23"/>
                  </a:lnTo>
                  <a:lnTo>
                    <a:pt x="80" y="17"/>
                  </a:lnTo>
                  <a:lnTo>
                    <a:pt x="67" y="11"/>
                  </a:lnTo>
                  <a:lnTo>
                    <a:pt x="54" y="7"/>
                  </a:lnTo>
                  <a:lnTo>
                    <a:pt x="41" y="4"/>
                  </a:lnTo>
                  <a:lnTo>
                    <a:pt x="27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7" name="Freeform 418"/>
            <p:cNvSpPr>
              <a:spLocks/>
            </p:cNvSpPr>
            <p:nvPr/>
          </p:nvSpPr>
          <p:spPr bwMode="auto">
            <a:xfrm>
              <a:off x="4989" y="1975"/>
              <a:ext cx="61" cy="177"/>
            </a:xfrm>
            <a:custGeom>
              <a:avLst/>
              <a:gdLst>
                <a:gd name="T0" fmla="*/ 14 w 270"/>
                <a:gd name="T1" fmla="*/ 791 h 792"/>
                <a:gd name="T2" fmla="*/ 41 w 270"/>
                <a:gd name="T3" fmla="*/ 787 h 792"/>
                <a:gd name="T4" fmla="*/ 67 w 270"/>
                <a:gd name="T5" fmla="*/ 779 h 792"/>
                <a:gd name="T6" fmla="*/ 93 w 270"/>
                <a:gd name="T7" fmla="*/ 768 h 792"/>
                <a:gd name="T8" fmla="*/ 117 w 270"/>
                <a:gd name="T9" fmla="*/ 753 h 792"/>
                <a:gd name="T10" fmla="*/ 140 w 270"/>
                <a:gd name="T11" fmla="*/ 734 h 792"/>
                <a:gd name="T12" fmla="*/ 161 w 270"/>
                <a:gd name="T13" fmla="*/ 713 h 792"/>
                <a:gd name="T14" fmla="*/ 181 w 270"/>
                <a:gd name="T15" fmla="*/ 689 h 792"/>
                <a:gd name="T16" fmla="*/ 200 w 270"/>
                <a:gd name="T17" fmla="*/ 662 h 792"/>
                <a:gd name="T18" fmla="*/ 216 w 270"/>
                <a:gd name="T19" fmla="*/ 633 h 792"/>
                <a:gd name="T20" fmla="*/ 231 w 270"/>
                <a:gd name="T21" fmla="*/ 601 h 792"/>
                <a:gd name="T22" fmla="*/ 243 w 270"/>
                <a:gd name="T23" fmla="*/ 567 h 792"/>
                <a:gd name="T24" fmla="*/ 253 w 270"/>
                <a:gd name="T25" fmla="*/ 532 h 792"/>
                <a:gd name="T26" fmla="*/ 262 w 270"/>
                <a:gd name="T27" fmla="*/ 495 h 792"/>
                <a:gd name="T28" fmla="*/ 266 w 270"/>
                <a:gd name="T29" fmla="*/ 456 h 792"/>
                <a:gd name="T30" fmla="*/ 270 w 270"/>
                <a:gd name="T31" fmla="*/ 416 h 792"/>
                <a:gd name="T32" fmla="*/ 270 w 270"/>
                <a:gd name="T33" fmla="*/ 376 h 792"/>
                <a:gd name="T34" fmla="*/ 266 w 270"/>
                <a:gd name="T35" fmla="*/ 336 h 792"/>
                <a:gd name="T36" fmla="*/ 262 w 270"/>
                <a:gd name="T37" fmla="*/ 297 h 792"/>
                <a:gd name="T38" fmla="*/ 253 w 270"/>
                <a:gd name="T39" fmla="*/ 259 h 792"/>
                <a:gd name="T40" fmla="*/ 243 w 270"/>
                <a:gd name="T41" fmla="*/ 224 h 792"/>
                <a:gd name="T42" fmla="*/ 231 w 270"/>
                <a:gd name="T43" fmla="*/ 190 h 792"/>
                <a:gd name="T44" fmla="*/ 216 w 270"/>
                <a:gd name="T45" fmla="*/ 159 h 792"/>
                <a:gd name="T46" fmla="*/ 200 w 270"/>
                <a:gd name="T47" fmla="*/ 129 h 792"/>
                <a:gd name="T48" fmla="*/ 181 w 270"/>
                <a:gd name="T49" fmla="*/ 102 h 792"/>
                <a:gd name="T50" fmla="*/ 161 w 270"/>
                <a:gd name="T51" fmla="*/ 78 h 792"/>
                <a:gd name="T52" fmla="*/ 140 w 270"/>
                <a:gd name="T53" fmla="*/ 57 h 792"/>
                <a:gd name="T54" fmla="*/ 117 w 270"/>
                <a:gd name="T55" fmla="*/ 38 h 792"/>
                <a:gd name="T56" fmla="*/ 93 w 270"/>
                <a:gd name="T57" fmla="*/ 23 h 792"/>
                <a:gd name="T58" fmla="*/ 67 w 270"/>
                <a:gd name="T59" fmla="*/ 11 h 792"/>
                <a:gd name="T60" fmla="*/ 41 w 270"/>
                <a:gd name="T61" fmla="*/ 4 h 792"/>
                <a:gd name="T62" fmla="*/ 14 w 270"/>
                <a:gd name="T63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792">
                  <a:moveTo>
                    <a:pt x="0" y="792"/>
                  </a:moveTo>
                  <a:lnTo>
                    <a:pt x="14" y="791"/>
                  </a:lnTo>
                  <a:lnTo>
                    <a:pt x="27" y="790"/>
                  </a:lnTo>
                  <a:lnTo>
                    <a:pt x="41" y="787"/>
                  </a:lnTo>
                  <a:lnTo>
                    <a:pt x="54" y="784"/>
                  </a:lnTo>
                  <a:lnTo>
                    <a:pt x="67" y="779"/>
                  </a:lnTo>
                  <a:lnTo>
                    <a:pt x="80" y="774"/>
                  </a:lnTo>
                  <a:lnTo>
                    <a:pt x="93" y="768"/>
                  </a:lnTo>
                  <a:lnTo>
                    <a:pt x="105" y="761"/>
                  </a:lnTo>
                  <a:lnTo>
                    <a:pt x="117" y="753"/>
                  </a:lnTo>
                  <a:lnTo>
                    <a:pt x="129" y="744"/>
                  </a:lnTo>
                  <a:lnTo>
                    <a:pt x="140" y="734"/>
                  </a:lnTo>
                  <a:lnTo>
                    <a:pt x="151" y="725"/>
                  </a:lnTo>
                  <a:lnTo>
                    <a:pt x="161" y="713"/>
                  </a:lnTo>
                  <a:lnTo>
                    <a:pt x="171" y="702"/>
                  </a:lnTo>
                  <a:lnTo>
                    <a:pt x="181" y="689"/>
                  </a:lnTo>
                  <a:lnTo>
                    <a:pt x="191" y="676"/>
                  </a:lnTo>
                  <a:lnTo>
                    <a:pt x="200" y="662"/>
                  </a:lnTo>
                  <a:lnTo>
                    <a:pt x="209" y="648"/>
                  </a:lnTo>
                  <a:lnTo>
                    <a:pt x="216" y="633"/>
                  </a:lnTo>
                  <a:lnTo>
                    <a:pt x="224" y="617"/>
                  </a:lnTo>
                  <a:lnTo>
                    <a:pt x="231" y="601"/>
                  </a:lnTo>
                  <a:lnTo>
                    <a:pt x="238" y="585"/>
                  </a:lnTo>
                  <a:lnTo>
                    <a:pt x="243" y="567"/>
                  </a:lnTo>
                  <a:lnTo>
                    <a:pt x="249" y="550"/>
                  </a:lnTo>
                  <a:lnTo>
                    <a:pt x="253" y="532"/>
                  </a:lnTo>
                  <a:lnTo>
                    <a:pt x="257" y="513"/>
                  </a:lnTo>
                  <a:lnTo>
                    <a:pt x="262" y="495"/>
                  </a:lnTo>
                  <a:lnTo>
                    <a:pt x="264" y="476"/>
                  </a:lnTo>
                  <a:lnTo>
                    <a:pt x="266" y="456"/>
                  </a:lnTo>
                  <a:lnTo>
                    <a:pt x="268" y="436"/>
                  </a:lnTo>
                  <a:lnTo>
                    <a:pt x="270" y="416"/>
                  </a:lnTo>
                  <a:lnTo>
                    <a:pt x="270" y="396"/>
                  </a:lnTo>
                  <a:lnTo>
                    <a:pt x="270" y="376"/>
                  </a:lnTo>
                  <a:lnTo>
                    <a:pt x="268" y="355"/>
                  </a:lnTo>
                  <a:lnTo>
                    <a:pt x="266" y="336"/>
                  </a:lnTo>
                  <a:lnTo>
                    <a:pt x="264" y="316"/>
                  </a:lnTo>
                  <a:lnTo>
                    <a:pt x="262" y="297"/>
                  </a:lnTo>
                  <a:lnTo>
                    <a:pt x="257" y="278"/>
                  </a:lnTo>
                  <a:lnTo>
                    <a:pt x="253" y="259"/>
                  </a:lnTo>
                  <a:lnTo>
                    <a:pt x="249" y="241"/>
                  </a:lnTo>
                  <a:lnTo>
                    <a:pt x="243" y="224"/>
                  </a:lnTo>
                  <a:lnTo>
                    <a:pt x="238" y="206"/>
                  </a:lnTo>
                  <a:lnTo>
                    <a:pt x="231" y="190"/>
                  </a:lnTo>
                  <a:lnTo>
                    <a:pt x="224" y="174"/>
                  </a:lnTo>
                  <a:lnTo>
                    <a:pt x="216" y="159"/>
                  </a:lnTo>
                  <a:lnTo>
                    <a:pt x="209" y="144"/>
                  </a:lnTo>
                  <a:lnTo>
                    <a:pt x="200" y="129"/>
                  </a:lnTo>
                  <a:lnTo>
                    <a:pt x="191" y="116"/>
                  </a:lnTo>
                  <a:lnTo>
                    <a:pt x="181" y="102"/>
                  </a:lnTo>
                  <a:lnTo>
                    <a:pt x="171" y="90"/>
                  </a:lnTo>
                  <a:lnTo>
                    <a:pt x="161" y="78"/>
                  </a:lnTo>
                  <a:lnTo>
                    <a:pt x="151" y="67"/>
                  </a:lnTo>
                  <a:lnTo>
                    <a:pt x="140" y="57"/>
                  </a:lnTo>
                  <a:lnTo>
                    <a:pt x="129" y="47"/>
                  </a:lnTo>
                  <a:lnTo>
                    <a:pt x="117" y="38"/>
                  </a:lnTo>
                  <a:lnTo>
                    <a:pt x="105" y="31"/>
                  </a:lnTo>
                  <a:lnTo>
                    <a:pt x="93" y="23"/>
                  </a:lnTo>
                  <a:lnTo>
                    <a:pt x="80" y="17"/>
                  </a:lnTo>
                  <a:lnTo>
                    <a:pt x="67" y="11"/>
                  </a:lnTo>
                  <a:lnTo>
                    <a:pt x="54" y="7"/>
                  </a:lnTo>
                  <a:lnTo>
                    <a:pt x="41" y="4"/>
                  </a:lnTo>
                  <a:lnTo>
                    <a:pt x="27" y="2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8" name="Freeform 419"/>
            <p:cNvSpPr>
              <a:spLocks/>
            </p:cNvSpPr>
            <p:nvPr/>
          </p:nvSpPr>
          <p:spPr bwMode="auto">
            <a:xfrm>
              <a:off x="4989" y="1976"/>
              <a:ext cx="60" cy="175"/>
            </a:xfrm>
            <a:custGeom>
              <a:avLst/>
              <a:gdLst>
                <a:gd name="T0" fmla="*/ 0 w 265"/>
                <a:gd name="T1" fmla="*/ 785 h 785"/>
                <a:gd name="T2" fmla="*/ 26 w 265"/>
                <a:gd name="T3" fmla="*/ 783 h 785"/>
                <a:gd name="T4" fmla="*/ 53 w 265"/>
                <a:gd name="T5" fmla="*/ 778 h 785"/>
                <a:gd name="T6" fmla="*/ 78 w 265"/>
                <a:gd name="T7" fmla="*/ 768 h 785"/>
                <a:gd name="T8" fmla="*/ 103 w 265"/>
                <a:gd name="T9" fmla="*/ 754 h 785"/>
                <a:gd name="T10" fmla="*/ 126 w 265"/>
                <a:gd name="T11" fmla="*/ 738 h 785"/>
                <a:gd name="T12" fmla="*/ 148 w 265"/>
                <a:gd name="T13" fmla="*/ 718 h 785"/>
                <a:gd name="T14" fmla="*/ 169 w 265"/>
                <a:gd name="T15" fmla="*/ 696 h 785"/>
                <a:gd name="T16" fmla="*/ 188 w 265"/>
                <a:gd name="T17" fmla="*/ 670 h 785"/>
                <a:gd name="T18" fmla="*/ 204 w 265"/>
                <a:gd name="T19" fmla="*/ 642 h 785"/>
                <a:gd name="T20" fmla="*/ 220 w 265"/>
                <a:gd name="T21" fmla="*/ 612 h 785"/>
                <a:gd name="T22" fmla="*/ 233 w 265"/>
                <a:gd name="T23" fmla="*/ 579 h 785"/>
                <a:gd name="T24" fmla="*/ 244 w 265"/>
                <a:gd name="T25" fmla="*/ 545 h 785"/>
                <a:gd name="T26" fmla="*/ 253 w 265"/>
                <a:gd name="T27" fmla="*/ 509 h 785"/>
                <a:gd name="T28" fmla="*/ 260 w 265"/>
                <a:gd name="T29" fmla="*/ 472 h 785"/>
                <a:gd name="T30" fmla="*/ 264 w 265"/>
                <a:gd name="T31" fmla="*/ 433 h 785"/>
                <a:gd name="T32" fmla="*/ 265 w 265"/>
                <a:gd name="T33" fmla="*/ 393 h 785"/>
                <a:gd name="T34" fmla="*/ 264 w 265"/>
                <a:gd name="T35" fmla="*/ 352 h 785"/>
                <a:gd name="T36" fmla="*/ 260 w 265"/>
                <a:gd name="T37" fmla="*/ 313 h 785"/>
                <a:gd name="T38" fmla="*/ 253 w 265"/>
                <a:gd name="T39" fmla="*/ 276 h 785"/>
                <a:gd name="T40" fmla="*/ 244 w 265"/>
                <a:gd name="T41" fmla="*/ 240 h 785"/>
                <a:gd name="T42" fmla="*/ 233 w 265"/>
                <a:gd name="T43" fmla="*/ 206 h 785"/>
                <a:gd name="T44" fmla="*/ 220 w 265"/>
                <a:gd name="T45" fmla="*/ 173 h 785"/>
                <a:gd name="T46" fmla="*/ 204 w 265"/>
                <a:gd name="T47" fmla="*/ 143 h 785"/>
                <a:gd name="T48" fmla="*/ 188 w 265"/>
                <a:gd name="T49" fmla="*/ 115 h 785"/>
                <a:gd name="T50" fmla="*/ 169 w 265"/>
                <a:gd name="T51" fmla="*/ 89 h 785"/>
                <a:gd name="T52" fmla="*/ 148 w 265"/>
                <a:gd name="T53" fmla="*/ 67 h 785"/>
                <a:gd name="T54" fmla="*/ 126 w 265"/>
                <a:gd name="T55" fmla="*/ 47 h 785"/>
                <a:gd name="T56" fmla="*/ 103 w 265"/>
                <a:gd name="T57" fmla="*/ 31 h 785"/>
                <a:gd name="T58" fmla="*/ 78 w 265"/>
                <a:gd name="T59" fmla="*/ 18 h 785"/>
                <a:gd name="T60" fmla="*/ 53 w 265"/>
                <a:gd name="T61" fmla="*/ 8 h 785"/>
                <a:gd name="T62" fmla="*/ 26 w 265"/>
                <a:gd name="T63" fmla="*/ 2 h 785"/>
                <a:gd name="T64" fmla="*/ 0 w 265"/>
                <a:gd name="T65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5" h="785">
                  <a:moveTo>
                    <a:pt x="0" y="393"/>
                  </a:moveTo>
                  <a:lnTo>
                    <a:pt x="0" y="785"/>
                  </a:lnTo>
                  <a:lnTo>
                    <a:pt x="13" y="785"/>
                  </a:lnTo>
                  <a:lnTo>
                    <a:pt x="26" y="783"/>
                  </a:lnTo>
                  <a:lnTo>
                    <a:pt x="40" y="781"/>
                  </a:lnTo>
                  <a:lnTo>
                    <a:pt x="53" y="778"/>
                  </a:lnTo>
                  <a:lnTo>
                    <a:pt x="66" y="773"/>
                  </a:lnTo>
                  <a:lnTo>
                    <a:pt x="78" y="768"/>
                  </a:lnTo>
                  <a:lnTo>
                    <a:pt x="90" y="761"/>
                  </a:lnTo>
                  <a:lnTo>
                    <a:pt x="103" y="754"/>
                  </a:lnTo>
                  <a:lnTo>
                    <a:pt x="115" y="746"/>
                  </a:lnTo>
                  <a:lnTo>
                    <a:pt x="126" y="738"/>
                  </a:lnTo>
                  <a:lnTo>
                    <a:pt x="137" y="728"/>
                  </a:lnTo>
                  <a:lnTo>
                    <a:pt x="148" y="718"/>
                  </a:lnTo>
                  <a:lnTo>
                    <a:pt x="158" y="708"/>
                  </a:lnTo>
                  <a:lnTo>
                    <a:pt x="169" y="696"/>
                  </a:lnTo>
                  <a:lnTo>
                    <a:pt x="178" y="683"/>
                  </a:lnTo>
                  <a:lnTo>
                    <a:pt x="188" y="670"/>
                  </a:lnTo>
                  <a:lnTo>
                    <a:pt x="197" y="657"/>
                  </a:lnTo>
                  <a:lnTo>
                    <a:pt x="204" y="642"/>
                  </a:lnTo>
                  <a:lnTo>
                    <a:pt x="212" y="628"/>
                  </a:lnTo>
                  <a:lnTo>
                    <a:pt x="220" y="612"/>
                  </a:lnTo>
                  <a:lnTo>
                    <a:pt x="226" y="597"/>
                  </a:lnTo>
                  <a:lnTo>
                    <a:pt x="233" y="579"/>
                  </a:lnTo>
                  <a:lnTo>
                    <a:pt x="239" y="563"/>
                  </a:lnTo>
                  <a:lnTo>
                    <a:pt x="244" y="545"/>
                  </a:lnTo>
                  <a:lnTo>
                    <a:pt x="250" y="528"/>
                  </a:lnTo>
                  <a:lnTo>
                    <a:pt x="253" y="509"/>
                  </a:lnTo>
                  <a:lnTo>
                    <a:pt x="257" y="491"/>
                  </a:lnTo>
                  <a:lnTo>
                    <a:pt x="260" y="472"/>
                  </a:lnTo>
                  <a:lnTo>
                    <a:pt x="262" y="452"/>
                  </a:lnTo>
                  <a:lnTo>
                    <a:pt x="264" y="433"/>
                  </a:lnTo>
                  <a:lnTo>
                    <a:pt x="265" y="412"/>
                  </a:lnTo>
                  <a:lnTo>
                    <a:pt x="265" y="393"/>
                  </a:lnTo>
                  <a:lnTo>
                    <a:pt x="265" y="373"/>
                  </a:lnTo>
                  <a:lnTo>
                    <a:pt x="264" y="352"/>
                  </a:lnTo>
                  <a:lnTo>
                    <a:pt x="262" y="333"/>
                  </a:lnTo>
                  <a:lnTo>
                    <a:pt x="260" y="313"/>
                  </a:lnTo>
                  <a:lnTo>
                    <a:pt x="257" y="295"/>
                  </a:lnTo>
                  <a:lnTo>
                    <a:pt x="253" y="276"/>
                  </a:lnTo>
                  <a:lnTo>
                    <a:pt x="250" y="257"/>
                  </a:lnTo>
                  <a:lnTo>
                    <a:pt x="244" y="240"/>
                  </a:lnTo>
                  <a:lnTo>
                    <a:pt x="239" y="223"/>
                  </a:lnTo>
                  <a:lnTo>
                    <a:pt x="233" y="206"/>
                  </a:lnTo>
                  <a:lnTo>
                    <a:pt x="226" y="189"/>
                  </a:lnTo>
                  <a:lnTo>
                    <a:pt x="220" y="173"/>
                  </a:lnTo>
                  <a:lnTo>
                    <a:pt x="212" y="158"/>
                  </a:lnTo>
                  <a:lnTo>
                    <a:pt x="204" y="143"/>
                  </a:lnTo>
                  <a:lnTo>
                    <a:pt x="197" y="129"/>
                  </a:lnTo>
                  <a:lnTo>
                    <a:pt x="188" y="115"/>
                  </a:lnTo>
                  <a:lnTo>
                    <a:pt x="178" y="102"/>
                  </a:lnTo>
                  <a:lnTo>
                    <a:pt x="169" y="89"/>
                  </a:lnTo>
                  <a:lnTo>
                    <a:pt x="158" y="78"/>
                  </a:lnTo>
                  <a:lnTo>
                    <a:pt x="148" y="67"/>
                  </a:lnTo>
                  <a:lnTo>
                    <a:pt x="137" y="57"/>
                  </a:lnTo>
                  <a:lnTo>
                    <a:pt x="126" y="47"/>
                  </a:lnTo>
                  <a:lnTo>
                    <a:pt x="115" y="39"/>
                  </a:lnTo>
                  <a:lnTo>
                    <a:pt x="103" y="31"/>
                  </a:lnTo>
                  <a:lnTo>
                    <a:pt x="90" y="24"/>
                  </a:lnTo>
                  <a:lnTo>
                    <a:pt x="78" y="18"/>
                  </a:lnTo>
                  <a:lnTo>
                    <a:pt x="66" y="13"/>
                  </a:lnTo>
                  <a:lnTo>
                    <a:pt x="53" y="8"/>
                  </a:lnTo>
                  <a:lnTo>
                    <a:pt x="40" y="4"/>
                  </a:lnTo>
                  <a:lnTo>
                    <a:pt x="26" y="2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9" name="Freeform 420"/>
            <p:cNvSpPr>
              <a:spLocks/>
            </p:cNvSpPr>
            <p:nvPr/>
          </p:nvSpPr>
          <p:spPr bwMode="auto">
            <a:xfrm>
              <a:off x="4989" y="1976"/>
              <a:ext cx="60" cy="175"/>
            </a:xfrm>
            <a:custGeom>
              <a:avLst/>
              <a:gdLst>
                <a:gd name="T0" fmla="*/ 13 w 265"/>
                <a:gd name="T1" fmla="*/ 785 h 785"/>
                <a:gd name="T2" fmla="*/ 40 w 265"/>
                <a:gd name="T3" fmla="*/ 781 h 785"/>
                <a:gd name="T4" fmla="*/ 66 w 265"/>
                <a:gd name="T5" fmla="*/ 773 h 785"/>
                <a:gd name="T6" fmla="*/ 90 w 265"/>
                <a:gd name="T7" fmla="*/ 761 h 785"/>
                <a:gd name="T8" fmla="*/ 115 w 265"/>
                <a:gd name="T9" fmla="*/ 746 h 785"/>
                <a:gd name="T10" fmla="*/ 137 w 265"/>
                <a:gd name="T11" fmla="*/ 728 h 785"/>
                <a:gd name="T12" fmla="*/ 158 w 265"/>
                <a:gd name="T13" fmla="*/ 708 h 785"/>
                <a:gd name="T14" fmla="*/ 178 w 265"/>
                <a:gd name="T15" fmla="*/ 683 h 785"/>
                <a:gd name="T16" fmla="*/ 197 w 265"/>
                <a:gd name="T17" fmla="*/ 657 h 785"/>
                <a:gd name="T18" fmla="*/ 212 w 265"/>
                <a:gd name="T19" fmla="*/ 628 h 785"/>
                <a:gd name="T20" fmla="*/ 226 w 265"/>
                <a:gd name="T21" fmla="*/ 597 h 785"/>
                <a:gd name="T22" fmla="*/ 239 w 265"/>
                <a:gd name="T23" fmla="*/ 563 h 785"/>
                <a:gd name="T24" fmla="*/ 250 w 265"/>
                <a:gd name="T25" fmla="*/ 528 h 785"/>
                <a:gd name="T26" fmla="*/ 257 w 265"/>
                <a:gd name="T27" fmla="*/ 491 h 785"/>
                <a:gd name="T28" fmla="*/ 262 w 265"/>
                <a:gd name="T29" fmla="*/ 452 h 785"/>
                <a:gd name="T30" fmla="*/ 265 w 265"/>
                <a:gd name="T31" fmla="*/ 412 h 785"/>
                <a:gd name="T32" fmla="*/ 265 w 265"/>
                <a:gd name="T33" fmla="*/ 373 h 785"/>
                <a:gd name="T34" fmla="*/ 262 w 265"/>
                <a:gd name="T35" fmla="*/ 333 h 785"/>
                <a:gd name="T36" fmla="*/ 257 w 265"/>
                <a:gd name="T37" fmla="*/ 295 h 785"/>
                <a:gd name="T38" fmla="*/ 250 w 265"/>
                <a:gd name="T39" fmla="*/ 257 h 785"/>
                <a:gd name="T40" fmla="*/ 239 w 265"/>
                <a:gd name="T41" fmla="*/ 223 h 785"/>
                <a:gd name="T42" fmla="*/ 226 w 265"/>
                <a:gd name="T43" fmla="*/ 189 h 785"/>
                <a:gd name="T44" fmla="*/ 212 w 265"/>
                <a:gd name="T45" fmla="*/ 158 h 785"/>
                <a:gd name="T46" fmla="*/ 197 w 265"/>
                <a:gd name="T47" fmla="*/ 129 h 785"/>
                <a:gd name="T48" fmla="*/ 178 w 265"/>
                <a:gd name="T49" fmla="*/ 102 h 785"/>
                <a:gd name="T50" fmla="*/ 158 w 265"/>
                <a:gd name="T51" fmla="*/ 78 h 785"/>
                <a:gd name="T52" fmla="*/ 137 w 265"/>
                <a:gd name="T53" fmla="*/ 57 h 785"/>
                <a:gd name="T54" fmla="*/ 115 w 265"/>
                <a:gd name="T55" fmla="*/ 39 h 785"/>
                <a:gd name="T56" fmla="*/ 90 w 265"/>
                <a:gd name="T57" fmla="*/ 24 h 785"/>
                <a:gd name="T58" fmla="*/ 66 w 265"/>
                <a:gd name="T59" fmla="*/ 13 h 785"/>
                <a:gd name="T60" fmla="*/ 40 w 265"/>
                <a:gd name="T61" fmla="*/ 4 h 785"/>
                <a:gd name="T62" fmla="*/ 13 w 265"/>
                <a:gd name="T63" fmla="*/ 1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5" h="785">
                  <a:moveTo>
                    <a:pt x="0" y="785"/>
                  </a:moveTo>
                  <a:lnTo>
                    <a:pt x="13" y="785"/>
                  </a:lnTo>
                  <a:lnTo>
                    <a:pt x="26" y="783"/>
                  </a:lnTo>
                  <a:lnTo>
                    <a:pt x="40" y="781"/>
                  </a:lnTo>
                  <a:lnTo>
                    <a:pt x="53" y="778"/>
                  </a:lnTo>
                  <a:lnTo>
                    <a:pt x="66" y="773"/>
                  </a:lnTo>
                  <a:lnTo>
                    <a:pt x="78" y="768"/>
                  </a:lnTo>
                  <a:lnTo>
                    <a:pt x="90" y="761"/>
                  </a:lnTo>
                  <a:lnTo>
                    <a:pt x="103" y="754"/>
                  </a:lnTo>
                  <a:lnTo>
                    <a:pt x="115" y="746"/>
                  </a:lnTo>
                  <a:lnTo>
                    <a:pt x="126" y="738"/>
                  </a:lnTo>
                  <a:lnTo>
                    <a:pt x="137" y="728"/>
                  </a:lnTo>
                  <a:lnTo>
                    <a:pt x="148" y="718"/>
                  </a:lnTo>
                  <a:lnTo>
                    <a:pt x="158" y="708"/>
                  </a:lnTo>
                  <a:lnTo>
                    <a:pt x="169" y="696"/>
                  </a:lnTo>
                  <a:lnTo>
                    <a:pt x="178" y="683"/>
                  </a:lnTo>
                  <a:lnTo>
                    <a:pt x="188" y="670"/>
                  </a:lnTo>
                  <a:lnTo>
                    <a:pt x="197" y="657"/>
                  </a:lnTo>
                  <a:lnTo>
                    <a:pt x="204" y="642"/>
                  </a:lnTo>
                  <a:lnTo>
                    <a:pt x="212" y="628"/>
                  </a:lnTo>
                  <a:lnTo>
                    <a:pt x="220" y="612"/>
                  </a:lnTo>
                  <a:lnTo>
                    <a:pt x="226" y="597"/>
                  </a:lnTo>
                  <a:lnTo>
                    <a:pt x="233" y="579"/>
                  </a:lnTo>
                  <a:lnTo>
                    <a:pt x="239" y="563"/>
                  </a:lnTo>
                  <a:lnTo>
                    <a:pt x="244" y="545"/>
                  </a:lnTo>
                  <a:lnTo>
                    <a:pt x="250" y="528"/>
                  </a:lnTo>
                  <a:lnTo>
                    <a:pt x="253" y="509"/>
                  </a:lnTo>
                  <a:lnTo>
                    <a:pt x="257" y="491"/>
                  </a:lnTo>
                  <a:lnTo>
                    <a:pt x="260" y="472"/>
                  </a:lnTo>
                  <a:lnTo>
                    <a:pt x="262" y="452"/>
                  </a:lnTo>
                  <a:lnTo>
                    <a:pt x="264" y="433"/>
                  </a:lnTo>
                  <a:lnTo>
                    <a:pt x="265" y="412"/>
                  </a:lnTo>
                  <a:lnTo>
                    <a:pt x="265" y="393"/>
                  </a:lnTo>
                  <a:lnTo>
                    <a:pt x="265" y="373"/>
                  </a:lnTo>
                  <a:lnTo>
                    <a:pt x="264" y="352"/>
                  </a:lnTo>
                  <a:lnTo>
                    <a:pt x="262" y="333"/>
                  </a:lnTo>
                  <a:lnTo>
                    <a:pt x="260" y="313"/>
                  </a:lnTo>
                  <a:lnTo>
                    <a:pt x="257" y="295"/>
                  </a:lnTo>
                  <a:lnTo>
                    <a:pt x="253" y="276"/>
                  </a:lnTo>
                  <a:lnTo>
                    <a:pt x="250" y="257"/>
                  </a:lnTo>
                  <a:lnTo>
                    <a:pt x="244" y="240"/>
                  </a:lnTo>
                  <a:lnTo>
                    <a:pt x="239" y="223"/>
                  </a:lnTo>
                  <a:lnTo>
                    <a:pt x="233" y="206"/>
                  </a:lnTo>
                  <a:lnTo>
                    <a:pt x="226" y="189"/>
                  </a:lnTo>
                  <a:lnTo>
                    <a:pt x="220" y="173"/>
                  </a:lnTo>
                  <a:lnTo>
                    <a:pt x="212" y="158"/>
                  </a:lnTo>
                  <a:lnTo>
                    <a:pt x="204" y="143"/>
                  </a:lnTo>
                  <a:lnTo>
                    <a:pt x="197" y="129"/>
                  </a:lnTo>
                  <a:lnTo>
                    <a:pt x="188" y="115"/>
                  </a:lnTo>
                  <a:lnTo>
                    <a:pt x="178" y="102"/>
                  </a:lnTo>
                  <a:lnTo>
                    <a:pt x="169" y="89"/>
                  </a:lnTo>
                  <a:lnTo>
                    <a:pt x="158" y="78"/>
                  </a:lnTo>
                  <a:lnTo>
                    <a:pt x="148" y="67"/>
                  </a:lnTo>
                  <a:lnTo>
                    <a:pt x="137" y="57"/>
                  </a:lnTo>
                  <a:lnTo>
                    <a:pt x="126" y="47"/>
                  </a:lnTo>
                  <a:lnTo>
                    <a:pt x="115" y="39"/>
                  </a:lnTo>
                  <a:lnTo>
                    <a:pt x="103" y="31"/>
                  </a:lnTo>
                  <a:lnTo>
                    <a:pt x="90" y="24"/>
                  </a:lnTo>
                  <a:lnTo>
                    <a:pt x="78" y="18"/>
                  </a:lnTo>
                  <a:lnTo>
                    <a:pt x="66" y="13"/>
                  </a:lnTo>
                  <a:lnTo>
                    <a:pt x="53" y="8"/>
                  </a:lnTo>
                  <a:lnTo>
                    <a:pt x="40" y="4"/>
                  </a:lnTo>
                  <a:lnTo>
                    <a:pt x="26" y="2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0" name="Freeform 421"/>
            <p:cNvSpPr>
              <a:spLocks/>
            </p:cNvSpPr>
            <p:nvPr/>
          </p:nvSpPr>
          <p:spPr bwMode="auto">
            <a:xfrm>
              <a:off x="4970" y="1954"/>
              <a:ext cx="14" cy="21"/>
            </a:xfrm>
            <a:custGeom>
              <a:avLst/>
              <a:gdLst>
                <a:gd name="T0" fmla="*/ 0 w 58"/>
                <a:gd name="T1" fmla="*/ 20 h 98"/>
                <a:gd name="T2" fmla="*/ 0 w 58"/>
                <a:gd name="T3" fmla="*/ 14 h 98"/>
                <a:gd name="T4" fmla="*/ 25 w 58"/>
                <a:gd name="T5" fmla="*/ 0 h 98"/>
                <a:gd name="T6" fmla="*/ 36 w 58"/>
                <a:gd name="T7" fmla="*/ 0 h 98"/>
                <a:gd name="T8" fmla="*/ 58 w 58"/>
                <a:gd name="T9" fmla="*/ 14 h 98"/>
                <a:gd name="T10" fmla="*/ 58 w 58"/>
                <a:gd name="T11" fmla="*/ 20 h 98"/>
                <a:gd name="T12" fmla="*/ 36 w 58"/>
                <a:gd name="T13" fmla="*/ 20 h 98"/>
                <a:gd name="T14" fmla="*/ 36 w 58"/>
                <a:gd name="T15" fmla="*/ 94 h 98"/>
                <a:gd name="T16" fmla="*/ 58 w 58"/>
                <a:gd name="T17" fmla="*/ 94 h 98"/>
                <a:gd name="T18" fmla="*/ 58 w 58"/>
                <a:gd name="T19" fmla="*/ 98 h 98"/>
                <a:gd name="T20" fmla="*/ 0 w 58"/>
                <a:gd name="T21" fmla="*/ 98 h 98"/>
                <a:gd name="T22" fmla="*/ 0 w 58"/>
                <a:gd name="T23" fmla="*/ 94 h 98"/>
                <a:gd name="T24" fmla="*/ 25 w 58"/>
                <a:gd name="T25" fmla="*/ 94 h 98"/>
                <a:gd name="T26" fmla="*/ 25 w 58"/>
                <a:gd name="T27" fmla="*/ 20 h 98"/>
                <a:gd name="T28" fmla="*/ 0 w 58"/>
                <a:gd name="T29" fmla="*/ 2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98">
                  <a:moveTo>
                    <a:pt x="0" y="20"/>
                  </a:moveTo>
                  <a:lnTo>
                    <a:pt x="0" y="14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36" y="20"/>
                  </a:lnTo>
                  <a:lnTo>
                    <a:pt x="36" y="94"/>
                  </a:lnTo>
                  <a:lnTo>
                    <a:pt x="58" y="94"/>
                  </a:lnTo>
                  <a:lnTo>
                    <a:pt x="58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5" y="94"/>
                  </a:lnTo>
                  <a:lnTo>
                    <a:pt x="25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" name="Freeform 422"/>
            <p:cNvSpPr>
              <a:spLocks/>
            </p:cNvSpPr>
            <p:nvPr/>
          </p:nvSpPr>
          <p:spPr bwMode="auto">
            <a:xfrm>
              <a:off x="4970" y="1954"/>
              <a:ext cx="14" cy="21"/>
            </a:xfrm>
            <a:custGeom>
              <a:avLst/>
              <a:gdLst>
                <a:gd name="T0" fmla="*/ 0 w 58"/>
                <a:gd name="T1" fmla="*/ 20 h 98"/>
                <a:gd name="T2" fmla="*/ 0 w 58"/>
                <a:gd name="T3" fmla="*/ 14 h 98"/>
                <a:gd name="T4" fmla="*/ 25 w 58"/>
                <a:gd name="T5" fmla="*/ 0 h 98"/>
                <a:gd name="T6" fmla="*/ 36 w 58"/>
                <a:gd name="T7" fmla="*/ 0 h 98"/>
                <a:gd name="T8" fmla="*/ 58 w 58"/>
                <a:gd name="T9" fmla="*/ 14 h 98"/>
                <a:gd name="T10" fmla="*/ 58 w 58"/>
                <a:gd name="T11" fmla="*/ 20 h 98"/>
                <a:gd name="T12" fmla="*/ 36 w 58"/>
                <a:gd name="T13" fmla="*/ 20 h 98"/>
                <a:gd name="T14" fmla="*/ 36 w 58"/>
                <a:gd name="T15" fmla="*/ 94 h 98"/>
                <a:gd name="T16" fmla="*/ 58 w 58"/>
                <a:gd name="T17" fmla="*/ 94 h 98"/>
                <a:gd name="T18" fmla="*/ 58 w 58"/>
                <a:gd name="T19" fmla="*/ 98 h 98"/>
                <a:gd name="T20" fmla="*/ 0 w 58"/>
                <a:gd name="T21" fmla="*/ 98 h 98"/>
                <a:gd name="T22" fmla="*/ 0 w 58"/>
                <a:gd name="T23" fmla="*/ 94 h 98"/>
                <a:gd name="T24" fmla="*/ 25 w 58"/>
                <a:gd name="T25" fmla="*/ 94 h 98"/>
                <a:gd name="T26" fmla="*/ 25 w 58"/>
                <a:gd name="T27" fmla="*/ 20 h 98"/>
                <a:gd name="T28" fmla="*/ 0 w 58"/>
                <a:gd name="T29" fmla="*/ 2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98">
                  <a:moveTo>
                    <a:pt x="0" y="20"/>
                  </a:moveTo>
                  <a:lnTo>
                    <a:pt x="0" y="14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36" y="20"/>
                  </a:lnTo>
                  <a:lnTo>
                    <a:pt x="36" y="94"/>
                  </a:lnTo>
                  <a:lnTo>
                    <a:pt x="58" y="94"/>
                  </a:lnTo>
                  <a:lnTo>
                    <a:pt x="58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5" y="94"/>
                  </a:lnTo>
                  <a:lnTo>
                    <a:pt x="25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2" name="Freeform 423"/>
            <p:cNvSpPr>
              <a:spLocks/>
            </p:cNvSpPr>
            <p:nvPr/>
          </p:nvSpPr>
          <p:spPr bwMode="auto">
            <a:xfrm>
              <a:off x="4970" y="2152"/>
              <a:ext cx="15" cy="22"/>
            </a:xfrm>
            <a:custGeom>
              <a:avLst/>
              <a:gdLst>
                <a:gd name="T0" fmla="*/ 0 w 59"/>
                <a:gd name="T1" fmla="*/ 78 h 98"/>
                <a:gd name="T2" fmla="*/ 0 w 59"/>
                <a:gd name="T3" fmla="*/ 85 h 98"/>
                <a:gd name="T4" fmla="*/ 25 w 59"/>
                <a:gd name="T5" fmla="*/ 98 h 98"/>
                <a:gd name="T6" fmla="*/ 36 w 59"/>
                <a:gd name="T7" fmla="*/ 98 h 98"/>
                <a:gd name="T8" fmla="*/ 59 w 59"/>
                <a:gd name="T9" fmla="*/ 85 h 98"/>
                <a:gd name="T10" fmla="*/ 59 w 59"/>
                <a:gd name="T11" fmla="*/ 78 h 98"/>
                <a:gd name="T12" fmla="*/ 36 w 59"/>
                <a:gd name="T13" fmla="*/ 78 h 98"/>
                <a:gd name="T14" fmla="*/ 36 w 59"/>
                <a:gd name="T15" fmla="*/ 5 h 98"/>
                <a:gd name="T16" fmla="*/ 59 w 59"/>
                <a:gd name="T17" fmla="*/ 5 h 98"/>
                <a:gd name="T18" fmla="*/ 59 w 59"/>
                <a:gd name="T19" fmla="*/ 0 h 98"/>
                <a:gd name="T20" fmla="*/ 0 w 59"/>
                <a:gd name="T21" fmla="*/ 0 h 98"/>
                <a:gd name="T22" fmla="*/ 0 w 59"/>
                <a:gd name="T23" fmla="*/ 5 h 98"/>
                <a:gd name="T24" fmla="*/ 25 w 59"/>
                <a:gd name="T25" fmla="*/ 5 h 98"/>
                <a:gd name="T26" fmla="*/ 25 w 59"/>
                <a:gd name="T27" fmla="*/ 78 h 98"/>
                <a:gd name="T28" fmla="*/ 0 w 59"/>
                <a:gd name="T29" fmla="*/ 7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98">
                  <a:moveTo>
                    <a:pt x="0" y="78"/>
                  </a:moveTo>
                  <a:lnTo>
                    <a:pt x="0" y="85"/>
                  </a:lnTo>
                  <a:lnTo>
                    <a:pt x="25" y="98"/>
                  </a:lnTo>
                  <a:lnTo>
                    <a:pt x="36" y="98"/>
                  </a:lnTo>
                  <a:lnTo>
                    <a:pt x="59" y="85"/>
                  </a:lnTo>
                  <a:lnTo>
                    <a:pt x="59" y="78"/>
                  </a:lnTo>
                  <a:lnTo>
                    <a:pt x="36" y="78"/>
                  </a:lnTo>
                  <a:lnTo>
                    <a:pt x="36" y="5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5" y="5"/>
                  </a:lnTo>
                  <a:lnTo>
                    <a:pt x="25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3" name="Freeform 424"/>
            <p:cNvSpPr>
              <a:spLocks/>
            </p:cNvSpPr>
            <p:nvPr/>
          </p:nvSpPr>
          <p:spPr bwMode="auto">
            <a:xfrm>
              <a:off x="4970" y="2152"/>
              <a:ext cx="15" cy="22"/>
            </a:xfrm>
            <a:custGeom>
              <a:avLst/>
              <a:gdLst>
                <a:gd name="T0" fmla="*/ 0 w 59"/>
                <a:gd name="T1" fmla="*/ 78 h 98"/>
                <a:gd name="T2" fmla="*/ 0 w 59"/>
                <a:gd name="T3" fmla="*/ 85 h 98"/>
                <a:gd name="T4" fmla="*/ 25 w 59"/>
                <a:gd name="T5" fmla="*/ 98 h 98"/>
                <a:gd name="T6" fmla="*/ 36 w 59"/>
                <a:gd name="T7" fmla="*/ 98 h 98"/>
                <a:gd name="T8" fmla="*/ 59 w 59"/>
                <a:gd name="T9" fmla="*/ 85 h 98"/>
                <a:gd name="T10" fmla="*/ 59 w 59"/>
                <a:gd name="T11" fmla="*/ 78 h 98"/>
                <a:gd name="T12" fmla="*/ 36 w 59"/>
                <a:gd name="T13" fmla="*/ 78 h 98"/>
                <a:gd name="T14" fmla="*/ 36 w 59"/>
                <a:gd name="T15" fmla="*/ 5 h 98"/>
                <a:gd name="T16" fmla="*/ 59 w 59"/>
                <a:gd name="T17" fmla="*/ 5 h 98"/>
                <a:gd name="T18" fmla="*/ 59 w 59"/>
                <a:gd name="T19" fmla="*/ 0 h 98"/>
                <a:gd name="T20" fmla="*/ 0 w 59"/>
                <a:gd name="T21" fmla="*/ 0 h 98"/>
                <a:gd name="T22" fmla="*/ 0 w 59"/>
                <a:gd name="T23" fmla="*/ 5 h 98"/>
                <a:gd name="T24" fmla="*/ 25 w 59"/>
                <a:gd name="T25" fmla="*/ 5 h 98"/>
                <a:gd name="T26" fmla="*/ 25 w 59"/>
                <a:gd name="T27" fmla="*/ 78 h 98"/>
                <a:gd name="T28" fmla="*/ 0 w 59"/>
                <a:gd name="T29" fmla="*/ 7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98">
                  <a:moveTo>
                    <a:pt x="0" y="78"/>
                  </a:moveTo>
                  <a:lnTo>
                    <a:pt x="0" y="85"/>
                  </a:lnTo>
                  <a:lnTo>
                    <a:pt x="25" y="98"/>
                  </a:lnTo>
                  <a:lnTo>
                    <a:pt x="36" y="98"/>
                  </a:lnTo>
                  <a:lnTo>
                    <a:pt x="59" y="85"/>
                  </a:lnTo>
                  <a:lnTo>
                    <a:pt x="59" y="78"/>
                  </a:lnTo>
                  <a:lnTo>
                    <a:pt x="36" y="78"/>
                  </a:lnTo>
                  <a:lnTo>
                    <a:pt x="36" y="5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5" y="5"/>
                  </a:lnTo>
                  <a:lnTo>
                    <a:pt x="25" y="78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4" name="Freeform 425"/>
            <p:cNvSpPr>
              <a:spLocks/>
            </p:cNvSpPr>
            <p:nvPr/>
          </p:nvSpPr>
          <p:spPr bwMode="auto">
            <a:xfrm>
              <a:off x="2701" y="1157"/>
              <a:ext cx="288" cy="18"/>
            </a:xfrm>
            <a:custGeom>
              <a:avLst/>
              <a:gdLst>
                <a:gd name="T0" fmla="*/ 1260 w 1260"/>
                <a:gd name="T1" fmla="*/ 83 h 83"/>
                <a:gd name="T2" fmla="*/ 0 w 1260"/>
                <a:gd name="T3" fmla="*/ 83 h 83"/>
                <a:gd name="T4" fmla="*/ 0 w 1260"/>
                <a:gd name="T5" fmla="*/ 38 h 83"/>
                <a:gd name="T6" fmla="*/ 122 w 1260"/>
                <a:gd name="T7" fmla="*/ 38 h 83"/>
                <a:gd name="T8" fmla="*/ 122 w 1260"/>
                <a:gd name="T9" fmla="*/ 20 h 83"/>
                <a:gd name="T10" fmla="*/ 128 w 1260"/>
                <a:gd name="T11" fmla="*/ 0 h 83"/>
                <a:gd name="T12" fmla="*/ 988 w 1260"/>
                <a:gd name="T13" fmla="*/ 0 h 83"/>
                <a:gd name="T14" fmla="*/ 995 w 1260"/>
                <a:gd name="T15" fmla="*/ 20 h 83"/>
                <a:gd name="T16" fmla="*/ 995 w 1260"/>
                <a:gd name="T17" fmla="*/ 38 h 83"/>
                <a:gd name="T18" fmla="*/ 1260 w 1260"/>
                <a:gd name="T19" fmla="*/ 38 h 83"/>
                <a:gd name="T20" fmla="*/ 1260 w 1260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0" h="83">
                  <a:moveTo>
                    <a:pt x="1260" y="83"/>
                  </a:moveTo>
                  <a:lnTo>
                    <a:pt x="0" y="83"/>
                  </a:lnTo>
                  <a:lnTo>
                    <a:pt x="0" y="38"/>
                  </a:lnTo>
                  <a:lnTo>
                    <a:pt x="122" y="38"/>
                  </a:lnTo>
                  <a:lnTo>
                    <a:pt x="122" y="20"/>
                  </a:lnTo>
                  <a:lnTo>
                    <a:pt x="128" y="0"/>
                  </a:lnTo>
                  <a:lnTo>
                    <a:pt x="988" y="0"/>
                  </a:lnTo>
                  <a:lnTo>
                    <a:pt x="995" y="20"/>
                  </a:lnTo>
                  <a:lnTo>
                    <a:pt x="995" y="38"/>
                  </a:lnTo>
                  <a:lnTo>
                    <a:pt x="1260" y="38"/>
                  </a:lnTo>
                  <a:lnTo>
                    <a:pt x="1260" y="8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5" name="Freeform 426"/>
            <p:cNvSpPr>
              <a:spLocks/>
            </p:cNvSpPr>
            <p:nvPr/>
          </p:nvSpPr>
          <p:spPr bwMode="auto">
            <a:xfrm>
              <a:off x="2701" y="1157"/>
              <a:ext cx="288" cy="18"/>
            </a:xfrm>
            <a:custGeom>
              <a:avLst/>
              <a:gdLst>
                <a:gd name="T0" fmla="*/ 1260 w 1260"/>
                <a:gd name="T1" fmla="*/ 83 h 83"/>
                <a:gd name="T2" fmla="*/ 0 w 1260"/>
                <a:gd name="T3" fmla="*/ 83 h 83"/>
                <a:gd name="T4" fmla="*/ 0 w 1260"/>
                <a:gd name="T5" fmla="*/ 38 h 83"/>
                <a:gd name="T6" fmla="*/ 122 w 1260"/>
                <a:gd name="T7" fmla="*/ 38 h 83"/>
                <a:gd name="T8" fmla="*/ 122 w 1260"/>
                <a:gd name="T9" fmla="*/ 20 h 83"/>
                <a:gd name="T10" fmla="*/ 128 w 1260"/>
                <a:gd name="T11" fmla="*/ 0 h 83"/>
                <a:gd name="T12" fmla="*/ 988 w 1260"/>
                <a:gd name="T13" fmla="*/ 0 h 83"/>
                <a:gd name="T14" fmla="*/ 995 w 1260"/>
                <a:gd name="T15" fmla="*/ 20 h 83"/>
                <a:gd name="T16" fmla="*/ 995 w 1260"/>
                <a:gd name="T17" fmla="*/ 38 h 83"/>
                <a:gd name="T18" fmla="*/ 1260 w 1260"/>
                <a:gd name="T19" fmla="*/ 38 h 83"/>
                <a:gd name="T20" fmla="*/ 1260 w 1260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0" h="83">
                  <a:moveTo>
                    <a:pt x="1260" y="83"/>
                  </a:moveTo>
                  <a:lnTo>
                    <a:pt x="0" y="83"/>
                  </a:lnTo>
                  <a:lnTo>
                    <a:pt x="0" y="38"/>
                  </a:lnTo>
                  <a:lnTo>
                    <a:pt x="122" y="38"/>
                  </a:lnTo>
                  <a:lnTo>
                    <a:pt x="122" y="20"/>
                  </a:lnTo>
                  <a:lnTo>
                    <a:pt x="128" y="0"/>
                  </a:lnTo>
                  <a:lnTo>
                    <a:pt x="988" y="0"/>
                  </a:lnTo>
                  <a:lnTo>
                    <a:pt x="995" y="20"/>
                  </a:lnTo>
                  <a:lnTo>
                    <a:pt x="995" y="38"/>
                  </a:lnTo>
                  <a:lnTo>
                    <a:pt x="1260" y="38"/>
                  </a:lnTo>
                  <a:lnTo>
                    <a:pt x="1260" y="8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6" name="Rectangle 427"/>
            <p:cNvSpPr>
              <a:spLocks noChangeArrowheads="1"/>
            </p:cNvSpPr>
            <p:nvPr/>
          </p:nvSpPr>
          <p:spPr bwMode="auto">
            <a:xfrm>
              <a:off x="2628" y="1325"/>
              <a:ext cx="400" cy="7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7" name="Rectangle 428"/>
            <p:cNvSpPr>
              <a:spLocks noChangeArrowheads="1"/>
            </p:cNvSpPr>
            <p:nvPr/>
          </p:nvSpPr>
          <p:spPr bwMode="auto">
            <a:xfrm>
              <a:off x="2628" y="1325"/>
              <a:ext cx="400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8" name="Rectangle 429"/>
            <p:cNvSpPr>
              <a:spLocks noChangeArrowheads="1"/>
            </p:cNvSpPr>
            <p:nvPr/>
          </p:nvSpPr>
          <p:spPr bwMode="auto">
            <a:xfrm>
              <a:off x="3026" y="1329"/>
              <a:ext cx="2" cy="16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9" name="Rectangle 430"/>
            <p:cNvSpPr>
              <a:spLocks noChangeArrowheads="1"/>
            </p:cNvSpPr>
            <p:nvPr/>
          </p:nvSpPr>
          <p:spPr bwMode="auto">
            <a:xfrm>
              <a:off x="2736" y="1172"/>
              <a:ext cx="184" cy="160"/>
            </a:xfrm>
            <a:prstGeom prst="rect">
              <a:avLst/>
            </a:prstGeom>
            <a:solidFill>
              <a:srgbClr val="59575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0" name="Rectangle 431"/>
            <p:cNvSpPr>
              <a:spLocks noChangeArrowheads="1"/>
            </p:cNvSpPr>
            <p:nvPr/>
          </p:nvSpPr>
          <p:spPr bwMode="auto">
            <a:xfrm>
              <a:off x="2736" y="1172"/>
              <a:ext cx="184" cy="16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1" name="Rectangle 432"/>
            <p:cNvSpPr>
              <a:spLocks noChangeArrowheads="1"/>
            </p:cNvSpPr>
            <p:nvPr/>
          </p:nvSpPr>
          <p:spPr bwMode="auto">
            <a:xfrm>
              <a:off x="2738" y="1172"/>
              <a:ext cx="181" cy="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" name="Rectangle 433"/>
            <p:cNvSpPr>
              <a:spLocks noChangeArrowheads="1"/>
            </p:cNvSpPr>
            <p:nvPr/>
          </p:nvSpPr>
          <p:spPr bwMode="auto">
            <a:xfrm>
              <a:off x="2738" y="1172"/>
              <a:ext cx="181" cy="16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3" name="Freeform 434"/>
            <p:cNvSpPr>
              <a:spLocks/>
            </p:cNvSpPr>
            <p:nvPr/>
          </p:nvSpPr>
          <p:spPr bwMode="auto">
            <a:xfrm>
              <a:off x="3015" y="1492"/>
              <a:ext cx="16" cy="16"/>
            </a:xfrm>
            <a:custGeom>
              <a:avLst/>
              <a:gdLst>
                <a:gd name="T0" fmla="*/ 0 w 73"/>
                <a:gd name="T1" fmla="*/ 0 h 71"/>
                <a:gd name="T2" fmla="*/ 0 w 73"/>
                <a:gd name="T3" fmla="*/ 71 h 71"/>
                <a:gd name="T4" fmla="*/ 8 w 73"/>
                <a:gd name="T5" fmla="*/ 71 h 71"/>
                <a:gd name="T6" fmla="*/ 16 w 73"/>
                <a:gd name="T7" fmla="*/ 70 h 71"/>
                <a:gd name="T8" fmla="*/ 22 w 73"/>
                <a:gd name="T9" fmla="*/ 68 h 71"/>
                <a:gd name="T10" fmla="*/ 29 w 73"/>
                <a:gd name="T11" fmla="*/ 66 h 71"/>
                <a:gd name="T12" fmla="*/ 36 w 73"/>
                <a:gd name="T13" fmla="*/ 63 h 71"/>
                <a:gd name="T14" fmla="*/ 41 w 73"/>
                <a:gd name="T15" fmla="*/ 59 h 71"/>
                <a:gd name="T16" fmla="*/ 47 w 73"/>
                <a:gd name="T17" fmla="*/ 55 h 71"/>
                <a:gd name="T18" fmla="*/ 52 w 73"/>
                <a:gd name="T19" fmla="*/ 51 h 71"/>
                <a:gd name="T20" fmla="*/ 57 w 73"/>
                <a:gd name="T21" fmla="*/ 45 h 71"/>
                <a:gd name="T22" fmla="*/ 61 w 73"/>
                <a:gd name="T23" fmla="*/ 40 h 71"/>
                <a:gd name="T24" fmla="*/ 64 w 73"/>
                <a:gd name="T25" fmla="*/ 33 h 71"/>
                <a:gd name="T26" fmla="*/ 68 w 73"/>
                <a:gd name="T27" fmla="*/ 28 h 71"/>
                <a:gd name="T28" fmla="*/ 70 w 73"/>
                <a:gd name="T29" fmla="*/ 22 h 71"/>
                <a:gd name="T30" fmla="*/ 72 w 73"/>
                <a:gd name="T31" fmla="*/ 14 h 71"/>
                <a:gd name="T32" fmla="*/ 73 w 73"/>
                <a:gd name="T33" fmla="*/ 8 h 71"/>
                <a:gd name="T34" fmla="*/ 73 w 73"/>
                <a:gd name="T35" fmla="*/ 0 h 71"/>
                <a:gd name="T36" fmla="*/ 0 w 73"/>
                <a:gd name="T3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71">
                  <a:moveTo>
                    <a:pt x="0" y="0"/>
                  </a:moveTo>
                  <a:lnTo>
                    <a:pt x="0" y="71"/>
                  </a:lnTo>
                  <a:lnTo>
                    <a:pt x="8" y="71"/>
                  </a:lnTo>
                  <a:lnTo>
                    <a:pt x="16" y="70"/>
                  </a:lnTo>
                  <a:lnTo>
                    <a:pt x="22" y="68"/>
                  </a:lnTo>
                  <a:lnTo>
                    <a:pt x="29" y="66"/>
                  </a:lnTo>
                  <a:lnTo>
                    <a:pt x="36" y="63"/>
                  </a:lnTo>
                  <a:lnTo>
                    <a:pt x="41" y="59"/>
                  </a:lnTo>
                  <a:lnTo>
                    <a:pt x="47" y="55"/>
                  </a:lnTo>
                  <a:lnTo>
                    <a:pt x="52" y="51"/>
                  </a:lnTo>
                  <a:lnTo>
                    <a:pt x="57" y="45"/>
                  </a:lnTo>
                  <a:lnTo>
                    <a:pt x="61" y="40"/>
                  </a:lnTo>
                  <a:lnTo>
                    <a:pt x="64" y="33"/>
                  </a:lnTo>
                  <a:lnTo>
                    <a:pt x="68" y="28"/>
                  </a:lnTo>
                  <a:lnTo>
                    <a:pt x="70" y="22"/>
                  </a:lnTo>
                  <a:lnTo>
                    <a:pt x="72" y="14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" name="Freeform 435"/>
            <p:cNvSpPr>
              <a:spLocks/>
            </p:cNvSpPr>
            <p:nvPr/>
          </p:nvSpPr>
          <p:spPr bwMode="auto">
            <a:xfrm>
              <a:off x="2624" y="1493"/>
              <a:ext cx="17" cy="16"/>
            </a:xfrm>
            <a:custGeom>
              <a:avLst/>
              <a:gdLst>
                <a:gd name="T0" fmla="*/ 77 w 77"/>
                <a:gd name="T1" fmla="*/ 0 h 76"/>
                <a:gd name="T2" fmla="*/ 0 w 77"/>
                <a:gd name="T3" fmla="*/ 0 h 76"/>
                <a:gd name="T4" fmla="*/ 1 w 77"/>
                <a:gd name="T5" fmla="*/ 8 h 76"/>
                <a:gd name="T6" fmla="*/ 2 w 77"/>
                <a:gd name="T7" fmla="*/ 15 h 76"/>
                <a:gd name="T8" fmla="*/ 3 w 77"/>
                <a:gd name="T9" fmla="*/ 23 h 76"/>
                <a:gd name="T10" fmla="*/ 6 w 77"/>
                <a:gd name="T11" fmla="*/ 29 h 76"/>
                <a:gd name="T12" fmla="*/ 9 w 77"/>
                <a:gd name="T13" fmla="*/ 37 h 76"/>
                <a:gd name="T14" fmla="*/ 13 w 77"/>
                <a:gd name="T15" fmla="*/ 42 h 76"/>
                <a:gd name="T16" fmla="*/ 17 w 77"/>
                <a:gd name="T17" fmla="*/ 49 h 76"/>
                <a:gd name="T18" fmla="*/ 23 w 77"/>
                <a:gd name="T19" fmla="*/ 54 h 76"/>
                <a:gd name="T20" fmla="*/ 28 w 77"/>
                <a:gd name="T21" fmla="*/ 58 h 76"/>
                <a:gd name="T22" fmla="*/ 34 w 77"/>
                <a:gd name="T23" fmla="*/ 63 h 76"/>
                <a:gd name="T24" fmla="*/ 40 w 77"/>
                <a:gd name="T25" fmla="*/ 67 h 76"/>
                <a:gd name="T26" fmla="*/ 47 w 77"/>
                <a:gd name="T27" fmla="*/ 70 h 76"/>
                <a:gd name="T28" fmla="*/ 54 w 77"/>
                <a:gd name="T29" fmla="*/ 72 h 76"/>
                <a:gd name="T30" fmla="*/ 61 w 77"/>
                <a:gd name="T31" fmla="*/ 74 h 76"/>
                <a:gd name="T32" fmla="*/ 69 w 77"/>
                <a:gd name="T33" fmla="*/ 76 h 76"/>
                <a:gd name="T34" fmla="*/ 77 w 77"/>
                <a:gd name="T35" fmla="*/ 76 h 76"/>
                <a:gd name="T36" fmla="*/ 77 w 77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76">
                  <a:moveTo>
                    <a:pt x="7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5"/>
                  </a:lnTo>
                  <a:lnTo>
                    <a:pt x="3" y="23"/>
                  </a:lnTo>
                  <a:lnTo>
                    <a:pt x="6" y="29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7" y="49"/>
                  </a:lnTo>
                  <a:lnTo>
                    <a:pt x="23" y="54"/>
                  </a:lnTo>
                  <a:lnTo>
                    <a:pt x="28" y="58"/>
                  </a:lnTo>
                  <a:lnTo>
                    <a:pt x="34" y="63"/>
                  </a:lnTo>
                  <a:lnTo>
                    <a:pt x="40" y="67"/>
                  </a:lnTo>
                  <a:lnTo>
                    <a:pt x="47" y="70"/>
                  </a:lnTo>
                  <a:lnTo>
                    <a:pt x="54" y="72"/>
                  </a:lnTo>
                  <a:lnTo>
                    <a:pt x="61" y="74"/>
                  </a:lnTo>
                  <a:lnTo>
                    <a:pt x="69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5" name="Freeform 436"/>
            <p:cNvSpPr>
              <a:spLocks/>
            </p:cNvSpPr>
            <p:nvPr/>
          </p:nvSpPr>
          <p:spPr bwMode="auto">
            <a:xfrm>
              <a:off x="2628" y="1488"/>
              <a:ext cx="397" cy="8"/>
            </a:xfrm>
            <a:custGeom>
              <a:avLst/>
              <a:gdLst>
                <a:gd name="T0" fmla="*/ 12 w 1721"/>
                <a:gd name="T1" fmla="*/ 36 h 36"/>
                <a:gd name="T2" fmla="*/ 1721 w 1721"/>
                <a:gd name="T3" fmla="*/ 36 h 36"/>
                <a:gd name="T4" fmla="*/ 1721 w 1721"/>
                <a:gd name="T5" fmla="*/ 10 h 36"/>
                <a:gd name="T6" fmla="*/ 0 w 1721"/>
                <a:gd name="T7" fmla="*/ 0 h 36"/>
                <a:gd name="T8" fmla="*/ 0 w 1721"/>
                <a:gd name="T9" fmla="*/ 25 h 36"/>
                <a:gd name="T10" fmla="*/ 12 w 1721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1" h="36">
                  <a:moveTo>
                    <a:pt x="12" y="36"/>
                  </a:moveTo>
                  <a:lnTo>
                    <a:pt x="1721" y="36"/>
                  </a:lnTo>
                  <a:lnTo>
                    <a:pt x="1721" y="1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6" name="Rectangle 437"/>
            <p:cNvSpPr>
              <a:spLocks noChangeArrowheads="1"/>
            </p:cNvSpPr>
            <p:nvPr/>
          </p:nvSpPr>
          <p:spPr bwMode="auto">
            <a:xfrm>
              <a:off x="2630" y="1332"/>
              <a:ext cx="396" cy="1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7" name="Rectangle 438"/>
            <p:cNvSpPr>
              <a:spLocks noChangeArrowheads="1"/>
            </p:cNvSpPr>
            <p:nvPr/>
          </p:nvSpPr>
          <p:spPr bwMode="auto">
            <a:xfrm>
              <a:off x="2630" y="1332"/>
              <a:ext cx="396" cy="15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8" name="Freeform 439"/>
            <p:cNvSpPr>
              <a:spLocks/>
            </p:cNvSpPr>
            <p:nvPr/>
          </p:nvSpPr>
          <p:spPr bwMode="auto">
            <a:xfrm>
              <a:off x="2749" y="1359"/>
              <a:ext cx="159" cy="15"/>
            </a:xfrm>
            <a:custGeom>
              <a:avLst/>
              <a:gdLst>
                <a:gd name="T0" fmla="*/ 7 w 690"/>
                <a:gd name="T1" fmla="*/ 73 h 73"/>
                <a:gd name="T2" fmla="*/ 683 w 690"/>
                <a:gd name="T3" fmla="*/ 15 h 73"/>
                <a:gd name="T4" fmla="*/ 685 w 690"/>
                <a:gd name="T5" fmla="*/ 15 h 73"/>
                <a:gd name="T6" fmla="*/ 687 w 690"/>
                <a:gd name="T7" fmla="*/ 13 h 73"/>
                <a:gd name="T8" fmla="*/ 690 w 690"/>
                <a:gd name="T9" fmla="*/ 11 h 73"/>
                <a:gd name="T10" fmla="*/ 690 w 690"/>
                <a:gd name="T11" fmla="*/ 8 h 73"/>
                <a:gd name="T12" fmla="*/ 688 w 690"/>
                <a:gd name="T13" fmla="*/ 4 h 73"/>
                <a:gd name="T14" fmla="*/ 687 w 690"/>
                <a:gd name="T15" fmla="*/ 2 h 73"/>
                <a:gd name="T16" fmla="*/ 684 w 690"/>
                <a:gd name="T17" fmla="*/ 1 h 73"/>
                <a:gd name="T18" fmla="*/ 682 w 690"/>
                <a:gd name="T19" fmla="*/ 0 h 73"/>
                <a:gd name="T20" fmla="*/ 6 w 690"/>
                <a:gd name="T21" fmla="*/ 58 h 73"/>
                <a:gd name="T22" fmla="*/ 3 w 690"/>
                <a:gd name="T23" fmla="*/ 59 h 73"/>
                <a:gd name="T24" fmla="*/ 1 w 690"/>
                <a:gd name="T25" fmla="*/ 60 h 73"/>
                <a:gd name="T26" fmla="*/ 0 w 690"/>
                <a:gd name="T27" fmla="*/ 64 h 73"/>
                <a:gd name="T28" fmla="*/ 0 w 690"/>
                <a:gd name="T29" fmla="*/ 66 h 73"/>
                <a:gd name="T30" fmla="*/ 0 w 690"/>
                <a:gd name="T31" fmla="*/ 69 h 73"/>
                <a:gd name="T32" fmla="*/ 2 w 690"/>
                <a:gd name="T33" fmla="*/ 71 h 73"/>
                <a:gd name="T34" fmla="*/ 4 w 690"/>
                <a:gd name="T35" fmla="*/ 72 h 73"/>
                <a:gd name="T36" fmla="*/ 7 w 690"/>
                <a:gd name="T3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0" h="73">
                  <a:moveTo>
                    <a:pt x="7" y="73"/>
                  </a:moveTo>
                  <a:lnTo>
                    <a:pt x="683" y="15"/>
                  </a:lnTo>
                  <a:lnTo>
                    <a:pt x="685" y="15"/>
                  </a:lnTo>
                  <a:lnTo>
                    <a:pt x="687" y="13"/>
                  </a:lnTo>
                  <a:lnTo>
                    <a:pt x="690" y="11"/>
                  </a:lnTo>
                  <a:lnTo>
                    <a:pt x="690" y="8"/>
                  </a:lnTo>
                  <a:lnTo>
                    <a:pt x="688" y="4"/>
                  </a:lnTo>
                  <a:lnTo>
                    <a:pt x="687" y="2"/>
                  </a:lnTo>
                  <a:lnTo>
                    <a:pt x="684" y="1"/>
                  </a:lnTo>
                  <a:lnTo>
                    <a:pt x="682" y="0"/>
                  </a:lnTo>
                  <a:lnTo>
                    <a:pt x="6" y="58"/>
                  </a:lnTo>
                  <a:lnTo>
                    <a:pt x="3" y="59"/>
                  </a:lnTo>
                  <a:lnTo>
                    <a:pt x="1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4" y="72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9" name="Line 440"/>
            <p:cNvSpPr>
              <a:spLocks noChangeShapeType="1"/>
            </p:cNvSpPr>
            <p:nvPr/>
          </p:nvSpPr>
          <p:spPr bwMode="auto">
            <a:xfrm flipV="1">
              <a:off x="2751" y="1363"/>
              <a:ext cx="154" cy="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0" name="Freeform 441"/>
            <p:cNvSpPr>
              <a:spLocks/>
            </p:cNvSpPr>
            <p:nvPr/>
          </p:nvSpPr>
          <p:spPr bwMode="auto">
            <a:xfrm>
              <a:off x="2905" y="1359"/>
              <a:ext cx="3" cy="4"/>
            </a:xfrm>
            <a:custGeom>
              <a:avLst/>
              <a:gdLst>
                <a:gd name="T0" fmla="*/ 1 w 8"/>
                <a:gd name="T1" fmla="*/ 15 h 15"/>
                <a:gd name="T2" fmla="*/ 3 w 8"/>
                <a:gd name="T3" fmla="*/ 15 h 15"/>
                <a:gd name="T4" fmla="*/ 5 w 8"/>
                <a:gd name="T5" fmla="*/ 13 h 15"/>
                <a:gd name="T6" fmla="*/ 8 w 8"/>
                <a:gd name="T7" fmla="*/ 11 h 15"/>
                <a:gd name="T8" fmla="*/ 8 w 8"/>
                <a:gd name="T9" fmla="*/ 8 h 15"/>
                <a:gd name="T10" fmla="*/ 6 w 8"/>
                <a:gd name="T11" fmla="*/ 4 h 15"/>
                <a:gd name="T12" fmla="*/ 5 w 8"/>
                <a:gd name="T13" fmla="*/ 2 h 15"/>
                <a:gd name="T14" fmla="*/ 2 w 8"/>
                <a:gd name="T15" fmla="*/ 1 h 15"/>
                <a:gd name="T16" fmla="*/ 0 w 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5">
                  <a:moveTo>
                    <a:pt x="1" y="15"/>
                  </a:moveTo>
                  <a:lnTo>
                    <a:pt x="3" y="15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8" y="8"/>
                  </a:lnTo>
                  <a:lnTo>
                    <a:pt x="6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" name="Line 442"/>
            <p:cNvSpPr>
              <a:spLocks noChangeShapeType="1"/>
            </p:cNvSpPr>
            <p:nvPr/>
          </p:nvSpPr>
          <p:spPr bwMode="auto">
            <a:xfrm flipH="1">
              <a:off x="2750" y="1359"/>
              <a:ext cx="155" cy="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2" name="Freeform 443"/>
            <p:cNvSpPr>
              <a:spLocks/>
            </p:cNvSpPr>
            <p:nvPr/>
          </p:nvSpPr>
          <p:spPr bwMode="auto">
            <a:xfrm>
              <a:off x="2749" y="1372"/>
              <a:ext cx="2" cy="2"/>
            </a:xfrm>
            <a:custGeom>
              <a:avLst/>
              <a:gdLst>
                <a:gd name="T0" fmla="*/ 6 w 7"/>
                <a:gd name="T1" fmla="*/ 0 h 15"/>
                <a:gd name="T2" fmla="*/ 3 w 7"/>
                <a:gd name="T3" fmla="*/ 1 h 15"/>
                <a:gd name="T4" fmla="*/ 1 w 7"/>
                <a:gd name="T5" fmla="*/ 2 h 15"/>
                <a:gd name="T6" fmla="*/ 0 w 7"/>
                <a:gd name="T7" fmla="*/ 6 h 15"/>
                <a:gd name="T8" fmla="*/ 0 w 7"/>
                <a:gd name="T9" fmla="*/ 8 h 15"/>
                <a:gd name="T10" fmla="*/ 0 w 7"/>
                <a:gd name="T11" fmla="*/ 11 h 15"/>
                <a:gd name="T12" fmla="*/ 2 w 7"/>
                <a:gd name="T13" fmla="*/ 13 h 15"/>
                <a:gd name="T14" fmla="*/ 4 w 7"/>
                <a:gd name="T15" fmla="*/ 14 h 15"/>
                <a:gd name="T16" fmla="*/ 7 w 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3" name="Rectangle 444"/>
            <p:cNvSpPr>
              <a:spLocks noChangeArrowheads="1"/>
            </p:cNvSpPr>
            <p:nvPr/>
          </p:nvSpPr>
          <p:spPr bwMode="auto">
            <a:xfrm>
              <a:off x="2672" y="1401"/>
              <a:ext cx="312" cy="73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4" name="Rectangle 445"/>
            <p:cNvSpPr>
              <a:spLocks noChangeArrowheads="1"/>
            </p:cNvSpPr>
            <p:nvPr/>
          </p:nvSpPr>
          <p:spPr bwMode="auto">
            <a:xfrm>
              <a:off x="2672" y="1401"/>
              <a:ext cx="312" cy="7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5" name="Freeform 446"/>
            <p:cNvSpPr>
              <a:spLocks/>
            </p:cNvSpPr>
            <p:nvPr/>
          </p:nvSpPr>
          <p:spPr bwMode="auto">
            <a:xfrm>
              <a:off x="2749" y="1456"/>
              <a:ext cx="159" cy="15"/>
            </a:xfrm>
            <a:custGeom>
              <a:avLst/>
              <a:gdLst>
                <a:gd name="T0" fmla="*/ 7 w 690"/>
                <a:gd name="T1" fmla="*/ 73 h 73"/>
                <a:gd name="T2" fmla="*/ 683 w 690"/>
                <a:gd name="T3" fmla="*/ 15 h 73"/>
                <a:gd name="T4" fmla="*/ 685 w 690"/>
                <a:gd name="T5" fmla="*/ 14 h 73"/>
                <a:gd name="T6" fmla="*/ 687 w 690"/>
                <a:gd name="T7" fmla="*/ 13 h 73"/>
                <a:gd name="T8" fmla="*/ 690 w 690"/>
                <a:gd name="T9" fmla="*/ 10 h 73"/>
                <a:gd name="T10" fmla="*/ 690 w 690"/>
                <a:gd name="T11" fmla="*/ 8 h 73"/>
                <a:gd name="T12" fmla="*/ 689 w 690"/>
                <a:gd name="T13" fmla="*/ 5 h 73"/>
                <a:gd name="T14" fmla="*/ 687 w 690"/>
                <a:gd name="T15" fmla="*/ 3 h 73"/>
                <a:gd name="T16" fmla="*/ 684 w 690"/>
                <a:gd name="T17" fmla="*/ 1 h 73"/>
                <a:gd name="T18" fmla="*/ 681 w 690"/>
                <a:gd name="T19" fmla="*/ 0 h 73"/>
                <a:gd name="T20" fmla="*/ 6 w 690"/>
                <a:gd name="T21" fmla="*/ 59 h 73"/>
                <a:gd name="T22" fmla="*/ 3 w 690"/>
                <a:gd name="T23" fmla="*/ 59 h 73"/>
                <a:gd name="T24" fmla="*/ 1 w 690"/>
                <a:gd name="T25" fmla="*/ 61 h 73"/>
                <a:gd name="T26" fmla="*/ 0 w 690"/>
                <a:gd name="T27" fmla="*/ 63 h 73"/>
                <a:gd name="T28" fmla="*/ 0 w 690"/>
                <a:gd name="T29" fmla="*/ 66 h 73"/>
                <a:gd name="T30" fmla="*/ 0 w 690"/>
                <a:gd name="T31" fmla="*/ 69 h 73"/>
                <a:gd name="T32" fmla="*/ 2 w 690"/>
                <a:gd name="T33" fmla="*/ 71 h 73"/>
                <a:gd name="T34" fmla="*/ 4 w 690"/>
                <a:gd name="T35" fmla="*/ 73 h 73"/>
                <a:gd name="T36" fmla="*/ 7 w 690"/>
                <a:gd name="T3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0" h="73">
                  <a:moveTo>
                    <a:pt x="7" y="73"/>
                  </a:moveTo>
                  <a:lnTo>
                    <a:pt x="683" y="15"/>
                  </a:lnTo>
                  <a:lnTo>
                    <a:pt x="685" y="14"/>
                  </a:lnTo>
                  <a:lnTo>
                    <a:pt x="687" y="13"/>
                  </a:lnTo>
                  <a:lnTo>
                    <a:pt x="690" y="10"/>
                  </a:lnTo>
                  <a:lnTo>
                    <a:pt x="690" y="8"/>
                  </a:lnTo>
                  <a:lnTo>
                    <a:pt x="689" y="5"/>
                  </a:lnTo>
                  <a:lnTo>
                    <a:pt x="687" y="3"/>
                  </a:lnTo>
                  <a:lnTo>
                    <a:pt x="684" y="1"/>
                  </a:lnTo>
                  <a:lnTo>
                    <a:pt x="681" y="0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6" name="Line 447"/>
            <p:cNvSpPr>
              <a:spLocks noChangeShapeType="1"/>
            </p:cNvSpPr>
            <p:nvPr/>
          </p:nvSpPr>
          <p:spPr bwMode="auto">
            <a:xfrm flipV="1">
              <a:off x="2751" y="1459"/>
              <a:ext cx="156" cy="1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" name="Freeform 448"/>
            <p:cNvSpPr>
              <a:spLocks/>
            </p:cNvSpPr>
            <p:nvPr/>
          </p:nvSpPr>
          <p:spPr bwMode="auto">
            <a:xfrm>
              <a:off x="2905" y="1456"/>
              <a:ext cx="3" cy="3"/>
            </a:xfrm>
            <a:custGeom>
              <a:avLst/>
              <a:gdLst>
                <a:gd name="T0" fmla="*/ 2 w 9"/>
                <a:gd name="T1" fmla="*/ 15 h 15"/>
                <a:gd name="T2" fmla="*/ 4 w 9"/>
                <a:gd name="T3" fmla="*/ 14 h 15"/>
                <a:gd name="T4" fmla="*/ 6 w 9"/>
                <a:gd name="T5" fmla="*/ 13 h 15"/>
                <a:gd name="T6" fmla="*/ 9 w 9"/>
                <a:gd name="T7" fmla="*/ 10 h 15"/>
                <a:gd name="T8" fmla="*/ 9 w 9"/>
                <a:gd name="T9" fmla="*/ 8 h 15"/>
                <a:gd name="T10" fmla="*/ 8 w 9"/>
                <a:gd name="T11" fmla="*/ 5 h 15"/>
                <a:gd name="T12" fmla="*/ 6 w 9"/>
                <a:gd name="T13" fmla="*/ 3 h 15"/>
                <a:gd name="T14" fmla="*/ 3 w 9"/>
                <a:gd name="T15" fmla="*/ 1 h 15"/>
                <a:gd name="T16" fmla="*/ 0 w 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2" y="15"/>
                  </a:moveTo>
                  <a:lnTo>
                    <a:pt x="4" y="14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9" y="8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" name="Line 449"/>
            <p:cNvSpPr>
              <a:spLocks noChangeShapeType="1"/>
            </p:cNvSpPr>
            <p:nvPr/>
          </p:nvSpPr>
          <p:spPr bwMode="auto">
            <a:xfrm flipH="1">
              <a:off x="2751" y="1456"/>
              <a:ext cx="154" cy="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9" name="Freeform 450"/>
            <p:cNvSpPr>
              <a:spLocks/>
            </p:cNvSpPr>
            <p:nvPr/>
          </p:nvSpPr>
          <p:spPr bwMode="auto">
            <a:xfrm>
              <a:off x="2749" y="1469"/>
              <a:ext cx="2" cy="2"/>
            </a:xfrm>
            <a:custGeom>
              <a:avLst/>
              <a:gdLst>
                <a:gd name="T0" fmla="*/ 6 w 7"/>
                <a:gd name="T1" fmla="*/ 0 h 14"/>
                <a:gd name="T2" fmla="*/ 3 w 7"/>
                <a:gd name="T3" fmla="*/ 0 h 14"/>
                <a:gd name="T4" fmla="*/ 1 w 7"/>
                <a:gd name="T5" fmla="*/ 2 h 14"/>
                <a:gd name="T6" fmla="*/ 0 w 7"/>
                <a:gd name="T7" fmla="*/ 4 h 14"/>
                <a:gd name="T8" fmla="*/ 0 w 7"/>
                <a:gd name="T9" fmla="*/ 7 h 14"/>
                <a:gd name="T10" fmla="*/ 0 w 7"/>
                <a:gd name="T11" fmla="*/ 10 h 14"/>
                <a:gd name="T12" fmla="*/ 2 w 7"/>
                <a:gd name="T13" fmla="*/ 12 h 14"/>
                <a:gd name="T14" fmla="*/ 4 w 7"/>
                <a:gd name="T15" fmla="*/ 14 h 14"/>
                <a:gd name="T16" fmla="*/ 7 w 7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4">
                  <a:moveTo>
                    <a:pt x="6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7" y="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0" name="Freeform 451"/>
            <p:cNvSpPr>
              <a:spLocks/>
            </p:cNvSpPr>
            <p:nvPr/>
          </p:nvSpPr>
          <p:spPr bwMode="auto">
            <a:xfrm>
              <a:off x="2749" y="1384"/>
              <a:ext cx="159" cy="16"/>
            </a:xfrm>
            <a:custGeom>
              <a:avLst/>
              <a:gdLst>
                <a:gd name="T0" fmla="*/ 7 w 690"/>
                <a:gd name="T1" fmla="*/ 72 h 72"/>
                <a:gd name="T2" fmla="*/ 683 w 690"/>
                <a:gd name="T3" fmla="*/ 15 h 72"/>
                <a:gd name="T4" fmla="*/ 685 w 690"/>
                <a:gd name="T5" fmla="*/ 14 h 72"/>
                <a:gd name="T6" fmla="*/ 687 w 690"/>
                <a:gd name="T7" fmla="*/ 12 h 72"/>
                <a:gd name="T8" fmla="*/ 690 w 690"/>
                <a:gd name="T9" fmla="*/ 10 h 72"/>
                <a:gd name="T10" fmla="*/ 690 w 690"/>
                <a:gd name="T11" fmla="*/ 7 h 72"/>
                <a:gd name="T12" fmla="*/ 689 w 690"/>
                <a:gd name="T13" fmla="*/ 3 h 72"/>
                <a:gd name="T14" fmla="*/ 687 w 690"/>
                <a:gd name="T15" fmla="*/ 1 h 72"/>
                <a:gd name="T16" fmla="*/ 684 w 690"/>
                <a:gd name="T17" fmla="*/ 0 h 72"/>
                <a:gd name="T18" fmla="*/ 681 w 690"/>
                <a:gd name="T19" fmla="*/ 0 h 72"/>
                <a:gd name="T20" fmla="*/ 6 w 690"/>
                <a:gd name="T21" fmla="*/ 57 h 72"/>
                <a:gd name="T22" fmla="*/ 3 w 690"/>
                <a:gd name="T23" fmla="*/ 58 h 72"/>
                <a:gd name="T24" fmla="*/ 1 w 690"/>
                <a:gd name="T25" fmla="*/ 59 h 72"/>
                <a:gd name="T26" fmla="*/ 0 w 690"/>
                <a:gd name="T27" fmla="*/ 63 h 72"/>
                <a:gd name="T28" fmla="*/ 0 w 690"/>
                <a:gd name="T29" fmla="*/ 65 h 72"/>
                <a:gd name="T30" fmla="*/ 0 w 690"/>
                <a:gd name="T31" fmla="*/ 68 h 72"/>
                <a:gd name="T32" fmla="*/ 2 w 690"/>
                <a:gd name="T33" fmla="*/ 70 h 72"/>
                <a:gd name="T34" fmla="*/ 4 w 690"/>
                <a:gd name="T35" fmla="*/ 71 h 72"/>
                <a:gd name="T36" fmla="*/ 7 w 690"/>
                <a:gd name="T3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0" h="72">
                  <a:moveTo>
                    <a:pt x="7" y="72"/>
                  </a:moveTo>
                  <a:lnTo>
                    <a:pt x="683" y="15"/>
                  </a:lnTo>
                  <a:lnTo>
                    <a:pt x="685" y="14"/>
                  </a:lnTo>
                  <a:lnTo>
                    <a:pt x="687" y="12"/>
                  </a:lnTo>
                  <a:lnTo>
                    <a:pt x="690" y="10"/>
                  </a:lnTo>
                  <a:lnTo>
                    <a:pt x="690" y="7"/>
                  </a:lnTo>
                  <a:lnTo>
                    <a:pt x="689" y="3"/>
                  </a:lnTo>
                  <a:lnTo>
                    <a:pt x="687" y="1"/>
                  </a:lnTo>
                  <a:lnTo>
                    <a:pt x="684" y="0"/>
                  </a:lnTo>
                  <a:lnTo>
                    <a:pt x="681" y="0"/>
                  </a:lnTo>
                  <a:lnTo>
                    <a:pt x="6" y="57"/>
                  </a:lnTo>
                  <a:lnTo>
                    <a:pt x="3" y="58"/>
                  </a:lnTo>
                  <a:lnTo>
                    <a:pt x="1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1" name="Line 452"/>
            <p:cNvSpPr>
              <a:spLocks noChangeShapeType="1"/>
            </p:cNvSpPr>
            <p:nvPr/>
          </p:nvSpPr>
          <p:spPr bwMode="auto">
            <a:xfrm flipV="1">
              <a:off x="2751" y="1387"/>
              <a:ext cx="156" cy="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2" name="Freeform 453"/>
            <p:cNvSpPr>
              <a:spLocks/>
            </p:cNvSpPr>
            <p:nvPr/>
          </p:nvSpPr>
          <p:spPr bwMode="auto">
            <a:xfrm>
              <a:off x="2905" y="1384"/>
              <a:ext cx="3" cy="3"/>
            </a:xfrm>
            <a:custGeom>
              <a:avLst/>
              <a:gdLst>
                <a:gd name="T0" fmla="*/ 2 w 9"/>
                <a:gd name="T1" fmla="*/ 15 h 15"/>
                <a:gd name="T2" fmla="*/ 4 w 9"/>
                <a:gd name="T3" fmla="*/ 14 h 15"/>
                <a:gd name="T4" fmla="*/ 6 w 9"/>
                <a:gd name="T5" fmla="*/ 12 h 15"/>
                <a:gd name="T6" fmla="*/ 9 w 9"/>
                <a:gd name="T7" fmla="*/ 10 h 15"/>
                <a:gd name="T8" fmla="*/ 9 w 9"/>
                <a:gd name="T9" fmla="*/ 7 h 15"/>
                <a:gd name="T10" fmla="*/ 8 w 9"/>
                <a:gd name="T11" fmla="*/ 3 h 15"/>
                <a:gd name="T12" fmla="*/ 6 w 9"/>
                <a:gd name="T13" fmla="*/ 1 h 15"/>
                <a:gd name="T14" fmla="*/ 3 w 9"/>
                <a:gd name="T15" fmla="*/ 0 h 15"/>
                <a:gd name="T16" fmla="*/ 0 w 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2" y="15"/>
                  </a:moveTo>
                  <a:lnTo>
                    <a:pt x="4" y="14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8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3" name="Line 454"/>
            <p:cNvSpPr>
              <a:spLocks noChangeShapeType="1"/>
            </p:cNvSpPr>
            <p:nvPr/>
          </p:nvSpPr>
          <p:spPr bwMode="auto">
            <a:xfrm flipH="1">
              <a:off x="2751" y="1384"/>
              <a:ext cx="154" cy="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4" name="Freeform 455"/>
            <p:cNvSpPr>
              <a:spLocks/>
            </p:cNvSpPr>
            <p:nvPr/>
          </p:nvSpPr>
          <p:spPr bwMode="auto">
            <a:xfrm>
              <a:off x="2749" y="1397"/>
              <a:ext cx="2" cy="3"/>
            </a:xfrm>
            <a:custGeom>
              <a:avLst/>
              <a:gdLst>
                <a:gd name="T0" fmla="*/ 6 w 7"/>
                <a:gd name="T1" fmla="*/ 0 h 15"/>
                <a:gd name="T2" fmla="*/ 3 w 7"/>
                <a:gd name="T3" fmla="*/ 1 h 15"/>
                <a:gd name="T4" fmla="*/ 1 w 7"/>
                <a:gd name="T5" fmla="*/ 2 h 15"/>
                <a:gd name="T6" fmla="*/ 0 w 7"/>
                <a:gd name="T7" fmla="*/ 6 h 15"/>
                <a:gd name="T8" fmla="*/ 0 w 7"/>
                <a:gd name="T9" fmla="*/ 8 h 15"/>
                <a:gd name="T10" fmla="*/ 0 w 7"/>
                <a:gd name="T11" fmla="*/ 11 h 15"/>
                <a:gd name="T12" fmla="*/ 2 w 7"/>
                <a:gd name="T13" fmla="*/ 13 h 15"/>
                <a:gd name="T14" fmla="*/ 4 w 7"/>
                <a:gd name="T15" fmla="*/ 14 h 15"/>
                <a:gd name="T16" fmla="*/ 7 w 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5" name="Freeform 456"/>
            <p:cNvSpPr>
              <a:spLocks/>
            </p:cNvSpPr>
            <p:nvPr/>
          </p:nvSpPr>
          <p:spPr bwMode="auto">
            <a:xfrm>
              <a:off x="2749" y="1409"/>
              <a:ext cx="159" cy="17"/>
            </a:xfrm>
            <a:custGeom>
              <a:avLst/>
              <a:gdLst>
                <a:gd name="T0" fmla="*/ 7 w 690"/>
                <a:gd name="T1" fmla="*/ 72 h 72"/>
                <a:gd name="T2" fmla="*/ 683 w 690"/>
                <a:gd name="T3" fmla="*/ 15 h 72"/>
                <a:gd name="T4" fmla="*/ 685 w 690"/>
                <a:gd name="T5" fmla="*/ 14 h 72"/>
                <a:gd name="T6" fmla="*/ 687 w 690"/>
                <a:gd name="T7" fmla="*/ 13 h 72"/>
                <a:gd name="T8" fmla="*/ 690 w 690"/>
                <a:gd name="T9" fmla="*/ 10 h 72"/>
                <a:gd name="T10" fmla="*/ 690 w 690"/>
                <a:gd name="T11" fmla="*/ 7 h 72"/>
                <a:gd name="T12" fmla="*/ 689 w 690"/>
                <a:gd name="T13" fmla="*/ 5 h 72"/>
                <a:gd name="T14" fmla="*/ 687 w 690"/>
                <a:gd name="T15" fmla="*/ 2 h 72"/>
                <a:gd name="T16" fmla="*/ 684 w 690"/>
                <a:gd name="T17" fmla="*/ 0 h 72"/>
                <a:gd name="T18" fmla="*/ 681 w 690"/>
                <a:gd name="T19" fmla="*/ 0 h 72"/>
                <a:gd name="T20" fmla="*/ 6 w 690"/>
                <a:gd name="T21" fmla="*/ 57 h 72"/>
                <a:gd name="T22" fmla="*/ 3 w 690"/>
                <a:gd name="T23" fmla="*/ 58 h 72"/>
                <a:gd name="T24" fmla="*/ 1 w 690"/>
                <a:gd name="T25" fmla="*/ 61 h 72"/>
                <a:gd name="T26" fmla="*/ 0 w 690"/>
                <a:gd name="T27" fmla="*/ 63 h 72"/>
                <a:gd name="T28" fmla="*/ 0 w 690"/>
                <a:gd name="T29" fmla="*/ 66 h 72"/>
                <a:gd name="T30" fmla="*/ 0 w 690"/>
                <a:gd name="T31" fmla="*/ 69 h 72"/>
                <a:gd name="T32" fmla="*/ 2 w 690"/>
                <a:gd name="T33" fmla="*/ 71 h 72"/>
                <a:gd name="T34" fmla="*/ 4 w 690"/>
                <a:gd name="T35" fmla="*/ 72 h 72"/>
                <a:gd name="T36" fmla="*/ 7 w 690"/>
                <a:gd name="T3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0" h="72">
                  <a:moveTo>
                    <a:pt x="7" y="72"/>
                  </a:moveTo>
                  <a:lnTo>
                    <a:pt x="683" y="15"/>
                  </a:lnTo>
                  <a:lnTo>
                    <a:pt x="685" y="14"/>
                  </a:lnTo>
                  <a:lnTo>
                    <a:pt x="687" y="13"/>
                  </a:lnTo>
                  <a:lnTo>
                    <a:pt x="690" y="10"/>
                  </a:lnTo>
                  <a:lnTo>
                    <a:pt x="690" y="7"/>
                  </a:lnTo>
                  <a:lnTo>
                    <a:pt x="689" y="5"/>
                  </a:lnTo>
                  <a:lnTo>
                    <a:pt x="687" y="2"/>
                  </a:lnTo>
                  <a:lnTo>
                    <a:pt x="684" y="0"/>
                  </a:lnTo>
                  <a:lnTo>
                    <a:pt x="681" y="0"/>
                  </a:lnTo>
                  <a:lnTo>
                    <a:pt x="6" y="57"/>
                  </a:lnTo>
                  <a:lnTo>
                    <a:pt x="3" y="58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4" y="72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6" name="Line 457"/>
            <p:cNvSpPr>
              <a:spLocks noChangeShapeType="1"/>
            </p:cNvSpPr>
            <p:nvPr/>
          </p:nvSpPr>
          <p:spPr bwMode="auto">
            <a:xfrm flipV="1">
              <a:off x="2751" y="1412"/>
              <a:ext cx="156" cy="1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7" name="Freeform 458"/>
            <p:cNvSpPr>
              <a:spLocks/>
            </p:cNvSpPr>
            <p:nvPr/>
          </p:nvSpPr>
          <p:spPr bwMode="auto">
            <a:xfrm>
              <a:off x="2905" y="1409"/>
              <a:ext cx="3" cy="3"/>
            </a:xfrm>
            <a:custGeom>
              <a:avLst/>
              <a:gdLst>
                <a:gd name="T0" fmla="*/ 2 w 9"/>
                <a:gd name="T1" fmla="*/ 15 h 15"/>
                <a:gd name="T2" fmla="*/ 4 w 9"/>
                <a:gd name="T3" fmla="*/ 14 h 15"/>
                <a:gd name="T4" fmla="*/ 6 w 9"/>
                <a:gd name="T5" fmla="*/ 13 h 15"/>
                <a:gd name="T6" fmla="*/ 9 w 9"/>
                <a:gd name="T7" fmla="*/ 10 h 15"/>
                <a:gd name="T8" fmla="*/ 9 w 9"/>
                <a:gd name="T9" fmla="*/ 7 h 15"/>
                <a:gd name="T10" fmla="*/ 8 w 9"/>
                <a:gd name="T11" fmla="*/ 5 h 15"/>
                <a:gd name="T12" fmla="*/ 6 w 9"/>
                <a:gd name="T13" fmla="*/ 2 h 15"/>
                <a:gd name="T14" fmla="*/ 3 w 9"/>
                <a:gd name="T15" fmla="*/ 0 h 15"/>
                <a:gd name="T16" fmla="*/ 0 w 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2" y="15"/>
                  </a:moveTo>
                  <a:lnTo>
                    <a:pt x="4" y="14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8" name="Line 459"/>
            <p:cNvSpPr>
              <a:spLocks noChangeShapeType="1"/>
            </p:cNvSpPr>
            <p:nvPr/>
          </p:nvSpPr>
          <p:spPr bwMode="auto">
            <a:xfrm flipH="1">
              <a:off x="2751" y="1409"/>
              <a:ext cx="154" cy="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9" name="Freeform 460"/>
            <p:cNvSpPr>
              <a:spLocks/>
            </p:cNvSpPr>
            <p:nvPr/>
          </p:nvSpPr>
          <p:spPr bwMode="auto">
            <a:xfrm>
              <a:off x="2749" y="1422"/>
              <a:ext cx="2" cy="4"/>
            </a:xfrm>
            <a:custGeom>
              <a:avLst/>
              <a:gdLst>
                <a:gd name="T0" fmla="*/ 6 w 7"/>
                <a:gd name="T1" fmla="*/ 0 h 15"/>
                <a:gd name="T2" fmla="*/ 3 w 7"/>
                <a:gd name="T3" fmla="*/ 1 h 15"/>
                <a:gd name="T4" fmla="*/ 1 w 7"/>
                <a:gd name="T5" fmla="*/ 4 h 15"/>
                <a:gd name="T6" fmla="*/ 0 w 7"/>
                <a:gd name="T7" fmla="*/ 6 h 15"/>
                <a:gd name="T8" fmla="*/ 0 w 7"/>
                <a:gd name="T9" fmla="*/ 9 h 15"/>
                <a:gd name="T10" fmla="*/ 0 w 7"/>
                <a:gd name="T11" fmla="*/ 12 h 15"/>
                <a:gd name="T12" fmla="*/ 2 w 7"/>
                <a:gd name="T13" fmla="*/ 14 h 15"/>
                <a:gd name="T14" fmla="*/ 4 w 7"/>
                <a:gd name="T15" fmla="*/ 15 h 15"/>
                <a:gd name="T16" fmla="*/ 7 w 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0" name="Freeform 461"/>
            <p:cNvSpPr>
              <a:spLocks/>
            </p:cNvSpPr>
            <p:nvPr/>
          </p:nvSpPr>
          <p:spPr bwMode="auto">
            <a:xfrm>
              <a:off x="2749" y="1435"/>
              <a:ext cx="159" cy="15"/>
            </a:xfrm>
            <a:custGeom>
              <a:avLst/>
              <a:gdLst>
                <a:gd name="T0" fmla="*/ 7 w 690"/>
                <a:gd name="T1" fmla="*/ 72 h 72"/>
                <a:gd name="T2" fmla="*/ 683 w 690"/>
                <a:gd name="T3" fmla="*/ 14 h 72"/>
                <a:gd name="T4" fmla="*/ 685 w 690"/>
                <a:gd name="T5" fmla="*/ 14 h 72"/>
                <a:gd name="T6" fmla="*/ 687 w 690"/>
                <a:gd name="T7" fmla="*/ 12 h 72"/>
                <a:gd name="T8" fmla="*/ 690 w 690"/>
                <a:gd name="T9" fmla="*/ 10 h 72"/>
                <a:gd name="T10" fmla="*/ 690 w 690"/>
                <a:gd name="T11" fmla="*/ 7 h 72"/>
                <a:gd name="T12" fmla="*/ 689 w 690"/>
                <a:gd name="T13" fmla="*/ 4 h 72"/>
                <a:gd name="T14" fmla="*/ 687 w 690"/>
                <a:gd name="T15" fmla="*/ 1 h 72"/>
                <a:gd name="T16" fmla="*/ 684 w 690"/>
                <a:gd name="T17" fmla="*/ 0 h 72"/>
                <a:gd name="T18" fmla="*/ 681 w 690"/>
                <a:gd name="T19" fmla="*/ 0 h 72"/>
                <a:gd name="T20" fmla="*/ 6 w 690"/>
                <a:gd name="T21" fmla="*/ 57 h 72"/>
                <a:gd name="T22" fmla="*/ 3 w 690"/>
                <a:gd name="T23" fmla="*/ 58 h 72"/>
                <a:gd name="T24" fmla="*/ 1 w 690"/>
                <a:gd name="T25" fmla="*/ 60 h 72"/>
                <a:gd name="T26" fmla="*/ 0 w 690"/>
                <a:gd name="T27" fmla="*/ 63 h 72"/>
                <a:gd name="T28" fmla="*/ 0 w 690"/>
                <a:gd name="T29" fmla="*/ 65 h 72"/>
                <a:gd name="T30" fmla="*/ 0 w 690"/>
                <a:gd name="T31" fmla="*/ 68 h 72"/>
                <a:gd name="T32" fmla="*/ 2 w 690"/>
                <a:gd name="T33" fmla="*/ 70 h 72"/>
                <a:gd name="T34" fmla="*/ 4 w 690"/>
                <a:gd name="T35" fmla="*/ 71 h 72"/>
                <a:gd name="T36" fmla="*/ 7 w 690"/>
                <a:gd name="T3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0" h="72">
                  <a:moveTo>
                    <a:pt x="7" y="72"/>
                  </a:moveTo>
                  <a:lnTo>
                    <a:pt x="683" y="14"/>
                  </a:lnTo>
                  <a:lnTo>
                    <a:pt x="685" y="14"/>
                  </a:lnTo>
                  <a:lnTo>
                    <a:pt x="687" y="12"/>
                  </a:lnTo>
                  <a:lnTo>
                    <a:pt x="690" y="10"/>
                  </a:lnTo>
                  <a:lnTo>
                    <a:pt x="690" y="7"/>
                  </a:lnTo>
                  <a:lnTo>
                    <a:pt x="689" y="4"/>
                  </a:lnTo>
                  <a:lnTo>
                    <a:pt x="687" y="1"/>
                  </a:lnTo>
                  <a:lnTo>
                    <a:pt x="684" y="0"/>
                  </a:lnTo>
                  <a:lnTo>
                    <a:pt x="681" y="0"/>
                  </a:lnTo>
                  <a:lnTo>
                    <a:pt x="6" y="57"/>
                  </a:lnTo>
                  <a:lnTo>
                    <a:pt x="3" y="58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1" name="Line 462"/>
            <p:cNvSpPr>
              <a:spLocks noChangeShapeType="1"/>
            </p:cNvSpPr>
            <p:nvPr/>
          </p:nvSpPr>
          <p:spPr bwMode="auto">
            <a:xfrm flipV="1">
              <a:off x="2751" y="1436"/>
              <a:ext cx="156" cy="1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" name="Freeform 463"/>
            <p:cNvSpPr>
              <a:spLocks/>
            </p:cNvSpPr>
            <p:nvPr/>
          </p:nvSpPr>
          <p:spPr bwMode="auto">
            <a:xfrm>
              <a:off x="2905" y="1435"/>
              <a:ext cx="3" cy="1"/>
            </a:xfrm>
            <a:custGeom>
              <a:avLst/>
              <a:gdLst>
                <a:gd name="T0" fmla="*/ 2 w 9"/>
                <a:gd name="T1" fmla="*/ 14 h 14"/>
                <a:gd name="T2" fmla="*/ 4 w 9"/>
                <a:gd name="T3" fmla="*/ 14 h 14"/>
                <a:gd name="T4" fmla="*/ 6 w 9"/>
                <a:gd name="T5" fmla="*/ 12 h 14"/>
                <a:gd name="T6" fmla="*/ 9 w 9"/>
                <a:gd name="T7" fmla="*/ 10 h 14"/>
                <a:gd name="T8" fmla="*/ 9 w 9"/>
                <a:gd name="T9" fmla="*/ 7 h 14"/>
                <a:gd name="T10" fmla="*/ 8 w 9"/>
                <a:gd name="T11" fmla="*/ 4 h 14"/>
                <a:gd name="T12" fmla="*/ 6 w 9"/>
                <a:gd name="T13" fmla="*/ 1 h 14"/>
                <a:gd name="T14" fmla="*/ 3 w 9"/>
                <a:gd name="T15" fmla="*/ 0 h 14"/>
                <a:gd name="T16" fmla="*/ 0 w 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4">
                  <a:moveTo>
                    <a:pt x="2" y="14"/>
                  </a:moveTo>
                  <a:lnTo>
                    <a:pt x="4" y="14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" name="Line 464"/>
            <p:cNvSpPr>
              <a:spLocks noChangeShapeType="1"/>
            </p:cNvSpPr>
            <p:nvPr/>
          </p:nvSpPr>
          <p:spPr bwMode="auto">
            <a:xfrm flipH="1">
              <a:off x="2751" y="1435"/>
              <a:ext cx="154" cy="1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" name="Freeform 465"/>
            <p:cNvSpPr>
              <a:spLocks/>
            </p:cNvSpPr>
            <p:nvPr/>
          </p:nvSpPr>
          <p:spPr bwMode="auto">
            <a:xfrm>
              <a:off x="2749" y="1447"/>
              <a:ext cx="2" cy="3"/>
            </a:xfrm>
            <a:custGeom>
              <a:avLst/>
              <a:gdLst>
                <a:gd name="T0" fmla="*/ 6 w 7"/>
                <a:gd name="T1" fmla="*/ 0 h 15"/>
                <a:gd name="T2" fmla="*/ 3 w 7"/>
                <a:gd name="T3" fmla="*/ 1 h 15"/>
                <a:gd name="T4" fmla="*/ 1 w 7"/>
                <a:gd name="T5" fmla="*/ 3 h 15"/>
                <a:gd name="T6" fmla="*/ 0 w 7"/>
                <a:gd name="T7" fmla="*/ 6 h 15"/>
                <a:gd name="T8" fmla="*/ 0 w 7"/>
                <a:gd name="T9" fmla="*/ 8 h 15"/>
                <a:gd name="T10" fmla="*/ 0 w 7"/>
                <a:gd name="T11" fmla="*/ 11 h 15"/>
                <a:gd name="T12" fmla="*/ 2 w 7"/>
                <a:gd name="T13" fmla="*/ 13 h 15"/>
                <a:gd name="T14" fmla="*/ 4 w 7"/>
                <a:gd name="T15" fmla="*/ 14 h 15"/>
                <a:gd name="T16" fmla="*/ 7 w 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1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" name="Freeform 466"/>
            <p:cNvSpPr>
              <a:spLocks/>
            </p:cNvSpPr>
            <p:nvPr/>
          </p:nvSpPr>
          <p:spPr bwMode="auto">
            <a:xfrm>
              <a:off x="2635" y="1401"/>
              <a:ext cx="78" cy="73"/>
            </a:xfrm>
            <a:custGeom>
              <a:avLst/>
              <a:gdLst>
                <a:gd name="T0" fmla="*/ 341 w 342"/>
                <a:gd name="T1" fmla="*/ 181 h 328"/>
                <a:gd name="T2" fmla="*/ 334 w 342"/>
                <a:gd name="T3" fmla="*/ 212 h 328"/>
                <a:gd name="T4" fmla="*/ 321 w 342"/>
                <a:gd name="T5" fmla="*/ 242 h 328"/>
                <a:gd name="T6" fmla="*/ 303 w 342"/>
                <a:gd name="T7" fmla="*/ 268 h 328"/>
                <a:gd name="T8" fmla="*/ 280 w 342"/>
                <a:gd name="T9" fmla="*/ 291 h 328"/>
                <a:gd name="T10" fmla="*/ 252 w 342"/>
                <a:gd name="T11" fmla="*/ 308 h 328"/>
                <a:gd name="T12" fmla="*/ 221 w 342"/>
                <a:gd name="T13" fmla="*/ 321 h 328"/>
                <a:gd name="T14" fmla="*/ 188 w 342"/>
                <a:gd name="T15" fmla="*/ 327 h 328"/>
                <a:gd name="T16" fmla="*/ 154 w 342"/>
                <a:gd name="T17" fmla="*/ 327 h 328"/>
                <a:gd name="T18" fmla="*/ 121 w 342"/>
                <a:gd name="T19" fmla="*/ 321 h 328"/>
                <a:gd name="T20" fmla="*/ 90 w 342"/>
                <a:gd name="T21" fmla="*/ 308 h 328"/>
                <a:gd name="T22" fmla="*/ 63 w 342"/>
                <a:gd name="T23" fmla="*/ 291 h 328"/>
                <a:gd name="T24" fmla="*/ 40 w 342"/>
                <a:gd name="T25" fmla="*/ 268 h 328"/>
                <a:gd name="T26" fmla="*/ 21 w 342"/>
                <a:gd name="T27" fmla="*/ 242 h 328"/>
                <a:gd name="T28" fmla="*/ 8 w 342"/>
                <a:gd name="T29" fmla="*/ 212 h 328"/>
                <a:gd name="T30" fmla="*/ 1 w 342"/>
                <a:gd name="T31" fmla="*/ 181 h 328"/>
                <a:gd name="T32" fmla="*/ 1 w 342"/>
                <a:gd name="T33" fmla="*/ 146 h 328"/>
                <a:gd name="T34" fmla="*/ 8 w 342"/>
                <a:gd name="T35" fmla="*/ 115 h 328"/>
                <a:gd name="T36" fmla="*/ 21 w 342"/>
                <a:gd name="T37" fmla="*/ 85 h 328"/>
                <a:gd name="T38" fmla="*/ 40 w 342"/>
                <a:gd name="T39" fmla="*/ 59 h 328"/>
                <a:gd name="T40" fmla="*/ 63 w 342"/>
                <a:gd name="T41" fmla="*/ 36 h 328"/>
                <a:gd name="T42" fmla="*/ 90 w 342"/>
                <a:gd name="T43" fmla="*/ 19 h 328"/>
                <a:gd name="T44" fmla="*/ 121 w 342"/>
                <a:gd name="T45" fmla="*/ 6 h 328"/>
                <a:gd name="T46" fmla="*/ 154 w 342"/>
                <a:gd name="T47" fmla="*/ 0 h 328"/>
                <a:gd name="T48" fmla="*/ 188 w 342"/>
                <a:gd name="T49" fmla="*/ 0 h 328"/>
                <a:gd name="T50" fmla="*/ 221 w 342"/>
                <a:gd name="T51" fmla="*/ 6 h 328"/>
                <a:gd name="T52" fmla="*/ 252 w 342"/>
                <a:gd name="T53" fmla="*/ 19 h 328"/>
                <a:gd name="T54" fmla="*/ 280 w 342"/>
                <a:gd name="T55" fmla="*/ 36 h 328"/>
                <a:gd name="T56" fmla="*/ 303 w 342"/>
                <a:gd name="T57" fmla="*/ 59 h 328"/>
                <a:gd name="T58" fmla="*/ 321 w 342"/>
                <a:gd name="T59" fmla="*/ 85 h 328"/>
                <a:gd name="T60" fmla="*/ 334 w 342"/>
                <a:gd name="T61" fmla="*/ 115 h 328"/>
                <a:gd name="T62" fmla="*/ 341 w 342"/>
                <a:gd name="T63" fmla="*/ 1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328">
                  <a:moveTo>
                    <a:pt x="342" y="163"/>
                  </a:moveTo>
                  <a:lnTo>
                    <a:pt x="341" y="181"/>
                  </a:lnTo>
                  <a:lnTo>
                    <a:pt x="338" y="197"/>
                  </a:lnTo>
                  <a:lnTo>
                    <a:pt x="334" y="212"/>
                  </a:lnTo>
                  <a:lnTo>
                    <a:pt x="328" y="227"/>
                  </a:lnTo>
                  <a:lnTo>
                    <a:pt x="321" y="242"/>
                  </a:lnTo>
                  <a:lnTo>
                    <a:pt x="312" y="255"/>
                  </a:lnTo>
                  <a:lnTo>
                    <a:pt x="303" y="268"/>
                  </a:lnTo>
                  <a:lnTo>
                    <a:pt x="292" y="280"/>
                  </a:lnTo>
                  <a:lnTo>
                    <a:pt x="280" y="291"/>
                  </a:lnTo>
                  <a:lnTo>
                    <a:pt x="267" y="300"/>
                  </a:lnTo>
                  <a:lnTo>
                    <a:pt x="252" y="308"/>
                  </a:lnTo>
                  <a:lnTo>
                    <a:pt x="238" y="315"/>
                  </a:lnTo>
                  <a:lnTo>
                    <a:pt x="221" y="321"/>
                  </a:lnTo>
                  <a:lnTo>
                    <a:pt x="206" y="325"/>
                  </a:lnTo>
                  <a:lnTo>
                    <a:pt x="188" y="327"/>
                  </a:lnTo>
                  <a:lnTo>
                    <a:pt x="171" y="328"/>
                  </a:lnTo>
                  <a:lnTo>
                    <a:pt x="154" y="327"/>
                  </a:lnTo>
                  <a:lnTo>
                    <a:pt x="137" y="325"/>
                  </a:lnTo>
                  <a:lnTo>
                    <a:pt x="121" y="321"/>
                  </a:lnTo>
                  <a:lnTo>
                    <a:pt x="105" y="315"/>
                  </a:lnTo>
                  <a:lnTo>
                    <a:pt x="90" y="308"/>
                  </a:lnTo>
                  <a:lnTo>
                    <a:pt x="75" y="300"/>
                  </a:lnTo>
                  <a:lnTo>
                    <a:pt x="63" y="291"/>
                  </a:lnTo>
                  <a:lnTo>
                    <a:pt x="51" y="280"/>
                  </a:lnTo>
                  <a:lnTo>
                    <a:pt x="40" y="268"/>
                  </a:lnTo>
                  <a:lnTo>
                    <a:pt x="30" y="255"/>
                  </a:lnTo>
                  <a:lnTo>
                    <a:pt x="21" y="242"/>
                  </a:lnTo>
                  <a:lnTo>
                    <a:pt x="14" y="227"/>
                  </a:lnTo>
                  <a:lnTo>
                    <a:pt x="8" y="212"/>
                  </a:lnTo>
                  <a:lnTo>
                    <a:pt x="4" y="197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4" y="130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1" y="85"/>
                  </a:lnTo>
                  <a:lnTo>
                    <a:pt x="30" y="72"/>
                  </a:lnTo>
                  <a:lnTo>
                    <a:pt x="40" y="59"/>
                  </a:lnTo>
                  <a:lnTo>
                    <a:pt x="51" y="47"/>
                  </a:lnTo>
                  <a:lnTo>
                    <a:pt x="63" y="36"/>
                  </a:lnTo>
                  <a:lnTo>
                    <a:pt x="75" y="28"/>
                  </a:lnTo>
                  <a:lnTo>
                    <a:pt x="90" y="19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7" y="3"/>
                  </a:lnTo>
                  <a:lnTo>
                    <a:pt x="154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6" y="3"/>
                  </a:lnTo>
                  <a:lnTo>
                    <a:pt x="221" y="6"/>
                  </a:lnTo>
                  <a:lnTo>
                    <a:pt x="238" y="12"/>
                  </a:lnTo>
                  <a:lnTo>
                    <a:pt x="252" y="19"/>
                  </a:lnTo>
                  <a:lnTo>
                    <a:pt x="267" y="28"/>
                  </a:lnTo>
                  <a:lnTo>
                    <a:pt x="280" y="36"/>
                  </a:lnTo>
                  <a:lnTo>
                    <a:pt x="292" y="47"/>
                  </a:lnTo>
                  <a:lnTo>
                    <a:pt x="303" y="59"/>
                  </a:lnTo>
                  <a:lnTo>
                    <a:pt x="312" y="72"/>
                  </a:lnTo>
                  <a:lnTo>
                    <a:pt x="321" y="85"/>
                  </a:lnTo>
                  <a:lnTo>
                    <a:pt x="328" y="100"/>
                  </a:lnTo>
                  <a:lnTo>
                    <a:pt x="334" y="115"/>
                  </a:lnTo>
                  <a:lnTo>
                    <a:pt x="338" y="130"/>
                  </a:lnTo>
                  <a:lnTo>
                    <a:pt x="341" y="146"/>
                  </a:lnTo>
                  <a:lnTo>
                    <a:pt x="342" y="1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6" name="Freeform 467"/>
            <p:cNvSpPr>
              <a:spLocks/>
            </p:cNvSpPr>
            <p:nvPr/>
          </p:nvSpPr>
          <p:spPr bwMode="auto">
            <a:xfrm>
              <a:off x="2635" y="1401"/>
              <a:ext cx="78" cy="73"/>
            </a:xfrm>
            <a:custGeom>
              <a:avLst/>
              <a:gdLst>
                <a:gd name="T0" fmla="*/ 341 w 342"/>
                <a:gd name="T1" fmla="*/ 181 h 328"/>
                <a:gd name="T2" fmla="*/ 334 w 342"/>
                <a:gd name="T3" fmla="*/ 212 h 328"/>
                <a:gd name="T4" fmla="*/ 321 w 342"/>
                <a:gd name="T5" fmla="*/ 242 h 328"/>
                <a:gd name="T6" fmla="*/ 303 w 342"/>
                <a:gd name="T7" fmla="*/ 268 h 328"/>
                <a:gd name="T8" fmla="*/ 280 w 342"/>
                <a:gd name="T9" fmla="*/ 291 h 328"/>
                <a:gd name="T10" fmla="*/ 252 w 342"/>
                <a:gd name="T11" fmla="*/ 308 h 328"/>
                <a:gd name="T12" fmla="*/ 221 w 342"/>
                <a:gd name="T13" fmla="*/ 321 h 328"/>
                <a:gd name="T14" fmla="*/ 188 w 342"/>
                <a:gd name="T15" fmla="*/ 327 h 328"/>
                <a:gd name="T16" fmla="*/ 154 w 342"/>
                <a:gd name="T17" fmla="*/ 327 h 328"/>
                <a:gd name="T18" fmla="*/ 121 w 342"/>
                <a:gd name="T19" fmla="*/ 321 h 328"/>
                <a:gd name="T20" fmla="*/ 90 w 342"/>
                <a:gd name="T21" fmla="*/ 308 h 328"/>
                <a:gd name="T22" fmla="*/ 63 w 342"/>
                <a:gd name="T23" fmla="*/ 291 h 328"/>
                <a:gd name="T24" fmla="*/ 40 w 342"/>
                <a:gd name="T25" fmla="*/ 268 h 328"/>
                <a:gd name="T26" fmla="*/ 21 w 342"/>
                <a:gd name="T27" fmla="*/ 242 h 328"/>
                <a:gd name="T28" fmla="*/ 8 w 342"/>
                <a:gd name="T29" fmla="*/ 212 h 328"/>
                <a:gd name="T30" fmla="*/ 1 w 342"/>
                <a:gd name="T31" fmla="*/ 181 h 328"/>
                <a:gd name="T32" fmla="*/ 1 w 342"/>
                <a:gd name="T33" fmla="*/ 146 h 328"/>
                <a:gd name="T34" fmla="*/ 8 w 342"/>
                <a:gd name="T35" fmla="*/ 115 h 328"/>
                <a:gd name="T36" fmla="*/ 21 w 342"/>
                <a:gd name="T37" fmla="*/ 85 h 328"/>
                <a:gd name="T38" fmla="*/ 40 w 342"/>
                <a:gd name="T39" fmla="*/ 59 h 328"/>
                <a:gd name="T40" fmla="*/ 63 w 342"/>
                <a:gd name="T41" fmla="*/ 36 h 328"/>
                <a:gd name="T42" fmla="*/ 90 w 342"/>
                <a:gd name="T43" fmla="*/ 19 h 328"/>
                <a:gd name="T44" fmla="*/ 121 w 342"/>
                <a:gd name="T45" fmla="*/ 6 h 328"/>
                <a:gd name="T46" fmla="*/ 154 w 342"/>
                <a:gd name="T47" fmla="*/ 0 h 328"/>
                <a:gd name="T48" fmla="*/ 188 w 342"/>
                <a:gd name="T49" fmla="*/ 0 h 328"/>
                <a:gd name="T50" fmla="*/ 221 w 342"/>
                <a:gd name="T51" fmla="*/ 6 h 328"/>
                <a:gd name="T52" fmla="*/ 252 w 342"/>
                <a:gd name="T53" fmla="*/ 19 h 328"/>
                <a:gd name="T54" fmla="*/ 280 w 342"/>
                <a:gd name="T55" fmla="*/ 36 h 328"/>
                <a:gd name="T56" fmla="*/ 303 w 342"/>
                <a:gd name="T57" fmla="*/ 59 h 328"/>
                <a:gd name="T58" fmla="*/ 321 w 342"/>
                <a:gd name="T59" fmla="*/ 85 h 328"/>
                <a:gd name="T60" fmla="*/ 334 w 342"/>
                <a:gd name="T61" fmla="*/ 115 h 328"/>
                <a:gd name="T62" fmla="*/ 341 w 342"/>
                <a:gd name="T63" fmla="*/ 1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328">
                  <a:moveTo>
                    <a:pt x="342" y="163"/>
                  </a:moveTo>
                  <a:lnTo>
                    <a:pt x="341" y="181"/>
                  </a:lnTo>
                  <a:lnTo>
                    <a:pt x="338" y="197"/>
                  </a:lnTo>
                  <a:lnTo>
                    <a:pt x="334" y="212"/>
                  </a:lnTo>
                  <a:lnTo>
                    <a:pt x="328" y="227"/>
                  </a:lnTo>
                  <a:lnTo>
                    <a:pt x="321" y="242"/>
                  </a:lnTo>
                  <a:lnTo>
                    <a:pt x="312" y="255"/>
                  </a:lnTo>
                  <a:lnTo>
                    <a:pt x="303" y="268"/>
                  </a:lnTo>
                  <a:lnTo>
                    <a:pt x="292" y="280"/>
                  </a:lnTo>
                  <a:lnTo>
                    <a:pt x="280" y="291"/>
                  </a:lnTo>
                  <a:lnTo>
                    <a:pt x="267" y="300"/>
                  </a:lnTo>
                  <a:lnTo>
                    <a:pt x="252" y="308"/>
                  </a:lnTo>
                  <a:lnTo>
                    <a:pt x="238" y="315"/>
                  </a:lnTo>
                  <a:lnTo>
                    <a:pt x="221" y="321"/>
                  </a:lnTo>
                  <a:lnTo>
                    <a:pt x="206" y="325"/>
                  </a:lnTo>
                  <a:lnTo>
                    <a:pt x="188" y="327"/>
                  </a:lnTo>
                  <a:lnTo>
                    <a:pt x="171" y="328"/>
                  </a:lnTo>
                  <a:lnTo>
                    <a:pt x="154" y="327"/>
                  </a:lnTo>
                  <a:lnTo>
                    <a:pt x="137" y="325"/>
                  </a:lnTo>
                  <a:lnTo>
                    <a:pt x="121" y="321"/>
                  </a:lnTo>
                  <a:lnTo>
                    <a:pt x="105" y="315"/>
                  </a:lnTo>
                  <a:lnTo>
                    <a:pt x="90" y="308"/>
                  </a:lnTo>
                  <a:lnTo>
                    <a:pt x="75" y="300"/>
                  </a:lnTo>
                  <a:lnTo>
                    <a:pt x="63" y="291"/>
                  </a:lnTo>
                  <a:lnTo>
                    <a:pt x="51" y="280"/>
                  </a:lnTo>
                  <a:lnTo>
                    <a:pt x="40" y="268"/>
                  </a:lnTo>
                  <a:lnTo>
                    <a:pt x="30" y="255"/>
                  </a:lnTo>
                  <a:lnTo>
                    <a:pt x="21" y="242"/>
                  </a:lnTo>
                  <a:lnTo>
                    <a:pt x="14" y="227"/>
                  </a:lnTo>
                  <a:lnTo>
                    <a:pt x="8" y="212"/>
                  </a:lnTo>
                  <a:lnTo>
                    <a:pt x="4" y="197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6"/>
                  </a:lnTo>
                  <a:lnTo>
                    <a:pt x="4" y="130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1" y="85"/>
                  </a:lnTo>
                  <a:lnTo>
                    <a:pt x="30" y="72"/>
                  </a:lnTo>
                  <a:lnTo>
                    <a:pt x="40" y="59"/>
                  </a:lnTo>
                  <a:lnTo>
                    <a:pt x="51" y="47"/>
                  </a:lnTo>
                  <a:lnTo>
                    <a:pt x="63" y="36"/>
                  </a:lnTo>
                  <a:lnTo>
                    <a:pt x="75" y="28"/>
                  </a:lnTo>
                  <a:lnTo>
                    <a:pt x="90" y="19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7" y="3"/>
                  </a:lnTo>
                  <a:lnTo>
                    <a:pt x="154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6" y="3"/>
                  </a:lnTo>
                  <a:lnTo>
                    <a:pt x="221" y="6"/>
                  </a:lnTo>
                  <a:lnTo>
                    <a:pt x="238" y="12"/>
                  </a:lnTo>
                  <a:lnTo>
                    <a:pt x="252" y="19"/>
                  </a:lnTo>
                  <a:lnTo>
                    <a:pt x="267" y="28"/>
                  </a:lnTo>
                  <a:lnTo>
                    <a:pt x="280" y="36"/>
                  </a:lnTo>
                  <a:lnTo>
                    <a:pt x="292" y="47"/>
                  </a:lnTo>
                  <a:lnTo>
                    <a:pt x="303" y="59"/>
                  </a:lnTo>
                  <a:lnTo>
                    <a:pt x="312" y="72"/>
                  </a:lnTo>
                  <a:lnTo>
                    <a:pt x="321" y="85"/>
                  </a:lnTo>
                  <a:lnTo>
                    <a:pt x="328" y="100"/>
                  </a:lnTo>
                  <a:lnTo>
                    <a:pt x="334" y="115"/>
                  </a:lnTo>
                  <a:lnTo>
                    <a:pt x="338" y="130"/>
                  </a:lnTo>
                  <a:lnTo>
                    <a:pt x="341" y="146"/>
                  </a:lnTo>
                  <a:lnTo>
                    <a:pt x="342" y="16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" name="Freeform 468"/>
            <p:cNvSpPr>
              <a:spLocks/>
            </p:cNvSpPr>
            <p:nvPr/>
          </p:nvSpPr>
          <p:spPr bwMode="auto">
            <a:xfrm>
              <a:off x="2671" y="1415"/>
              <a:ext cx="39" cy="45"/>
            </a:xfrm>
            <a:custGeom>
              <a:avLst/>
              <a:gdLst>
                <a:gd name="T0" fmla="*/ 11 w 164"/>
                <a:gd name="T1" fmla="*/ 0 h 204"/>
                <a:gd name="T2" fmla="*/ 122 w 164"/>
                <a:gd name="T3" fmla="*/ 0 h 204"/>
                <a:gd name="T4" fmla="*/ 134 w 164"/>
                <a:gd name="T5" fmla="*/ 14 h 204"/>
                <a:gd name="T6" fmla="*/ 152 w 164"/>
                <a:gd name="T7" fmla="*/ 45 h 204"/>
                <a:gd name="T8" fmla="*/ 161 w 164"/>
                <a:gd name="T9" fmla="*/ 72 h 204"/>
                <a:gd name="T10" fmla="*/ 164 w 164"/>
                <a:gd name="T11" fmla="*/ 109 h 204"/>
                <a:gd name="T12" fmla="*/ 160 w 164"/>
                <a:gd name="T13" fmla="*/ 136 h 204"/>
                <a:gd name="T14" fmla="*/ 152 w 164"/>
                <a:gd name="T15" fmla="*/ 165 h 204"/>
                <a:gd name="T16" fmla="*/ 137 w 164"/>
                <a:gd name="T17" fmla="*/ 190 h 204"/>
                <a:gd name="T18" fmla="*/ 126 w 164"/>
                <a:gd name="T19" fmla="*/ 204 h 204"/>
                <a:gd name="T20" fmla="*/ 0 w 164"/>
                <a:gd name="T21" fmla="*/ 204 h 204"/>
                <a:gd name="T22" fmla="*/ 11 w 164"/>
                <a:gd name="T2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04">
                  <a:moveTo>
                    <a:pt x="11" y="0"/>
                  </a:moveTo>
                  <a:lnTo>
                    <a:pt x="122" y="0"/>
                  </a:lnTo>
                  <a:lnTo>
                    <a:pt x="134" y="14"/>
                  </a:lnTo>
                  <a:lnTo>
                    <a:pt x="152" y="45"/>
                  </a:lnTo>
                  <a:lnTo>
                    <a:pt x="161" y="72"/>
                  </a:lnTo>
                  <a:lnTo>
                    <a:pt x="164" y="109"/>
                  </a:lnTo>
                  <a:lnTo>
                    <a:pt x="160" y="136"/>
                  </a:lnTo>
                  <a:lnTo>
                    <a:pt x="152" y="165"/>
                  </a:lnTo>
                  <a:lnTo>
                    <a:pt x="137" y="190"/>
                  </a:lnTo>
                  <a:lnTo>
                    <a:pt x="126" y="204"/>
                  </a:lnTo>
                  <a:lnTo>
                    <a:pt x="0" y="20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8" name="Freeform 469"/>
            <p:cNvSpPr>
              <a:spLocks/>
            </p:cNvSpPr>
            <p:nvPr/>
          </p:nvSpPr>
          <p:spPr bwMode="auto">
            <a:xfrm>
              <a:off x="2671" y="1415"/>
              <a:ext cx="39" cy="45"/>
            </a:xfrm>
            <a:custGeom>
              <a:avLst/>
              <a:gdLst>
                <a:gd name="T0" fmla="*/ 11 w 164"/>
                <a:gd name="T1" fmla="*/ 0 h 204"/>
                <a:gd name="T2" fmla="*/ 122 w 164"/>
                <a:gd name="T3" fmla="*/ 0 h 204"/>
                <a:gd name="T4" fmla="*/ 134 w 164"/>
                <a:gd name="T5" fmla="*/ 14 h 204"/>
                <a:gd name="T6" fmla="*/ 152 w 164"/>
                <a:gd name="T7" fmla="*/ 45 h 204"/>
                <a:gd name="T8" fmla="*/ 161 w 164"/>
                <a:gd name="T9" fmla="*/ 72 h 204"/>
                <a:gd name="T10" fmla="*/ 164 w 164"/>
                <a:gd name="T11" fmla="*/ 109 h 204"/>
                <a:gd name="T12" fmla="*/ 160 w 164"/>
                <a:gd name="T13" fmla="*/ 136 h 204"/>
                <a:gd name="T14" fmla="*/ 152 w 164"/>
                <a:gd name="T15" fmla="*/ 165 h 204"/>
                <a:gd name="T16" fmla="*/ 137 w 164"/>
                <a:gd name="T17" fmla="*/ 190 h 204"/>
                <a:gd name="T18" fmla="*/ 126 w 164"/>
                <a:gd name="T19" fmla="*/ 204 h 204"/>
                <a:gd name="T20" fmla="*/ 0 w 164"/>
                <a:gd name="T21" fmla="*/ 204 h 204"/>
                <a:gd name="T22" fmla="*/ 11 w 164"/>
                <a:gd name="T2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04">
                  <a:moveTo>
                    <a:pt x="11" y="0"/>
                  </a:moveTo>
                  <a:lnTo>
                    <a:pt x="122" y="0"/>
                  </a:lnTo>
                  <a:lnTo>
                    <a:pt x="134" y="14"/>
                  </a:lnTo>
                  <a:lnTo>
                    <a:pt x="152" y="45"/>
                  </a:lnTo>
                  <a:lnTo>
                    <a:pt x="161" y="72"/>
                  </a:lnTo>
                  <a:lnTo>
                    <a:pt x="164" y="109"/>
                  </a:lnTo>
                  <a:lnTo>
                    <a:pt x="160" y="136"/>
                  </a:lnTo>
                  <a:lnTo>
                    <a:pt x="152" y="165"/>
                  </a:lnTo>
                  <a:lnTo>
                    <a:pt x="137" y="190"/>
                  </a:lnTo>
                  <a:lnTo>
                    <a:pt x="126" y="204"/>
                  </a:lnTo>
                  <a:lnTo>
                    <a:pt x="0" y="204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" name="Freeform 470"/>
            <p:cNvSpPr>
              <a:spLocks/>
            </p:cNvSpPr>
            <p:nvPr/>
          </p:nvSpPr>
          <p:spPr bwMode="auto">
            <a:xfrm>
              <a:off x="2652" y="1417"/>
              <a:ext cx="44" cy="42"/>
            </a:xfrm>
            <a:custGeom>
              <a:avLst/>
              <a:gdLst>
                <a:gd name="T0" fmla="*/ 192 w 193"/>
                <a:gd name="T1" fmla="*/ 102 h 187"/>
                <a:gd name="T2" fmla="*/ 188 w 193"/>
                <a:gd name="T3" fmla="*/ 120 h 187"/>
                <a:gd name="T4" fmla="*/ 181 w 193"/>
                <a:gd name="T5" fmla="*/ 138 h 187"/>
                <a:gd name="T6" fmla="*/ 171 w 193"/>
                <a:gd name="T7" fmla="*/ 153 h 187"/>
                <a:gd name="T8" fmla="*/ 157 w 193"/>
                <a:gd name="T9" fmla="*/ 166 h 187"/>
                <a:gd name="T10" fmla="*/ 142 w 193"/>
                <a:gd name="T11" fmla="*/ 175 h 187"/>
                <a:gd name="T12" fmla="*/ 124 w 193"/>
                <a:gd name="T13" fmla="*/ 183 h 187"/>
                <a:gd name="T14" fmla="*/ 105 w 193"/>
                <a:gd name="T15" fmla="*/ 186 h 187"/>
                <a:gd name="T16" fmla="*/ 87 w 193"/>
                <a:gd name="T17" fmla="*/ 186 h 187"/>
                <a:gd name="T18" fmla="*/ 68 w 193"/>
                <a:gd name="T19" fmla="*/ 183 h 187"/>
                <a:gd name="T20" fmla="*/ 50 w 193"/>
                <a:gd name="T21" fmla="*/ 175 h 187"/>
                <a:gd name="T22" fmla="*/ 35 w 193"/>
                <a:gd name="T23" fmla="*/ 166 h 187"/>
                <a:gd name="T24" fmla="*/ 21 w 193"/>
                <a:gd name="T25" fmla="*/ 153 h 187"/>
                <a:gd name="T26" fmla="*/ 12 w 193"/>
                <a:gd name="T27" fmla="*/ 138 h 187"/>
                <a:gd name="T28" fmla="*/ 4 w 193"/>
                <a:gd name="T29" fmla="*/ 120 h 187"/>
                <a:gd name="T30" fmla="*/ 0 w 193"/>
                <a:gd name="T31" fmla="*/ 102 h 187"/>
                <a:gd name="T32" fmla="*/ 0 w 193"/>
                <a:gd name="T33" fmla="*/ 84 h 187"/>
                <a:gd name="T34" fmla="*/ 4 w 193"/>
                <a:gd name="T35" fmla="*/ 66 h 187"/>
                <a:gd name="T36" fmla="*/ 12 w 193"/>
                <a:gd name="T37" fmla="*/ 48 h 187"/>
                <a:gd name="T38" fmla="*/ 21 w 193"/>
                <a:gd name="T39" fmla="*/ 33 h 187"/>
                <a:gd name="T40" fmla="*/ 35 w 193"/>
                <a:gd name="T41" fmla="*/ 20 h 187"/>
                <a:gd name="T42" fmla="*/ 50 w 193"/>
                <a:gd name="T43" fmla="*/ 11 h 187"/>
                <a:gd name="T44" fmla="*/ 68 w 193"/>
                <a:gd name="T45" fmla="*/ 3 h 187"/>
                <a:gd name="T46" fmla="*/ 87 w 193"/>
                <a:gd name="T47" fmla="*/ 0 h 187"/>
                <a:gd name="T48" fmla="*/ 105 w 193"/>
                <a:gd name="T49" fmla="*/ 0 h 187"/>
                <a:gd name="T50" fmla="*/ 124 w 193"/>
                <a:gd name="T51" fmla="*/ 3 h 187"/>
                <a:gd name="T52" fmla="*/ 142 w 193"/>
                <a:gd name="T53" fmla="*/ 11 h 187"/>
                <a:gd name="T54" fmla="*/ 157 w 193"/>
                <a:gd name="T55" fmla="*/ 20 h 187"/>
                <a:gd name="T56" fmla="*/ 171 w 193"/>
                <a:gd name="T57" fmla="*/ 33 h 187"/>
                <a:gd name="T58" fmla="*/ 181 w 193"/>
                <a:gd name="T59" fmla="*/ 48 h 187"/>
                <a:gd name="T60" fmla="*/ 188 w 193"/>
                <a:gd name="T61" fmla="*/ 66 h 187"/>
                <a:gd name="T62" fmla="*/ 192 w 193"/>
                <a:gd name="T63" fmla="*/ 8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87">
                  <a:moveTo>
                    <a:pt x="193" y="94"/>
                  </a:moveTo>
                  <a:lnTo>
                    <a:pt x="192" y="102"/>
                  </a:lnTo>
                  <a:lnTo>
                    <a:pt x="191" y="112"/>
                  </a:lnTo>
                  <a:lnTo>
                    <a:pt x="188" y="120"/>
                  </a:lnTo>
                  <a:lnTo>
                    <a:pt x="185" y="129"/>
                  </a:lnTo>
                  <a:lnTo>
                    <a:pt x="181" y="138"/>
                  </a:lnTo>
                  <a:lnTo>
                    <a:pt x="176" y="145"/>
                  </a:lnTo>
                  <a:lnTo>
                    <a:pt x="171" y="153"/>
                  </a:lnTo>
                  <a:lnTo>
                    <a:pt x="164" y="159"/>
                  </a:lnTo>
                  <a:lnTo>
                    <a:pt x="157" y="166"/>
                  </a:lnTo>
                  <a:lnTo>
                    <a:pt x="150" y="171"/>
                  </a:lnTo>
                  <a:lnTo>
                    <a:pt x="142" y="175"/>
                  </a:lnTo>
                  <a:lnTo>
                    <a:pt x="133" y="180"/>
                  </a:lnTo>
                  <a:lnTo>
                    <a:pt x="124" y="183"/>
                  </a:lnTo>
                  <a:lnTo>
                    <a:pt x="115" y="185"/>
                  </a:lnTo>
                  <a:lnTo>
                    <a:pt x="105" y="186"/>
                  </a:lnTo>
                  <a:lnTo>
                    <a:pt x="97" y="187"/>
                  </a:lnTo>
                  <a:lnTo>
                    <a:pt x="87" y="186"/>
                  </a:lnTo>
                  <a:lnTo>
                    <a:pt x="77" y="185"/>
                  </a:lnTo>
                  <a:lnTo>
                    <a:pt x="68" y="183"/>
                  </a:lnTo>
                  <a:lnTo>
                    <a:pt x="59" y="180"/>
                  </a:lnTo>
                  <a:lnTo>
                    <a:pt x="50" y="175"/>
                  </a:lnTo>
                  <a:lnTo>
                    <a:pt x="42" y="171"/>
                  </a:lnTo>
                  <a:lnTo>
                    <a:pt x="35" y="166"/>
                  </a:lnTo>
                  <a:lnTo>
                    <a:pt x="28" y="159"/>
                  </a:lnTo>
                  <a:lnTo>
                    <a:pt x="21" y="153"/>
                  </a:lnTo>
                  <a:lnTo>
                    <a:pt x="16" y="145"/>
                  </a:lnTo>
                  <a:lnTo>
                    <a:pt x="12" y="138"/>
                  </a:lnTo>
                  <a:lnTo>
                    <a:pt x="7" y="129"/>
                  </a:lnTo>
                  <a:lnTo>
                    <a:pt x="4" y="120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6" y="41"/>
                  </a:lnTo>
                  <a:lnTo>
                    <a:pt x="21" y="33"/>
                  </a:lnTo>
                  <a:lnTo>
                    <a:pt x="28" y="27"/>
                  </a:lnTo>
                  <a:lnTo>
                    <a:pt x="35" y="20"/>
                  </a:lnTo>
                  <a:lnTo>
                    <a:pt x="42" y="15"/>
                  </a:lnTo>
                  <a:lnTo>
                    <a:pt x="50" y="11"/>
                  </a:lnTo>
                  <a:lnTo>
                    <a:pt x="59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15" y="1"/>
                  </a:lnTo>
                  <a:lnTo>
                    <a:pt x="124" y="3"/>
                  </a:lnTo>
                  <a:lnTo>
                    <a:pt x="133" y="6"/>
                  </a:lnTo>
                  <a:lnTo>
                    <a:pt x="142" y="11"/>
                  </a:lnTo>
                  <a:lnTo>
                    <a:pt x="150" y="15"/>
                  </a:lnTo>
                  <a:lnTo>
                    <a:pt x="157" y="20"/>
                  </a:lnTo>
                  <a:lnTo>
                    <a:pt x="164" y="27"/>
                  </a:lnTo>
                  <a:lnTo>
                    <a:pt x="171" y="33"/>
                  </a:lnTo>
                  <a:lnTo>
                    <a:pt x="176" y="41"/>
                  </a:lnTo>
                  <a:lnTo>
                    <a:pt x="181" y="48"/>
                  </a:lnTo>
                  <a:lnTo>
                    <a:pt x="185" y="57"/>
                  </a:lnTo>
                  <a:lnTo>
                    <a:pt x="188" y="66"/>
                  </a:lnTo>
                  <a:lnTo>
                    <a:pt x="191" y="74"/>
                  </a:lnTo>
                  <a:lnTo>
                    <a:pt x="192" y="84"/>
                  </a:lnTo>
                  <a:lnTo>
                    <a:pt x="193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0" name="Freeform 471"/>
            <p:cNvSpPr>
              <a:spLocks/>
            </p:cNvSpPr>
            <p:nvPr/>
          </p:nvSpPr>
          <p:spPr bwMode="auto">
            <a:xfrm>
              <a:off x="2652" y="1417"/>
              <a:ext cx="44" cy="42"/>
            </a:xfrm>
            <a:custGeom>
              <a:avLst/>
              <a:gdLst>
                <a:gd name="T0" fmla="*/ 192 w 193"/>
                <a:gd name="T1" fmla="*/ 102 h 187"/>
                <a:gd name="T2" fmla="*/ 188 w 193"/>
                <a:gd name="T3" fmla="*/ 120 h 187"/>
                <a:gd name="T4" fmla="*/ 181 w 193"/>
                <a:gd name="T5" fmla="*/ 138 h 187"/>
                <a:gd name="T6" fmla="*/ 171 w 193"/>
                <a:gd name="T7" fmla="*/ 153 h 187"/>
                <a:gd name="T8" fmla="*/ 157 w 193"/>
                <a:gd name="T9" fmla="*/ 166 h 187"/>
                <a:gd name="T10" fmla="*/ 142 w 193"/>
                <a:gd name="T11" fmla="*/ 175 h 187"/>
                <a:gd name="T12" fmla="*/ 124 w 193"/>
                <a:gd name="T13" fmla="*/ 183 h 187"/>
                <a:gd name="T14" fmla="*/ 105 w 193"/>
                <a:gd name="T15" fmla="*/ 186 h 187"/>
                <a:gd name="T16" fmla="*/ 87 w 193"/>
                <a:gd name="T17" fmla="*/ 186 h 187"/>
                <a:gd name="T18" fmla="*/ 68 w 193"/>
                <a:gd name="T19" fmla="*/ 183 h 187"/>
                <a:gd name="T20" fmla="*/ 50 w 193"/>
                <a:gd name="T21" fmla="*/ 175 h 187"/>
                <a:gd name="T22" fmla="*/ 35 w 193"/>
                <a:gd name="T23" fmla="*/ 166 h 187"/>
                <a:gd name="T24" fmla="*/ 21 w 193"/>
                <a:gd name="T25" fmla="*/ 153 h 187"/>
                <a:gd name="T26" fmla="*/ 12 w 193"/>
                <a:gd name="T27" fmla="*/ 138 h 187"/>
                <a:gd name="T28" fmla="*/ 4 w 193"/>
                <a:gd name="T29" fmla="*/ 120 h 187"/>
                <a:gd name="T30" fmla="*/ 0 w 193"/>
                <a:gd name="T31" fmla="*/ 102 h 187"/>
                <a:gd name="T32" fmla="*/ 0 w 193"/>
                <a:gd name="T33" fmla="*/ 84 h 187"/>
                <a:gd name="T34" fmla="*/ 4 w 193"/>
                <a:gd name="T35" fmla="*/ 66 h 187"/>
                <a:gd name="T36" fmla="*/ 12 w 193"/>
                <a:gd name="T37" fmla="*/ 48 h 187"/>
                <a:gd name="T38" fmla="*/ 21 w 193"/>
                <a:gd name="T39" fmla="*/ 33 h 187"/>
                <a:gd name="T40" fmla="*/ 35 w 193"/>
                <a:gd name="T41" fmla="*/ 20 h 187"/>
                <a:gd name="T42" fmla="*/ 50 w 193"/>
                <a:gd name="T43" fmla="*/ 11 h 187"/>
                <a:gd name="T44" fmla="*/ 68 w 193"/>
                <a:gd name="T45" fmla="*/ 3 h 187"/>
                <a:gd name="T46" fmla="*/ 87 w 193"/>
                <a:gd name="T47" fmla="*/ 0 h 187"/>
                <a:gd name="T48" fmla="*/ 105 w 193"/>
                <a:gd name="T49" fmla="*/ 0 h 187"/>
                <a:gd name="T50" fmla="*/ 124 w 193"/>
                <a:gd name="T51" fmla="*/ 3 h 187"/>
                <a:gd name="T52" fmla="*/ 142 w 193"/>
                <a:gd name="T53" fmla="*/ 11 h 187"/>
                <a:gd name="T54" fmla="*/ 157 w 193"/>
                <a:gd name="T55" fmla="*/ 20 h 187"/>
                <a:gd name="T56" fmla="*/ 171 w 193"/>
                <a:gd name="T57" fmla="*/ 33 h 187"/>
                <a:gd name="T58" fmla="*/ 181 w 193"/>
                <a:gd name="T59" fmla="*/ 48 h 187"/>
                <a:gd name="T60" fmla="*/ 188 w 193"/>
                <a:gd name="T61" fmla="*/ 66 h 187"/>
                <a:gd name="T62" fmla="*/ 192 w 193"/>
                <a:gd name="T63" fmla="*/ 8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87">
                  <a:moveTo>
                    <a:pt x="193" y="94"/>
                  </a:moveTo>
                  <a:lnTo>
                    <a:pt x="192" y="102"/>
                  </a:lnTo>
                  <a:lnTo>
                    <a:pt x="191" y="112"/>
                  </a:lnTo>
                  <a:lnTo>
                    <a:pt x="188" y="120"/>
                  </a:lnTo>
                  <a:lnTo>
                    <a:pt x="185" y="129"/>
                  </a:lnTo>
                  <a:lnTo>
                    <a:pt x="181" y="138"/>
                  </a:lnTo>
                  <a:lnTo>
                    <a:pt x="176" y="145"/>
                  </a:lnTo>
                  <a:lnTo>
                    <a:pt x="171" y="153"/>
                  </a:lnTo>
                  <a:lnTo>
                    <a:pt x="164" y="159"/>
                  </a:lnTo>
                  <a:lnTo>
                    <a:pt x="157" y="166"/>
                  </a:lnTo>
                  <a:lnTo>
                    <a:pt x="150" y="171"/>
                  </a:lnTo>
                  <a:lnTo>
                    <a:pt x="142" y="175"/>
                  </a:lnTo>
                  <a:lnTo>
                    <a:pt x="133" y="180"/>
                  </a:lnTo>
                  <a:lnTo>
                    <a:pt x="124" y="183"/>
                  </a:lnTo>
                  <a:lnTo>
                    <a:pt x="115" y="185"/>
                  </a:lnTo>
                  <a:lnTo>
                    <a:pt x="105" y="186"/>
                  </a:lnTo>
                  <a:lnTo>
                    <a:pt x="97" y="187"/>
                  </a:lnTo>
                  <a:lnTo>
                    <a:pt x="87" y="186"/>
                  </a:lnTo>
                  <a:lnTo>
                    <a:pt x="77" y="185"/>
                  </a:lnTo>
                  <a:lnTo>
                    <a:pt x="68" y="183"/>
                  </a:lnTo>
                  <a:lnTo>
                    <a:pt x="59" y="180"/>
                  </a:lnTo>
                  <a:lnTo>
                    <a:pt x="50" y="175"/>
                  </a:lnTo>
                  <a:lnTo>
                    <a:pt x="42" y="171"/>
                  </a:lnTo>
                  <a:lnTo>
                    <a:pt x="35" y="166"/>
                  </a:lnTo>
                  <a:lnTo>
                    <a:pt x="28" y="159"/>
                  </a:lnTo>
                  <a:lnTo>
                    <a:pt x="21" y="153"/>
                  </a:lnTo>
                  <a:lnTo>
                    <a:pt x="16" y="145"/>
                  </a:lnTo>
                  <a:lnTo>
                    <a:pt x="12" y="138"/>
                  </a:lnTo>
                  <a:lnTo>
                    <a:pt x="7" y="129"/>
                  </a:lnTo>
                  <a:lnTo>
                    <a:pt x="4" y="120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6" y="41"/>
                  </a:lnTo>
                  <a:lnTo>
                    <a:pt x="21" y="33"/>
                  </a:lnTo>
                  <a:lnTo>
                    <a:pt x="28" y="27"/>
                  </a:lnTo>
                  <a:lnTo>
                    <a:pt x="35" y="20"/>
                  </a:lnTo>
                  <a:lnTo>
                    <a:pt x="42" y="15"/>
                  </a:lnTo>
                  <a:lnTo>
                    <a:pt x="50" y="11"/>
                  </a:lnTo>
                  <a:lnTo>
                    <a:pt x="59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15" y="1"/>
                  </a:lnTo>
                  <a:lnTo>
                    <a:pt x="124" y="3"/>
                  </a:lnTo>
                  <a:lnTo>
                    <a:pt x="133" y="6"/>
                  </a:lnTo>
                  <a:lnTo>
                    <a:pt x="142" y="11"/>
                  </a:lnTo>
                  <a:lnTo>
                    <a:pt x="150" y="15"/>
                  </a:lnTo>
                  <a:lnTo>
                    <a:pt x="157" y="20"/>
                  </a:lnTo>
                  <a:lnTo>
                    <a:pt x="164" y="27"/>
                  </a:lnTo>
                  <a:lnTo>
                    <a:pt x="171" y="33"/>
                  </a:lnTo>
                  <a:lnTo>
                    <a:pt x="176" y="41"/>
                  </a:lnTo>
                  <a:lnTo>
                    <a:pt x="181" y="48"/>
                  </a:lnTo>
                  <a:lnTo>
                    <a:pt x="185" y="57"/>
                  </a:lnTo>
                  <a:lnTo>
                    <a:pt x="188" y="66"/>
                  </a:lnTo>
                  <a:lnTo>
                    <a:pt x="191" y="74"/>
                  </a:lnTo>
                  <a:lnTo>
                    <a:pt x="192" y="84"/>
                  </a:lnTo>
                  <a:lnTo>
                    <a:pt x="193" y="94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1" name="Rectangle 472"/>
            <p:cNvSpPr>
              <a:spLocks noChangeArrowheads="1"/>
            </p:cNvSpPr>
            <p:nvPr/>
          </p:nvSpPr>
          <p:spPr bwMode="auto">
            <a:xfrm>
              <a:off x="2628" y="1329"/>
              <a:ext cx="2" cy="16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" name="Rectangle 473"/>
            <p:cNvSpPr>
              <a:spLocks noChangeArrowheads="1"/>
            </p:cNvSpPr>
            <p:nvPr/>
          </p:nvSpPr>
          <p:spPr bwMode="auto">
            <a:xfrm>
              <a:off x="2644" y="1325"/>
              <a:ext cx="76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" name="Rectangle 474"/>
            <p:cNvSpPr>
              <a:spLocks noChangeArrowheads="1"/>
            </p:cNvSpPr>
            <p:nvPr/>
          </p:nvSpPr>
          <p:spPr bwMode="auto">
            <a:xfrm>
              <a:off x="2644" y="1325"/>
              <a:ext cx="76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4" name="Freeform 475"/>
            <p:cNvSpPr>
              <a:spLocks/>
            </p:cNvSpPr>
            <p:nvPr/>
          </p:nvSpPr>
          <p:spPr bwMode="auto">
            <a:xfrm>
              <a:off x="2633" y="1317"/>
              <a:ext cx="98" cy="12"/>
            </a:xfrm>
            <a:custGeom>
              <a:avLst/>
              <a:gdLst>
                <a:gd name="T0" fmla="*/ 374 w 423"/>
                <a:gd name="T1" fmla="*/ 56 h 56"/>
                <a:gd name="T2" fmla="*/ 374 w 423"/>
                <a:gd name="T3" fmla="*/ 36 h 56"/>
                <a:gd name="T4" fmla="*/ 423 w 423"/>
                <a:gd name="T5" fmla="*/ 36 h 56"/>
                <a:gd name="T6" fmla="*/ 423 w 423"/>
                <a:gd name="T7" fmla="*/ 0 h 56"/>
                <a:gd name="T8" fmla="*/ 0 w 423"/>
                <a:gd name="T9" fmla="*/ 0 h 56"/>
                <a:gd name="T10" fmla="*/ 0 w 423"/>
                <a:gd name="T11" fmla="*/ 36 h 56"/>
                <a:gd name="T12" fmla="*/ 47 w 423"/>
                <a:gd name="T13" fmla="*/ 36 h 56"/>
                <a:gd name="T14" fmla="*/ 47 w 423"/>
                <a:gd name="T15" fmla="*/ 56 h 56"/>
                <a:gd name="T16" fmla="*/ 374 w 423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6">
                  <a:moveTo>
                    <a:pt x="374" y="56"/>
                  </a:moveTo>
                  <a:lnTo>
                    <a:pt x="374" y="36"/>
                  </a:lnTo>
                  <a:lnTo>
                    <a:pt x="423" y="36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7" y="36"/>
                  </a:lnTo>
                  <a:lnTo>
                    <a:pt x="47" y="56"/>
                  </a:lnTo>
                  <a:lnTo>
                    <a:pt x="374" y="5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5" name="Freeform 476"/>
            <p:cNvSpPr>
              <a:spLocks/>
            </p:cNvSpPr>
            <p:nvPr/>
          </p:nvSpPr>
          <p:spPr bwMode="auto">
            <a:xfrm>
              <a:off x="2633" y="1317"/>
              <a:ext cx="98" cy="12"/>
            </a:xfrm>
            <a:custGeom>
              <a:avLst/>
              <a:gdLst>
                <a:gd name="T0" fmla="*/ 374 w 423"/>
                <a:gd name="T1" fmla="*/ 56 h 56"/>
                <a:gd name="T2" fmla="*/ 374 w 423"/>
                <a:gd name="T3" fmla="*/ 36 h 56"/>
                <a:gd name="T4" fmla="*/ 423 w 423"/>
                <a:gd name="T5" fmla="*/ 36 h 56"/>
                <a:gd name="T6" fmla="*/ 423 w 423"/>
                <a:gd name="T7" fmla="*/ 0 h 56"/>
                <a:gd name="T8" fmla="*/ 0 w 423"/>
                <a:gd name="T9" fmla="*/ 0 h 56"/>
                <a:gd name="T10" fmla="*/ 0 w 423"/>
                <a:gd name="T11" fmla="*/ 36 h 56"/>
                <a:gd name="T12" fmla="*/ 47 w 423"/>
                <a:gd name="T13" fmla="*/ 36 h 56"/>
                <a:gd name="T14" fmla="*/ 47 w 423"/>
                <a:gd name="T15" fmla="*/ 56 h 56"/>
                <a:gd name="T16" fmla="*/ 374 w 423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6">
                  <a:moveTo>
                    <a:pt x="374" y="56"/>
                  </a:moveTo>
                  <a:lnTo>
                    <a:pt x="374" y="36"/>
                  </a:lnTo>
                  <a:lnTo>
                    <a:pt x="423" y="36"/>
                  </a:lnTo>
                  <a:lnTo>
                    <a:pt x="423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7" y="36"/>
                  </a:lnTo>
                  <a:lnTo>
                    <a:pt x="47" y="56"/>
                  </a:lnTo>
                  <a:lnTo>
                    <a:pt x="374" y="5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6" name="Rectangle 477"/>
            <p:cNvSpPr>
              <a:spLocks noChangeArrowheads="1"/>
            </p:cNvSpPr>
            <p:nvPr/>
          </p:nvSpPr>
          <p:spPr bwMode="auto">
            <a:xfrm>
              <a:off x="2738" y="1170"/>
              <a:ext cx="181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7" name="Rectangle 478"/>
            <p:cNvSpPr>
              <a:spLocks noChangeArrowheads="1"/>
            </p:cNvSpPr>
            <p:nvPr/>
          </p:nvSpPr>
          <p:spPr bwMode="auto">
            <a:xfrm>
              <a:off x="2731" y="1157"/>
              <a:ext cx="195" cy="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8" name="Rectangle 479"/>
            <p:cNvSpPr>
              <a:spLocks noChangeArrowheads="1"/>
            </p:cNvSpPr>
            <p:nvPr/>
          </p:nvSpPr>
          <p:spPr bwMode="auto">
            <a:xfrm>
              <a:off x="2731" y="1157"/>
              <a:ext cx="195" cy="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9" name="Rectangle 480"/>
            <p:cNvSpPr>
              <a:spLocks noChangeArrowheads="1"/>
            </p:cNvSpPr>
            <p:nvPr/>
          </p:nvSpPr>
          <p:spPr bwMode="auto">
            <a:xfrm>
              <a:off x="2646" y="1320"/>
              <a:ext cx="72" cy="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0" name="Rectangle 481"/>
            <p:cNvSpPr>
              <a:spLocks noChangeArrowheads="1"/>
            </p:cNvSpPr>
            <p:nvPr/>
          </p:nvSpPr>
          <p:spPr bwMode="auto">
            <a:xfrm>
              <a:off x="2646" y="1320"/>
              <a:ext cx="72" cy="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1" name="Rectangle 482"/>
            <p:cNvSpPr>
              <a:spLocks noChangeArrowheads="1"/>
            </p:cNvSpPr>
            <p:nvPr/>
          </p:nvSpPr>
          <p:spPr bwMode="auto">
            <a:xfrm>
              <a:off x="2574" y="1938"/>
              <a:ext cx="10" cy="25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" name="Rectangle 483"/>
            <p:cNvSpPr>
              <a:spLocks noChangeArrowheads="1"/>
            </p:cNvSpPr>
            <p:nvPr/>
          </p:nvSpPr>
          <p:spPr bwMode="auto">
            <a:xfrm>
              <a:off x="2574" y="1938"/>
              <a:ext cx="10" cy="25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" name="Rectangle 484"/>
            <p:cNvSpPr>
              <a:spLocks noChangeArrowheads="1"/>
            </p:cNvSpPr>
            <p:nvPr/>
          </p:nvSpPr>
          <p:spPr bwMode="auto">
            <a:xfrm>
              <a:off x="2620" y="1938"/>
              <a:ext cx="10" cy="25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4" name="Rectangle 485"/>
            <p:cNvSpPr>
              <a:spLocks noChangeArrowheads="1"/>
            </p:cNvSpPr>
            <p:nvPr/>
          </p:nvSpPr>
          <p:spPr bwMode="auto">
            <a:xfrm>
              <a:off x="2620" y="1938"/>
              <a:ext cx="10" cy="25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5" name="Rectangle 486"/>
            <p:cNvSpPr>
              <a:spLocks noChangeArrowheads="1"/>
            </p:cNvSpPr>
            <p:nvPr/>
          </p:nvSpPr>
          <p:spPr bwMode="auto">
            <a:xfrm>
              <a:off x="2620" y="1994"/>
              <a:ext cx="10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6" name="Rectangle 487"/>
            <p:cNvSpPr>
              <a:spLocks noChangeArrowheads="1"/>
            </p:cNvSpPr>
            <p:nvPr/>
          </p:nvSpPr>
          <p:spPr bwMode="auto">
            <a:xfrm>
              <a:off x="2620" y="1994"/>
              <a:ext cx="10" cy="14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7" name="Freeform 488"/>
            <p:cNvSpPr>
              <a:spLocks/>
            </p:cNvSpPr>
            <p:nvPr/>
          </p:nvSpPr>
          <p:spPr bwMode="auto">
            <a:xfrm>
              <a:off x="2580" y="1966"/>
              <a:ext cx="96" cy="196"/>
            </a:xfrm>
            <a:custGeom>
              <a:avLst/>
              <a:gdLst>
                <a:gd name="T0" fmla="*/ 362 w 424"/>
                <a:gd name="T1" fmla="*/ 92 h 877"/>
                <a:gd name="T2" fmla="*/ 343 w 424"/>
                <a:gd name="T3" fmla="*/ 92 h 877"/>
                <a:gd name="T4" fmla="*/ 335 w 424"/>
                <a:gd name="T5" fmla="*/ 100 h 877"/>
                <a:gd name="T6" fmla="*/ 335 w 424"/>
                <a:gd name="T7" fmla="*/ 130 h 877"/>
                <a:gd name="T8" fmla="*/ 0 w 424"/>
                <a:gd name="T9" fmla="*/ 130 h 877"/>
                <a:gd name="T10" fmla="*/ 0 w 424"/>
                <a:gd name="T11" fmla="*/ 747 h 877"/>
                <a:gd name="T12" fmla="*/ 335 w 424"/>
                <a:gd name="T13" fmla="*/ 747 h 877"/>
                <a:gd name="T14" fmla="*/ 335 w 424"/>
                <a:gd name="T15" fmla="*/ 778 h 877"/>
                <a:gd name="T16" fmla="*/ 343 w 424"/>
                <a:gd name="T17" fmla="*/ 786 h 877"/>
                <a:gd name="T18" fmla="*/ 362 w 424"/>
                <a:gd name="T19" fmla="*/ 786 h 877"/>
                <a:gd name="T20" fmla="*/ 362 w 424"/>
                <a:gd name="T21" fmla="*/ 877 h 877"/>
                <a:gd name="T22" fmla="*/ 424 w 424"/>
                <a:gd name="T23" fmla="*/ 877 h 877"/>
                <a:gd name="T24" fmla="*/ 424 w 424"/>
                <a:gd name="T25" fmla="*/ 0 h 877"/>
                <a:gd name="T26" fmla="*/ 362 w 424"/>
                <a:gd name="T27" fmla="*/ 0 h 877"/>
                <a:gd name="T28" fmla="*/ 362 w 424"/>
                <a:gd name="T29" fmla="*/ 92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877">
                  <a:moveTo>
                    <a:pt x="362" y="92"/>
                  </a:moveTo>
                  <a:lnTo>
                    <a:pt x="343" y="92"/>
                  </a:lnTo>
                  <a:lnTo>
                    <a:pt x="335" y="100"/>
                  </a:lnTo>
                  <a:lnTo>
                    <a:pt x="335" y="130"/>
                  </a:lnTo>
                  <a:lnTo>
                    <a:pt x="0" y="130"/>
                  </a:lnTo>
                  <a:lnTo>
                    <a:pt x="0" y="747"/>
                  </a:lnTo>
                  <a:lnTo>
                    <a:pt x="335" y="747"/>
                  </a:lnTo>
                  <a:lnTo>
                    <a:pt x="335" y="778"/>
                  </a:lnTo>
                  <a:lnTo>
                    <a:pt x="343" y="786"/>
                  </a:lnTo>
                  <a:lnTo>
                    <a:pt x="362" y="786"/>
                  </a:lnTo>
                  <a:lnTo>
                    <a:pt x="362" y="877"/>
                  </a:lnTo>
                  <a:lnTo>
                    <a:pt x="424" y="877"/>
                  </a:lnTo>
                  <a:lnTo>
                    <a:pt x="424" y="0"/>
                  </a:lnTo>
                  <a:lnTo>
                    <a:pt x="362" y="0"/>
                  </a:lnTo>
                  <a:lnTo>
                    <a:pt x="362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8" name="Freeform 489"/>
            <p:cNvSpPr>
              <a:spLocks/>
            </p:cNvSpPr>
            <p:nvPr/>
          </p:nvSpPr>
          <p:spPr bwMode="auto">
            <a:xfrm>
              <a:off x="2580" y="1966"/>
              <a:ext cx="96" cy="196"/>
            </a:xfrm>
            <a:custGeom>
              <a:avLst/>
              <a:gdLst>
                <a:gd name="T0" fmla="*/ 362 w 424"/>
                <a:gd name="T1" fmla="*/ 92 h 877"/>
                <a:gd name="T2" fmla="*/ 343 w 424"/>
                <a:gd name="T3" fmla="*/ 92 h 877"/>
                <a:gd name="T4" fmla="*/ 335 w 424"/>
                <a:gd name="T5" fmla="*/ 100 h 877"/>
                <a:gd name="T6" fmla="*/ 335 w 424"/>
                <a:gd name="T7" fmla="*/ 130 h 877"/>
                <a:gd name="T8" fmla="*/ 0 w 424"/>
                <a:gd name="T9" fmla="*/ 130 h 877"/>
                <a:gd name="T10" fmla="*/ 0 w 424"/>
                <a:gd name="T11" fmla="*/ 747 h 877"/>
                <a:gd name="T12" fmla="*/ 335 w 424"/>
                <a:gd name="T13" fmla="*/ 747 h 877"/>
                <a:gd name="T14" fmla="*/ 335 w 424"/>
                <a:gd name="T15" fmla="*/ 778 h 877"/>
                <a:gd name="T16" fmla="*/ 343 w 424"/>
                <a:gd name="T17" fmla="*/ 786 h 877"/>
                <a:gd name="T18" fmla="*/ 362 w 424"/>
                <a:gd name="T19" fmla="*/ 786 h 877"/>
                <a:gd name="T20" fmla="*/ 362 w 424"/>
                <a:gd name="T21" fmla="*/ 877 h 877"/>
                <a:gd name="T22" fmla="*/ 424 w 424"/>
                <a:gd name="T23" fmla="*/ 877 h 877"/>
                <a:gd name="T24" fmla="*/ 424 w 424"/>
                <a:gd name="T25" fmla="*/ 0 h 877"/>
                <a:gd name="T26" fmla="*/ 362 w 424"/>
                <a:gd name="T27" fmla="*/ 0 h 877"/>
                <a:gd name="T28" fmla="*/ 362 w 424"/>
                <a:gd name="T29" fmla="*/ 92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877">
                  <a:moveTo>
                    <a:pt x="362" y="92"/>
                  </a:moveTo>
                  <a:lnTo>
                    <a:pt x="343" y="92"/>
                  </a:lnTo>
                  <a:lnTo>
                    <a:pt x="335" y="100"/>
                  </a:lnTo>
                  <a:lnTo>
                    <a:pt x="335" y="130"/>
                  </a:lnTo>
                  <a:lnTo>
                    <a:pt x="0" y="130"/>
                  </a:lnTo>
                  <a:lnTo>
                    <a:pt x="0" y="747"/>
                  </a:lnTo>
                  <a:lnTo>
                    <a:pt x="335" y="747"/>
                  </a:lnTo>
                  <a:lnTo>
                    <a:pt x="335" y="778"/>
                  </a:lnTo>
                  <a:lnTo>
                    <a:pt x="343" y="786"/>
                  </a:lnTo>
                  <a:lnTo>
                    <a:pt x="362" y="786"/>
                  </a:lnTo>
                  <a:lnTo>
                    <a:pt x="362" y="877"/>
                  </a:lnTo>
                  <a:lnTo>
                    <a:pt x="424" y="877"/>
                  </a:lnTo>
                  <a:lnTo>
                    <a:pt x="424" y="0"/>
                  </a:lnTo>
                  <a:lnTo>
                    <a:pt x="362" y="0"/>
                  </a:lnTo>
                  <a:lnTo>
                    <a:pt x="362" y="9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9" name="Rectangle 490"/>
            <p:cNvSpPr>
              <a:spLocks noChangeArrowheads="1"/>
            </p:cNvSpPr>
            <p:nvPr/>
          </p:nvSpPr>
          <p:spPr bwMode="auto">
            <a:xfrm>
              <a:off x="2584" y="1997"/>
              <a:ext cx="309" cy="1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0" name="Rectangle 491"/>
            <p:cNvSpPr>
              <a:spLocks noChangeArrowheads="1"/>
            </p:cNvSpPr>
            <p:nvPr/>
          </p:nvSpPr>
          <p:spPr bwMode="auto">
            <a:xfrm>
              <a:off x="2768" y="1686"/>
              <a:ext cx="119" cy="1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1" name="Rectangle 492"/>
            <p:cNvSpPr>
              <a:spLocks noChangeArrowheads="1"/>
            </p:cNvSpPr>
            <p:nvPr/>
          </p:nvSpPr>
          <p:spPr bwMode="auto">
            <a:xfrm>
              <a:off x="2768" y="1686"/>
              <a:ext cx="119" cy="1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2" name="Freeform 493"/>
            <p:cNvSpPr>
              <a:spLocks/>
            </p:cNvSpPr>
            <p:nvPr/>
          </p:nvSpPr>
          <p:spPr bwMode="auto">
            <a:xfrm>
              <a:off x="2746" y="1474"/>
              <a:ext cx="164" cy="33"/>
            </a:xfrm>
            <a:custGeom>
              <a:avLst/>
              <a:gdLst>
                <a:gd name="T0" fmla="*/ 90 w 712"/>
                <a:gd name="T1" fmla="*/ 61 h 147"/>
                <a:gd name="T2" fmla="*/ 90 w 712"/>
                <a:gd name="T3" fmla="*/ 120 h 147"/>
                <a:gd name="T4" fmla="*/ 97 w 712"/>
                <a:gd name="T5" fmla="*/ 147 h 147"/>
                <a:gd name="T6" fmla="*/ 613 w 712"/>
                <a:gd name="T7" fmla="*/ 147 h 147"/>
                <a:gd name="T8" fmla="*/ 621 w 712"/>
                <a:gd name="T9" fmla="*/ 120 h 147"/>
                <a:gd name="T10" fmla="*/ 621 w 712"/>
                <a:gd name="T11" fmla="*/ 61 h 147"/>
                <a:gd name="T12" fmla="*/ 712 w 712"/>
                <a:gd name="T13" fmla="*/ 61 h 147"/>
                <a:gd name="T14" fmla="*/ 712 w 712"/>
                <a:gd name="T15" fmla="*/ 0 h 147"/>
                <a:gd name="T16" fmla="*/ 0 w 712"/>
                <a:gd name="T17" fmla="*/ 0 h 147"/>
                <a:gd name="T18" fmla="*/ 0 w 712"/>
                <a:gd name="T19" fmla="*/ 61 h 147"/>
                <a:gd name="T20" fmla="*/ 90 w 712"/>
                <a:gd name="T21" fmla="*/ 6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2" h="147">
                  <a:moveTo>
                    <a:pt x="90" y="61"/>
                  </a:moveTo>
                  <a:lnTo>
                    <a:pt x="90" y="120"/>
                  </a:lnTo>
                  <a:lnTo>
                    <a:pt x="97" y="147"/>
                  </a:lnTo>
                  <a:lnTo>
                    <a:pt x="613" y="147"/>
                  </a:lnTo>
                  <a:lnTo>
                    <a:pt x="621" y="120"/>
                  </a:lnTo>
                  <a:lnTo>
                    <a:pt x="621" y="61"/>
                  </a:lnTo>
                  <a:lnTo>
                    <a:pt x="712" y="61"/>
                  </a:lnTo>
                  <a:lnTo>
                    <a:pt x="71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90" y="6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" name="Freeform 494"/>
            <p:cNvSpPr>
              <a:spLocks/>
            </p:cNvSpPr>
            <p:nvPr/>
          </p:nvSpPr>
          <p:spPr bwMode="auto">
            <a:xfrm>
              <a:off x="2746" y="1474"/>
              <a:ext cx="164" cy="33"/>
            </a:xfrm>
            <a:custGeom>
              <a:avLst/>
              <a:gdLst>
                <a:gd name="T0" fmla="*/ 90 w 712"/>
                <a:gd name="T1" fmla="*/ 61 h 147"/>
                <a:gd name="T2" fmla="*/ 90 w 712"/>
                <a:gd name="T3" fmla="*/ 120 h 147"/>
                <a:gd name="T4" fmla="*/ 97 w 712"/>
                <a:gd name="T5" fmla="*/ 147 h 147"/>
                <a:gd name="T6" fmla="*/ 613 w 712"/>
                <a:gd name="T7" fmla="*/ 147 h 147"/>
                <a:gd name="T8" fmla="*/ 621 w 712"/>
                <a:gd name="T9" fmla="*/ 120 h 147"/>
                <a:gd name="T10" fmla="*/ 621 w 712"/>
                <a:gd name="T11" fmla="*/ 61 h 147"/>
                <a:gd name="T12" fmla="*/ 712 w 712"/>
                <a:gd name="T13" fmla="*/ 61 h 147"/>
                <a:gd name="T14" fmla="*/ 712 w 712"/>
                <a:gd name="T15" fmla="*/ 0 h 147"/>
                <a:gd name="T16" fmla="*/ 0 w 712"/>
                <a:gd name="T17" fmla="*/ 0 h 147"/>
                <a:gd name="T18" fmla="*/ 0 w 712"/>
                <a:gd name="T19" fmla="*/ 61 h 147"/>
                <a:gd name="T20" fmla="*/ 90 w 712"/>
                <a:gd name="T21" fmla="*/ 6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2" h="147">
                  <a:moveTo>
                    <a:pt x="90" y="61"/>
                  </a:moveTo>
                  <a:lnTo>
                    <a:pt x="90" y="120"/>
                  </a:lnTo>
                  <a:lnTo>
                    <a:pt x="97" y="147"/>
                  </a:lnTo>
                  <a:lnTo>
                    <a:pt x="613" y="147"/>
                  </a:lnTo>
                  <a:lnTo>
                    <a:pt x="621" y="120"/>
                  </a:lnTo>
                  <a:lnTo>
                    <a:pt x="621" y="61"/>
                  </a:lnTo>
                  <a:lnTo>
                    <a:pt x="712" y="61"/>
                  </a:lnTo>
                  <a:lnTo>
                    <a:pt x="71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90" y="6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4" name="Rectangle 495"/>
            <p:cNvSpPr>
              <a:spLocks noChangeArrowheads="1"/>
            </p:cNvSpPr>
            <p:nvPr/>
          </p:nvSpPr>
          <p:spPr bwMode="auto">
            <a:xfrm>
              <a:off x="2779" y="1503"/>
              <a:ext cx="97" cy="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5" name="Rectangle 496"/>
            <p:cNvSpPr>
              <a:spLocks noChangeArrowheads="1"/>
            </p:cNvSpPr>
            <p:nvPr/>
          </p:nvSpPr>
          <p:spPr bwMode="auto">
            <a:xfrm>
              <a:off x="2779" y="1503"/>
              <a:ext cx="97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6" name="Rectangle 497"/>
            <p:cNvSpPr>
              <a:spLocks noChangeArrowheads="1"/>
            </p:cNvSpPr>
            <p:nvPr/>
          </p:nvSpPr>
          <p:spPr bwMode="auto">
            <a:xfrm>
              <a:off x="2782" y="1497"/>
              <a:ext cx="92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7" name="Rectangle 498"/>
            <p:cNvSpPr>
              <a:spLocks noChangeArrowheads="1"/>
            </p:cNvSpPr>
            <p:nvPr/>
          </p:nvSpPr>
          <p:spPr bwMode="auto">
            <a:xfrm>
              <a:off x="2782" y="1497"/>
              <a:ext cx="92" cy="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8" name="Freeform 499"/>
            <p:cNvSpPr>
              <a:spLocks/>
            </p:cNvSpPr>
            <p:nvPr/>
          </p:nvSpPr>
          <p:spPr bwMode="auto">
            <a:xfrm>
              <a:off x="2768" y="1499"/>
              <a:ext cx="119" cy="16"/>
            </a:xfrm>
            <a:custGeom>
              <a:avLst/>
              <a:gdLst>
                <a:gd name="T0" fmla="*/ 0 w 516"/>
                <a:gd name="T1" fmla="*/ 74 h 74"/>
                <a:gd name="T2" fmla="*/ 0 w 516"/>
                <a:gd name="T3" fmla="*/ 38 h 74"/>
                <a:gd name="T4" fmla="*/ 47 w 516"/>
                <a:gd name="T5" fmla="*/ 38 h 74"/>
                <a:gd name="T6" fmla="*/ 47 w 516"/>
                <a:gd name="T7" fmla="*/ 18 h 74"/>
                <a:gd name="T8" fmla="*/ 57 w 516"/>
                <a:gd name="T9" fmla="*/ 18 h 74"/>
                <a:gd name="T10" fmla="*/ 57 w 516"/>
                <a:gd name="T11" fmla="*/ 0 h 74"/>
                <a:gd name="T12" fmla="*/ 459 w 516"/>
                <a:gd name="T13" fmla="*/ 0 h 74"/>
                <a:gd name="T14" fmla="*/ 459 w 516"/>
                <a:gd name="T15" fmla="*/ 18 h 74"/>
                <a:gd name="T16" fmla="*/ 469 w 516"/>
                <a:gd name="T17" fmla="*/ 18 h 74"/>
                <a:gd name="T18" fmla="*/ 469 w 516"/>
                <a:gd name="T19" fmla="*/ 38 h 74"/>
                <a:gd name="T20" fmla="*/ 516 w 516"/>
                <a:gd name="T21" fmla="*/ 38 h 74"/>
                <a:gd name="T22" fmla="*/ 516 w 516"/>
                <a:gd name="T23" fmla="*/ 74 h 74"/>
                <a:gd name="T24" fmla="*/ 0 w 516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74">
                  <a:moveTo>
                    <a:pt x="0" y="74"/>
                  </a:moveTo>
                  <a:lnTo>
                    <a:pt x="0" y="38"/>
                  </a:lnTo>
                  <a:lnTo>
                    <a:pt x="47" y="38"/>
                  </a:lnTo>
                  <a:lnTo>
                    <a:pt x="47" y="18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459" y="0"/>
                  </a:lnTo>
                  <a:lnTo>
                    <a:pt x="459" y="18"/>
                  </a:lnTo>
                  <a:lnTo>
                    <a:pt x="469" y="18"/>
                  </a:lnTo>
                  <a:lnTo>
                    <a:pt x="469" y="38"/>
                  </a:lnTo>
                  <a:lnTo>
                    <a:pt x="516" y="38"/>
                  </a:lnTo>
                  <a:lnTo>
                    <a:pt x="516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9" name="Freeform 500"/>
            <p:cNvSpPr>
              <a:spLocks/>
            </p:cNvSpPr>
            <p:nvPr/>
          </p:nvSpPr>
          <p:spPr bwMode="auto">
            <a:xfrm>
              <a:off x="2768" y="1499"/>
              <a:ext cx="119" cy="16"/>
            </a:xfrm>
            <a:custGeom>
              <a:avLst/>
              <a:gdLst>
                <a:gd name="T0" fmla="*/ 0 w 516"/>
                <a:gd name="T1" fmla="*/ 74 h 74"/>
                <a:gd name="T2" fmla="*/ 0 w 516"/>
                <a:gd name="T3" fmla="*/ 38 h 74"/>
                <a:gd name="T4" fmla="*/ 47 w 516"/>
                <a:gd name="T5" fmla="*/ 38 h 74"/>
                <a:gd name="T6" fmla="*/ 47 w 516"/>
                <a:gd name="T7" fmla="*/ 18 h 74"/>
                <a:gd name="T8" fmla="*/ 57 w 516"/>
                <a:gd name="T9" fmla="*/ 18 h 74"/>
                <a:gd name="T10" fmla="*/ 57 w 516"/>
                <a:gd name="T11" fmla="*/ 0 h 74"/>
                <a:gd name="T12" fmla="*/ 459 w 516"/>
                <a:gd name="T13" fmla="*/ 0 h 74"/>
                <a:gd name="T14" fmla="*/ 459 w 516"/>
                <a:gd name="T15" fmla="*/ 18 h 74"/>
                <a:gd name="T16" fmla="*/ 469 w 516"/>
                <a:gd name="T17" fmla="*/ 18 h 74"/>
                <a:gd name="T18" fmla="*/ 469 w 516"/>
                <a:gd name="T19" fmla="*/ 38 h 74"/>
                <a:gd name="T20" fmla="*/ 516 w 516"/>
                <a:gd name="T21" fmla="*/ 38 h 74"/>
                <a:gd name="T22" fmla="*/ 516 w 516"/>
                <a:gd name="T23" fmla="*/ 74 h 74"/>
                <a:gd name="T24" fmla="*/ 0 w 516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74">
                  <a:moveTo>
                    <a:pt x="0" y="74"/>
                  </a:moveTo>
                  <a:lnTo>
                    <a:pt x="0" y="38"/>
                  </a:lnTo>
                  <a:lnTo>
                    <a:pt x="47" y="38"/>
                  </a:lnTo>
                  <a:lnTo>
                    <a:pt x="47" y="18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459" y="0"/>
                  </a:lnTo>
                  <a:lnTo>
                    <a:pt x="459" y="18"/>
                  </a:lnTo>
                  <a:lnTo>
                    <a:pt x="469" y="18"/>
                  </a:lnTo>
                  <a:lnTo>
                    <a:pt x="469" y="38"/>
                  </a:lnTo>
                  <a:lnTo>
                    <a:pt x="516" y="38"/>
                  </a:lnTo>
                  <a:lnTo>
                    <a:pt x="516" y="74"/>
                  </a:lnTo>
                  <a:lnTo>
                    <a:pt x="0" y="7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0" name="Rectangle 501"/>
            <p:cNvSpPr>
              <a:spLocks noChangeArrowheads="1"/>
            </p:cNvSpPr>
            <p:nvPr/>
          </p:nvSpPr>
          <p:spPr bwMode="auto">
            <a:xfrm>
              <a:off x="2779" y="1695"/>
              <a:ext cx="97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1" name="Rectangle 502"/>
            <p:cNvSpPr>
              <a:spLocks noChangeArrowheads="1"/>
            </p:cNvSpPr>
            <p:nvPr/>
          </p:nvSpPr>
          <p:spPr bwMode="auto">
            <a:xfrm>
              <a:off x="2779" y="1695"/>
              <a:ext cx="97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2" name="Freeform 503"/>
            <p:cNvSpPr>
              <a:spLocks/>
            </p:cNvSpPr>
            <p:nvPr/>
          </p:nvSpPr>
          <p:spPr bwMode="auto">
            <a:xfrm>
              <a:off x="2782" y="1689"/>
              <a:ext cx="92" cy="7"/>
            </a:xfrm>
            <a:custGeom>
              <a:avLst/>
              <a:gdLst>
                <a:gd name="T0" fmla="*/ 403 w 403"/>
                <a:gd name="T1" fmla="*/ 27 h 28"/>
                <a:gd name="T2" fmla="*/ 403 w 403"/>
                <a:gd name="T3" fmla="*/ 0 h 28"/>
                <a:gd name="T4" fmla="*/ 386 w 403"/>
                <a:gd name="T5" fmla="*/ 0 h 28"/>
                <a:gd name="T6" fmla="*/ 382 w 403"/>
                <a:gd name="T7" fmla="*/ 6 h 28"/>
                <a:gd name="T8" fmla="*/ 21 w 403"/>
                <a:gd name="T9" fmla="*/ 6 h 28"/>
                <a:gd name="T10" fmla="*/ 16 w 403"/>
                <a:gd name="T11" fmla="*/ 0 h 28"/>
                <a:gd name="T12" fmla="*/ 0 w 403"/>
                <a:gd name="T13" fmla="*/ 0 h 28"/>
                <a:gd name="T14" fmla="*/ 0 w 403"/>
                <a:gd name="T15" fmla="*/ 28 h 28"/>
                <a:gd name="T16" fmla="*/ 403 w 403"/>
                <a:gd name="T17" fmla="*/ 28 h 28"/>
                <a:gd name="T18" fmla="*/ 403 w 403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3" h="28">
                  <a:moveTo>
                    <a:pt x="403" y="27"/>
                  </a:moveTo>
                  <a:lnTo>
                    <a:pt x="403" y="0"/>
                  </a:lnTo>
                  <a:lnTo>
                    <a:pt x="386" y="0"/>
                  </a:lnTo>
                  <a:lnTo>
                    <a:pt x="382" y="6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03" y="28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3" name="Freeform 504"/>
            <p:cNvSpPr>
              <a:spLocks/>
            </p:cNvSpPr>
            <p:nvPr/>
          </p:nvSpPr>
          <p:spPr bwMode="auto">
            <a:xfrm>
              <a:off x="2782" y="1689"/>
              <a:ext cx="92" cy="7"/>
            </a:xfrm>
            <a:custGeom>
              <a:avLst/>
              <a:gdLst>
                <a:gd name="T0" fmla="*/ 403 w 403"/>
                <a:gd name="T1" fmla="*/ 27 h 28"/>
                <a:gd name="T2" fmla="*/ 403 w 403"/>
                <a:gd name="T3" fmla="*/ 0 h 28"/>
                <a:gd name="T4" fmla="*/ 386 w 403"/>
                <a:gd name="T5" fmla="*/ 0 h 28"/>
                <a:gd name="T6" fmla="*/ 382 w 403"/>
                <a:gd name="T7" fmla="*/ 6 h 28"/>
                <a:gd name="T8" fmla="*/ 21 w 403"/>
                <a:gd name="T9" fmla="*/ 6 h 28"/>
                <a:gd name="T10" fmla="*/ 16 w 403"/>
                <a:gd name="T11" fmla="*/ 0 h 28"/>
                <a:gd name="T12" fmla="*/ 0 w 403"/>
                <a:gd name="T13" fmla="*/ 0 h 28"/>
                <a:gd name="T14" fmla="*/ 0 w 403"/>
                <a:gd name="T15" fmla="*/ 28 h 28"/>
                <a:gd name="T16" fmla="*/ 403 w 40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28">
                  <a:moveTo>
                    <a:pt x="403" y="27"/>
                  </a:moveTo>
                  <a:lnTo>
                    <a:pt x="403" y="0"/>
                  </a:lnTo>
                  <a:lnTo>
                    <a:pt x="386" y="0"/>
                  </a:lnTo>
                  <a:lnTo>
                    <a:pt x="382" y="6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03" y="28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4" name="Freeform 505"/>
            <p:cNvSpPr>
              <a:spLocks/>
            </p:cNvSpPr>
            <p:nvPr/>
          </p:nvSpPr>
          <p:spPr bwMode="auto">
            <a:xfrm>
              <a:off x="2768" y="1691"/>
              <a:ext cx="119" cy="18"/>
            </a:xfrm>
            <a:custGeom>
              <a:avLst/>
              <a:gdLst>
                <a:gd name="T0" fmla="*/ 0 w 516"/>
                <a:gd name="T1" fmla="*/ 76 h 76"/>
                <a:gd name="T2" fmla="*/ 0 w 516"/>
                <a:gd name="T3" fmla="*/ 38 h 76"/>
                <a:gd name="T4" fmla="*/ 47 w 516"/>
                <a:gd name="T5" fmla="*/ 38 h 76"/>
                <a:gd name="T6" fmla="*/ 47 w 516"/>
                <a:gd name="T7" fmla="*/ 19 h 76"/>
                <a:gd name="T8" fmla="*/ 57 w 516"/>
                <a:gd name="T9" fmla="*/ 19 h 76"/>
                <a:gd name="T10" fmla="*/ 57 w 516"/>
                <a:gd name="T11" fmla="*/ 0 h 76"/>
                <a:gd name="T12" fmla="*/ 459 w 516"/>
                <a:gd name="T13" fmla="*/ 0 h 76"/>
                <a:gd name="T14" fmla="*/ 459 w 516"/>
                <a:gd name="T15" fmla="*/ 19 h 76"/>
                <a:gd name="T16" fmla="*/ 469 w 516"/>
                <a:gd name="T17" fmla="*/ 19 h 76"/>
                <a:gd name="T18" fmla="*/ 469 w 516"/>
                <a:gd name="T19" fmla="*/ 38 h 76"/>
                <a:gd name="T20" fmla="*/ 516 w 516"/>
                <a:gd name="T21" fmla="*/ 38 h 76"/>
                <a:gd name="T22" fmla="*/ 516 w 516"/>
                <a:gd name="T23" fmla="*/ 76 h 76"/>
                <a:gd name="T24" fmla="*/ 0 w 516"/>
                <a:gd name="T2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76">
                  <a:moveTo>
                    <a:pt x="0" y="76"/>
                  </a:moveTo>
                  <a:lnTo>
                    <a:pt x="0" y="38"/>
                  </a:lnTo>
                  <a:lnTo>
                    <a:pt x="47" y="38"/>
                  </a:lnTo>
                  <a:lnTo>
                    <a:pt x="47" y="19"/>
                  </a:lnTo>
                  <a:lnTo>
                    <a:pt x="57" y="19"/>
                  </a:lnTo>
                  <a:lnTo>
                    <a:pt x="57" y="0"/>
                  </a:lnTo>
                  <a:lnTo>
                    <a:pt x="459" y="0"/>
                  </a:lnTo>
                  <a:lnTo>
                    <a:pt x="459" y="19"/>
                  </a:lnTo>
                  <a:lnTo>
                    <a:pt x="469" y="19"/>
                  </a:lnTo>
                  <a:lnTo>
                    <a:pt x="469" y="38"/>
                  </a:lnTo>
                  <a:lnTo>
                    <a:pt x="516" y="38"/>
                  </a:lnTo>
                  <a:lnTo>
                    <a:pt x="516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5" name="Freeform 506"/>
            <p:cNvSpPr>
              <a:spLocks/>
            </p:cNvSpPr>
            <p:nvPr/>
          </p:nvSpPr>
          <p:spPr bwMode="auto">
            <a:xfrm>
              <a:off x="2768" y="1691"/>
              <a:ext cx="119" cy="18"/>
            </a:xfrm>
            <a:custGeom>
              <a:avLst/>
              <a:gdLst>
                <a:gd name="T0" fmla="*/ 0 w 516"/>
                <a:gd name="T1" fmla="*/ 76 h 76"/>
                <a:gd name="T2" fmla="*/ 0 w 516"/>
                <a:gd name="T3" fmla="*/ 38 h 76"/>
                <a:gd name="T4" fmla="*/ 47 w 516"/>
                <a:gd name="T5" fmla="*/ 38 h 76"/>
                <a:gd name="T6" fmla="*/ 47 w 516"/>
                <a:gd name="T7" fmla="*/ 19 h 76"/>
                <a:gd name="T8" fmla="*/ 57 w 516"/>
                <a:gd name="T9" fmla="*/ 19 h 76"/>
                <a:gd name="T10" fmla="*/ 57 w 516"/>
                <a:gd name="T11" fmla="*/ 0 h 76"/>
                <a:gd name="T12" fmla="*/ 459 w 516"/>
                <a:gd name="T13" fmla="*/ 0 h 76"/>
                <a:gd name="T14" fmla="*/ 459 w 516"/>
                <a:gd name="T15" fmla="*/ 19 h 76"/>
                <a:gd name="T16" fmla="*/ 469 w 516"/>
                <a:gd name="T17" fmla="*/ 19 h 76"/>
                <a:gd name="T18" fmla="*/ 469 w 516"/>
                <a:gd name="T19" fmla="*/ 38 h 76"/>
                <a:gd name="T20" fmla="*/ 516 w 516"/>
                <a:gd name="T21" fmla="*/ 38 h 76"/>
                <a:gd name="T22" fmla="*/ 516 w 516"/>
                <a:gd name="T23" fmla="*/ 76 h 76"/>
                <a:gd name="T24" fmla="*/ 0 w 516"/>
                <a:gd name="T2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76">
                  <a:moveTo>
                    <a:pt x="0" y="76"/>
                  </a:moveTo>
                  <a:lnTo>
                    <a:pt x="0" y="38"/>
                  </a:lnTo>
                  <a:lnTo>
                    <a:pt x="47" y="38"/>
                  </a:lnTo>
                  <a:lnTo>
                    <a:pt x="47" y="19"/>
                  </a:lnTo>
                  <a:lnTo>
                    <a:pt x="57" y="19"/>
                  </a:lnTo>
                  <a:lnTo>
                    <a:pt x="57" y="0"/>
                  </a:lnTo>
                  <a:lnTo>
                    <a:pt x="459" y="0"/>
                  </a:lnTo>
                  <a:lnTo>
                    <a:pt x="459" y="19"/>
                  </a:lnTo>
                  <a:lnTo>
                    <a:pt x="469" y="19"/>
                  </a:lnTo>
                  <a:lnTo>
                    <a:pt x="469" y="38"/>
                  </a:lnTo>
                  <a:lnTo>
                    <a:pt x="516" y="38"/>
                  </a:lnTo>
                  <a:lnTo>
                    <a:pt x="516" y="76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6" name="Rectangle 507"/>
            <p:cNvSpPr>
              <a:spLocks noChangeArrowheads="1"/>
            </p:cNvSpPr>
            <p:nvPr/>
          </p:nvSpPr>
          <p:spPr bwMode="auto">
            <a:xfrm>
              <a:off x="2734" y="1901"/>
              <a:ext cx="259" cy="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7" name="Rectangle 508"/>
            <p:cNvSpPr>
              <a:spLocks noChangeArrowheads="1"/>
            </p:cNvSpPr>
            <p:nvPr/>
          </p:nvSpPr>
          <p:spPr bwMode="auto">
            <a:xfrm>
              <a:off x="2734" y="1901"/>
              <a:ext cx="259" cy="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8" name="Freeform 509"/>
            <p:cNvSpPr>
              <a:spLocks/>
            </p:cNvSpPr>
            <p:nvPr/>
          </p:nvSpPr>
          <p:spPr bwMode="auto">
            <a:xfrm>
              <a:off x="2780" y="1704"/>
              <a:ext cx="95" cy="205"/>
            </a:xfrm>
            <a:custGeom>
              <a:avLst/>
              <a:gdLst>
                <a:gd name="T0" fmla="*/ 10 w 412"/>
                <a:gd name="T1" fmla="*/ 19 h 919"/>
                <a:gd name="T2" fmla="*/ 0 w 412"/>
                <a:gd name="T3" fmla="*/ 19 h 919"/>
                <a:gd name="T4" fmla="*/ 0 w 412"/>
                <a:gd name="T5" fmla="*/ 0 h 919"/>
                <a:gd name="T6" fmla="*/ 412 w 412"/>
                <a:gd name="T7" fmla="*/ 0 h 919"/>
                <a:gd name="T8" fmla="*/ 412 w 412"/>
                <a:gd name="T9" fmla="*/ 19 h 919"/>
                <a:gd name="T10" fmla="*/ 402 w 412"/>
                <a:gd name="T11" fmla="*/ 19 h 919"/>
                <a:gd name="T12" fmla="*/ 402 w 412"/>
                <a:gd name="T13" fmla="*/ 919 h 919"/>
                <a:gd name="T14" fmla="*/ 10 w 412"/>
                <a:gd name="T15" fmla="*/ 919 h 919"/>
                <a:gd name="T16" fmla="*/ 10 w 412"/>
                <a:gd name="T17" fmla="*/ 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919">
                  <a:moveTo>
                    <a:pt x="1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12" y="0"/>
                  </a:lnTo>
                  <a:lnTo>
                    <a:pt x="412" y="19"/>
                  </a:lnTo>
                  <a:lnTo>
                    <a:pt x="402" y="19"/>
                  </a:lnTo>
                  <a:lnTo>
                    <a:pt x="402" y="919"/>
                  </a:lnTo>
                  <a:lnTo>
                    <a:pt x="10" y="9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9" name="Freeform 510"/>
            <p:cNvSpPr>
              <a:spLocks/>
            </p:cNvSpPr>
            <p:nvPr/>
          </p:nvSpPr>
          <p:spPr bwMode="auto">
            <a:xfrm>
              <a:off x="2780" y="1704"/>
              <a:ext cx="95" cy="205"/>
            </a:xfrm>
            <a:custGeom>
              <a:avLst/>
              <a:gdLst>
                <a:gd name="T0" fmla="*/ 10 w 412"/>
                <a:gd name="T1" fmla="*/ 19 h 919"/>
                <a:gd name="T2" fmla="*/ 0 w 412"/>
                <a:gd name="T3" fmla="*/ 19 h 919"/>
                <a:gd name="T4" fmla="*/ 0 w 412"/>
                <a:gd name="T5" fmla="*/ 0 h 919"/>
                <a:gd name="T6" fmla="*/ 412 w 412"/>
                <a:gd name="T7" fmla="*/ 0 h 919"/>
                <a:gd name="T8" fmla="*/ 412 w 412"/>
                <a:gd name="T9" fmla="*/ 19 h 919"/>
                <a:gd name="T10" fmla="*/ 402 w 412"/>
                <a:gd name="T11" fmla="*/ 19 h 919"/>
                <a:gd name="T12" fmla="*/ 402 w 412"/>
                <a:gd name="T13" fmla="*/ 919 h 919"/>
                <a:gd name="T14" fmla="*/ 10 w 412"/>
                <a:gd name="T15" fmla="*/ 919 h 919"/>
                <a:gd name="T16" fmla="*/ 10 w 412"/>
                <a:gd name="T17" fmla="*/ 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919">
                  <a:moveTo>
                    <a:pt x="1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12" y="0"/>
                  </a:lnTo>
                  <a:lnTo>
                    <a:pt x="412" y="19"/>
                  </a:lnTo>
                  <a:lnTo>
                    <a:pt x="402" y="19"/>
                  </a:lnTo>
                  <a:lnTo>
                    <a:pt x="402" y="919"/>
                  </a:lnTo>
                  <a:lnTo>
                    <a:pt x="10" y="919"/>
                  </a:lnTo>
                  <a:lnTo>
                    <a:pt x="10" y="1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0" name="Rectangle 511"/>
            <p:cNvSpPr>
              <a:spLocks noChangeArrowheads="1"/>
            </p:cNvSpPr>
            <p:nvPr/>
          </p:nvSpPr>
          <p:spPr bwMode="auto">
            <a:xfrm>
              <a:off x="2784" y="1137"/>
              <a:ext cx="88" cy="7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1" name="Rectangle 512"/>
            <p:cNvSpPr>
              <a:spLocks noChangeArrowheads="1"/>
            </p:cNvSpPr>
            <p:nvPr/>
          </p:nvSpPr>
          <p:spPr bwMode="auto">
            <a:xfrm>
              <a:off x="2784" y="1137"/>
              <a:ext cx="88" cy="77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2" name="Rectangle 513"/>
            <p:cNvSpPr>
              <a:spLocks noChangeArrowheads="1"/>
            </p:cNvSpPr>
            <p:nvPr/>
          </p:nvSpPr>
          <p:spPr bwMode="auto">
            <a:xfrm>
              <a:off x="2893" y="1905"/>
              <a:ext cx="16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" name="Rectangle 514"/>
            <p:cNvSpPr>
              <a:spLocks noChangeArrowheads="1"/>
            </p:cNvSpPr>
            <p:nvPr/>
          </p:nvSpPr>
          <p:spPr bwMode="auto">
            <a:xfrm>
              <a:off x="2893" y="1905"/>
              <a:ext cx="16" cy="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4" name="Rectangle 515"/>
            <p:cNvSpPr>
              <a:spLocks noChangeArrowheads="1"/>
            </p:cNvSpPr>
            <p:nvPr/>
          </p:nvSpPr>
          <p:spPr bwMode="auto">
            <a:xfrm>
              <a:off x="2895" y="1916"/>
              <a:ext cx="12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5" name="Rectangle 516"/>
            <p:cNvSpPr>
              <a:spLocks noChangeArrowheads="1"/>
            </p:cNvSpPr>
            <p:nvPr/>
          </p:nvSpPr>
          <p:spPr bwMode="auto">
            <a:xfrm>
              <a:off x="2895" y="1916"/>
              <a:ext cx="12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6" name="Rectangle 517"/>
            <p:cNvSpPr>
              <a:spLocks noChangeArrowheads="1"/>
            </p:cNvSpPr>
            <p:nvPr/>
          </p:nvSpPr>
          <p:spPr bwMode="auto">
            <a:xfrm>
              <a:off x="2896" y="1913"/>
              <a:ext cx="9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7" name="Rectangle 518"/>
            <p:cNvSpPr>
              <a:spLocks noChangeArrowheads="1"/>
            </p:cNvSpPr>
            <p:nvPr/>
          </p:nvSpPr>
          <p:spPr bwMode="auto">
            <a:xfrm>
              <a:off x="2897" y="1921"/>
              <a:ext cx="6" cy="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8" name="Rectangle 519"/>
            <p:cNvSpPr>
              <a:spLocks noChangeArrowheads="1"/>
            </p:cNvSpPr>
            <p:nvPr/>
          </p:nvSpPr>
          <p:spPr bwMode="auto">
            <a:xfrm>
              <a:off x="2897" y="1921"/>
              <a:ext cx="6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9" name="Rectangle 520"/>
            <p:cNvSpPr>
              <a:spLocks noChangeArrowheads="1"/>
            </p:cNvSpPr>
            <p:nvPr/>
          </p:nvSpPr>
          <p:spPr bwMode="auto">
            <a:xfrm>
              <a:off x="2897" y="1899"/>
              <a:ext cx="6" cy="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0" name="Freeform 521"/>
            <p:cNvSpPr>
              <a:spLocks/>
            </p:cNvSpPr>
            <p:nvPr/>
          </p:nvSpPr>
          <p:spPr bwMode="auto">
            <a:xfrm>
              <a:off x="2785" y="1872"/>
              <a:ext cx="117" cy="59"/>
            </a:xfrm>
            <a:custGeom>
              <a:avLst/>
              <a:gdLst>
                <a:gd name="T0" fmla="*/ 0 w 513"/>
                <a:gd name="T1" fmla="*/ 6 h 265"/>
                <a:gd name="T2" fmla="*/ 17 w 513"/>
                <a:gd name="T3" fmla="*/ 0 h 265"/>
                <a:gd name="T4" fmla="*/ 179 w 513"/>
                <a:gd name="T5" fmla="*/ 249 h 265"/>
                <a:gd name="T6" fmla="*/ 496 w 513"/>
                <a:gd name="T7" fmla="*/ 248 h 265"/>
                <a:gd name="T8" fmla="*/ 496 w 513"/>
                <a:gd name="T9" fmla="*/ 238 h 265"/>
                <a:gd name="T10" fmla="*/ 513 w 513"/>
                <a:gd name="T11" fmla="*/ 238 h 265"/>
                <a:gd name="T12" fmla="*/ 513 w 513"/>
                <a:gd name="T13" fmla="*/ 265 h 265"/>
                <a:gd name="T14" fmla="*/ 168 w 513"/>
                <a:gd name="T15" fmla="*/ 265 h 265"/>
                <a:gd name="T16" fmla="*/ 0 w 513"/>
                <a:gd name="T17" fmla="*/ 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265">
                  <a:moveTo>
                    <a:pt x="0" y="6"/>
                  </a:moveTo>
                  <a:lnTo>
                    <a:pt x="17" y="0"/>
                  </a:lnTo>
                  <a:lnTo>
                    <a:pt x="179" y="249"/>
                  </a:lnTo>
                  <a:lnTo>
                    <a:pt x="496" y="248"/>
                  </a:lnTo>
                  <a:lnTo>
                    <a:pt x="496" y="238"/>
                  </a:lnTo>
                  <a:lnTo>
                    <a:pt x="513" y="238"/>
                  </a:lnTo>
                  <a:lnTo>
                    <a:pt x="513" y="265"/>
                  </a:lnTo>
                  <a:lnTo>
                    <a:pt x="168" y="26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1" name="Freeform 522"/>
            <p:cNvSpPr>
              <a:spLocks/>
            </p:cNvSpPr>
            <p:nvPr/>
          </p:nvSpPr>
          <p:spPr bwMode="auto">
            <a:xfrm>
              <a:off x="2785" y="1872"/>
              <a:ext cx="117" cy="59"/>
            </a:xfrm>
            <a:custGeom>
              <a:avLst/>
              <a:gdLst>
                <a:gd name="T0" fmla="*/ 0 w 513"/>
                <a:gd name="T1" fmla="*/ 6 h 265"/>
                <a:gd name="T2" fmla="*/ 17 w 513"/>
                <a:gd name="T3" fmla="*/ 0 h 265"/>
                <a:gd name="T4" fmla="*/ 179 w 513"/>
                <a:gd name="T5" fmla="*/ 249 h 265"/>
                <a:gd name="T6" fmla="*/ 496 w 513"/>
                <a:gd name="T7" fmla="*/ 248 h 265"/>
                <a:gd name="T8" fmla="*/ 496 w 513"/>
                <a:gd name="T9" fmla="*/ 238 h 265"/>
                <a:gd name="T10" fmla="*/ 513 w 513"/>
                <a:gd name="T11" fmla="*/ 238 h 265"/>
                <a:gd name="T12" fmla="*/ 513 w 513"/>
                <a:gd name="T13" fmla="*/ 265 h 265"/>
                <a:gd name="T14" fmla="*/ 168 w 513"/>
                <a:gd name="T15" fmla="*/ 265 h 265"/>
                <a:gd name="T16" fmla="*/ 0 w 513"/>
                <a:gd name="T17" fmla="*/ 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265">
                  <a:moveTo>
                    <a:pt x="0" y="6"/>
                  </a:moveTo>
                  <a:lnTo>
                    <a:pt x="17" y="0"/>
                  </a:lnTo>
                  <a:lnTo>
                    <a:pt x="179" y="249"/>
                  </a:lnTo>
                  <a:lnTo>
                    <a:pt x="496" y="248"/>
                  </a:lnTo>
                  <a:lnTo>
                    <a:pt x="496" y="238"/>
                  </a:lnTo>
                  <a:lnTo>
                    <a:pt x="513" y="238"/>
                  </a:lnTo>
                  <a:lnTo>
                    <a:pt x="513" y="265"/>
                  </a:lnTo>
                  <a:lnTo>
                    <a:pt x="168" y="265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2" name="Rectangle 523"/>
            <p:cNvSpPr>
              <a:spLocks noChangeArrowheads="1"/>
            </p:cNvSpPr>
            <p:nvPr/>
          </p:nvSpPr>
          <p:spPr bwMode="auto">
            <a:xfrm>
              <a:off x="2712" y="682"/>
              <a:ext cx="234" cy="1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3" name="Rectangle 524"/>
            <p:cNvSpPr>
              <a:spLocks noChangeArrowheads="1"/>
            </p:cNvSpPr>
            <p:nvPr/>
          </p:nvSpPr>
          <p:spPr bwMode="auto">
            <a:xfrm>
              <a:off x="2712" y="682"/>
              <a:ext cx="234" cy="1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4" name="Rectangle 525"/>
            <p:cNvSpPr>
              <a:spLocks noChangeArrowheads="1"/>
            </p:cNvSpPr>
            <p:nvPr/>
          </p:nvSpPr>
          <p:spPr bwMode="auto">
            <a:xfrm>
              <a:off x="2721" y="682"/>
              <a:ext cx="215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5" name="Rectangle 526"/>
            <p:cNvSpPr>
              <a:spLocks noChangeArrowheads="1"/>
            </p:cNvSpPr>
            <p:nvPr/>
          </p:nvSpPr>
          <p:spPr bwMode="auto">
            <a:xfrm>
              <a:off x="2721" y="682"/>
              <a:ext cx="215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6" name="Rectangle 527"/>
            <p:cNvSpPr>
              <a:spLocks noChangeArrowheads="1"/>
            </p:cNvSpPr>
            <p:nvPr/>
          </p:nvSpPr>
          <p:spPr bwMode="auto">
            <a:xfrm>
              <a:off x="2927" y="749"/>
              <a:ext cx="33" cy="21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7" name="Rectangle 528"/>
            <p:cNvSpPr>
              <a:spLocks noChangeArrowheads="1"/>
            </p:cNvSpPr>
            <p:nvPr/>
          </p:nvSpPr>
          <p:spPr bwMode="auto">
            <a:xfrm>
              <a:off x="2927" y="749"/>
              <a:ext cx="33" cy="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8" name="Rectangle 529"/>
            <p:cNvSpPr>
              <a:spLocks noChangeArrowheads="1"/>
            </p:cNvSpPr>
            <p:nvPr/>
          </p:nvSpPr>
          <p:spPr bwMode="auto">
            <a:xfrm>
              <a:off x="2728" y="693"/>
              <a:ext cx="1" cy="3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9" name="Freeform 530"/>
            <p:cNvSpPr>
              <a:spLocks/>
            </p:cNvSpPr>
            <p:nvPr/>
          </p:nvSpPr>
          <p:spPr bwMode="auto">
            <a:xfrm>
              <a:off x="2734" y="722"/>
              <a:ext cx="94" cy="17"/>
            </a:xfrm>
            <a:custGeom>
              <a:avLst/>
              <a:gdLst>
                <a:gd name="T0" fmla="*/ 0 w 408"/>
                <a:gd name="T1" fmla="*/ 0 h 76"/>
                <a:gd name="T2" fmla="*/ 0 w 408"/>
                <a:gd name="T3" fmla="*/ 76 h 76"/>
                <a:gd name="T4" fmla="*/ 408 w 408"/>
                <a:gd name="T5" fmla="*/ 0 h 76"/>
                <a:gd name="T6" fmla="*/ 0 w 40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76">
                  <a:moveTo>
                    <a:pt x="0" y="0"/>
                  </a:moveTo>
                  <a:lnTo>
                    <a:pt x="0" y="76"/>
                  </a:lnTo>
                  <a:lnTo>
                    <a:pt x="4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0" name="Freeform 531"/>
            <p:cNvSpPr>
              <a:spLocks/>
            </p:cNvSpPr>
            <p:nvPr/>
          </p:nvSpPr>
          <p:spPr bwMode="auto">
            <a:xfrm>
              <a:off x="2734" y="722"/>
              <a:ext cx="94" cy="17"/>
            </a:xfrm>
            <a:custGeom>
              <a:avLst/>
              <a:gdLst>
                <a:gd name="T0" fmla="*/ 0 w 408"/>
                <a:gd name="T1" fmla="*/ 0 h 76"/>
                <a:gd name="T2" fmla="*/ 0 w 408"/>
                <a:gd name="T3" fmla="*/ 76 h 76"/>
                <a:gd name="T4" fmla="*/ 408 w 408"/>
                <a:gd name="T5" fmla="*/ 0 h 76"/>
                <a:gd name="T6" fmla="*/ 0 w 40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76">
                  <a:moveTo>
                    <a:pt x="0" y="0"/>
                  </a:moveTo>
                  <a:lnTo>
                    <a:pt x="0" y="76"/>
                  </a:lnTo>
                  <a:lnTo>
                    <a:pt x="4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1" name="Freeform 532"/>
            <p:cNvSpPr>
              <a:spLocks/>
            </p:cNvSpPr>
            <p:nvPr/>
          </p:nvSpPr>
          <p:spPr bwMode="auto">
            <a:xfrm>
              <a:off x="2828" y="722"/>
              <a:ext cx="93" cy="17"/>
            </a:xfrm>
            <a:custGeom>
              <a:avLst/>
              <a:gdLst>
                <a:gd name="T0" fmla="*/ 405 w 405"/>
                <a:gd name="T1" fmla="*/ 0 h 77"/>
                <a:gd name="T2" fmla="*/ 405 w 405"/>
                <a:gd name="T3" fmla="*/ 77 h 77"/>
                <a:gd name="T4" fmla="*/ 0 w 405"/>
                <a:gd name="T5" fmla="*/ 0 h 77"/>
                <a:gd name="T6" fmla="*/ 405 w 405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77">
                  <a:moveTo>
                    <a:pt x="405" y="0"/>
                  </a:moveTo>
                  <a:lnTo>
                    <a:pt x="405" y="77"/>
                  </a:lnTo>
                  <a:lnTo>
                    <a:pt x="0" y="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2" name="Freeform 533"/>
            <p:cNvSpPr>
              <a:spLocks/>
            </p:cNvSpPr>
            <p:nvPr/>
          </p:nvSpPr>
          <p:spPr bwMode="auto">
            <a:xfrm>
              <a:off x="2828" y="722"/>
              <a:ext cx="93" cy="17"/>
            </a:xfrm>
            <a:custGeom>
              <a:avLst/>
              <a:gdLst>
                <a:gd name="T0" fmla="*/ 405 w 405"/>
                <a:gd name="T1" fmla="*/ 0 h 77"/>
                <a:gd name="T2" fmla="*/ 405 w 405"/>
                <a:gd name="T3" fmla="*/ 77 h 77"/>
                <a:gd name="T4" fmla="*/ 0 w 405"/>
                <a:gd name="T5" fmla="*/ 0 h 77"/>
                <a:gd name="T6" fmla="*/ 405 w 405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77">
                  <a:moveTo>
                    <a:pt x="405" y="0"/>
                  </a:moveTo>
                  <a:lnTo>
                    <a:pt x="405" y="77"/>
                  </a:lnTo>
                  <a:lnTo>
                    <a:pt x="0" y="0"/>
                  </a:lnTo>
                  <a:lnTo>
                    <a:pt x="405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" name="Freeform 534"/>
            <p:cNvSpPr>
              <a:spLocks/>
            </p:cNvSpPr>
            <p:nvPr/>
          </p:nvSpPr>
          <p:spPr bwMode="auto">
            <a:xfrm>
              <a:off x="2739" y="761"/>
              <a:ext cx="89" cy="16"/>
            </a:xfrm>
            <a:custGeom>
              <a:avLst/>
              <a:gdLst>
                <a:gd name="T0" fmla="*/ 0 w 389"/>
                <a:gd name="T1" fmla="*/ 0 h 79"/>
                <a:gd name="T2" fmla="*/ 0 w 389"/>
                <a:gd name="T3" fmla="*/ 79 h 79"/>
                <a:gd name="T4" fmla="*/ 389 w 389"/>
                <a:gd name="T5" fmla="*/ 0 h 79"/>
                <a:gd name="T6" fmla="*/ 0 w 389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9" h="79">
                  <a:moveTo>
                    <a:pt x="0" y="0"/>
                  </a:moveTo>
                  <a:lnTo>
                    <a:pt x="0" y="79"/>
                  </a:lnTo>
                  <a:lnTo>
                    <a:pt x="3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" name="Freeform 535"/>
            <p:cNvSpPr>
              <a:spLocks/>
            </p:cNvSpPr>
            <p:nvPr/>
          </p:nvSpPr>
          <p:spPr bwMode="auto">
            <a:xfrm>
              <a:off x="2739" y="761"/>
              <a:ext cx="89" cy="16"/>
            </a:xfrm>
            <a:custGeom>
              <a:avLst/>
              <a:gdLst>
                <a:gd name="T0" fmla="*/ 0 w 389"/>
                <a:gd name="T1" fmla="*/ 0 h 79"/>
                <a:gd name="T2" fmla="*/ 0 w 389"/>
                <a:gd name="T3" fmla="*/ 79 h 79"/>
                <a:gd name="T4" fmla="*/ 389 w 389"/>
                <a:gd name="T5" fmla="*/ 0 h 79"/>
                <a:gd name="T6" fmla="*/ 0 w 389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9" h="79">
                  <a:moveTo>
                    <a:pt x="0" y="0"/>
                  </a:moveTo>
                  <a:lnTo>
                    <a:pt x="0" y="79"/>
                  </a:lnTo>
                  <a:lnTo>
                    <a:pt x="38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5" name="Freeform 536"/>
            <p:cNvSpPr>
              <a:spLocks/>
            </p:cNvSpPr>
            <p:nvPr/>
          </p:nvSpPr>
          <p:spPr bwMode="auto">
            <a:xfrm>
              <a:off x="2828" y="761"/>
              <a:ext cx="90" cy="17"/>
            </a:xfrm>
            <a:custGeom>
              <a:avLst/>
              <a:gdLst>
                <a:gd name="T0" fmla="*/ 387 w 387"/>
                <a:gd name="T1" fmla="*/ 0 h 80"/>
                <a:gd name="T2" fmla="*/ 387 w 387"/>
                <a:gd name="T3" fmla="*/ 80 h 80"/>
                <a:gd name="T4" fmla="*/ 0 w 387"/>
                <a:gd name="T5" fmla="*/ 0 h 80"/>
                <a:gd name="T6" fmla="*/ 387 w 387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7" h="80">
                  <a:moveTo>
                    <a:pt x="387" y="0"/>
                  </a:moveTo>
                  <a:lnTo>
                    <a:pt x="387" y="80"/>
                  </a:lnTo>
                  <a:lnTo>
                    <a:pt x="0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" name="Freeform 537"/>
            <p:cNvSpPr>
              <a:spLocks/>
            </p:cNvSpPr>
            <p:nvPr/>
          </p:nvSpPr>
          <p:spPr bwMode="auto">
            <a:xfrm>
              <a:off x="2828" y="761"/>
              <a:ext cx="90" cy="17"/>
            </a:xfrm>
            <a:custGeom>
              <a:avLst/>
              <a:gdLst>
                <a:gd name="T0" fmla="*/ 387 w 387"/>
                <a:gd name="T1" fmla="*/ 0 h 80"/>
                <a:gd name="T2" fmla="*/ 387 w 387"/>
                <a:gd name="T3" fmla="*/ 80 h 80"/>
                <a:gd name="T4" fmla="*/ 0 w 387"/>
                <a:gd name="T5" fmla="*/ 0 h 80"/>
                <a:gd name="T6" fmla="*/ 387 w 387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7" h="80">
                  <a:moveTo>
                    <a:pt x="387" y="0"/>
                  </a:moveTo>
                  <a:lnTo>
                    <a:pt x="387" y="80"/>
                  </a:lnTo>
                  <a:lnTo>
                    <a:pt x="0" y="0"/>
                  </a:lnTo>
                  <a:lnTo>
                    <a:pt x="387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" name="Freeform 538"/>
            <p:cNvSpPr>
              <a:spLocks/>
            </p:cNvSpPr>
            <p:nvPr/>
          </p:nvSpPr>
          <p:spPr bwMode="auto">
            <a:xfrm>
              <a:off x="2751" y="875"/>
              <a:ext cx="77" cy="17"/>
            </a:xfrm>
            <a:custGeom>
              <a:avLst/>
              <a:gdLst>
                <a:gd name="T0" fmla="*/ 0 w 338"/>
                <a:gd name="T1" fmla="*/ 0 h 78"/>
                <a:gd name="T2" fmla="*/ 0 w 338"/>
                <a:gd name="T3" fmla="*/ 78 h 78"/>
                <a:gd name="T4" fmla="*/ 338 w 338"/>
                <a:gd name="T5" fmla="*/ 0 h 78"/>
                <a:gd name="T6" fmla="*/ 0 w 33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78">
                  <a:moveTo>
                    <a:pt x="0" y="0"/>
                  </a:moveTo>
                  <a:lnTo>
                    <a:pt x="0" y="78"/>
                  </a:lnTo>
                  <a:lnTo>
                    <a:pt x="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8" name="Freeform 539"/>
            <p:cNvSpPr>
              <a:spLocks/>
            </p:cNvSpPr>
            <p:nvPr/>
          </p:nvSpPr>
          <p:spPr bwMode="auto">
            <a:xfrm>
              <a:off x="2751" y="875"/>
              <a:ext cx="77" cy="17"/>
            </a:xfrm>
            <a:custGeom>
              <a:avLst/>
              <a:gdLst>
                <a:gd name="T0" fmla="*/ 0 w 338"/>
                <a:gd name="T1" fmla="*/ 0 h 78"/>
                <a:gd name="T2" fmla="*/ 0 w 338"/>
                <a:gd name="T3" fmla="*/ 78 h 78"/>
                <a:gd name="T4" fmla="*/ 338 w 338"/>
                <a:gd name="T5" fmla="*/ 0 h 78"/>
                <a:gd name="T6" fmla="*/ 0 w 33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78">
                  <a:moveTo>
                    <a:pt x="0" y="0"/>
                  </a:moveTo>
                  <a:lnTo>
                    <a:pt x="0" y="78"/>
                  </a:lnTo>
                  <a:lnTo>
                    <a:pt x="33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9" name="Freeform 540"/>
            <p:cNvSpPr>
              <a:spLocks/>
            </p:cNvSpPr>
            <p:nvPr/>
          </p:nvSpPr>
          <p:spPr bwMode="auto">
            <a:xfrm>
              <a:off x="2828" y="875"/>
              <a:ext cx="77" cy="18"/>
            </a:xfrm>
            <a:custGeom>
              <a:avLst/>
              <a:gdLst>
                <a:gd name="T0" fmla="*/ 337 w 337"/>
                <a:gd name="T1" fmla="*/ 0 h 79"/>
                <a:gd name="T2" fmla="*/ 337 w 337"/>
                <a:gd name="T3" fmla="*/ 79 h 79"/>
                <a:gd name="T4" fmla="*/ 0 w 337"/>
                <a:gd name="T5" fmla="*/ 0 h 79"/>
                <a:gd name="T6" fmla="*/ 337 w 337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79">
                  <a:moveTo>
                    <a:pt x="337" y="0"/>
                  </a:moveTo>
                  <a:lnTo>
                    <a:pt x="337" y="79"/>
                  </a:lnTo>
                  <a:lnTo>
                    <a:pt x="0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0" name="Freeform 541"/>
            <p:cNvSpPr>
              <a:spLocks/>
            </p:cNvSpPr>
            <p:nvPr/>
          </p:nvSpPr>
          <p:spPr bwMode="auto">
            <a:xfrm>
              <a:off x="2828" y="875"/>
              <a:ext cx="77" cy="18"/>
            </a:xfrm>
            <a:custGeom>
              <a:avLst/>
              <a:gdLst>
                <a:gd name="T0" fmla="*/ 337 w 337"/>
                <a:gd name="T1" fmla="*/ 0 h 79"/>
                <a:gd name="T2" fmla="*/ 337 w 337"/>
                <a:gd name="T3" fmla="*/ 79 h 79"/>
                <a:gd name="T4" fmla="*/ 0 w 337"/>
                <a:gd name="T5" fmla="*/ 0 h 79"/>
                <a:gd name="T6" fmla="*/ 337 w 337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79">
                  <a:moveTo>
                    <a:pt x="337" y="0"/>
                  </a:moveTo>
                  <a:lnTo>
                    <a:pt x="337" y="79"/>
                  </a:lnTo>
                  <a:lnTo>
                    <a:pt x="0" y="0"/>
                  </a:lnTo>
                  <a:lnTo>
                    <a:pt x="337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1" name="Rectangle 542"/>
            <p:cNvSpPr>
              <a:spLocks noChangeArrowheads="1"/>
            </p:cNvSpPr>
            <p:nvPr/>
          </p:nvSpPr>
          <p:spPr bwMode="auto">
            <a:xfrm>
              <a:off x="2705" y="826"/>
              <a:ext cx="33" cy="21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2" name="Rectangle 543"/>
            <p:cNvSpPr>
              <a:spLocks noChangeArrowheads="1"/>
            </p:cNvSpPr>
            <p:nvPr/>
          </p:nvSpPr>
          <p:spPr bwMode="auto">
            <a:xfrm>
              <a:off x="2705" y="826"/>
              <a:ext cx="33" cy="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3" name="Rectangle 544"/>
            <p:cNvSpPr>
              <a:spLocks noChangeArrowheads="1"/>
            </p:cNvSpPr>
            <p:nvPr/>
          </p:nvSpPr>
          <p:spPr bwMode="auto">
            <a:xfrm>
              <a:off x="2702" y="787"/>
              <a:ext cx="32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" name="Rectangle 545"/>
            <p:cNvSpPr>
              <a:spLocks noChangeArrowheads="1"/>
            </p:cNvSpPr>
            <p:nvPr/>
          </p:nvSpPr>
          <p:spPr bwMode="auto">
            <a:xfrm>
              <a:off x="2702" y="787"/>
              <a:ext cx="32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5" name="Freeform 546"/>
            <p:cNvSpPr>
              <a:spLocks/>
            </p:cNvSpPr>
            <p:nvPr/>
          </p:nvSpPr>
          <p:spPr bwMode="auto">
            <a:xfrm>
              <a:off x="2692" y="789"/>
              <a:ext cx="11" cy="20"/>
            </a:xfrm>
            <a:custGeom>
              <a:avLst/>
              <a:gdLst>
                <a:gd name="T0" fmla="*/ 0 w 42"/>
                <a:gd name="T1" fmla="*/ 0 h 89"/>
                <a:gd name="T2" fmla="*/ 31 w 42"/>
                <a:gd name="T3" fmla="*/ 0 h 89"/>
                <a:gd name="T4" fmla="*/ 31 w 42"/>
                <a:gd name="T5" fmla="*/ 74 h 89"/>
                <a:gd name="T6" fmla="*/ 42 w 42"/>
                <a:gd name="T7" fmla="*/ 74 h 89"/>
                <a:gd name="T8" fmla="*/ 42 w 42"/>
                <a:gd name="T9" fmla="*/ 89 h 89"/>
                <a:gd name="T10" fmla="*/ 0 w 42"/>
                <a:gd name="T11" fmla="*/ 89 h 89"/>
                <a:gd name="T12" fmla="*/ 0 w 4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9">
                  <a:moveTo>
                    <a:pt x="0" y="0"/>
                  </a:moveTo>
                  <a:lnTo>
                    <a:pt x="31" y="0"/>
                  </a:lnTo>
                  <a:lnTo>
                    <a:pt x="31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" name="Freeform 547"/>
            <p:cNvSpPr>
              <a:spLocks/>
            </p:cNvSpPr>
            <p:nvPr/>
          </p:nvSpPr>
          <p:spPr bwMode="auto">
            <a:xfrm>
              <a:off x="2692" y="789"/>
              <a:ext cx="11" cy="20"/>
            </a:xfrm>
            <a:custGeom>
              <a:avLst/>
              <a:gdLst>
                <a:gd name="T0" fmla="*/ 0 w 42"/>
                <a:gd name="T1" fmla="*/ 0 h 89"/>
                <a:gd name="T2" fmla="*/ 31 w 42"/>
                <a:gd name="T3" fmla="*/ 0 h 89"/>
                <a:gd name="T4" fmla="*/ 31 w 42"/>
                <a:gd name="T5" fmla="*/ 74 h 89"/>
                <a:gd name="T6" fmla="*/ 42 w 42"/>
                <a:gd name="T7" fmla="*/ 74 h 89"/>
                <a:gd name="T8" fmla="*/ 42 w 42"/>
                <a:gd name="T9" fmla="*/ 89 h 89"/>
                <a:gd name="T10" fmla="*/ 0 w 42"/>
                <a:gd name="T11" fmla="*/ 89 h 89"/>
                <a:gd name="T12" fmla="*/ 0 w 4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9">
                  <a:moveTo>
                    <a:pt x="0" y="0"/>
                  </a:moveTo>
                  <a:lnTo>
                    <a:pt x="31" y="0"/>
                  </a:lnTo>
                  <a:lnTo>
                    <a:pt x="31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7" name="Rectangle 548"/>
            <p:cNvSpPr>
              <a:spLocks noChangeArrowheads="1"/>
            </p:cNvSpPr>
            <p:nvPr/>
          </p:nvSpPr>
          <p:spPr bwMode="auto">
            <a:xfrm>
              <a:off x="2696" y="749"/>
              <a:ext cx="34" cy="21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8" name="Rectangle 549"/>
            <p:cNvSpPr>
              <a:spLocks noChangeArrowheads="1"/>
            </p:cNvSpPr>
            <p:nvPr/>
          </p:nvSpPr>
          <p:spPr bwMode="auto">
            <a:xfrm>
              <a:off x="2696" y="749"/>
              <a:ext cx="34" cy="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9" name="Rectangle 550"/>
            <p:cNvSpPr>
              <a:spLocks noChangeArrowheads="1"/>
            </p:cNvSpPr>
            <p:nvPr/>
          </p:nvSpPr>
          <p:spPr bwMode="auto">
            <a:xfrm>
              <a:off x="2690" y="711"/>
              <a:ext cx="36" cy="20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0" name="Rectangle 551"/>
            <p:cNvSpPr>
              <a:spLocks noChangeArrowheads="1"/>
            </p:cNvSpPr>
            <p:nvPr/>
          </p:nvSpPr>
          <p:spPr bwMode="auto">
            <a:xfrm>
              <a:off x="2690" y="711"/>
              <a:ext cx="36" cy="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1" name="Rectangle 552"/>
            <p:cNvSpPr>
              <a:spLocks noChangeArrowheads="1"/>
            </p:cNvSpPr>
            <p:nvPr/>
          </p:nvSpPr>
          <p:spPr bwMode="auto">
            <a:xfrm>
              <a:off x="2713" y="903"/>
              <a:ext cx="32" cy="21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2" name="Rectangle 553"/>
            <p:cNvSpPr>
              <a:spLocks noChangeArrowheads="1"/>
            </p:cNvSpPr>
            <p:nvPr/>
          </p:nvSpPr>
          <p:spPr bwMode="auto">
            <a:xfrm>
              <a:off x="2713" y="903"/>
              <a:ext cx="32" cy="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3" name="Freeform 554"/>
            <p:cNvSpPr>
              <a:spLocks/>
            </p:cNvSpPr>
            <p:nvPr/>
          </p:nvSpPr>
          <p:spPr bwMode="auto">
            <a:xfrm>
              <a:off x="2705" y="907"/>
              <a:ext cx="10" cy="18"/>
            </a:xfrm>
            <a:custGeom>
              <a:avLst/>
              <a:gdLst>
                <a:gd name="T0" fmla="*/ 47 w 47"/>
                <a:gd name="T1" fmla="*/ 77 h 77"/>
                <a:gd name="T2" fmla="*/ 0 w 47"/>
                <a:gd name="T3" fmla="*/ 77 h 77"/>
                <a:gd name="T4" fmla="*/ 0 w 47"/>
                <a:gd name="T5" fmla="*/ 0 h 77"/>
                <a:gd name="T6" fmla="*/ 36 w 47"/>
                <a:gd name="T7" fmla="*/ 0 h 77"/>
                <a:gd name="T8" fmla="*/ 36 w 47"/>
                <a:gd name="T9" fmla="*/ 59 h 77"/>
                <a:gd name="T10" fmla="*/ 47 w 47"/>
                <a:gd name="T11" fmla="*/ 59 h 77"/>
                <a:gd name="T12" fmla="*/ 47 w 47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59"/>
                  </a:lnTo>
                  <a:lnTo>
                    <a:pt x="47" y="59"/>
                  </a:lnTo>
                  <a:lnTo>
                    <a:pt x="47" y="77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" name="Freeform 555"/>
            <p:cNvSpPr>
              <a:spLocks/>
            </p:cNvSpPr>
            <p:nvPr/>
          </p:nvSpPr>
          <p:spPr bwMode="auto">
            <a:xfrm>
              <a:off x="2705" y="907"/>
              <a:ext cx="10" cy="18"/>
            </a:xfrm>
            <a:custGeom>
              <a:avLst/>
              <a:gdLst>
                <a:gd name="T0" fmla="*/ 47 w 47"/>
                <a:gd name="T1" fmla="*/ 77 h 77"/>
                <a:gd name="T2" fmla="*/ 0 w 47"/>
                <a:gd name="T3" fmla="*/ 77 h 77"/>
                <a:gd name="T4" fmla="*/ 0 w 47"/>
                <a:gd name="T5" fmla="*/ 0 h 77"/>
                <a:gd name="T6" fmla="*/ 36 w 47"/>
                <a:gd name="T7" fmla="*/ 0 h 77"/>
                <a:gd name="T8" fmla="*/ 36 w 47"/>
                <a:gd name="T9" fmla="*/ 59 h 77"/>
                <a:gd name="T10" fmla="*/ 47 w 47"/>
                <a:gd name="T11" fmla="*/ 59 h 77"/>
                <a:gd name="T12" fmla="*/ 47 w 47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59"/>
                  </a:lnTo>
                  <a:lnTo>
                    <a:pt x="47" y="59"/>
                  </a:lnTo>
                  <a:lnTo>
                    <a:pt x="47" y="7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5" name="Rectangle 556"/>
            <p:cNvSpPr>
              <a:spLocks noChangeArrowheads="1"/>
            </p:cNvSpPr>
            <p:nvPr/>
          </p:nvSpPr>
          <p:spPr bwMode="auto">
            <a:xfrm>
              <a:off x="2717" y="941"/>
              <a:ext cx="32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" name="Rectangle 557"/>
            <p:cNvSpPr>
              <a:spLocks noChangeArrowheads="1"/>
            </p:cNvSpPr>
            <p:nvPr/>
          </p:nvSpPr>
          <p:spPr bwMode="auto">
            <a:xfrm>
              <a:off x="2717" y="941"/>
              <a:ext cx="32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7" name="Freeform 558"/>
            <p:cNvSpPr>
              <a:spLocks/>
            </p:cNvSpPr>
            <p:nvPr/>
          </p:nvSpPr>
          <p:spPr bwMode="auto">
            <a:xfrm>
              <a:off x="2709" y="944"/>
              <a:ext cx="10" cy="19"/>
            </a:xfrm>
            <a:custGeom>
              <a:avLst/>
              <a:gdLst>
                <a:gd name="T0" fmla="*/ 45 w 45"/>
                <a:gd name="T1" fmla="*/ 79 h 79"/>
                <a:gd name="T2" fmla="*/ 0 w 45"/>
                <a:gd name="T3" fmla="*/ 79 h 79"/>
                <a:gd name="T4" fmla="*/ 0 w 45"/>
                <a:gd name="T5" fmla="*/ 0 h 79"/>
                <a:gd name="T6" fmla="*/ 34 w 45"/>
                <a:gd name="T7" fmla="*/ 0 h 79"/>
                <a:gd name="T8" fmla="*/ 34 w 45"/>
                <a:gd name="T9" fmla="*/ 59 h 79"/>
                <a:gd name="T10" fmla="*/ 45 w 45"/>
                <a:gd name="T11" fmla="*/ 59 h 79"/>
                <a:gd name="T12" fmla="*/ 45 w 4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9">
                  <a:moveTo>
                    <a:pt x="45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59"/>
                  </a:lnTo>
                  <a:lnTo>
                    <a:pt x="45" y="59"/>
                  </a:lnTo>
                  <a:lnTo>
                    <a:pt x="45" y="7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8" name="Freeform 559"/>
            <p:cNvSpPr>
              <a:spLocks/>
            </p:cNvSpPr>
            <p:nvPr/>
          </p:nvSpPr>
          <p:spPr bwMode="auto">
            <a:xfrm>
              <a:off x="2709" y="944"/>
              <a:ext cx="10" cy="19"/>
            </a:xfrm>
            <a:custGeom>
              <a:avLst/>
              <a:gdLst>
                <a:gd name="T0" fmla="*/ 45 w 45"/>
                <a:gd name="T1" fmla="*/ 79 h 79"/>
                <a:gd name="T2" fmla="*/ 0 w 45"/>
                <a:gd name="T3" fmla="*/ 79 h 79"/>
                <a:gd name="T4" fmla="*/ 0 w 45"/>
                <a:gd name="T5" fmla="*/ 0 h 79"/>
                <a:gd name="T6" fmla="*/ 34 w 45"/>
                <a:gd name="T7" fmla="*/ 0 h 79"/>
                <a:gd name="T8" fmla="*/ 34 w 45"/>
                <a:gd name="T9" fmla="*/ 59 h 79"/>
                <a:gd name="T10" fmla="*/ 45 w 45"/>
                <a:gd name="T11" fmla="*/ 59 h 79"/>
                <a:gd name="T12" fmla="*/ 45 w 4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9">
                  <a:moveTo>
                    <a:pt x="45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59"/>
                  </a:lnTo>
                  <a:lnTo>
                    <a:pt x="45" y="59"/>
                  </a:lnTo>
                  <a:lnTo>
                    <a:pt x="45" y="7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9" name="Rectangle 560"/>
            <p:cNvSpPr>
              <a:spLocks noChangeArrowheads="1"/>
            </p:cNvSpPr>
            <p:nvPr/>
          </p:nvSpPr>
          <p:spPr bwMode="auto">
            <a:xfrm>
              <a:off x="2721" y="979"/>
              <a:ext cx="33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0" name="Rectangle 561"/>
            <p:cNvSpPr>
              <a:spLocks noChangeArrowheads="1"/>
            </p:cNvSpPr>
            <p:nvPr/>
          </p:nvSpPr>
          <p:spPr bwMode="auto">
            <a:xfrm>
              <a:off x="2721" y="979"/>
              <a:ext cx="33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1" name="Freeform 562"/>
            <p:cNvSpPr>
              <a:spLocks/>
            </p:cNvSpPr>
            <p:nvPr/>
          </p:nvSpPr>
          <p:spPr bwMode="auto">
            <a:xfrm>
              <a:off x="2712" y="986"/>
              <a:ext cx="11" cy="15"/>
            </a:xfrm>
            <a:custGeom>
              <a:avLst/>
              <a:gdLst>
                <a:gd name="T0" fmla="*/ 46 w 46"/>
                <a:gd name="T1" fmla="*/ 46 h 64"/>
                <a:gd name="T2" fmla="*/ 46 w 46"/>
                <a:gd name="T3" fmla="*/ 64 h 64"/>
                <a:gd name="T4" fmla="*/ 0 w 46"/>
                <a:gd name="T5" fmla="*/ 64 h 64"/>
                <a:gd name="T6" fmla="*/ 0 w 46"/>
                <a:gd name="T7" fmla="*/ 0 h 64"/>
                <a:gd name="T8" fmla="*/ 35 w 46"/>
                <a:gd name="T9" fmla="*/ 0 h 64"/>
                <a:gd name="T10" fmla="*/ 35 w 46"/>
                <a:gd name="T11" fmla="*/ 46 h 64"/>
                <a:gd name="T12" fmla="*/ 46 w 46"/>
                <a:gd name="T13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4">
                  <a:moveTo>
                    <a:pt x="46" y="46"/>
                  </a:moveTo>
                  <a:lnTo>
                    <a:pt x="46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2" name="Freeform 563"/>
            <p:cNvSpPr>
              <a:spLocks/>
            </p:cNvSpPr>
            <p:nvPr/>
          </p:nvSpPr>
          <p:spPr bwMode="auto">
            <a:xfrm>
              <a:off x="2712" y="986"/>
              <a:ext cx="11" cy="15"/>
            </a:xfrm>
            <a:custGeom>
              <a:avLst/>
              <a:gdLst>
                <a:gd name="T0" fmla="*/ 46 w 46"/>
                <a:gd name="T1" fmla="*/ 46 h 64"/>
                <a:gd name="T2" fmla="*/ 46 w 46"/>
                <a:gd name="T3" fmla="*/ 64 h 64"/>
                <a:gd name="T4" fmla="*/ 0 w 46"/>
                <a:gd name="T5" fmla="*/ 64 h 64"/>
                <a:gd name="T6" fmla="*/ 0 w 46"/>
                <a:gd name="T7" fmla="*/ 0 h 64"/>
                <a:gd name="T8" fmla="*/ 35 w 46"/>
                <a:gd name="T9" fmla="*/ 0 h 64"/>
                <a:gd name="T10" fmla="*/ 35 w 46"/>
                <a:gd name="T11" fmla="*/ 46 h 64"/>
                <a:gd name="T12" fmla="*/ 46 w 46"/>
                <a:gd name="T13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4">
                  <a:moveTo>
                    <a:pt x="46" y="46"/>
                  </a:moveTo>
                  <a:lnTo>
                    <a:pt x="46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6"/>
                  </a:lnTo>
                  <a:lnTo>
                    <a:pt x="46" y="4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3" name="Rectangle 564"/>
            <p:cNvSpPr>
              <a:spLocks noChangeArrowheads="1"/>
            </p:cNvSpPr>
            <p:nvPr/>
          </p:nvSpPr>
          <p:spPr bwMode="auto">
            <a:xfrm>
              <a:off x="2734" y="1094"/>
              <a:ext cx="32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" name="Rectangle 565"/>
            <p:cNvSpPr>
              <a:spLocks noChangeArrowheads="1"/>
            </p:cNvSpPr>
            <p:nvPr/>
          </p:nvSpPr>
          <p:spPr bwMode="auto">
            <a:xfrm>
              <a:off x="2734" y="1094"/>
              <a:ext cx="32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" name="Freeform 566"/>
            <p:cNvSpPr>
              <a:spLocks/>
            </p:cNvSpPr>
            <p:nvPr/>
          </p:nvSpPr>
          <p:spPr bwMode="auto">
            <a:xfrm>
              <a:off x="2726" y="1105"/>
              <a:ext cx="10" cy="11"/>
            </a:xfrm>
            <a:custGeom>
              <a:avLst/>
              <a:gdLst>
                <a:gd name="T0" fmla="*/ 45 w 45"/>
                <a:gd name="T1" fmla="*/ 31 h 50"/>
                <a:gd name="T2" fmla="*/ 45 w 45"/>
                <a:gd name="T3" fmla="*/ 50 h 50"/>
                <a:gd name="T4" fmla="*/ 0 w 45"/>
                <a:gd name="T5" fmla="*/ 50 h 50"/>
                <a:gd name="T6" fmla="*/ 0 w 45"/>
                <a:gd name="T7" fmla="*/ 0 h 50"/>
                <a:gd name="T8" fmla="*/ 34 w 45"/>
                <a:gd name="T9" fmla="*/ 0 h 50"/>
                <a:gd name="T10" fmla="*/ 34 w 45"/>
                <a:gd name="T11" fmla="*/ 31 h 50"/>
                <a:gd name="T12" fmla="*/ 45 w 45"/>
                <a:gd name="T1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0">
                  <a:moveTo>
                    <a:pt x="45" y="31"/>
                  </a:moveTo>
                  <a:lnTo>
                    <a:pt x="4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" name="Freeform 567"/>
            <p:cNvSpPr>
              <a:spLocks/>
            </p:cNvSpPr>
            <p:nvPr/>
          </p:nvSpPr>
          <p:spPr bwMode="auto">
            <a:xfrm>
              <a:off x="2726" y="1105"/>
              <a:ext cx="10" cy="11"/>
            </a:xfrm>
            <a:custGeom>
              <a:avLst/>
              <a:gdLst>
                <a:gd name="T0" fmla="*/ 45 w 45"/>
                <a:gd name="T1" fmla="*/ 31 h 50"/>
                <a:gd name="T2" fmla="*/ 45 w 45"/>
                <a:gd name="T3" fmla="*/ 50 h 50"/>
                <a:gd name="T4" fmla="*/ 0 w 45"/>
                <a:gd name="T5" fmla="*/ 50 h 50"/>
                <a:gd name="T6" fmla="*/ 0 w 45"/>
                <a:gd name="T7" fmla="*/ 0 h 50"/>
                <a:gd name="T8" fmla="*/ 34 w 45"/>
                <a:gd name="T9" fmla="*/ 0 h 50"/>
                <a:gd name="T10" fmla="*/ 34 w 45"/>
                <a:gd name="T11" fmla="*/ 31 h 50"/>
                <a:gd name="T12" fmla="*/ 45 w 45"/>
                <a:gd name="T1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0">
                  <a:moveTo>
                    <a:pt x="45" y="31"/>
                  </a:moveTo>
                  <a:lnTo>
                    <a:pt x="4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1"/>
                  </a:lnTo>
                  <a:lnTo>
                    <a:pt x="45" y="3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" name="Freeform 568"/>
            <p:cNvSpPr>
              <a:spLocks/>
            </p:cNvSpPr>
            <p:nvPr/>
          </p:nvSpPr>
          <p:spPr bwMode="auto">
            <a:xfrm>
              <a:off x="2743" y="798"/>
              <a:ext cx="85" cy="15"/>
            </a:xfrm>
            <a:custGeom>
              <a:avLst/>
              <a:gdLst>
                <a:gd name="T0" fmla="*/ 0 w 373"/>
                <a:gd name="T1" fmla="*/ 0 h 67"/>
                <a:gd name="T2" fmla="*/ 0 w 373"/>
                <a:gd name="T3" fmla="*/ 67 h 67"/>
                <a:gd name="T4" fmla="*/ 373 w 373"/>
                <a:gd name="T5" fmla="*/ 0 h 67"/>
                <a:gd name="T6" fmla="*/ 0 w 3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" h="67">
                  <a:moveTo>
                    <a:pt x="0" y="0"/>
                  </a:moveTo>
                  <a:lnTo>
                    <a:pt x="0" y="67"/>
                  </a:lnTo>
                  <a:lnTo>
                    <a:pt x="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8" name="Freeform 569"/>
            <p:cNvSpPr>
              <a:spLocks/>
            </p:cNvSpPr>
            <p:nvPr/>
          </p:nvSpPr>
          <p:spPr bwMode="auto">
            <a:xfrm>
              <a:off x="2743" y="798"/>
              <a:ext cx="85" cy="15"/>
            </a:xfrm>
            <a:custGeom>
              <a:avLst/>
              <a:gdLst>
                <a:gd name="T0" fmla="*/ 0 w 373"/>
                <a:gd name="T1" fmla="*/ 0 h 67"/>
                <a:gd name="T2" fmla="*/ 0 w 373"/>
                <a:gd name="T3" fmla="*/ 67 h 67"/>
                <a:gd name="T4" fmla="*/ 373 w 373"/>
                <a:gd name="T5" fmla="*/ 0 h 67"/>
                <a:gd name="T6" fmla="*/ 0 w 3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" h="67">
                  <a:moveTo>
                    <a:pt x="0" y="0"/>
                  </a:moveTo>
                  <a:lnTo>
                    <a:pt x="0" y="67"/>
                  </a:lnTo>
                  <a:lnTo>
                    <a:pt x="37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" name="Freeform 570"/>
            <p:cNvSpPr>
              <a:spLocks/>
            </p:cNvSpPr>
            <p:nvPr/>
          </p:nvSpPr>
          <p:spPr bwMode="auto">
            <a:xfrm>
              <a:off x="2828" y="798"/>
              <a:ext cx="85" cy="16"/>
            </a:xfrm>
            <a:custGeom>
              <a:avLst/>
              <a:gdLst>
                <a:gd name="T0" fmla="*/ 369 w 369"/>
                <a:gd name="T1" fmla="*/ 0 h 68"/>
                <a:gd name="T2" fmla="*/ 369 w 369"/>
                <a:gd name="T3" fmla="*/ 68 h 68"/>
                <a:gd name="T4" fmla="*/ 0 w 369"/>
                <a:gd name="T5" fmla="*/ 0 h 68"/>
                <a:gd name="T6" fmla="*/ 369 w 3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8">
                  <a:moveTo>
                    <a:pt x="369" y="0"/>
                  </a:moveTo>
                  <a:lnTo>
                    <a:pt x="369" y="68"/>
                  </a:lnTo>
                  <a:lnTo>
                    <a:pt x="0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0" name="Freeform 571"/>
            <p:cNvSpPr>
              <a:spLocks/>
            </p:cNvSpPr>
            <p:nvPr/>
          </p:nvSpPr>
          <p:spPr bwMode="auto">
            <a:xfrm>
              <a:off x="2828" y="798"/>
              <a:ext cx="85" cy="16"/>
            </a:xfrm>
            <a:custGeom>
              <a:avLst/>
              <a:gdLst>
                <a:gd name="T0" fmla="*/ 369 w 369"/>
                <a:gd name="T1" fmla="*/ 0 h 68"/>
                <a:gd name="T2" fmla="*/ 369 w 369"/>
                <a:gd name="T3" fmla="*/ 68 h 68"/>
                <a:gd name="T4" fmla="*/ 0 w 369"/>
                <a:gd name="T5" fmla="*/ 0 h 68"/>
                <a:gd name="T6" fmla="*/ 369 w 36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68">
                  <a:moveTo>
                    <a:pt x="369" y="0"/>
                  </a:moveTo>
                  <a:lnTo>
                    <a:pt x="369" y="68"/>
                  </a:lnTo>
                  <a:lnTo>
                    <a:pt x="0" y="0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1" name="Freeform 572"/>
            <p:cNvSpPr>
              <a:spLocks/>
            </p:cNvSpPr>
            <p:nvPr/>
          </p:nvSpPr>
          <p:spPr bwMode="auto">
            <a:xfrm>
              <a:off x="2747" y="837"/>
              <a:ext cx="81" cy="16"/>
            </a:xfrm>
            <a:custGeom>
              <a:avLst/>
              <a:gdLst>
                <a:gd name="T0" fmla="*/ 0 w 354"/>
                <a:gd name="T1" fmla="*/ 0 h 74"/>
                <a:gd name="T2" fmla="*/ 0 w 354"/>
                <a:gd name="T3" fmla="*/ 74 h 74"/>
                <a:gd name="T4" fmla="*/ 354 w 354"/>
                <a:gd name="T5" fmla="*/ 0 h 74"/>
                <a:gd name="T6" fmla="*/ 0 w 354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74">
                  <a:moveTo>
                    <a:pt x="0" y="0"/>
                  </a:moveTo>
                  <a:lnTo>
                    <a:pt x="0" y="74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2" name="Freeform 573"/>
            <p:cNvSpPr>
              <a:spLocks/>
            </p:cNvSpPr>
            <p:nvPr/>
          </p:nvSpPr>
          <p:spPr bwMode="auto">
            <a:xfrm>
              <a:off x="2747" y="837"/>
              <a:ext cx="81" cy="16"/>
            </a:xfrm>
            <a:custGeom>
              <a:avLst/>
              <a:gdLst>
                <a:gd name="T0" fmla="*/ 0 w 354"/>
                <a:gd name="T1" fmla="*/ 0 h 74"/>
                <a:gd name="T2" fmla="*/ 0 w 354"/>
                <a:gd name="T3" fmla="*/ 74 h 74"/>
                <a:gd name="T4" fmla="*/ 354 w 354"/>
                <a:gd name="T5" fmla="*/ 0 h 74"/>
                <a:gd name="T6" fmla="*/ 0 w 354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74">
                  <a:moveTo>
                    <a:pt x="0" y="0"/>
                  </a:moveTo>
                  <a:lnTo>
                    <a:pt x="0" y="74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" name="Freeform 574"/>
            <p:cNvSpPr>
              <a:spLocks/>
            </p:cNvSpPr>
            <p:nvPr/>
          </p:nvSpPr>
          <p:spPr bwMode="auto">
            <a:xfrm>
              <a:off x="2828" y="837"/>
              <a:ext cx="81" cy="17"/>
            </a:xfrm>
            <a:custGeom>
              <a:avLst/>
              <a:gdLst>
                <a:gd name="T0" fmla="*/ 352 w 352"/>
                <a:gd name="T1" fmla="*/ 0 h 75"/>
                <a:gd name="T2" fmla="*/ 352 w 352"/>
                <a:gd name="T3" fmla="*/ 75 h 75"/>
                <a:gd name="T4" fmla="*/ 0 w 352"/>
                <a:gd name="T5" fmla="*/ 0 h 75"/>
                <a:gd name="T6" fmla="*/ 352 w 352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" h="75">
                  <a:moveTo>
                    <a:pt x="352" y="0"/>
                  </a:moveTo>
                  <a:lnTo>
                    <a:pt x="352" y="75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" name="Freeform 575"/>
            <p:cNvSpPr>
              <a:spLocks/>
            </p:cNvSpPr>
            <p:nvPr/>
          </p:nvSpPr>
          <p:spPr bwMode="auto">
            <a:xfrm>
              <a:off x="2828" y="837"/>
              <a:ext cx="81" cy="17"/>
            </a:xfrm>
            <a:custGeom>
              <a:avLst/>
              <a:gdLst>
                <a:gd name="T0" fmla="*/ 352 w 352"/>
                <a:gd name="T1" fmla="*/ 0 h 75"/>
                <a:gd name="T2" fmla="*/ 352 w 352"/>
                <a:gd name="T3" fmla="*/ 75 h 75"/>
                <a:gd name="T4" fmla="*/ 0 w 352"/>
                <a:gd name="T5" fmla="*/ 0 h 75"/>
                <a:gd name="T6" fmla="*/ 352 w 352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" h="75">
                  <a:moveTo>
                    <a:pt x="352" y="0"/>
                  </a:moveTo>
                  <a:lnTo>
                    <a:pt x="352" y="75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5" name="Freeform 576"/>
            <p:cNvSpPr>
              <a:spLocks/>
            </p:cNvSpPr>
            <p:nvPr/>
          </p:nvSpPr>
          <p:spPr bwMode="auto">
            <a:xfrm>
              <a:off x="2755" y="913"/>
              <a:ext cx="73" cy="19"/>
            </a:xfrm>
            <a:custGeom>
              <a:avLst/>
              <a:gdLst>
                <a:gd name="T0" fmla="*/ 0 w 321"/>
                <a:gd name="T1" fmla="*/ 0 h 81"/>
                <a:gd name="T2" fmla="*/ 0 w 321"/>
                <a:gd name="T3" fmla="*/ 81 h 81"/>
                <a:gd name="T4" fmla="*/ 321 w 321"/>
                <a:gd name="T5" fmla="*/ 0 h 81"/>
                <a:gd name="T6" fmla="*/ 0 w 32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81">
                  <a:moveTo>
                    <a:pt x="0" y="0"/>
                  </a:moveTo>
                  <a:lnTo>
                    <a:pt x="0" y="81"/>
                  </a:lnTo>
                  <a:lnTo>
                    <a:pt x="3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" name="Freeform 577"/>
            <p:cNvSpPr>
              <a:spLocks/>
            </p:cNvSpPr>
            <p:nvPr/>
          </p:nvSpPr>
          <p:spPr bwMode="auto">
            <a:xfrm>
              <a:off x="2755" y="913"/>
              <a:ext cx="73" cy="19"/>
            </a:xfrm>
            <a:custGeom>
              <a:avLst/>
              <a:gdLst>
                <a:gd name="T0" fmla="*/ 0 w 321"/>
                <a:gd name="T1" fmla="*/ 0 h 81"/>
                <a:gd name="T2" fmla="*/ 0 w 321"/>
                <a:gd name="T3" fmla="*/ 81 h 81"/>
                <a:gd name="T4" fmla="*/ 321 w 321"/>
                <a:gd name="T5" fmla="*/ 0 h 81"/>
                <a:gd name="T6" fmla="*/ 0 w 32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81">
                  <a:moveTo>
                    <a:pt x="0" y="0"/>
                  </a:moveTo>
                  <a:lnTo>
                    <a:pt x="0" y="81"/>
                  </a:lnTo>
                  <a:lnTo>
                    <a:pt x="32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7" name="Freeform 578"/>
            <p:cNvSpPr>
              <a:spLocks/>
            </p:cNvSpPr>
            <p:nvPr/>
          </p:nvSpPr>
          <p:spPr bwMode="auto">
            <a:xfrm>
              <a:off x="2828" y="913"/>
              <a:ext cx="72" cy="19"/>
            </a:xfrm>
            <a:custGeom>
              <a:avLst/>
              <a:gdLst>
                <a:gd name="T0" fmla="*/ 318 w 318"/>
                <a:gd name="T1" fmla="*/ 0 h 82"/>
                <a:gd name="T2" fmla="*/ 318 w 318"/>
                <a:gd name="T3" fmla="*/ 82 h 82"/>
                <a:gd name="T4" fmla="*/ 0 w 318"/>
                <a:gd name="T5" fmla="*/ 0 h 82"/>
                <a:gd name="T6" fmla="*/ 318 w 318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82">
                  <a:moveTo>
                    <a:pt x="318" y="0"/>
                  </a:moveTo>
                  <a:lnTo>
                    <a:pt x="318" y="82"/>
                  </a:lnTo>
                  <a:lnTo>
                    <a:pt x="0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8" name="Freeform 579"/>
            <p:cNvSpPr>
              <a:spLocks/>
            </p:cNvSpPr>
            <p:nvPr/>
          </p:nvSpPr>
          <p:spPr bwMode="auto">
            <a:xfrm>
              <a:off x="2828" y="913"/>
              <a:ext cx="72" cy="19"/>
            </a:xfrm>
            <a:custGeom>
              <a:avLst/>
              <a:gdLst>
                <a:gd name="T0" fmla="*/ 318 w 318"/>
                <a:gd name="T1" fmla="*/ 0 h 82"/>
                <a:gd name="T2" fmla="*/ 318 w 318"/>
                <a:gd name="T3" fmla="*/ 82 h 82"/>
                <a:gd name="T4" fmla="*/ 0 w 318"/>
                <a:gd name="T5" fmla="*/ 0 h 82"/>
                <a:gd name="T6" fmla="*/ 318 w 318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82">
                  <a:moveTo>
                    <a:pt x="318" y="0"/>
                  </a:moveTo>
                  <a:lnTo>
                    <a:pt x="318" y="82"/>
                  </a:lnTo>
                  <a:lnTo>
                    <a:pt x="0" y="0"/>
                  </a:lnTo>
                  <a:lnTo>
                    <a:pt x="318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9" name="Freeform 580"/>
            <p:cNvSpPr>
              <a:spLocks/>
            </p:cNvSpPr>
            <p:nvPr/>
          </p:nvSpPr>
          <p:spPr bwMode="auto">
            <a:xfrm>
              <a:off x="2759" y="952"/>
              <a:ext cx="69" cy="19"/>
            </a:xfrm>
            <a:custGeom>
              <a:avLst/>
              <a:gdLst>
                <a:gd name="T0" fmla="*/ 0 w 302"/>
                <a:gd name="T1" fmla="*/ 0 h 83"/>
                <a:gd name="T2" fmla="*/ 0 w 302"/>
                <a:gd name="T3" fmla="*/ 83 h 83"/>
                <a:gd name="T4" fmla="*/ 302 w 302"/>
                <a:gd name="T5" fmla="*/ 0 h 83"/>
                <a:gd name="T6" fmla="*/ 0 w 30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83">
                  <a:moveTo>
                    <a:pt x="0" y="0"/>
                  </a:moveTo>
                  <a:lnTo>
                    <a:pt x="0" y="83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0" name="Freeform 581"/>
            <p:cNvSpPr>
              <a:spLocks/>
            </p:cNvSpPr>
            <p:nvPr/>
          </p:nvSpPr>
          <p:spPr bwMode="auto">
            <a:xfrm>
              <a:off x="2759" y="952"/>
              <a:ext cx="69" cy="19"/>
            </a:xfrm>
            <a:custGeom>
              <a:avLst/>
              <a:gdLst>
                <a:gd name="T0" fmla="*/ 0 w 302"/>
                <a:gd name="T1" fmla="*/ 0 h 83"/>
                <a:gd name="T2" fmla="*/ 0 w 302"/>
                <a:gd name="T3" fmla="*/ 83 h 83"/>
                <a:gd name="T4" fmla="*/ 302 w 302"/>
                <a:gd name="T5" fmla="*/ 0 h 83"/>
                <a:gd name="T6" fmla="*/ 0 w 30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83">
                  <a:moveTo>
                    <a:pt x="0" y="0"/>
                  </a:moveTo>
                  <a:lnTo>
                    <a:pt x="0" y="83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1" name="Freeform 582"/>
            <p:cNvSpPr>
              <a:spLocks/>
            </p:cNvSpPr>
            <p:nvPr/>
          </p:nvSpPr>
          <p:spPr bwMode="auto">
            <a:xfrm>
              <a:off x="2828" y="952"/>
              <a:ext cx="69" cy="19"/>
            </a:xfrm>
            <a:custGeom>
              <a:avLst/>
              <a:gdLst>
                <a:gd name="T0" fmla="*/ 301 w 301"/>
                <a:gd name="T1" fmla="*/ 0 h 84"/>
                <a:gd name="T2" fmla="*/ 301 w 301"/>
                <a:gd name="T3" fmla="*/ 84 h 84"/>
                <a:gd name="T4" fmla="*/ 0 w 301"/>
                <a:gd name="T5" fmla="*/ 0 h 84"/>
                <a:gd name="T6" fmla="*/ 301 w 301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84">
                  <a:moveTo>
                    <a:pt x="301" y="0"/>
                  </a:moveTo>
                  <a:lnTo>
                    <a:pt x="301" y="84"/>
                  </a:lnTo>
                  <a:lnTo>
                    <a:pt x="0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2" name="Freeform 583"/>
            <p:cNvSpPr>
              <a:spLocks/>
            </p:cNvSpPr>
            <p:nvPr/>
          </p:nvSpPr>
          <p:spPr bwMode="auto">
            <a:xfrm>
              <a:off x="2828" y="952"/>
              <a:ext cx="69" cy="19"/>
            </a:xfrm>
            <a:custGeom>
              <a:avLst/>
              <a:gdLst>
                <a:gd name="T0" fmla="*/ 301 w 301"/>
                <a:gd name="T1" fmla="*/ 0 h 84"/>
                <a:gd name="T2" fmla="*/ 301 w 301"/>
                <a:gd name="T3" fmla="*/ 84 h 84"/>
                <a:gd name="T4" fmla="*/ 0 w 301"/>
                <a:gd name="T5" fmla="*/ 0 h 84"/>
                <a:gd name="T6" fmla="*/ 301 w 301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84">
                  <a:moveTo>
                    <a:pt x="301" y="0"/>
                  </a:moveTo>
                  <a:lnTo>
                    <a:pt x="301" y="84"/>
                  </a:lnTo>
                  <a:lnTo>
                    <a:pt x="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3" name="Freeform 584"/>
            <p:cNvSpPr>
              <a:spLocks/>
            </p:cNvSpPr>
            <p:nvPr/>
          </p:nvSpPr>
          <p:spPr bwMode="auto">
            <a:xfrm>
              <a:off x="2763" y="990"/>
              <a:ext cx="65" cy="18"/>
            </a:xfrm>
            <a:custGeom>
              <a:avLst/>
              <a:gdLst>
                <a:gd name="T0" fmla="*/ 0 w 286"/>
                <a:gd name="T1" fmla="*/ 0 h 79"/>
                <a:gd name="T2" fmla="*/ 0 w 286"/>
                <a:gd name="T3" fmla="*/ 79 h 79"/>
                <a:gd name="T4" fmla="*/ 286 w 286"/>
                <a:gd name="T5" fmla="*/ 0 h 79"/>
                <a:gd name="T6" fmla="*/ 0 w 286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79">
                  <a:moveTo>
                    <a:pt x="0" y="0"/>
                  </a:moveTo>
                  <a:lnTo>
                    <a:pt x="0" y="79"/>
                  </a:lnTo>
                  <a:lnTo>
                    <a:pt x="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4" name="Freeform 585"/>
            <p:cNvSpPr>
              <a:spLocks/>
            </p:cNvSpPr>
            <p:nvPr/>
          </p:nvSpPr>
          <p:spPr bwMode="auto">
            <a:xfrm>
              <a:off x="2763" y="990"/>
              <a:ext cx="65" cy="18"/>
            </a:xfrm>
            <a:custGeom>
              <a:avLst/>
              <a:gdLst>
                <a:gd name="T0" fmla="*/ 0 w 286"/>
                <a:gd name="T1" fmla="*/ 0 h 79"/>
                <a:gd name="T2" fmla="*/ 0 w 286"/>
                <a:gd name="T3" fmla="*/ 79 h 79"/>
                <a:gd name="T4" fmla="*/ 286 w 286"/>
                <a:gd name="T5" fmla="*/ 0 h 79"/>
                <a:gd name="T6" fmla="*/ 0 w 286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79">
                  <a:moveTo>
                    <a:pt x="0" y="0"/>
                  </a:moveTo>
                  <a:lnTo>
                    <a:pt x="0" y="79"/>
                  </a:lnTo>
                  <a:lnTo>
                    <a:pt x="28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" name="Freeform 586"/>
            <p:cNvSpPr>
              <a:spLocks/>
            </p:cNvSpPr>
            <p:nvPr/>
          </p:nvSpPr>
          <p:spPr bwMode="auto">
            <a:xfrm>
              <a:off x="2828" y="990"/>
              <a:ext cx="64" cy="19"/>
            </a:xfrm>
            <a:custGeom>
              <a:avLst/>
              <a:gdLst>
                <a:gd name="T0" fmla="*/ 283 w 283"/>
                <a:gd name="T1" fmla="*/ 0 h 80"/>
                <a:gd name="T2" fmla="*/ 283 w 283"/>
                <a:gd name="T3" fmla="*/ 80 h 80"/>
                <a:gd name="T4" fmla="*/ 0 w 283"/>
                <a:gd name="T5" fmla="*/ 0 h 80"/>
                <a:gd name="T6" fmla="*/ 283 w 283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80">
                  <a:moveTo>
                    <a:pt x="283" y="0"/>
                  </a:moveTo>
                  <a:lnTo>
                    <a:pt x="283" y="80"/>
                  </a:lnTo>
                  <a:lnTo>
                    <a:pt x="0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6" name="Freeform 587"/>
            <p:cNvSpPr>
              <a:spLocks/>
            </p:cNvSpPr>
            <p:nvPr/>
          </p:nvSpPr>
          <p:spPr bwMode="auto">
            <a:xfrm>
              <a:off x="2828" y="990"/>
              <a:ext cx="64" cy="19"/>
            </a:xfrm>
            <a:custGeom>
              <a:avLst/>
              <a:gdLst>
                <a:gd name="T0" fmla="*/ 283 w 283"/>
                <a:gd name="T1" fmla="*/ 0 h 80"/>
                <a:gd name="T2" fmla="*/ 283 w 283"/>
                <a:gd name="T3" fmla="*/ 80 h 80"/>
                <a:gd name="T4" fmla="*/ 0 w 283"/>
                <a:gd name="T5" fmla="*/ 0 h 80"/>
                <a:gd name="T6" fmla="*/ 283 w 283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80">
                  <a:moveTo>
                    <a:pt x="283" y="0"/>
                  </a:moveTo>
                  <a:lnTo>
                    <a:pt x="283" y="80"/>
                  </a:lnTo>
                  <a:lnTo>
                    <a:pt x="0" y="0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7" name="Freeform 588"/>
            <p:cNvSpPr>
              <a:spLocks/>
            </p:cNvSpPr>
            <p:nvPr/>
          </p:nvSpPr>
          <p:spPr bwMode="auto">
            <a:xfrm>
              <a:off x="2767" y="1028"/>
              <a:ext cx="61" cy="19"/>
            </a:xfrm>
            <a:custGeom>
              <a:avLst/>
              <a:gdLst>
                <a:gd name="T0" fmla="*/ 0 w 268"/>
                <a:gd name="T1" fmla="*/ 0 h 84"/>
                <a:gd name="T2" fmla="*/ 0 w 268"/>
                <a:gd name="T3" fmla="*/ 84 h 84"/>
                <a:gd name="T4" fmla="*/ 268 w 268"/>
                <a:gd name="T5" fmla="*/ 0 h 84"/>
                <a:gd name="T6" fmla="*/ 0 w 268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84">
                  <a:moveTo>
                    <a:pt x="0" y="0"/>
                  </a:moveTo>
                  <a:lnTo>
                    <a:pt x="0" y="84"/>
                  </a:lnTo>
                  <a:lnTo>
                    <a:pt x="2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8" name="Freeform 589"/>
            <p:cNvSpPr>
              <a:spLocks/>
            </p:cNvSpPr>
            <p:nvPr/>
          </p:nvSpPr>
          <p:spPr bwMode="auto">
            <a:xfrm>
              <a:off x="2767" y="1028"/>
              <a:ext cx="61" cy="19"/>
            </a:xfrm>
            <a:custGeom>
              <a:avLst/>
              <a:gdLst>
                <a:gd name="T0" fmla="*/ 0 w 268"/>
                <a:gd name="T1" fmla="*/ 0 h 84"/>
                <a:gd name="T2" fmla="*/ 0 w 268"/>
                <a:gd name="T3" fmla="*/ 84 h 84"/>
                <a:gd name="T4" fmla="*/ 268 w 268"/>
                <a:gd name="T5" fmla="*/ 0 h 84"/>
                <a:gd name="T6" fmla="*/ 0 w 268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84">
                  <a:moveTo>
                    <a:pt x="0" y="0"/>
                  </a:moveTo>
                  <a:lnTo>
                    <a:pt x="0" y="84"/>
                  </a:lnTo>
                  <a:lnTo>
                    <a:pt x="2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9" name="Freeform 590"/>
            <p:cNvSpPr>
              <a:spLocks/>
            </p:cNvSpPr>
            <p:nvPr/>
          </p:nvSpPr>
          <p:spPr bwMode="auto">
            <a:xfrm>
              <a:off x="2828" y="1028"/>
              <a:ext cx="60" cy="19"/>
            </a:xfrm>
            <a:custGeom>
              <a:avLst/>
              <a:gdLst>
                <a:gd name="T0" fmla="*/ 266 w 266"/>
                <a:gd name="T1" fmla="*/ 0 h 86"/>
                <a:gd name="T2" fmla="*/ 266 w 266"/>
                <a:gd name="T3" fmla="*/ 86 h 86"/>
                <a:gd name="T4" fmla="*/ 0 w 266"/>
                <a:gd name="T5" fmla="*/ 0 h 86"/>
                <a:gd name="T6" fmla="*/ 266 w 26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86">
                  <a:moveTo>
                    <a:pt x="266" y="0"/>
                  </a:moveTo>
                  <a:lnTo>
                    <a:pt x="266" y="86"/>
                  </a:lnTo>
                  <a:lnTo>
                    <a:pt x="0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0" name="Freeform 591"/>
            <p:cNvSpPr>
              <a:spLocks/>
            </p:cNvSpPr>
            <p:nvPr/>
          </p:nvSpPr>
          <p:spPr bwMode="auto">
            <a:xfrm>
              <a:off x="2828" y="1028"/>
              <a:ext cx="60" cy="19"/>
            </a:xfrm>
            <a:custGeom>
              <a:avLst/>
              <a:gdLst>
                <a:gd name="T0" fmla="*/ 266 w 266"/>
                <a:gd name="T1" fmla="*/ 0 h 86"/>
                <a:gd name="T2" fmla="*/ 266 w 266"/>
                <a:gd name="T3" fmla="*/ 86 h 86"/>
                <a:gd name="T4" fmla="*/ 0 w 266"/>
                <a:gd name="T5" fmla="*/ 0 h 86"/>
                <a:gd name="T6" fmla="*/ 266 w 26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86">
                  <a:moveTo>
                    <a:pt x="266" y="0"/>
                  </a:moveTo>
                  <a:lnTo>
                    <a:pt x="266" y="86"/>
                  </a:lnTo>
                  <a:lnTo>
                    <a:pt x="0" y="0"/>
                  </a:lnTo>
                  <a:lnTo>
                    <a:pt x="266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1" name="Freeform 592"/>
            <p:cNvSpPr>
              <a:spLocks/>
            </p:cNvSpPr>
            <p:nvPr/>
          </p:nvSpPr>
          <p:spPr bwMode="auto">
            <a:xfrm>
              <a:off x="2770" y="1068"/>
              <a:ext cx="58" cy="14"/>
            </a:xfrm>
            <a:custGeom>
              <a:avLst/>
              <a:gdLst>
                <a:gd name="T0" fmla="*/ 0 w 249"/>
                <a:gd name="T1" fmla="*/ 0 h 70"/>
                <a:gd name="T2" fmla="*/ 0 w 249"/>
                <a:gd name="T3" fmla="*/ 70 h 70"/>
                <a:gd name="T4" fmla="*/ 249 w 249"/>
                <a:gd name="T5" fmla="*/ 0 h 70"/>
                <a:gd name="T6" fmla="*/ 0 w 249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70">
                  <a:moveTo>
                    <a:pt x="0" y="0"/>
                  </a:moveTo>
                  <a:lnTo>
                    <a:pt x="0" y="70"/>
                  </a:lnTo>
                  <a:lnTo>
                    <a:pt x="2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2" name="Freeform 593"/>
            <p:cNvSpPr>
              <a:spLocks/>
            </p:cNvSpPr>
            <p:nvPr/>
          </p:nvSpPr>
          <p:spPr bwMode="auto">
            <a:xfrm>
              <a:off x="2770" y="1068"/>
              <a:ext cx="58" cy="14"/>
            </a:xfrm>
            <a:custGeom>
              <a:avLst/>
              <a:gdLst>
                <a:gd name="T0" fmla="*/ 0 w 249"/>
                <a:gd name="T1" fmla="*/ 0 h 70"/>
                <a:gd name="T2" fmla="*/ 0 w 249"/>
                <a:gd name="T3" fmla="*/ 70 h 70"/>
                <a:gd name="T4" fmla="*/ 249 w 249"/>
                <a:gd name="T5" fmla="*/ 0 h 70"/>
                <a:gd name="T6" fmla="*/ 0 w 249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70">
                  <a:moveTo>
                    <a:pt x="0" y="0"/>
                  </a:moveTo>
                  <a:lnTo>
                    <a:pt x="0" y="70"/>
                  </a:lnTo>
                  <a:lnTo>
                    <a:pt x="24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3" name="Freeform 594"/>
            <p:cNvSpPr>
              <a:spLocks/>
            </p:cNvSpPr>
            <p:nvPr/>
          </p:nvSpPr>
          <p:spPr bwMode="auto">
            <a:xfrm>
              <a:off x="2827" y="1068"/>
              <a:ext cx="58" cy="15"/>
            </a:xfrm>
            <a:custGeom>
              <a:avLst/>
              <a:gdLst>
                <a:gd name="T0" fmla="*/ 249 w 249"/>
                <a:gd name="T1" fmla="*/ 0 h 72"/>
                <a:gd name="T2" fmla="*/ 249 w 249"/>
                <a:gd name="T3" fmla="*/ 72 h 72"/>
                <a:gd name="T4" fmla="*/ 0 w 249"/>
                <a:gd name="T5" fmla="*/ 0 h 72"/>
                <a:gd name="T6" fmla="*/ 249 w 249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72">
                  <a:moveTo>
                    <a:pt x="249" y="0"/>
                  </a:moveTo>
                  <a:lnTo>
                    <a:pt x="249" y="72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4" name="Freeform 595"/>
            <p:cNvSpPr>
              <a:spLocks/>
            </p:cNvSpPr>
            <p:nvPr/>
          </p:nvSpPr>
          <p:spPr bwMode="auto">
            <a:xfrm>
              <a:off x="2827" y="1068"/>
              <a:ext cx="58" cy="15"/>
            </a:xfrm>
            <a:custGeom>
              <a:avLst/>
              <a:gdLst>
                <a:gd name="T0" fmla="*/ 249 w 249"/>
                <a:gd name="T1" fmla="*/ 0 h 72"/>
                <a:gd name="T2" fmla="*/ 249 w 249"/>
                <a:gd name="T3" fmla="*/ 72 h 72"/>
                <a:gd name="T4" fmla="*/ 0 w 249"/>
                <a:gd name="T5" fmla="*/ 0 h 72"/>
                <a:gd name="T6" fmla="*/ 249 w 249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72">
                  <a:moveTo>
                    <a:pt x="249" y="0"/>
                  </a:moveTo>
                  <a:lnTo>
                    <a:pt x="249" y="72"/>
                  </a:lnTo>
                  <a:lnTo>
                    <a:pt x="0" y="0"/>
                  </a:lnTo>
                  <a:lnTo>
                    <a:pt x="249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" name="Rectangle 596"/>
            <p:cNvSpPr>
              <a:spLocks noChangeArrowheads="1"/>
            </p:cNvSpPr>
            <p:nvPr/>
          </p:nvSpPr>
          <p:spPr bwMode="auto">
            <a:xfrm>
              <a:off x="2710" y="864"/>
              <a:ext cx="32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6" name="Rectangle 597"/>
            <p:cNvSpPr>
              <a:spLocks noChangeArrowheads="1"/>
            </p:cNvSpPr>
            <p:nvPr/>
          </p:nvSpPr>
          <p:spPr bwMode="auto">
            <a:xfrm>
              <a:off x="2710" y="864"/>
              <a:ext cx="32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7" name="Freeform 598"/>
            <p:cNvSpPr>
              <a:spLocks/>
            </p:cNvSpPr>
            <p:nvPr/>
          </p:nvSpPr>
          <p:spPr bwMode="auto">
            <a:xfrm>
              <a:off x="2701" y="868"/>
              <a:ext cx="11" cy="18"/>
            </a:xfrm>
            <a:custGeom>
              <a:avLst/>
              <a:gdLst>
                <a:gd name="T0" fmla="*/ 47 w 47"/>
                <a:gd name="T1" fmla="*/ 79 h 79"/>
                <a:gd name="T2" fmla="*/ 0 w 47"/>
                <a:gd name="T3" fmla="*/ 79 h 79"/>
                <a:gd name="T4" fmla="*/ 0 w 47"/>
                <a:gd name="T5" fmla="*/ 0 h 79"/>
                <a:gd name="T6" fmla="*/ 35 w 47"/>
                <a:gd name="T7" fmla="*/ 0 h 79"/>
                <a:gd name="T8" fmla="*/ 35 w 47"/>
                <a:gd name="T9" fmla="*/ 59 h 79"/>
                <a:gd name="T10" fmla="*/ 47 w 47"/>
                <a:gd name="T11" fmla="*/ 59 h 79"/>
                <a:gd name="T12" fmla="*/ 47 w 47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9">
                  <a:moveTo>
                    <a:pt x="47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59"/>
                  </a:lnTo>
                  <a:lnTo>
                    <a:pt x="47" y="59"/>
                  </a:lnTo>
                  <a:lnTo>
                    <a:pt x="47" y="7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8" name="Freeform 599"/>
            <p:cNvSpPr>
              <a:spLocks/>
            </p:cNvSpPr>
            <p:nvPr/>
          </p:nvSpPr>
          <p:spPr bwMode="auto">
            <a:xfrm>
              <a:off x="2701" y="868"/>
              <a:ext cx="11" cy="18"/>
            </a:xfrm>
            <a:custGeom>
              <a:avLst/>
              <a:gdLst>
                <a:gd name="T0" fmla="*/ 47 w 47"/>
                <a:gd name="T1" fmla="*/ 79 h 79"/>
                <a:gd name="T2" fmla="*/ 0 w 47"/>
                <a:gd name="T3" fmla="*/ 79 h 79"/>
                <a:gd name="T4" fmla="*/ 0 w 47"/>
                <a:gd name="T5" fmla="*/ 0 h 79"/>
                <a:gd name="T6" fmla="*/ 35 w 47"/>
                <a:gd name="T7" fmla="*/ 0 h 79"/>
                <a:gd name="T8" fmla="*/ 35 w 47"/>
                <a:gd name="T9" fmla="*/ 59 h 79"/>
                <a:gd name="T10" fmla="*/ 47 w 47"/>
                <a:gd name="T11" fmla="*/ 59 h 79"/>
                <a:gd name="T12" fmla="*/ 47 w 47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9">
                  <a:moveTo>
                    <a:pt x="47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59"/>
                  </a:lnTo>
                  <a:lnTo>
                    <a:pt x="47" y="59"/>
                  </a:lnTo>
                  <a:lnTo>
                    <a:pt x="47" y="7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9" name="Freeform 600"/>
            <p:cNvSpPr>
              <a:spLocks/>
            </p:cNvSpPr>
            <p:nvPr/>
          </p:nvSpPr>
          <p:spPr bwMode="auto">
            <a:xfrm>
              <a:off x="2727" y="722"/>
              <a:ext cx="7" cy="9"/>
            </a:xfrm>
            <a:custGeom>
              <a:avLst/>
              <a:gdLst>
                <a:gd name="T0" fmla="*/ 0 w 29"/>
                <a:gd name="T1" fmla="*/ 30 h 47"/>
                <a:gd name="T2" fmla="*/ 11 w 29"/>
                <a:gd name="T3" fmla="*/ 30 h 47"/>
                <a:gd name="T4" fmla="*/ 11 w 29"/>
                <a:gd name="T5" fmla="*/ 47 h 47"/>
                <a:gd name="T6" fmla="*/ 21 w 29"/>
                <a:gd name="T7" fmla="*/ 47 h 47"/>
                <a:gd name="T8" fmla="*/ 21 w 29"/>
                <a:gd name="T9" fmla="*/ 38 h 47"/>
                <a:gd name="T10" fmla="*/ 29 w 29"/>
                <a:gd name="T11" fmla="*/ 38 h 47"/>
                <a:gd name="T12" fmla="*/ 21 w 29"/>
                <a:gd name="T13" fmla="*/ 0 h 47"/>
                <a:gd name="T14" fmla="*/ 6 w 29"/>
                <a:gd name="T15" fmla="*/ 0 h 47"/>
                <a:gd name="T16" fmla="*/ 6 w 29"/>
                <a:gd name="T17" fmla="*/ 17 h 47"/>
                <a:gd name="T18" fmla="*/ 0 w 29"/>
                <a:gd name="T19" fmla="*/ 17 h 47"/>
                <a:gd name="T20" fmla="*/ 0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0" name="Freeform 601"/>
            <p:cNvSpPr>
              <a:spLocks/>
            </p:cNvSpPr>
            <p:nvPr/>
          </p:nvSpPr>
          <p:spPr bwMode="auto">
            <a:xfrm>
              <a:off x="2727" y="722"/>
              <a:ext cx="7" cy="9"/>
            </a:xfrm>
            <a:custGeom>
              <a:avLst/>
              <a:gdLst>
                <a:gd name="T0" fmla="*/ 0 w 29"/>
                <a:gd name="T1" fmla="*/ 30 h 47"/>
                <a:gd name="T2" fmla="*/ 11 w 29"/>
                <a:gd name="T3" fmla="*/ 30 h 47"/>
                <a:gd name="T4" fmla="*/ 11 w 29"/>
                <a:gd name="T5" fmla="*/ 47 h 47"/>
                <a:gd name="T6" fmla="*/ 21 w 29"/>
                <a:gd name="T7" fmla="*/ 47 h 47"/>
                <a:gd name="T8" fmla="*/ 21 w 29"/>
                <a:gd name="T9" fmla="*/ 38 h 47"/>
                <a:gd name="T10" fmla="*/ 29 w 29"/>
                <a:gd name="T11" fmla="*/ 38 h 47"/>
                <a:gd name="T12" fmla="*/ 21 w 29"/>
                <a:gd name="T13" fmla="*/ 0 h 47"/>
                <a:gd name="T14" fmla="*/ 6 w 29"/>
                <a:gd name="T15" fmla="*/ 0 h 47"/>
                <a:gd name="T16" fmla="*/ 6 w 29"/>
                <a:gd name="T17" fmla="*/ 17 h 47"/>
                <a:gd name="T18" fmla="*/ 0 w 29"/>
                <a:gd name="T19" fmla="*/ 17 h 47"/>
                <a:gd name="T20" fmla="*/ 0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1" name="Freeform 602"/>
            <p:cNvSpPr>
              <a:spLocks/>
            </p:cNvSpPr>
            <p:nvPr/>
          </p:nvSpPr>
          <p:spPr bwMode="auto">
            <a:xfrm>
              <a:off x="2923" y="722"/>
              <a:ext cx="7" cy="9"/>
            </a:xfrm>
            <a:custGeom>
              <a:avLst/>
              <a:gdLst>
                <a:gd name="T0" fmla="*/ 29 w 29"/>
                <a:gd name="T1" fmla="*/ 30 h 47"/>
                <a:gd name="T2" fmla="*/ 18 w 29"/>
                <a:gd name="T3" fmla="*/ 30 h 47"/>
                <a:gd name="T4" fmla="*/ 18 w 29"/>
                <a:gd name="T5" fmla="*/ 47 h 47"/>
                <a:gd name="T6" fmla="*/ 8 w 29"/>
                <a:gd name="T7" fmla="*/ 47 h 47"/>
                <a:gd name="T8" fmla="*/ 8 w 29"/>
                <a:gd name="T9" fmla="*/ 38 h 47"/>
                <a:gd name="T10" fmla="*/ 0 w 29"/>
                <a:gd name="T11" fmla="*/ 38 h 47"/>
                <a:gd name="T12" fmla="*/ 8 w 29"/>
                <a:gd name="T13" fmla="*/ 0 h 47"/>
                <a:gd name="T14" fmla="*/ 23 w 29"/>
                <a:gd name="T15" fmla="*/ 0 h 47"/>
                <a:gd name="T16" fmla="*/ 23 w 29"/>
                <a:gd name="T17" fmla="*/ 17 h 47"/>
                <a:gd name="T18" fmla="*/ 29 w 29"/>
                <a:gd name="T19" fmla="*/ 17 h 47"/>
                <a:gd name="T20" fmla="*/ 29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29" y="30"/>
                  </a:moveTo>
                  <a:lnTo>
                    <a:pt x="18" y="30"/>
                  </a:lnTo>
                  <a:lnTo>
                    <a:pt x="18" y="47"/>
                  </a:lnTo>
                  <a:lnTo>
                    <a:pt x="8" y="4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9" y="17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2" name="Freeform 603"/>
            <p:cNvSpPr>
              <a:spLocks/>
            </p:cNvSpPr>
            <p:nvPr/>
          </p:nvSpPr>
          <p:spPr bwMode="auto">
            <a:xfrm>
              <a:off x="2923" y="722"/>
              <a:ext cx="7" cy="9"/>
            </a:xfrm>
            <a:custGeom>
              <a:avLst/>
              <a:gdLst>
                <a:gd name="T0" fmla="*/ 29 w 29"/>
                <a:gd name="T1" fmla="*/ 30 h 47"/>
                <a:gd name="T2" fmla="*/ 18 w 29"/>
                <a:gd name="T3" fmla="*/ 30 h 47"/>
                <a:gd name="T4" fmla="*/ 18 w 29"/>
                <a:gd name="T5" fmla="*/ 47 h 47"/>
                <a:gd name="T6" fmla="*/ 8 w 29"/>
                <a:gd name="T7" fmla="*/ 47 h 47"/>
                <a:gd name="T8" fmla="*/ 8 w 29"/>
                <a:gd name="T9" fmla="*/ 38 h 47"/>
                <a:gd name="T10" fmla="*/ 0 w 29"/>
                <a:gd name="T11" fmla="*/ 38 h 47"/>
                <a:gd name="T12" fmla="*/ 8 w 29"/>
                <a:gd name="T13" fmla="*/ 0 h 47"/>
                <a:gd name="T14" fmla="*/ 23 w 29"/>
                <a:gd name="T15" fmla="*/ 0 h 47"/>
                <a:gd name="T16" fmla="*/ 23 w 29"/>
                <a:gd name="T17" fmla="*/ 17 h 47"/>
                <a:gd name="T18" fmla="*/ 29 w 29"/>
                <a:gd name="T19" fmla="*/ 17 h 47"/>
                <a:gd name="T20" fmla="*/ 29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29" y="30"/>
                  </a:moveTo>
                  <a:lnTo>
                    <a:pt x="18" y="30"/>
                  </a:lnTo>
                  <a:lnTo>
                    <a:pt x="18" y="47"/>
                  </a:lnTo>
                  <a:lnTo>
                    <a:pt x="8" y="4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9" y="17"/>
                  </a:lnTo>
                  <a:lnTo>
                    <a:pt x="29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3" name="Rectangle 604"/>
            <p:cNvSpPr>
              <a:spLocks noChangeArrowheads="1"/>
            </p:cNvSpPr>
            <p:nvPr/>
          </p:nvSpPr>
          <p:spPr bwMode="auto">
            <a:xfrm>
              <a:off x="2909" y="883"/>
              <a:ext cx="0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4" name="Rectangle 605"/>
            <p:cNvSpPr>
              <a:spLocks noChangeArrowheads="1"/>
            </p:cNvSpPr>
            <p:nvPr/>
          </p:nvSpPr>
          <p:spPr bwMode="auto">
            <a:xfrm>
              <a:off x="2929" y="693"/>
              <a:ext cx="1" cy="3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" name="Freeform 606"/>
            <p:cNvSpPr>
              <a:spLocks/>
            </p:cNvSpPr>
            <p:nvPr/>
          </p:nvSpPr>
          <p:spPr bwMode="auto">
            <a:xfrm>
              <a:off x="2920" y="768"/>
              <a:ext cx="1" cy="34"/>
            </a:xfrm>
            <a:custGeom>
              <a:avLst/>
              <a:gdLst>
                <a:gd name="T0" fmla="*/ 1 w 2"/>
                <a:gd name="T1" fmla="*/ 152 h 152"/>
                <a:gd name="T2" fmla="*/ 0 w 2"/>
                <a:gd name="T3" fmla="*/ 152 h 152"/>
                <a:gd name="T4" fmla="*/ 0 w 2"/>
                <a:gd name="T5" fmla="*/ 0 h 152"/>
                <a:gd name="T6" fmla="*/ 2 w 2"/>
                <a:gd name="T7" fmla="*/ 0 h 152"/>
                <a:gd name="T8" fmla="*/ 1 w 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2">
                  <a:moveTo>
                    <a:pt x="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6" name="Freeform 607"/>
            <p:cNvSpPr>
              <a:spLocks/>
            </p:cNvSpPr>
            <p:nvPr/>
          </p:nvSpPr>
          <p:spPr bwMode="auto">
            <a:xfrm>
              <a:off x="2920" y="768"/>
              <a:ext cx="1" cy="34"/>
            </a:xfrm>
            <a:custGeom>
              <a:avLst/>
              <a:gdLst>
                <a:gd name="T0" fmla="*/ 1 w 2"/>
                <a:gd name="T1" fmla="*/ 152 h 152"/>
                <a:gd name="T2" fmla="*/ 0 w 2"/>
                <a:gd name="T3" fmla="*/ 152 h 152"/>
                <a:gd name="T4" fmla="*/ 0 w 2"/>
                <a:gd name="T5" fmla="*/ 0 h 152"/>
                <a:gd name="T6" fmla="*/ 2 w 2"/>
                <a:gd name="T7" fmla="*/ 0 h 152"/>
                <a:gd name="T8" fmla="*/ 1 w 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2">
                  <a:moveTo>
                    <a:pt x="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5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7" name="Rectangle 608"/>
            <p:cNvSpPr>
              <a:spLocks noChangeArrowheads="1"/>
            </p:cNvSpPr>
            <p:nvPr/>
          </p:nvSpPr>
          <p:spPr bwMode="auto">
            <a:xfrm>
              <a:off x="2925" y="730"/>
              <a:ext cx="1" cy="3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8" name="Rectangle 609"/>
            <p:cNvSpPr>
              <a:spLocks noChangeArrowheads="1"/>
            </p:cNvSpPr>
            <p:nvPr/>
          </p:nvSpPr>
          <p:spPr bwMode="auto">
            <a:xfrm>
              <a:off x="2930" y="711"/>
              <a:ext cx="35" cy="20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9" name="Rectangle 610"/>
            <p:cNvSpPr>
              <a:spLocks noChangeArrowheads="1"/>
            </p:cNvSpPr>
            <p:nvPr/>
          </p:nvSpPr>
          <p:spPr bwMode="auto">
            <a:xfrm>
              <a:off x="2930" y="711"/>
              <a:ext cx="35" cy="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0" name="Rectangle 611"/>
            <p:cNvSpPr>
              <a:spLocks noChangeArrowheads="1"/>
            </p:cNvSpPr>
            <p:nvPr/>
          </p:nvSpPr>
          <p:spPr bwMode="auto">
            <a:xfrm>
              <a:off x="2922" y="787"/>
              <a:ext cx="33" cy="21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1" name="Rectangle 612"/>
            <p:cNvSpPr>
              <a:spLocks noChangeArrowheads="1"/>
            </p:cNvSpPr>
            <p:nvPr/>
          </p:nvSpPr>
          <p:spPr bwMode="auto">
            <a:xfrm>
              <a:off x="2922" y="787"/>
              <a:ext cx="33" cy="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2" name="Rectangle 613"/>
            <p:cNvSpPr>
              <a:spLocks noChangeArrowheads="1"/>
            </p:cNvSpPr>
            <p:nvPr/>
          </p:nvSpPr>
          <p:spPr bwMode="auto">
            <a:xfrm>
              <a:off x="2917" y="806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3" name="Rectangle 614"/>
            <p:cNvSpPr>
              <a:spLocks noChangeArrowheads="1"/>
            </p:cNvSpPr>
            <p:nvPr/>
          </p:nvSpPr>
          <p:spPr bwMode="auto">
            <a:xfrm>
              <a:off x="2919" y="826"/>
              <a:ext cx="33" cy="21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4" name="Rectangle 615"/>
            <p:cNvSpPr>
              <a:spLocks noChangeArrowheads="1"/>
            </p:cNvSpPr>
            <p:nvPr/>
          </p:nvSpPr>
          <p:spPr bwMode="auto">
            <a:xfrm>
              <a:off x="2919" y="826"/>
              <a:ext cx="33" cy="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" name="Rectangle 616"/>
            <p:cNvSpPr>
              <a:spLocks noChangeArrowheads="1"/>
            </p:cNvSpPr>
            <p:nvPr/>
          </p:nvSpPr>
          <p:spPr bwMode="auto">
            <a:xfrm>
              <a:off x="2912" y="845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" name="Rectangle 617"/>
            <p:cNvSpPr>
              <a:spLocks noChangeArrowheads="1"/>
            </p:cNvSpPr>
            <p:nvPr/>
          </p:nvSpPr>
          <p:spPr bwMode="auto">
            <a:xfrm>
              <a:off x="2915" y="864"/>
              <a:ext cx="33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7" name="Rectangle 618"/>
            <p:cNvSpPr>
              <a:spLocks noChangeArrowheads="1"/>
            </p:cNvSpPr>
            <p:nvPr/>
          </p:nvSpPr>
          <p:spPr bwMode="auto">
            <a:xfrm>
              <a:off x="2915" y="864"/>
              <a:ext cx="33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8" name="Freeform 619"/>
            <p:cNvSpPr>
              <a:spLocks/>
            </p:cNvSpPr>
            <p:nvPr/>
          </p:nvSpPr>
          <p:spPr bwMode="auto">
            <a:xfrm>
              <a:off x="2946" y="868"/>
              <a:ext cx="10" cy="18"/>
            </a:xfrm>
            <a:custGeom>
              <a:avLst/>
              <a:gdLst>
                <a:gd name="T0" fmla="*/ 0 w 47"/>
                <a:gd name="T1" fmla="*/ 79 h 79"/>
                <a:gd name="T2" fmla="*/ 47 w 47"/>
                <a:gd name="T3" fmla="*/ 79 h 79"/>
                <a:gd name="T4" fmla="*/ 47 w 47"/>
                <a:gd name="T5" fmla="*/ 0 h 79"/>
                <a:gd name="T6" fmla="*/ 11 w 47"/>
                <a:gd name="T7" fmla="*/ 0 h 79"/>
                <a:gd name="T8" fmla="*/ 11 w 47"/>
                <a:gd name="T9" fmla="*/ 59 h 79"/>
                <a:gd name="T10" fmla="*/ 0 w 47"/>
                <a:gd name="T11" fmla="*/ 59 h 79"/>
                <a:gd name="T12" fmla="*/ 0 w 47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9">
                  <a:moveTo>
                    <a:pt x="0" y="79"/>
                  </a:moveTo>
                  <a:lnTo>
                    <a:pt x="47" y="79"/>
                  </a:lnTo>
                  <a:lnTo>
                    <a:pt x="47" y="0"/>
                  </a:lnTo>
                  <a:lnTo>
                    <a:pt x="11" y="0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9" name="Freeform 620"/>
            <p:cNvSpPr>
              <a:spLocks/>
            </p:cNvSpPr>
            <p:nvPr/>
          </p:nvSpPr>
          <p:spPr bwMode="auto">
            <a:xfrm>
              <a:off x="2946" y="868"/>
              <a:ext cx="10" cy="18"/>
            </a:xfrm>
            <a:custGeom>
              <a:avLst/>
              <a:gdLst>
                <a:gd name="T0" fmla="*/ 0 w 47"/>
                <a:gd name="T1" fmla="*/ 79 h 79"/>
                <a:gd name="T2" fmla="*/ 47 w 47"/>
                <a:gd name="T3" fmla="*/ 79 h 79"/>
                <a:gd name="T4" fmla="*/ 47 w 47"/>
                <a:gd name="T5" fmla="*/ 0 h 79"/>
                <a:gd name="T6" fmla="*/ 11 w 47"/>
                <a:gd name="T7" fmla="*/ 0 h 79"/>
                <a:gd name="T8" fmla="*/ 11 w 47"/>
                <a:gd name="T9" fmla="*/ 59 h 79"/>
                <a:gd name="T10" fmla="*/ 0 w 47"/>
                <a:gd name="T11" fmla="*/ 59 h 79"/>
                <a:gd name="T12" fmla="*/ 0 w 47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9">
                  <a:moveTo>
                    <a:pt x="0" y="79"/>
                  </a:moveTo>
                  <a:lnTo>
                    <a:pt x="47" y="79"/>
                  </a:lnTo>
                  <a:lnTo>
                    <a:pt x="47" y="0"/>
                  </a:lnTo>
                  <a:lnTo>
                    <a:pt x="11" y="0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7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0" name="Rectangle 621"/>
            <p:cNvSpPr>
              <a:spLocks noChangeArrowheads="1"/>
            </p:cNvSpPr>
            <p:nvPr/>
          </p:nvSpPr>
          <p:spPr bwMode="auto">
            <a:xfrm>
              <a:off x="2910" y="903"/>
              <a:ext cx="33" cy="21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1" name="Rectangle 622"/>
            <p:cNvSpPr>
              <a:spLocks noChangeArrowheads="1"/>
            </p:cNvSpPr>
            <p:nvPr/>
          </p:nvSpPr>
          <p:spPr bwMode="auto">
            <a:xfrm>
              <a:off x="2910" y="903"/>
              <a:ext cx="33" cy="2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2" name="Freeform 623"/>
            <p:cNvSpPr>
              <a:spLocks/>
            </p:cNvSpPr>
            <p:nvPr/>
          </p:nvSpPr>
          <p:spPr bwMode="auto">
            <a:xfrm>
              <a:off x="2941" y="906"/>
              <a:ext cx="11" cy="18"/>
            </a:xfrm>
            <a:custGeom>
              <a:avLst/>
              <a:gdLst>
                <a:gd name="T0" fmla="*/ 0 w 47"/>
                <a:gd name="T1" fmla="*/ 78 h 78"/>
                <a:gd name="T2" fmla="*/ 47 w 47"/>
                <a:gd name="T3" fmla="*/ 78 h 78"/>
                <a:gd name="T4" fmla="*/ 47 w 47"/>
                <a:gd name="T5" fmla="*/ 0 h 78"/>
                <a:gd name="T6" fmla="*/ 12 w 47"/>
                <a:gd name="T7" fmla="*/ 0 h 78"/>
                <a:gd name="T8" fmla="*/ 12 w 47"/>
                <a:gd name="T9" fmla="*/ 59 h 78"/>
                <a:gd name="T10" fmla="*/ 0 w 47"/>
                <a:gd name="T11" fmla="*/ 59 h 78"/>
                <a:gd name="T12" fmla="*/ 0 w 47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8">
                  <a:moveTo>
                    <a:pt x="0" y="78"/>
                  </a:moveTo>
                  <a:lnTo>
                    <a:pt x="47" y="78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3" name="Freeform 624"/>
            <p:cNvSpPr>
              <a:spLocks/>
            </p:cNvSpPr>
            <p:nvPr/>
          </p:nvSpPr>
          <p:spPr bwMode="auto">
            <a:xfrm>
              <a:off x="2941" y="906"/>
              <a:ext cx="11" cy="18"/>
            </a:xfrm>
            <a:custGeom>
              <a:avLst/>
              <a:gdLst>
                <a:gd name="T0" fmla="*/ 0 w 47"/>
                <a:gd name="T1" fmla="*/ 78 h 78"/>
                <a:gd name="T2" fmla="*/ 47 w 47"/>
                <a:gd name="T3" fmla="*/ 78 h 78"/>
                <a:gd name="T4" fmla="*/ 47 w 47"/>
                <a:gd name="T5" fmla="*/ 0 h 78"/>
                <a:gd name="T6" fmla="*/ 12 w 47"/>
                <a:gd name="T7" fmla="*/ 0 h 78"/>
                <a:gd name="T8" fmla="*/ 12 w 47"/>
                <a:gd name="T9" fmla="*/ 59 h 78"/>
                <a:gd name="T10" fmla="*/ 0 w 47"/>
                <a:gd name="T11" fmla="*/ 59 h 78"/>
                <a:gd name="T12" fmla="*/ 0 w 47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8">
                  <a:moveTo>
                    <a:pt x="0" y="78"/>
                  </a:moveTo>
                  <a:lnTo>
                    <a:pt x="47" y="78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4" name="Rectangle 625"/>
            <p:cNvSpPr>
              <a:spLocks noChangeArrowheads="1"/>
            </p:cNvSpPr>
            <p:nvPr/>
          </p:nvSpPr>
          <p:spPr bwMode="auto">
            <a:xfrm>
              <a:off x="2907" y="940"/>
              <a:ext cx="33" cy="23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5" name="Rectangle 626"/>
            <p:cNvSpPr>
              <a:spLocks noChangeArrowheads="1"/>
            </p:cNvSpPr>
            <p:nvPr/>
          </p:nvSpPr>
          <p:spPr bwMode="auto">
            <a:xfrm>
              <a:off x="2907" y="940"/>
              <a:ext cx="33" cy="2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6" name="Freeform 627"/>
            <p:cNvSpPr>
              <a:spLocks/>
            </p:cNvSpPr>
            <p:nvPr/>
          </p:nvSpPr>
          <p:spPr bwMode="auto">
            <a:xfrm>
              <a:off x="2938" y="944"/>
              <a:ext cx="10" cy="19"/>
            </a:xfrm>
            <a:custGeom>
              <a:avLst/>
              <a:gdLst>
                <a:gd name="T0" fmla="*/ 0 w 45"/>
                <a:gd name="T1" fmla="*/ 77 h 77"/>
                <a:gd name="T2" fmla="*/ 45 w 45"/>
                <a:gd name="T3" fmla="*/ 77 h 77"/>
                <a:gd name="T4" fmla="*/ 45 w 45"/>
                <a:gd name="T5" fmla="*/ 0 h 77"/>
                <a:gd name="T6" fmla="*/ 11 w 45"/>
                <a:gd name="T7" fmla="*/ 0 h 77"/>
                <a:gd name="T8" fmla="*/ 11 w 45"/>
                <a:gd name="T9" fmla="*/ 59 h 77"/>
                <a:gd name="T10" fmla="*/ 0 w 45"/>
                <a:gd name="T11" fmla="*/ 59 h 77"/>
                <a:gd name="T12" fmla="*/ 0 w 45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7">
                  <a:moveTo>
                    <a:pt x="0" y="77"/>
                  </a:moveTo>
                  <a:lnTo>
                    <a:pt x="45" y="77"/>
                  </a:lnTo>
                  <a:lnTo>
                    <a:pt x="45" y="0"/>
                  </a:lnTo>
                  <a:lnTo>
                    <a:pt x="11" y="0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7" name="Freeform 628"/>
            <p:cNvSpPr>
              <a:spLocks/>
            </p:cNvSpPr>
            <p:nvPr/>
          </p:nvSpPr>
          <p:spPr bwMode="auto">
            <a:xfrm>
              <a:off x="2938" y="944"/>
              <a:ext cx="10" cy="19"/>
            </a:xfrm>
            <a:custGeom>
              <a:avLst/>
              <a:gdLst>
                <a:gd name="T0" fmla="*/ 0 w 45"/>
                <a:gd name="T1" fmla="*/ 77 h 77"/>
                <a:gd name="T2" fmla="*/ 45 w 45"/>
                <a:gd name="T3" fmla="*/ 77 h 77"/>
                <a:gd name="T4" fmla="*/ 45 w 45"/>
                <a:gd name="T5" fmla="*/ 0 h 77"/>
                <a:gd name="T6" fmla="*/ 11 w 45"/>
                <a:gd name="T7" fmla="*/ 0 h 77"/>
                <a:gd name="T8" fmla="*/ 11 w 45"/>
                <a:gd name="T9" fmla="*/ 59 h 77"/>
                <a:gd name="T10" fmla="*/ 0 w 45"/>
                <a:gd name="T11" fmla="*/ 59 h 77"/>
                <a:gd name="T12" fmla="*/ 0 w 45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7">
                  <a:moveTo>
                    <a:pt x="0" y="77"/>
                  </a:moveTo>
                  <a:lnTo>
                    <a:pt x="45" y="77"/>
                  </a:lnTo>
                  <a:lnTo>
                    <a:pt x="45" y="0"/>
                  </a:lnTo>
                  <a:lnTo>
                    <a:pt x="11" y="0"/>
                  </a:lnTo>
                  <a:lnTo>
                    <a:pt x="11" y="59"/>
                  </a:lnTo>
                  <a:lnTo>
                    <a:pt x="0" y="59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8" name="Freeform 629"/>
            <p:cNvSpPr>
              <a:spLocks/>
            </p:cNvSpPr>
            <p:nvPr/>
          </p:nvSpPr>
          <p:spPr bwMode="auto">
            <a:xfrm>
              <a:off x="2904" y="922"/>
              <a:ext cx="1" cy="34"/>
            </a:xfrm>
            <a:custGeom>
              <a:avLst/>
              <a:gdLst>
                <a:gd name="T0" fmla="*/ 151 h 151"/>
                <a:gd name="T1" fmla="*/ 0 h 151"/>
                <a:gd name="T2" fmla="*/ 151 h 1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1">
                  <a:moveTo>
                    <a:pt x="0" y="151"/>
                  </a:moveTo>
                  <a:lnTo>
                    <a:pt x="0" y="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9" name="Freeform 630"/>
            <p:cNvSpPr>
              <a:spLocks/>
            </p:cNvSpPr>
            <p:nvPr/>
          </p:nvSpPr>
          <p:spPr bwMode="auto">
            <a:xfrm>
              <a:off x="2904" y="922"/>
              <a:ext cx="1" cy="34"/>
            </a:xfrm>
            <a:custGeom>
              <a:avLst/>
              <a:gdLst>
                <a:gd name="T0" fmla="*/ 0 h 151"/>
                <a:gd name="T1" fmla="*/ 151 h 151"/>
                <a:gd name="T2" fmla="*/ 0 h 1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1">
                  <a:moveTo>
                    <a:pt x="0" y="0"/>
                  </a:move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0" name="Rectangle 631"/>
            <p:cNvSpPr>
              <a:spLocks noChangeArrowheads="1"/>
            </p:cNvSpPr>
            <p:nvPr/>
          </p:nvSpPr>
          <p:spPr bwMode="auto">
            <a:xfrm>
              <a:off x="2900" y="961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1" name="Freeform 632"/>
            <p:cNvSpPr>
              <a:spLocks/>
            </p:cNvSpPr>
            <p:nvPr/>
          </p:nvSpPr>
          <p:spPr bwMode="auto">
            <a:xfrm>
              <a:off x="2896" y="999"/>
              <a:ext cx="1" cy="34"/>
            </a:xfrm>
            <a:custGeom>
              <a:avLst/>
              <a:gdLst>
                <a:gd name="T0" fmla="*/ 2 w 2"/>
                <a:gd name="T1" fmla="*/ 152 h 152"/>
                <a:gd name="T2" fmla="*/ 0 w 2"/>
                <a:gd name="T3" fmla="*/ 152 h 152"/>
                <a:gd name="T4" fmla="*/ 1 w 2"/>
                <a:gd name="T5" fmla="*/ 0 h 152"/>
                <a:gd name="T6" fmla="*/ 2 w 2"/>
                <a:gd name="T7" fmla="*/ 0 h 152"/>
                <a:gd name="T8" fmla="*/ 2 w 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2">
                  <a:moveTo>
                    <a:pt x="2" y="152"/>
                  </a:moveTo>
                  <a:lnTo>
                    <a:pt x="0" y="15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2" name="Freeform 633"/>
            <p:cNvSpPr>
              <a:spLocks/>
            </p:cNvSpPr>
            <p:nvPr/>
          </p:nvSpPr>
          <p:spPr bwMode="auto">
            <a:xfrm>
              <a:off x="2896" y="999"/>
              <a:ext cx="1" cy="34"/>
            </a:xfrm>
            <a:custGeom>
              <a:avLst/>
              <a:gdLst>
                <a:gd name="T0" fmla="*/ 2 w 2"/>
                <a:gd name="T1" fmla="*/ 152 h 152"/>
                <a:gd name="T2" fmla="*/ 0 w 2"/>
                <a:gd name="T3" fmla="*/ 152 h 152"/>
                <a:gd name="T4" fmla="*/ 1 w 2"/>
                <a:gd name="T5" fmla="*/ 0 h 152"/>
                <a:gd name="T6" fmla="*/ 2 w 2"/>
                <a:gd name="T7" fmla="*/ 0 h 152"/>
                <a:gd name="T8" fmla="*/ 2 w 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2">
                  <a:moveTo>
                    <a:pt x="2" y="152"/>
                  </a:moveTo>
                  <a:lnTo>
                    <a:pt x="0" y="15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3" name="Rectangle 634"/>
            <p:cNvSpPr>
              <a:spLocks noChangeArrowheads="1"/>
            </p:cNvSpPr>
            <p:nvPr/>
          </p:nvSpPr>
          <p:spPr bwMode="auto">
            <a:xfrm>
              <a:off x="2902" y="979"/>
              <a:ext cx="33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4" name="Rectangle 635"/>
            <p:cNvSpPr>
              <a:spLocks noChangeArrowheads="1"/>
            </p:cNvSpPr>
            <p:nvPr/>
          </p:nvSpPr>
          <p:spPr bwMode="auto">
            <a:xfrm>
              <a:off x="2902" y="979"/>
              <a:ext cx="33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5" name="Freeform 636"/>
            <p:cNvSpPr>
              <a:spLocks/>
            </p:cNvSpPr>
            <p:nvPr/>
          </p:nvSpPr>
          <p:spPr bwMode="auto">
            <a:xfrm>
              <a:off x="2933" y="986"/>
              <a:ext cx="10" cy="15"/>
            </a:xfrm>
            <a:custGeom>
              <a:avLst/>
              <a:gdLst>
                <a:gd name="T0" fmla="*/ 0 w 47"/>
                <a:gd name="T1" fmla="*/ 45 h 64"/>
                <a:gd name="T2" fmla="*/ 0 w 47"/>
                <a:gd name="T3" fmla="*/ 64 h 64"/>
                <a:gd name="T4" fmla="*/ 47 w 47"/>
                <a:gd name="T5" fmla="*/ 64 h 64"/>
                <a:gd name="T6" fmla="*/ 47 w 47"/>
                <a:gd name="T7" fmla="*/ 0 h 64"/>
                <a:gd name="T8" fmla="*/ 12 w 47"/>
                <a:gd name="T9" fmla="*/ 0 h 64"/>
                <a:gd name="T10" fmla="*/ 12 w 47"/>
                <a:gd name="T11" fmla="*/ 45 h 64"/>
                <a:gd name="T12" fmla="*/ 0 w 47"/>
                <a:gd name="T13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4">
                  <a:moveTo>
                    <a:pt x="0" y="45"/>
                  </a:moveTo>
                  <a:lnTo>
                    <a:pt x="0" y="64"/>
                  </a:lnTo>
                  <a:lnTo>
                    <a:pt x="47" y="64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" name="Freeform 637"/>
            <p:cNvSpPr>
              <a:spLocks/>
            </p:cNvSpPr>
            <p:nvPr/>
          </p:nvSpPr>
          <p:spPr bwMode="auto">
            <a:xfrm>
              <a:off x="2933" y="986"/>
              <a:ext cx="10" cy="15"/>
            </a:xfrm>
            <a:custGeom>
              <a:avLst/>
              <a:gdLst>
                <a:gd name="T0" fmla="*/ 0 w 47"/>
                <a:gd name="T1" fmla="*/ 45 h 64"/>
                <a:gd name="T2" fmla="*/ 0 w 47"/>
                <a:gd name="T3" fmla="*/ 64 h 64"/>
                <a:gd name="T4" fmla="*/ 47 w 47"/>
                <a:gd name="T5" fmla="*/ 64 h 64"/>
                <a:gd name="T6" fmla="*/ 47 w 47"/>
                <a:gd name="T7" fmla="*/ 0 h 64"/>
                <a:gd name="T8" fmla="*/ 12 w 47"/>
                <a:gd name="T9" fmla="*/ 0 h 64"/>
                <a:gd name="T10" fmla="*/ 12 w 47"/>
                <a:gd name="T11" fmla="*/ 45 h 64"/>
                <a:gd name="T12" fmla="*/ 0 w 47"/>
                <a:gd name="T13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4">
                  <a:moveTo>
                    <a:pt x="0" y="45"/>
                  </a:moveTo>
                  <a:lnTo>
                    <a:pt x="0" y="64"/>
                  </a:lnTo>
                  <a:lnTo>
                    <a:pt x="47" y="64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" name="Rectangle 638"/>
            <p:cNvSpPr>
              <a:spLocks noChangeArrowheads="1"/>
            </p:cNvSpPr>
            <p:nvPr/>
          </p:nvSpPr>
          <p:spPr bwMode="auto">
            <a:xfrm>
              <a:off x="2897" y="1017"/>
              <a:ext cx="33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" name="Rectangle 639"/>
            <p:cNvSpPr>
              <a:spLocks noChangeArrowheads="1"/>
            </p:cNvSpPr>
            <p:nvPr/>
          </p:nvSpPr>
          <p:spPr bwMode="auto">
            <a:xfrm>
              <a:off x="2897" y="1017"/>
              <a:ext cx="33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9" name="Freeform 640"/>
            <p:cNvSpPr>
              <a:spLocks/>
            </p:cNvSpPr>
            <p:nvPr/>
          </p:nvSpPr>
          <p:spPr bwMode="auto">
            <a:xfrm>
              <a:off x="2929" y="1025"/>
              <a:ext cx="10" cy="14"/>
            </a:xfrm>
            <a:custGeom>
              <a:avLst/>
              <a:gdLst>
                <a:gd name="T0" fmla="*/ 0 w 47"/>
                <a:gd name="T1" fmla="*/ 45 h 63"/>
                <a:gd name="T2" fmla="*/ 0 w 47"/>
                <a:gd name="T3" fmla="*/ 63 h 63"/>
                <a:gd name="T4" fmla="*/ 47 w 47"/>
                <a:gd name="T5" fmla="*/ 63 h 63"/>
                <a:gd name="T6" fmla="*/ 47 w 47"/>
                <a:gd name="T7" fmla="*/ 0 h 63"/>
                <a:gd name="T8" fmla="*/ 12 w 47"/>
                <a:gd name="T9" fmla="*/ 0 h 63"/>
                <a:gd name="T10" fmla="*/ 12 w 47"/>
                <a:gd name="T11" fmla="*/ 45 h 63"/>
                <a:gd name="T12" fmla="*/ 0 w 47"/>
                <a:gd name="T1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3">
                  <a:moveTo>
                    <a:pt x="0" y="45"/>
                  </a:moveTo>
                  <a:lnTo>
                    <a:pt x="0" y="63"/>
                  </a:lnTo>
                  <a:lnTo>
                    <a:pt x="47" y="63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0" name="Freeform 641"/>
            <p:cNvSpPr>
              <a:spLocks/>
            </p:cNvSpPr>
            <p:nvPr/>
          </p:nvSpPr>
          <p:spPr bwMode="auto">
            <a:xfrm>
              <a:off x="2929" y="1025"/>
              <a:ext cx="10" cy="14"/>
            </a:xfrm>
            <a:custGeom>
              <a:avLst/>
              <a:gdLst>
                <a:gd name="T0" fmla="*/ 0 w 47"/>
                <a:gd name="T1" fmla="*/ 45 h 63"/>
                <a:gd name="T2" fmla="*/ 0 w 47"/>
                <a:gd name="T3" fmla="*/ 63 h 63"/>
                <a:gd name="T4" fmla="*/ 47 w 47"/>
                <a:gd name="T5" fmla="*/ 63 h 63"/>
                <a:gd name="T6" fmla="*/ 47 w 47"/>
                <a:gd name="T7" fmla="*/ 0 h 63"/>
                <a:gd name="T8" fmla="*/ 12 w 47"/>
                <a:gd name="T9" fmla="*/ 0 h 63"/>
                <a:gd name="T10" fmla="*/ 12 w 47"/>
                <a:gd name="T11" fmla="*/ 45 h 63"/>
                <a:gd name="T12" fmla="*/ 0 w 47"/>
                <a:gd name="T1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3">
                  <a:moveTo>
                    <a:pt x="0" y="45"/>
                  </a:moveTo>
                  <a:lnTo>
                    <a:pt x="0" y="63"/>
                  </a:lnTo>
                  <a:lnTo>
                    <a:pt x="47" y="63"/>
                  </a:lnTo>
                  <a:lnTo>
                    <a:pt x="47" y="0"/>
                  </a:lnTo>
                  <a:lnTo>
                    <a:pt x="12" y="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1" name="Rectangle 642"/>
            <p:cNvSpPr>
              <a:spLocks noChangeArrowheads="1"/>
            </p:cNvSpPr>
            <p:nvPr/>
          </p:nvSpPr>
          <p:spPr bwMode="auto">
            <a:xfrm>
              <a:off x="2887" y="1076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2" name="Rectangle 643"/>
            <p:cNvSpPr>
              <a:spLocks noChangeArrowheads="1"/>
            </p:cNvSpPr>
            <p:nvPr/>
          </p:nvSpPr>
          <p:spPr bwMode="auto">
            <a:xfrm>
              <a:off x="2892" y="1037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3" name="Rectangle 644"/>
            <p:cNvSpPr>
              <a:spLocks noChangeArrowheads="1"/>
            </p:cNvSpPr>
            <p:nvPr/>
          </p:nvSpPr>
          <p:spPr bwMode="auto">
            <a:xfrm>
              <a:off x="2894" y="1056"/>
              <a:ext cx="33" cy="23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4" name="Rectangle 645"/>
            <p:cNvSpPr>
              <a:spLocks noChangeArrowheads="1"/>
            </p:cNvSpPr>
            <p:nvPr/>
          </p:nvSpPr>
          <p:spPr bwMode="auto">
            <a:xfrm>
              <a:off x="2894" y="1056"/>
              <a:ext cx="33" cy="2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5" name="Freeform 646"/>
            <p:cNvSpPr>
              <a:spLocks/>
            </p:cNvSpPr>
            <p:nvPr/>
          </p:nvSpPr>
          <p:spPr bwMode="auto">
            <a:xfrm>
              <a:off x="2924" y="1068"/>
              <a:ext cx="11" cy="11"/>
            </a:xfrm>
            <a:custGeom>
              <a:avLst/>
              <a:gdLst>
                <a:gd name="T0" fmla="*/ 0 w 47"/>
                <a:gd name="T1" fmla="*/ 30 h 49"/>
                <a:gd name="T2" fmla="*/ 0 w 47"/>
                <a:gd name="T3" fmla="*/ 49 h 49"/>
                <a:gd name="T4" fmla="*/ 47 w 47"/>
                <a:gd name="T5" fmla="*/ 49 h 49"/>
                <a:gd name="T6" fmla="*/ 47 w 47"/>
                <a:gd name="T7" fmla="*/ 0 h 49"/>
                <a:gd name="T8" fmla="*/ 13 w 47"/>
                <a:gd name="T9" fmla="*/ 0 h 49"/>
                <a:gd name="T10" fmla="*/ 13 w 47"/>
                <a:gd name="T11" fmla="*/ 30 h 49"/>
                <a:gd name="T12" fmla="*/ 0 w 47"/>
                <a:gd name="T1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9">
                  <a:moveTo>
                    <a:pt x="0" y="30"/>
                  </a:moveTo>
                  <a:lnTo>
                    <a:pt x="0" y="49"/>
                  </a:lnTo>
                  <a:lnTo>
                    <a:pt x="47" y="49"/>
                  </a:lnTo>
                  <a:lnTo>
                    <a:pt x="47" y="0"/>
                  </a:lnTo>
                  <a:lnTo>
                    <a:pt x="13" y="0"/>
                  </a:lnTo>
                  <a:lnTo>
                    <a:pt x="1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" name="Freeform 647"/>
            <p:cNvSpPr>
              <a:spLocks/>
            </p:cNvSpPr>
            <p:nvPr/>
          </p:nvSpPr>
          <p:spPr bwMode="auto">
            <a:xfrm>
              <a:off x="2924" y="1068"/>
              <a:ext cx="11" cy="11"/>
            </a:xfrm>
            <a:custGeom>
              <a:avLst/>
              <a:gdLst>
                <a:gd name="T0" fmla="*/ 0 w 47"/>
                <a:gd name="T1" fmla="*/ 30 h 49"/>
                <a:gd name="T2" fmla="*/ 0 w 47"/>
                <a:gd name="T3" fmla="*/ 49 h 49"/>
                <a:gd name="T4" fmla="*/ 47 w 47"/>
                <a:gd name="T5" fmla="*/ 49 h 49"/>
                <a:gd name="T6" fmla="*/ 47 w 47"/>
                <a:gd name="T7" fmla="*/ 0 h 49"/>
                <a:gd name="T8" fmla="*/ 13 w 47"/>
                <a:gd name="T9" fmla="*/ 0 h 49"/>
                <a:gd name="T10" fmla="*/ 13 w 47"/>
                <a:gd name="T11" fmla="*/ 30 h 49"/>
                <a:gd name="T12" fmla="*/ 0 w 47"/>
                <a:gd name="T1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9">
                  <a:moveTo>
                    <a:pt x="0" y="30"/>
                  </a:moveTo>
                  <a:lnTo>
                    <a:pt x="0" y="49"/>
                  </a:lnTo>
                  <a:lnTo>
                    <a:pt x="47" y="49"/>
                  </a:lnTo>
                  <a:lnTo>
                    <a:pt x="47" y="0"/>
                  </a:lnTo>
                  <a:lnTo>
                    <a:pt x="13" y="0"/>
                  </a:lnTo>
                  <a:lnTo>
                    <a:pt x="13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7" name="Rectangle 648"/>
            <p:cNvSpPr>
              <a:spLocks noChangeArrowheads="1"/>
            </p:cNvSpPr>
            <p:nvPr/>
          </p:nvSpPr>
          <p:spPr bwMode="auto">
            <a:xfrm>
              <a:off x="2889" y="1094"/>
              <a:ext cx="32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" name="Rectangle 649"/>
            <p:cNvSpPr>
              <a:spLocks noChangeArrowheads="1"/>
            </p:cNvSpPr>
            <p:nvPr/>
          </p:nvSpPr>
          <p:spPr bwMode="auto">
            <a:xfrm>
              <a:off x="2889" y="1094"/>
              <a:ext cx="32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9" name="Freeform 650"/>
            <p:cNvSpPr>
              <a:spLocks/>
            </p:cNvSpPr>
            <p:nvPr/>
          </p:nvSpPr>
          <p:spPr bwMode="auto">
            <a:xfrm>
              <a:off x="2919" y="1105"/>
              <a:ext cx="11" cy="11"/>
            </a:xfrm>
            <a:custGeom>
              <a:avLst/>
              <a:gdLst>
                <a:gd name="T0" fmla="*/ 0 w 47"/>
                <a:gd name="T1" fmla="*/ 31 h 49"/>
                <a:gd name="T2" fmla="*/ 0 w 47"/>
                <a:gd name="T3" fmla="*/ 49 h 49"/>
                <a:gd name="T4" fmla="*/ 47 w 47"/>
                <a:gd name="T5" fmla="*/ 49 h 49"/>
                <a:gd name="T6" fmla="*/ 46 w 47"/>
                <a:gd name="T7" fmla="*/ 0 h 49"/>
                <a:gd name="T8" fmla="*/ 11 w 47"/>
                <a:gd name="T9" fmla="*/ 0 h 49"/>
                <a:gd name="T10" fmla="*/ 11 w 47"/>
                <a:gd name="T11" fmla="*/ 31 h 49"/>
                <a:gd name="T12" fmla="*/ 0 w 47"/>
                <a:gd name="T1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9">
                  <a:moveTo>
                    <a:pt x="0" y="31"/>
                  </a:moveTo>
                  <a:lnTo>
                    <a:pt x="0" y="49"/>
                  </a:lnTo>
                  <a:lnTo>
                    <a:pt x="47" y="49"/>
                  </a:lnTo>
                  <a:lnTo>
                    <a:pt x="46" y="0"/>
                  </a:lnTo>
                  <a:lnTo>
                    <a:pt x="11" y="0"/>
                  </a:lnTo>
                  <a:lnTo>
                    <a:pt x="11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0" name="Freeform 651"/>
            <p:cNvSpPr>
              <a:spLocks/>
            </p:cNvSpPr>
            <p:nvPr/>
          </p:nvSpPr>
          <p:spPr bwMode="auto">
            <a:xfrm>
              <a:off x="2919" y="1105"/>
              <a:ext cx="11" cy="11"/>
            </a:xfrm>
            <a:custGeom>
              <a:avLst/>
              <a:gdLst>
                <a:gd name="T0" fmla="*/ 0 w 47"/>
                <a:gd name="T1" fmla="*/ 31 h 49"/>
                <a:gd name="T2" fmla="*/ 0 w 47"/>
                <a:gd name="T3" fmla="*/ 49 h 49"/>
                <a:gd name="T4" fmla="*/ 47 w 47"/>
                <a:gd name="T5" fmla="*/ 49 h 49"/>
                <a:gd name="T6" fmla="*/ 46 w 47"/>
                <a:gd name="T7" fmla="*/ 0 h 49"/>
                <a:gd name="T8" fmla="*/ 11 w 47"/>
                <a:gd name="T9" fmla="*/ 0 h 49"/>
                <a:gd name="T10" fmla="*/ 11 w 47"/>
                <a:gd name="T11" fmla="*/ 31 h 49"/>
                <a:gd name="T12" fmla="*/ 0 w 47"/>
                <a:gd name="T1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9">
                  <a:moveTo>
                    <a:pt x="0" y="31"/>
                  </a:moveTo>
                  <a:lnTo>
                    <a:pt x="0" y="49"/>
                  </a:lnTo>
                  <a:lnTo>
                    <a:pt x="47" y="49"/>
                  </a:lnTo>
                  <a:lnTo>
                    <a:pt x="46" y="0"/>
                  </a:lnTo>
                  <a:lnTo>
                    <a:pt x="11" y="0"/>
                  </a:lnTo>
                  <a:lnTo>
                    <a:pt x="11" y="31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1" name="Rectangle 652"/>
            <p:cNvSpPr>
              <a:spLocks noChangeArrowheads="1"/>
            </p:cNvSpPr>
            <p:nvPr/>
          </p:nvSpPr>
          <p:spPr bwMode="auto">
            <a:xfrm>
              <a:off x="2772" y="1114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2" name="Rectangle 653"/>
            <p:cNvSpPr>
              <a:spLocks noChangeArrowheads="1"/>
            </p:cNvSpPr>
            <p:nvPr/>
          </p:nvSpPr>
          <p:spPr bwMode="auto">
            <a:xfrm>
              <a:off x="2884" y="1114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3" name="Rectangle 654"/>
            <p:cNvSpPr>
              <a:spLocks noChangeArrowheads="1"/>
            </p:cNvSpPr>
            <p:nvPr/>
          </p:nvSpPr>
          <p:spPr bwMode="auto">
            <a:xfrm>
              <a:off x="2732" y="730"/>
              <a:ext cx="1" cy="3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4" name="Freeform 655"/>
            <p:cNvSpPr>
              <a:spLocks/>
            </p:cNvSpPr>
            <p:nvPr/>
          </p:nvSpPr>
          <p:spPr bwMode="auto">
            <a:xfrm>
              <a:off x="2731" y="761"/>
              <a:ext cx="6" cy="9"/>
            </a:xfrm>
            <a:custGeom>
              <a:avLst/>
              <a:gdLst>
                <a:gd name="T0" fmla="*/ 0 w 29"/>
                <a:gd name="T1" fmla="*/ 31 h 47"/>
                <a:gd name="T2" fmla="*/ 11 w 29"/>
                <a:gd name="T3" fmla="*/ 31 h 47"/>
                <a:gd name="T4" fmla="*/ 11 w 29"/>
                <a:gd name="T5" fmla="*/ 47 h 47"/>
                <a:gd name="T6" fmla="*/ 21 w 29"/>
                <a:gd name="T7" fmla="*/ 47 h 47"/>
                <a:gd name="T8" fmla="*/ 21 w 29"/>
                <a:gd name="T9" fmla="*/ 38 h 47"/>
                <a:gd name="T10" fmla="*/ 29 w 29"/>
                <a:gd name="T11" fmla="*/ 38 h 47"/>
                <a:gd name="T12" fmla="*/ 21 w 29"/>
                <a:gd name="T13" fmla="*/ 0 h 47"/>
                <a:gd name="T14" fmla="*/ 6 w 29"/>
                <a:gd name="T15" fmla="*/ 0 h 47"/>
                <a:gd name="T16" fmla="*/ 6 w 29"/>
                <a:gd name="T17" fmla="*/ 18 h 47"/>
                <a:gd name="T18" fmla="*/ 0 w 29"/>
                <a:gd name="T19" fmla="*/ 18 h 47"/>
                <a:gd name="T20" fmla="*/ 0 w 29"/>
                <a:gd name="T21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1"/>
                  </a:moveTo>
                  <a:lnTo>
                    <a:pt x="11" y="31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5" name="Freeform 656"/>
            <p:cNvSpPr>
              <a:spLocks/>
            </p:cNvSpPr>
            <p:nvPr/>
          </p:nvSpPr>
          <p:spPr bwMode="auto">
            <a:xfrm>
              <a:off x="2731" y="761"/>
              <a:ext cx="6" cy="9"/>
            </a:xfrm>
            <a:custGeom>
              <a:avLst/>
              <a:gdLst>
                <a:gd name="T0" fmla="*/ 0 w 29"/>
                <a:gd name="T1" fmla="*/ 31 h 47"/>
                <a:gd name="T2" fmla="*/ 11 w 29"/>
                <a:gd name="T3" fmla="*/ 31 h 47"/>
                <a:gd name="T4" fmla="*/ 11 w 29"/>
                <a:gd name="T5" fmla="*/ 47 h 47"/>
                <a:gd name="T6" fmla="*/ 21 w 29"/>
                <a:gd name="T7" fmla="*/ 47 h 47"/>
                <a:gd name="T8" fmla="*/ 21 w 29"/>
                <a:gd name="T9" fmla="*/ 38 h 47"/>
                <a:gd name="T10" fmla="*/ 29 w 29"/>
                <a:gd name="T11" fmla="*/ 38 h 47"/>
                <a:gd name="T12" fmla="*/ 21 w 29"/>
                <a:gd name="T13" fmla="*/ 0 h 47"/>
                <a:gd name="T14" fmla="*/ 6 w 29"/>
                <a:gd name="T15" fmla="*/ 0 h 47"/>
                <a:gd name="T16" fmla="*/ 6 w 29"/>
                <a:gd name="T17" fmla="*/ 18 h 47"/>
                <a:gd name="T18" fmla="*/ 0 w 29"/>
                <a:gd name="T19" fmla="*/ 18 h 47"/>
                <a:gd name="T20" fmla="*/ 0 w 29"/>
                <a:gd name="T21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1"/>
                  </a:moveTo>
                  <a:lnTo>
                    <a:pt x="11" y="31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" name="Freeform 657"/>
            <p:cNvSpPr>
              <a:spLocks/>
            </p:cNvSpPr>
            <p:nvPr/>
          </p:nvSpPr>
          <p:spPr bwMode="auto">
            <a:xfrm>
              <a:off x="2919" y="761"/>
              <a:ext cx="7" cy="9"/>
            </a:xfrm>
            <a:custGeom>
              <a:avLst/>
              <a:gdLst>
                <a:gd name="T0" fmla="*/ 29 w 29"/>
                <a:gd name="T1" fmla="*/ 31 h 47"/>
                <a:gd name="T2" fmla="*/ 18 w 29"/>
                <a:gd name="T3" fmla="*/ 31 h 47"/>
                <a:gd name="T4" fmla="*/ 18 w 29"/>
                <a:gd name="T5" fmla="*/ 47 h 47"/>
                <a:gd name="T6" fmla="*/ 8 w 29"/>
                <a:gd name="T7" fmla="*/ 47 h 47"/>
                <a:gd name="T8" fmla="*/ 8 w 29"/>
                <a:gd name="T9" fmla="*/ 38 h 47"/>
                <a:gd name="T10" fmla="*/ 0 w 29"/>
                <a:gd name="T11" fmla="*/ 38 h 47"/>
                <a:gd name="T12" fmla="*/ 8 w 29"/>
                <a:gd name="T13" fmla="*/ 0 h 47"/>
                <a:gd name="T14" fmla="*/ 23 w 29"/>
                <a:gd name="T15" fmla="*/ 0 h 47"/>
                <a:gd name="T16" fmla="*/ 23 w 29"/>
                <a:gd name="T17" fmla="*/ 18 h 47"/>
                <a:gd name="T18" fmla="*/ 29 w 29"/>
                <a:gd name="T19" fmla="*/ 18 h 47"/>
                <a:gd name="T20" fmla="*/ 29 w 29"/>
                <a:gd name="T21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29" y="31"/>
                  </a:moveTo>
                  <a:lnTo>
                    <a:pt x="18" y="31"/>
                  </a:lnTo>
                  <a:lnTo>
                    <a:pt x="18" y="47"/>
                  </a:lnTo>
                  <a:lnTo>
                    <a:pt x="8" y="4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29" y="18"/>
                  </a:lnTo>
                  <a:lnTo>
                    <a:pt x="29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7" name="Freeform 658"/>
            <p:cNvSpPr>
              <a:spLocks/>
            </p:cNvSpPr>
            <p:nvPr/>
          </p:nvSpPr>
          <p:spPr bwMode="auto">
            <a:xfrm>
              <a:off x="2919" y="761"/>
              <a:ext cx="7" cy="9"/>
            </a:xfrm>
            <a:custGeom>
              <a:avLst/>
              <a:gdLst>
                <a:gd name="T0" fmla="*/ 29 w 29"/>
                <a:gd name="T1" fmla="*/ 31 h 47"/>
                <a:gd name="T2" fmla="*/ 18 w 29"/>
                <a:gd name="T3" fmla="*/ 31 h 47"/>
                <a:gd name="T4" fmla="*/ 18 w 29"/>
                <a:gd name="T5" fmla="*/ 47 h 47"/>
                <a:gd name="T6" fmla="*/ 8 w 29"/>
                <a:gd name="T7" fmla="*/ 47 h 47"/>
                <a:gd name="T8" fmla="*/ 8 w 29"/>
                <a:gd name="T9" fmla="*/ 38 h 47"/>
                <a:gd name="T10" fmla="*/ 0 w 29"/>
                <a:gd name="T11" fmla="*/ 38 h 47"/>
                <a:gd name="T12" fmla="*/ 8 w 29"/>
                <a:gd name="T13" fmla="*/ 0 h 47"/>
                <a:gd name="T14" fmla="*/ 23 w 29"/>
                <a:gd name="T15" fmla="*/ 0 h 47"/>
                <a:gd name="T16" fmla="*/ 23 w 29"/>
                <a:gd name="T17" fmla="*/ 18 h 47"/>
                <a:gd name="T18" fmla="*/ 29 w 29"/>
                <a:gd name="T19" fmla="*/ 18 h 47"/>
                <a:gd name="T20" fmla="*/ 29 w 29"/>
                <a:gd name="T21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29" y="31"/>
                  </a:moveTo>
                  <a:lnTo>
                    <a:pt x="18" y="31"/>
                  </a:lnTo>
                  <a:lnTo>
                    <a:pt x="18" y="47"/>
                  </a:lnTo>
                  <a:lnTo>
                    <a:pt x="8" y="4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29" y="18"/>
                  </a:lnTo>
                  <a:lnTo>
                    <a:pt x="29" y="3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" name="Freeform 659"/>
            <p:cNvSpPr>
              <a:spLocks/>
            </p:cNvSpPr>
            <p:nvPr/>
          </p:nvSpPr>
          <p:spPr bwMode="auto">
            <a:xfrm>
              <a:off x="2915" y="798"/>
              <a:ext cx="6" cy="11"/>
            </a:xfrm>
            <a:custGeom>
              <a:avLst/>
              <a:gdLst>
                <a:gd name="T0" fmla="*/ 28 w 28"/>
                <a:gd name="T1" fmla="*/ 30 h 47"/>
                <a:gd name="T2" fmla="*/ 17 w 28"/>
                <a:gd name="T3" fmla="*/ 30 h 47"/>
                <a:gd name="T4" fmla="*/ 17 w 28"/>
                <a:gd name="T5" fmla="*/ 47 h 47"/>
                <a:gd name="T6" fmla="*/ 7 w 28"/>
                <a:gd name="T7" fmla="*/ 47 h 47"/>
                <a:gd name="T8" fmla="*/ 7 w 28"/>
                <a:gd name="T9" fmla="*/ 37 h 47"/>
                <a:gd name="T10" fmla="*/ 0 w 28"/>
                <a:gd name="T11" fmla="*/ 37 h 47"/>
                <a:gd name="T12" fmla="*/ 7 w 28"/>
                <a:gd name="T13" fmla="*/ 0 h 47"/>
                <a:gd name="T14" fmla="*/ 23 w 28"/>
                <a:gd name="T15" fmla="*/ 0 h 47"/>
                <a:gd name="T16" fmla="*/ 23 w 28"/>
                <a:gd name="T17" fmla="*/ 17 h 47"/>
                <a:gd name="T18" fmla="*/ 28 w 28"/>
                <a:gd name="T19" fmla="*/ 17 h 47"/>
                <a:gd name="T20" fmla="*/ 28 w 28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7">
                  <a:moveTo>
                    <a:pt x="28" y="30"/>
                  </a:moveTo>
                  <a:lnTo>
                    <a:pt x="17" y="30"/>
                  </a:lnTo>
                  <a:lnTo>
                    <a:pt x="17" y="47"/>
                  </a:lnTo>
                  <a:lnTo>
                    <a:pt x="7" y="4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9" name="Freeform 660"/>
            <p:cNvSpPr>
              <a:spLocks/>
            </p:cNvSpPr>
            <p:nvPr/>
          </p:nvSpPr>
          <p:spPr bwMode="auto">
            <a:xfrm>
              <a:off x="2915" y="798"/>
              <a:ext cx="6" cy="11"/>
            </a:xfrm>
            <a:custGeom>
              <a:avLst/>
              <a:gdLst>
                <a:gd name="T0" fmla="*/ 28 w 28"/>
                <a:gd name="T1" fmla="*/ 30 h 47"/>
                <a:gd name="T2" fmla="*/ 17 w 28"/>
                <a:gd name="T3" fmla="*/ 30 h 47"/>
                <a:gd name="T4" fmla="*/ 17 w 28"/>
                <a:gd name="T5" fmla="*/ 47 h 47"/>
                <a:gd name="T6" fmla="*/ 7 w 28"/>
                <a:gd name="T7" fmla="*/ 47 h 47"/>
                <a:gd name="T8" fmla="*/ 7 w 28"/>
                <a:gd name="T9" fmla="*/ 37 h 47"/>
                <a:gd name="T10" fmla="*/ 0 w 28"/>
                <a:gd name="T11" fmla="*/ 37 h 47"/>
                <a:gd name="T12" fmla="*/ 7 w 28"/>
                <a:gd name="T13" fmla="*/ 0 h 47"/>
                <a:gd name="T14" fmla="*/ 23 w 28"/>
                <a:gd name="T15" fmla="*/ 0 h 47"/>
                <a:gd name="T16" fmla="*/ 23 w 28"/>
                <a:gd name="T17" fmla="*/ 17 h 47"/>
                <a:gd name="T18" fmla="*/ 28 w 28"/>
                <a:gd name="T19" fmla="*/ 17 h 47"/>
                <a:gd name="T20" fmla="*/ 28 w 28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7">
                  <a:moveTo>
                    <a:pt x="28" y="30"/>
                  </a:moveTo>
                  <a:lnTo>
                    <a:pt x="17" y="30"/>
                  </a:lnTo>
                  <a:lnTo>
                    <a:pt x="17" y="47"/>
                  </a:lnTo>
                  <a:lnTo>
                    <a:pt x="7" y="4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8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0" name="Freeform 661"/>
            <p:cNvSpPr>
              <a:spLocks/>
            </p:cNvSpPr>
            <p:nvPr/>
          </p:nvSpPr>
          <p:spPr bwMode="auto">
            <a:xfrm>
              <a:off x="2911" y="837"/>
              <a:ext cx="7" cy="10"/>
            </a:xfrm>
            <a:custGeom>
              <a:avLst/>
              <a:gdLst>
                <a:gd name="T0" fmla="*/ 29 w 29"/>
                <a:gd name="T1" fmla="*/ 30 h 46"/>
                <a:gd name="T2" fmla="*/ 18 w 29"/>
                <a:gd name="T3" fmla="*/ 30 h 46"/>
                <a:gd name="T4" fmla="*/ 18 w 29"/>
                <a:gd name="T5" fmla="*/ 46 h 46"/>
                <a:gd name="T6" fmla="*/ 8 w 29"/>
                <a:gd name="T7" fmla="*/ 46 h 46"/>
                <a:gd name="T8" fmla="*/ 8 w 29"/>
                <a:gd name="T9" fmla="*/ 37 h 46"/>
                <a:gd name="T10" fmla="*/ 0 w 29"/>
                <a:gd name="T11" fmla="*/ 37 h 46"/>
                <a:gd name="T12" fmla="*/ 8 w 29"/>
                <a:gd name="T13" fmla="*/ 0 h 46"/>
                <a:gd name="T14" fmla="*/ 23 w 29"/>
                <a:gd name="T15" fmla="*/ 0 h 46"/>
                <a:gd name="T16" fmla="*/ 23 w 29"/>
                <a:gd name="T17" fmla="*/ 16 h 46"/>
                <a:gd name="T18" fmla="*/ 29 w 29"/>
                <a:gd name="T19" fmla="*/ 16 h 46"/>
                <a:gd name="T20" fmla="*/ 29 w 29"/>
                <a:gd name="T2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9" y="30"/>
                  </a:moveTo>
                  <a:lnTo>
                    <a:pt x="18" y="30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6"/>
                  </a:lnTo>
                  <a:lnTo>
                    <a:pt x="29" y="16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1" name="Freeform 662"/>
            <p:cNvSpPr>
              <a:spLocks/>
            </p:cNvSpPr>
            <p:nvPr/>
          </p:nvSpPr>
          <p:spPr bwMode="auto">
            <a:xfrm>
              <a:off x="2911" y="837"/>
              <a:ext cx="7" cy="10"/>
            </a:xfrm>
            <a:custGeom>
              <a:avLst/>
              <a:gdLst>
                <a:gd name="T0" fmla="*/ 29 w 29"/>
                <a:gd name="T1" fmla="*/ 30 h 46"/>
                <a:gd name="T2" fmla="*/ 18 w 29"/>
                <a:gd name="T3" fmla="*/ 30 h 46"/>
                <a:gd name="T4" fmla="*/ 18 w 29"/>
                <a:gd name="T5" fmla="*/ 46 h 46"/>
                <a:gd name="T6" fmla="*/ 8 w 29"/>
                <a:gd name="T7" fmla="*/ 46 h 46"/>
                <a:gd name="T8" fmla="*/ 8 w 29"/>
                <a:gd name="T9" fmla="*/ 37 h 46"/>
                <a:gd name="T10" fmla="*/ 0 w 29"/>
                <a:gd name="T11" fmla="*/ 37 h 46"/>
                <a:gd name="T12" fmla="*/ 8 w 29"/>
                <a:gd name="T13" fmla="*/ 0 h 46"/>
                <a:gd name="T14" fmla="*/ 23 w 29"/>
                <a:gd name="T15" fmla="*/ 0 h 46"/>
                <a:gd name="T16" fmla="*/ 23 w 29"/>
                <a:gd name="T17" fmla="*/ 16 h 46"/>
                <a:gd name="T18" fmla="*/ 29 w 29"/>
                <a:gd name="T19" fmla="*/ 16 h 46"/>
                <a:gd name="T20" fmla="*/ 29 w 29"/>
                <a:gd name="T2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9" y="30"/>
                  </a:moveTo>
                  <a:lnTo>
                    <a:pt x="18" y="30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6"/>
                  </a:lnTo>
                  <a:lnTo>
                    <a:pt x="29" y="16"/>
                  </a:lnTo>
                  <a:lnTo>
                    <a:pt x="29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2" name="Freeform 663"/>
            <p:cNvSpPr>
              <a:spLocks/>
            </p:cNvSpPr>
            <p:nvPr/>
          </p:nvSpPr>
          <p:spPr bwMode="auto">
            <a:xfrm>
              <a:off x="2908" y="875"/>
              <a:ext cx="6" cy="11"/>
            </a:xfrm>
            <a:custGeom>
              <a:avLst/>
              <a:gdLst>
                <a:gd name="T0" fmla="*/ 29 w 29"/>
                <a:gd name="T1" fmla="*/ 31 h 48"/>
                <a:gd name="T2" fmla="*/ 18 w 29"/>
                <a:gd name="T3" fmla="*/ 31 h 48"/>
                <a:gd name="T4" fmla="*/ 18 w 29"/>
                <a:gd name="T5" fmla="*/ 48 h 48"/>
                <a:gd name="T6" fmla="*/ 8 w 29"/>
                <a:gd name="T7" fmla="*/ 48 h 48"/>
                <a:gd name="T8" fmla="*/ 8 w 29"/>
                <a:gd name="T9" fmla="*/ 38 h 48"/>
                <a:gd name="T10" fmla="*/ 0 w 29"/>
                <a:gd name="T11" fmla="*/ 38 h 48"/>
                <a:gd name="T12" fmla="*/ 8 w 29"/>
                <a:gd name="T13" fmla="*/ 0 h 48"/>
                <a:gd name="T14" fmla="*/ 24 w 29"/>
                <a:gd name="T15" fmla="*/ 0 h 48"/>
                <a:gd name="T16" fmla="*/ 24 w 29"/>
                <a:gd name="T17" fmla="*/ 18 h 48"/>
                <a:gd name="T18" fmla="*/ 29 w 29"/>
                <a:gd name="T19" fmla="*/ 18 h 48"/>
                <a:gd name="T20" fmla="*/ 29 w 29"/>
                <a:gd name="T2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8">
                  <a:moveTo>
                    <a:pt x="29" y="31"/>
                  </a:moveTo>
                  <a:lnTo>
                    <a:pt x="18" y="31"/>
                  </a:lnTo>
                  <a:lnTo>
                    <a:pt x="18" y="48"/>
                  </a:lnTo>
                  <a:lnTo>
                    <a:pt x="8" y="48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3" name="Freeform 664"/>
            <p:cNvSpPr>
              <a:spLocks/>
            </p:cNvSpPr>
            <p:nvPr/>
          </p:nvSpPr>
          <p:spPr bwMode="auto">
            <a:xfrm>
              <a:off x="2908" y="875"/>
              <a:ext cx="6" cy="11"/>
            </a:xfrm>
            <a:custGeom>
              <a:avLst/>
              <a:gdLst>
                <a:gd name="T0" fmla="*/ 29 w 29"/>
                <a:gd name="T1" fmla="*/ 31 h 48"/>
                <a:gd name="T2" fmla="*/ 18 w 29"/>
                <a:gd name="T3" fmla="*/ 31 h 48"/>
                <a:gd name="T4" fmla="*/ 18 w 29"/>
                <a:gd name="T5" fmla="*/ 48 h 48"/>
                <a:gd name="T6" fmla="*/ 8 w 29"/>
                <a:gd name="T7" fmla="*/ 48 h 48"/>
                <a:gd name="T8" fmla="*/ 8 w 29"/>
                <a:gd name="T9" fmla="*/ 38 h 48"/>
                <a:gd name="T10" fmla="*/ 0 w 29"/>
                <a:gd name="T11" fmla="*/ 38 h 48"/>
                <a:gd name="T12" fmla="*/ 8 w 29"/>
                <a:gd name="T13" fmla="*/ 0 h 48"/>
                <a:gd name="T14" fmla="*/ 24 w 29"/>
                <a:gd name="T15" fmla="*/ 0 h 48"/>
                <a:gd name="T16" fmla="*/ 24 w 29"/>
                <a:gd name="T17" fmla="*/ 18 h 48"/>
                <a:gd name="T18" fmla="*/ 29 w 29"/>
                <a:gd name="T19" fmla="*/ 18 h 48"/>
                <a:gd name="T20" fmla="*/ 29 w 29"/>
                <a:gd name="T2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8">
                  <a:moveTo>
                    <a:pt x="29" y="31"/>
                  </a:moveTo>
                  <a:lnTo>
                    <a:pt x="18" y="31"/>
                  </a:lnTo>
                  <a:lnTo>
                    <a:pt x="18" y="48"/>
                  </a:lnTo>
                  <a:lnTo>
                    <a:pt x="8" y="48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3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4" name="Freeform 665"/>
            <p:cNvSpPr>
              <a:spLocks/>
            </p:cNvSpPr>
            <p:nvPr/>
          </p:nvSpPr>
          <p:spPr bwMode="auto">
            <a:xfrm>
              <a:off x="2902" y="913"/>
              <a:ext cx="8" cy="11"/>
            </a:xfrm>
            <a:custGeom>
              <a:avLst/>
              <a:gdLst>
                <a:gd name="T0" fmla="*/ 28 w 28"/>
                <a:gd name="T1" fmla="*/ 29 h 46"/>
                <a:gd name="T2" fmla="*/ 16 w 28"/>
                <a:gd name="T3" fmla="*/ 29 h 46"/>
                <a:gd name="T4" fmla="*/ 16 w 28"/>
                <a:gd name="T5" fmla="*/ 46 h 46"/>
                <a:gd name="T6" fmla="*/ 7 w 28"/>
                <a:gd name="T7" fmla="*/ 46 h 46"/>
                <a:gd name="T8" fmla="*/ 7 w 28"/>
                <a:gd name="T9" fmla="*/ 36 h 46"/>
                <a:gd name="T10" fmla="*/ 0 w 28"/>
                <a:gd name="T11" fmla="*/ 36 h 46"/>
                <a:gd name="T12" fmla="*/ 6 w 28"/>
                <a:gd name="T13" fmla="*/ 0 h 46"/>
                <a:gd name="T14" fmla="*/ 22 w 28"/>
                <a:gd name="T15" fmla="*/ 0 h 46"/>
                <a:gd name="T16" fmla="*/ 22 w 28"/>
                <a:gd name="T17" fmla="*/ 16 h 46"/>
                <a:gd name="T18" fmla="*/ 28 w 28"/>
                <a:gd name="T19" fmla="*/ 16 h 46"/>
                <a:gd name="T20" fmla="*/ 28 w 28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28" y="29"/>
                  </a:moveTo>
                  <a:lnTo>
                    <a:pt x="16" y="29"/>
                  </a:lnTo>
                  <a:lnTo>
                    <a:pt x="16" y="46"/>
                  </a:lnTo>
                  <a:lnTo>
                    <a:pt x="7" y="4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6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5" name="Freeform 666"/>
            <p:cNvSpPr>
              <a:spLocks/>
            </p:cNvSpPr>
            <p:nvPr/>
          </p:nvSpPr>
          <p:spPr bwMode="auto">
            <a:xfrm>
              <a:off x="2902" y="913"/>
              <a:ext cx="8" cy="11"/>
            </a:xfrm>
            <a:custGeom>
              <a:avLst/>
              <a:gdLst>
                <a:gd name="T0" fmla="*/ 28 w 28"/>
                <a:gd name="T1" fmla="*/ 29 h 46"/>
                <a:gd name="T2" fmla="*/ 16 w 28"/>
                <a:gd name="T3" fmla="*/ 29 h 46"/>
                <a:gd name="T4" fmla="*/ 16 w 28"/>
                <a:gd name="T5" fmla="*/ 46 h 46"/>
                <a:gd name="T6" fmla="*/ 7 w 28"/>
                <a:gd name="T7" fmla="*/ 46 h 46"/>
                <a:gd name="T8" fmla="*/ 7 w 28"/>
                <a:gd name="T9" fmla="*/ 36 h 46"/>
                <a:gd name="T10" fmla="*/ 0 w 28"/>
                <a:gd name="T11" fmla="*/ 36 h 46"/>
                <a:gd name="T12" fmla="*/ 6 w 28"/>
                <a:gd name="T13" fmla="*/ 0 h 46"/>
                <a:gd name="T14" fmla="*/ 22 w 28"/>
                <a:gd name="T15" fmla="*/ 0 h 46"/>
                <a:gd name="T16" fmla="*/ 22 w 28"/>
                <a:gd name="T17" fmla="*/ 16 h 46"/>
                <a:gd name="T18" fmla="*/ 28 w 28"/>
                <a:gd name="T19" fmla="*/ 16 h 46"/>
                <a:gd name="T20" fmla="*/ 28 w 28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28" y="29"/>
                  </a:moveTo>
                  <a:lnTo>
                    <a:pt x="16" y="29"/>
                  </a:lnTo>
                  <a:lnTo>
                    <a:pt x="16" y="46"/>
                  </a:lnTo>
                  <a:lnTo>
                    <a:pt x="7" y="4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6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8" y="2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6" name="Freeform 667"/>
            <p:cNvSpPr>
              <a:spLocks/>
            </p:cNvSpPr>
            <p:nvPr/>
          </p:nvSpPr>
          <p:spPr bwMode="auto">
            <a:xfrm>
              <a:off x="2898" y="952"/>
              <a:ext cx="7" cy="11"/>
            </a:xfrm>
            <a:custGeom>
              <a:avLst/>
              <a:gdLst>
                <a:gd name="T0" fmla="*/ 29 w 29"/>
                <a:gd name="T1" fmla="*/ 29 h 46"/>
                <a:gd name="T2" fmla="*/ 18 w 29"/>
                <a:gd name="T3" fmla="*/ 29 h 46"/>
                <a:gd name="T4" fmla="*/ 18 w 29"/>
                <a:gd name="T5" fmla="*/ 46 h 46"/>
                <a:gd name="T6" fmla="*/ 9 w 29"/>
                <a:gd name="T7" fmla="*/ 46 h 46"/>
                <a:gd name="T8" fmla="*/ 9 w 29"/>
                <a:gd name="T9" fmla="*/ 37 h 46"/>
                <a:gd name="T10" fmla="*/ 0 w 29"/>
                <a:gd name="T11" fmla="*/ 37 h 46"/>
                <a:gd name="T12" fmla="*/ 8 w 29"/>
                <a:gd name="T13" fmla="*/ 0 h 46"/>
                <a:gd name="T14" fmla="*/ 23 w 29"/>
                <a:gd name="T15" fmla="*/ 0 h 46"/>
                <a:gd name="T16" fmla="*/ 23 w 29"/>
                <a:gd name="T17" fmla="*/ 16 h 46"/>
                <a:gd name="T18" fmla="*/ 29 w 29"/>
                <a:gd name="T19" fmla="*/ 16 h 46"/>
                <a:gd name="T20" fmla="*/ 29 w 29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9" y="46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7" name="Freeform 668"/>
            <p:cNvSpPr>
              <a:spLocks/>
            </p:cNvSpPr>
            <p:nvPr/>
          </p:nvSpPr>
          <p:spPr bwMode="auto">
            <a:xfrm>
              <a:off x="2898" y="952"/>
              <a:ext cx="7" cy="11"/>
            </a:xfrm>
            <a:custGeom>
              <a:avLst/>
              <a:gdLst>
                <a:gd name="T0" fmla="*/ 29 w 29"/>
                <a:gd name="T1" fmla="*/ 29 h 46"/>
                <a:gd name="T2" fmla="*/ 18 w 29"/>
                <a:gd name="T3" fmla="*/ 29 h 46"/>
                <a:gd name="T4" fmla="*/ 18 w 29"/>
                <a:gd name="T5" fmla="*/ 46 h 46"/>
                <a:gd name="T6" fmla="*/ 9 w 29"/>
                <a:gd name="T7" fmla="*/ 46 h 46"/>
                <a:gd name="T8" fmla="*/ 9 w 29"/>
                <a:gd name="T9" fmla="*/ 37 h 46"/>
                <a:gd name="T10" fmla="*/ 0 w 29"/>
                <a:gd name="T11" fmla="*/ 37 h 46"/>
                <a:gd name="T12" fmla="*/ 8 w 29"/>
                <a:gd name="T13" fmla="*/ 0 h 46"/>
                <a:gd name="T14" fmla="*/ 23 w 29"/>
                <a:gd name="T15" fmla="*/ 0 h 46"/>
                <a:gd name="T16" fmla="*/ 23 w 29"/>
                <a:gd name="T17" fmla="*/ 16 h 46"/>
                <a:gd name="T18" fmla="*/ 29 w 29"/>
                <a:gd name="T19" fmla="*/ 16 h 46"/>
                <a:gd name="T20" fmla="*/ 29 w 29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9" y="46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" name="Freeform 669"/>
            <p:cNvSpPr>
              <a:spLocks/>
            </p:cNvSpPr>
            <p:nvPr/>
          </p:nvSpPr>
          <p:spPr bwMode="auto">
            <a:xfrm>
              <a:off x="2895" y="991"/>
              <a:ext cx="6" cy="10"/>
            </a:xfrm>
            <a:custGeom>
              <a:avLst/>
              <a:gdLst>
                <a:gd name="T0" fmla="*/ 29 w 29"/>
                <a:gd name="T1" fmla="*/ 29 h 46"/>
                <a:gd name="T2" fmla="*/ 18 w 29"/>
                <a:gd name="T3" fmla="*/ 29 h 46"/>
                <a:gd name="T4" fmla="*/ 18 w 29"/>
                <a:gd name="T5" fmla="*/ 46 h 46"/>
                <a:gd name="T6" fmla="*/ 8 w 29"/>
                <a:gd name="T7" fmla="*/ 46 h 46"/>
                <a:gd name="T8" fmla="*/ 8 w 29"/>
                <a:gd name="T9" fmla="*/ 36 h 46"/>
                <a:gd name="T10" fmla="*/ 0 w 29"/>
                <a:gd name="T11" fmla="*/ 36 h 46"/>
                <a:gd name="T12" fmla="*/ 8 w 29"/>
                <a:gd name="T13" fmla="*/ 0 h 46"/>
                <a:gd name="T14" fmla="*/ 24 w 29"/>
                <a:gd name="T15" fmla="*/ 0 h 46"/>
                <a:gd name="T16" fmla="*/ 24 w 29"/>
                <a:gd name="T17" fmla="*/ 16 h 46"/>
                <a:gd name="T18" fmla="*/ 29 w 29"/>
                <a:gd name="T19" fmla="*/ 16 h 46"/>
                <a:gd name="T20" fmla="*/ 29 w 29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" name="Freeform 670"/>
            <p:cNvSpPr>
              <a:spLocks/>
            </p:cNvSpPr>
            <p:nvPr/>
          </p:nvSpPr>
          <p:spPr bwMode="auto">
            <a:xfrm>
              <a:off x="2895" y="991"/>
              <a:ext cx="6" cy="10"/>
            </a:xfrm>
            <a:custGeom>
              <a:avLst/>
              <a:gdLst>
                <a:gd name="T0" fmla="*/ 29 w 29"/>
                <a:gd name="T1" fmla="*/ 29 h 46"/>
                <a:gd name="T2" fmla="*/ 18 w 29"/>
                <a:gd name="T3" fmla="*/ 29 h 46"/>
                <a:gd name="T4" fmla="*/ 18 w 29"/>
                <a:gd name="T5" fmla="*/ 46 h 46"/>
                <a:gd name="T6" fmla="*/ 8 w 29"/>
                <a:gd name="T7" fmla="*/ 46 h 46"/>
                <a:gd name="T8" fmla="*/ 8 w 29"/>
                <a:gd name="T9" fmla="*/ 36 h 46"/>
                <a:gd name="T10" fmla="*/ 0 w 29"/>
                <a:gd name="T11" fmla="*/ 36 h 46"/>
                <a:gd name="T12" fmla="*/ 8 w 29"/>
                <a:gd name="T13" fmla="*/ 0 h 46"/>
                <a:gd name="T14" fmla="*/ 24 w 29"/>
                <a:gd name="T15" fmla="*/ 0 h 46"/>
                <a:gd name="T16" fmla="*/ 24 w 29"/>
                <a:gd name="T17" fmla="*/ 16 h 46"/>
                <a:gd name="T18" fmla="*/ 29 w 29"/>
                <a:gd name="T19" fmla="*/ 16 h 46"/>
                <a:gd name="T20" fmla="*/ 29 w 29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" name="Freeform 671"/>
            <p:cNvSpPr>
              <a:spLocks/>
            </p:cNvSpPr>
            <p:nvPr/>
          </p:nvSpPr>
          <p:spPr bwMode="auto">
            <a:xfrm>
              <a:off x="2890" y="1028"/>
              <a:ext cx="7" cy="11"/>
            </a:xfrm>
            <a:custGeom>
              <a:avLst/>
              <a:gdLst>
                <a:gd name="T0" fmla="*/ 28 w 28"/>
                <a:gd name="T1" fmla="*/ 30 h 47"/>
                <a:gd name="T2" fmla="*/ 17 w 28"/>
                <a:gd name="T3" fmla="*/ 30 h 47"/>
                <a:gd name="T4" fmla="*/ 17 w 28"/>
                <a:gd name="T5" fmla="*/ 47 h 47"/>
                <a:gd name="T6" fmla="*/ 7 w 28"/>
                <a:gd name="T7" fmla="*/ 47 h 47"/>
                <a:gd name="T8" fmla="*/ 7 w 28"/>
                <a:gd name="T9" fmla="*/ 38 h 47"/>
                <a:gd name="T10" fmla="*/ 0 w 28"/>
                <a:gd name="T11" fmla="*/ 38 h 47"/>
                <a:gd name="T12" fmla="*/ 7 w 28"/>
                <a:gd name="T13" fmla="*/ 0 h 47"/>
                <a:gd name="T14" fmla="*/ 23 w 28"/>
                <a:gd name="T15" fmla="*/ 0 h 47"/>
                <a:gd name="T16" fmla="*/ 23 w 28"/>
                <a:gd name="T17" fmla="*/ 17 h 47"/>
                <a:gd name="T18" fmla="*/ 28 w 28"/>
                <a:gd name="T19" fmla="*/ 17 h 47"/>
                <a:gd name="T20" fmla="*/ 28 w 28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7">
                  <a:moveTo>
                    <a:pt x="28" y="30"/>
                  </a:moveTo>
                  <a:lnTo>
                    <a:pt x="17" y="30"/>
                  </a:lnTo>
                  <a:lnTo>
                    <a:pt x="17" y="47"/>
                  </a:lnTo>
                  <a:lnTo>
                    <a:pt x="7" y="47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1" name="Freeform 672"/>
            <p:cNvSpPr>
              <a:spLocks/>
            </p:cNvSpPr>
            <p:nvPr/>
          </p:nvSpPr>
          <p:spPr bwMode="auto">
            <a:xfrm>
              <a:off x="2890" y="1028"/>
              <a:ext cx="7" cy="11"/>
            </a:xfrm>
            <a:custGeom>
              <a:avLst/>
              <a:gdLst>
                <a:gd name="T0" fmla="*/ 28 w 28"/>
                <a:gd name="T1" fmla="*/ 30 h 47"/>
                <a:gd name="T2" fmla="*/ 17 w 28"/>
                <a:gd name="T3" fmla="*/ 30 h 47"/>
                <a:gd name="T4" fmla="*/ 17 w 28"/>
                <a:gd name="T5" fmla="*/ 47 h 47"/>
                <a:gd name="T6" fmla="*/ 7 w 28"/>
                <a:gd name="T7" fmla="*/ 47 h 47"/>
                <a:gd name="T8" fmla="*/ 7 w 28"/>
                <a:gd name="T9" fmla="*/ 38 h 47"/>
                <a:gd name="T10" fmla="*/ 0 w 28"/>
                <a:gd name="T11" fmla="*/ 38 h 47"/>
                <a:gd name="T12" fmla="*/ 7 w 28"/>
                <a:gd name="T13" fmla="*/ 0 h 47"/>
                <a:gd name="T14" fmla="*/ 23 w 28"/>
                <a:gd name="T15" fmla="*/ 0 h 47"/>
                <a:gd name="T16" fmla="*/ 23 w 28"/>
                <a:gd name="T17" fmla="*/ 17 h 47"/>
                <a:gd name="T18" fmla="*/ 28 w 28"/>
                <a:gd name="T19" fmla="*/ 17 h 47"/>
                <a:gd name="T20" fmla="*/ 28 w 28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7">
                  <a:moveTo>
                    <a:pt x="28" y="30"/>
                  </a:moveTo>
                  <a:lnTo>
                    <a:pt x="17" y="30"/>
                  </a:lnTo>
                  <a:lnTo>
                    <a:pt x="17" y="47"/>
                  </a:lnTo>
                  <a:lnTo>
                    <a:pt x="7" y="47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7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8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" name="Freeform 673"/>
            <p:cNvSpPr>
              <a:spLocks/>
            </p:cNvSpPr>
            <p:nvPr/>
          </p:nvSpPr>
          <p:spPr bwMode="auto">
            <a:xfrm>
              <a:off x="2886" y="1068"/>
              <a:ext cx="7" cy="10"/>
            </a:xfrm>
            <a:custGeom>
              <a:avLst/>
              <a:gdLst>
                <a:gd name="T0" fmla="*/ 29 w 29"/>
                <a:gd name="T1" fmla="*/ 30 h 48"/>
                <a:gd name="T2" fmla="*/ 18 w 29"/>
                <a:gd name="T3" fmla="*/ 30 h 48"/>
                <a:gd name="T4" fmla="*/ 18 w 29"/>
                <a:gd name="T5" fmla="*/ 48 h 48"/>
                <a:gd name="T6" fmla="*/ 9 w 29"/>
                <a:gd name="T7" fmla="*/ 48 h 48"/>
                <a:gd name="T8" fmla="*/ 9 w 29"/>
                <a:gd name="T9" fmla="*/ 38 h 48"/>
                <a:gd name="T10" fmla="*/ 0 w 29"/>
                <a:gd name="T11" fmla="*/ 38 h 48"/>
                <a:gd name="T12" fmla="*/ 8 w 29"/>
                <a:gd name="T13" fmla="*/ 0 h 48"/>
                <a:gd name="T14" fmla="*/ 23 w 29"/>
                <a:gd name="T15" fmla="*/ 0 h 48"/>
                <a:gd name="T16" fmla="*/ 23 w 29"/>
                <a:gd name="T17" fmla="*/ 17 h 48"/>
                <a:gd name="T18" fmla="*/ 29 w 29"/>
                <a:gd name="T19" fmla="*/ 17 h 48"/>
                <a:gd name="T20" fmla="*/ 29 w 29"/>
                <a:gd name="T21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8">
                  <a:moveTo>
                    <a:pt x="29" y="30"/>
                  </a:moveTo>
                  <a:lnTo>
                    <a:pt x="18" y="30"/>
                  </a:lnTo>
                  <a:lnTo>
                    <a:pt x="18" y="48"/>
                  </a:lnTo>
                  <a:lnTo>
                    <a:pt x="9" y="48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9" y="17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3" name="Freeform 674"/>
            <p:cNvSpPr>
              <a:spLocks/>
            </p:cNvSpPr>
            <p:nvPr/>
          </p:nvSpPr>
          <p:spPr bwMode="auto">
            <a:xfrm>
              <a:off x="2886" y="1068"/>
              <a:ext cx="7" cy="10"/>
            </a:xfrm>
            <a:custGeom>
              <a:avLst/>
              <a:gdLst>
                <a:gd name="T0" fmla="*/ 29 w 29"/>
                <a:gd name="T1" fmla="*/ 30 h 48"/>
                <a:gd name="T2" fmla="*/ 18 w 29"/>
                <a:gd name="T3" fmla="*/ 30 h 48"/>
                <a:gd name="T4" fmla="*/ 18 w 29"/>
                <a:gd name="T5" fmla="*/ 48 h 48"/>
                <a:gd name="T6" fmla="*/ 9 w 29"/>
                <a:gd name="T7" fmla="*/ 48 h 48"/>
                <a:gd name="T8" fmla="*/ 9 w 29"/>
                <a:gd name="T9" fmla="*/ 38 h 48"/>
                <a:gd name="T10" fmla="*/ 0 w 29"/>
                <a:gd name="T11" fmla="*/ 38 h 48"/>
                <a:gd name="T12" fmla="*/ 8 w 29"/>
                <a:gd name="T13" fmla="*/ 0 h 48"/>
                <a:gd name="T14" fmla="*/ 23 w 29"/>
                <a:gd name="T15" fmla="*/ 0 h 48"/>
                <a:gd name="T16" fmla="*/ 23 w 29"/>
                <a:gd name="T17" fmla="*/ 17 h 48"/>
                <a:gd name="T18" fmla="*/ 29 w 29"/>
                <a:gd name="T19" fmla="*/ 17 h 48"/>
                <a:gd name="T20" fmla="*/ 29 w 29"/>
                <a:gd name="T21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8">
                  <a:moveTo>
                    <a:pt x="29" y="30"/>
                  </a:moveTo>
                  <a:lnTo>
                    <a:pt x="18" y="30"/>
                  </a:lnTo>
                  <a:lnTo>
                    <a:pt x="18" y="48"/>
                  </a:lnTo>
                  <a:lnTo>
                    <a:pt x="9" y="48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17"/>
                  </a:lnTo>
                  <a:lnTo>
                    <a:pt x="29" y="17"/>
                  </a:lnTo>
                  <a:lnTo>
                    <a:pt x="29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4" name="Freeform 675"/>
            <p:cNvSpPr>
              <a:spLocks/>
            </p:cNvSpPr>
            <p:nvPr/>
          </p:nvSpPr>
          <p:spPr bwMode="auto">
            <a:xfrm>
              <a:off x="2879" y="1106"/>
              <a:ext cx="6" cy="8"/>
            </a:xfrm>
            <a:custGeom>
              <a:avLst/>
              <a:gdLst>
                <a:gd name="T0" fmla="*/ 21 w 21"/>
                <a:gd name="T1" fmla="*/ 0 h 36"/>
                <a:gd name="T2" fmla="*/ 0 w 21"/>
                <a:gd name="T3" fmla="*/ 0 h 36"/>
                <a:gd name="T4" fmla="*/ 0 w 21"/>
                <a:gd name="T5" fmla="*/ 36 h 36"/>
                <a:gd name="T6" fmla="*/ 13 w 21"/>
                <a:gd name="T7" fmla="*/ 36 h 36"/>
                <a:gd name="T8" fmla="*/ 21 w 2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3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5" name="Freeform 676"/>
            <p:cNvSpPr>
              <a:spLocks/>
            </p:cNvSpPr>
            <p:nvPr/>
          </p:nvSpPr>
          <p:spPr bwMode="auto">
            <a:xfrm>
              <a:off x="2879" y="1106"/>
              <a:ext cx="6" cy="8"/>
            </a:xfrm>
            <a:custGeom>
              <a:avLst/>
              <a:gdLst>
                <a:gd name="T0" fmla="*/ 21 w 21"/>
                <a:gd name="T1" fmla="*/ 0 h 36"/>
                <a:gd name="T2" fmla="*/ 0 w 21"/>
                <a:gd name="T3" fmla="*/ 0 h 36"/>
                <a:gd name="T4" fmla="*/ 0 w 21"/>
                <a:gd name="T5" fmla="*/ 36 h 36"/>
                <a:gd name="T6" fmla="*/ 13 w 21"/>
                <a:gd name="T7" fmla="*/ 36 h 36"/>
                <a:gd name="T8" fmla="*/ 21 w 2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3" y="36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6" name="Freeform 677"/>
            <p:cNvSpPr>
              <a:spLocks/>
            </p:cNvSpPr>
            <p:nvPr/>
          </p:nvSpPr>
          <p:spPr bwMode="auto">
            <a:xfrm>
              <a:off x="2883" y="1106"/>
              <a:ext cx="6" cy="10"/>
            </a:xfrm>
            <a:custGeom>
              <a:avLst/>
              <a:gdLst>
                <a:gd name="T0" fmla="*/ 29 w 29"/>
                <a:gd name="T1" fmla="*/ 29 h 46"/>
                <a:gd name="T2" fmla="*/ 18 w 29"/>
                <a:gd name="T3" fmla="*/ 29 h 46"/>
                <a:gd name="T4" fmla="*/ 18 w 29"/>
                <a:gd name="T5" fmla="*/ 46 h 46"/>
                <a:gd name="T6" fmla="*/ 8 w 29"/>
                <a:gd name="T7" fmla="*/ 46 h 46"/>
                <a:gd name="T8" fmla="*/ 8 w 29"/>
                <a:gd name="T9" fmla="*/ 36 h 46"/>
                <a:gd name="T10" fmla="*/ 0 w 29"/>
                <a:gd name="T11" fmla="*/ 36 h 46"/>
                <a:gd name="T12" fmla="*/ 8 w 29"/>
                <a:gd name="T13" fmla="*/ 0 h 46"/>
                <a:gd name="T14" fmla="*/ 24 w 29"/>
                <a:gd name="T15" fmla="*/ 0 h 46"/>
                <a:gd name="T16" fmla="*/ 24 w 29"/>
                <a:gd name="T17" fmla="*/ 16 h 46"/>
                <a:gd name="T18" fmla="*/ 29 w 29"/>
                <a:gd name="T19" fmla="*/ 16 h 46"/>
                <a:gd name="T20" fmla="*/ 29 w 29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7" name="Freeform 678"/>
            <p:cNvSpPr>
              <a:spLocks/>
            </p:cNvSpPr>
            <p:nvPr/>
          </p:nvSpPr>
          <p:spPr bwMode="auto">
            <a:xfrm>
              <a:off x="2883" y="1106"/>
              <a:ext cx="6" cy="10"/>
            </a:xfrm>
            <a:custGeom>
              <a:avLst/>
              <a:gdLst>
                <a:gd name="T0" fmla="*/ 29 w 29"/>
                <a:gd name="T1" fmla="*/ 29 h 46"/>
                <a:gd name="T2" fmla="*/ 18 w 29"/>
                <a:gd name="T3" fmla="*/ 29 h 46"/>
                <a:gd name="T4" fmla="*/ 18 w 29"/>
                <a:gd name="T5" fmla="*/ 46 h 46"/>
                <a:gd name="T6" fmla="*/ 8 w 29"/>
                <a:gd name="T7" fmla="*/ 46 h 46"/>
                <a:gd name="T8" fmla="*/ 8 w 29"/>
                <a:gd name="T9" fmla="*/ 36 h 46"/>
                <a:gd name="T10" fmla="*/ 0 w 29"/>
                <a:gd name="T11" fmla="*/ 36 h 46"/>
                <a:gd name="T12" fmla="*/ 8 w 29"/>
                <a:gd name="T13" fmla="*/ 0 h 46"/>
                <a:gd name="T14" fmla="*/ 24 w 29"/>
                <a:gd name="T15" fmla="*/ 0 h 46"/>
                <a:gd name="T16" fmla="*/ 24 w 29"/>
                <a:gd name="T17" fmla="*/ 16 h 46"/>
                <a:gd name="T18" fmla="*/ 29 w 29"/>
                <a:gd name="T19" fmla="*/ 16 h 46"/>
                <a:gd name="T20" fmla="*/ 29 w 29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9" y="29"/>
                  </a:moveTo>
                  <a:lnTo>
                    <a:pt x="18" y="29"/>
                  </a:lnTo>
                  <a:lnTo>
                    <a:pt x="18" y="46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29" y="2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" name="Freeform 679"/>
            <p:cNvSpPr>
              <a:spLocks/>
            </p:cNvSpPr>
            <p:nvPr/>
          </p:nvSpPr>
          <p:spPr bwMode="auto">
            <a:xfrm>
              <a:off x="2697" y="828"/>
              <a:ext cx="11" cy="19"/>
            </a:xfrm>
            <a:custGeom>
              <a:avLst/>
              <a:gdLst>
                <a:gd name="T0" fmla="*/ 0 w 43"/>
                <a:gd name="T1" fmla="*/ 0 h 90"/>
                <a:gd name="T2" fmla="*/ 32 w 43"/>
                <a:gd name="T3" fmla="*/ 0 h 90"/>
                <a:gd name="T4" fmla="*/ 32 w 43"/>
                <a:gd name="T5" fmla="*/ 75 h 90"/>
                <a:gd name="T6" fmla="*/ 43 w 43"/>
                <a:gd name="T7" fmla="*/ 75 h 90"/>
                <a:gd name="T8" fmla="*/ 43 w 43"/>
                <a:gd name="T9" fmla="*/ 90 h 90"/>
                <a:gd name="T10" fmla="*/ 0 w 43"/>
                <a:gd name="T11" fmla="*/ 90 h 90"/>
                <a:gd name="T12" fmla="*/ 0 w 43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0">
                  <a:moveTo>
                    <a:pt x="0" y="0"/>
                  </a:moveTo>
                  <a:lnTo>
                    <a:pt x="32" y="0"/>
                  </a:lnTo>
                  <a:lnTo>
                    <a:pt x="32" y="75"/>
                  </a:lnTo>
                  <a:lnTo>
                    <a:pt x="43" y="75"/>
                  </a:lnTo>
                  <a:lnTo>
                    <a:pt x="43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9" name="Freeform 680"/>
            <p:cNvSpPr>
              <a:spLocks/>
            </p:cNvSpPr>
            <p:nvPr/>
          </p:nvSpPr>
          <p:spPr bwMode="auto">
            <a:xfrm>
              <a:off x="2697" y="828"/>
              <a:ext cx="11" cy="19"/>
            </a:xfrm>
            <a:custGeom>
              <a:avLst/>
              <a:gdLst>
                <a:gd name="T0" fmla="*/ 0 w 43"/>
                <a:gd name="T1" fmla="*/ 0 h 90"/>
                <a:gd name="T2" fmla="*/ 32 w 43"/>
                <a:gd name="T3" fmla="*/ 0 h 90"/>
                <a:gd name="T4" fmla="*/ 32 w 43"/>
                <a:gd name="T5" fmla="*/ 75 h 90"/>
                <a:gd name="T6" fmla="*/ 43 w 43"/>
                <a:gd name="T7" fmla="*/ 75 h 90"/>
                <a:gd name="T8" fmla="*/ 43 w 43"/>
                <a:gd name="T9" fmla="*/ 90 h 90"/>
                <a:gd name="T10" fmla="*/ 0 w 43"/>
                <a:gd name="T11" fmla="*/ 90 h 90"/>
                <a:gd name="T12" fmla="*/ 0 w 43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0">
                  <a:moveTo>
                    <a:pt x="0" y="0"/>
                  </a:moveTo>
                  <a:lnTo>
                    <a:pt x="32" y="0"/>
                  </a:lnTo>
                  <a:lnTo>
                    <a:pt x="32" y="75"/>
                  </a:lnTo>
                  <a:lnTo>
                    <a:pt x="43" y="75"/>
                  </a:lnTo>
                  <a:lnTo>
                    <a:pt x="43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0" name="Rectangle 681"/>
            <p:cNvSpPr>
              <a:spLocks noChangeArrowheads="1"/>
            </p:cNvSpPr>
            <p:nvPr/>
          </p:nvSpPr>
          <p:spPr bwMode="auto">
            <a:xfrm>
              <a:off x="2725" y="1017"/>
              <a:ext cx="32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1" name="Rectangle 682"/>
            <p:cNvSpPr>
              <a:spLocks noChangeArrowheads="1"/>
            </p:cNvSpPr>
            <p:nvPr/>
          </p:nvSpPr>
          <p:spPr bwMode="auto">
            <a:xfrm>
              <a:off x="2725" y="1017"/>
              <a:ext cx="32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2" name="Freeform 683"/>
            <p:cNvSpPr>
              <a:spLocks/>
            </p:cNvSpPr>
            <p:nvPr/>
          </p:nvSpPr>
          <p:spPr bwMode="auto">
            <a:xfrm>
              <a:off x="2717" y="1025"/>
              <a:ext cx="11" cy="14"/>
            </a:xfrm>
            <a:custGeom>
              <a:avLst/>
              <a:gdLst>
                <a:gd name="T0" fmla="*/ 46 w 46"/>
                <a:gd name="T1" fmla="*/ 45 h 63"/>
                <a:gd name="T2" fmla="*/ 46 w 46"/>
                <a:gd name="T3" fmla="*/ 63 h 63"/>
                <a:gd name="T4" fmla="*/ 0 w 46"/>
                <a:gd name="T5" fmla="*/ 63 h 63"/>
                <a:gd name="T6" fmla="*/ 0 w 46"/>
                <a:gd name="T7" fmla="*/ 0 h 63"/>
                <a:gd name="T8" fmla="*/ 35 w 46"/>
                <a:gd name="T9" fmla="*/ 0 h 63"/>
                <a:gd name="T10" fmla="*/ 35 w 46"/>
                <a:gd name="T11" fmla="*/ 45 h 63"/>
                <a:gd name="T12" fmla="*/ 46 w 46"/>
                <a:gd name="T1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3">
                  <a:moveTo>
                    <a:pt x="46" y="45"/>
                  </a:moveTo>
                  <a:lnTo>
                    <a:pt x="46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3" name="Freeform 684"/>
            <p:cNvSpPr>
              <a:spLocks/>
            </p:cNvSpPr>
            <p:nvPr/>
          </p:nvSpPr>
          <p:spPr bwMode="auto">
            <a:xfrm>
              <a:off x="2717" y="1025"/>
              <a:ext cx="11" cy="14"/>
            </a:xfrm>
            <a:custGeom>
              <a:avLst/>
              <a:gdLst>
                <a:gd name="T0" fmla="*/ 46 w 46"/>
                <a:gd name="T1" fmla="*/ 45 h 63"/>
                <a:gd name="T2" fmla="*/ 46 w 46"/>
                <a:gd name="T3" fmla="*/ 63 h 63"/>
                <a:gd name="T4" fmla="*/ 0 w 46"/>
                <a:gd name="T5" fmla="*/ 63 h 63"/>
                <a:gd name="T6" fmla="*/ 0 w 46"/>
                <a:gd name="T7" fmla="*/ 0 h 63"/>
                <a:gd name="T8" fmla="*/ 35 w 46"/>
                <a:gd name="T9" fmla="*/ 0 h 63"/>
                <a:gd name="T10" fmla="*/ 35 w 46"/>
                <a:gd name="T11" fmla="*/ 45 h 63"/>
                <a:gd name="T12" fmla="*/ 46 w 46"/>
                <a:gd name="T1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3">
                  <a:moveTo>
                    <a:pt x="46" y="45"/>
                  </a:moveTo>
                  <a:lnTo>
                    <a:pt x="46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5"/>
                  </a:lnTo>
                  <a:lnTo>
                    <a:pt x="46" y="4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4" name="Freeform 685"/>
            <p:cNvSpPr>
              <a:spLocks/>
            </p:cNvSpPr>
            <p:nvPr/>
          </p:nvSpPr>
          <p:spPr bwMode="auto">
            <a:xfrm>
              <a:off x="2689" y="751"/>
              <a:ext cx="10" cy="19"/>
            </a:xfrm>
            <a:custGeom>
              <a:avLst/>
              <a:gdLst>
                <a:gd name="T0" fmla="*/ 0 w 42"/>
                <a:gd name="T1" fmla="*/ 0 h 91"/>
                <a:gd name="T2" fmla="*/ 31 w 42"/>
                <a:gd name="T3" fmla="*/ 0 h 91"/>
                <a:gd name="T4" fmla="*/ 31 w 42"/>
                <a:gd name="T5" fmla="*/ 75 h 91"/>
                <a:gd name="T6" fmla="*/ 42 w 42"/>
                <a:gd name="T7" fmla="*/ 75 h 91"/>
                <a:gd name="T8" fmla="*/ 42 w 42"/>
                <a:gd name="T9" fmla="*/ 91 h 91"/>
                <a:gd name="T10" fmla="*/ 0 w 42"/>
                <a:gd name="T11" fmla="*/ 91 h 91"/>
                <a:gd name="T12" fmla="*/ 0 w 42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1">
                  <a:moveTo>
                    <a:pt x="0" y="0"/>
                  </a:moveTo>
                  <a:lnTo>
                    <a:pt x="31" y="0"/>
                  </a:lnTo>
                  <a:lnTo>
                    <a:pt x="31" y="75"/>
                  </a:lnTo>
                  <a:lnTo>
                    <a:pt x="42" y="75"/>
                  </a:lnTo>
                  <a:lnTo>
                    <a:pt x="42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5" name="Freeform 686"/>
            <p:cNvSpPr>
              <a:spLocks/>
            </p:cNvSpPr>
            <p:nvPr/>
          </p:nvSpPr>
          <p:spPr bwMode="auto">
            <a:xfrm>
              <a:off x="2689" y="751"/>
              <a:ext cx="10" cy="19"/>
            </a:xfrm>
            <a:custGeom>
              <a:avLst/>
              <a:gdLst>
                <a:gd name="T0" fmla="*/ 0 w 42"/>
                <a:gd name="T1" fmla="*/ 0 h 91"/>
                <a:gd name="T2" fmla="*/ 31 w 42"/>
                <a:gd name="T3" fmla="*/ 0 h 91"/>
                <a:gd name="T4" fmla="*/ 31 w 42"/>
                <a:gd name="T5" fmla="*/ 75 h 91"/>
                <a:gd name="T6" fmla="*/ 42 w 42"/>
                <a:gd name="T7" fmla="*/ 75 h 91"/>
                <a:gd name="T8" fmla="*/ 42 w 42"/>
                <a:gd name="T9" fmla="*/ 91 h 91"/>
                <a:gd name="T10" fmla="*/ 0 w 42"/>
                <a:gd name="T11" fmla="*/ 91 h 91"/>
                <a:gd name="T12" fmla="*/ 0 w 42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1">
                  <a:moveTo>
                    <a:pt x="0" y="0"/>
                  </a:moveTo>
                  <a:lnTo>
                    <a:pt x="31" y="0"/>
                  </a:lnTo>
                  <a:lnTo>
                    <a:pt x="31" y="75"/>
                  </a:lnTo>
                  <a:lnTo>
                    <a:pt x="42" y="75"/>
                  </a:lnTo>
                  <a:lnTo>
                    <a:pt x="42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6" name="Line 687"/>
            <p:cNvSpPr>
              <a:spLocks noChangeShapeType="1"/>
            </p:cNvSpPr>
            <p:nvPr/>
          </p:nvSpPr>
          <p:spPr bwMode="auto">
            <a:xfrm flipV="1">
              <a:off x="2689" y="760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" name="Freeform 688"/>
            <p:cNvSpPr>
              <a:spLocks/>
            </p:cNvSpPr>
            <p:nvPr/>
          </p:nvSpPr>
          <p:spPr bwMode="auto">
            <a:xfrm>
              <a:off x="2683" y="712"/>
              <a:ext cx="10" cy="19"/>
            </a:xfrm>
            <a:custGeom>
              <a:avLst/>
              <a:gdLst>
                <a:gd name="T0" fmla="*/ 0 w 42"/>
                <a:gd name="T1" fmla="*/ 0 h 89"/>
                <a:gd name="T2" fmla="*/ 31 w 42"/>
                <a:gd name="T3" fmla="*/ 0 h 89"/>
                <a:gd name="T4" fmla="*/ 31 w 42"/>
                <a:gd name="T5" fmla="*/ 74 h 89"/>
                <a:gd name="T6" fmla="*/ 42 w 42"/>
                <a:gd name="T7" fmla="*/ 74 h 89"/>
                <a:gd name="T8" fmla="*/ 42 w 42"/>
                <a:gd name="T9" fmla="*/ 89 h 89"/>
                <a:gd name="T10" fmla="*/ 0 w 42"/>
                <a:gd name="T11" fmla="*/ 89 h 89"/>
                <a:gd name="T12" fmla="*/ 0 w 4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9">
                  <a:moveTo>
                    <a:pt x="0" y="0"/>
                  </a:moveTo>
                  <a:lnTo>
                    <a:pt x="31" y="0"/>
                  </a:lnTo>
                  <a:lnTo>
                    <a:pt x="31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8" name="Freeform 689"/>
            <p:cNvSpPr>
              <a:spLocks/>
            </p:cNvSpPr>
            <p:nvPr/>
          </p:nvSpPr>
          <p:spPr bwMode="auto">
            <a:xfrm>
              <a:off x="2683" y="712"/>
              <a:ext cx="10" cy="19"/>
            </a:xfrm>
            <a:custGeom>
              <a:avLst/>
              <a:gdLst>
                <a:gd name="T0" fmla="*/ 0 w 42"/>
                <a:gd name="T1" fmla="*/ 0 h 89"/>
                <a:gd name="T2" fmla="*/ 31 w 42"/>
                <a:gd name="T3" fmla="*/ 0 h 89"/>
                <a:gd name="T4" fmla="*/ 31 w 42"/>
                <a:gd name="T5" fmla="*/ 74 h 89"/>
                <a:gd name="T6" fmla="*/ 42 w 42"/>
                <a:gd name="T7" fmla="*/ 74 h 89"/>
                <a:gd name="T8" fmla="*/ 42 w 42"/>
                <a:gd name="T9" fmla="*/ 89 h 89"/>
                <a:gd name="T10" fmla="*/ 0 w 42"/>
                <a:gd name="T11" fmla="*/ 89 h 89"/>
                <a:gd name="T12" fmla="*/ 0 w 4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9">
                  <a:moveTo>
                    <a:pt x="0" y="0"/>
                  </a:moveTo>
                  <a:lnTo>
                    <a:pt x="31" y="0"/>
                  </a:lnTo>
                  <a:lnTo>
                    <a:pt x="31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9" name="Rectangle 690"/>
            <p:cNvSpPr>
              <a:spLocks noChangeArrowheads="1"/>
            </p:cNvSpPr>
            <p:nvPr/>
          </p:nvSpPr>
          <p:spPr bwMode="auto">
            <a:xfrm>
              <a:off x="2736" y="768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0" name="Freeform 691"/>
            <p:cNvSpPr>
              <a:spLocks/>
            </p:cNvSpPr>
            <p:nvPr/>
          </p:nvSpPr>
          <p:spPr bwMode="auto">
            <a:xfrm>
              <a:off x="2735" y="798"/>
              <a:ext cx="7" cy="11"/>
            </a:xfrm>
            <a:custGeom>
              <a:avLst/>
              <a:gdLst>
                <a:gd name="T0" fmla="*/ 0 w 29"/>
                <a:gd name="T1" fmla="*/ 30 h 47"/>
                <a:gd name="T2" fmla="*/ 11 w 29"/>
                <a:gd name="T3" fmla="*/ 30 h 47"/>
                <a:gd name="T4" fmla="*/ 11 w 29"/>
                <a:gd name="T5" fmla="*/ 47 h 47"/>
                <a:gd name="T6" fmla="*/ 21 w 29"/>
                <a:gd name="T7" fmla="*/ 47 h 47"/>
                <a:gd name="T8" fmla="*/ 21 w 29"/>
                <a:gd name="T9" fmla="*/ 37 h 47"/>
                <a:gd name="T10" fmla="*/ 29 w 29"/>
                <a:gd name="T11" fmla="*/ 37 h 47"/>
                <a:gd name="T12" fmla="*/ 21 w 29"/>
                <a:gd name="T13" fmla="*/ 0 h 47"/>
                <a:gd name="T14" fmla="*/ 5 w 29"/>
                <a:gd name="T15" fmla="*/ 0 h 47"/>
                <a:gd name="T16" fmla="*/ 5 w 29"/>
                <a:gd name="T17" fmla="*/ 17 h 47"/>
                <a:gd name="T18" fmla="*/ 0 w 29"/>
                <a:gd name="T19" fmla="*/ 17 h 47"/>
                <a:gd name="T20" fmla="*/ 0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1" name="Freeform 692"/>
            <p:cNvSpPr>
              <a:spLocks/>
            </p:cNvSpPr>
            <p:nvPr/>
          </p:nvSpPr>
          <p:spPr bwMode="auto">
            <a:xfrm>
              <a:off x="2735" y="798"/>
              <a:ext cx="7" cy="11"/>
            </a:xfrm>
            <a:custGeom>
              <a:avLst/>
              <a:gdLst>
                <a:gd name="T0" fmla="*/ 0 w 29"/>
                <a:gd name="T1" fmla="*/ 30 h 47"/>
                <a:gd name="T2" fmla="*/ 11 w 29"/>
                <a:gd name="T3" fmla="*/ 30 h 47"/>
                <a:gd name="T4" fmla="*/ 11 w 29"/>
                <a:gd name="T5" fmla="*/ 47 h 47"/>
                <a:gd name="T6" fmla="*/ 21 w 29"/>
                <a:gd name="T7" fmla="*/ 47 h 47"/>
                <a:gd name="T8" fmla="*/ 21 w 29"/>
                <a:gd name="T9" fmla="*/ 37 h 47"/>
                <a:gd name="T10" fmla="*/ 29 w 29"/>
                <a:gd name="T11" fmla="*/ 37 h 47"/>
                <a:gd name="T12" fmla="*/ 21 w 29"/>
                <a:gd name="T13" fmla="*/ 0 h 47"/>
                <a:gd name="T14" fmla="*/ 5 w 29"/>
                <a:gd name="T15" fmla="*/ 0 h 47"/>
                <a:gd name="T16" fmla="*/ 5 w 29"/>
                <a:gd name="T17" fmla="*/ 17 h 47"/>
                <a:gd name="T18" fmla="*/ 0 w 29"/>
                <a:gd name="T19" fmla="*/ 17 h 47"/>
                <a:gd name="T20" fmla="*/ 0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2" name="Rectangle 693"/>
            <p:cNvSpPr>
              <a:spLocks noChangeArrowheads="1"/>
            </p:cNvSpPr>
            <p:nvPr/>
          </p:nvSpPr>
          <p:spPr bwMode="auto">
            <a:xfrm>
              <a:off x="2744" y="845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3" name="Freeform 694"/>
            <p:cNvSpPr>
              <a:spLocks/>
            </p:cNvSpPr>
            <p:nvPr/>
          </p:nvSpPr>
          <p:spPr bwMode="auto">
            <a:xfrm>
              <a:off x="2743" y="875"/>
              <a:ext cx="6" cy="11"/>
            </a:xfrm>
            <a:custGeom>
              <a:avLst/>
              <a:gdLst>
                <a:gd name="T0" fmla="*/ 0 w 29"/>
                <a:gd name="T1" fmla="*/ 31 h 48"/>
                <a:gd name="T2" fmla="*/ 11 w 29"/>
                <a:gd name="T3" fmla="*/ 31 h 48"/>
                <a:gd name="T4" fmla="*/ 11 w 29"/>
                <a:gd name="T5" fmla="*/ 48 h 48"/>
                <a:gd name="T6" fmla="*/ 21 w 29"/>
                <a:gd name="T7" fmla="*/ 48 h 48"/>
                <a:gd name="T8" fmla="*/ 21 w 29"/>
                <a:gd name="T9" fmla="*/ 38 h 48"/>
                <a:gd name="T10" fmla="*/ 29 w 29"/>
                <a:gd name="T11" fmla="*/ 38 h 48"/>
                <a:gd name="T12" fmla="*/ 21 w 29"/>
                <a:gd name="T13" fmla="*/ 0 h 48"/>
                <a:gd name="T14" fmla="*/ 6 w 29"/>
                <a:gd name="T15" fmla="*/ 0 h 48"/>
                <a:gd name="T16" fmla="*/ 6 w 29"/>
                <a:gd name="T17" fmla="*/ 18 h 48"/>
                <a:gd name="T18" fmla="*/ 0 w 29"/>
                <a:gd name="T19" fmla="*/ 18 h 48"/>
                <a:gd name="T20" fmla="*/ 0 w 29"/>
                <a:gd name="T2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8">
                  <a:moveTo>
                    <a:pt x="0" y="31"/>
                  </a:moveTo>
                  <a:lnTo>
                    <a:pt x="11" y="31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4" name="Freeform 695"/>
            <p:cNvSpPr>
              <a:spLocks/>
            </p:cNvSpPr>
            <p:nvPr/>
          </p:nvSpPr>
          <p:spPr bwMode="auto">
            <a:xfrm>
              <a:off x="2743" y="875"/>
              <a:ext cx="6" cy="11"/>
            </a:xfrm>
            <a:custGeom>
              <a:avLst/>
              <a:gdLst>
                <a:gd name="T0" fmla="*/ 0 w 29"/>
                <a:gd name="T1" fmla="*/ 31 h 48"/>
                <a:gd name="T2" fmla="*/ 11 w 29"/>
                <a:gd name="T3" fmla="*/ 31 h 48"/>
                <a:gd name="T4" fmla="*/ 11 w 29"/>
                <a:gd name="T5" fmla="*/ 48 h 48"/>
                <a:gd name="T6" fmla="*/ 21 w 29"/>
                <a:gd name="T7" fmla="*/ 48 h 48"/>
                <a:gd name="T8" fmla="*/ 21 w 29"/>
                <a:gd name="T9" fmla="*/ 38 h 48"/>
                <a:gd name="T10" fmla="*/ 29 w 29"/>
                <a:gd name="T11" fmla="*/ 38 h 48"/>
                <a:gd name="T12" fmla="*/ 21 w 29"/>
                <a:gd name="T13" fmla="*/ 0 h 48"/>
                <a:gd name="T14" fmla="*/ 6 w 29"/>
                <a:gd name="T15" fmla="*/ 0 h 48"/>
                <a:gd name="T16" fmla="*/ 6 w 29"/>
                <a:gd name="T17" fmla="*/ 18 h 48"/>
                <a:gd name="T18" fmla="*/ 0 w 29"/>
                <a:gd name="T19" fmla="*/ 18 h 48"/>
                <a:gd name="T20" fmla="*/ 0 w 29"/>
                <a:gd name="T2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8">
                  <a:moveTo>
                    <a:pt x="0" y="31"/>
                  </a:moveTo>
                  <a:lnTo>
                    <a:pt x="11" y="31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5" name="Rectangle 696"/>
            <p:cNvSpPr>
              <a:spLocks noChangeArrowheads="1"/>
            </p:cNvSpPr>
            <p:nvPr/>
          </p:nvSpPr>
          <p:spPr bwMode="auto">
            <a:xfrm>
              <a:off x="2747" y="884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6" name="Freeform 697"/>
            <p:cNvSpPr>
              <a:spLocks/>
            </p:cNvSpPr>
            <p:nvPr/>
          </p:nvSpPr>
          <p:spPr bwMode="auto">
            <a:xfrm>
              <a:off x="2746" y="913"/>
              <a:ext cx="8" cy="11"/>
            </a:xfrm>
            <a:custGeom>
              <a:avLst/>
              <a:gdLst>
                <a:gd name="T0" fmla="*/ 0 w 28"/>
                <a:gd name="T1" fmla="*/ 29 h 46"/>
                <a:gd name="T2" fmla="*/ 11 w 28"/>
                <a:gd name="T3" fmla="*/ 29 h 46"/>
                <a:gd name="T4" fmla="*/ 11 w 28"/>
                <a:gd name="T5" fmla="*/ 46 h 46"/>
                <a:gd name="T6" fmla="*/ 21 w 28"/>
                <a:gd name="T7" fmla="*/ 46 h 46"/>
                <a:gd name="T8" fmla="*/ 21 w 28"/>
                <a:gd name="T9" fmla="*/ 36 h 46"/>
                <a:gd name="T10" fmla="*/ 28 w 28"/>
                <a:gd name="T11" fmla="*/ 36 h 46"/>
                <a:gd name="T12" fmla="*/ 21 w 28"/>
                <a:gd name="T13" fmla="*/ 0 h 46"/>
                <a:gd name="T14" fmla="*/ 5 w 28"/>
                <a:gd name="T15" fmla="*/ 0 h 46"/>
                <a:gd name="T16" fmla="*/ 5 w 28"/>
                <a:gd name="T17" fmla="*/ 16 h 46"/>
                <a:gd name="T18" fmla="*/ 0 w 28"/>
                <a:gd name="T19" fmla="*/ 16 h 46"/>
                <a:gd name="T20" fmla="*/ 0 w 28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0" y="29"/>
                  </a:moveTo>
                  <a:lnTo>
                    <a:pt x="11" y="29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6"/>
                  </a:lnTo>
                  <a:lnTo>
                    <a:pt x="28" y="36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7" name="Freeform 698"/>
            <p:cNvSpPr>
              <a:spLocks/>
            </p:cNvSpPr>
            <p:nvPr/>
          </p:nvSpPr>
          <p:spPr bwMode="auto">
            <a:xfrm>
              <a:off x="2746" y="913"/>
              <a:ext cx="8" cy="11"/>
            </a:xfrm>
            <a:custGeom>
              <a:avLst/>
              <a:gdLst>
                <a:gd name="T0" fmla="*/ 0 w 28"/>
                <a:gd name="T1" fmla="*/ 29 h 46"/>
                <a:gd name="T2" fmla="*/ 11 w 28"/>
                <a:gd name="T3" fmla="*/ 29 h 46"/>
                <a:gd name="T4" fmla="*/ 11 w 28"/>
                <a:gd name="T5" fmla="*/ 46 h 46"/>
                <a:gd name="T6" fmla="*/ 21 w 28"/>
                <a:gd name="T7" fmla="*/ 46 h 46"/>
                <a:gd name="T8" fmla="*/ 21 w 28"/>
                <a:gd name="T9" fmla="*/ 36 h 46"/>
                <a:gd name="T10" fmla="*/ 28 w 28"/>
                <a:gd name="T11" fmla="*/ 36 h 46"/>
                <a:gd name="T12" fmla="*/ 21 w 28"/>
                <a:gd name="T13" fmla="*/ 0 h 46"/>
                <a:gd name="T14" fmla="*/ 5 w 28"/>
                <a:gd name="T15" fmla="*/ 0 h 46"/>
                <a:gd name="T16" fmla="*/ 5 w 28"/>
                <a:gd name="T17" fmla="*/ 16 h 46"/>
                <a:gd name="T18" fmla="*/ 0 w 28"/>
                <a:gd name="T19" fmla="*/ 16 h 46"/>
                <a:gd name="T20" fmla="*/ 0 w 28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0" y="29"/>
                  </a:moveTo>
                  <a:lnTo>
                    <a:pt x="11" y="29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6"/>
                  </a:lnTo>
                  <a:lnTo>
                    <a:pt x="28" y="36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8" name="Rectangle 699"/>
            <p:cNvSpPr>
              <a:spLocks noChangeArrowheads="1"/>
            </p:cNvSpPr>
            <p:nvPr/>
          </p:nvSpPr>
          <p:spPr bwMode="auto">
            <a:xfrm>
              <a:off x="2752" y="922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9" name="Freeform 700"/>
            <p:cNvSpPr>
              <a:spLocks/>
            </p:cNvSpPr>
            <p:nvPr/>
          </p:nvSpPr>
          <p:spPr bwMode="auto">
            <a:xfrm>
              <a:off x="2751" y="952"/>
              <a:ext cx="6" cy="11"/>
            </a:xfrm>
            <a:custGeom>
              <a:avLst/>
              <a:gdLst>
                <a:gd name="T0" fmla="*/ 0 w 29"/>
                <a:gd name="T1" fmla="*/ 30 h 46"/>
                <a:gd name="T2" fmla="*/ 13 w 29"/>
                <a:gd name="T3" fmla="*/ 30 h 46"/>
                <a:gd name="T4" fmla="*/ 13 w 29"/>
                <a:gd name="T5" fmla="*/ 46 h 46"/>
                <a:gd name="T6" fmla="*/ 21 w 29"/>
                <a:gd name="T7" fmla="*/ 46 h 46"/>
                <a:gd name="T8" fmla="*/ 21 w 29"/>
                <a:gd name="T9" fmla="*/ 38 h 46"/>
                <a:gd name="T10" fmla="*/ 29 w 29"/>
                <a:gd name="T11" fmla="*/ 38 h 46"/>
                <a:gd name="T12" fmla="*/ 22 w 29"/>
                <a:gd name="T13" fmla="*/ 0 h 46"/>
                <a:gd name="T14" fmla="*/ 7 w 29"/>
                <a:gd name="T15" fmla="*/ 0 h 46"/>
                <a:gd name="T16" fmla="*/ 7 w 29"/>
                <a:gd name="T17" fmla="*/ 17 h 46"/>
                <a:gd name="T18" fmla="*/ 0 w 29"/>
                <a:gd name="T19" fmla="*/ 17 h 46"/>
                <a:gd name="T20" fmla="*/ 0 w 29"/>
                <a:gd name="T2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0" y="30"/>
                  </a:moveTo>
                  <a:lnTo>
                    <a:pt x="13" y="30"/>
                  </a:lnTo>
                  <a:lnTo>
                    <a:pt x="13" y="46"/>
                  </a:lnTo>
                  <a:lnTo>
                    <a:pt x="21" y="46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0" name="Freeform 701"/>
            <p:cNvSpPr>
              <a:spLocks/>
            </p:cNvSpPr>
            <p:nvPr/>
          </p:nvSpPr>
          <p:spPr bwMode="auto">
            <a:xfrm>
              <a:off x="2751" y="952"/>
              <a:ext cx="6" cy="11"/>
            </a:xfrm>
            <a:custGeom>
              <a:avLst/>
              <a:gdLst>
                <a:gd name="T0" fmla="*/ 0 w 29"/>
                <a:gd name="T1" fmla="*/ 30 h 46"/>
                <a:gd name="T2" fmla="*/ 13 w 29"/>
                <a:gd name="T3" fmla="*/ 30 h 46"/>
                <a:gd name="T4" fmla="*/ 13 w 29"/>
                <a:gd name="T5" fmla="*/ 46 h 46"/>
                <a:gd name="T6" fmla="*/ 21 w 29"/>
                <a:gd name="T7" fmla="*/ 46 h 46"/>
                <a:gd name="T8" fmla="*/ 21 w 29"/>
                <a:gd name="T9" fmla="*/ 38 h 46"/>
                <a:gd name="T10" fmla="*/ 29 w 29"/>
                <a:gd name="T11" fmla="*/ 38 h 46"/>
                <a:gd name="T12" fmla="*/ 22 w 29"/>
                <a:gd name="T13" fmla="*/ 0 h 46"/>
                <a:gd name="T14" fmla="*/ 7 w 29"/>
                <a:gd name="T15" fmla="*/ 0 h 46"/>
                <a:gd name="T16" fmla="*/ 7 w 29"/>
                <a:gd name="T17" fmla="*/ 17 h 46"/>
                <a:gd name="T18" fmla="*/ 0 w 29"/>
                <a:gd name="T19" fmla="*/ 17 h 46"/>
                <a:gd name="T20" fmla="*/ 0 w 29"/>
                <a:gd name="T2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0" y="30"/>
                  </a:moveTo>
                  <a:lnTo>
                    <a:pt x="13" y="30"/>
                  </a:lnTo>
                  <a:lnTo>
                    <a:pt x="13" y="46"/>
                  </a:lnTo>
                  <a:lnTo>
                    <a:pt x="21" y="46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1" name="Rectangle 702"/>
            <p:cNvSpPr>
              <a:spLocks noChangeArrowheads="1"/>
            </p:cNvSpPr>
            <p:nvPr/>
          </p:nvSpPr>
          <p:spPr bwMode="auto">
            <a:xfrm>
              <a:off x="2756" y="961"/>
              <a:ext cx="0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2" name="Freeform 703"/>
            <p:cNvSpPr>
              <a:spLocks/>
            </p:cNvSpPr>
            <p:nvPr/>
          </p:nvSpPr>
          <p:spPr bwMode="auto">
            <a:xfrm>
              <a:off x="2755" y="990"/>
              <a:ext cx="6" cy="11"/>
            </a:xfrm>
            <a:custGeom>
              <a:avLst/>
              <a:gdLst>
                <a:gd name="T0" fmla="*/ 0 w 29"/>
                <a:gd name="T1" fmla="*/ 30 h 47"/>
                <a:gd name="T2" fmla="*/ 12 w 29"/>
                <a:gd name="T3" fmla="*/ 30 h 47"/>
                <a:gd name="T4" fmla="*/ 12 w 29"/>
                <a:gd name="T5" fmla="*/ 47 h 47"/>
                <a:gd name="T6" fmla="*/ 21 w 29"/>
                <a:gd name="T7" fmla="*/ 47 h 47"/>
                <a:gd name="T8" fmla="*/ 21 w 29"/>
                <a:gd name="T9" fmla="*/ 37 h 47"/>
                <a:gd name="T10" fmla="*/ 29 w 29"/>
                <a:gd name="T11" fmla="*/ 37 h 47"/>
                <a:gd name="T12" fmla="*/ 22 w 29"/>
                <a:gd name="T13" fmla="*/ 0 h 47"/>
                <a:gd name="T14" fmla="*/ 7 w 29"/>
                <a:gd name="T15" fmla="*/ 0 h 47"/>
                <a:gd name="T16" fmla="*/ 7 w 29"/>
                <a:gd name="T17" fmla="*/ 17 h 47"/>
                <a:gd name="T18" fmla="*/ 0 w 29"/>
                <a:gd name="T19" fmla="*/ 17 h 47"/>
                <a:gd name="T20" fmla="*/ 0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0"/>
                  </a:moveTo>
                  <a:lnTo>
                    <a:pt x="12" y="30"/>
                  </a:lnTo>
                  <a:lnTo>
                    <a:pt x="12" y="47"/>
                  </a:lnTo>
                  <a:lnTo>
                    <a:pt x="21" y="47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3" name="Freeform 704"/>
            <p:cNvSpPr>
              <a:spLocks/>
            </p:cNvSpPr>
            <p:nvPr/>
          </p:nvSpPr>
          <p:spPr bwMode="auto">
            <a:xfrm>
              <a:off x="2755" y="990"/>
              <a:ext cx="6" cy="11"/>
            </a:xfrm>
            <a:custGeom>
              <a:avLst/>
              <a:gdLst>
                <a:gd name="T0" fmla="*/ 0 w 29"/>
                <a:gd name="T1" fmla="*/ 30 h 47"/>
                <a:gd name="T2" fmla="*/ 12 w 29"/>
                <a:gd name="T3" fmla="*/ 30 h 47"/>
                <a:gd name="T4" fmla="*/ 12 w 29"/>
                <a:gd name="T5" fmla="*/ 47 h 47"/>
                <a:gd name="T6" fmla="*/ 21 w 29"/>
                <a:gd name="T7" fmla="*/ 47 h 47"/>
                <a:gd name="T8" fmla="*/ 21 w 29"/>
                <a:gd name="T9" fmla="*/ 37 h 47"/>
                <a:gd name="T10" fmla="*/ 29 w 29"/>
                <a:gd name="T11" fmla="*/ 37 h 47"/>
                <a:gd name="T12" fmla="*/ 22 w 29"/>
                <a:gd name="T13" fmla="*/ 0 h 47"/>
                <a:gd name="T14" fmla="*/ 7 w 29"/>
                <a:gd name="T15" fmla="*/ 0 h 47"/>
                <a:gd name="T16" fmla="*/ 7 w 29"/>
                <a:gd name="T17" fmla="*/ 17 h 47"/>
                <a:gd name="T18" fmla="*/ 0 w 29"/>
                <a:gd name="T19" fmla="*/ 17 h 47"/>
                <a:gd name="T20" fmla="*/ 0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0"/>
                  </a:moveTo>
                  <a:lnTo>
                    <a:pt x="12" y="30"/>
                  </a:lnTo>
                  <a:lnTo>
                    <a:pt x="12" y="47"/>
                  </a:lnTo>
                  <a:lnTo>
                    <a:pt x="21" y="47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4" name="Rectangle 705"/>
            <p:cNvSpPr>
              <a:spLocks noChangeArrowheads="1"/>
            </p:cNvSpPr>
            <p:nvPr/>
          </p:nvSpPr>
          <p:spPr bwMode="auto">
            <a:xfrm>
              <a:off x="2760" y="999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5" name="Freeform 706"/>
            <p:cNvSpPr>
              <a:spLocks/>
            </p:cNvSpPr>
            <p:nvPr/>
          </p:nvSpPr>
          <p:spPr bwMode="auto">
            <a:xfrm>
              <a:off x="2759" y="1028"/>
              <a:ext cx="7" cy="11"/>
            </a:xfrm>
            <a:custGeom>
              <a:avLst/>
              <a:gdLst>
                <a:gd name="T0" fmla="*/ 0 w 29"/>
                <a:gd name="T1" fmla="*/ 30 h 47"/>
                <a:gd name="T2" fmla="*/ 11 w 29"/>
                <a:gd name="T3" fmla="*/ 30 h 47"/>
                <a:gd name="T4" fmla="*/ 11 w 29"/>
                <a:gd name="T5" fmla="*/ 47 h 47"/>
                <a:gd name="T6" fmla="*/ 21 w 29"/>
                <a:gd name="T7" fmla="*/ 47 h 47"/>
                <a:gd name="T8" fmla="*/ 21 w 29"/>
                <a:gd name="T9" fmla="*/ 38 h 47"/>
                <a:gd name="T10" fmla="*/ 29 w 29"/>
                <a:gd name="T11" fmla="*/ 38 h 47"/>
                <a:gd name="T12" fmla="*/ 21 w 29"/>
                <a:gd name="T13" fmla="*/ 0 h 47"/>
                <a:gd name="T14" fmla="*/ 5 w 29"/>
                <a:gd name="T15" fmla="*/ 0 h 47"/>
                <a:gd name="T16" fmla="*/ 5 w 29"/>
                <a:gd name="T17" fmla="*/ 17 h 47"/>
                <a:gd name="T18" fmla="*/ 0 w 29"/>
                <a:gd name="T19" fmla="*/ 17 h 47"/>
                <a:gd name="T20" fmla="*/ 0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6" name="Freeform 707"/>
            <p:cNvSpPr>
              <a:spLocks/>
            </p:cNvSpPr>
            <p:nvPr/>
          </p:nvSpPr>
          <p:spPr bwMode="auto">
            <a:xfrm>
              <a:off x="2759" y="1028"/>
              <a:ext cx="7" cy="11"/>
            </a:xfrm>
            <a:custGeom>
              <a:avLst/>
              <a:gdLst>
                <a:gd name="T0" fmla="*/ 0 w 29"/>
                <a:gd name="T1" fmla="*/ 30 h 47"/>
                <a:gd name="T2" fmla="*/ 11 w 29"/>
                <a:gd name="T3" fmla="*/ 30 h 47"/>
                <a:gd name="T4" fmla="*/ 11 w 29"/>
                <a:gd name="T5" fmla="*/ 47 h 47"/>
                <a:gd name="T6" fmla="*/ 21 w 29"/>
                <a:gd name="T7" fmla="*/ 47 h 47"/>
                <a:gd name="T8" fmla="*/ 21 w 29"/>
                <a:gd name="T9" fmla="*/ 38 h 47"/>
                <a:gd name="T10" fmla="*/ 29 w 29"/>
                <a:gd name="T11" fmla="*/ 38 h 47"/>
                <a:gd name="T12" fmla="*/ 21 w 29"/>
                <a:gd name="T13" fmla="*/ 0 h 47"/>
                <a:gd name="T14" fmla="*/ 5 w 29"/>
                <a:gd name="T15" fmla="*/ 0 h 47"/>
                <a:gd name="T16" fmla="*/ 5 w 29"/>
                <a:gd name="T17" fmla="*/ 17 h 47"/>
                <a:gd name="T18" fmla="*/ 0 w 29"/>
                <a:gd name="T19" fmla="*/ 17 h 47"/>
                <a:gd name="T20" fmla="*/ 0 w 29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7">
                  <a:moveTo>
                    <a:pt x="0" y="30"/>
                  </a:moveTo>
                  <a:lnTo>
                    <a:pt x="11" y="30"/>
                  </a:lnTo>
                  <a:lnTo>
                    <a:pt x="11" y="47"/>
                  </a:lnTo>
                  <a:lnTo>
                    <a:pt x="21" y="47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7" name="Rectangle 708"/>
            <p:cNvSpPr>
              <a:spLocks noChangeArrowheads="1"/>
            </p:cNvSpPr>
            <p:nvPr/>
          </p:nvSpPr>
          <p:spPr bwMode="auto">
            <a:xfrm>
              <a:off x="2764" y="1037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8" name="Freeform 709"/>
            <p:cNvSpPr>
              <a:spLocks/>
            </p:cNvSpPr>
            <p:nvPr/>
          </p:nvSpPr>
          <p:spPr bwMode="auto">
            <a:xfrm>
              <a:off x="2763" y="1068"/>
              <a:ext cx="6" cy="10"/>
            </a:xfrm>
            <a:custGeom>
              <a:avLst/>
              <a:gdLst>
                <a:gd name="T0" fmla="*/ 0 w 29"/>
                <a:gd name="T1" fmla="*/ 30 h 48"/>
                <a:gd name="T2" fmla="*/ 11 w 29"/>
                <a:gd name="T3" fmla="*/ 30 h 48"/>
                <a:gd name="T4" fmla="*/ 11 w 29"/>
                <a:gd name="T5" fmla="*/ 48 h 48"/>
                <a:gd name="T6" fmla="*/ 21 w 29"/>
                <a:gd name="T7" fmla="*/ 48 h 48"/>
                <a:gd name="T8" fmla="*/ 21 w 29"/>
                <a:gd name="T9" fmla="*/ 38 h 48"/>
                <a:gd name="T10" fmla="*/ 29 w 29"/>
                <a:gd name="T11" fmla="*/ 38 h 48"/>
                <a:gd name="T12" fmla="*/ 21 w 29"/>
                <a:gd name="T13" fmla="*/ 0 h 48"/>
                <a:gd name="T14" fmla="*/ 6 w 29"/>
                <a:gd name="T15" fmla="*/ 0 h 48"/>
                <a:gd name="T16" fmla="*/ 6 w 29"/>
                <a:gd name="T17" fmla="*/ 17 h 48"/>
                <a:gd name="T18" fmla="*/ 0 w 29"/>
                <a:gd name="T19" fmla="*/ 17 h 48"/>
                <a:gd name="T20" fmla="*/ 0 w 29"/>
                <a:gd name="T21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8">
                  <a:moveTo>
                    <a:pt x="0" y="30"/>
                  </a:moveTo>
                  <a:lnTo>
                    <a:pt x="11" y="30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9" name="Freeform 710"/>
            <p:cNvSpPr>
              <a:spLocks/>
            </p:cNvSpPr>
            <p:nvPr/>
          </p:nvSpPr>
          <p:spPr bwMode="auto">
            <a:xfrm>
              <a:off x="2763" y="1068"/>
              <a:ext cx="6" cy="10"/>
            </a:xfrm>
            <a:custGeom>
              <a:avLst/>
              <a:gdLst>
                <a:gd name="T0" fmla="*/ 0 w 29"/>
                <a:gd name="T1" fmla="*/ 30 h 48"/>
                <a:gd name="T2" fmla="*/ 11 w 29"/>
                <a:gd name="T3" fmla="*/ 30 h 48"/>
                <a:gd name="T4" fmla="*/ 11 w 29"/>
                <a:gd name="T5" fmla="*/ 48 h 48"/>
                <a:gd name="T6" fmla="*/ 21 w 29"/>
                <a:gd name="T7" fmla="*/ 48 h 48"/>
                <a:gd name="T8" fmla="*/ 21 w 29"/>
                <a:gd name="T9" fmla="*/ 38 h 48"/>
                <a:gd name="T10" fmla="*/ 29 w 29"/>
                <a:gd name="T11" fmla="*/ 38 h 48"/>
                <a:gd name="T12" fmla="*/ 21 w 29"/>
                <a:gd name="T13" fmla="*/ 0 h 48"/>
                <a:gd name="T14" fmla="*/ 6 w 29"/>
                <a:gd name="T15" fmla="*/ 0 h 48"/>
                <a:gd name="T16" fmla="*/ 6 w 29"/>
                <a:gd name="T17" fmla="*/ 17 h 48"/>
                <a:gd name="T18" fmla="*/ 0 w 29"/>
                <a:gd name="T19" fmla="*/ 17 h 48"/>
                <a:gd name="T20" fmla="*/ 0 w 29"/>
                <a:gd name="T21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8">
                  <a:moveTo>
                    <a:pt x="0" y="30"/>
                  </a:moveTo>
                  <a:lnTo>
                    <a:pt x="11" y="30"/>
                  </a:lnTo>
                  <a:lnTo>
                    <a:pt x="11" y="48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0" name="Rectangle 711"/>
            <p:cNvSpPr>
              <a:spLocks noChangeArrowheads="1"/>
            </p:cNvSpPr>
            <p:nvPr/>
          </p:nvSpPr>
          <p:spPr bwMode="auto">
            <a:xfrm>
              <a:off x="2886" y="1136"/>
              <a:ext cx="33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1" name="Rectangle 712"/>
            <p:cNvSpPr>
              <a:spLocks noChangeArrowheads="1"/>
            </p:cNvSpPr>
            <p:nvPr/>
          </p:nvSpPr>
          <p:spPr bwMode="auto">
            <a:xfrm>
              <a:off x="2886" y="1136"/>
              <a:ext cx="33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2" name="Freeform 713"/>
            <p:cNvSpPr>
              <a:spLocks/>
            </p:cNvSpPr>
            <p:nvPr/>
          </p:nvSpPr>
          <p:spPr bwMode="auto">
            <a:xfrm>
              <a:off x="2875" y="1146"/>
              <a:ext cx="11" cy="12"/>
            </a:xfrm>
            <a:custGeom>
              <a:avLst/>
              <a:gdLst>
                <a:gd name="T0" fmla="*/ 0 w 41"/>
                <a:gd name="T1" fmla="*/ 0 h 53"/>
                <a:gd name="T2" fmla="*/ 0 w 41"/>
                <a:gd name="T3" fmla="*/ 41 h 53"/>
                <a:gd name="T4" fmla="*/ 7 w 41"/>
                <a:gd name="T5" fmla="*/ 41 h 53"/>
                <a:gd name="T6" fmla="*/ 7 w 41"/>
                <a:gd name="T7" fmla="*/ 50 h 53"/>
                <a:gd name="T8" fmla="*/ 10 w 41"/>
                <a:gd name="T9" fmla="*/ 53 h 53"/>
                <a:gd name="T10" fmla="*/ 35 w 41"/>
                <a:gd name="T11" fmla="*/ 53 h 53"/>
                <a:gd name="T12" fmla="*/ 35 w 41"/>
                <a:gd name="T13" fmla="*/ 36 h 53"/>
                <a:gd name="T14" fmla="*/ 41 w 41"/>
                <a:gd name="T15" fmla="*/ 36 h 53"/>
                <a:gd name="T16" fmla="*/ 41 w 41"/>
                <a:gd name="T17" fmla="*/ 21 h 53"/>
                <a:gd name="T18" fmla="*/ 35 w 41"/>
                <a:gd name="T19" fmla="*/ 7 h 53"/>
                <a:gd name="T20" fmla="*/ 33 w 41"/>
                <a:gd name="T21" fmla="*/ 7 h 53"/>
                <a:gd name="T22" fmla="*/ 33 w 41"/>
                <a:gd name="T23" fmla="*/ 0 h 53"/>
                <a:gd name="T24" fmla="*/ 0 w 41"/>
                <a:gd name="T25" fmla="*/ 0 h 53"/>
                <a:gd name="T26" fmla="*/ 0 w 41"/>
                <a:gd name="T27" fmla="*/ 0 h 53"/>
                <a:gd name="T28" fmla="*/ 0 w 41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53">
                  <a:moveTo>
                    <a:pt x="0" y="0"/>
                  </a:moveTo>
                  <a:lnTo>
                    <a:pt x="0" y="41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35" y="53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1" y="21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3" name="Freeform 714"/>
            <p:cNvSpPr>
              <a:spLocks/>
            </p:cNvSpPr>
            <p:nvPr/>
          </p:nvSpPr>
          <p:spPr bwMode="auto">
            <a:xfrm>
              <a:off x="2875" y="1146"/>
              <a:ext cx="11" cy="12"/>
            </a:xfrm>
            <a:custGeom>
              <a:avLst/>
              <a:gdLst>
                <a:gd name="T0" fmla="*/ 0 w 41"/>
                <a:gd name="T1" fmla="*/ 0 h 53"/>
                <a:gd name="T2" fmla="*/ 0 w 41"/>
                <a:gd name="T3" fmla="*/ 41 h 53"/>
                <a:gd name="T4" fmla="*/ 7 w 41"/>
                <a:gd name="T5" fmla="*/ 41 h 53"/>
                <a:gd name="T6" fmla="*/ 7 w 41"/>
                <a:gd name="T7" fmla="*/ 50 h 53"/>
                <a:gd name="T8" fmla="*/ 10 w 41"/>
                <a:gd name="T9" fmla="*/ 53 h 53"/>
                <a:gd name="T10" fmla="*/ 35 w 41"/>
                <a:gd name="T11" fmla="*/ 53 h 53"/>
                <a:gd name="T12" fmla="*/ 35 w 41"/>
                <a:gd name="T13" fmla="*/ 36 h 53"/>
                <a:gd name="T14" fmla="*/ 41 w 41"/>
                <a:gd name="T15" fmla="*/ 36 h 53"/>
                <a:gd name="T16" fmla="*/ 41 w 41"/>
                <a:gd name="T17" fmla="*/ 21 h 53"/>
                <a:gd name="T18" fmla="*/ 35 w 41"/>
                <a:gd name="T19" fmla="*/ 7 h 53"/>
                <a:gd name="T20" fmla="*/ 33 w 41"/>
                <a:gd name="T21" fmla="*/ 7 h 53"/>
                <a:gd name="T22" fmla="*/ 33 w 41"/>
                <a:gd name="T23" fmla="*/ 0 h 53"/>
                <a:gd name="T24" fmla="*/ 0 w 41"/>
                <a:gd name="T25" fmla="*/ 0 h 53"/>
                <a:gd name="T26" fmla="*/ 0 w 41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3">
                  <a:moveTo>
                    <a:pt x="0" y="0"/>
                  </a:moveTo>
                  <a:lnTo>
                    <a:pt x="0" y="41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35" y="53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1" y="21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4" name="Freeform 715"/>
            <p:cNvSpPr>
              <a:spLocks/>
            </p:cNvSpPr>
            <p:nvPr/>
          </p:nvSpPr>
          <p:spPr bwMode="auto">
            <a:xfrm>
              <a:off x="2775" y="1106"/>
              <a:ext cx="53" cy="14"/>
            </a:xfrm>
            <a:custGeom>
              <a:avLst/>
              <a:gdLst>
                <a:gd name="T0" fmla="*/ 0 w 234"/>
                <a:gd name="T1" fmla="*/ 0 h 65"/>
                <a:gd name="T2" fmla="*/ 0 w 234"/>
                <a:gd name="T3" fmla="*/ 65 h 65"/>
                <a:gd name="T4" fmla="*/ 234 w 234"/>
                <a:gd name="T5" fmla="*/ 0 h 65"/>
                <a:gd name="T6" fmla="*/ 0 w 23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65">
                  <a:moveTo>
                    <a:pt x="0" y="0"/>
                  </a:moveTo>
                  <a:lnTo>
                    <a:pt x="0" y="65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5" name="Freeform 716"/>
            <p:cNvSpPr>
              <a:spLocks/>
            </p:cNvSpPr>
            <p:nvPr/>
          </p:nvSpPr>
          <p:spPr bwMode="auto">
            <a:xfrm>
              <a:off x="2775" y="1106"/>
              <a:ext cx="53" cy="14"/>
            </a:xfrm>
            <a:custGeom>
              <a:avLst/>
              <a:gdLst>
                <a:gd name="T0" fmla="*/ 0 w 234"/>
                <a:gd name="T1" fmla="*/ 0 h 65"/>
                <a:gd name="T2" fmla="*/ 0 w 234"/>
                <a:gd name="T3" fmla="*/ 65 h 65"/>
                <a:gd name="T4" fmla="*/ 234 w 234"/>
                <a:gd name="T5" fmla="*/ 0 h 65"/>
                <a:gd name="T6" fmla="*/ 0 w 23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65">
                  <a:moveTo>
                    <a:pt x="0" y="0"/>
                  </a:moveTo>
                  <a:lnTo>
                    <a:pt x="0" y="65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6" name="Freeform 717"/>
            <p:cNvSpPr>
              <a:spLocks/>
            </p:cNvSpPr>
            <p:nvPr/>
          </p:nvSpPr>
          <p:spPr bwMode="auto">
            <a:xfrm>
              <a:off x="2827" y="1106"/>
              <a:ext cx="53" cy="15"/>
            </a:xfrm>
            <a:custGeom>
              <a:avLst/>
              <a:gdLst>
                <a:gd name="T0" fmla="*/ 231 w 231"/>
                <a:gd name="T1" fmla="*/ 0 h 67"/>
                <a:gd name="T2" fmla="*/ 231 w 231"/>
                <a:gd name="T3" fmla="*/ 67 h 67"/>
                <a:gd name="T4" fmla="*/ 0 w 231"/>
                <a:gd name="T5" fmla="*/ 0 h 67"/>
                <a:gd name="T6" fmla="*/ 231 w 231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67">
                  <a:moveTo>
                    <a:pt x="231" y="0"/>
                  </a:moveTo>
                  <a:lnTo>
                    <a:pt x="231" y="67"/>
                  </a:lnTo>
                  <a:lnTo>
                    <a:pt x="0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7" name="Freeform 718"/>
            <p:cNvSpPr>
              <a:spLocks/>
            </p:cNvSpPr>
            <p:nvPr/>
          </p:nvSpPr>
          <p:spPr bwMode="auto">
            <a:xfrm>
              <a:off x="2827" y="1106"/>
              <a:ext cx="53" cy="15"/>
            </a:xfrm>
            <a:custGeom>
              <a:avLst/>
              <a:gdLst>
                <a:gd name="T0" fmla="*/ 231 w 231"/>
                <a:gd name="T1" fmla="*/ 0 h 67"/>
                <a:gd name="T2" fmla="*/ 231 w 231"/>
                <a:gd name="T3" fmla="*/ 67 h 67"/>
                <a:gd name="T4" fmla="*/ 0 w 231"/>
                <a:gd name="T5" fmla="*/ 0 h 67"/>
                <a:gd name="T6" fmla="*/ 231 w 231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67">
                  <a:moveTo>
                    <a:pt x="231" y="0"/>
                  </a:moveTo>
                  <a:lnTo>
                    <a:pt x="231" y="67"/>
                  </a:lnTo>
                  <a:lnTo>
                    <a:pt x="0" y="0"/>
                  </a:lnTo>
                  <a:lnTo>
                    <a:pt x="231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" name="Rectangle 719"/>
            <p:cNvSpPr>
              <a:spLocks noChangeArrowheads="1"/>
            </p:cNvSpPr>
            <p:nvPr/>
          </p:nvSpPr>
          <p:spPr bwMode="auto">
            <a:xfrm>
              <a:off x="2767" y="1076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" name="Freeform 720"/>
            <p:cNvSpPr>
              <a:spLocks/>
            </p:cNvSpPr>
            <p:nvPr/>
          </p:nvSpPr>
          <p:spPr bwMode="auto">
            <a:xfrm>
              <a:off x="2767" y="1106"/>
              <a:ext cx="6" cy="10"/>
            </a:xfrm>
            <a:custGeom>
              <a:avLst/>
              <a:gdLst>
                <a:gd name="T0" fmla="*/ 0 w 29"/>
                <a:gd name="T1" fmla="*/ 29 h 46"/>
                <a:gd name="T2" fmla="*/ 11 w 29"/>
                <a:gd name="T3" fmla="*/ 29 h 46"/>
                <a:gd name="T4" fmla="*/ 11 w 29"/>
                <a:gd name="T5" fmla="*/ 46 h 46"/>
                <a:gd name="T6" fmla="*/ 21 w 29"/>
                <a:gd name="T7" fmla="*/ 46 h 46"/>
                <a:gd name="T8" fmla="*/ 21 w 29"/>
                <a:gd name="T9" fmla="*/ 36 h 46"/>
                <a:gd name="T10" fmla="*/ 29 w 29"/>
                <a:gd name="T11" fmla="*/ 36 h 46"/>
                <a:gd name="T12" fmla="*/ 21 w 29"/>
                <a:gd name="T13" fmla="*/ 0 h 46"/>
                <a:gd name="T14" fmla="*/ 6 w 29"/>
                <a:gd name="T15" fmla="*/ 0 h 46"/>
                <a:gd name="T16" fmla="*/ 6 w 29"/>
                <a:gd name="T17" fmla="*/ 16 h 46"/>
                <a:gd name="T18" fmla="*/ 0 w 29"/>
                <a:gd name="T19" fmla="*/ 16 h 46"/>
                <a:gd name="T20" fmla="*/ 0 w 29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0" y="29"/>
                  </a:moveTo>
                  <a:lnTo>
                    <a:pt x="11" y="29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6"/>
                  </a:lnTo>
                  <a:lnTo>
                    <a:pt x="29" y="36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0" name="Freeform 721"/>
            <p:cNvSpPr>
              <a:spLocks/>
            </p:cNvSpPr>
            <p:nvPr/>
          </p:nvSpPr>
          <p:spPr bwMode="auto">
            <a:xfrm>
              <a:off x="2767" y="1106"/>
              <a:ext cx="6" cy="10"/>
            </a:xfrm>
            <a:custGeom>
              <a:avLst/>
              <a:gdLst>
                <a:gd name="T0" fmla="*/ 0 w 29"/>
                <a:gd name="T1" fmla="*/ 29 h 46"/>
                <a:gd name="T2" fmla="*/ 11 w 29"/>
                <a:gd name="T3" fmla="*/ 29 h 46"/>
                <a:gd name="T4" fmla="*/ 11 w 29"/>
                <a:gd name="T5" fmla="*/ 46 h 46"/>
                <a:gd name="T6" fmla="*/ 21 w 29"/>
                <a:gd name="T7" fmla="*/ 46 h 46"/>
                <a:gd name="T8" fmla="*/ 21 w 29"/>
                <a:gd name="T9" fmla="*/ 36 h 46"/>
                <a:gd name="T10" fmla="*/ 29 w 29"/>
                <a:gd name="T11" fmla="*/ 36 h 46"/>
                <a:gd name="T12" fmla="*/ 21 w 29"/>
                <a:gd name="T13" fmla="*/ 0 h 46"/>
                <a:gd name="T14" fmla="*/ 6 w 29"/>
                <a:gd name="T15" fmla="*/ 0 h 46"/>
                <a:gd name="T16" fmla="*/ 6 w 29"/>
                <a:gd name="T17" fmla="*/ 16 h 46"/>
                <a:gd name="T18" fmla="*/ 0 w 29"/>
                <a:gd name="T19" fmla="*/ 16 h 46"/>
                <a:gd name="T20" fmla="*/ 0 w 29"/>
                <a:gd name="T21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0" y="29"/>
                  </a:moveTo>
                  <a:lnTo>
                    <a:pt x="11" y="29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6"/>
                  </a:lnTo>
                  <a:lnTo>
                    <a:pt x="29" y="36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1" name="Rectangle 722"/>
            <p:cNvSpPr>
              <a:spLocks noChangeArrowheads="1"/>
            </p:cNvSpPr>
            <p:nvPr/>
          </p:nvSpPr>
          <p:spPr bwMode="auto">
            <a:xfrm>
              <a:off x="2740" y="806"/>
              <a:ext cx="1" cy="3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2" name="Freeform 723"/>
            <p:cNvSpPr>
              <a:spLocks/>
            </p:cNvSpPr>
            <p:nvPr/>
          </p:nvSpPr>
          <p:spPr bwMode="auto">
            <a:xfrm>
              <a:off x="2739" y="837"/>
              <a:ext cx="6" cy="10"/>
            </a:xfrm>
            <a:custGeom>
              <a:avLst/>
              <a:gdLst>
                <a:gd name="T0" fmla="*/ 0 w 29"/>
                <a:gd name="T1" fmla="*/ 30 h 46"/>
                <a:gd name="T2" fmla="*/ 11 w 29"/>
                <a:gd name="T3" fmla="*/ 30 h 46"/>
                <a:gd name="T4" fmla="*/ 11 w 29"/>
                <a:gd name="T5" fmla="*/ 46 h 46"/>
                <a:gd name="T6" fmla="*/ 21 w 29"/>
                <a:gd name="T7" fmla="*/ 46 h 46"/>
                <a:gd name="T8" fmla="*/ 21 w 29"/>
                <a:gd name="T9" fmla="*/ 37 h 46"/>
                <a:gd name="T10" fmla="*/ 29 w 29"/>
                <a:gd name="T11" fmla="*/ 37 h 46"/>
                <a:gd name="T12" fmla="*/ 21 w 29"/>
                <a:gd name="T13" fmla="*/ 0 h 46"/>
                <a:gd name="T14" fmla="*/ 6 w 29"/>
                <a:gd name="T15" fmla="*/ 0 h 46"/>
                <a:gd name="T16" fmla="*/ 6 w 29"/>
                <a:gd name="T17" fmla="*/ 16 h 46"/>
                <a:gd name="T18" fmla="*/ 0 w 29"/>
                <a:gd name="T19" fmla="*/ 16 h 46"/>
                <a:gd name="T20" fmla="*/ 0 w 29"/>
                <a:gd name="T2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0" y="30"/>
                  </a:moveTo>
                  <a:lnTo>
                    <a:pt x="11" y="30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3" name="Freeform 724"/>
            <p:cNvSpPr>
              <a:spLocks/>
            </p:cNvSpPr>
            <p:nvPr/>
          </p:nvSpPr>
          <p:spPr bwMode="auto">
            <a:xfrm>
              <a:off x="2739" y="837"/>
              <a:ext cx="6" cy="10"/>
            </a:xfrm>
            <a:custGeom>
              <a:avLst/>
              <a:gdLst>
                <a:gd name="T0" fmla="*/ 0 w 29"/>
                <a:gd name="T1" fmla="*/ 30 h 46"/>
                <a:gd name="T2" fmla="*/ 11 w 29"/>
                <a:gd name="T3" fmla="*/ 30 h 46"/>
                <a:gd name="T4" fmla="*/ 11 w 29"/>
                <a:gd name="T5" fmla="*/ 46 h 46"/>
                <a:gd name="T6" fmla="*/ 21 w 29"/>
                <a:gd name="T7" fmla="*/ 46 h 46"/>
                <a:gd name="T8" fmla="*/ 21 w 29"/>
                <a:gd name="T9" fmla="*/ 37 h 46"/>
                <a:gd name="T10" fmla="*/ 29 w 29"/>
                <a:gd name="T11" fmla="*/ 37 h 46"/>
                <a:gd name="T12" fmla="*/ 21 w 29"/>
                <a:gd name="T13" fmla="*/ 0 h 46"/>
                <a:gd name="T14" fmla="*/ 6 w 29"/>
                <a:gd name="T15" fmla="*/ 0 h 46"/>
                <a:gd name="T16" fmla="*/ 6 w 29"/>
                <a:gd name="T17" fmla="*/ 16 h 46"/>
                <a:gd name="T18" fmla="*/ 0 w 29"/>
                <a:gd name="T19" fmla="*/ 16 h 46"/>
                <a:gd name="T20" fmla="*/ 0 w 29"/>
                <a:gd name="T2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0" y="30"/>
                  </a:moveTo>
                  <a:lnTo>
                    <a:pt x="11" y="30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21" y="37"/>
                  </a:lnTo>
                  <a:lnTo>
                    <a:pt x="29" y="37"/>
                  </a:lnTo>
                  <a:lnTo>
                    <a:pt x="21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4" name="Rectangle 725"/>
            <p:cNvSpPr>
              <a:spLocks noChangeArrowheads="1"/>
            </p:cNvSpPr>
            <p:nvPr/>
          </p:nvSpPr>
          <p:spPr bwMode="auto">
            <a:xfrm>
              <a:off x="2730" y="1056"/>
              <a:ext cx="32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5" name="Rectangle 726"/>
            <p:cNvSpPr>
              <a:spLocks noChangeArrowheads="1"/>
            </p:cNvSpPr>
            <p:nvPr/>
          </p:nvSpPr>
          <p:spPr bwMode="auto">
            <a:xfrm>
              <a:off x="2730" y="1056"/>
              <a:ext cx="32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6" name="Freeform 727"/>
            <p:cNvSpPr>
              <a:spLocks/>
            </p:cNvSpPr>
            <p:nvPr/>
          </p:nvSpPr>
          <p:spPr bwMode="auto">
            <a:xfrm>
              <a:off x="2722" y="1067"/>
              <a:ext cx="10" cy="11"/>
            </a:xfrm>
            <a:custGeom>
              <a:avLst/>
              <a:gdLst>
                <a:gd name="T0" fmla="*/ 47 w 47"/>
                <a:gd name="T1" fmla="*/ 30 h 49"/>
                <a:gd name="T2" fmla="*/ 47 w 47"/>
                <a:gd name="T3" fmla="*/ 49 h 49"/>
                <a:gd name="T4" fmla="*/ 0 w 47"/>
                <a:gd name="T5" fmla="*/ 49 h 49"/>
                <a:gd name="T6" fmla="*/ 0 w 47"/>
                <a:gd name="T7" fmla="*/ 0 h 49"/>
                <a:gd name="T8" fmla="*/ 34 w 47"/>
                <a:gd name="T9" fmla="*/ 0 h 49"/>
                <a:gd name="T10" fmla="*/ 34 w 47"/>
                <a:gd name="T11" fmla="*/ 30 h 49"/>
                <a:gd name="T12" fmla="*/ 47 w 47"/>
                <a:gd name="T1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9">
                  <a:moveTo>
                    <a:pt x="47" y="30"/>
                  </a:moveTo>
                  <a:lnTo>
                    <a:pt x="47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7" name="Freeform 728"/>
            <p:cNvSpPr>
              <a:spLocks/>
            </p:cNvSpPr>
            <p:nvPr/>
          </p:nvSpPr>
          <p:spPr bwMode="auto">
            <a:xfrm>
              <a:off x="2722" y="1067"/>
              <a:ext cx="10" cy="11"/>
            </a:xfrm>
            <a:custGeom>
              <a:avLst/>
              <a:gdLst>
                <a:gd name="T0" fmla="*/ 47 w 47"/>
                <a:gd name="T1" fmla="*/ 30 h 49"/>
                <a:gd name="T2" fmla="*/ 47 w 47"/>
                <a:gd name="T3" fmla="*/ 49 h 49"/>
                <a:gd name="T4" fmla="*/ 0 w 47"/>
                <a:gd name="T5" fmla="*/ 49 h 49"/>
                <a:gd name="T6" fmla="*/ 0 w 47"/>
                <a:gd name="T7" fmla="*/ 0 h 49"/>
                <a:gd name="T8" fmla="*/ 34 w 47"/>
                <a:gd name="T9" fmla="*/ 0 h 49"/>
                <a:gd name="T10" fmla="*/ 34 w 47"/>
                <a:gd name="T11" fmla="*/ 30 h 49"/>
                <a:gd name="T12" fmla="*/ 47 w 47"/>
                <a:gd name="T1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9">
                  <a:moveTo>
                    <a:pt x="47" y="30"/>
                  </a:moveTo>
                  <a:lnTo>
                    <a:pt x="47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0"/>
                  </a:lnTo>
                  <a:lnTo>
                    <a:pt x="47" y="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8" name="Freeform 729"/>
            <p:cNvSpPr>
              <a:spLocks/>
            </p:cNvSpPr>
            <p:nvPr/>
          </p:nvSpPr>
          <p:spPr bwMode="auto">
            <a:xfrm>
              <a:off x="2963" y="712"/>
              <a:ext cx="10" cy="20"/>
            </a:xfrm>
            <a:custGeom>
              <a:avLst/>
              <a:gdLst>
                <a:gd name="T0" fmla="*/ 42 w 42"/>
                <a:gd name="T1" fmla="*/ 0 h 91"/>
                <a:gd name="T2" fmla="*/ 12 w 42"/>
                <a:gd name="T3" fmla="*/ 0 h 91"/>
                <a:gd name="T4" fmla="*/ 12 w 42"/>
                <a:gd name="T5" fmla="*/ 74 h 91"/>
                <a:gd name="T6" fmla="*/ 0 w 42"/>
                <a:gd name="T7" fmla="*/ 74 h 91"/>
                <a:gd name="T8" fmla="*/ 0 w 42"/>
                <a:gd name="T9" fmla="*/ 91 h 91"/>
                <a:gd name="T10" fmla="*/ 42 w 42"/>
                <a:gd name="T11" fmla="*/ 91 h 91"/>
                <a:gd name="T12" fmla="*/ 42 w 42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1">
                  <a:moveTo>
                    <a:pt x="42" y="0"/>
                  </a:moveTo>
                  <a:lnTo>
                    <a:pt x="12" y="0"/>
                  </a:lnTo>
                  <a:lnTo>
                    <a:pt x="12" y="74"/>
                  </a:lnTo>
                  <a:lnTo>
                    <a:pt x="0" y="74"/>
                  </a:lnTo>
                  <a:lnTo>
                    <a:pt x="0" y="91"/>
                  </a:lnTo>
                  <a:lnTo>
                    <a:pt x="42" y="9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9" name="Freeform 730"/>
            <p:cNvSpPr>
              <a:spLocks/>
            </p:cNvSpPr>
            <p:nvPr/>
          </p:nvSpPr>
          <p:spPr bwMode="auto">
            <a:xfrm>
              <a:off x="2963" y="712"/>
              <a:ext cx="10" cy="20"/>
            </a:xfrm>
            <a:custGeom>
              <a:avLst/>
              <a:gdLst>
                <a:gd name="T0" fmla="*/ 42 w 42"/>
                <a:gd name="T1" fmla="*/ 0 h 91"/>
                <a:gd name="T2" fmla="*/ 12 w 42"/>
                <a:gd name="T3" fmla="*/ 0 h 91"/>
                <a:gd name="T4" fmla="*/ 12 w 42"/>
                <a:gd name="T5" fmla="*/ 74 h 91"/>
                <a:gd name="T6" fmla="*/ 0 w 42"/>
                <a:gd name="T7" fmla="*/ 74 h 91"/>
                <a:gd name="T8" fmla="*/ 0 w 42"/>
                <a:gd name="T9" fmla="*/ 91 h 91"/>
                <a:gd name="T10" fmla="*/ 42 w 42"/>
                <a:gd name="T11" fmla="*/ 91 h 91"/>
                <a:gd name="T12" fmla="*/ 42 w 42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1">
                  <a:moveTo>
                    <a:pt x="42" y="0"/>
                  </a:moveTo>
                  <a:lnTo>
                    <a:pt x="12" y="0"/>
                  </a:lnTo>
                  <a:lnTo>
                    <a:pt x="12" y="74"/>
                  </a:lnTo>
                  <a:lnTo>
                    <a:pt x="0" y="74"/>
                  </a:lnTo>
                  <a:lnTo>
                    <a:pt x="0" y="91"/>
                  </a:lnTo>
                  <a:lnTo>
                    <a:pt x="42" y="91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0" name="Line 731"/>
            <p:cNvSpPr>
              <a:spLocks noChangeShapeType="1"/>
            </p:cNvSpPr>
            <p:nvPr/>
          </p:nvSpPr>
          <p:spPr bwMode="auto">
            <a:xfrm flipV="1">
              <a:off x="2972" y="722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1" name="Freeform 732"/>
            <p:cNvSpPr>
              <a:spLocks/>
            </p:cNvSpPr>
            <p:nvPr/>
          </p:nvSpPr>
          <p:spPr bwMode="auto">
            <a:xfrm>
              <a:off x="2958" y="751"/>
              <a:ext cx="10" cy="19"/>
            </a:xfrm>
            <a:custGeom>
              <a:avLst/>
              <a:gdLst>
                <a:gd name="T0" fmla="*/ 42 w 42"/>
                <a:gd name="T1" fmla="*/ 0 h 91"/>
                <a:gd name="T2" fmla="*/ 11 w 42"/>
                <a:gd name="T3" fmla="*/ 0 h 91"/>
                <a:gd name="T4" fmla="*/ 11 w 42"/>
                <a:gd name="T5" fmla="*/ 75 h 91"/>
                <a:gd name="T6" fmla="*/ 0 w 42"/>
                <a:gd name="T7" fmla="*/ 75 h 91"/>
                <a:gd name="T8" fmla="*/ 0 w 42"/>
                <a:gd name="T9" fmla="*/ 91 h 91"/>
                <a:gd name="T10" fmla="*/ 42 w 42"/>
                <a:gd name="T11" fmla="*/ 91 h 91"/>
                <a:gd name="T12" fmla="*/ 42 w 42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1">
                  <a:moveTo>
                    <a:pt x="42" y="0"/>
                  </a:moveTo>
                  <a:lnTo>
                    <a:pt x="11" y="0"/>
                  </a:lnTo>
                  <a:lnTo>
                    <a:pt x="11" y="75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42" y="9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2" name="Freeform 733"/>
            <p:cNvSpPr>
              <a:spLocks/>
            </p:cNvSpPr>
            <p:nvPr/>
          </p:nvSpPr>
          <p:spPr bwMode="auto">
            <a:xfrm>
              <a:off x="2958" y="751"/>
              <a:ext cx="10" cy="19"/>
            </a:xfrm>
            <a:custGeom>
              <a:avLst/>
              <a:gdLst>
                <a:gd name="T0" fmla="*/ 42 w 42"/>
                <a:gd name="T1" fmla="*/ 0 h 91"/>
                <a:gd name="T2" fmla="*/ 11 w 42"/>
                <a:gd name="T3" fmla="*/ 0 h 91"/>
                <a:gd name="T4" fmla="*/ 11 w 42"/>
                <a:gd name="T5" fmla="*/ 75 h 91"/>
                <a:gd name="T6" fmla="*/ 0 w 42"/>
                <a:gd name="T7" fmla="*/ 75 h 91"/>
                <a:gd name="T8" fmla="*/ 0 w 42"/>
                <a:gd name="T9" fmla="*/ 91 h 91"/>
                <a:gd name="T10" fmla="*/ 42 w 42"/>
                <a:gd name="T11" fmla="*/ 91 h 91"/>
                <a:gd name="T12" fmla="*/ 42 w 42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1">
                  <a:moveTo>
                    <a:pt x="42" y="0"/>
                  </a:moveTo>
                  <a:lnTo>
                    <a:pt x="11" y="0"/>
                  </a:lnTo>
                  <a:lnTo>
                    <a:pt x="11" y="75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42" y="91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3" name="Freeform 734"/>
            <p:cNvSpPr>
              <a:spLocks/>
            </p:cNvSpPr>
            <p:nvPr/>
          </p:nvSpPr>
          <p:spPr bwMode="auto">
            <a:xfrm>
              <a:off x="2702" y="200"/>
              <a:ext cx="252" cy="238"/>
            </a:xfrm>
            <a:custGeom>
              <a:avLst/>
              <a:gdLst>
                <a:gd name="T0" fmla="*/ 1095 w 1098"/>
                <a:gd name="T1" fmla="*/ 590 h 1070"/>
                <a:gd name="T2" fmla="*/ 1080 w 1098"/>
                <a:gd name="T3" fmla="*/ 669 h 1070"/>
                <a:gd name="T4" fmla="*/ 1055 w 1098"/>
                <a:gd name="T5" fmla="*/ 744 h 1070"/>
                <a:gd name="T6" fmla="*/ 1018 w 1098"/>
                <a:gd name="T7" fmla="*/ 812 h 1070"/>
                <a:gd name="T8" fmla="*/ 972 w 1098"/>
                <a:gd name="T9" fmla="*/ 875 h 1070"/>
                <a:gd name="T10" fmla="*/ 918 w 1098"/>
                <a:gd name="T11" fmla="*/ 931 h 1070"/>
                <a:gd name="T12" fmla="*/ 856 w 1098"/>
                <a:gd name="T13" fmla="*/ 978 h 1070"/>
                <a:gd name="T14" fmla="*/ 787 w 1098"/>
                <a:gd name="T15" fmla="*/ 1017 h 1070"/>
                <a:gd name="T16" fmla="*/ 712 w 1098"/>
                <a:gd name="T17" fmla="*/ 1045 h 1070"/>
                <a:gd name="T18" fmla="*/ 633 w 1098"/>
                <a:gd name="T19" fmla="*/ 1063 h 1070"/>
                <a:gd name="T20" fmla="*/ 550 w 1098"/>
                <a:gd name="T21" fmla="*/ 1070 h 1070"/>
                <a:gd name="T22" fmla="*/ 466 w 1098"/>
                <a:gd name="T23" fmla="*/ 1063 h 1070"/>
                <a:gd name="T24" fmla="*/ 386 w 1098"/>
                <a:gd name="T25" fmla="*/ 1045 h 1070"/>
                <a:gd name="T26" fmla="*/ 311 w 1098"/>
                <a:gd name="T27" fmla="*/ 1017 h 1070"/>
                <a:gd name="T28" fmla="*/ 242 w 1098"/>
                <a:gd name="T29" fmla="*/ 978 h 1070"/>
                <a:gd name="T30" fmla="*/ 180 w 1098"/>
                <a:gd name="T31" fmla="*/ 931 h 1070"/>
                <a:gd name="T32" fmla="*/ 126 w 1098"/>
                <a:gd name="T33" fmla="*/ 875 h 1070"/>
                <a:gd name="T34" fmla="*/ 80 w 1098"/>
                <a:gd name="T35" fmla="*/ 812 h 1070"/>
                <a:gd name="T36" fmla="*/ 43 w 1098"/>
                <a:gd name="T37" fmla="*/ 744 h 1070"/>
                <a:gd name="T38" fmla="*/ 18 w 1098"/>
                <a:gd name="T39" fmla="*/ 669 h 1070"/>
                <a:gd name="T40" fmla="*/ 3 w 1098"/>
                <a:gd name="T41" fmla="*/ 590 h 1070"/>
                <a:gd name="T42" fmla="*/ 1 w 1098"/>
                <a:gd name="T43" fmla="*/ 508 h 1070"/>
                <a:gd name="T44" fmla="*/ 11 w 1098"/>
                <a:gd name="T45" fmla="*/ 427 h 1070"/>
                <a:gd name="T46" fmla="*/ 33 w 1098"/>
                <a:gd name="T47" fmla="*/ 351 h 1070"/>
                <a:gd name="T48" fmla="*/ 66 w 1098"/>
                <a:gd name="T49" fmla="*/ 280 h 1070"/>
                <a:gd name="T50" fmla="*/ 110 w 1098"/>
                <a:gd name="T51" fmla="*/ 216 h 1070"/>
                <a:gd name="T52" fmla="*/ 162 w 1098"/>
                <a:gd name="T53" fmla="*/ 158 h 1070"/>
                <a:gd name="T54" fmla="*/ 221 w 1098"/>
                <a:gd name="T55" fmla="*/ 107 h 1070"/>
                <a:gd name="T56" fmla="*/ 288 w 1098"/>
                <a:gd name="T57" fmla="*/ 65 h 1070"/>
                <a:gd name="T58" fmla="*/ 361 w 1098"/>
                <a:gd name="T59" fmla="*/ 33 h 1070"/>
                <a:gd name="T60" fmla="*/ 439 w 1098"/>
                <a:gd name="T61" fmla="*/ 11 h 1070"/>
                <a:gd name="T62" fmla="*/ 521 w 1098"/>
                <a:gd name="T63" fmla="*/ 1 h 1070"/>
                <a:gd name="T64" fmla="*/ 605 w 1098"/>
                <a:gd name="T65" fmla="*/ 4 h 1070"/>
                <a:gd name="T66" fmla="*/ 687 w 1098"/>
                <a:gd name="T67" fmla="*/ 18 h 1070"/>
                <a:gd name="T68" fmla="*/ 763 w 1098"/>
                <a:gd name="T69" fmla="*/ 42 h 1070"/>
                <a:gd name="T70" fmla="*/ 834 w 1098"/>
                <a:gd name="T71" fmla="*/ 78 h 1070"/>
                <a:gd name="T72" fmla="*/ 898 w 1098"/>
                <a:gd name="T73" fmla="*/ 123 h 1070"/>
                <a:gd name="T74" fmla="*/ 955 w 1098"/>
                <a:gd name="T75" fmla="*/ 176 h 1070"/>
                <a:gd name="T76" fmla="*/ 1004 w 1098"/>
                <a:gd name="T77" fmla="*/ 236 h 1070"/>
                <a:gd name="T78" fmla="*/ 1044 w 1098"/>
                <a:gd name="T79" fmla="*/ 303 h 1070"/>
                <a:gd name="T80" fmla="*/ 1073 w 1098"/>
                <a:gd name="T81" fmla="*/ 376 h 1070"/>
                <a:gd name="T82" fmla="*/ 1091 w 1098"/>
                <a:gd name="T83" fmla="*/ 454 h 1070"/>
                <a:gd name="T84" fmla="*/ 1098 w 1098"/>
                <a:gd name="T85" fmla="*/ 535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8" h="1070">
                  <a:moveTo>
                    <a:pt x="1098" y="535"/>
                  </a:moveTo>
                  <a:lnTo>
                    <a:pt x="1097" y="563"/>
                  </a:lnTo>
                  <a:lnTo>
                    <a:pt x="1095" y="590"/>
                  </a:lnTo>
                  <a:lnTo>
                    <a:pt x="1091" y="616"/>
                  </a:lnTo>
                  <a:lnTo>
                    <a:pt x="1087" y="643"/>
                  </a:lnTo>
                  <a:lnTo>
                    <a:pt x="1080" y="669"/>
                  </a:lnTo>
                  <a:lnTo>
                    <a:pt x="1073" y="694"/>
                  </a:lnTo>
                  <a:lnTo>
                    <a:pt x="1065" y="719"/>
                  </a:lnTo>
                  <a:lnTo>
                    <a:pt x="1055" y="744"/>
                  </a:lnTo>
                  <a:lnTo>
                    <a:pt x="1044" y="767"/>
                  </a:lnTo>
                  <a:lnTo>
                    <a:pt x="1032" y="790"/>
                  </a:lnTo>
                  <a:lnTo>
                    <a:pt x="1018" y="812"/>
                  </a:lnTo>
                  <a:lnTo>
                    <a:pt x="1004" y="834"/>
                  </a:lnTo>
                  <a:lnTo>
                    <a:pt x="989" y="854"/>
                  </a:lnTo>
                  <a:lnTo>
                    <a:pt x="972" y="875"/>
                  </a:lnTo>
                  <a:lnTo>
                    <a:pt x="955" y="894"/>
                  </a:lnTo>
                  <a:lnTo>
                    <a:pt x="937" y="913"/>
                  </a:lnTo>
                  <a:lnTo>
                    <a:pt x="918" y="931"/>
                  </a:lnTo>
                  <a:lnTo>
                    <a:pt x="898" y="947"/>
                  </a:lnTo>
                  <a:lnTo>
                    <a:pt x="877" y="963"/>
                  </a:lnTo>
                  <a:lnTo>
                    <a:pt x="856" y="978"/>
                  </a:lnTo>
                  <a:lnTo>
                    <a:pt x="834" y="992"/>
                  </a:lnTo>
                  <a:lnTo>
                    <a:pt x="811" y="1005"/>
                  </a:lnTo>
                  <a:lnTo>
                    <a:pt x="787" y="1017"/>
                  </a:lnTo>
                  <a:lnTo>
                    <a:pt x="763" y="1028"/>
                  </a:lnTo>
                  <a:lnTo>
                    <a:pt x="738" y="1038"/>
                  </a:lnTo>
                  <a:lnTo>
                    <a:pt x="712" y="1045"/>
                  </a:lnTo>
                  <a:lnTo>
                    <a:pt x="687" y="1053"/>
                  </a:lnTo>
                  <a:lnTo>
                    <a:pt x="660" y="1059"/>
                  </a:lnTo>
                  <a:lnTo>
                    <a:pt x="633" y="1063"/>
                  </a:lnTo>
                  <a:lnTo>
                    <a:pt x="605" y="1067"/>
                  </a:lnTo>
                  <a:lnTo>
                    <a:pt x="577" y="1069"/>
                  </a:lnTo>
                  <a:lnTo>
                    <a:pt x="550" y="1070"/>
                  </a:lnTo>
                  <a:lnTo>
                    <a:pt x="521" y="1069"/>
                  </a:lnTo>
                  <a:lnTo>
                    <a:pt x="493" y="1067"/>
                  </a:lnTo>
                  <a:lnTo>
                    <a:pt x="466" y="1063"/>
                  </a:lnTo>
                  <a:lnTo>
                    <a:pt x="439" y="1059"/>
                  </a:lnTo>
                  <a:lnTo>
                    <a:pt x="411" y="1053"/>
                  </a:lnTo>
                  <a:lnTo>
                    <a:pt x="386" y="1045"/>
                  </a:lnTo>
                  <a:lnTo>
                    <a:pt x="361" y="1038"/>
                  </a:lnTo>
                  <a:lnTo>
                    <a:pt x="335" y="1028"/>
                  </a:lnTo>
                  <a:lnTo>
                    <a:pt x="311" y="1017"/>
                  </a:lnTo>
                  <a:lnTo>
                    <a:pt x="288" y="1005"/>
                  </a:lnTo>
                  <a:lnTo>
                    <a:pt x="264" y="992"/>
                  </a:lnTo>
                  <a:lnTo>
                    <a:pt x="242" y="978"/>
                  </a:lnTo>
                  <a:lnTo>
                    <a:pt x="221" y="963"/>
                  </a:lnTo>
                  <a:lnTo>
                    <a:pt x="200" y="947"/>
                  </a:lnTo>
                  <a:lnTo>
                    <a:pt x="180" y="931"/>
                  </a:lnTo>
                  <a:lnTo>
                    <a:pt x="162" y="913"/>
                  </a:lnTo>
                  <a:lnTo>
                    <a:pt x="143" y="894"/>
                  </a:lnTo>
                  <a:lnTo>
                    <a:pt x="126" y="875"/>
                  </a:lnTo>
                  <a:lnTo>
                    <a:pt x="110" y="854"/>
                  </a:lnTo>
                  <a:lnTo>
                    <a:pt x="94" y="834"/>
                  </a:lnTo>
                  <a:lnTo>
                    <a:pt x="80" y="812"/>
                  </a:lnTo>
                  <a:lnTo>
                    <a:pt x="66" y="790"/>
                  </a:lnTo>
                  <a:lnTo>
                    <a:pt x="54" y="767"/>
                  </a:lnTo>
                  <a:lnTo>
                    <a:pt x="43" y="744"/>
                  </a:lnTo>
                  <a:lnTo>
                    <a:pt x="33" y="719"/>
                  </a:lnTo>
                  <a:lnTo>
                    <a:pt x="26" y="694"/>
                  </a:lnTo>
                  <a:lnTo>
                    <a:pt x="18" y="669"/>
                  </a:lnTo>
                  <a:lnTo>
                    <a:pt x="11" y="643"/>
                  </a:lnTo>
                  <a:lnTo>
                    <a:pt x="7" y="616"/>
                  </a:lnTo>
                  <a:lnTo>
                    <a:pt x="3" y="590"/>
                  </a:lnTo>
                  <a:lnTo>
                    <a:pt x="1" y="563"/>
                  </a:lnTo>
                  <a:lnTo>
                    <a:pt x="0" y="535"/>
                  </a:lnTo>
                  <a:lnTo>
                    <a:pt x="1" y="508"/>
                  </a:lnTo>
                  <a:lnTo>
                    <a:pt x="3" y="481"/>
                  </a:lnTo>
                  <a:lnTo>
                    <a:pt x="7" y="454"/>
                  </a:lnTo>
                  <a:lnTo>
                    <a:pt x="11" y="427"/>
                  </a:lnTo>
                  <a:lnTo>
                    <a:pt x="18" y="401"/>
                  </a:lnTo>
                  <a:lnTo>
                    <a:pt x="26" y="376"/>
                  </a:lnTo>
                  <a:lnTo>
                    <a:pt x="33" y="351"/>
                  </a:lnTo>
                  <a:lnTo>
                    <a:pt x="43" y="327"/>
                  </a:lnTo>
                  <a:lnTo>
                    <a:pt x="54" y="303"/>
                  </a:lnTo>
                  <a:lnTo>
                    <a:pt x="66" y="280"/>
                  </a:lnTo>
                  <a:lnTo>
                    <a:pt x="80" y="258"/>
                  </a:lnTo>
                  <a:lnTo>
                    <a:pt x="94" y="236"/>
                  </a:lnTo>
                  <a:lnTo>
                    <a:pt x="110" y="216"/>
                  </a:lnTo>
                  <a:lnTo>
                    <a:pt x="126" y="195"/>
                  </a:lnTo>
                  <a:lnTo>
                    <a:pt x="143" y="176"/>
                  </a:lnTo>
                  <a:lnTo>
                    <a:pt x="162" y="158"/>
                  </a:lnTo>
                  <a:lnTo>
                    <a:pt x="180" y="139"/>
                  </a:lnTo>
                  <a:lnTo>
                    <a:pt x="200" y="123"/>
                  </a:lnTo>
                  <a:lnTo>
                    <a:pt x="221" y="107"/>
                  </a:lnTo>
                  <a:lnTo>
                    <a:pt x="242" y="92"/>
                  </a:lnTo>
                  <a:lnTo>
                    <a:pt x="264" y="78"/>
                  </a:lnTo>
                  <a:lnTo>
                    <a:pt x="288" y="65"/>
                  </a:lnTo>
                  <a:lnTo>
                    <a:pt x="311" y="53"/>
                  </a:lnTo>
                  <a:lnTo>
                    <a:pt x="335" y="42"/>
                  </a:lnTo>
                  <a:lnTo>
                    <a:pt x="361" y="33"/>
                  </a:lnTo>
                  <a:lnTo>
                    <a:pt x="386" y="25"/>
                  </a:lnTo>
                  <a:lnTo>
                    <a:pt x="411" y="18"/>
                  </a:lnTo>
                  <a:lnTo>
                    <a:pt x="439" y="11"/>
                  </a:lnTo>
                  <a:lnTo>
                    <a:pt x="466" y="7"/>
                  </a:lnTo>
                  <a:lnTo>
                    <a:pt x="493" y="4"/>
                  </a:lnTo>
                  <a:lnTo>
                    <a:pt x="521" y="1"/>
                  </a:lnTo>
                  <a:lnTo>
                    <a:pt x="550" y="0"/>
                  </a:lnTo>
                  <a:lnTo>
                    <a:pt x="577" y="1"/>
                  </a:lnTo>
                  <a:lnTo>
                    <a:pt x="605" y="4"/>
                  </a:lnTo>
                  <a:lnTo>
                    <a:pt x="633" y="7"/>
                  </a:lnTo>
                  <a:lnTo>
                    <a:pt x="660" y="11"/>
                  </a:lnTo>
                  <a:lnTo>
                    <a:pt x="687" y="18"/>
                  </a:lnTo>
                  <a:lnTo>
                    <a:pt x="712" y="25"/>
                  </a:lnTo>
                  <a:lnTo>
                    <a:pt x="738" y="33"/>
                  </a:lnTo>
                  <a:lnTo>
                    <a:pt x="763" y="42"/>
                  </a:lnTo>
                  <a:lnTo>
                    <a:pt x="787" y="53"/>
                  </a:lnTo>
                  <a:lnTo>
                    <a:pt x="811" y="65"/>
                  </a:lnTo>
                  <a:lnTo>
                    <a:pt x="834" y="78"/>
                  </a:lnTo>
                  <a:lnTo>
                    <a:pt x="856" y="92"/>
                  </a:lnTo>
                  <a:lnTo>
                    <a:pt x="877" y="107"/>
                  </a:lnTo>
                  <a:lnTo>
                    <a:pt x="898" y="123"/>
                  </a:lnTo>
                  <a:lnTo>
                    <a:pt x="918" y="139"/>
                  </a:lnTo>
                  <a:lnTo>
                    <a:pt x="937" y="158"/>
                  </a:lnTo>
                  <a:lnTo>
                    <a:pt x="955" y="176"/>
                  </a:lnTo>
                  <a:lnTo>
                    <a:pt x="972" y="195"/>
                  </a:lnTo>
                  <a:lnTo>
                    <a:pt x="989" y="216"/>
                  </a:lnTo>
                  <a:lnTo>
                    <a:pt x="1004" y="236"/>
                  </a:lnTo>
                  <a:lnTo>
                    <a:pt x="1018" y="258"/>
                  </a:lnTo>
                  <a:lnTo>
                    <a:pt x="1032" y="280"/>
                  </a:lnTo>
                  <a:lnTo>
                    <a:pt x="1044" y="303"/>
                  </a:lnTo>
                  <a:lnTo>
                    <a:pt x="1055" y="327"/>
                  </a:lnTo>
                  <a:lnTo>
                    <a:pt x="1065" y="351"/>
                  </a:lnTo>
                  <a:lnTo>
                    <a:pt x="1073" y="376"/>
                  </a:lnTo>
                  <a:lnTo>
                    <a:pt x="1080" y="401"/>
                  </a:lnTo>
                  <a:lnTo>
                    <a:pt x="1087" y="427"/>
                  </a:lnTo>
                  <a:lnTo>
                    <a:pt x="1091" y="454"/>
                  </a:lnTo>
                  <a:lnTo>
                    <a:pt x="1095" y="481"/>
                  </a:lnTo>
                  <a:lnTo>
                    <a:pt x="1097" y="508"/>
                  </a:lnTo>
                  <a:lnTo>
                    <a:pt x="1098" y="53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4" name="Rectangle 735"/>
            <p:cNvSpPr>
              <a:spLocks noChangeArrowheads="1"/>
            </p:cNvSpPr>
            <p:nvPr/>
          </p:nvSpPr>
          <p:spPr bwMode="auto">
            <a:xfrm>
              <a:off x="2657" y="543"/>
              <a:ext cx="341" cy="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5" name="Rectangle 736"/>
            <p:cNvSpPr>
              <a:spLocks noChangeArrowheads="1"/>
            </p:cNvSpPr>
            <p:nvPr/>
          </p:nvSpPr>
          <p:spPr bwMode="auto">
            <a:xfrm>
              <a:off x="2657" y="543"/>
              <a:ext cx="341" cy="9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6" name="Freeform 737"/>
            <p:cNvSpPr>
              <a:spLocks/>
            </p:cNvSpPr>
            <p:nvPr/>
          </p:nvSpPr>
          <p:spPr bwMode="auto">
            <a:xfrm>
              <a:off x="2687" y="590"/>
              <a:ext cx="284" cy="27"/>
            </a:xfrm>
            <a:custGeom>
              <a:avLst/>
              <a:gdLst>
                <a:gd name="T0" fmla="*/ 2 w 1233"/>
                <a:gd name="T1" fmla="*/ 118 h 118"/>
                <a:gd name="T2" fmla="*/ 1233 w 1233"/>
                <a:gd name="T3" fmla="*/ 82 h 118"/>
                <a:gd name="T4" fmla="*/ 1231 w 1233"/>
                <a:gd name="T5" fmla="*/ 0 h 118"/>
                <a:gd name="T6" fmla="*/ 0 w 1233"/>
                <a:gd name="T7" fmla="*/ 36 h 118"/>
                <a:gd name="T8" fmla="*/ 2 w 1233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3" h="118">
                  <a:moveTo>
                    <a:pt x="2" y="118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6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7" name="Freeform 738"/>
            <p:cNvSpPr>
              <a:spLocks/>
            </p:cNvSpPr>
            <p:nvPr/>
          </p:nvSpPr>
          <p:spPr bwMode="auto">
            <a:xfrm>
              <a:off x="2687" y="590"/>
              <a:ext cx="284" cy="27"/>
            </a:xfrm>
            <a:custGeom>
              <a:avLst/>
              <a:gdLst>
                <a:gd name="T0" fmla="*/ 2 w 1233"/>
                <a:gd name="T1" fmla="*/ 118 h 118"/>
                <a:gd name="T2" fmla="*/ 1233 w 1233"/>
                <a:gd name="T3" fmla="*/ 82 h 118"/>
                <a:gd name="T4" fmla="*/ 1231 w 1233"/>
                <a:gd name="T5" fmla="*/ 0 h 118"/>
                <a:gd name="T6" fmla="*/ 0 w 1233"/>
                <a:gd name="T7" fmla="*/ 36 h 118"/>
                <a:gd name="T8" fmla="*/ 2 w 1233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3" h="118">
                  <a:moveTo>
                    <a:pt x="2" y="118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6"/>
                  </a:lnTo>
                  <a:lnTo>
                    <a:pt x="2" y="11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" name="Freeform 739"/>
            <p:cNvSpPr>
              <a:spLocks/>
            </p:cNvSpPr>
            <p:nvPr/>
          </p:nvSpPr>
          <p:spPr bwMode="auto">
            <a:xfrm>
              <a:off x="2686" y="598"/>
              <a:ext cx="286" cy="10"/>
            </a:xfrm>
            <a:custGeom>
              <a:avLst/>
              <a:gdLst>
                <a:gd name="T0" fmla="*/ 1235 w 1238"/>
                <a:gd name="T1" fmla="*/ 9 h 45"/>
                <a:gd name="T2" fmla="*/ 55 w 1238"/>
                <a:gd name="T3" fmla="*/ 45 h 45"/>
                <a:gd name="T4" fmla="*/ 0 w 1238"/>
                <a:gd name="T5" fmla="*/ 45 h 45"/>
                <a:gd name="T6" fmla="*/ 0 w 1238"/>
                <a:gd name="T7" fmla="*/ 36 h 45"/>
                <a:gd name="T8" fmla="*/ 3 w 1238"/>
                <a:gd name="T9" fmla="*/ 36 h 45"/>
                <a:gd name="T10" fmla="*/ 1182 w 1238"/>
                <a:gd name="T11" fmla="*/ 0 h 45"/>
                <a:gd name="T12" fmla="*/ 1238 w 1238"/>
                <a:gd name="T13" fmla="*/ 0 h 45"/>
                <a:gd name="T14" fmla="*/ 1238 w 1238"/>
                <a:gd name="T15" fmla="*/ 9 h 45"/>
                <a:gd name="T16" fmla="*/ 1235 w 1238"/>
                <a:gd name="T1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8" h="45">
                  <a:moveTo>
                    <a:pt x="1235" y="9"/>
                  </a:moveTo>
                  <a:lnTo>
                    <a:pt x="55" y="45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182" y="0"/>
                  </a:lnTo>
                  <a:lnTo>
                    <a:pt x="1238" y="0"/>
                  </a:lnTo>
                  <a:lnTo>
                    <a:pt x="1238" y="9"/>
                  </a:lnTo>
                  <a:lnTo>
                    <a:pt x="1235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9" name="Freeform 740"/>
            <p:cNvSpPr>
              <a:spLocks/>
            </p:cNvSpPr>
            <p:nvPr/>
          </p:nvSpPr>
          <p:spPr bwMode="auto">
            <a:xfrm>
              <a:off x="2667" y="526"/>
              <a:ext cx="26" cy="13"/>
            </a:xfrm>
            <a:custGeom>
              <a:avLst/>
              <a:gdLst>
                <a:gd name="T0" fmla="*/ 0 w 116"/>
                <a:gd name="T1" fmla="*/ 0 h 56"/>
                <a:gd name="T2" fmla="*/ 0 w 116"/>
                <a:gd name="T3" fmla="*/ 38 h 56"/>
                <a:gd name="T4" fmla="*/ 29 w 116"/>
                <a:gd name="T5" fmla="*/ 38 h 56"/>
                <a:gd name="T6" fmla="*/ 29 w 116"/>
                <a:gd name="T7" fmla="*/ 56 h 56"/>
                <a:gd name="T8" fmla="*/ 86 w 116"/>
                <a:gd name="T9" fmla="*/ 56 h 56"/>
                <a:gd name="T10" fmla="*/ 86 w 116"/>
                <a:gd name="T11" fmla="*/ 38 h 56"/>
                <a:gd name="T12" fmla="*/ 116 w 116"/>
                <a:gd name="T13" fmla="*/ 38 h 56"/>
                <a:gd name="T14" fmla="*/ 116 w 116"/>
                <a:gd name="T15" fmla="*/ 0 h 56"/>
                <a:gd name="T16" fmla="*/ 0 w 11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6">
                  <a:moveTo>
                    <a:pt x="0" y="0"/>
                  </a:moveTo>
                  <a:lnTo>
                    <a:pt x="0" y="38"/>
                  </a:lnTo>
                  <a:lnTo>
                    <a:pt x="29" y="38"/>
                  </a:lnTo>
                  <a:lnTo>
                    <a:pt x="29" y="56"/>
                  </a:lnTo>
                  <a:lnTo>
                    <a:pt x="86" y="56"/>
                  </a:lnTo>
                  <a:lnTo>
                    <a:pt x="86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0" name="Freeform 741"/>
            <p:cNvSpPr>
              <a:spLocks/>
            </p:cNvSpPr>
            <p:nvPr/>
          </p:nvSpPr>
          <p:spPr bwMode="auto">
            <a:xfrm>
              <a:off x="2667" y="526"/>
              <a:ext cx="26" cy="13"/>
            </a:xfrm>
            <a:custGeom>
              <a:avLst/>
              <a:gdLst>
                <a:gd name="T0" fmla="*/ 0 w 116"/>
                <a:gd name="T1" fmla="*/ 0 h 56"/>
                <a:gd name="T2" fmla="*/ 0 w 116"/>
                <a:gd name="T3" fmla="*/ 38 h 56"/>
                <a:gd name="T4" fmla="*/ 29 w 116"/>
                <a:gd name="T5" fmla="*/ 38 h 56"/>
                <a:gd name="T6" fmla="*/ 29 w 116"/>
                <a:gd name="T7" fmla="*/ 56 h 56"/>
                <a:gd name="T8" fmla="*/ 86 w 116"/>
                <a:gd name="T9" fmla="*/ 56 h 56"/>
                <a:gd name="T10" fmla="*/ 86 w 116"/>
                <a:gd name="T11" fmla="*/ 38 h 56"/>
                <a:gd name="T12" fmla="*/ 116 w 116"/>
                <a:gd name="T13" fmla="*/ 38 h 56"/>
                <a:gd name="T14" fmla="*/ 116 w 116"/>
                <a:gd name="T15" fmla="*/ 0 h 56"/>
                <a:gd name="T16" fmla="*/ 0 w 11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6">
                  <a:moveTo>
                    <a:pt x="0" y="0"/>
                  </a:moveTo>
                  <a:lnTo>
                    <a:pt x="0" y="38"/>
                  </a:lnTo>
                  <a:lnTo>
                    <a:pt x="29" y="38"/>
                  </a:lnTo>
                  <a:lnTo>
                    <a:pt x="29" y="56"/>
                  </a:lnTo>
                  <a:lnTo>
                    <a:pt x="86" y="56"/>
                  </a:lnTo>
                  <a:lnTo>
                    <a:pt x="86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1" name="Freeform 742"/>
            <p:cNvSpPr>
              <a:spLocks/>
            </p:cNvSpPr>
            <p:nvPr/>
          </p:nvSpPr>
          <p:spPr bwMode="auto">
            <a:xfrm>
              <a:off x="2963" y="526"/>
              <a:ext cx="26" cy="13"/>
            </a:xfrm>
            <a:custGeom>
              <a:avLst/>
              <a:gdLst>
                <a:gd name="T0" fmla="*/ 0 w 116"/>
                <a:gd name="T1" fmla="*/ 0 h 56"/>
                <a:gd name="T2" fmla="*/ 0 w 116"/>
                <a:gd name="T3" fmla="*/ 38 h 56"/>
                <a:gd name="T4" fmla="*/ 30 w 116"/>
                <a:gd name="T5" fmla="*/ 38 h 56"/>
                <a:gd name="T6" fmla="*/ 30 w 116"/>
                <a:gd name="T7" fmla="*/ 56 h 56"/>
                <a:gd name="T8" fmla="*/ 88 w 116"/>
                <a:gd name="T9" fmla="*/ 56 h 56"/>
                <a:gd name="T10" fmla="*/ 88 w 116"/>
                <a:gd name="T11" fmla="*/ 38 h 56"/>
                <a:gd name="T12" fmla="*/ 116 w 116"/>
                <a:gd name="T13" fmla="*/ 38 h 56"/>
                <a:gd name="T14" fmla="*/ 116 w 116"/>
                <a:gd name="T15" fmla="*/ 0 h 56"/>
                <a:gd name="T16" fmla="*/ 0 w 11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6">
                  <a:moveTo>
                    <a:pt x="0" y="0"/>
                  </a:moveTo>
                  <a:lnTo>
                    <a:pt x="0" y="38"/>
                  </a:lnTo>
                  <a:lnTo>
                    <a:pt x="30" y="38"/>
                  </a:lnTo>
                  <a:lnTo>
                    <a:pt x="30" y="56"/>
                  </a:lnTo>
                  <a:lnTo>
                    <a:pt x="88" y="56"/>
                  </a:lnTo>
                  <a:lnTo>
                    <a:pt x="88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2" name="Freeform 743"/>
            <p:cNvSpPr>
              <a:spLocks/>
            </p:cNvSpPr>
            <p:nvPr/>
          </p:nvSpPr>
          <p:spPr bwMode="auto">
            <a:xfrm>
              <a:off x="2963" y="526"/>
              <a:ext cx="26" cy="13"/>
            </a:xfrm>
            <a:custGeom>
              <a:avLst/>
              <a:gdLst>
                <a:gd name="T0" fmla="*/ 0 w 116"/>
                <a:gd name="T1" fmla="*/ 0 h 56"/>
                <a:gd name="T2" fmla="*/ 0 w 116"/>
                <a:gd name="T3" fmla="*/ 38 h 56"/>
                <a:gd name="T4" fmla="*/ 30 w 116"/>
                <a:gd name="T5" fmla="*/ 38 h 56"/>
                <a:gd name="T6" fmla="*/ 30 w 116"/>
                <a:gd name="T7" fmla="*/ 56 h 56"/>
                <a:gd name="T8" fmla="*/ 88 w 116"/>
                <a:gd name="T9" fmla="*/ 56 h 56"/>
                <a:gd name="T10" fmla="*/ 88 w 116"/>
                <a:gd name="T11" fmla="*/ 38 h 56"/>
                <a:gd name="T12" fmla="*/ 116 w 116"/>
                <a:gd name="T13" fmla="*/ 38 h 56"/>
                <a:gd name="T14" fmla="*/ 116 w 116"/>
                <a:gd name="T15" fmla="*/ 0 h 56"/>
                <a:gd name="T16" fmla="*/ 0 w 11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6">
                  <a:moveTo>
                    <a:pt x="0" y="0"/>
                  </a:moveTo>
                  <a:lnTo>
                    <a:pt x="0" y="38"/>
                  </a:lnTo>
                  <a:lnTo>
                    <a:pt x="30" y="38"/>
                  </a:lnTo>
                  <a:lnTo>
                    <a:pt x="30" y="56"/>
                  </a:lnTo>
                  <a:lnTo>
                    <a:pt x="88" y="56"/>
                  </a:lnTo>
                  <a:lnTo>
                    <a:pt x="88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3" name="Freeform 744"/>
            <p:cNvSpPr>
              <a:spLocks/>
            </p:cNvSpPr>
            <p:nvPr/>
          </p:nvSpPr>
          <p:spPr bwMode="auto">
            <a:xfrm>
              <a:off x="2655" y="535"/>
              <a:ext cx="346" cy="27"/>
            </a:xfrm>
            <a:custGeom>
              <a:avLst/>
              <a:gdLst>
                <a:gd name="T0" fmla="*/ 1502 w 1502"/>
                <a:gd name="T1" fmla="*/ 0 h 119"/>
                <a:gd name="T2" fmla="*/ 1502 w 1502"/>
                <a:gd name="T3" fmla="*/ 38 h 119"/>
                <a:gd name="T4" fmla="*/ 1352 w 1502"/>
                <a:gd name="T5" fmla="*/ 38 h 119"/>
                <a:gd name="T6" fmla="*/ 1267 w 1502"/>
                <a:gd name="T7" fmla="*/ 119 h 119"/>
                <a:gd name="T8" fmla="*/ 235 w 1502"/>
                <a:gd name="T9" fmla="*/ 119 h 119"/>
                <a:gd name="T10" fmla="*/ 150 w 1502"/>
                <a:gd name="T11" fmla="*/ 38 h 119"/>
                <a:gd name="T12" fmla="*/ 0 w 1502"/>
                <a:gd name="T13" fmla="*/ 38 h 119"/>
                <a:gd name="T14" fmla="*/ 0 w 1502"/>
                <a:gd name="T15" fmla="*/ 0 h 119"/>
                <a:gd name="T16" fmla="*/ 1502 w 1502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2" h="119">
                  <a:moveTo>
                    <a:pt x="1502" y="0"/>
                  </a:moveTo>
                  <a:lnTo>
                    <a:pt x="1502" y="38"/>
                  </a:lnTo>
                  <a:lnTo>
                    <a:pt x="1352" y="38"/>
                  </a:lnTo>
                  <a:lnTo>
                    <a:pt x="1267" y="119"/>
                  </a:lnTo>
                  <a:lnTo>
                    <a:pt x="235" y="119"/>
                  </a:lnTo>
                  <a:lnTo>
                    <a:pt x="150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4" name="Freeform 745"/>
            <p:cNvSpPr>
              <a:spLocks/>
            </p:cNvSpPr>
            <p:nvPr/>
          </p:nvSpPr>
          <p:spPr bwMode="auto">
            <a:xfrm>
              <a:off x="2655" y="535"/>
              <a:ext cx="346" cy="27"/>
            </a:xfrm>
            <a:custGeom>
              <a:avLst/>
              <a:gdLst>
                <a:gd name="T0" fmla="*/ 1502 w 1502"/>
                <a:gd name="T1" fmla="*/ 0 h 119"/>
                <a:gd name="T2" fmla="*/ 1502 w 1502"/>
                <a:gd name="T3" fmla="*/ 38 h 119"/>
                <a:gd name="T4" fmla="*/ 1352 w 1502"/>
                <a:gd name="T5" fmla="*/ 38 h 119"/>
                <a:gd name="T6" fmla="*/ 1267 w 1502"/>
                <a:gd name="T7" fmla="*/ 119 h 119"/>
                <a:gd name="T8" fmla="*/ 235 w 1502"/>
                <a:gd name="T9" fmla="*/ 119 h 119"/>
                <a:gd name="T10" fmla="*/ 150 w 1502"/>
                <a:gd name="T11" fmla="*/ 38 h 119"/>
                <a:gd name="T12" fmla="*/ 0 w 1502"/>
                <a:gd name="T13" fmla="*/ 38 h 119"/>
                <a:gd name="T14" fmla="*/ 0 w 1502"/>
                <a:gd name="T15" fmla="*/ 0 h 119"/>
                <a:gd name="T16" fmla="*/ 1502 w 1502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2" h="119">
                  <a:moveTo>
                    <a:pt x="1502" y="0"/>
                  </a:moveTo>
                  <a:lnTo>
                    <a:pt x="1502" y="38"/>
                  </a:lnTo>
                  <a:lnTo>
                    <a:pt x="1352" y="38"/>
                  </a:lnTo>
                  <a:lnTo>
                    <a:pt x="1267" y="119"/>
                  </a:lnTo>
                  <a:lnTo>
                    <a:pt x="235" y="119"/>
                  </a:lnTo>
                  <a:lnTo>
                    <a:pt x="150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502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5" name="Rectangle 746"/>
            <p:cNvSpPr>
              <a:spLocks noChangeArrowheads="1"/>
            </p:cNvSpPr>
            <p:nvPr/>
          </p:nvSpPr>
          <p:spPr bwMode="auto">
            <a:xfrm>
              <a:off x="2655" y="539"/>
              <a:ext cx="2" cy="98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6" name="Rectangle 747"/>
            <p:cNvSpPr>
              <a:spLocks noChangeArrowheads="1"/>
            </p:cNvSpPr>
            <p:nvPr/>
          </p:nvSpPr>
          <p:spPr bwMode="auto">
            <a:xfrm>
              <a:off x="2655" y="539"/>
              <a:ext cx="2" cy="9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7" name="Freeform 748"/>
            <p:cNvSpPr>
              <a:spLocks/>
            </p:cNvSpPr>
            <p:nvPr/>
          </p:nvSpPr>
          <p:spPr bwMode="auto">
            <a:xfrm>
              <a:off x="2688" y="644"/>
              <a:ext cx="284" cy="26"/>
            </a:xfrm>
            <a:custGeom>
              <a:avLst/>
              <a:gdLst>
                <a:gd name="T0" fmla="*/ 3 w 1233"/>
                <a:gd name="T1" fmla="*/ 118 h 118"/>
                <a:gd name="T2" fmla="*/ 1233 w 1233"/>
                <a:gd name="T3" fmla="*/ 82 h 118"/>
                <a:gd name="T4" fmla="*/ 1231 w 1233"/>
                <a:gd name="T5" fmla="*/ 0 h 118"/>
                <a:gd name="T6" fmla="*/ 0 w 1233"/>
                <a:gd name="T7" fmla="*/ 37 h 118"/>
                <a:gd name="T8" fmla="*/ 3 w 1233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3" h="118">
                  <a:moveTo>
                    <a:pt x="3" y="118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7"/>
                  </a:lnTo>
                  <a:lnTo>
                    <a:pt x="3" y="118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" name="Freeform 749"/>
            <p:cNvSpPr>
              <a:spLocks/>
            </p:cNvSpPr>
            <p:nvPr/>
          </p:nvSpPr>
          <p:spPr bwMode="auto">
            <a:xfrm>
              <a:off x="2688" y="644"/>
              <a:ext cx="284" cy="26"/>
            </a:xfrm>
            <a:custGeom>
              <a:avLst/>
              <a:gdLst>
                <a:gd name="T0" fmla="*/ 3 w 1233"/>
                <a:gd name="T1" fmla="*/ 118 h 118"/>
                <a:gd name="T2" fmla="*/ 1233 w 1233"/>
                <a:gd name="T3" fmla="*/ 82 h 118"/>
                <a:gd name="T4" fmla="*/ 1231 w 1233"/>
                <a:gd name="T5" fmla="*/ 0 h 118"/>
                <a:gd name="T6" fmla="*/ 0 w 1233"/>
                <a:gd name="T7" fmla="*/ 37 h 118"/>
                <a:gd name="T8" fmla="*/ 3 w 1233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3" h="118">
                  <a:moveTo>
                    <a:pt x="3" y="118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7"/>
                  </a:lnTo>
                  <a:lnTo>
                    <a:pt x="3" y="11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9" name="Freeform 750"/>
            <p:cNvSpPr>
              <a:spLocks/>
            </p:cNvSpPr>
            <p:nvPr/>
          </p:nvSpPr>
          <p:spPr bwMode="auto">
            <a:xfrm>
              <a:off x="2687" y="652"/>
              <a:ext cx="286" cy="9"/>
            </a:xfrm>
            <a:custGeom>
              <a:avLst/>
              <a:gdLst>
                <a:gd name="T0" fmla="*/ 1235 w 1239"/>
                <a:gd name="T1" fmla="*/ 8 h 44"/>
                <a:gd name="T2" fmla="*/ 57 w 1239"/>
                <a:gd name="T3" fmla="*/ 44 h 44"/>
                <a:gd name="T4" fmla="*/ 0 w 1239"/>
                <a:gd name="T5" fmla="*/ 44 h 44"/>
                <a:gd name="T6" fmla="*/ 0 w 1239"/>
                <a:gd name="T7" fmla="*/ 35 h 44"/>
                <a:gd name="T8" fmla="*/ 3 w 1239"/>
                <a:gd name="T9" fmla="*/ 35 h 44"/>
                <a:gd name="T10" fmla="*/ 1182 w 1239"/>
                <a:gd name="T11" fmla="*/ 0 h 44"/>
                <a:gd name="T12" fmla="*/ 1239 w 1239"/>
                <a:gd name="T13" fmla="*/ 0 h 44"/>
                <a:gd name="T14" fmla="*/ 1239 w 1239"/>
                <a:gd name="T15" fmla="*/ 8 h 44"/>
                <a:gd name="T16" fmla="*/ 1235 w 1239"/>
                <a:gd name="T1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9" h="44">
                  <a:moveTo>
                    <a:pt x="1235" y="8"/>
                  </a:moveTo>
                  <a:lnTo>
                    <a:pt x="57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182" y="0"/>
                  </a:lnTo>
                  <a:lnTo>
                    <a:pt x="1239" y="0"/>
                  </a:lnTo>
                  <a:lnTo>
                    <a:pt x="1239" y="8"/>
                  </a:lnTo>
                  <a:lnTo>
                    <a:pt x="1235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0" name="Freeform 751"/>
            <p:cNvSpPr>
              <a:spLocks/>
            </p:cNvSpPr>
            <p:nvPr/>
          </p:nvSpPr>
          <p:spPr bwMode="auto">
            <a:xfrm>
              <a:off x="2962" y="645"/>
              <a:ext cx="12" cy="9"/>
            </a:xfrm>
            <a:custGeom>
              <a:avLst/>
              <a:gdLst>
                <a:gd name="T0" fmla="*/ 21 w 54"/>
                <a:gd name="T1" fmla="*/ 41 h 41"/>
                <a:gd name="T2" fmla="*/ 33 w 54"/>
                <a:gd name="T3" fmla="*/ 41 h 41"/>
                <a:gd name="T4" fmla="*/ 38 w 54"/>
                <a:gd name="T5" fmla="*/ 40 h 41"/>
                <a:gd name="T6" fmla="*/ 41 w 54"/>
                <a:gd name="T7" fmla="*/ 39 h 41"/>
                <a:gd name="T8" fmla="*/ 44 w 54"/>
                <a:gd name="T9" fmla="*/ 38 h 41"/>
                <a:gd name="T10" fmla="*/ 48 w 54"/>
                <a:gd name="T11" fmla="*/ 35 h 41"/>
                <a:gd name="T12" fmla="*/ 51 w 54"/>
                <a:gd name="T13" fmla="*/ 31 h 41"/>
                <a:gd name="T14" fmla="*/ 52 w 54"/>
                <a:gd name="T15" fmla="*/ 28 h 41"/>
                <a:gd name="T16" fmla="*/ 54 w 54"/>
                <a:gd name="T17" fmla="*/ 25 h 41"/>
                <a:gd name="T18" fmla="*/ 54 w 54"/>
                <a:gd name="T19" fmla="*/ 21 h 41"/>
                <a:gd name="T20" fmla="*/ 54 w 54"/>
                <a:gd name="T21" fmla="*/ 21 h 41"/>
                <a:gd name="T22" fmla="*/ 54 w 54"/>
                <a:gd name="T23" fmla="*/ 16 h 41"/>
                <a:gd name="T24" fmla="*/ 52 w 54"/>
                <a:gd name="T25" fmla="*/ 12 h 41"/>
                <a:gd name="T26" fmla="*/ 51 w 54"/>
                <a:gd name="T27" fmla="*/ 9 h 41"/>
                <a:gd name="T28" fmla="*/ 48 w 54"/>
                <a:gd name="T29" fmla="*/ 6 h 41"/>
                <a:gd name="T30" fmla="*/ 44 w 54"/>
                <a:gd name="T31" fmla="*/ 3 h 41"/>
                <a:gd name="T32" fmla="*/ 41 w 54"/>
                <a:gd name="T33" fmla="*/ 1 h 41"/>
                <a:gd name="T34" fmla="*/ 38 w 54"/>
                <a:gd name="T35" fmla="*/ 0 h 41"/>
                <a:gd name="T36" fmla="*/ 33 w 54"/>
                <a:gd name="T37" fmla="*/ 0 h 41"/>
                <a:gd name="T38" fmla="*/ 21 w 54"/>
                <a:gd name="T39" fmla="*/ 0 h 41"/>
                <a:gd name="T40" fmla="*/ 17 w 54"/>
                <a:gd name="T41" fmla="*/ 0 h 41"/>
                <a:gd name="T42" fmla="*/ 13 w 54"/>
                <a:gd name="T43" fmla="*/ 1 h 41"/>
                <a:gd name="T44" fmla="*/ 10 w 54"/>
                <a:gd name="T45" fmla="*/ 3 h 41"/>
                <a:gd name="T46" fmla="*/ 7 w 54"/>
                <a:gd name="T47" fmla="*/ 6 h 41"/>
                <a:gd name="T48" fmla="*/ 3 w 54"/>
                <a:gd name="T49" fmla="*/ 9 h 41"/>
                <a:gd name="T50" fmla="*/ 2 w 54"/>
                <a:gd name="T51" fmla="*/ 12 h 41"/>
                <a:gd name="T52" fmla="*/ 1 w 54"/>
                <a:gd name="T53" fmla="*/ 16 h 41"/>
                <a:gd name="T54" fmla="*/ 0 w 54"/>
                <a:gd name="T55" fmla="*/ 21 h 41"/>
                <a:gd name="T56" fmla="*/ 0 w 54"/>
                <a:gd name="T57" fmla="*/ 21 h 41"/>
                <a:gd name="T58" fmla="*/ 1 w 54"/>
                <a:gd name="T59" fmla="*/ 25 h 41"/>
                <a:gd name="T60" fmla="*/ 2 w 54"/>
                <a:gd name="T61" fmla="*/ 28 h 41"/>
                <a:gd name="T62" fmla="*/ 3 w 54"/>
                <a:gd name="T63" fmla="*/ 31 h 41"/>
                <a:gd name="T64" fmla="*/ 7 w 54"/>
                <a:gd name="T65" fmla="*/ 35 h 41"/>
                <a:gd name="T66" fmla="*/ 10 w 54"/>
                <a:gd name="T67" fmla="*/ 38 h 41"/>
                <a:gd name="T68" fmla="*/ 13 w 54"/>
                <a:gd name="T69" fmla="*/ 39 h 41"/>
                <a:gd name="T70" fmla="*/ 17 w 54"/>
                <a:gd name="T71" fmla="*/ 40 h 41"/>
                <a:gd name="T72" fmla="*/ 21 w 54"/>
                <a:gd name="T7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8" y="40"/>
                  </a:lnTo>
                  <a:lnTo>
                    <a:pt x="41" y="39"/>
                  </a:lnTo>
                  <a:lnTo>
                    <a:pt x="44" y="38"/>
                  </a:lnTo>
                  <a:lnTo>
                    <a:pt x="48" y="35"/>
                  </a:lnTo>
                  <a:lnTo>
                    <a:pt x="51" y="31"/>
                  </a:lnTo>
                  <a:lnTo>
                    <a:pt x="52" y="28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3" y="39"/>
                  </a:lnTo>
                  <a:lnTo>
                    <a:pt x="17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1" name="Line 752"/>
            <p:cNvSpPr>
              <a:spLocks noChangeShapeType="1"/>
            </p:cNvSpPr>
            <p:nvPr/>
          </p:nvSpPr>
          <p:spPr bwMode="auto">
            <a:xfrm>
              <a:off x="2966" y="654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2" name="Freeform 753"/>
            <p:cNvSpPr>
              <a:spLocks/>
            </p:cNvSpPr>
            <p:nvPr/>
          </p:nvSpPr>
          <p:spPr bwMode="auto">
            <a:xfrm>
              <a:off x="2969" y="649"/>
              <a:ext cx="5" cy="5"/>
            </a:xfrm>
            <a:custGeom>
              <a:avLst/>
              <a:gdLst>
                <a:gd name="T0" fmla="*/ 0 w 21"/>
                <a:gd name="T1" fmla="*/ 20 h 20"/>
                <a:gd name="T2" fmla="*/ 5 w 21"/>
                <a:gd name="T3" fmla="*/ 19 h 20"/>
                <a:gd name="T4" fmla="*/ 8 w 21"/>
                <a:gd name="T5" fmla="*/ 18 h 20"/>
                <a:gd name="T6" fmla="*/ 11 w 21"/>
                <a:gd name="T7" fmla="*/ 17 h 20"/>
                <a:gd name="T8" fmla="*/ 15 w 21"/>
                <a:gd name="T9" fmla="*/ 14 h 20"/>
                <a:gd name="T10" fmla="*/ 18 w 21"/>
                <a:gd name="T11" fmla="*/ 10 h 20"/>
                <a:gd name="T12" fmla="*/ 19 w 21"/>
                <a:gd name="T13" fmla="*/ 7 h 20"/>
                <a:gd name="T14" fmla="*/ 21 w 21"/>
                <a:gd name="T15" fmla="*/ 4 h 20"/>
                <a:gd name="T16" fmla="*/ 2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5" y="19"/>
                  </a:lnTo>
                  <a:lnTo>
                    <a:pt x="8" y="18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3" name="Line 754"/>
            <p:cNvSpPr>
              <a:spLocks noChangeShapeType="1"/>
            </p:cNvSpPr>
            <p:nvPr/>
          </p:nvSpPr>
          <p:spPr bwMode="auto">
            <a:xfrm>
              <a:off x="2974" y="649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4" name="Freeform 755"/>
            <p:cNvSpPr>
              <a:spLocks/>
            </p:cNvSpPr>
            <p:nvPr/>
          </p:nvSpPr>
          <p:spPr bwMode="auto">
            <a:xfrm>
              <a:off x="2969" y="645"/>
              <a:ext cx="5" cy="4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16 h 21"/>
                <a:gd name="T4" fmla="*/ 19 w 21"/>
                <a:gd name="T5" fmla="*/ 12 h 21"/>
                <a:gd name="T6" fmla="*/ 18 w 21"/>
                <a:gd name="T7" fmla="*/ 9 h 21"/>
                <a:gd name="T8" fmla="*/ 15 w 21"/>
                <a:gd name="T9" fmla="*/ 6 h 21"/>
                <a:gd name="T10" fmla="*/ 11 w 21"/>
                <a:gd name="T11" fmla="*/ 3 h 21"/>
                <a:gd name="T12" fmla="*/ 8 w 21"/>
                <a:gd name="T13" fmla="*/ 1 h 21"/>
                <a:gd name="T14" fmla="*/ 5 w 21"/>
                <a:gd name="T15" fmla="*/ 0 h 21"/>
                <a:gd name="T16" fmla="*/ 0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16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5" y="6"/>
                  </a:lnTo>
                  <a:lnTo>
                    <a:pt x="11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5" name="Line 756"/>
            <p:cNvSpPr>
              <a:spLocks noChangeShapeType="1"/>
            </p:cNvSpPr>
            <p:nvPr/>
          </p:nvSpPr>
          <p:spPr bwMode="auto">
            <a:xfrm flipH="1">
              <a:off x="2966" y="645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6" name="Freeform 757"/>
            <p:cNvSpPr>
              <a:spLocks/>
            </p:cNvSpPr>
            <p:nvPr/>
          </p:nvSpPr>
          <p:spPr bwMode="auto">
            <a:xfrm>
              <a:off x="2962" y="645"/>
              <a:ext cx="4" cy="4"/>
            </a:xfrm>
            <a:custGeom>
              <a:avLst/>
              <a:gdLst>
                <a:gd name="T0" fmla="*/ 21 w 21"/>
                <a:gd name="T1" fmla="*/ 0 h 21"/>
                <a:gd name="T2" fmla="*/ 17 w 21"/>
                <a:gd name="T3" fmla="*/ 0 h 21"/>
                <a:gd name="T4" fmla="*/ 13 w 21"/>
                <a:gd name="T5" fmla="*/ 1 h 21"/>
                <a:gd name="T6" fmla="*/ 10 w 21"/>
                <a:gd name="T7" fmla="*/ 3 h 21"/>
                <a:gd name="T8" fmla="*/ 7 w 21"/>
                <a:gd name="T9" fmla="*/ 6 h 21"/>
                <a:gd name="T10" fmla="*/ 3 w 21"/>
                <a:gd name="T11" fmla="*/ 9 h 21"/>
                <a:gd name="T12" fmla="*/ 2 w 21"/>
                <a:gd name="T13" fmla="*/ 12 h 21"/>
                <a:gd name="T14" fmla="*/ 1 w 21"/>
                <a:gd name="T15" fmla="*/ 16 h 21"/>
                <a:gd name="T16" fmla="*/ 0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7" name="Line 758"/>
            <p:cNvSpPr>
              <a:spLocks noChangeShapeType="1"/>
            </p:cNvSpPr>
            <p:nvPr/>
          </p:nvSpPr>
          <p:spPr bwMode="auto">
            <a:xfrm>
              <a:off x="2962" y="649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8" name="Freeform 759"/>
            <p:cNvSpPr>
              <a:spLocks/>
            </p:cNvSpPr>
            <p:nvPr/>
          </p:nvSpPr>
          <p:spPr bwMode="auto">
            <a:xfrm>
              <a:off x="2962" y="649"/>
              <a:ext cx="4" cy="5"/>
            </a:xfrm>
            <a:custGeom>
              <a:avLst/>
              <a:gdLst>
                <a:gd name="T0" fmla="*/ 0 w 21"/>
                <a:gd name="T1" fmla="*/ 0 h 20"/>
                <a:gd name="T2" fmla="*/ 1 w 21"/>
                <a:gd name="T3" fmla="*/ 4 h 20"/>
                <a:gd name="T4" fmla="*/ 2 w 21"/>
                <a:gd name="T5" fmla="*/ 7 h 20"/>
                <a:gd name="T6" fmla="*/ 3 w 21"/>
                <a:gd name="T7" fmla="*/ 10 h 20"/>
                <a:gd name="T8" fmla="*/ 7 w 21"/>
                <a:gd name="T9" fmla="*/ 14 h 20"/>
                <a:gd name="T10" fmla="*/ 10 w 21"/>
                <a:gd name="T11" fmla="*/ 17 h 20"/>
                <a:gd name="T12" fmla="*/ 13 w 21"/>
                <a:gd name="T13" fmla="*/ 18 h 20"/>
                <a:gd name="T14" fmla="*/ 17 w 21"/>
                <a:gd name="T15" fmla="*/ 19 h 20"/>
                <a:gd name="T16" fmla="*/ 21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1" y="4"/>
                  </a:lnTo>
                  <a:lnTo>
                    <a:pt x="2" y="7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7" y="19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" name="Freeform 760"/>
            <p:cNvSpPr>
              <a:spLocks/>
            </p:cNvSpPr>
            <p:nvPr/>
          </p:nvSpPr>
          <p:spPr bwMode="auto">
            <a:xfrm>
              <a:off x="2962" y="653"/>
              <a:ext cx="12" cy="9"/>
            </a:xfrm>
            <a:custGeom>
              <a:avLst/>
              <a:gdLst>
                <a:gd name="T0" fmla="*/ 21 w 54"/>
                <a:gd name="T1" fmla="*/ 42 h 42"/>
                <a:gd name="T2" fmla="*/ 33 w 54"/>
                <a:gd name="T3" fmla="*/ 42 h 42"/>
                <a:gd name="T4" fmla="*/ 36 w 54"/>
                <a:gd name="T5" fmla="*/ 41 h 42"/>
                <a:gd name="T6" fmla="*/ 41 w 54"/>
                <a:gd name="T7" fmla="*/ 40 h 42"/>
                <a:gd name="T8" fmla="*/ 44 w 54"/>
                <a:gd name="T9" fmla="*/ 38 h 42"/>
                <a:gd name="T10" fmla="*/ 47 w 54"/>
                <a:gd name="T11" fmla="*/ 36 h 42"/>
                <a:gd name="T12" fmla="*/ 50 w 54"/>
                <a:gd name="T13" fmla="*/ 32 h 42"/>
                <a:gd name="T14" fmla="*/ 52 w 54"/>
                <a:gd name="T15" fmla="*/ 29 h 42"/>
                <a:gd name="T16" fmla="*/ 53 w 54"/>
                <a:gd name="T17" fmla="*/ 25 h 42"/>
                <a:gd name="T18" fmla="*/ 54 w 54"/>
                <a:gd name="T19" fmla="*/ 22 h 42"/>
                <a:gd name="T20" fmla="*/ 54 w 54"/>
                <a:gd name="T21" fmla="*/ 22 h 42"/>
                <a:gd name="T22" fmla="*/ 53 w 54"/>
                <a:gd name="T23" fmla="*/ 17 h 42"/>
                <a:gd name="T24" fmla="*/ 52 w 54"/>
                <a:gd name="T25" fmla="*/ 13 h 42"/>
                <a:gd name="T26" fmla="*/ 50 w 54"/>
                <a:gd name="T27" fmla="*/ 10 h 42"/>
                <a:gd name="T28" fmla="*/ 47 w 54"/>
                <a:gd name="T29" fmla="*/ 6 h 42"/>
                <a:gd name="T30" fmla="*/ 44 w 54"/>
                <a:gd name="T31" fmla="*/ 4 h 42"/>
                <a:gd name="T32" fmla="*/ 41 w 54"/>
                <a:gd name="T33" fmla="*/ 2 h 42"/>
                <a:gd name="T34" fmla="*/ 36 w 54"/>
                <a:gd name="T35" fmla="*/ 1 h 42"/>
                <a:gd name="T36" fmla="*/ 33 w 54"/>
                <a:gd name="T37" fmla="*/ 0 h 42"/>
                <a:gd name="T38" fmla="*/ 21 w 54"/>
                <a:gd name="T39" fmla="*/ 0 h 42"/>
                <a:gd name="T40" fmla="*/ 17 w 54"/>
                <a:gd name="T41" fmla="*/ 1 h 42"/>
                <a:gd name="T42" fmla="*/ 13 w 54"/>
                <a:gd name="T43" fmla="*/ 2 h 42"/>
                <a:gd name="T44" fmla="*/ 9 w 54"/>
                <a:gd name="T45" fmla="*/ 4 h 42"/>
                <a:gd name="T46" fmla="*/ 7 w 54"/>
                <a:gd name="T47" fmla="*/ 6 h 42"/>
                <a:gd name="T48" fmla="*/ 3 w 54"/>
                <a:gd name="T49" fmla="*/ 10 h 42"/>
                <a:gd name="T50" fmla="*/ 1 w 54"/>
                <a:gd name="T51" fmla="*/ 13 h 42"/>
                <a:gd name="T52" fmla="*/ 0 w 54"/>
                <a:gd name="T53" fmla="*/ 17 h 42"/>
                <a:gd name="T54" fmla="*/ 0 w 54"/>
                <a:gd name="T55" fmla="*/ 22 h 42"/>
                <a:gd name="T56" fmla="*/ 0 w 54"/>
                <a:gd name="T57" fmla="*/ 22 h 42"/>
                <a:gd name="T58" fmla="*/ 0 w 54"/>
                <a:gd name="T59" fmla="*/ 25 h 42"/>
                <a:gd name="T60" fmla="*/ 1 w 54"/>
                <a:gd name="T61" fmla="*/ 29 h 42"/>
                <a:gd name="T62" fmla="*/ 3 w 54"/>
                <a:gd name="T63" fmla="*/ 32 h 42"/>
                <a:gd name="T64" fmla="*/ 7 w 54"/>
                <a:gd name="T65" fmla="*/ 36 h 42"/>
                <a:gd name="T66" fmla="*/ 9 w 54"/>
                <a:gd name="T67" fmla="*/ 38 h 42"/>
                <a:gd name="T68" fmla="*/ 13 w 54"/>
                <a:gd name="T69" fmla="*/ 40 h 42"/>
                <a:gd name="T70" fmla="*/ 17 w 54"/>
                <a:gd name="T71" fmla="*/ 41 h 42"/>
                <a:gd name="T72" fmla="*/ 21 w 54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2">
                  <a:moveTo>
                    <a:pt x="21" y="42"/>
                  </a:moveTo>
                  <a:lnTo>
                    <a:pt x="33" y="42"/>
                  </a:lnTo>
                  <a:lnTo>
                    <a:pt x="36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7" y="36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10"/>
                  </a:lnTo>
                  <a:lnTo>
                    <a:pt x="47" y="6"/>
                  </a:lnTo>
                  <a:lnTo>
                    <a:pt x="44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" name="Line 761"/>
            <p:cNvSpPr>
              <a:spLocks noChangeShapeType="1"/>
            </p:cNvSpPr>
            <p:nvPr/>
          </p:nvSpPr>
          <p:spPr bwMode="auto">
            <a:xfrm>
              <a:off x="2966" y="662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1" name="Freeform 762"/>
            <p:cNvSpPr>
              <a:spLocks/>
            </p:cNvSpPr>
            <p:nvPr/>
          </p:nvSpPr>
          <p:spPr bwMode="auto">
            <a:xfrm>
              <a:off x="2969" y="658"/>
              <a:ext cx="5" cy="4"/>
            </a:xfrm>
            <a:custGeom>
              <a:avLst/>
              <a:gdLst>
                <a:gd name="T0" fmla="*/ 0 w 21"/>
                <a:gd name="T1" fmla="*/ 20 h 20"/>
                <a:gd name="T2" fmla="*/ 3 w 21"/>
                <a:gd name="T3" fmla="*/ 19 h 20"/>
                <a:gd name="T4" fmla="*/ 8 w 21"/>
                <a:gd name="T5" fmla="*/ 18 h 20"/>
                <a:gd name="T6" fmla="*/ 11 w 21"/>
                <a:gd name="T7" fmla="*/ 16 h 20"/>
                <a:gd name="T8" fmla="*/ 14 w 21"/>
                <a:gd name="T9" fmla="*/ 14 h 20"/>
                <a:gd name="T10" fmla="*/ 17 w 21"/>
                <a:gd name="T11" fmla="*/ 10 h 20"/>
                <a:gd name="T12" fmla="*/ 19 w 21"/>
                <a:gd name="T13" fmla="*/ 7 h 20"/>
                <a:gd name="T14" fmla="*/ 20 w 21"/>
                <a:gd name="T15" fmla="*/ 3 h 20"/>
                <a:gd name="T16" fmla="*/ 2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3" y="19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20" y="3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2" name="Line 763"/>
            <p:cNvSpPr>
              <a:spLocks noChangeShapeType="1"/>
            </p:cNvSpPr>
            <p:nvPr/>
          </p:nvSpPr>
          <p:spPr bwMode="auto">
            <a:xfrm>
              <a:off x="2974" y="658"/>
              <a:ext cx="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3" name="Freeform 764"/>
            <p:cNvSpPr>
              <a:spLocks/>
            </p:cNvSpPr>
            <p:nvPr/>
          </p:nvSpPr>
          <p:spPr bwMode="auto">
            <a:xfrm>
              <a:off x="2969" y="653"/>
              <a:ext cx="5" cy="5"/>
            </a:xfrm>
            <a:custGeom>
              <a:avLst/>
              <a:gdLst>
                <a:gd name="T0" fmla="*/ 21 w 21"/>
                <a:gd name="T1" fmla="*/ 22 h 22"/>
                <a:gd name="T2" fmla="*/ 20 w 21"/>
                <a:gd name="T3" fmla="*/ 17 h 22"/>
                <a:gd name="T4" fmla="*/ 19 w 21"/>
                <a:gd name="T5" fmla="*/ 13 h 22"/>
                <a:gd name="T6" fmla="*/ 17 w 21"/>
                <a:gd name="T7" fmla="*/ 10 h 22"/>
                <a:gd name="T8" fmla="*/ 14 w 21"/>
                <a:gd name="T9" fmla="*/ 6 h 22"/>
                <a:gd name="T10" fmla="*/ 11 w 21"/>
                <a:gd name="T11" fmla="*/ 4 h 22"/>
                <a:gd name="T12" fmla="*/ 8 w 21"/>
                <a:gd name="T13" fmla="*/ 2 h 22"/>
                <a:gd name="T14" fmla="*/ 3 w 21"/>
                <a:gd name="T15" fmla="*/ 1 h 22"/>
                <a:gd name="T16" fmla="*/ 0 w 2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21" y="22"/>
                  </a:moveTo>
                  <a:lnTo>
                    <a:pt x="20" y="17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8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4" name="Line 765"/>
            <p:cNvSpPr>
              <a:spLocks noChangeShapeType="1"/>
            </p:cNvSpPr>
            <p:nvPr/>
          </p:nvSpPr>
          <p:spPr bwMode="auto">
            <a:xfrm flipH="1">
              <a:off x="2966" y="653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5" name="Freeform 766"/>
            <p:cNvSpPr>
              <a:spLocks/>
            </p:cNvSpPr>
            <p:nvPr/>
          </p:nvSpPr>
          <p:spPr bwMode="auto">
            <a:xfrm>
              <a:off x="2962" y="653"/>
              <a:ext cx="4" cy="5"/>
            </a:xfrm>
            <a:custGeom>
              <a:avLst/>
              <a:gdLst>
                <a:gd name="T0" fmla="*/ 21 w 21"/>
                <a:gd name="T1" fmla="*/ 0 h 22"/>
                <a:gd name="T2" fmla="*/ 17 w 21"/>
                <a:gd name="T3" fmla="*/ 1 h 22"/>
                <a:gd name="T4" fmla="*/ 13 w 21"/>
                <a:gd name="T5" fmla="*/ 2 h 22"/>
                <a:gd name="T6" fmla="*/ 9 w 21"/>
                <a:gd name="T7" fmla="*/ 4 h 22"/>
                <a:gd name="T8" fmla="*/ 7 w 21"/>
                <a:gd name="T9" fmla="*/ 6 h 22"/>
                <a:gd name="T10" fmla="*/ 3 w 21"/>
                <a:gd name="T11" fmla="*/ 10 h 22"/>
                <a:gd name="T12" fmla="*/ 1 w 21"/>
                <a:gd name="T13" fmla="*/ 13 h 22"/>
                <a:gd name="T14" fmla="*/ 0 w 21"/>
                <a:gd name="T15" fmla="*/ 17 h 22"/>
                <a:gd name="T16" fmla="*/ 0 w 2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17" y="1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6" name="Line 767"/>
            <p:cNvSpPr>
              <a:spLocks noChangeShapeType="1"/>
            </p:cNvSpPr>
            <p:nvPr/>
          </p:nvSpPr>
          <p:spPr bwMode="auto">
            <a:xfrm>
              <a:off x="2962" y="658"/>
              <a:ext cx="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7" name="Freeform 768"/>
            <p:cNvSpPr>
              <a:spLocks/>
            </p:cNvSpPr>
            <p:nvPr/>
          </p:nvSpPr>
          <p:spPr bwMode="auto">
            <a:xfrm>
              <a:off x="2962" y="658"/>
              <a:ext cx="4" cy="4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3 h 20"/>
                <a:gd name="T4" fmla="*/ 1 w 21"/>
                <a:gd name="T5" fmla="*/ 7 h 20"/>
                <a:gd name="T6" fmla="*/ 3 w 21"/>
                <a:gd name="T7" fmla="*/ 10 h 20"/>
                <a:gd name="T8" fmla="*/ 7 w 21"/>
                <a:gd name="T9" fmla="*/ 14 h 20"/>
                <a:gd name="T10" fmla="*/ 9 w 21"/>
                <a:gd name="T11" fmla="*/ 16 h 20"/>
                <a:gd name="T12" fmla="*/ 13 w 21"/>
                <a:gd name="T13" fmla="*/ 18 h 20"/>
                <a:gd name="T14" fmla="*/ 17 w 21"/>
                <a:gd name="T15" fmla="*/ 19 h 20"/>
                <a:gd name="T16" fmla="*/ 21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3" y="18"/>
                  </a:lnTo>
                  <a:lnTo>
                    <a:pt x="17" y="19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8" name="Freeform 769"/>
            <p:cNvSpPr>
              <a:spLocks/>
            </p:cNvSpPr>
            <p:nvPr/>
          </p:nvSpPr>
          <p:spPr bwMode="auto">
            <a:xfrm>
              <a:off x="2686" y="556"/>
              <a:ext cx="285" cy="28"/>
            </a:xfrm>
            <a:custGeom>
              <a:avLst/>
              <a:gdLst>
                <a:gd name="T0" fmla="*/ 2 w 1233"/>
                <a:gd name="T1" fmla="*/ 120 h 120"/>
                <a:gd name="T2" fmla="*/ 1233 w 1233"/>
                <a:gd name="T3" fmla="*/ 82 h 120"/>
                <a:gd name="T4" fmla="*/ 1231 w 1233"/>
                <a:gd name="T5" fmla="*/ 0 h 120"/>
                <a:gd name="T6" fmla="*/ 0 w 1233"/>
                <a:gd name="T7" fmla="*/ 38 h 120"/>
                <a:gd name="T8" fmla="*/ 2 w 1233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3" h="120">
                  <a:moveTo>
                    <a:pt x="2" y="120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8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" name="Freeform 770"/>
            <p:cNvSpPr>
              <a:spLocks/>
            </p:cNvSpPr>
            <p:nvPr/>
          </p:nvSpPr>
          <p:spPr bwMode="auto">
            <a:xfrm>
              <a:off x="2686" y="556"/>
              <a:ext cx="285" cy="28"/>
            </a:xfrm>
            <a:custGeom>
              <a:avLst/>
              <a:gdLst>
                <a:gd name="T0" fmla="*/ 2 w 1233"/>
                <a:gd name="T1" fmla="*/ 120 h 120"/>
                <a:gd name="T2" fmla="*/ 1233 w 1233"/>
                <a:gd name="T3" fmla="*/ 82 h 120"/>
                <a:gd name="T4" fmla="*/ 1231 w 1233"/>
                <a:gd name="T5" fmla="*/ 0 h 120"/>
                <a:gd name="T6" fmla="*/ 0 w 1233"/>
                <a:gd name="T7" fmla="*/ 38 h 120"/>
                <a:gd name="T8" fmla="*/ 2 w 1233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3" h="120">
                  <a:moveTo>
                    <a:pt x="2" y="120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8"/>
                  </a:lnTo>
                  <a:lnTo>
                    <a:pt x="2" y="12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0" name="Freeform 771"/>
            <p:cNvSpPr>
              <a:spLocks/>
            </p:cNvSpPr>
            <p:nvPr/>
          </p:nvSpPr>
          <p:spPr bwMode="auto">
            <a:xfrm>
              <a:off x="2686" y="565"/>
              <a:ext cx="286" cy="10"/>
            </a:xfrm>
            <a:custGeom>
              <a:avLst/>
              <a:gdLst>
                <a:gd name="T0" fmla="*/ 1235 w 1238"/>
                <a:gd name="T1" fmla="*/ 8 h 44"/>
                <a:gd name="T2" fmla="*/ 55 w 1238"/>
                <a:gd name="T3" fmla="*/ 44 h 44"/>
                <a:gd name="T4" fmla="*/ 0 w 1238"/>
                <a:gd name="T5" fmla="*/ 44 h 44"/>
                <a:gd name="T6" fmla="*/ 0 w 1238"/>
                <a:gd name="T7" fmla="*/ 35 h 44"/>
                <a:gd name="T8" fmla="*/ 3 w 1238"/>
                <a:gd name="T9" fmla="*/ 35 h 44"/>
                <a:gd name="T10" fmla="*/ 1182 w 1238"/>
                <a:gd name="T11" fmla="*/ 0 h 44"/>
                <a:gd name="T12" fmla="*/ 1238 w 1238"/>
                <a:gd name="T13" fmla="*/ 0 h 44"/>
                <a:gd name="T14" fmla="*/ 1238 w 1238"/>
                <a:gd name="T15" fmla="*/ 8 h 44"/>
                <a:gd name="T16" fmla="*/ 1235 w 1238"/>
                <a:gd name="T1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8" h="44">
                  <a:moveTo>
                    <a:pt x="1235" y="8"/>
                  </a:moveTo>
                  <a:lnTo>
                    <a:pt x="55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182" y="0"/>
                  </a:lnTo>
                  <a:lnTo>
                    <a:pt x="1238" y="0"/>
                  </a:lnTo>
                  <a:lnTo>
                    <a:pt x="1238" y="8"/>
                  </a:lnTo>
                  <a:lnTo>
                    <a:pt x="1235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1" name="Freeform 772"/>
            <p:cNvSpPr>
              <a:spLocks/>
            </p:cNvSpPr>
            <p:nvPr/>
          </p:nvSpPr>
          <p:spPr bwMode="auto">
            <a:xfrm>
              <a:off x="2962" y="557"/>
              <a:ext cx="12" cy="9"/>
            </a:xfrm>
            <a:custGeom>
              <a:avLst/>
              <a:gdLst>
                <a:gd name="T0" fmla="*/ 21 w 54"/>
                <a:gd name="T1" fmla="*/ 41 h 41"/>
                <a:gd name="T2" fmla="*/ 33 w 54"/>
                <a:gd name="T3" fmla="*/ 41 h 41"/>
                <a:gd name="T4" fmla="*/ 38 w 54"/>
                <a:gd name="T5" fmla="*/ 41 h 41"/>
                <a:gd name="T6" fmla="*/ 41 w 54"/>
                <a:gd name="T7" fmla="*/ 40 h 41"/>
                <a:gd name="T8" fmla="*/ 44 w 54"/>
                <a:gd name="T9" fmla="*/ 38 h 41"/>
                <a:gd name="T10" fmla="*/ 48 w 54"/>
                <a:gd name="T11" fmla="*/ 36 h 41"/>
                <a:gd name="T12" fmla="*/ 51 w 54"/>
                <a:gd name="T13" fmla="*/ 32 h 41"/>
                <a:gd name="T14" fmla="*/ 52 w 54"/>
                <a:gd name="T15" fmla="*/ 29 h 41"/>
                <a:gd name="T16" fmla="*/ 54 w 54"/>
                <a:gd name="T17" fmla="*/ 25 h 41"/>
                <a:gd name="T18" fmla="*/ 54 w 54"/>
                <a:gd name="T19" fmla="*/ 21 h 41"/>
                <a:gd name="T20" fmla="*/ 54 w 54"/>
                <a:gd name="T21" fmla="*/ 21 h 41"/>
                <a:gd name="T22" fmla="*/ 54 w 54"/>
                <a:gd name="T23" fmla="*/ 16 h 41"/>
                <a:gd name="T24" fmla="*/ 52 w 54"/>
                <a:gd name="T25" fmla="*/ 13 h 41"/>
                <a:gd name="T26" fmla="*/ 51 w 54"/>
                <a:gd name="T27" fmla="*/ 10 h 41"/>
                <a:gd name="T28" fmla="*/ 48 w 54"/>
                <a:gd name="T29" fmla="*/ 7 h 41"/>
                <a:gd name="T30" fmla="*/ 44 w 54"/>
                <a:gd name="T31" fmla="*/ 3 h 41"/>
                <a:gd name="T32" fmla="*/ 41 w 54"/>
                <a:gd name="T33" fmla="*/ 2 h 41"/>
                <a:gd name="T34" fmla="*/ 38 w 54"/>
                <a:gd name="T35" fmla="*/ 0 h 41"/>
                <a:gd name="T36" fmla="*/ 33 w 54"/>
                <a:gd name="T37" fmla="*/ 0 h 41"/>
                <a:gd name="T38" fmla="*/ 21 w 54"/>
                <a:gd name="T39" fmla="*/ 0 h 41"/>
                <a:gd name="T40" fmla="*/ 17 w 54"/>
                <a:gd name="T41" fmla="*/ 0 h 41"/>
                <a:gd name="T42" fmla="*/ 13 w 54"/>
                <a:gd name="T43" fmla="*/ 2 h 41"/>
                <a:gd name="T44" fmla="*/ 10 w 54"/>
                <a:gd name="T45" fmla="*/ 3 h 41"/>
                <a:gd name="T46" fmla="*/ 7 w 54"/>
                <a:gd name="T47" fmla="*/ 7 h 41"/>
                <a:gd name="T48" fmla="*/ 3 w 54"/>
                <a:gd name="T49" fmla="*/ 10 h 41"/>
                <a:gd name="T50" fmla="*/ 2 w 54"/>
                <a:gd name="T51" fmla="*/ 13 h 41"/>
                <a:gd name="T52" fmla="*/ 1 w 54"/>
                <a:gd name="T53" fmla="*/ 16 h 41"/>
                <a:gd name="T54" fmla="*/ 0 w 54"/>
                <a:gd name="T55" fmla="*/ 21 h 41"/>
                <a:gd name="T56" fmla="*/ 0 w 54"/>
                <a:gd name="T57" fmla="*/ 21 h 41"/>
                <a:gd name="T58" fmla="*/ 1 w 54"/>
                <a:gd name="T59" fmla="*/ 25 h 41"/>
                <a:gd name="T60" fmla="*/ 2 w 54"/>
                <a:gd name="T61" fmla="*/ 29 h 41"/>
                <a:gd name="T62" fmla="*/ 3 w 54"/>
                <a:gd name="T63" fmla="*/ 32 h 41"/>
                <a:gd name="T64" fmla="*/ 7 w 54"/>
                <a:gd name="T65" fmla="*/ 36 h 41"/>
                <a:gd name="T66" fmla="*/ 10 w 54"/>
                <a:gd name="T67" fmla="*/ 38 h 41"/>
                <a:gd name="T68" fmla="*/ 13 w 54"/>
                <a:gd name="T69" fmla="*/ 40 h 41"/>
                <a:gd name="T70" fmla="*/ 17 w 54"/>
                <a:gd name="T71" fmla="*/ 41 h 41"/>
                <a:gd name="T72" fmla="*/ 21 w 54"/>
                <a:gd name="T7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8" y="36"/>
                  </a:lnTo>
                  <a:lnTo>
                    <a:pt x="51" y="32"/>
                  </a:lnTo>
                  <a:lnTo>
                    <a:pt x="52" y="29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16"/>
                  </a:lnTo>
                  <a:lnTo>
                    <a:pt x="52" y="13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2" y="29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2" name="Line 773"/>
            <p:cNvSpPr>
              <a:spLocks noChangeShapeType="1"/>
            </p:cNvSpPr>
            <p:nvPr/>
          </p:nvSpPr>
          <p:spPr bwMode="auto">
            <a:xfrm>
              <a:off x="2966" y="566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3" name="Freeform 774"/>
            <p:cNvSpPr>
              <a:spLocks/>
            </p:cNvSpPr>
            <p:nvPr/>
          </p:nvSpPr>
          <p:spPr bwMode="auto">
            <a:xfrm>
              <a:off x="2969" y="562"/>
              <a:ext cx="5" cy="4"/>
            </a:xfrm>
            <a:custGeom>
              <a:avLst/>
              <a:gdLst>
                <a:gd name="T0" fmla="*/ 0 w 21"/>
                <a:gd name="T1" fmla="*/ 20 h 20"/>
                <a:gd name="T2" fmla="*/ 5 w 21"/>
                <a:gd name="T3" fmla="*/ 20 h 20"/>
                <a:gd name="T4" fmla="*/ 8 w 21"/>
                <a:gd name="T5" fmla="*/ 19 h 20"/>
                <a:gd name="T6" fmla="*/ 11 w 21"/>
                <a:gd name="T7" fmla="*/ 17 h 20"/>
                <a:gd name="T8" fmla="*/ 15 w 21"/>
                <a:gd name="T9" fmla="*/ 15 h 20"/>
                <a:gd name="T10" fmla="*/ 18 w 21"/>
                <a:gd name="T11" fmla="*/ 11 h 20"/>
                <a:gd name="T12" fmla="*/ 19 w 21"/>
                <a:gd name="T13" fmla="*/ 8 h 20"/>
                <a:gd name="T14" fmla="*/ 21 w 21"/>
                <a:gd name="T15" fmla="*/ 4 h 20"/>
                <a:gd name="T16" fmla="*/ 2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5" y="20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4" name="Line 775"/>
            <p:cNvSpPr>
              <a:spLocks noChangeShapeType="1"/>
            </p:cNvSpPr>
            <p:nvPr/>
          </p:nvSpPr>
          <p:spPr bwMode="auto">
            <a:xfrm>
              <a:off x="2974" y="562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5" name="Freeform 776"/>
            <p:cNvSpPr>
              <a:spLocks/>
            </p:cNvSpPr>
            <p:nvPr/>
          </p:nvSpPr>
          <p:spPr bwMode="auto">
            <a:xfrm>
              <a:off x="2969" y="557"/>
              <a:ext cx="5" cy="5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16 h 21"/>
                <a:gd name="T4" fmla="*/ 19 w 21"/>
                <a:gd name="T5" fmla="*/ 13 h 21"/>
                <a:gd name="T6" fmla="*/ 18 w 21"/>
                <a:gd name="T7" fmla="*/ 10 h 21"/>
                <a:gd name="T8" fmla="*/ 15 w 21"/>
                <a:gd name="T9" fmla="*/ 7 h 21"/>
                <a:gd name="T10" fmla="*/ 11 w 21"/>
                <a:gd name="T11" fmla="*/ 3 h 21"/>
                <a:gd name="T12" fmla="*/ 8 w 21"/>
                <a:gd name="T13" fmla="*/ 2 h 21"/>
                <a:gd name="T14" fmla="*/ 5 w 21"/>
                <a:gd name="T15" fmla="*/ 0 h 21"/>
                <a:gd name="T16" fmla="*/ 0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6" name="Line 777"/>
            <p:cNvSpPr>
              <a:spLocks noChangeShapeType="1"/>
            </p:cNvSpPr>
            <p:nvPr/>
          </p:nvSpPr>
          <p:spPr bwMode="auto">
            <a:xfrm flipH="1">
              <a:off x="2966" y="557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7" name="Freeform 778"/>
            <p:cNvSpPr>
              <a:spLocks/>
            </p:cNvSpPr>
            <p:nvPr/>
          </p:nvSpPr>
          <p:spPr bwMode="auto">
            <a:xfrm>
              <a:off x="2962" y="557"/>
              <a:ext cx="4" cy="5"/>
            </a:xfrm>
            <a:custGeom>
              <a:avLst/>
              <a:gdLst>
                <a:gd name="T0" fmla="*/ 21 w 21"/>
                <a:gd name="T1" fmla="*/ 0 h 21"/>
                <a:gd name="T2" fmla="*/ 17 w 21"/>
                <a:gd name="T3" fmla="*/ 0 h 21"/>
                <a:gd name="T4" fmla="*/ 13 w 21"/>
                <a:gd name="T5" fmla="*/ 2 h 21"/>
                <a:gd name="T6" fmla="*/ 10 w 21"/>
                <a:gd name="T7" fmla="*/ 3 h 21"/>
                <a:gd name="T8" fmla="*/ 7 w 21"/>
                <a:gd name="T9" fmla="*/ 7 h 21"/>
                <a:gd name="T10" fmla="*/ 3 w 21"/>
                <a:gd name="T11" fmla="*/ 10 h 21"/>
                <a:gd name="T12" fmla="*/ 2 w 21"/>
                <a:gd name="T13" fmla="*/ 13 h 21"/>
                <a:gd name="T14" fmla="*/ 1 w 21"/>
                <a:gd name="T15" fmla="*/ 16 h 21"/>
                <a:gd name="T16" fmla="*/ 0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8" name="Line 779"/>
            <p:cNvSpPr>
              <a:spLocks noChangeShapeType="1"/>
            </p:cNvSpPr>
            <p:nvPr/>
          </p:nvSpPr>
          <p:spPr bwMode="auto">
            <a:xfrm>
              <a:off x="2962" y="562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9" name="Freeform 780"/>
            <p:cNvSpPr>
              <a:spLocks/>
            </p:cNvSpPr>
            <p:nvPr/>
          </p:nvSpPr>
          <p:spPr bwMode="auto">
            <a:xfrm>
              <a:off x="2962" y="562"/>
              <a:ext cx="4" cy="4"/>
            </a:xfrm>
            <a:custGeom>
              <a:avLst/>
              <a:gdLst>
                <a:gd name="T0" fmla="*/ 0 w 21"/>
                <a:gd name="T1" fmla="*/ 0 h 20"/>
                <a:gd name="T2" fmla="*/ 1 w 21"/>
                <a:gd name="T3" fmla="*/ 4 h 20"/>
                <a:gd name="T4" fmla="*/ 2 w 21"/>
                <a:gd name="T5" fmla="*/ 8 h 20"/>
                <a:gd name="T6" fmla="*/ 3 w 21"/>
                <a:gd name="T7" fmla="*/ 11 h 20"/>
                <a:gd name="T8" fmla="*/ 7 w 21"/>
                <a:gd name="T9" fmla="*/ 15 h 20"/>
                <a:gd name="T10" fmla="*/ 10 w 21"/>
                <a:gd name="T11" fmla="*/ 17 h 20"/>
                <a:gd name="T12" fmla="*/ 13 w 21"/>
                <a:gd name="T13" fmla="*/ 19 h 20"/>
                <a:gd name="T14" fmla="*/ 17 w 21"/>
                <a:gd name="T15" fmla="*/ 20 h 20"/>
                <a:gd name="T16" fmla="*/ 21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0" y="17"/>
                  </a:lnTo>
                  <a:lnTo>
                    <a:pt x="13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0" name="Freeform 781"/>
            <p:cNvSpPr>
              <a:spLocks/>
            </p:cNvSpPr>
            <p:nvPr/>
          </p:nvSpPr>
          <p:spPr bwMode="auto">
            <a:xfrm>
              <a:off x="2962" y="566"/>
              <a:ext cx="12" cy="9"/>
            </a:xfrm>
            <a:custGeom>
              <a:avLst/>
              <a:gdLst>
                <a:gd name="T0" fmla="*/ 21 w 54"/>
                <a:gd name="T1" fmla="*/ 41 h 41"/>
                <a:gd name="T2" fmla="*/ 33 w 54"/>
                <a:gd name="T3" fmla="*/ 41 h 41"/>
                <a:gd name="T4" fmla="*/ 36 w 54"/>
                <a:gd name="T5" fmla="*/ 41 h 41"/>
                <a:gd name="T6" fmla="*/ 41 w 54"/>
                <a:gd name="T7" fmla="*/ 40 h 41"/>
                <a:gd name="T8" fmla="*/ 44 w 54"/>
                <a:gd name="T9" fmla="*/ 38 h 41"/>
                <a:gd name="T10" fmla="*/ 47 w 54"/>
                <a:gd name="T11" fmla="*/ 36 h 41"/>
                <a:gd name="T12" fmla="*/ 50 w 54"/>
                <a:gd name="T13" fmla="*/ 32 h 41"/>
                <a:gd name="T14" fmla="*/ 52 w 54"/>
                <a:gd name="T15" fmla="*/ 29 h 41"/>
                <a:gd name="T16" fmla="*/ 53 w 54"/>
                <a:gd name="T17" fmla="*/ 25 h 41"/>
                <a:gd name="T18" fmla="*/ 54 w 54"/>
                <a:gd name="T19" fmla="*/ 21 h 41"/>
                <a:gd name="T20" fmla="*/ 54 w 54"/>
                <a:gd name="T21" fmla="*/ 21 h 41"/>
                <a:gd name="T22" fmla="*/ 53 w 54"/>
                <a:gd name="T23" fmla="*/ 16 h 41"/>
                <a:gd name="T24" fmla="*/ 52 w 54"/>
                <a:gd name="T25" fmla="*/ 13 h 41"/>
                <a:gd name="T26" fmla="*/ 50 w 54"/>
                <a:gd name="T27" fmla="*/ 9 h 41"/>
                <a:gd name="T28" fmla="*/ 47 w 54"/>
                <a:gd name="T29" fmla="*/ 7 h 41"/>
                <a:gd name="T30" fmla="*/ 44 w 54"/>
                <a:gd name="T31" fmla="*/ 3 h 41"/>
                <a:gd name="T32" fmla="*/ 41 w 54"/>
                <a:gd name="T33" fmla="*/ 1 h 41"/>
                <a:gd name="T34" fmla="*/ 36 w 54"/>
                <a:gd name="T35" fmla="*/ 0 h 41"/>
                <a:gd name="T36" fmla="*/ 33 w 54"/>
                <a:gd name="T37" fmla="*/ 0 h 41"/>
                <a:gd name="T38" fmla="*/ 21 w 54"/>
                <a:gd name="T39" fmla="*/ 0 h 41"/>
                <a:gd name="T40" fmla="*/ 17 w 54"/>
                <a:gd name="T41" fmla="*/ 0 h 41"/>
                <a:gd name="T42" fmla="*/ 13 w 54"/>
                <a:gd name="T43" fmla="*/ 1 h 41"/>
                <a:gd name="T44" fmla="*/ 9 w 54"/>
                <a:gd name="T45" fmla="*/ 3 h 41"/>
                <a:gd name="T46" fmla="*/ 7 w 54"/>
                <a:gd name="T47" fmla="*/ 7 h 41"/>
                <a:gd name="T48" fmla="*/ 3 w 54"/>
                <a:gd name="T49" fmla="*/ 9 h 41"/>
                <a:gd name="T50" fmla="*/ 1 w 54"/>
                <a:gd name="T51" fmla="*/ 13 h 41"/>
                <a:gd name="T52" fmla="*/ 0 w 54"/>
                <a:gd name="T53" fmla="*/ 16 h 41"/>
                <a:gd name="T54" fmla="*/ 0 w 54"/>
                <a:gd name="T55" fmla="*/ 21 h 41"/>
                <a:gd name="T56" fmla="*/ 0 w 54"/>
                <a:gd name="T57" fmla="*/ 21 h 41"/>
                <a:gd name="T58" fmla="*/ 0 w 54"/>
                <a:gd name="T59" fmla="*/ 25 h 41"/>
                <a:gd name="T60" fmla="*/ 1 w 54"/>
                <a:gd name="T61" fmla="*/ 29 h 41"/>
                <a:gd name="T62" fmla="*/ 3 w 54"/>
                <a:gd name="T63" fmla="*/ 32 h 41"/>
                <a:gd name="T64" fmla="*/ 7 w 54"/>
                <a:gd name="T65" fmla="*/ 36 h 41"/>
                <a:gd name="T66" fmla="*/ 9 w 54"/>
                <a:gd name="T67" fmla="*/ 38 h 41"/>
                <a:gd name="T68" fmla="*/ 13 w 54"/>
                <a:gd name="T69" fmla="*/ 40 h 41"/>
                <a:gd name="T70" fmla="*/ 17 w 54"/>
                <a:gd name="T71" fmla="*/ 41 h 41"/>
                <a:gd name="T72" fmla="*/ 21 w 54"/>
                <a:gd name="T7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6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7" y="36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7" y="7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1" name="Line 782"/>
            <p:cNvSpPr>
              <a:spLocks noChangeShapeType="1"/>
            </p:cNvSpPr>
            <p:nvPr/>
          </p:nvSpPr>
          <p:spPr bwMode="auto">
            <a:xfrm>
              <a:off x="2966" y="575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2" name="Freeform 783"/>
            <p:cNvSpPr>
              <a:spLocks/>
            </p:cNvSpPr>
            <p:nvPr/>
          </p:nvSpPr>
          <p:spPr bwMode="auto">
            <a:xfrm>
              <a:off x="2969" y="571"/>
              <a:ext cx="5" cy="4"/>
            </a:xfrm>
            <a:custGeom>
              <a:avLst/>
              <a:gdLst>
                <a:gd name="T0" fmla="*/ 0 w 21"/>
                <a:gd name="T1" fmla="*/ 20 h 20"/>
                <a:gd name="T2" fmla="*/ 3 w 21"/>
                <a:gd name="T3" fmla="*/ 20 h 20"/>
                <a:gd name="T4" fmla="*/ 8 w 21"/>
                <a:gd name="T5" fmla="*/ 19 h 20"/>
                <a:gd name="T6" fmla="*/ 11 w 21"/>
                <a:gd name="T7" fmla="*/ 17 h 20"/>
                <a:gd name="T8" fmla="*/ 14 w 21"/>
                <a:gd name="T9" fmla="*/ 15 h 20"/>
                <a:gd name="T10" fmla="*/ 17 w 21"/>
                <a:gd name="T11" fmla="*/ 11 h 20"/>
                <a:gd name="T12" fmla="*/ 19 w 21"/>
                <a:gd name="T13" fmla="*/ 8 h 20"/>
                <a:gd name="T14" fmla="*/ 20 w 21"/>
                <a:gd name="T15" fmla="*/ 4 h 20"/>
                <a:gd name="T16" fmla="*/ 2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3" y="20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3" name="Line 784"/>
            <p:cNvSpPr>
              <a:spLocks noChangeShapeType="1"/>
            </p:cNvSpPr>
            <p:nvPr/>
          </p:nvSpPr>
          <p:spPr bwMode="auto">
            <a:xfrm>
              <a:off x="2974" y="571"/>
              <a:ext cx="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4" name="Freeform 785"/>
            <p:cNvSpPr>
              <a:spLocks/>
            </p:cNvSpPr>
            <p:nvPr/>
          </p:nvSpPr>
          <p:spPr bwMode="auto">
            <a:xfrm>
              <a:off x="2969" y="566"/>
              <a:ext cx="5" cy="5"/>
            </a:xfrm>
            <a:custGeom>
              <a:avLst/>
              <a:gdLst>
                <a:gd name="T0" fmla="*/ 21 w 21"/>
                <a:gd name="T1" fmla="*/ 21 h 21"/>
                <a:gd name="T2" fmla="*/ 20 w 21"/>
                <a:gd name="T3" fmla="*/ 16 h 21"/>
                <a:gd name="T4" fmla="*/ 19 w 21"/>
                <a:gd name="T5" fmla="*/ 13 h 21"/>
                <a:gd name="T6" fmla="*/ 17 w 21"/>
                <a:gd name="T7" fmla="*/ 9 h 21"/>
                <a:gd name="T8" fmla="*/ 14 w 21"/>
                <a:gd name="T9" fmla="*/ 7 h 21"/>
                <a:gd name="T10" fmla="*/ 11 w 21"/>
                <a:gd name="T11" fmla="*/ 3 h 21"/>
                <a:gd name="T12" fmla="*/ 8 w 21"/>
                <a:gd name="T13" fmla="*/ 1 h 21"/>
                <a:gd name="T14" fmla="*/ 3 w 21"/>
                <a:gd name="T15" fmla="*/ 0 h 21"/>
                <a:gd name="T16" fmla="*/ 0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0" y="16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5" name="Line 786"/>
            <p:cNvSpPr>
              <a:spLocks noChangeShapeType="1"/>
            </p:cNvSpPr>
            <p:nvPr/>
          </p:nvSpPr>
          <p:spPr bwMode="auto">
            <a:xfrm flipH="1">
              <a:off x="2966" y="566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6" name="Freeform 787"/>
            <p:cNvSpPr>
              <a:spLocks/>
            </p:cNvSpPr>
            <p:nvPr/>
          </p:nvSpPr>
          <p:spPr bwMode="auto">
            <a:xfrm>
              <a:off x="2962" y="566"/>
              <a:ext cx="4" cy="5"/>
            </a:xfrm>
            <a:custGeom>
              <a:avLst/>
              <a:gdLst>
                <a:gd name="T0" fmla="*/ 21 w 21"/>
                <a:gd name="T1" fmla="*/ 0 h 21"/>
                <a:gd name="T2" fmla="*/ 17 w 21"/>
                <a:gd name="T3" fmla="*/ 0 h 21"/>
                <a:gd name="T4" fmla="*/ 13 w 21"/>
                <a:gd name="T5" fmla="*/ 1 h 21"/>
                <a:gd name="T6" fmla="*/ 9 w 21"/>
                <a:gd name="T7" fmla="*/ 3 h 21"/>
                <a:gd name="T8" fmla="*/ 7 w 21"/>
                <a:gd name="T9" fmla="*/ 7 h 21"/>
                <a:gd name="T10" fmla="*/ 3 w 21"/>
                <a:gd name="T11" fmla="*/ 9 h 21"/>
                <a:gd name="T12" fmla="*/ 1 w 21"/>
                <a:gd name="T13" fmla="*/ 13 h 21"/>
                <a:gd name="T14" fmla="*/ 0 w 21"/>
                <a:gd name="T15" fmla="*/ 16 h 21"/>
                <a:gd name="T16" fmla="*/ 0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7" name="Line 788"/>
            <p:cNvSpPr>
              <a:spLocks noChangeShapeType="1"/>
            </p:cNvSpPr>
            <p:nvPr/>
          </p:nvSpPr>
          <p:spPr bwMode="auto">
            <a:xfrm>
              <a:off x="2962" y="571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8" name="Freeform 789"/>
            <p:cNvSpPr>
              <a:spLocks/>
            </p:cNvSpPr>
            <p:nvPr/>
          </p:nvSpPr>
          <p:spPr bwMode="auto">
            <a:xfrm>
              <a:off x="2962" y="571"/>
              <a:ext cx="4" cy="4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4 h 20"/>
                <a:gd name="T4" fmla="*/ 1 w 21"/>
                <a:gd name="T5" fmla="*/ 8 h 20"/>
                <a:gd name="T6" fmla="*/ 3 w 21"/>
                <a:gd name="T7" fmla="*/ 11 h 20"/>
                <a:gd name="T8" fmla="*/ 7 w 21"/>
                <a:gd name="T9" fmla="*/ 15 h 20"/>
                <a:gd name="T10" fmla="*/ 9 w 21"/>
                <a:gd name="T11" fmla="*/ 17 h 20"/>
                <a:gd name="T12" fmla="*/ 13 w 21"/>
                <a:gd name="T13" fmla="*/ 19 h 20"/>
                <a:gd name="T14" fmla="*/ 17 w 21"/>
                <a:gd name="T15" fmla="*/ 20 h 20"/>
                <a:gd name="T16" fmla="*/ 21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3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9" name="Freeform 790"/>
            <p:cNvSpPr>
              <a:spLocks/>
            </p:cNvSpPr>
            <p:nvPr/>
          </p:nvSpPr>
          <p:spPr bwMode="auto">
            <a:xfrm>
              <a:off x="2680" y="564"/>
              <a:ext cx="12" cy="10"/>
            </a:xfrm>
            <a:custGeom>
              <a:avLst/>
              <a:gdLst>
                <a:gd name="T0" fmla="*/ 21 w 54"/>
                <a:gd name="T1" fmla="*/ 42 h 42"/>
                <a:gd name="T2" fmla="*/ 33 w 54"/>
                <a:gd name="T3" fmla="*/ 42 h 42"/>
                <a:gd name="T4" fmla="*/ 37 w 54"/>
                <a:gd name="T5" fmla="*/ 41 h 42"/>
                <a:gd name="T6" fmla="*/ 41 w 54"/>
                <a:gd name="T7" fmla="*/ 39 h 42"/>
                <a:gd name="T8" fmla="*/ 45 w 54"/>
                <a:gd name="T9" fmla="*/ 37 h 42"/>
                <a:gd name="T10" fmla="*/ 48 w 54"/>
                <a:gd name="T11" fmla="*/ 35 h 42"/>
                <a:gd name="T12" fmla="*/ 50 w 54"/>
                <a:gd name="T13" fmla="*/ 32 h 42"/>
                <a:gd name="T14" fmla="*/ 52 w 54"/>
                <a:gd name="T15" fmla="*/ 29 h 42"/>
                <a:gd name="T16" fmla="*/ 53 w 54"/>
                <a:gd name="T17" fmla="*/ 24 h 42"/>
                <a:gd name="T18" fmla="*/ 54 w 54"/>
                <a:gd name="T19" fmla="*/ 21 h 42"/>
                <a:gd name="T20" fmla="*/ 54 w 54"/>
                <a:gd name="T21" fmla="*/ 21 h 42"/>
                <a:gd name="T22" fmla="*/ 53 w 54"/>
                <a:gd name="T23" fmla="*/ 17 h 42"/>
                <a:gd name="T24" fmla="*/ 52 w 54"/>
                <a:gd name="T25" fmla="*/ 13 h 42"/>
                <a:gd name="T26" fmla="*/ 50 w 54"/>
                <a:gd name="T27" fmla="*/ 9 h 42"/>
                <a:gd name="T28" fmla="*/ 48 w 54"/>
                <a:gd name="T29" fmla="*/ 6 h 42"/>
                <a:gd name="T30" fmla="*/ 45 w 54"/>
                <a:gd name="T31" fmla="*/ 4 h 42"/>
                <a:gd name="T32" fmla="*/ 41 w 54"/>
                <a:gd name="T33" fmla="*/ 2 h 42"/>
                <a:gd name="T34" fmla="*/ 37 w 54"/>
                <a:gd name="T35" fmla="*/ 1 h 42"/>
                <a:gd name="T36" fmla="*/ 33 w 54"/>
                <a:gd name="T37" fmla="*/ 0 h 42"/>
                <a:gd name="T38" fmla="*/ 21 w 54"/>
                <a:gd name="T39" fmla="*/ 0 h 42"/>
                <a:gd name="T40" fmla="*/ 17 w 54"/>
                <a:gd name="T41" fmla="*/ 1 h 42"/>
                <a:gd name="T42" fmla="*/ 14 w 54"/>
                <a:gd name="T43" fmla="*/ 2 h 42"/>
                <a:gd name="T44" fmla="*/ 9 w 54"/>
                <a:gd name="T45" fmla="*/ 4 h 42"/>
                <a:gd name="T46" fmla="*/ 7 w 54"/>
                <a:gd name="T47" fmla="*/ 6 h 42"/>
                <a:gd name="T48" fmla="*/ 4 w 54"/>
                <a:gd name="T49" fmla="*/ 9 h 42"/>
                <a:gd name="T50" fmla="*/ 3 w 54"/>
                <a:gd name="T51" fmla="*/ 13 h 42"/>
                <a:gd name="T52" fmla="*/ 0 w 54"/>
                <a:gd name="T53" fmla="*/ 17 h 42"/>
                <a:gd name="T54" fmla="*/ 0 w 54"/>
                <a:gd name="T55" fmla="*/ 21 h 42"/>
                <a:gd name="T56" fmla="*/ 0 w 54"/>
                <a:gd name="T57" fmla="*/ 21 h 42"/>
                <a:gd name="T58" fmla="*/ 0 w 54"/>
                <a:gd name="T59" fmla="*/ 24 h 42"/>
                <a:gd name="T60" fmla="*/ 3 w 54"/>
                <a:gd name="T61" fmla="*/ 29 h 42"/>
                <a:gd name="T62" fmla="*/ 4 w 54"/>
                <a:gd name="T63" fmla="*/ 32 h 42"/>
                <a:gd name="T64" fmla="*/ 7 w 54"/>
                <a:gd name="T65" fmla="*/ 35 h 42"/>
                <a:gd name="T66" fmla="*/ 9 w 54"/>
                <a:gd name="T67" fmla="*/ 37 h 42"/>
                <a:gd name="T68" fmla="*/ 14 w 54"/>
                <a:gd name="T69" fmla="*/ 39 h 42"/>
                <a:gd name="T70" fmla="*/ 17 w 54"/>
                <a:gd name="T71" fmla="*/ 41 h 42"/>
                <a:gd name="T72" fmla="*/ 21 w 54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2">
                  <a:moveTo>
                    <a:pt x="21" y="42"/>
                  </a:moveTo>
                  <a:lnTo>
                    <a:pt x="33" y="42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4" y="39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" name="Line 791"/>
            <p:cNvSpPr>
              <a:spLocks noChangeShapeType="1"/>
            </p:cNvSpPr>
            <p:nvPr/>
          </p:nvSpPr>
          <p:spPr bwMode="auto">
            <a:xfrm>
              <a:off x="2685" y="574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1" name="Freeform 792"/>
            <p:cNvSpPr>
              <a:spLocks/>
            </p:cNvSpPr>
            <p:nvPr/>
          </p:nvSpPr>
          <p:spPr bwMode="auto">
            <a:xfrm>
              <a:off x="2688" y="570"/>
              <a:ext cx="4" cy="4"/>
            </a:xfrm>
            <a:custGeom>
              <a:avLst/>
              <a:gdLst>
                <a:gd name="T0" fmla="*/ 0 w 21"/>
                <a:gd name="T1" fmla="*/ 21 h 21"/>
                <a:gd name="T2" fmla="*/ 4 w 21"/>
                <a:gd name="T3" fmla="*/ 20 h 21"/>
                <a:gd name="T4" fmla="*/ 8 w 21"/>
                <a:gd name="T5" fmla="*/ 18 h 21"/>
                <a:gd name="T6" fmla="*/ 12 w 21"/>
                <a:gd name="T7" fmla="*/ 16 h 21"/>
                <a:gd name="T8" fmla="*/ 15 w 21"/>
                <a:gd name="T9" fmla="*/ 14 h 21"/>
                <a:gd name="T10" fmla="*/ 17 w 21"/>
                <a:gd name="T11" fmla="*/ 11 h 21"/>
                <a:gd name="T12" fmla="*/ 19 w 21"/>
                <a:gd name="T13" fmla="*/ 8 h 21"/>
                <a:gd name="T14" fmla="*/ 20 w 21"/>
                <a:gd name="T15" fmla="*/ 3 h 21"/>
                <a:gd name="T16" fmla="*/ 21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3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2" name="Line 793"/>
            <p:cNvSpPr>
              <a:spLocks noChangeShapeType="1"/>
            </p:cNvSpPr>
            <p:nvPr/>
          </p:nvSpPr>
          <p:spPr bwMode="auto">
            <a:xfrm>
              <a:off x="2692" y="570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3" name="Freeform 794"/>
            <p:cNvSpPr>
              <a:spLocks/>
            </p:cNvSpPr>
            <p:nvPr/>
          </p:nvSpPr>
          <p:spPr bwMode="auto">
            <a:xfrm>
              <a:off x="2688" y="564"/>
              <a:ext cx="4" cy="6"/>
            </a:xfrm>
            <a:custGeom>
              <a:avLst/>
              <a:gdLst>
                <a:gd name="T0" fmla="*/ 21 w 21"/>
                <a:gd name="T1" fmla="*/ 21 h 21"/>
                <a:gd name="T2" fmla="*/ 20 w 21"/>
                <a:gd name="T3" fmla="*/ 17 h 21"/>
                <a:gd name="T4" fmla="*/ 19 w 21"/>
                <a:gd name="T5" fmla="*/ 13 h 21"/>
                <a:gd name="T6" fmla="*/ 17 w 21"/>
                <a:gd name="T7" fmla="*/ 9 h 21"/>
                <a:gd name="T8" fmla="*/ 15 w 21"/>
                <a:gd name="T9" fmla="*/ 6 h 21"/>
                <a:gd name="T10" fmla="*/ 12 w 21"/>
                <a:gd name="T11" fmla="*/ 4 h 21"/>
                <a:gd name="T12" fmla="*/ 8 w 21"/>
                <a:gd name="T13" fmla="*/ 2 h 21"/>
                <a:gd name="T14" fmla="*/ 4 w 21"/>
                <a:gd name="T15" fmla="*/ 1 h 21"/>
                <a:gd name="T16" fmla="*/ 0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0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4" name="Line 795"/>
            <p:cNvSpPr>
              <a:spLocks noChangeShapeType="1"/>
            </p:cNvSpPr>
            <p:nvPr/>
          </p:nvSpPr>
          <p:spPr bwMode="auto">
            <a:xfrm flipH="1">
              <a:off x="2685" y="564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5" name="Freeform 796"/>
            <p:cNvSpPr>
              <a:spLocks/>
            </p:cNvSpPr>
            <p:nvPr/>
          </p:nvSpPr>
          <p:spPr bwMode="auto">
            <a:xfrm>
              <a:off x="2680" y="564"/>
              <a:ext cx="5" cy="6"/>
            </a:xfrm>
            <a:custGeom>
              <a:avLst/>
              <a:gdLst>
                <a:gd name="T0" fmla="*/ 21 w 21"/>
                <a:gd name="T1" fmla="*/ 0 h 21"/>
                <a:gd name="T2" fmla="*/ 17 w 21"/>
                <a:gd name="T3" fmla="*/ 1 h 21"/>
                <a:gd name="T4" fmla="*/ 14 w 21"/>
                <a:gd name="T5" fmla="*/ 2 h 21"/>
                <a:gd name="T6" fmla="*/ 9 w 21"/>
                <a:gd name="T7" fmla="*/ 4 h 21"/>
                <a:gd name="T8" fmla="*/ 7 w 21"/>
                <a:gd name="T9" fmla="*/ 6 h 21"/>
                <a:gd name="T10" fmla="*/ 4 w 21"/>
                <a:gd name="T11" fmla="*/ 9 h 21"/>
                <a:gd name="T12" fmla="*/ 3 w 21"/>
                <a:gd name="T13" fmla="*/ 13 h 21"/>
                <a:gd name="T14" fmla="*/ 0 w 21"/>
                <a:gd name="T15" fmla="*/ 17 h 21"/>
                <a:gd name="T16" fmla="*/ 0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17" y="1"/>
                  </a:lnTo>
                  <a:lnTo>
                    <a:pt x="14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6" name="Line 797"/>
            <p:cNvSpPr>
              <a:spLocks noChangeShapeType="1"/>
            </p:cNvSpPr>
            <p:nvPr/>
          </p:nvSpPr>
          <p:spPr bwMode="auto">
            <a:xfrm>
              <a:off x="2680" y="570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7" name="Freeform 798"/>
            <p:cNvSpPr>
              <a:spLocks/>
            </p:cNvSpPr>
            <p:nvPr/>
          </p:nvSpPr>
          <p:spPr bwMode="auto">
            <a:xfrm>
              <a:off x="2680" y="570"/>
              <a:ext cx="5" cy="4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3 h 21"/>
                <a:gd name="T4" fmla="*/ 3 w 21"/>
                <a:gd name="T5" fmla="*/ 8 h 21"/>
                <a:gd name="T6" fmla="*/ 4 w 21"/>
                <a:gd name="T7" fmla="*/ 11 h 21"/>
                <a:gd name="T8" fmla="*/ 7 w 21"/>
                <a:gd name="T9" fmla="*/ 14 h 21"/>
                <a:gd name="T10" fmla="*/ 9 w 21"/>
                <a:gd name="T11" fmla="*/ 16 h 21"/>
                <a:gd name="T12" fmla="*/ 14 w 21"/>
                <a:gd name="T13" fmla="*/ 18 h 21"/>
                <a:gd name="T14" fmla="*/ 17 w 21"/>
                <a:gd name="T15" fmla="*/ 20 h 21"/>
                <a:gd name="T16" fmla="*/ 21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4" y="18"/>
                  </a:lnTo>
                  <a:lnTo>
                    <a:pt x="17" y="20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8" name="Freeform 799"/>
            <p:cNvSpPr>
              <a:spLocks/>
            </p:cNvSpPr>
            <p:nvPr/>
          </p:nvSpPr>
          <p:spPr bwMode="auto">
            <a:xfrm>
              <a:off x="2680" y="574"/>
              <a:ext cx="12" cy="10"/>
            </a:xfrm>
            <a:custGeom>
              <a:avLst/>
              <a:gdLst>
                <a:gd name="T0" fmla="*/ 21 w 53"/>
                <a:gd name="T1" fmla="*/ 42 h 42"/>
                <a:gd name="T2" fmla="*/ 32 w 53"/>
                <a:gd name="T3" fmla="*/ 42 h 42"/>
                <a:gd name="T4" fmla="*/ 37 w 53"/>
                <a:gd name="T5" fmla="*/ 40 h 42"/>
                <a:gd name="T6" fmla="*/ 41 w 53"/>
                <a:gd name="T7" fmla="*/ 39 h 42"/>
                <a:gd name="T8" fmla="*/ 44 w 53"/>
                <a:gd name="T9" fmla="*/ 37 h 42"/>
                <a:gd name="T10" fmla="*/ 48 w 53"/>
                <a:gd name="T11" fmla="*/ 35 h 42"/>
                <a:gd name="T12" fmla="*/ 50 w 53"/>
                <a:gd name="T13" fmla="*/ 32 h 42"/>
                <a:gd name="T14" fmla="*/ 52 w 53"/>
                <a:gd name="T15" fmla="*/ 29 h 42"/>
                <a:gd name="T16" fmla="*/ 53 w 53"/>
                <a:gd name="T17" fmla="*/ 24 h 42"/>
                <a:gd name="T18" fmla="*/ 53 w 53"/>
                <a:gd name="T19" fmla="*/ 20 h 42"/>
                <a:gd name="T20" fmla="*/ 53 w 53"/>
                <a:gd name="T21" fmla="*/ 20 h 42"/>
                <a:gd name="T22" fmla="*/ 53 w 53"/>
                <a:gd name="T23" fmla="*/ 17 h 42"/>
                <a:gd name="T24" fmla="*/ 52 w 53"/>
                <a:gd name="T25" fmla="*/ 12 h 42"/>
                <a:gd name="T26" fmla="*/ 50 w 53"/>
                <a:gd name="T27" fmla="*/ 9 h 42"/>
                <a:gd name="T28" fmla="*/ 48 w 53"/>
                <a:gd name="T29" fmla="*/ 6 h 42"/>
                <a:gd name="T30" fmla="*/ 44 w 53"/>
                <a:gd name="T31" fmla="*/ 4 h 42"/>
                <a:gd name="T32" fmla="*/ 41 w 53"/>
                <a:gd name="T33" fmla="*/ 2 h 42"/>
                <a:gd name="T34" fmla="*/ 37 w 53"/>
                <a:gd name="T35" fmla="*/ 1 h 42"/>
                <a:gd name="T36" fmla="*/ 32 w 53"/>
                <a:gd name="T37" fmla="*/ 0 h 42"/>
                <a:gd name="T38" fmla="*/ 21 w 53"/>
                <a:gd name="T39" fmla="*/ 0 h 42"/>
                <a:gd name="T40" fmla="*/ 17 w 53"/>
                <a:gd name="T41" fmla="*/ 1 h 42"/>
                <a:gd name="T42" fmla="*/ 12 w 53"/>
                <a:gd name="T43" fmla="*/ 2 h 42"/>
                <a:gd name="T44" fmla="*/ 9 w 53"/>
                <a:gd name="T45" fmla="*/ 4 h 42"/>
                <a:gd name="T46" fmla="*/ 6 w 53"/>
                <a:gd name="T47" fmla="*/ 6 h 42"/>
                <a:gd name="T48" fmla="*/ 4 w 53"/>
                <a:gd name="T49" fmla="*/ 9 h 42"/>
                <a:gd name="T50" fmla="*/ 1 w 53"/>
                <a:gd name="T51" fmla="*/ 12 h 42"/>
                <a:gd name="T52" fmla="*/ 0 w 53"/>
                <a:gd name="T53" fmla="*/ 17 h 42"/>
                <a:gd name="T54" fmla="*/ 0 w 53"/>
                <a:gd name="T55" fmla="*/ 20 h 42"/>
                <a:gd name="T56" fmla="*/ 0 w 53"/>
                <a:gd name="T57" fmla="*/ 20 h 42"/>
                <a:gd name="T58" fmla="*/ 0 w 53"/>
                <a:gd name="T59" fmla="*/ 24 h 42"/>
                <a:gd name="T60" fmla="*/ 1 w 53"/>
                <a:gd name="T61" fmla="*/ 29 h 42"/>
                <a:gd name="T62" fmla="*/ 4 w 53"/>
                <a:gd name="T63" fmla="*/ 32 h 42"/>
                <a:gd name="T64" fmla="*/ 6 w 53"/>
                <a:gd name="T65" fmla="*/ 35 h 42"/>
                <a:gd name="T66" fmla="*/ 9 w 53"/>
                <a:gd name="T67" fmla="*/ 37 h 42"/>
                <a:gd name="T68" fmla="*/ 12 w 53"/>
                <a:gd name="T69" fmla="*/ 39 h 42"/>
                <a:gd name="T70" fmla="*/ 17 w 53"/>
                <a:gd name="T71" fmla="*/ 40 h 42"/>
                <a:gd name="T72" fmla="*/ 21 w 53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2">
                  <a:moveTo>
                    <a:pt x="21" y="42"/>
                  </a:moveTo>
                  <a:lnTo>
                    <a:pt x="32" y="42"/>
                  </a:lnTo>
                  <a:lnTo>
                    <a:pt x="37" y="40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4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2" y="12"/>
                  </a:lnTo>
                  <a:lnTo>
                    <a:pt x="50" y="9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4" y="32"/>
                  </a:lnTo>
                  <a:lnTo>
                    <a:pt x="6" y="35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7" y="40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9" name="Line 800"/>
            <p:cNvSpPr>
              <a:spLocks noChangeShapeType="1"/>
            </p:cNvSpPr>
            <p:nvPr/>
          </p:nvSpPr>
          <p:spPr bwMode="auto">
            <a:xfrm>
              <a:off x="2685" y="584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" name="Freeform 801"/>
            <p:cNvSpPr>
              <a:spLocks/>
            </p:cNvSpPr>
            <p:nvPr/>
          </p:nvSpPr>
          <p:spPr bwMode="auto">
            <a:xfrm>
              <a:off x="2688" y="579"/>
              <a:ext cx="4" cy="5"/>
            </a:xfrm>
            <a:custGeom>
              <a:avLst/>
              <a:gdLst>
                <a:gd name="T0" fmla="*/ 0 w 21"/>
                <a:gd name="T1" fmla="*/ 22 h 22"/>
                <a:gd name="T2" fmla="*/ 5 w 21"/>
                <a:gd name="T3" fmla="*/ 20 h 22"/>
                <a:gd name="T4" fmla="*/ 9 w 21"/>
                <a:gd name="T5" fmla="*/ 19 h 22"/>
                <a:gd name="T6" fmla="*/ 12 w 21"/>
                <a:gd name="T7" fmla="*/ 17 h 22"/>
                <a:gd name="T8" fmla="*/ 16 w 21"/>
                <a:gd name="T9" fmla="*/ 15 h 22"/>
                <a:gd name="T10" fmla="*/ 18 w 21"/>
                <a:gd name="T11" fmla="*/ 12 h 22"/>
                <a:gd name="T12" fmla="*/ 20 w 21"/>
                <a:gd name="T13" fmla="*/ 9 h 22"/>
                <a:gd name="T14" fmla="*/ 21 w 21"/>
                <a:gd name="T15" fmla="*/ 4 h 22"/>
                <a:gd name="T16" fmla="*/ 21 w 2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lnTo>
                    <a:pt x="5" y="20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9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1" name="Line 802"/>
            <p:cNvSpPr>
              <a:spLocks noChangeShapeType="1"/>
            </p:cNvSpPr>
            <p:nvPr/>
          </p:nvSpPr>
          <p:spPr bwMode="auto">
            <a:xfrm>
              <a:off x="2692" y="579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2" name="Freeform 803"/>
            <p:cNvSpPr>
              <a:spLocks/>
            </p:cNvSpPr>
            <p:nvPr/>
          </p:nvSpPr>
          <p:spPr bwMode="auto">
            <a:xfrm>
              <a:off x="2688" y="574"/>
              <a:ext cx="4" cy="5"/>
            </a:xfrm>
            <a:custGeom>
              <a:avLst/>
              <a:gdLst>
                <a:gd name="T0" fmla="*/ 21 w 21"/>
                <a:gd name="T1" fmla="*/ 20 h 20"/>
                <a:gd name="T2" fmla="*/ 21 w 21"/>
                <a:gd name="T3" fmla="*/ 17 h 20"/>
                <a:gd name="T4" fmla="*/ 20 w 21"/>
                <a:gd name="T5" fmla="*/ 12 h 20"/>
                <a:gd name="T6" fmla="*/ 18 w 21"/>
                <a:gd name="T7" fmla="*/ 9 h 20"/>
                <a:gd name="T8" fmla="*/ 16 w 21"/>
                <a:gd name="T9" fmla="*/ 6 h 20"/>
                <a:gd name="T10" fmla="*/ 12 w 21"/>
                <a:gd name="T11" fmla="*/ 4 h 20"/>
                <a:gd name="T12" fmla="*/ 9 w 21"/>
                <a:gd name="T13" fmla="*/ 2 h 20"/>
                <a:gd name="T14" fmla="*/ 5 w 21"/>
                <a:gd name="T15" fmla="*/ 1 h 20"/>
                <a:gd name="T16" fmla="*/ 0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lnTo>
                    <a:pt x="21" y="17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3" name="Line 804"/>
            <p:cNvSpPr>
              <a:spLocks noChangeShapeType="1"/>
            </p:cNvSpPr>
            <p:nvPr/>
          </p:nvSpPr>
          <p:spPr bwMode="auto">
            <a:xfrm flipH="1">
              <a:off x="2685" y="574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4" name="Freeform 805"/>
            <p:cNvSpPr>
              <a:spLocks/>
            </p:cNvSpPr>
            <p:nvPr/>
          </p:nvSpPr>
          <p:spPr bwMode="auto">
            <a:xfrm>
              <a:off x="2680" y="574"/>
              <a:ext cx="5" cy="5"/>
            </a:xfrm>
            <a:custGeom>
              <a:avLst/>
              <a:gdLst>
                <a:gd name="T0" fmla="*/ 21 w 21"/>
                <a:gd name="T1" fmla="*/ 0 h 20"/>
                <a:gd name="T2" fmla="*/ 17 w 21"/>
                <a:gd name="T3" fmla="*/ 1 h 20"/>
                <a:gd name="T4" fmla="*/ 12 w 21"/>
                <a:gd name="T5" fmla="*/ 2 h 20"/>
                <a:gd name="T6" fmla="*/ 9 w 21"/>
                <a:gd name="T7" fmla="*/ 4 h 20"/>
                <a:gd name="T8" fmla="*/ 6 w 21"/>
                <a:gd name="T9" fmla="*/ 6 h 20"/>
                <a:gd name="T10" fmla="*/ 4 w 21"/>
                <a:gd name="T11" fmla="*/ 9 h 20"/>
                <a:gd name="T12" fmla="*/ 1 w 21"/>
                <a:gd name="T13" fmla="*/ 12 h 20"/>
                <a:gd name="T14" fmla="*/ 0 w 21"/>
                <a:gd name="T15" fmla="*/ 17 h 20"/>
                <a:gd name="T16" fmla="*/ 0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17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5" name="Line 806"/>
            <p:cNvSpPr>
              <a:spLocks noChangeShapeType="1"/>
            </p:cNvSpPr>
            <p:nvPr/>
          </p:nvSpPr>
          <p:spPr bwMode="auto">
            <a:xfrm>
              <a:off x="2680" y="579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6" name="Freeform 807"/>
            <p:cNvSpPr>
              <a:spLocks/>
            </p:cNvSpPr>
            <p:nvPr/>
          </p:nvSpPr>
          <p:spPr bwMode="auto">
            <a:xfrm>
              <a:off x="2680" y="579"/>
              <a:ext cx="5" cy="5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4 h 22"/>
                <a:gd name="T4" fmla="*/ 1 w 21"/>
                <a:gd name="T5" fmla="*/ 9 h 22"/>
                <a:gd name="T6" fmla="*/ 4 w 21"/>
                <a:gd name="T7" fmla="*/ 12 h 22"/>
                <a:gd name="T8" fmla="*/ 6 w 21"/>
                <a:gd name="T9" fmla="*/ 15 h 22"/>
                <a:gd name="T10" fmla="*/ 9 w 21"/>
                <a:gd name="T11" fmla="*/ 17 h 22"/>
                <a:gd name="T12" fmla="*/ 12 w 21"/>
                <a:gd name="T13" fmla="*/ 19 h 22"/>
                <a:gd name="T14" fmla="*/ 17 w 21"/>
                <a:gd name="T15" fmla="*/ 20 h 22"/>
                <a:gd name="T16" fmla="*/ 21 w 2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12" y="19"/>
                  </a:lnTo>
                  <a:lnTo>
                    <a:pt x="17" y="20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7" name="Freeform 808"/>
            <p:cNvSpPr>
              <a:spLocks/>
            </p:cNvSpPr>
            <p:nvPr/>
          </p:nvSpPr>
          <p:spPr bwMode="auto">
            <a:xfrm>
              <a:off x="2962" y="590"/>
              <a:ext cx="12" cy="10"/>
            </a:xfrm>
            <a:custGeom>
              <a:avLst/>
              <a:gdLst>
                <a:gd name="T0" fmla="*/ 21 w 54"/>
                <a:gd name="T1" fmla="*/ 41 h 41"/>
                <a:gd name="T2" fmla="*/ 33 w 54"/>
                <a:gd name="T3" fmla="*/ 41 h 41"/>
                <a:gd name="T4" fmla="*/ 38 w 54"/>
                <a:gd name="T5" fmla="*/ 41 h 41"/>
                <a:gd name="T6" fmla="*/ 41 w 54"/>
                <a:gd name="T7" fmla="*/ 40 h 41"/>
                <a:gd name="T8" fmla="*/ 44 w 54"/>
                <a:gd name="T9" fmla="*/ 38 h 41"/>
                <a:gd name="T10" fmla="*/ 48 w 54"/>
                <a:gd name="T11" fmla="*/ 35 h 41"/>
                <a:gd name="T12" fmla="*/ 51 w 54"/>
                <a:gd name="T13" fmla="*/ 32 h 41"/>
                <a:gd name="T14" fmla="*/ 52 w 54"/>
                <a:gd name="T15" fmla="*/ 29 h 41"/>
                <a:gd name="T16" fmla="*/ 54 w 54"/>
                <a:gd name="T17" fmla="*/ 25 h 41"/>
                <a:gd name="T18" fmla="*/ 54 w 54"/>
                <a:gd name="T19" fmla="*/ 20 h 41"/>
                <a:gd name="T20" fmla="*/ 54 w 54"/>
                <a:gd name="T21" fmla="*/ 20 h 41"/>
                <a:gd name="T22" fmla="*/ 54 w 54"/>
                <a:gd name="T23" fmla="*/ 16 h 41"/>
                <a:gd name="T24" fmla="*/ 52 w 54"/>
                <a:gd name="T25" fmla="*/ 13 h 41"/>
                <a:gd name="T26" fmla="*/ 51 w 54"/>
                <a:gd name="T27" fmla="*/ 10 h 41"/>
                <a:gd name="T28" fmla="*/ 48 w 54"/>
                <a:gd name="T29" fmla="*/ 6 h 41"/>
                <a:gd name="T30" fmla="*/ 44 w 54"/>
                <a:gd name="T31" fmla="*/ 3 h 41"/>
                <a:gd name="T32" fmla="*/ 41 w 54"/>
                <a:gd name="T33" fmla="*/ 2 h 41"/>
                <a:gd name="T34" fmla="*/ 38 w 54"/>
                <a:gd name="T35" fmla="*/ 1 h 41"/>
                <a:gd name="T36" fmla="*/ 33 w 54"/>
                <a:gd name="T37" fmla="*/ 0 h 41"/>
                <a:gd name="T38" fmla="*/ 21 w 54"/>
                <a:gd name="T39" fmla="*/ 0 h 41"/>
                <a:gd name="T40" fmla="*/ 17 w 54"/>
                <a:gd name="T41" fmla="*/ 1 h 41"/>
                <a:gd name="T42" fmla="*/ 13 w 54"/>
                <a:gd name="T43" fmla="*/ 2 h 41"/>
                <a:gd name="T44" fmla="*/ 10 w 54"/>
                <a:gd name="T45" fmla="*/ 3 h 41"/>
                <a:gd name="T46" fmla="*/ 7 w 54"/>
                <a:gd name="T47" fmla="*/ 6 h 41"/>
                <a:gd name="T48" fmla="*/ 3 w 54"/>
                <a:gd name="T49" fmla="*/ 10 h 41"/>
                <a:gd name="T50" fmla="*/ 2 w 54"/>
                <a:gd name="T51" fmla="*/ 13 h 41"/>
                <a:gd name="T52" fmla="*/ 1 w 54"/>
                <a:gd name="T53" fmla="*/ 16 h 41"/>
                <a:gd name="T54" fmla="*/ 0 w 54"/>
                <a:gd name="T55" fmla="*/ 20 h 41"/>
                <a:gd name="T56" fmla="*/ 0 w 54"/>
                <a:gd name="T57" fmla="*/ 20 h 41"/>
                <a:gd name="T58" fmla="*/ 1 w 54"/>
                <a:gd name="T59" fmla="*/ 25 h 41"/>
                <a:gd name="T60" fmla="*/ 2 w 54"/>
                <a:gd name="T61" fmla="*/ 29 h 41"/>
                <a:gd name="T62" fmla="*/ 3 w 54"/>
                <a:gd name="T63" fmla="*/ 32 h 41"/>
                <a:gd name="T64" fmla="*/ 7 w 54"/>
                <a:gd name="T65" fmla="*/ 35 h 41"/>
                <a:gd name="T66" fmla="*/ 10 w 54"/>
                <a:gd name="T67" fmla="*/ 38 h 41"/>
                <a:gd name="T68" fmla="*/ 13 w 54"/>
                <a:gd name="T69" fmla="*/ 40 h 41"/>
                <a:gd name="T70" fmla="*/ 17 w 54"/>
                <a:gd name="T71" fmla="*/ 41 h 41"/>
                <a:gd name="T72" fmla="*/ 21 w 54"/>
                <a:gd name="T7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2" y="29"/>
                  </a:lnTo>
                  <a:lnTo>
                    <a:pt x="54" y="25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6"/>
                  </a:lnTo>
                  <a:lnTo>
                    <a:pt x="52" y="13"/>
                  </a:lnTo>
                  <a:lnTo>
                    <a:pt x="51" y="10"/>
                  </a:lnTo>
                  <a:lnTo>
                    <a:pt x="48" y="6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2" y="29"/>
                  </a:lnTo>
                  <a:lnTo>
                    <a:pt x="3" y="32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8" name="Line 809"/>
            <p:cNvSpPr>
              <a:spLocks noChangeShapeType="1"/>
            </p:cNvSpPr>
            <p:nvPr/>
          </p:nvSpPr>
          <p:spPr bwMode="auto">
            <a:xfrm>
              <a:off x="2966" y="600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9" name="Freeform 810"/>
            <p:cNvSpPr>
              <a:spLocks/>
            </p:cNvSpPr>
            <p:nvPr/>
          </p:nvSpPr>
          <p:spPr bwMode="auto">
            <a:xfrm>
              <a:off x="2969" y="595"/>
              <a:ext cx="5" cy="5"/>
            </a:xfrm>
            <a:custGeom>
              <a:avLst/>
              <a:gdLst>
                <a:gd name="T0" fmla="*/ 0 w 21"/>
                <a:gd name="T1" fmla="*/ 21 h 21"/>
                <a:gd name="T2" fmla="*/ 5 w 21"/>
                <a:gd name="T3" fmla="*/ 21 h 21"/>
                <a:gd name="T4" fmla="*/ 8 w 21"/>
                <a:gd name="T5" fmla="*/ 20 h 21"/>
                <a:gd name="T6" fmla="*/ 11 w 21"/>
                <a:gd name="T7" fmla="*/ 18 h 21"/>
                <a:gd name="T8" fmla="*/ 15 w 21"/>
                <a:gd name="T9" fmla="*/ 15 h 21"/>
                <a:gd name="T10" fmla="*/ 18 w 21"/>
                <a:gd name="T11" fmla="*/ 12 h 21"/>
                <a:gd name="T12" fmla="*/ 19 w 21"/>
                <a:gd name="T13" fmla="*/ 9 h 21"/>
                <a:gd name="T14" fmla="*/ 21 w 21"/>
                <a:gd name="T15" fmla="*/ 5 h 21"/>
                <a:gd name="T16" fmla="*/ 21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5" y="21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19" y="9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0" name="Line 811"/>
            <p:cNvSpPr>
              <a:spLocks noChangeShapeType="1"/>
            </p:cNvSpPr>
            <p:nvPr/>
          </p:nvSpPr>
          <p:spPr bwMode="auto">
            <a:xfrm>
              <a:off x="2974" y="595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1" name="Freeform 812"/>
            <p:cNvSpPr>
              <a:spLocks/>
            </p:cNvSpPr>
            <p:nvPr/>
          </p:nvSpPr>
          <p:spPr bwMode="auto">
            <a:xfrm>
              <a:off x="2969" y="590"/>
              <a:ext cx="5" cy="5"/>
            </a:xfrm>
            <a:custGeom>
              <a:avLst/>
              <a:gdLst>
                <a:gd name="T0" fmla="*/ 21 w 21"/>
                <a:gd name="T1" fmla="*/ 20 h 20"/>
                <a:gd name="T2" fmla="*/ 21 w 21"/>
                <a:gd name="T3" fmla="*/ 16 h 20"/>
                <a:gd name="T4" fmla="*/ 19 w 21"/>
                <a:gd name="T5" fmla="*/ 13 h 20"/>
                <a:gd name="T6" fmla="*/ 18 w 21"/>
                <a:gd name="T7" fmla="*/ 10 h 20"/>
                <a:gd name="T8" fmla="*/ 15 w 21"/>
                <a:gd name="T9" fmla="*/ 6 h 20"/>
                <a:gd name="T10" fmla="*/ 11 w 21"/>
                <a:gd name="T11" fmla="*/ 3 h 20"/>
                <a:gd name="T12" fmla="*/ 8 w 21"/>
                <a:gd name="T13" fmla="*/ 2 h 20"/>
                <a:gd name="T14" fmla="*/ 5 w 21"/>
                <a:gd name="T15" fmla="*/ 1 h 20"/>
                <a:gd name="T16" fmla="*/ 0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lnTo>
                    <a:pt x="21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5" y="6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2" name="Line 813"/>
            <p:cNvSpPr>
              <a:spLocks noChangeShapeType="1"/>
            </p:cNvSpPr>
            <p:nvPr/>
          </p:nvSpPr>
          <p:spPr bwMode="auto">
            <a:xfrm flipH="1">
              <a:off x="2966" y="590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3" name="Freeform 814"/>
            <p:cNvSpPr>
              <a:spLocks/>
            </p:cNvSpPr>
            <p:nvPr/>
          </p:nvSpPr>
          <p:spPr bwMode="auto">
            <a:xfrm>
              <a:off x="2962" y="590"/>
              <a:ext cx="4" cy="5"/>
            </a:xfrm>
            <a:custGeom>
              <a:avLst/>
              <a:gdLst>
                <a:gd name="T0" fmla="*/ 21 w 21"/>
                <a:gd name="T1" fmla="*/ 0 h 20"/>
                <a:gd name="T2" fmla="*/ 17 w 21"/>
                <a:gd name="T3" fmla="*/ 1 h 20"/>
                <a:gd name="T4" fmla="*/ 13 w 21"/>
                <a:gd name="T5" fmla="*/ 2 h 20"/>
                <a:gd name="T6" fmla="*/ 10 w 21"/>
                <a:gd name="T7" fmla="*/ 3 h 20"/>
                <a:gd name="T8" fmla="*/ 7 w 21"/>
                <a:gd name="T9" fmla="*/ 6 h 20"/>
                <a:gd name="T10" fmla="*/ 3 w 21"/>
                <a:gd name="T11" fmla="*/ 10 h 20"/>
                <a:gd name="T12" fmla="*/ 2 w 21"/>
                <a:gd name="T13" fmla="*/ 13 h 20"/>
                <a:gd name="T14" fmla="*/ 1 w 21"/>
                <a:gd name="T15" fmla="*/ 16 h 20"/>
                <a:gd name="T16" fmla="*/ 0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17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4" name="Line 815"/>
            <p:cNvSpPr>
              <a:spLocks noChangeShapeType="1"/>
            </p:cNvSpPr>
            <p:nvPr/>
          </p:nvSpPr>
          <p:spPr bwMode="auto">
            <a:xfrm>
              <a:off x="2962" y="595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5" name="Freeform 816"/>
            <p:cNvSpPr>
              <a:spLocks/>
            </p:cNvSpPr>
            <p:nvPr/>
          </p:nvSpPr>
          <p:spPr bwMode="auto">
            <a:xfrm>
              <a:off x="2962" y="595"/>
              <a:ext cx="4" cy="5"/>
            </a:xfrm>
            <a:custGeom>
              <a:avLst/>
              <a:gdLst>
                <a:gd name="T0" fmla="*/ 0 w 21"/>
                <a:gd name="T1" fmla="*/ 0 h 21"/>
                <a:gd name="T2" fmla="*/ 1 w 21"/>
                <a:gd name="T3" fmla="*/ 5 h 21"/>
                <a:gd name="T4" fmla="*/ 2 w 21"/>
                <a:gd name="T5" fmla="*/ 9 h 21"/>
                <a:gd name="T6" fmla="*/ 3 w 21"/>
                <a:gd name="T7" fmla="*/ 12 h 21"/>
                <a:gd name="T8" fmla="*/ 7 w 21"/>
                <a:gd name="T9" fmla="*/ 15 h 21"/>
                <a:gd name="T10" fmla="*/ 10 w 21"/>
                <a:gd name="T11" fmla="*/ 18 h 21"/>
                <a:gd name="T12" fmla="*/ 13 w 21"/>
                <a:gd name="T13" fmla="*/ 20 h 21"/>
                <a:gd name="T14" fmla="*/ 17 w 21"/>
                <a:gd name="T15" fmla="*/ 21 h 21"/>
                <a:gd name="T16" fmla="*/ 21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1" y="5"/>
                  </a:lnTo>
                  <a:lnTo>
                    <a:pt x="2" y="9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10" y="18"/>
                  </a:lnTo>
                  <a:lnTo>
                    <a:pt x="13" y="20"/>
                  </a:lnTo>
                  <a:lnTo>
                    <a:pt x="17" y="21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6" name="Freeform 817"/>
            <p:cNvSpPr>
              <a:spLocks/>
            </p:cNvSpPr>
            <p:nvPr/>
          </p:nvSpPr>
          <p:spPr bwMode="auto">
            <a:xfrm>
              <a:off x="2962" y="600"/>
              <a:ext cx="12" cy="9"/>
            </a:xfrm>
            <a:custGeom>
              <a:avLst/>
              <a:gdLst>
                <a:gd name="T0" fmla="*/ 21 w 54"/>
                <a:gd name="T1" fmla="*/ 41 h 41"/>
                <a:gd name="T2" fmla="*/ 33 w 54"/>
                <a:gd name="T3" fmla="*/ 41 h 41"/>
                <a:gd name="T4" fmla="*/ 36 w 54"/>
                <a:gd name="T5" fmla="*/ 41 h 41"/>
                <a:gd name="T6" fmla="*/ 41 w 54"/>
                <a:gd name="T7" fmla="*/ 40 h 41"/>
                <a:gd name="T8" fmla="*/ 44 w 54"/>
                <a:gd name="T9" fmla="*/ 38 h 41"/>
                <a:gd name="T10" fmla="*/ 47 w 54"/>
                <a:gd name="T11" fmla="*/ 35 h 41"/>
                <a:gd name="T12" fmla="*/ 50 w 54"/>
                <a:gd name="T13" fmla="*/ 32 h 41"/>
                <a:gd name="T14" fmla="*/ 52 w 54"/>
                <a:gd name="T15" fmla="*/ 29 h 41"/>
                <a:gd name="T16" fmla="*/ 53 w 54"/>
                <a:gd name="T17" fmla="*/ 25 h 41"/>
                <a:gd name="T18" fmla="*/ 54 w 54"/>
                <a:gd name="T19" fmla="*/ 20 h 41"/>
                <a:gd name="T20" fmla="*/ 54 w 54"/>
                <a:gd name="T21" fmla="*/ 20 h 41"/>
                <a:gd name="T22" fmla="*/ 53 w 54"/>
                <a:gd name="T23" fmla="*/ 16 h 41"/>
                <a:gd name="T24" fmla="*/ 52 w 54"/>
                <a:gd name="T25" fmla="*/ 13 h 41"/>
                <a:gd name="T26" fmla="*/ 50 w 54"/>
                <a:gd name="T27" fmla="*/ 8 h 41"/>
                <a:gd name="T28" fmla="*/ 47 w 54"/>
                <a:gd name="T29" fmla="*/ 6 h 41"/>
                <a:gd name="T30" fmla="*/ 44 w 54"/>
                <a:gd name="T31" fmla="*/ 3 h 41"/>
                <a:gd name="T32" fmla="*/ 41 w 54"/>
                <a:gd name="T33" fmla="*/ 2 h 41"/>
                <a:gd name="T34" fmla="*/ 36 w 54"/>
                <a:gd name="T35" fmla="*/ 0 h 41"/>
                <a:gd name="T36" fmla="*/ 33 w 54"/>
                <a:gd name="T37" fmla="*/ 0 h 41"/>
                <a:gd name="T38" fmla="*/ 21 w 54"/>
                <a:gd name="T39" fmla="*/ 0 h 41"/>
                <a:gd name="T40" fmla="*/ 17 w 54"/>
                <a:gd name="T41" fmla="*/ 0 h 41"/>
                <a:gd name="T42" fmla="*/ 13 w 54"/>
                <a:gd name="T43" fmla="*/ 2 h 41"/>
                <a:gd name="T44" fmla="*/ 9 w 54"/>
                <a:gd name="T45" fmla="*/ 3 h 41"/>
                <a:gd name="T46" fmla="*/ 7 w 54"/>
                <a:gd name="T47" fmla="*/ 6 h 41"/>
                <a:gd name="T48" fmla="*/ 3 w 54"/>
                <a:gd name="T49" fmla="*/ 8 h 41"/>
                <a:gd name="T50" fmla="*/ 1 w 54"/>
                <a:gd name="T51" fmla="*/ 13 h 41"/>
                <a:gd name="T52" fmla="*/ 0 w 54"/>
                <a:gd name="T53" fmla="*/ 16 h 41"/>
                <a:gd name="T54" fmla="*/ 0 w 54"/>
                <a:gd name="T55" fmla="*/ 20 h 41"/>
                <a:gd name="T56" fmla="*/ 0 w 54"/>
                <a:gd name="T57" fmla="*/ 20 h 41"/>
                <a:gd name="T58" fmla="*/ 0 w 54"/>
                <a:gd name="T59" fmla="*/ 25 h 41"/>
                <a:gd name="T60" fmla="*/ 1 w 54"/>
                <a:gd name="T61" fmla="*/ 29 h 41"/>
                <a:gd name="T62" fmla="*/ 3 w 54"/>
                <a:gd name="T63" fmla="*/ 32 h 41"/>
                <a:gd name="T64" fmla="*/ 7 w 54"/>
                <a:gd name="T65" fmla="*/ 35 h 41"/>
                <a:gd name="T66" fmla="*/ 9 w 54"/>
                <a:gd name="T67" fmla="*/ 38 h 41"/>
                <a:gd name="T68" fmla="*/ 13 w 54"/>
                <a:gd name="T69" fmla="*/ 40 h 41"/>
                <a:gd name="T70" fmla="*/ 17 w 54"/>
                <a:gd name="T71" fmla="*/ 41 h 41"/>
                <a:gd name="T72" fmla="*/ 21 w 54"/>
                <a:gd name="T7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6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0" y="8"/>
                  </a:lnTo>
                  <a:lnTo>
                    <a:pt x="47" y="6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7" name="Line 818"/>
            <p:cNvSpPr>
              <a:spLocks noChangeShapeType="1"/>
            </p:cNvSpPr>
            <p:nvPr/>
          </p:nvSpPr>
          <p:spPr bwMode="auto">
            <a:xfrm>
              <a:off x="2966" y="609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8" name="Freeform 819"/>
            <p:cNvSpPr>
              <a:spLocks/>
            </p:cNvSpPr>
            <p:nvPr/>
          </p:nvSpPr>
          <p:spPr bwMode="auto">
            <a:xfrm>
              <a:off x="2969" y="605"/>
              <a:ext cx="5" cy="4"/>
            </a:xfrm>
            <a:custGeom>
              <a:avLst/>
              <a:gdLst>
                <a:gd name="T0" fmla="*/ 0 w 21"/>
                <a:gd name="T1" fmla="*/ 21 h 21"/>
                <a:gd name="T2" fmla="*/ 3 w 21"/>
                <a:gd name="T3" fmla="*/ 21 h 21"/>
                <a:gd name="T4" fmla="*/ 8 w 21"/>
                <a:gd name="T5" fmla="*/ 20 h 21"/>
                <a:gd name="T6" fmla="*/ 11 w 21"/>
                <a:gd name="T7" fmla="*/ 18 h 21"/>
                <a:gd name="T8" fmla="*/ 14 w 21"/>
                <a:gd name="T9" fmla="*/ 15 h 21"/>
                <a:gd name="T10" fmla="*/ 17 w 21"/>
                <a:gd name="T11" fmla="*/ 12 h 21"/>
                <a:gd name="T12" fmla="*/ 19 w 21"/>
                <a:gd name="T13" fmla="*/ 9 h 21"/>
                <a:gd name="T14" fmla="*/ 20 w 21"/>
                <a:gd name="T15" fmla="*/ 5 h 21"/>
                <a:gd name="T16" fmla="*/ 21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3" y="21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9" name="Line 820"/>
            <p:cNvSpPr>
              <a:spLocks noChangeShapeType="1"/>
            </p:cNvSpPr>
            <p:nvPr/>
          </p:nvSpPr>
          <p:spPr bwMode="auto">
            <a:xfrm>
              <a:off x="2974" y="605"/>
              <a:ext cx="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0" name="Freeform 821"/>
            <p:cNvSpPr>
              <a:spLocks/>
            </p:cNvSpPr>
            <p:nvPr/>
          </p:nvSpPr>
          <p:spPr bwMode="auto">
            <a:xfrm>
              <a:off x="2969" y="600"/>
              <a:ext cx="5" cy="5"/>
            </a:xfrm>
            <a:custGeom>
              <a:avLst/>
              <a:gdLst>
                <a:gd name="T0" fmla="*/ 21 w 21"/>
                <a:gd name="T1" fmla="*/ 20 h 20"/>
                <a:gd name="T2" fmla="*/ 20 w 21"/>
                <a:gd name="T3" fmla="*/ 16 h 20"/>
                <a:gd name="T4" fmla="*/ 19 w 21"/>
                <a:gd name="T5" fmla="*/ 13 h 20"/>
                <a:gd name="T6" fmla="*/ 17 w 21"/>
                <a:gd name="T7" fmla="*/ 8 h 20"/>
                <a:gd name="T8" fmla="*/ 14 w 21"/>
                <a:gd name="T9" fmla="*/ 6 h 20"/>
                <a:gd name="T10" fmla="*/ 11 w 21"/>
                <a:gd name="T11" fmla="*/ 3 h 20"/>
                <a:gd name="T12" fmla="*/ 8 w 21"/>
                <a:gd name="T13" fmla="*/ 2 h 20"/>
                <a:gd name="T14" fmla="*/ 3 w 21"/>
                <a:gd name="T15" fmla="*/ 0 h 20"/>
                <a:gd name="T16" fmla="*/ 0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lnTo>
                    <a:pt x="20" y="16"/>
                  </a:lnTo>
                  <a:lnTo>
                    <a:pt x="19" y="13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1" name="Line 822"/>
            <p:cNvSpPr>
              <a:spLocks noChangeShapeType="1"/>
            </p:cNvSpPr>
            <p:nvPr/>
          </p:nvSpPr>
          <p:spPr bwMode="auto">
            <a:xfrm flipH="1">
              <a:off x="2966" y="600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2" name="Freeform 823"/>
            <p:cNvSpPr>
              <a:spLocks/>
            </p:cNvSpPr>
            <p:nvPr/>
          </p:nvSpPr>
          <p:spPr bwMode="auto">
            <a:xfrm>
              <a:off x="2962" y="600"/>
              <a:ext cx="4" cy="5"/>
            </a:xfrm>
            <a:custGeom>
              <a:avLst/>
              <a:gdLst>
                <a:gd name="T0" fmla="*/ 21 w 21"/>
                <a:gd name="T1" fmla="*/ 0 h 20"/>
                <a:gd name="T2" fmla="*/ 17 w 21"/>
                <a:gd name="T3" fmla="*/ 0 h 20"/>
                <a:gd name="T4" fmla="*/ 13 w 21"/>
                <a:gd name="T5" fmla="*/ 2 h 20"/>
                <a:gd name="T6" fmla="*/ 9 w 21"/>
                <a:gd name="T7" fmla="*/ 3 h 20"/>
                <a:gd name="T8" fmla="*/ 7 w 21"/>
                <a:gd name="T9" fmla="*/ 6 h 20"/>
                <a:gd name="T10" fmla="*/ 3 w 21"/>
                <a:gd name="T11" fmla="*/ 8 h 20"/>
                <a:gd name="T12" fmla="*/ 1 w 21"/>
                <a:gd name="T13" fmla="*/ 13 h 20"/>
                <a:gd name="T14" fmla="*/ 0 w 21"/>
                <a:gd name="T15" fmla="*/ 16 h 20"/>
                <a:gd name="T16" fmla="*/ 0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3" name="Line 824"/>
            <p:cNvSpPr>
              <a:spLocks noChangeShapeType="1"/>
            </p:cNvSpPr>
            <p:nvPr/>
          </p:nvSpPr>
          <p:spPr bwMode="auto">
            <a:xfrm>
              <a:off x="2962" y="605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4" name="Freeform 825"/>
            <p:cNvSpPr>
              <a:spLocks/>
            </p:cNvSpPr>
            <p:nvPr/>
          </p:nvSpPr>
          <p:spPr bwMode="auto">
            <a:xfrm>
              <a:off x="2962" y="605"/>
              <a:ext cx="4" cy="4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5 h 21"/>
                <a:gd name="T4" fmla="*/ 1 w 21"/>
                <a:gd name="T5" fmla="*/ 9 h 21"/>
                <a:gd name="T6" fmla="*/ 3 w 21"/>
                <a:gd name="T7" fmla="*/ 12 h 21"/>
                <a:gd name="T8" fmla="*/ 7 w 21"/>
                <a:gd name="T9" fmla="*/ 15 h 21"/>
                <a:gd name="T10" fmla="*/ 9 w 21"/>
                <a:gd name="T11" fmla="*/ 18 h 21"/>
                <a:gd name="T12" fmla="*/ 13 w 21"/>
                <a:gd name="T13" fmla="*/ 20 h 21"/>
                <a:gd name="T14" fmla="*/ 17 w 21"/>
                <a:gd name="T15" fmla="*/ 21 h 21"/>
                <a:gd name="T16" fmla="*/ 21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5"/>
                  </a:lnTo>
                  <a:lnTo>
                    <a:pt x="1" y="9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9" y="18"/>
                  </a:lnTo>
                  <a:lnTo>
                    <a:pt x="13" y="20"/>
                  </a:lnTo>
                  <a:lnTo>
                    <a:pt x="17" y="21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5" name="Freeform 826"/>
            <p:cNvSpPr>
              <a:spLocks/>
            </p:cNvSpPr>
            <p:nvPr/>
          </p:nvSpPr>
          <p:spPr bwMode="auto">
            <a:xfrm>
              <a:off x="2680" y="598"/>
              <a:ext cx="12" cy="10"/>
            </a:xfrm>
            <a:custGeom>
              <a:avLst/>
              <a:gdLst>
                <a:gd name="T0" fmla="*/ 21 w 54"/>
                <a:gd name="T1" fmla="*/ 42 h 42"/>
                <a:gd name="T2" fmla="*/ 33 w 54"/>
                <a:gd name="T3" fmla="*/ 42 h 42"/>
                <a:gd name="T4" fmla="*/ 37 w 54"/>
                <a:gd name="T5" fmla="*/ 41 h 42"/>
                <a:gd name="T6" fmla="*/ 41 w 54"/>
                <a:gd name="T7" fmla="*/ 40 h 42"/>
                <a:gd name="T8" fmla="*/ 45 w 54"/>
                <a:gd name="T9" fmla="*/ 39 h 42"/>
                <a:gd name="T10" fmla="*/ 48 w 54"/>
                <a:gd name="T11" fmla="*/ 36 h 42"/>
                <a:gd name="T12" fmla="*/ 50 w 54"/>
                <a:gd name="T13" fmla="*/ 33 h 42"/>
                <a:gd name="T14" fmla="*/ 52 w 54"/>
                <a:gd name="T15" fmla="*/ 29 h 42"/>
                <a:gd name="T16" fmla="*/ 53 w 54"/>
                <a:gd name="T17" fmla="*/ 26 h 42"/>
                <a:gd name="T18" fmla="*/ 54 w 54"/>
                <a:gd name="T19" fmla="*/ 22 h 42"/>
                <a:gd name="T20" fmla="*/ 54 w 54"/>
                <a:gd name="T21" fmla="*/ 22 h 42"/>
                <a:gd name="T22" fmla="*/ 53 w 54"/>
                <a:gd name="T23" fmla="*/ 18 h 42"/>
                <a:gd name="T24" fmla="*/ 52 w 54"/>
                <a:gd name="T25" fmla="*/ 13 h 42"/>
                <a:gd name="T26" fmla="*/ 50 w 54"/>
                <a:gd name="T27" fmla="*/ 10 h 42"/>
                <a:gd name="T28" fmla="*/ 48 w 54"/>
                <a:gd name="T29" fmla="*/ 7 h 42"/>
                <a:gd name="T30" fmla="*/ 45 w 54"/>
                <a:gd name="T31" fmla="*/ 5 h 42"/>
                <a:gd name="T32" fmla="*/ 41 w 54"/>
                <a:gd name="T33" fmla="*/ 3 h 42"/>
                <a:gd name="T34" fmla="*/ 37 w 54"/>
                <a:gd name="T35" fmla="*/ 1 h 42"/>
                <a:gd name="T36" fmla="*/ 33 w 54"/>
                <a:gd name="T37" fmla="*/ 0 h 42"/>
                <a:gd name="T38" fmla="*/ 21 w 54"/>
                <a:gd name="T39" fmla="*/ 0 h 42"/>
                <a:gd name="T40" fmla="*/ 17 w 54"/>
                <a:gd name="T41" fmla="*/ 1 h 42"/>
                <a:gd name="T42" fmla="*/ 14 w 54"/>
                <a:gd name="T43" fmla="*/ 3 h 42"/>
                <a:gd name="T44" fmla="*/ 9 w 54"/>
                <a:gd name="T45" fmla="*/ 5 h 42"/>
                <a:gd name="T46" fmla="*/ 7 w 54"/>
                <a:gd name="T47" fmla="*/ 7 h 42"/>
                <a:gd name="T48" fmla="*/ 4 w 54"/>
                <a:gd name="T49" fmla="*/ 10 h 42"/>
                <a:gd name="T50" fmla="*/ 3 w 54"/>
                <a:gd name="T51" fmla="*/ 13 h 42"/>
                <a:gd name="T52" fmla="*/ 0 w 54"/>
                <a:gd name="T53" fmla="*/ 18 h 42"/>
                <a:gd name="T54" fmla="*/ 0 w 54"/>
                <a:gd name="T55" fmla="*/ 22 h 42"/>
                <a:gd name="T56" fmla="*/ 0 w 54"/>
                <a:gd name="T57" fmla="*/ 22 h 42"/>
                <a:gd name="T58" fmla="*/ 0 w 54"/>
                <a:gd name="T59" fmla="*/ 26 h 42"/>
                <a:gd name="T60" fmla="*/ 3 w 54"/>
                <a:gd name="T61" fmla="*/ 29 h 42"/>
                <a:gd name="T62" fmla="*/ 4 w 54"/>
                <a:gd name="T63" fmla="*/ 33 h 42"/>
                <a:gd name="T64" fmla="*/ 7 w 54"/>
                <a:gd name="T65" fmla="*/ 36 h 42"/>
                <a:gd name="T66" fmla="*/ 9 w 54"/>
                <a:gd name="T67" fmla="*/ 39 h 42"/>
                <a:gd name="T68" fmla="*/ 14 w 54"/>
                <a:gd name="T69" fmla="*/ 40 h 42"/>
                <a:gd name="T70" fmla="*/ 17 w 54"/>
                <a:gd name="T71" fmla="*/ 41 h 42"/>
                <a:gd name="T72" fmla="*/ 21 w 54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2">
                  <a:moveTo>
                    <a:pt x="21" y="42"/>
                  </a:moveTo>
                  <a:lnTo>
                    <a:pt x="33" y="42"/>
                  </a:lnTo>
                  <a:lnTo>
                    <a:pt x="37" y="41"/>
                  </a:lnTo>
                  <a:lnTo>
                    <a:pt x="41" y="40"/>
                  </a:lnTo>
                  <a:lnTo>
                    <a:pt x="45" y="39"/>
                  </a:lnTo>
                  <a:lnTo>
                    <a:pt x="48" y="36"/>
                  </a:lnTo>
                  <a:lnTo>
                    <a:pt x="50" y="33"/>
                  </a:lnTo>
                  <a:lnTo>
                    <a:pt x="52" y="29"/>
                  </a:lnTo>
                  <a:lnTo>
                    <a:pt x="53" y="26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3" y="18"/>
                  </a:lnTo>
                  <a:lnTo>
                    <a:pt x="52" y="13"/>
                  </a:lnTo>
                  <a:lnTo>
                    <a:pt x="50" y="10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1" y="3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3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4" y="40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6" name="Line 827"/>
            <p:cNvSpPr>
              <a:spLocks noChangeShapeType="1"/>
            </p:cNvSpPr>
            <p:nvPr/>
          </p:nvSpPr>
          <p:spPr bwMode="auto">
            <a:xfrm>
              <a:off x="2685" y="608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7" name="Freeform 828"/>
            <p:cNvSpPr>
              <a:spLocks/>
            </p:cNvSpPr>
            <p:nvPr/>
          </p:nvSpPr>
          <p:spPr bwMode="auto">
            <a:xfrm>
              <a:off x="2688" y="603"/>
              <a:ext cx="4" cy="5"/>
            </a:xfrm>
            <a:custGeom>
              <a:avLst/>
              <a:gdLst>
                <a:gd name="T0" fmla="*/ 0 w 21"/>
                <a:gd name="T1" fmla="*/ 20 h 20"/>
                <a:gd name="T2" fmla="*/ 4 w 21"/>
                <a:gd name="T3" fmla="*/ 19 h 20"/>
                <a:gd name="T4" fmla="*/ 8 w 21"/>
                <a:gd name="T5" fmla="*/ 18 h 20"/>
                <a:gd name="T6" fmla="*/ 12 w 21"/>
                <a:gd name="T7" fmla="*/ 17 h 20"/>
                <a:gd name="T8" fmla="*/ 15 w 21"/>
                <a:gd name="T9" fmla="*/ 14 h 20"/>
                <a:gd name="T10" fmla="*/ 17 w 21"/>
                <a:gd name="T11" fmla="*/ 11 h 20"/>
                <a:gd name="T12" fmla="*/ 19 w 21"/>
                <a:gd name="T13" fmla="*/ 7 h 20"/>
                <a:gd name="T14" fmla="*/ 20 w 21"/>
                <a:gd name="T15" fmla="*/ 4 h 20"/>
                <a:gd name="T16" fmla="*/ 2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4" y="19"/>
                  </a:lnTo>
                  <a:lnTo>
                    <a:pt x="8" y="18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8" name="Line 829"/>
            <p:cNvSpPr>
              <a:spLocks noChangeShapeType="1"/>
            </p:cNvSpPr>
            <p:nvPr/>
          </p:nvSpPr>
          <p:spPr bwMode="auto">
            <a:xfrm>
              <a:off x="2692" y="603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9" name="Freeform 830"/>
            <p:cNvSpPr>
              <a:spLocks/>
            </p:cNvSpPr>
            <p:nvPr/>
          </p:nvSpPr>
          <p:spPr bwMode="auto">
            <a:xfrm>
              <a:off x="2688" y="598"/>
              <a:ext cx="4" cy="5"/>
            </a:xfrm>
            <a:custGeom>
              <a:avLst/>
              <a:gdLst>
                <a:gd name="T0" fmla="*/ 21 w 21"/>
                <a:gd name="T1" fmla="*/ 22 h 22"/>
                <a:gd name="T2" fmla="*/ 20 w 21"/>
                <a:gd name="T3" fmla="*/ 18 h 22"/>
                <a:gd name="T4" fmla="*/ 19 w 21"/>
                <a:gd name="T5" fmla="*/ 13 h 22"/>
                <a:gd name="T6" fmla="*/ 17 w 21"/>
                <a:gd name="T7" fmla="*/ 10 h 22"/>
                <a:gd name="T8" fmla="*/ 15 w 21"/>
                <a:gd name="T9" fmla="*/ 7 h 22"/>
                <a:gd name="T10" fmla="*/ 12 w 21"/>
                <a:gd name="T11" fmla="*/ 5 h 22"/>
                <a:gd name="T12" fmla="*/ 8 w 21"/>
                <a:gd name="T13" fmla="*/ 3 h 22"/>
                <a:gd name="T14" fmla="*/ 4 w 21"/>
                <a:gd name="T15" fmla="*/ 1 h 22"/>
                <a:gd name="T16" fmla="*/ 0 w 2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21" y="22"/>
                  </a:moveTo>
                  <a:lnTo>
                    <a:pt x="20" y="18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0" name="Line 831"/>
            <p:cNvSpPr>
              <a:spLocks noChangeShapeType="1"/>
            </p:cNvSpPr>
            <p:nvPr/>
          </p:nvSpPr>
          <p:spPr bwMode="auto">
            <a:xfrm flipH="1">
              <a:off x="2685" y="598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1" name="Freeform 832"/>
            <p:cNvSpPr>
              <a:spLocks/>
            </p:cNvSpPr>
            <p:nvPr/>
          </p:nvSpPr>
          <p:spPr bwMode="auto">
            <a:xfrm>
              <a:off x="2680" y="598"/>
              <a:ext cx="5" cy="5"/>
            </a:xfrm>
            <a:custGeom>
              <a:avLst/>
              <a:gdLst>
                <a:gd name="T0" fmla="*/ 21 w 21"/>
                <a:gd name="T1" fmla="*/ 0 h 22"/>
                <a:gd name="T2" fmla="*/ 17 w 21"/>
                <a:gd name="T3" fmla="*/ 1 h 22"/>
                <a:gd name="T4" fmla="*/ 14 w 21"/>
                <a:gd name="T5" fmla="*/ 3 h 22"/>
                <a:gd name="T6" fmla="*/ 9 w 21"/>
                <a:gd name="T7" fmla="*/ 5 h 22"/>
                <a:gd name="T8" fmla="*/ 7 w 21"/>
                <a:gd name="T9" fmla="*/ 7 h 22"/>
                <a:gd name="T10" fmla="*/ 4 w 21"/>
                <a:gd name="T11" fmla="*/ 10 h 22"/>
                <a:gd name="T12" fmla="*/ 3 w 21"/>
                <a:gd name="T13" fmla="*/ 13 h 22"/>
                <a:gd name="T14" fmla="*/ 0 w 21"/>
                <a:gd name="T15" fmla="*/ 18 h 22"/>
                <a:gd name="T16" fmla="*/ 0 w 2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17" y="1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2" name="Line 833"/>
            <p:cNvSpPr>
              <a:spLocks noChangeShapeType="1"/>
            </p:cNvSpPr>
            <p:nvPr/>
          </p:nvSpPr>
          <p:spPr bwMode="auto">
            <a:xfrm>
              <a:off x="2680" y="603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3" name="Freeform 834"/>
            <p:cNvSpPr>
              <a:spLocks/>
            </p:cNvSpPr>
            <p:nvPr/>
          </p:nvSpPr>
          <p:spPr bwMode="auto">
            <a:xfrm>
              <a:off x="2680" y="603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4 h 20"/>
                <a:gd name="T4" fmla="*/ 3 w 21"/>
                <a:gd name="T5" fmla="*/ 7 h 20"/>
                <a:gd name="T6" fmla="*/ 4 w 21"/>
                <a:gd name="T7" fmla="*/ 11 h 20"/>
                <a:gd name="T8" fmla="*/ 7 w 21"/>
                <a:gd name="T9" fmla="*/ 14 h 20"/>
                <a:gd name="T10" fmla="*/ 9 w 21"/>
                <a:gd name="T11" fmla="*/ 17 h 20"/>
                <a:gd name="T12" fmla="*/ 14 w 21"/>
                <a:gd name="T13" fmla="*/ 18 h 20"/>
                <a:gd name="T14" fmla="*/ 17 w 21"/>
                <a:gd name="T15" fmla="*/ 19 h 20"/>
                <a:gd name="T16" fmla="*/ 21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18"/>
                  </a:lnTo>
                  <a:lnTo>
                    <a:pt x="17" y="19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4" name="Freeform 835"/>
            <p:cNvSpPr>
              <a:spLocks/>
            </p:cNvSpPr>
            <p:nvPr/>
          </p:nvSpPr>
          <p:spPr bwMode="auto">
            <a:xfrm>
              <a:off x="2680" y="607"/>
              <a:ext cx="12" cy="10"/>
            </a:xfrm>
            <a:custGeom>
              <a:avLst/>
              <a:gdLst>
                <a:gd name="T0" fmla="*/ 21 w 53"/>
                <a:gd name="T1" fmla="*/ 42 h 42"/>
                <a:gd name="T2" fmla="*/ 32 w 53"/>
                <a:gd name="T3" fmla="*/ 42 h 42"/>
                <a:gd name="T4" fmla="*/ 37 w 53"/>
                <a:gd name="T5" fmla="*/ 41 h 42"/>
                <a:gd name="T6" fmla="*/ 41 w 53"/>
                <a:gd name="T7" fmla="*/ 40 h 42"/>
                <a:gd name="T8" fmla="*/ 44 w 53"/>
                <a:gd name="T9" fmla="*/ 38 h 42"/>
                <a:gd name="T10" fmla="*/ 48 w 53"/>
                <a:gd name="T11" fmla="*/ 36 h 42"/>
                <a:gd name="T12" fmla="*/ 50 w 53"/>
                <a:gd name="T13" fmla="*/ 33 h 42"/>
                <a:gd name="T14" fmla="*/ 52 w 53"/>
                <a:gd name="T15" fmla="*/ 29 h 42"/>
                <a:gd name="T16" fmla="*/ 53 w 53"/>
                <a:gd name="T17" fmla="*/ 25 h 42"/>
                <a:gd name="T18" fmla="*/ 53 w 53"/>
                <a:gd name="T19" fmla="*/ 22 h 42"/>
                <a:gd name="T20" fmla="*/ 53 w 53"/>
                <a:gd name="T21" fmla="*/ 21 h 42"/>
                <a:gd name="T22" fmla="*/ 53 w 53"/>
                <a:gd name="T23" fmla="*/ 18 h 42"/>
                <a:gd name="T24" fmla="*/ 52 w 53"/>
                <a:gd name="T25" fmla="*/ 13 h 42"/>
                <a:gd name="T26" fmla="*/ 50 w 53"/>
                <a:gd name="T27" fmla="*/ 10 h 42"/>
                <a:gd name="T28" fmla="*/ 48 w 53"/>
                <a:gd name="T29" fmla="*/ 7 h 42"/>
                <a:gd name="T30" fmla="*/ 44 w 53"/>
                <a:gd name="T31" fmla="*/ 5 h 42"/>
                <a:gd name="T32" fmla="*/ 41 w 53"/>
                <a:gd name="T33" fmla="*/ 2 h 42"/>
                <a:gd name="T34" fmla="*/ 37 w 53"/>
                <a:gd name="T35" fmla="*/ 1 h 42"/>
                <a:gd name="T36" fmla="*/ 32 w 53"/>
                <a:gd name="T37" fmla="*/ 0 h 42"/>
                <a:gd name="T38" fmla="*/ 21 w 53"/>
                <a:gd name="T39" fmla="*/ 0 h 42"/>
                <a:gd name="T40" fmla="*/ 17 w 53"/>
                <a:gd name="T41" fmla="*/ 1 h 42"/>
                <a:gd name="T42" fmla="*/ 12 w 53"/>
                <a:gd name="T43" fmla="*/ 2 h 42"/>
                <a:gd name="T44" fmla="*/ 9 w 53"/>
                <a:gd name="T45" fmla="*/ 5 h 42"/>
                <a:gd name="T46" fmla="*/ 6 w 53"/>
                <a:gd name="T47" fmla="*/ 7 h 42"/>
                <a:gd name="T48" fmla="*/ 4 w 53"/>
                <a:gd name="T49" fmla="*/ 10 h 42"/>
                <a:gd name="T50" fmla="*/ 1 w 53"/>
                <a:gd name="T51" fmla="*/ 13 h 42"/>
                <a:gd name="T52" fmla="*/ 0 w 53"/>
                <a:gd name="T53" fmla="*/ 18 h 42"/>
                <a:gd name="T54" fmla="*/ 0 w 53"/>
                <a:gd name="T55" fmla="*/ 21 h 42"/>
                <a:gd name="T56" fmla="*/ 0 w 53"/>
                <a:gd name="T57" fmla="*/ 22 h 42"/>
                <a:gd name="T58" fmla="*/ 0 w 53"/>
                <a:gd name="T59" fmla="*/ 25 h 42"/>
                <a:gd name="T60" fmla="*/ 1 w 53"/>
                <a:gd name="T61" fmla="*/ 29 h 42"/>
                <a:gd name="T62" fmla="*/ 4 w 53"/>
                <a:gd name="T63" fmla="*/ 33 h 42"/>
                <a:gd name="T64" fmla="*/ 6 w 53"/>
                <a:gd name="T65" fmla="*/ 36 h 42"/>
                <a:gd name="T66" fmla="*/ 9 w 53"/>
                <a:gd name="T67" fmla="*/ 38 h 42"/>
                <a:gd name="T68" fmla="*/ 12 w 53"/>
                <a:gd name="T69" fmla="*/ 40 h 42"/>
                <a:gd name="T70" fmla="*/ 17 w 53"/>
                <a:gd name="T71" fmla="*/ 41 h 42"/>
                <a:gd name="T72" fmla="*/ 21 w 53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2">
                  <a:moveTo>
                    <a:pt x="21" y="42"/>
                  </a:moveTo>
                  <a:lnTo>
                    <a:pt x="32" y="42"/>
                  </a:lnTo>
                  <a:lnTo>
                    <a:pt x="37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8" y="36"/>
                  </a:lnTo>
                  <a:lnTo>
                    <a:pt x="50" y="33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3" y="22"/>
                  </a:lnTo>
                  <a:lnTo>
                    <a:pt x="53" y="21"/>
                  </a:lnTo>
                  <a:lnTo>
                    <a:pt x="53" y="18"/>
                  </a:lnTo>
                  <a:lnTo>
                    <a:pt x="52" y="13"/>
                  </a:lnTo>
                  <a:lnTo>
                    <a:pt x="50" y="10"/>
                  </a:lnTo>
                  <a:lnTo>
                    <a:pt x="48" y="7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5" name="Line 836"/>
            <p:cNvSpPr>
              <a:spLocks noChangeShapeType="1"/>
            </p:cNvSpPr>
            <p:nvPr/>
          </p:nvSpPr>
          <p:spPr bwMode="auto">
            <a:xfrm>
              <a:off x="2685" y="617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6" name="Freeform 837"/>
            <p:cNvSpPr>
              <a:spLocks/>
            </p:cNvSpPr>
            <p:nvPr/>
          </p:nvSpPr>
          <p:spPr bwMode="auto">
            <a:xfrm>
              <a:off x="2688" y="613"/>
              <a:ext cx="4" cy="4"/>
            </a:xfrm>
            <a:custGeom>
              <a:avLst/>
              <a:gdLst>
                <a:gd name="T0" fmla="*/ 0 w 21"/>
                <a:gd name="T1" fmla="*/ 20 h 20"/>
                <a:gd name="T2" fmla="*/ 5 w 21"/>
                <a:gd name="T3" fmla="*/ 19 h 20"/>
                <a:gd name="T4" fmla="*/ 9 w 21"/>
                <a:gd name="T5" fmla="*/ 18 h 20"/>
                <a:gd name="T6" fmla="*/ 12 w 21"/>
                <a:gd name="T7" fmla="*/ 16 h 20"/>
                <a:gd name="T8" fmla="*/ 16 w 21"/>
                <a:gd name="T9" fmla="*/ 14 h 20"/>
                <a:gd name="T10" fmla="*/ 18 w 21"/>
                <a:gd name="T11" fmla="*/ 11 h 20"/>
                <a:gd name="T12" fmla="*/ 20 w 21"/>
                <a:gd name="T13" fmla="*/ 7 h 20"/>
                <a:gd name="T14" fmla="*/ 21 w 21"/>
                <a:gd name="T15" fmla="*/ 3 h 20"/>
                <a:gd name="T16" fmla="*/ 2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5" y="19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0" y="7"/>
                  </a:lnTo>
                  <a:lnTo>
                    <a:pt x="21" y="3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7" name="Line 838"/>
            <p:cNvSpPr>
              <a:spLocks noChangeShapeType="1"/>
            </p:cNvSpPr>
            <p:nvPr/>
          </p:nvSpPr>
          <p:spPr bwMode="auto">
            <a:xfrm flipV="1">
              <a:off x="2692" y="612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8" name="Freeform 839"/>
            <p:cNvSpPr>
              <a:spLocks/>
            </p:cNvSpPr>
            <p:nvPr/>
          </p:nvSpPr>
          <p:spPr bwMode="auto">
            <a:xfrm>
              <a:off x="2688" y="607"/>
              <a:ext cx="4" cy="5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18 h 21"/>
                <a:gd name="T4" fmla="*/ 20 w 21"/>
                <a:gd name="T5" fmla="*/ 13 h 21"/>
                <a:gd name="T6" fmla="*/ 18 w 21"/>
                <a:gd name="T7" fmla="*/ 10 h 21"/>
                <a:gd name="T8" fmla="*/ 16 w 21"/>
                <a:gd name="T9" fmla="*/ 7 h 21"/>
                <a:gd name="T10" fmla="*/ 12 w 21"/>
                <a:gd name="T11" fmla="*/ 5 h 21"/>
                <a:gd name="T12" fmla="*/ 9 w 21"/>
                <a:gd name="T13" fmla="*/ 2 h 21"/>
                <a:gd name="T14" fmla="*/ 5 w 21"/>
                <a:gd name="T15" fmla="*/ 1 h 21"/>
                <a:gd name="T16" fmla="*/ 0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18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9" name="Line 840"/>
            <p:cNvSpPr>
              <a:spLocks noChangeShapeType="1"/>
            </p:cNvSpPr>
            <p:nvPr/>
          </p:nvSpPr>
          <p:spPr bwMode="auto">
            <a:xfrm flipH="1">
              <a:off x="2685" y="607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0" name="Freeform 841"/>
            <p:cNvSpPr>
              <a:spLocks/>
            </p:cNvSpPr>
            <p:nvPr/>
          </p:nvSpPr>
          <p:spPr bwMode="auto">
            <a:xfrm>
              <a:off x="2680" y="607"/>
              <a:ext cx="5" cy="5"/>
            </a:xfrm>
            <a:custGeom>
              <a:avLst/>
              <a:gdLst>
                <a:gd name="T0" fmla="*/ 21 w 21"/>
                <a:gd name="T1" fmla="*/ 0 h 21"/>
                <a:gd name="T2" fmla="*/ 17 w 21"/>
                <a:gd name="T3" fmla="*/ 1 h 21"/>
                <a:gd name="T4" fmla="*/ 12 w 21"/>
                <a:gd name="T5" fmla="*/ 2 h 21"/>
                <a:gd name="T6" fmla="*/ 9 w 21"/>
                <a:gd name="T7" fmla="*/ 5 h 21"/>
                <a:gd name="T8" fmla="*/ 6 w 21"/>
                <a:gd name="T9" fmla="*/ 7 h 21"/>
                <a:gd name="T10" fmla="*/ 4 w 21"/>
                <a:gd name="T11" fmla="*/ 10 h 21"/>
                <a:gd name="T12" fmla="*/ 1 w 21"/>
                <a:gd name="T13" fmla="*/ 13 h 21"/>
                <a:gd name="T14" fmla="*/ 0 w 21"/>
                <a:gd name="T15" fmla="*/ 18 h 21"/>
                <a:gd name="T16" fmla="*/ 0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17" y="1"/>
                  </a:lnTo>
                  <a:lnTo>
                    <a:pt x="12" y="2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" name="Line 842"/>
            <p:cNvSpPr>
              <a:spLocks noChangeShapeType="1"/>
            </p:cNvSpPr>
            <p:nvPr/>
          </p:nvSpPr>
          <p:spPr bwMode="auto">
            <a:xfrm>
              <a:off x="2680" y="612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2" name="Freeform 843"/>
            <p:cNvSpPr>
              <a:spLocks/>
            </p:cNvSpPr>
            <p:nvPr/>
          </p:nvSpPr>
          <p:spPr bwMode="auto">
            <a:xfrm>
              <a:off x="2680" y="613"/>
              <a:ext cx="5" cy="4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3 h 20"/>
                <a:gd name="T4" fmla="*/ 1 w 21"/>
                <a:gd name="T5" fmla="*/ 7 h 20"/>
                <a:gd name="T6" fmla="*/ 4 w 21"/>
                <a:gd name="T7" fmla="*/ 11 h 20"/>
                <a:gd name="T8" fmla="*/ 6 w 21"/>
                <a:gd name="T9" fmla="*/ 14 h 20"/>
                <a:gd name="T10" fmla="*/ 9 w 21"/>
                <a:gd name="T11" fmla="*/ 16 h 20"/>
                <a:gd name="T12" fmla="*/ 12 w 21"/>
                <a:gd name="T13" fmla="*/ 18 h 20"/>
                <a:gd name="T14" fmla="*/ 17 w 21"/>
                <a:gd name="T15" fmla="*/ 19 h 20"/>
                <a:gd name="T16" fmla="*/ 21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7" y="19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3" name="Freeform 844"/>
            <p:cNvSpPr>
              <a:spLocks/>
            </p:cNvSpPr>
            <p:nvPr/>
          </p:nvSpPr>
          <p:spPr bwMode="auto">
            <a:xfrm>
              <a:off x="2688" y="614"/>
              <a:ext cx="284" cy="26"/>
            </a:xfrm>
            <a:custGeom>
              <a:avLst/>
              <a:gdLst>
                <a:gd name="T0" fmla="*/ 2 w 1233"/>
                <a:gd name="T1" fmla="*/ 119 h 119"/>
                <a:gd name="T2" fmla="*/ 1233 w 1233"/>
                <a:gd name="T3" fmla="*/ 82 h 119"/>
                <a:gd name="T4" fmla="*/ 1231 w 1233"/>
                <a:gd name="T5" fmla="*/ 0 h 119"/>
                <a:gd name="T6" fmla="*/ 0 w 1233"/>
                <a:gd name="T7" fmla="*/ 37 h 119"/>
                <a:gd name="T8" fmla="*/ 2 w 123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3" h="119">
                  <a:moveTo>
                    <a:pt x="2" y="119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7"/>
                  </a:lnTo>
                  <a:lnTo>
                    <a:pt x="2" y="119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4" name="Freeform 845"/>
            <p:cNvSpPr>
              <a:spLocks/>
            </p:cNvSpPr>
            <p:nvPr/>
          </p:nvSpPr>
          <p:spPr bwMode="auto">
            <a:xfrm>
              <a:off x="2688" y="614"/>
              <a:ext cx="284" cy="26"/>
            </a:xfrm>
            <a:custGeom>
              <a:avLst/>
              <a:gdLst>
                <a:gd name="T0" fmla="*/ 2 w 1233"/>
                <a:gd name="T1" fmla="*/ 119 h 119"/>
                <a:gd name="T2" fmla="*/ 1233 w 1233"/>
                <a:gd name="T3" fmla="*/ 82 h 119"/>
                <a:gd name="T4" fmla="*/ 1231 w 1233"/>
                <a:gd name="T5" fmla="*/ 0 h 119"/>
                <a:gd name="T6" fmla="*/ 0 w 1233"/>
                <a:gd name="T7" fmla="*/ 37 h 119"/>
                <a:gd name="T8" fmla="*/ 2 w 123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3" h="119">
                  <a:moveTo>
                    <a:pt x="2" y="119"/>
                  </a:moveTo>
                  <a:lnTo>
                    <a:pt x="1233" y="82"/>
                  </a:lnTo>
                  <a:lnTo>
                    <a:pt x="1231" y="0"/>
                  </a:lnTo>
                  <a:lnTo>
                    <a:pt x="0" y="37"/>
                  </a:lnTo>
                  <a:lnTo>
                    <a:pt x="2" y="11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5" name="Freeform 846"/>
            <p:cNvSpPr>
              <a:spLocks/>
            </p:cNvSpPr>
            <p:nvPr/>
          </p:nvSpPr>
          <p:spPr bwMode="auto">
            <a:xfrm>
              <a:off x="2687" y="621"/>
              <a:ext cx="286" cy="11"/>
            </a:xfrm>
            <a:custGeom>
              <a:avLst/>
              <a:gdLst>
                <a:gd name="T0" fmla="*/ 1235 w 1238"/>
                <a:gd name="T1" fmla="*/ 9 h 44"/>
                <a:gd name="T2" fmla="*/ 56 w 1238"/>
                <a:gd name="T3" fmla="*/ 44 h 44"/>
                <a:gd name="T4" fmla="*/ 0 w 1238"/>
                <a:gd name="T5" fmla="*/ 44 h 44"/>
                <a:gd name="T6" fmla="*/ 0 w 1238"/>
                <a:gd name="T7" fmla="*/ 35 h 44"/>
                <a:gd name="T8" fmla="*/ 3 w 1238"/>
                <a:gd name="T9" fmla="*/ 35 h 44"/>
                <a:gd name="T10" fmla="*/ 1182 w 1238"/>
                <a:gd name="T11" fmla="*/ 0 h 44"/>
                <a:gd name="T12" fmla="*/ 1238 w 1238"/>
                <a:gd name="T13" fmla="*/ 0 h 44"/>
                <a:gd name="T14" fmla="*/ 1238 w 1238"/>
                <a:gd name="T15" fmla="*/ 9 h 44"/>
                <a:gd name="T16" fmla="*/ 1235 w 1238"/>
                <a:gd name="T1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8" h="44">
                  <a:moveTo>
                    <a:pt x="1235" y="9"/>
                  </a:moveTo>
                  <a:lnTo>
                    <a:pt x="56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182" y="0"/>
                  </a:lnTo>
                  <a:lnTo>
                    <a:pt x="1238" y="0"/>
                  </a:lnTo>
                  <a:lnTo>
                    <a:pt x="1238" y="9"/>
                  </a:lnTo>
                  <a:lnTo>
                    <a:pt x="1235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6" name="Freeform 847"/>
            <p:cNvSpPr>
              <a:spLocks/>
            </p:cNvSpPr>
            <p:nvPr/>
          </p:nvSpPr>
          <p:spPr bwMode="auto">
            <a:xfrm>
              <a:off x="2962" y="614"/>
              <a:ext cx="12" cy="8"/>
            </a:xfrm>
            <a:custGeom>
              <a:avLst/>
              <a:gdLst>
                <a:gd name="T0" fmla="*/ 21 w 54"/>
                <a:gd name="T1" fmla="*/ 41 h 41"/>
                <a:gd name="T2" fmla="*/ 33 w 54"/>
                <a:gd name="T3" fmla="*/ 41 h 41"/>
                <a:gd name="T4" fmla="*/ 38 w 54"/>
                <a:gd name="T5" fmla="*/ 41 h 41"/>
                <a:gd name="T6" fmla="*/ 41 w 54"/>
                <a:gd name="T7" fmla="*/ 40 h 41"/>
                <a:gd name="T8" fmla="*/ 44 w 54"/>
                <a:gd name="T9" fmla="*/ 38 h 41"/>
                <a:gd name="T10" fmla="*/ 48 w 54"/>
                <a:gd name="T11" fmla="*/ 36 h 41"/>
                <a:gd name="T12" fmla="*/ 51 w 54"/>
                <a:gd name="T13" fmla="*/ 33 h 41"/>
                <a:gd name="T14" fmla="*/ 52 w 54"/>
                <a:gd name="T15" fmla="*/ 29 h 41"/>
                <a:gd name="T16" fmla="*/ 54 w 54"/>
                <a:gd name="T17" fmla="*/ 25 h 41"/>
                <a:gd name="T18" fmla="*/ 54 w 54"/>
                <a:gd name="T19" fmla="*/ 21 h 41"/>
                <a:gd name="T20" fmla="*/ 54 w 54"/>
                <a:gd name="T21" fmla="*/ 21 h 41"/>
                <a:gd name="T22" fmla="*/ 54 w 54"/>
                <a:gd name="T23" fmla="*/ 16 h 41"/>
                <a:gd name="T24" fmla="*/ 52 w 54"/>
                <a:gd name="T25" fmla="*/ 13 h 41"/>
                <a:gd name="T26" fmla="*/ 51 w 54"/>
                <a:gd name="T27" fmla="*/ 10 h 41"/>
                <a:gd name="T28" fmla="*/ 48 w 54"/>
                <a:gd name="T29" fmla="*/ 7 h 41"/>
                <a:gd name="T30" fmla="*/ 44 w 54"/>
                <a:gd name="T31" fmla="*/ 3 h 41"/>
                <a:gd name="T32" fmla="*/ 41 w 54"/>
                <a:gd name="T33" fmla="*/ 2 h 41"/>
                <a:gd name="T34" fmla="*/ 38 w 54"/>
                <a:gd name="T35" fmla="*/ 0 h 41"/>
                <a:gd name="T36" fmla="*/ 33 w 54"/>
                <a:gd name="T37" fmla="*/ 0 h 41"/>
                <a:gd name="T38" fmla="*/ 21 w 54"/>
                <a:gd name="T39" fmla="*/ 0 h 41"/>
                <a:gd name="T40" fmla="*/ 17 w 54"/>
                <a:gd name="T41" fmla="*/ 0 h 41"/>
                <a:gd name="T42" fmla="*/ 13 w 54"/>
                <a:gd name="T43" fmla="*/ 2 h 41"/>
                <a:gd name="T44" fmla="*/ 10 w 54"/>
                <a:gd name="T45" fmla="*/ 3 h 41"/>
                <a:gd name="T46" fmla="*/ 7 w 54"/>
                <a:gd name="T47" fmla="*/ 7 h 41"/>
                <a:gd name="T48" fmla="*/ 3 w 54"/>
                <a:gd name="T49" fmla="*/ 10 h 41"/>
                <a:gd name="T50" fmla="*/ 2 w 54"/>
                <a:gd name="T51" fmla="*/ 13 h 41"/>
                <a:gd name="T52" fmla="*/ 1 w 54"/>
                <a:gd name="T53" fmla="*/ 16 h 41"/>
                <a:gd name="T54" fmla="*/ 0 w 54"/>
                <a:gd name="T55" fmla="*/ 21 h 41"/>
                <a:gd name="T56" fmla="*/ 0 w 54"/>
                <a:gd name="T57" fmla="*/ 21 h 41"/>
                <a:gd name="T58" fmla="*/ 1 w 54"/>
                <a:gd name="T59" fmla="*/ 25 h 41"/>
                <a:gd name="T60" fmla="*/ 2 w 54"/>
                <a:gd name="T61" fmla="*/ 29 h 41"/>
                <a:gd name="T62" fmla="*/ 3 w 54"/>
                <a:gd name="T63" fmla="*/ 33 h 41"/>
                <a:gd name="T64" fmla="*/ 7 w 54"/>
                <a:gd name="T65" fmla="*/ 36 h 41"/>
                <a:gd name="T66" fmla="*/ 10 w 54"/>
                <a:gd name="T67" fmla="*/ 38 h 41"/>
                <a:gd name="T68" fmla="*/ 13 w 54"/>
                <a:gd name="T69" fmla="*/ 40 h 41"/>
                <a:gd name="T70" fmla="*/ 17 w 54"/>
                <a:gd name="T71" fmla="*/ 41 h 41"/>
                <a:gd name="T72" fmla="*/ 21 w 54"/>
                <a:gd name="T7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8" y="36"/>
                  </a:lnTo>
                  <a:lnTo>
                    <a:pt x="51" y="33"/>
                  </a:lnTo>
                  <a:lnTo>
                    <a:pt x="52" y="29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16"/>
                  </a:lnTo>
                  <a:lnTo>
                    <a:pt x="52" y="13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2" y="29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7" name="Line 848"/>
            <p:cNvSpPr>
              <a:spLocks noChangeShapeType="1"/>
            </p:cNvSpPr>
            <p:nvPr/>
          </p:nvSpPr>
          <p:spPr bwMode="auto">
            <a:xfrm>
              <a:off x="2966" y="622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8" name="Freeform 849"/>
            <p:cNvSpPr>
              <a:spLocks/>
            </p:cNvSpPr>
            <p:nvPr/>
          </p:nvSpPr>
          <p:spPr bwMode="auto">
            <a:xfrm>
              <a:off x="2969" y="618"/>
              <a:ext cx="5" cy="4"/>
            </a:xfrm>
            <a:custGeom>
              <a:avLst/>
              <a:gdLst>
                <a:gd name="T0" fmla="*/ 0 w 21"/>
                <a:gd name="T1" fmla="*/ 20 h 20"/>
                <a:gd name="T2" fmla="*/ 5 w 21"/>
                <a:gd name="T3" fmla="*/ 20 h 20"/>
                <a:gd name="T4" fmla="*/ 8 w 21"/>
                <a:gd name="T5" fmla="*/ 19 h 20"/>
                <a:gd name="T6" fmla="*/ 11 w 21"/>
                <a:gd name="T7" fmla="*/ 17 h 20"/>
                <a:gd name="T8" fmla="*/ 15 w 21"/>
                <a:gd name="T9" fmla="*/ 15 h 20"/>
                <a:gd name="T10" fmla="*/ 18 w 21"/>
                <a:gd name="T11" fmla="*/ 12 h 20"/>
                <a:gd name="T12" fmla="*/ 19 w 21"/>
                <a:gd name="T13" fmla="*/ 8 h 20"/>
                <a:gd name="T14" fmla="*/ 21 w 21"/>
                <a:gd name="T15" fmla="*/ 4 h 20"/>
                <a:gd name="T16" fmla="*/ 2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5" y="20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9" name="Line 850"/>
            <p:cNvSpPr>
              <a:spLocks noChangeShapeType="1"/>
            </p:cNvSpPr>
            <p:nvPr/>
          </p:nvSpPr>
          <p:spPr bwMode="auto">
            <a:xfrm>
              <a:off x="2974" y="618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0" name="Freeform 851"/>
            <p:cNvSpPr>
              <a:spLocks/>
            </p:cNvSpPr>
            <p:nvPr/>
          </p:nvSpPr>
          <p:spPr bwMode="auto">
            <a:xfrm>
              <a:off x="2969" y="614"/>
              <a:ext cx="5" cy="4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16 h 21"/>
                <a:gd name="T4" fmla="*/ 19 w 21"/>
                <a:gd name="T5" fmla="*/ 13 h 21"/>
                <a:gd name="T6" fmla="*/ 18 w 21"/>
                <a:gd name="T7" fmla="*/ 10 h 21"/>
                <a:gd name="T8" fmla="*/ 15 w 21"/>
                <a:gd name="T9" fmla="*/ 7 h 21"/>
                <a:gd name="T10" fmla="*/ 11 w 21"/>
                <a:gd name="T11" fmla="*/ 3 h 21"/>
                <a:gd name="T12" fmla="*/ 8 w 21"/>
                <a:gd name="T13" fmla="*/ 2 h 21"/>
                <a:gd name="T14" fmla="*/ 5 w 21"/>
                <a:gd name="T15" fmla="*/ 0 h 21"/>
                <a:gd name="T16" fmla="*/ 0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" name="Line 852"/>
            <p:cNvSpPr>
              <a:spLocks noChangeShapeType="1"/>
            </p:cNvSpPr>
            <p:nvPr/>
          </p:nvSpPr>
          <p:spPr bwMode="auto">
            <a:xfrm flipH="1">
              <a:off x="2966" y="614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2" name="Freeform 853"/>
            <p:cNvSpPr>
              <a:spLocks/>
            </p:cNvSpPr>
            <p:nvPr/>
          </p:nvSpPr>
          <p:spPr bwMode="auto">
            <a:xfrm>
              <a:off x="2962" y="614"/>
              <a:ext cx="4" cy="4"/>
            </a:xfrm>
            <a:custGeom>
              <a:avLst/>
              <a:gdLst>
                <a:gd name="T0" fmla="*/ 21 w 21"/>
                <a:gd name="T1" fmla="*/ 0 h 21"/>
                <a:gd name="T2" fmla="*/ 17 w 21"/>
                <a:gd name="T3" fmla="*/ 0 h 21"/>
                <a:gd name="T4" fmla="*/ 13 w 21"/>
                <a:gd name="T5" fmla="*/ 2 h 21"/>
                <a:gd name="T6" fmla="*/ 10 w 21"/>
                <a:gd name="T7" fmla="*/ 3 h 21"/>
                <a:gd name="T8" fmla="*/ 7 w 21"/>
                <a:gd name="T9" fmla="*/ 7 h 21"/>
                <a:gd name="T10" fmla="*/ 3 w 21"/>
                <a:gd name="T11" fmla="*/ 10 h 21"/>
                <a:gd name="T12" fmla="*/ 2 w 21"/>
                <a:gd name="T13" fmla="*/ 13 h 21"/>
                <a:gd name="T14" fmla="*/ 1 w 21"/>
                <a:gd name="T15" fmla="*/ 16 h 21"/>
                <a:gd name="T16" fmla="*/ 0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3" name="Line 854"/>
            <p:cNvSpPr>
              <a:spLocks noChangeShapeType="1"/>
            </p:cNvSpPr>
            <p:nvPr/>
          </p:nvSpPr>
          <p:spPr bwMode="auto">
            <a:xfrm>
              <a:off x="2962" y="618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4" name="Freeform 855"/>
            <p:cNvSpPr>
              <a:spLocks/>
            </p:cNvSpPr>
            <p:nvPr/>
          </p:nvSpPr>
          <p:spPr bwMode="auto">
            <a:xfrm>
              <a:off x="2962" y="618"/>
              <a:ext cx="4" cy="4"/>
            </a:xfrm>
            <a:custGeom>
              <a:avLst/>
              <a:gdLst>
                <a:gd name="T0" fmla="*/ 0 w 21"/>
                <a:gd name="T1" fmla="*/ 0 h 20"/>
                <a:gd name="T2" fmla="*/ 1 w 21"/>
                <a:gd name="T3" fmla="*/ 4 h 20"/>
                <a:gd name="T4" fmla="*/ 2 w 21"/>
                <a:gd name="T5" fmla="*/ 8 h 20"/>
                <a:gd name="T6" fmla="*/ 3 w 21"/>
                <a:gd name="T7" fmla="*/ 12 h 20"/>
                <a:gd name="T8" fmla="*/ 7 w 21"/>
                <a:gd name="T9" fmla="*/ 15 h 20"/>
                <a:gd name="T10" fmla="*/ 10 w 21"/>
                <a:gd name="T11" fmla="*/ 17 h 20"/>
                <a:gd name="T12" fmla="*/ 13 w 21"/>
                <a:gd name="T13" fmla="*/ 19 h 20"/>
                <a:gd name="T14" fmla="*/ 17 w 21"/>
                <a:gd name="T15" fmla="*/ 20 h 20"/>
                <a:gd name="T16" fmla="*/ 21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10" y="17"/>
                  </a:lnTo>
                  <a:lnTo>
                    <a:pt x="13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5" name="Freeform 856"/>
            <p:cNvSpPr>
              <a:spLocks/>
            </p:cNvSpPr>
            <p:nvPr/>
          </p:nvSpPr>
          <p:spPr bwMode="auto">
            <a:xfrm>
              <a:off x="2962" y="622"/>
              <a:ext cx="12" cy="10"/>
            </a:xfrm>
            <a:custGeom>
              <a:avLst/>
              <a:gdLst>
                <a:gd name="T0" fmla="*/ 21 w 54"/>
                <a:gd name="T1" fmla="*/ 41 h 41"/>
                <a:gd name="T2" fmla="*/ 33 w 54"/>
                <a:gd name="T3" fmla="*/ 41 h 41"/>
                <a:gd name="T4" fmla="*/ 36 w 54"/>
                <a:gd name="T5" fmla="*/ 41 h 41"/>
                <a:gd name="T6" fmla="*/ 41 w 54"/>
                <a:gd name="T7" fmla="*/ 40 h 41"/>
                <a:gd name="T8" fmla="*/ 44 w 54"/>
                <a:gd name="T9" fmla="*/ 38 h 41"/>
                <a:gd name="T10" fmla="*/ 47 w 54"/>
                <a:gd name="T11" fmla="*/ 36 h 41"/>
                <a:gd name="T12" fmla="*/ 50 w 54"/>
                <a:gd name="T13" fmla="*/ 32 h 41"/>
                <a:gd name="T14" fmla="*/ 52 w 54"/>
                <a:gd name="T15" fmla="*/ 29 h 41"/>
                <a:gd name="T16" fmla="*/ 53 w 54"/>
                <a:gd name="T17" fmla="*/ 25 h 41"/>
                <a:gd name="T18" fmla="*/ 54 w 54"/>
                <a:gd name="T19" fmla="*/ 21 h 41"/>
                <a:gd name="T20" fmla="*/ 54 w 54"/>
                <a:gd name="T21" fmla="*/ 21 h 41"/>
                <a:gd name="T22" fmla="*/ 53 w 54"/>
                <a:gd name="T23" fmla="*/ 16 h 41"/>
                <a:gd name="T24" fmla="*/ 52 w 54"/>
                <a:gd name="T25" fmla="*/ 13 h 41"/>
                <a:gd name="T26" fmla="*/ 50 w 54"/>
                <a:gd name="T27" fmla="*/ 9 h 41"/>
                <a:gd name="T28" fmla="*/ 47 w 54"/>
                <a:gd name="T29" fmla="*/ 7 h 41"/>
                <a:gd name="T30" fmla="*/ 44 w 54"/>
                <a:gd name="T31" fmla="*/ 3 h 41"/>
                <a:gd name="T32" fmla="*/ 41 w 54"/>
                <a:gd name="T33" fmla="*/ 1 h 41"/>
                <a:gd name="T34" fmla="*/ 36 w 54"/>
                <a:gd name="T35" fmla="*/ 0 h 41"/>
                <a:gd name="T36" fmla="*/ 33 w 54"/>
                <a:gd name="T37" fmla="*/ 0 h 41"/>
                <a:gd name="T38" fmla="*/ 21 w 54"/>
                <a:gd name="T39" fmla="*/ 0 h 41"/>
                <a:gd name="T40" fmla="*/ 17 w 54"/>
                <a:gd name="T41" fmla="*/ 0 h 41"/>
                <a:gd name="T42" fmla="*/ 13 w 54"/>
                <a:gd name="T43" fmla="*/ 1 h 41"/>
                <a:gd name="T44" fmla="*/ 9 w 54"/>
                <a:gd name="T45" fmla="*/ 3 h 41"/>
                <a:gd name="T46" fmla="*/ 7 w 54"/>
                <a:gd name="T47" fmla="*/ 7 h 41"/>
                <a:gd name="T48" fmla="*/ 3 w 54"/>
                <a:gd name="T49" fmla="*/ 9 h 41"/>
                <a:gd name="T50" fmla="*/ 1 w 54"/>
                <a:gd name="T51" fmla="*/ 13 h 41"/>
                <a:gd name="T52" fmla="*/ 0 w 54"/>
                <a:gd name="T53" fmla="*/ 16 h 41"/>
                <a:gd name="T54" fmla="*/ 0 w 54"/>
                <a:gd name="T55" fmla="*/ 21 h 41"/>
                <a:gd name="T56" fmla="*/ 0 w 54"/>
                <a:gd name="T57" fmla="*/ 21 h 41"/>
                <a:gd name="T58" fmla="*/ 0 w 54"/>
                <a:gd name="T59" fmla="*/ 25 h 41"/>
                <a:gd name="T60" fmla="*/ 1 w 54"/>
                <a:gd name="T61" fmla="*/ 29 h 41"/>
                <a:gd name="T62" fmla="*/ 3 w 54"/>
                <a:gd name="T63" fmla="*/ 32 h 41"/>
                <a:gd name="T64" fmla="*/ 7 w 54"/>
                <a:gd name="T65" fmla="*/ 36 h 41"/>
                <a:gd name="T66" fmla="*/ 9 w 54"/>
                <a:gd name="T67" fmla="*/ 38 h 41"/>
                <a:gd name="T68" fmla="*/ 13 w 54"/>
                <a:gd name="T69" fmla="*/ 40 h 41"/>
                <a:gd name="T70" fmla="*/ 17 w 54"/>
                <a:gd name="T71" fmla="*/ 41 h 41"/>
                <a:gd name="T72" fmla="*/ 21 w 54"/>
                <a:gd name="T7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6" y="41"/>
                  </a:lnTo>
                  <a:lnTo>
                    <a:pt x="41" y="40"/>
                  </a:lnTo>
                  <a:lnTo>
                    <a:pt x="44" y="38"/>
                  </a:lnTo>
                  <a:lnTo>
                    <a:pt x="47" y="36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7" y="7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6" name="Line 857"/>
            <p:cNvSpPr>
              <a:spLocks noChangeShapeType="1"/>
            </p:cNvSpPr>
            <p:nvPr/>
          </p:nvSpPr>
          <p:spPr bwMode="auto">
            <a:xfrm>
              <a:off x="2966" y="632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7" name="Freeform 858"/>
            <p:cNvSpPr>
              <a:spLocks/>
            </p:cNvSpPr>
            <p:nvPr/>
          </p:nvSpPr>
          <p:spPr bwMode="auto">
            <a:xfrm>
              <a:off x="2969" y="626"/>
              <a:ext cx="5" cy="6"/>
            </a:xfrm>
            <a:custGeom>
              <a:avLst/>
              <a:gdLst>
                <a:gd name="T0" fmla="*/ 0 w 21"/>
                <a:gd name="T1" fmla="*/ 20 h 20"/>
                <a:gd name="T2" fmla="*/ 3 w 21"/>
                <a:gd name="T3" fmla="*/ 20 h 20"/>
                <a:gd name="T4" fmla="*/ 8 w 21"/>
                <a:gd name="T5" fmla="*/ 19 h 20"/>
                <a:gd name="T6" fmla="*/ 11 w 21"/>
                <a:gd name="T7" fmla="*/ 17 h 20"/>
                <a:gd name="T8" fmla="*/ 14 w 21"/>
                <a:gd name="T9" fmla="*/ 15 h 20"/>
                <a:gd name="T10" fmla="*/ 17 w 21"/>
                <a:gd name="T11" fmla="*/ 11 h 20"/>
                <a:gd name="T12" fmla="*/ 19 w 21"/>
                <a:gd name="T13" fmla="*/ 8 h 20"/>
                <a:gd name="T14" fmla="*/ 20 w 21"/>
                <a:gd name="T15" fmla="*/ 4 h 20"/>
                <a:gd name="T16" fmla="*/ 2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3" y="20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8" name="Line 859"/>
            <p:cNvSpPr>
              <a:spLocks noChangeShapeType="1"/>
            </p:cNvSpPr>
            <p:nvPr/>
          </p:nvSpPr>
          <p:spPr bwMode="auto">
            <a:xfrm>
              <a:off x="2974" y="626"/>
              <a:ext cx="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9" name="Freeform 860"/>
            <p:cNvSpPr>
              <a:spLocks/>
            </p:cNvSpPr>
            <p:nvPr/>
          </p:nvSpPr>
          <p:spPr bwMode="auto">
            <a:xfrm>
              <a:off x="2969" y="622"/>
              <a:ext cx="5" cy="4"/>
            </a:xfrm>
            <a:custGeom>
              <a:avLst/>
              <a:gdLst>
                <a:gd name="T0" fmla="*/ 21 w 21"/>
                <a:gd name="T1" fmla="*/ 21 h 21"/>
                <a:gd name="T2" fmla="*/ 20 w 21"/>
                <a:gd name="T3" fmla="*/ 16 h 21"/>
                <a:gd name="T4" fmla="*/ 19 w 21"/>
                <a:gd name="T5" fmla="*/ 13 h 21"/>
                <a:gd name="T6" fmla="*/ 17 w 21"/>
                <a:gd name="T7" fmla="*/ 9 h 21"/>
                <a:gd name="T8" fmla="*/ 14 w 21"/>
                <a:gd name="T9" fmla="*/ 7 h 21"/>
                <a:gd name="T10" fmla="*/ 11 w 21"/>
                <a:gd name="T11" fmla="*/ 3 h 21"/>
                <a:gd name="T12" fmla="*/ 8 w 21"/>
                <a:gd name="T13" fmla="*/ 1 h 21"/>
                <a:gd name="T14" fmla="*/ 3 w 21"/>
                <a:gd name="T15" fmla="*/ 0 h 21"/>
                <a:gd name="T16" fmla="*/ 0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0" y="16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0" name="Line 861"/>
            <p:cNvSpPr>
              <a:spLocks noChangeShapeType="1"/>
            </p:cNvSpPr>
            <p:nvPr/>
          </p:nvSpPr>
          <p:spPr bwMode="auto">
            <a:xfrm flipH="1">
              <a:off x="2966" y="622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" name="Freeform 862"/>
            <p:cNvSpPr>
              <a:spLocks/>
            </p:cNvSpPr>
            <p:nvPr/>
          </p:nvSpPr>
          <p:spPr bwMode="auto">
            <a:xfrm>
              <a:off x="2962" y="622"/>
              <a:ext cx="4" cy="4"/>
            </a:xfrm>
            <a:custGeom>
              <a:avLst/>
              <a:gdLst>
                <a:gd name="T0" fmla="*/ 21 w 21"/>
                <a:gd name="T1" fmla="*/ 0 h 21"/>
                <a:gd name="T2" fmla="*/ 17 w 21"/>
                <a:gd name="T3" fmla="*/ 0 h 21"/>
                <a:gd name="T4" fmla="*/ 13 w 21"/>
                <a:gd name="T5" fmla="*/ 1 h 21"/>
                <a:gd name="T6" fmla="*/ 9 w 21"/>
                <a:gd name="T7" fmla="*/ 3 h 21"/>
                <a:gd name="T8" fmla="*/ 7 w 21"/>
                <a:gd name="T9" fmla="*/ 7 h 21"/>
                <a:gd name="T10" fmla="*/ 3 w 21"/>
                <a:gd name="T11" fmla="*/ 9 h 21"/>
                <a:gd name="T12" fmla="*/ 1 w 21"/>
                <a:gd name="T13" fmla="*/ 13 h 21"/>
                <a:gd name="T14" fmla="*/ 0 w 21"/>
                <a:gd name="T15" fmla="*/ 16 h 21"/>
                <a:gd name="T16" fmla="*/ 0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2" name="Line 863"/>
            <p:cNvSpPr>
              <a:spLocks noChangeShapeType="1"/>
            </p:cNvSpPr>
            <p:nvPr/>
          </p:nvSpPr>
          <p:spPr bwMode="auto">
            <a:xfrm>
              <a:off x="2962" y="626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3" name="Freeform 864"/>
            <p:cNvSpPr>
              <a:spLocks/>
            </p:cNvSpPr>
            <p:nvPr/>
          </p:nvSpPr>
          <p:spPr bwMode="auto">
            <a:xfrm>
              <a:off x="2962" y="626"/>
              <a:ext cx="4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4 h 20"/>
                <a:gd name="T4" fmla="*/ 1 w 21"/>
                <a:gd name="T5" fmla="*/ 8 h 20"/>
                <a:gd name="T6" fmla="*/ 3 w 21"/>
                <a:gd name="T7" fmla="*/ 11 h 20"/>
                <a:gd name="T8" fmla="*/ 7 w 21"/>
                <a:gd name="T9" fmla="*/ 15 h 20"/>
                <a:gd name="T10" fmla="*/ 9 w 21"/>
                <a:gd name="T11" fmla="*/ 17 h 20"/>
                <a:gd name="T12" fmla="*/ 13 w 21"/>
                <a:gd name="T13" fmla="*/ 19 h 20"/>
                <a:gd name="T14" fmla="*/ 17 w 21"/>
                <a:gd name="T15" fmla="*/ 20 h 20"/>
                <a:gd name="T16" fmla="*/ 21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3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4" name="Freeform 865"/>
            <p:cNvSpPr>
              <a:spLocks/>
            </p:cNvSpPr>
            <p:nvPr/>
          </p:nvSpPr>
          <p:spPr bwMode="auto">
            <a:xfrm>
              <a:off x="2680" y="621"/>
              <a:ext cx="12" cy="9"/>
            </a:xfrm>
            <a:custGeom>
              <a:avLst/>
              <a:gdLst>
                <a:gd name="T0" fmla="*/ 21 w 54"/>
                <a:gd name="T1" fmla="*/ 42 h 42"/>
                <a:gd name="T2" fmla="*/ 33 w 54"/>
                <a:gd name="T3" fmla="*/ 42 h 42"/>
                <a:gd name="T4" fmla="*/ 37 w 54"/>
                <a:gd name="T5" fmla="*/ 41 h 42"/>
                <a:gd name="T6" fmla="*/ 41 w 54"/>
                <a:gd name="T7" fmla="*/ 40 h 42"/>
                <a:gd name="T8" fmla="*/ 45 w 54"/>
                <a:gd name="T9" fmla="*/ 37 h 42"/>
                <a:gd name="T10" fmla="*/ 48 w 54"/>
                <a:gd name="T11" fmla="*/ 35 h 42"/>
                <a:gd name="T12" fmla="*/ 50 w 54"/>
                <a:gd name="T13" fmla="*/ 32 h 42"/>
                <a:gd name="T14" fmla="*/ 52 w 54"/>
                <a:gd name="T15" fmla="*/ 29 h 42"/>
                <a:gd name="T16" fmla="*/ 53 w 54"/>
                <a:gd name="T17" fmla="*/ 24 h 42"/>
                <a:gd name="T18" fmla="*/ 54 w 54"/>
                <a:gd name="T19" fmla="*/ 21 h 42"/>
                <a:gd name="T20" fmla="*/ 54 w 54"/>
                <a:gd name="T21" fmla="*/ 21 h 42"/>
                <a:gd name="T22" fmla="*/ 53 w 54"/>
                <a:gd name="T23" fmla="*/ 17 h 42"/>
                <a:gd name="T24" fmla="*/ 52 w 54"/>
                <a:gd name="T25" fmla="*/ 13 h 42"/>
                <a:gd name="T26" fmla="*/ 50 w 54"/>
                <a:gd name="T27" fmla="*/ 9 h 42"/>
                <a:gd name="T28" fmla="*/ 48 w 54"/>
                <a:gd name="T29" fmla="*/ 6 h 42"/>
                <a:gd name="T30" fmla="*/ 45 w 54"/>
                <a:gd name="T31" fmla="*/ 4 h 42"/>
                <a:gd name="T32" fmla="*/ 41 w 54"/>
                <a:gd name="T33" fmla="*/ 2 h 42"/>
                <a:gd name="T34" fmla="*/ 37 w 54"/>
                <a:gd name="T35" fmla="*/ 1 h 42"/>
                <a:gd name="T36" fmla="*/ 33 w 54"/>
                <a:gd name="T37" fmla="*/ 0 h 42"/>
                <a:gd name="T38" fmla="*/ 21 w 54"/>
                <a:gd name="T39" fmla="*/ 0 h 42"/>
                <a:gd name="T40" fmla="*/ 17 w 54"/>
                <a:gd name="T41" fmla="*/ 1 h 42"/>
                <a:gd name="T42" fmla="*/ 14 w 54"/>
                <a:gd name="T43" fmla="*/ 2 h 42"/>
                <a:gd name="T44" fmla="*/ 9 w 54"/>
                <a:gd name="T45" fmla="*/ 4 h 42"/>
                <a:gd name="T46" fmla="*/ 7 w 54"/>
                <a:gd name="T47" fmla="*/ 6 h 42"/>
                <a:gd name="T48" fmla="*/ 4 w 54"/>
                <a:gd name="T49" fmla="*/ 9 h 42"/>
                <a:gd name="T50" fmla="*/ 3 w 54"/>
                <a:gd name="T51" fmla="*/ 13 h 42"/>
                <a:gd name="T52" fmla="*/ 0 w 54"/>
                <a:gd name="T53" fmla="*/ 17 h 42"/>
                <a:gd name="T54" fmla="*/ 0 w 54"/>
                <a:gd name="T55" fmla="*/ 21 h 42"/>
                <a:gd name="T56" fmla="*/ 0 w 54"/>
                <a:gd name="T57" fmla="*/ 21 h 42"/>
                <a:gd name="T58" fmla="*/ 0 w 54"/>
                <a:gd name="T59" fmla="*/ 24 h 42"/>
                <a:gd name="T60" fmla="*/ 3 w 54"/>
                <a:gd name="T61" fmla="*/ 29 h 42"/>
                <a:gd name="T62" fmla="*/ 4 w 54"/>
                <a:gd name="T63" fmla="*/ 32 h 42"/>
                <a:gd name="T64" fmla="*/ 7 w 54"/>
                <a:gd name="T65" fmla="*/ 35 h 42"/>
                <a:gd name="T66" fmla="*/ 9 w 54"/>
                <a:gd name="T67" fmla="*/ 37 h 42"/>
                <a:gd name="T68" fmla="*/ 14 w 54"/>
                <a:gd name="T69" fmla="*/ 40 h 42"/>
                <a:gd name="T70" fmla="*/ 17 w 54"/>
                <a:gd name="T71" fmla="*/ 41 h 42"/>
                <a:gd name="T72" fmla="*/ 21 w 54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2">
                  <a:moveTo>
                    <a:pt x="21" y="42"/>
                  </a:moveTo>
                  <a:lnTo>
                    <a:pt x="33" y="42"/>
                  </a:lnTo>
                  <a:lnTo>
                    <a:pt x="37" y="41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4" y="40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5" name="Line 866"/>
            <p:cNvSpPr>
              <a:spLocks noChangeShapeType="1"/>
            </p:cNvSpPr>
            <p:nvPr/>
          </p:nvSpPr>
          <p:spPr bwMode="auto">
            <a:xfrm>
              <a:off x="2685" y="630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6" name="Freeform 867"/>
            <p:cNvSpPr>
              <a:spLocks/>
            </p:cNvSpPr>
            <p:nvPr/>
          </p:nvSpPr>
          <p:spPr bwMode="auto">
            <a:xfrm>
              <a:off x="2688" y="626"/>
              <a:ext cx="4" cy="4"/>
            </a:xfrm>
            <a:custGeom>
              <a:avLst/>
              <a:gdLst>
                <a:gd name="T0" fmla="*/ 0 w 21"/>
                <a:gd name="T1" fmla="*/ 21 h 21"/>
                <a:gd name="T2" fmla="*/ 4 w 21"/>
                <a:gd name="T3" fmla="*/ 20 h 21"/>
                <a:gd name="T4" fmla="*/ 8 w 21"/>
                <a:gd name="T5" fmla="*/ 19 h 21"/>
                <a:gd name="T6" fmla="*/ 12 w 21"/>
                <a:gd name="T7" fmla="*/ 16 h 21"/>
                <a:gd name="T8" fmla="*/ 15 w 21"/>
                <a:gd name="T9" fmla="*/ 14 h 21"/>
                <a:gd name="T10" fmla="*/ 17 w 21"/>
                <a:gd name="T11" fmla="*/ 11 h 21"/>
                <a:gd name="T12" fmla="*/ 19 w 21"/>
                <a:gd name="T13" fmla="*/ 8 h 21"/>
                <a:gd name="T14" fmla="*/ 20 w 21"/>
                <a:gd name="T15" fmla="*/ 3 h 21"/>
                <a:gd name="T16" fmla="*/ 21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4" y="20"/>
                  </a:lnTo>
                  <a:lnTo>
                    <a:pt x="8" y="19"/>
                  </a:lnTo>
                  <a:lnTo>
                    <a:pt x="12" y="16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3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7" name="Line 868"/>
            <p:cNvSpPr>
              <a:spLocks noChangeShapeType="1"/>
            </p:cNvSpPr>
            <p:nvPr/>
          </p:nvSpPr>
          <p:spPr bwMode="auto">
            <a:xfrm>
              <a:off x="2692" y="626"/>
              <a:ext cx="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8" name="Freeform 869"/>
            <p:cNvSpPr>
              <a:spLocks/>
            </p:cNvSpPr>
            <p:nvPr/>
          </p:nvSpPr>
          <p:spPr bwMode="auto">
            <a:xfrm>
              <a:off x="2688" y="621"/>
              <a:ext cx="4" cy="5"/>
            </a:xfrm>
            <a:custGeom>
              <a:avLst/>
              <a:gdLst>
                <a:gd name="T0" fmla="*/ 21 w 21"/>
                <a:gd name="T1" fmla="*/ 21 h 21"/>
                <a:gd name="T2" fmla="*/ 20 w 21"/>
                <a:gd name="T3" fmla="*/ 17 h 21"/>
                <a:gd name="T4" fmla="*/ 19 w 21"/>
                <a:gd name="T5" fmla="*/ 13 h 21"/>
                <a:gd name="T6" fmla="*/ 17 w 21"/>
                <a:gd name="T7" fmla="*/ 9 h 21"/>
                <a:gd name="T8" fmla="*/ 15 w 21"/>
                <a:gd name="T9" fmla="*/ 6 h 21"/>
                <a:gd name="T10" fmla="*/ 12 w 21"/>
                <a:gd name="T11" fmla="*/ 4 h 21"/>
                <a:gd name="T12" fmla="*/ 8 w 21"/>
                <a:gd name="T13" fmla="*/ 2 h 21"/>
                <a:gd name="T14" fmla="*/ 4 w 21"/>
                <a:gd name="T15" fmla="*/ 1 h 21"/>
                <a:gd name="T16" fmla="*/ 0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0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9" name="Line 870"/>
            <p:cNvSpPr>
              <a:spLocks noChangeShapeType="1"/>
            </p:cNvSpPr>
            <p:nvPr/>
          </p:nvSpPr>
          <p:spPr bwMode="auto">
            <a:xfrm flipH="1">
              <a:off x="2685" y="621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0" name="Freeform 871"/>
            <p:cNvSpPr>
              <a:spLocks/>
            </p:cNvSpPr>
            <p:nvPr/>
          </p:nvSpPr>
          <p:spPr bwMode="auto">
            <a:xfrm>
              <a:off x="2680" y="621"/>
              <a:ext cx="5" cy="5"/>
            </a:xfrm>
            <a:custGeom>
              <a:avLst/>
              <a:gdLst>
                <a:gd name="T0" fmla="*/ 21 w 21"/>
                <a:gd name="T1" fmla="*/ 0 h 21"/>
                <a:gd name="T2" fmla="*/ 17 w 21"/>
                <a:gd name="T3" fmla="*/ 1 h 21"/>
                <a:gd name="T4" fmla="*/ 14 w 21"/>
                <a:gd name="T5" fmla="*/ 2 h 21"/>
                <a:gd name="T6" fmla="*/ 9 w 21"/>
                <a:gd name="T7" fmla="*/ 4 h 21"/>
                <a:gd name="T8" fmla="*/ 7 w 21"/>
                <a:gd name="T9" fmla="*/ 6 h 21"/>
                <a:gd name="T10" fmla="*/ 4 w 21"/>
                <a:gd name="T11" fmla="*/ 9 h 21"/>
                <a:gd name="T12" fmla="*/ 3 w 21"/>
                <a:gd name="T13" fmla="*/ 13 h 21"/>
                <a:gd name="T14" fmla="*/ 0 w 21"/>
                <a:gd name="T15" fmla="*/ 17 h 21"/>
                <a:gd name="T16" fmla="*/ 0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17" y="1"/>
                  </a:lnTo>
                  <a:lnTo>
                    <a:pt x="14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" name="Line 872"/>
            <p:cNvSpPr>
              <a:spLocks noChangeShapeType="1"/>
            </p:cNvSpPr>
            <p:nvPr/>
          </p:nvSpPr>
          <p:spPr bwMode="auto">
            <a:xfrm>
              <a:off x="2680" y="626"/>
              <a:ext cx="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" name="Freeform 873"/>
            <p:cNvSpPr>
              <a:spLocks/>
            </p:cNvSpPr>
            <p:nvPr/>
          </p:nvSpPr>
          <p:spPr bwMode="auto">
            <a:xfrm>
              <a:off x="2680" y="626"/>
              <a:ext cx="5" cy="4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3 h 21"/>
                <a:gd name="T4" fmla="*/ 3 w 21"/>
                <a:gd name="T5" fmla="*/ 8 h 21"/>
                <a:gd name="T6" fmla="*/ 4 w 21"/>
                <a:gd name="T7" fmla="*/ 11 h 21"/>
                <a:gd name="T8" fmla="*/ 7 w 21"/>
                <a:gd name="T9" fmla="*/ 14 h 21"/>
                <a:gd name="T10" fmla="*/ 9 w 21"/>
                <a:gd name="T11" fmla="*/ 16 h 21"/>
                <a:gd name="T12" fmla="*/ 14 w 21"/>
                <a:gd name="T13" fmla="*/ 19 h 21"/>
                <a:gd name="T14" fmla="*/ 17 w 21"/>
                <a:gd name="T15" fmla="*/ 20 h 21"/>
                <a:gd name="T16" fmla="*/ 21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" name="Freeform 874"/>
            <p:cNvSpPr>
              <a:spLocks/>
            </p:cNvSpPr>
            <p:nvPr/>
          </p:nvSpPr>
          <p:spPr bwMode="auto">
            <a:xfrm>
              <a:off x="2680" y="630"/>
              <a:ext cx="12" cy="9"/>
            </a:xfrm>
            <a:custGeom>
              <a:avLst/>
              <a:gdLst>
                <a:gd name="T0" fmla="*/ 21 w 53"/>
                <a:gd name="T1" fmla="*/ 42 h 42"/>
                <a:gd name="T2" fmla="*/ 32 w 53"/>
                <a:gd name="T3" fmla="*/ 42 h 42"/>
                <a:gd name="T4" fmla="*/ 37 w 53"/>
                <a:gd name="T5" fmla="*/ 41 h 42"/>
                <a:gd name="T6" fmla="*/ 41 w 53"/>
                <a:gd name="T7" fmla="*/ 39 h 42"/>
                <a:gd name="T8" fmla="*/ 44 w 53"/>
                <a:gd name="T9" fmla="*/ 37 h 42"/>
                <a:gd name="T10" fmla="*/ 48 w 53"/>
                <a:gd name="T11" fmla="*/ 35 h 42"/>
                <a:gd name="T12" fmla="*/ 50 w 53"/>
                <a:gd name="T13" fmla="*/ 32 h 42"/>
                <a:gd name="T14" fmla="*/ 52 w 53"/>
                <a:gd name="T15" fmla="*/ 29 h 42"/>
                <a:gd name="T16" fmla="*/ 53 w 53"/>
                <a:gd name="T17" fmla="*/ 24 h 42"/>
                <a:gd name="T18" fmla="*/ 53 w 53"/>
                <a:gd name="T19" fmla="*/ 20 h 42"/>
                <a:gd name="T20" fmla="*/ 53 w 53"/>
                <a:gd name="T21" fmla="*/ 20 h 42"/>
                <a:gd name="T22" fmla="*/ 53 w 53"/>
                <a:gd name="T23" fmla="*/ 17 h 42"/>
                <a:gd name="T24" fmla="*/ 52 w 53"/>
                <a:gd name="T25" fmla="*/ 13 h 42"/>
                <a:gd name="T26" fmla="*/ 50 w 53"/>
                <a:gd name="T27" fmla="*/ 9 h 42"/>
                <a:gd name="T28" fmla="*/ 48 w 53"/>
                <a:gd name="T29" fmla="*/ 6 h 42"/>
                <a:gd name="T30" fmla="*/ 44 w 53"/>
                <a:gd name="T31" fmla="*/ 4 h 42"/>
                <a:gd name="T32" fmla="*/ 41 w 53"/>
                <a:gd name="T33" fmla="*/ 2 h 42"/>
                <a:gd name="T34" fmla="*/ 37 w 53"/>
                <a:gd name="T35" fmla="*/ 1 h 42"/>
                <a:gd name="T36" fmla="*/ 32 w 53"/>
                <a:gd name="T37" fmla="*/ 0 h 42"/>
                <a:gd name="T38" fmla="*/ 21 w 53"/>
                <a:gd name="T39" fmla="*/ 0 h 42"/>
                <a:gd name="T40" fmla="*/ 17 w 53"/>
                <a:gd name="T41" fmla="*/ 1 h 42"/>
                <a:gd name="T42" fmla="*/ 12 w 53"/>
                <a:gd name="T43" fmla="*/ 2 h 42"/>
                <a:gd name="T44" fmla="*/ 9 w 53"/>
                <a:gd name="T45" fmla="*/ 4 h 42"/>
                <a:gd name="T46" fmla="*/ 6 w 53"/>
                <a:gd name="T47" fmla="*/ 6 h 42"/>
                <a:gd name="T48" fmla="*/ 4 w 53"/>
                <a:gd name="T49" fmla="*/ 9 h 42"/>
                <a:gd name="T50" fmla="*/ 1 w 53"/>
                <a:gd name="T51" fmla="*/ 13 h 42"/>
                <a:gd name="T52" fmla="*/ 0 w 53"/>
                <a:gd name="T53" fmla="*/ 17 h 42"/>
                <a:gd name="T54" fmla="*/ 0 w 53"/>
                <a:gd name="T55" fmla="*/ 20 h 42"/>
                <a:gd name="T56" fmla="*/ 0 w 53"/>
                <a:gd name="T57" fmla="*/ 20 h 42"/>
                <a:gd name="T58" fmla="*/ 0 w 53"/>
                <a:gd name="T59" fmla="*/ 24 h 42"/>
                <a:gd name="T60" fmla="*/ 1 w 53"/>
                <a:gd name="T61" fmla="*/ 29 h 42"/>
                <a:gd name="T62" fmla="*/ 4 w 53"/>
                <a:gd name="T63" fmla="*/ 32 h 42"/>
                <a:gd name="T64" fmla="*/ 6 w 53"/>
                <a:gd name="T65" fmla="*/ 35 h 42"/>
                <a:gd name="T66" fmla="*/ 9 w 53"/>
                <a:gd name="T67" fmla="*/ 37 h 42"/>
                <a:gd name="T68" fmla="*/ 12 w 53"/>
                <a:gd name="T69" fmla="*/ 39 h 42"/>
                <a:gd name="T70" fmla="*/ 17 w 53"/>
                <a:gd name="T71" fmla="*/ 41 h 42"/>
                <a:gd name="T72" fmla="*/ 21 w 53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2">
                  <a:moveTo>
                    <a:pt x="21" y="42"/>
                  </a:moveTo>
                  <a:lnTo>
                    <a:pt x="32" y="42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3" y="24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4" y="32"/>
                  </a:lnTo>
                  <a:lnTo>
                    <a:pt x="6" y="35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7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4" name="Line 875"/>
            <p:cNvSpPr>
              <a:spLocks noChangeShapeType="1"/>
            </p:cNvSpPr>
            <p:nvPr/>
          </p:nvSpPr>
          <p:spPr bwMode="auto">
            <a:xfrm>
              <a:off x="2685" y="639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" name="Freeform 876"/>
            <p:cNvSpPr>
              <a:spLocks/>
            </p:cNvSpPr>
            <p:nvPr/>
          </p:nvSpPr>
          <p:spPr bwMode="auto">
            <a:xfrm>
              <a:off x="2688" y="635"/>
              <a:ext cx="4" cy="4"/>
            </a:xfrm>
            <a:custGeom>
              <a:avLst/>
              <a:gdLst>
                <a:gd name="T0" fmla="*/ 0 w 21"/>
                <a:gd name="T1" fmla="*/ 22 h 22"/>
                <a:gd name="T2" fmla="*/ 5 w 21"/>
                <a:gd name="T3" fmla="*/ 21 h 22"/>
                <a:gd name="T4" fmla="*/ 9 w 21"/>
                <a:gd name="T5" fmla="*/ 19 h 22"/>
                <a:gd name="T6" fmla="*/ 12 w 21"/>
                <a:gd name="T7" fmla="*/ 17 h 22"/>
                <a:gd name="T8" fmla="*/ 16 w 21"/>
                <a:gd name="T9" fmla="*/ 15 h 22"/>
                <a:gd name="T10" fmla="*/ 18 w 21"/>
                <a:gd name="T11" fmla="*/ 12 h 22"/>
                <a:gd name="T12" fmla="*/ 20 w 21"/>
                <a:gd name="T13" fmla="*/ 9 h 22"/>
                <a:gd name="T14" fmla="*/ 21 w 21"/>
                <a:gd name="T15" fmla="*/ 4 h 22"/>
                <a:gd name="T16" fmla="*/ 21 w 2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lnTo>
                    <a:pt x="5" y="21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9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6" name="Line 877"/>
            <p:cNvSpPr>
              <a:spLocks noChangeShapeType="1"/>
            </p:cNvSpPr>
            <p:nvPr/>
          </p:nvSpPr>
          <p:spPr bwMode="auto">
            <a:xfrm>
              <a:off x="2692" y="635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7" name="Freeform 878"/>
            <p:cNvSpPr>
              <a:spLocks/>
            </p:cNvSpPr>
            <p:nvPr/>
          </p:nvSpPr>
          <p:spPr bwMode="auto">
            <a:xfrm>
              <a:off x="2688" y="630"/>
              <a:ext cx="4" cy="5"/>
            </a:xfrm>
            <a:custGeom>
              <a:avLst/>
              <a:gdLst>
                <a:gd name="T0" fmla="*/ 21 w 21"/>
                <a:gd name="T1" fmla="*/ 20 h 20"/>
                <a:gd name="T2" fmla="*/ 21 w 21"/>
                <a:gd name="T3" fmla="*/ 17 h 20"/>
                <a:gd name="T4" fmla="*/ 20 w 21"/>
                <a:gd name="T5" fmla="*/ 13 h 20"/>
                <a:gd name="T6" fmla="*/ 18 w 21"/>
                <a:gd name="T7" fmla="*/ 9 h 20"/>
                <a:gd name="T8" fmla="*/ 16 w 21"/>
                <a:gd name="T9" fmla="*/ 6 h 20"/>
                <a:gd name="T10" fmla="*/ 12 w 21"/>
                <a:gd name="T11" fmla="*/ 4 h 20"/>
                <a:gd name="T12" fmla="*/ 9 w 21"/>
                <a:gd name="T13" fmla="*/ 2 h 20"/>
                <a:gd name="T14" fmla="*/ 5 w 21"/>
                <a:gd name="T15" fmla="*/ 1 h 20"/>
                <a:gd name="T16" fmla="*/ 0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lnTo>
                    <a:pt x="21" y="17"/>
                  </a:lnTo>
                  <a:lnTo>
                    <a:pt x="20" y="13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8" name="Line 879"/>
            <p:cNvSpPr>
              <a:spLocks noChangeShapeType="1"/>
            </p:cNvSpPr>
            <p:nvPr/>
          </p:nvSpPr>
          <p:spPr bwMode="auto">
            <a:xfrm flipH="1">
              <a:off x="2685" y="630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9" name="Freeform 880"/>
            <p:cNvSpPr>
              <a:spLocks/>
            </p:cNvSpPr>
            <p:nvPr/>
          </p:nvSpPr>
          <p:spPr bwMode="auto">
            <a:xfrm>
              <a:off x="2680" y="630"/>
              <a:ext cx="5" cy="5"/>
            </a:xfrm>
            <a:custGeom>
              <a:avLst/>
              <a:gdLst>
                <a:gd name="T0" fmla="*/ 21 w 21"/>
                <a:gd name="T1" fmla="*/ 0 h 20"/>
                <a:gd name="T2" fmla="*/ 17 w 21"/>
                <a:gd name="T3" fmla="*/ 1 h 20"/>
                <a:gd name="T4" fmla="*/ 12 w 21"/>
                <a:gd name="T5" fmla="*/ 2 h 20"/>
                <a:gd name="T6" fmla="*/ 9 w 21"/>
                <a:gd name="T7" fmla="*/ 4 h 20"/>
                <a:gd name="T8" fmla="*/ 6 w 21"/>
                <a:gd name="T9" fmla="*/ 6 h 20"/>
                <a:gd name="T10" fmla="*/ 4 w 21"/>
                <a:gd name="T11" fmla="*/ 9 h 20"/>
                <a:gd name="T12" fmla="*/ 1 w 21"/>
                <a:gd name="T13" fmla="*/ 13 h 20"/>
                <a:gd name="T14" fmla="*/ 0 w 21"/>
                <a:gd name="T15" fmla="*/ 17 h 20"/>
                <a:gd name="T16" fmla="*/ 0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17" y="1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0" name="Line 881"/>
            <p:cNvSpPr>
              <a:spLocks noChangeShapeType="1"/>
            </p:cNvSpPr>
            <p:nvPr/>
          </p:nvSpPr>
          <p:spPr bwMode="auto">
            <a:xfrm>
              <a:off x="2680" y="635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1" name="Freeform 882"/>
            <p:cNvSpPr>
              <a:spLocks/>
            </p:cNvSpPr>
            <p:nvPr/>
          </p:nvSpPr>
          <p:spPr bwMode="auto">
            <a:xfrm>
              <a:off x="2680" y="635"/>
              <a:ext cx="5" cy="4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4 h 22"/>
                <a:gd name="T4" fmla="*/ 1 w 21"/>
                <a:gd name="T5" fmla="*/ 9 h 22"/>
                <a:gd name="T6" fmla="*/ 4 w 21"/>
                <a:gd name="T7" fmla="*/ 12 h 22"/>
                <a:gd name="T8" fmla="*/ 6 w 21"/>
                <a:gd name="T9" fmla="*/ 15 h 22"/>
                <a:gd name="T10" fmla="*/ 9 w 21"/>
                <a:gd name="T11" fmla="*/ 17 h 22"/>
                <a:gd name="T12" fmla="*/ 12 w 21"/>
                <a:gd name="T13" fmla="*/ 19 h 22"/>
                <a:gd name="T14" fmla="*/ 17 w 21"/>
                <a:gd name="T15" fmla="*/ 21 h 22"/>
                <a:gd name="T16" fmla="*/ 21 w 2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12" y="19"/>
                  </a:lnTo>
                  <a:lnTo>
                    <a:pt x="17" y="21"/>
                  </a:lnTo>
                  <a:lnTo>
                    <a:pt x="21" y="2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2" name="Freeform 883"/>
            <p:cNvSpPr>
              <a:spLocks/>
            </p:cNvSpPr>
            <p:nvPr/>
          </p:nvSpPr>
          <p:spPr bwMode="auto">
            <a:xfrm>
              <a:off x="2680" y="652"/>
              <a:ext cx="12" cy="8"/>
            </a:xfrm>
            <a:custGeom>
              <a:avLst/>
              <a:gdLst>
                <a:gd name="T0" fmla="*/ 21 w 54"/>
                <a:gd name="T1" fmla="*/ 41 h 41"/>
                <a:gd name="T2" fmla="*/ 33 w 54"/>
                <a:gd name="T3" fmla="*/ 41 h 41"/>
                <a:gd name="T4" fmla="*/ 37 w 54"/>
                <a:gd name="T5" fmla="*/ 41 h 41"/>
                <a:gd name="T6" fmla="*/ 41 w 54"/>
                <a:gd name="T7" fmla="*/ 39 h 41"/>
                <a:gd name="T8" fmla="*/ 45 w 54"/>
                <a:gd name="T9" fmla="*/ 37 h 41"/>
                <a:gd name="T10" fmla="*/ 48 w 54"/>
                <a:gd name="T11" fmla="*/ 35 h 41"/>
                <a:gd name="T12" fmla="*/ 50 w 54"/>
                <a:gd name="T13" fmla="*/ 32 h 41"/>
                <a:gd name="T14" fmla="*/ 52 w 54"/>
                <a:gd name="T15" fmla="*/ 28 h 41"/>
                <a:gd name="T16" fmla="*/ 53 w 54"/>
                <a:gd name="T17" fmla="*/ 24 h 41"/>
                <a:gd name="T18" fmla="*/ 54 w 54"/>
                <a:gd name="T19" fmla="*/ 20 h 41"/>
                <a:gd name="T20" fmla="*/ 54 w 54"/>
                <a:gd name="T21" fmla="*/ 20 h 41"/>
                <a:gd name="T22" fmla="*/ 53 w 54"/>
                <a:gd name="T23" fmla="*/ 16 h 41"/>
                <a:gd name="T24" fmla="*/ 52 w 54"/>
                <a:gd name="T25" fmla="*/ 13 h 41"/>
                <a:gd name="T26" fmla="*/ 50 w 54"/>
                <a:gd name="T27" fmla="*/ 8 h 41"/>
                <a:gd name="T28" fmla="*/ 48 w 54"/>
                <a:gd name="T29" fmla="*/ 5 h 41"/>
                <a:gd name="T30" fmla="*/ 45 w 54"/>
                <a:gd name="T31" fmla="*/ 3 h 41"/>
                <a:gd name="T32" fmla="*/ 41 w 54"/>
                <a:gd name="T33" fmla="*/ 1 h 41"/>
                <a:gd name="T34" fmla="*/ 37 w 54"/>
                <a:gd name="T35" fmla="*/ 0 h 41"/>
                <a:gd name="T36" fmla="*/ 33 w 54"/>
                <a:gd name="T37" fmla="*/ 0 h 41"/>
                <a:gd name="T38" fmla="*/ 21 w 54"/>
                <a:gd name="T39" fmla="*/ 0 h 41"/>
                <a:gd name="T40" fmla="*/ 17 w 54"/>
                <a:gd name="T41" fmla="*/ 0 h 41"/>
                <a:gd name="T42" fmla="*/ 14 w 54"/>
                <a:gd name="T43" fmla="*/ 1 h 41"/>
                <a:gd name="T44" fmla="*/ 9 w 54"/>
                <a:gd name="T45" fmla="*/ 3 h 41"/>
                <a:gd name="T46" fmla="*/ 7 w 54"/>
                <a:gd name="T47" fmla="*/ 5 h 41"/>
                <a:gd name="T48" fmla="*/ 4 w 54"/>
                <a:gd name="T49" fmla="*/ 8 h 41"/>
                <a:gd name="T50" fmla="*/ 3 w 54"/>
                <a:gd name="T51" fmla="*/ 13 h 41"/>
                <a:gd name="T52" fmla="*/ 0 w 54"/>
                <a:gd name="T53" fmla="*/ 16 h 41"/>
                <a:gd name="T54" fmla="*/ 0 w 54"/>
                <a:gd name="T55" fmla="*/ 20 h 41"/>
                <a:gd name="T56" fmla="*/ 0 w 54"/>
                <a:gd name="T57" fmla="*/ 20 h 41"/>
                <a:gd name="T58" fmla="*/ 0 w 54"/>
                <a:gd name="T59" fmla="*/ 24 h 41"/>
                <a:gd name="T60" fmla="*/ 3 w 54"/>
                <a:gd name="T61" fmla="*/ 28 h 41"/>
                <a:gd name="T62" fmla="*/ 4 w 54"/>
                <a:gd name="T63" fmla="*/ 32 h 41"/>
                <a:gd name="T64" fmla="*/ 7 w 54"/>
                <a:gd name="T65" fmla="*/ 35 h 41"/>
                <a:gd name="T66" fmla="*/ 9 w 54"/>
                <a:gd name="T67" fmla="*/ 37 h 41"/>
                <a:gd name="T68" fmla="*/ 14 w 54"/>
                <a:gd name="T69" fmla="*/ 39 h 41"/>
                <a:gd name="T70" fmla="*/ 17 w 54"/>
                <a:gd name="T71" fmla="*/ 41 h 41"/>
                <a:gd name="T72" fmla="*/ 21 w 54"/>
                <a:gd name="T7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41">
                  <a:moveTo>
                    <a:pt x="21" y="41"/>
                  </a:moveTo>
                  <a:lnTo>
                    <a:pt x="33" y="41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7"/>
                  </a:lnTo>
                  <a:lnTo>
                    <a:pt x="48" y="35"/>
                  </a:lnTo>
                  <a:lnTo>
                    <a:pt x="50" y="32"/>
                  </a:lnTo>
                  <a:lnTo>
                    <a:pt x="52" y="28"/>
                  </a:lnTo>
                  <a:lnTo>
                    <a:pt x="53" y="24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0" y="8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1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3" y="28"/>
                  </a:lnTo>
                  <a:lnTo>
                    <a:pt x="4" y="32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4" y="39"/>
                  </a:lnTo>
                  <a:lnTo>
                    <a:pt x="17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3" name="Line 884"/>
            <p:cNvSpPr>
              <a:spLocks noChangeShapeType="1"/>
            </p:cNvSpPr>
            <p:nvPr/>
          </p:nvSpPr>
          <p:spPr bwMode="auto">
            <a:xfrm>
              <a:off x="2685" y="660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4" name="Freeform 885"/>
            <p:cNvSpPr>
              <a:spLocks/>
            </p:cNvSpPr>
            <p:nvPr/>
          </p:nvSpPr>
          <p:spPr bwMode="auto">
            <a:xfrm>
              <a:off x="2688" y="656"/>
              <a:ext cx="4" cy="4"/>
            </a:xfrm>
            <a:custGeom>
              <a:avLst/>
              <a:gdLst>
                <a:gd name="T0" fmla="*/ 0 w 21"/>
                <a:gd name="T1" fmla="*/ 21 h 21"/>
                <a:gd name="T2" fmla="*/ 4 w 21"/>
                <a:gd name="T3" fmla="*/ 21 h 21"/>
                <a:gd name="T4" fmla="*/ 8 w 21"/>
                <a:gd name="T5" fmla="*/ 19 h 21"/>
                <a:gd name="T6" fmla="*/ 12 w 21"/>
                <a:gd name="T7" fmla="*/ 17 h 21"/>
                <a:gd name="T8" fmla="*/ 15 w 21"/>
                <a:gd name="T9" fmla="*/ 15 h 21"/>
                <a:gd name="T10" fmla="*/ 17 w 21"/>
                <a:gd name="T11" fmla="*/ 12 h 21"/>
                <a:gd name="T12" fmla="*/ 19 w 21"/>
                <a:gd name="T13" fmla="*/ 8 h 21"/>
                <a:gd name="T14" fmla="*/ 20 w 21"/>
                <a:gd name="T15" fmla="*/ 4 h 21"/>
                <a:gd name="T16" fmla="*/ 21 w 2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4" y="21"/>
                  </a:lnTo>
                  <a:lnTo>
                    <a:pt x="8" y="1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5" name="Line 886"/>
            <p:cNvSpPr>
              <a:spLocks noChangeShapeType="1"/>
            </p:cNvSpPr>
            <p:nvPr/>
          </p:nvSpPr>
          <p:spPr bwMode="auto">
            <a:xfrm>
              <a:off x="2692" y="656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6" name="Freeform 887"/>
            <p:cNvSpPr>
              <a:spLocks/>
            </p:cNvSpPr>
            <p:nvPr/>
          </p:nvSpPr>
          <p:spPr bwMode="auto">
            <a:xfrm>
              <a:off x="2688" y="652"/>
              <a:ext cx="4" cy="4"/>
            </a:xfrm>
            <a:custGeom>
              <a:avLst/>
              <a:gdLst>
                <a:gd name="T0" fmla="*/ 21 w 21"/>
                <a:gd name="T1" fmla="*/ 20 h 20"/>
                <a:gd name="T2" fmla="*/ 20 w 21"/>
                <a:gd name="T3" fmla="*/ 16 h 20"/>
                <a:gd name="T4" fmla="*/ 19 w 21"/>
                <a:gd name="T5" fmla="*/ 13 h 20"/>
                <a:gd name="T6" fmla="*/ 17 w 21"/>
                <a:gd name="T7" fmla="*/ 8 h 20"/>
                <a:gd name="T8" fmla="*/ 15 w 21"/>
                <a:gd name="T9" fmla="*/ 5 h 20"/>
                <a:gd name="T10" fmla="*/ 12 w 21"/>
                <a:gd name="T11" fmla="*/ 3 h 20"/>
                <a:gd name="T12" fmla="*/ 8 w 21"/>
                <a:gd name="T13" fmla="*/ 1 h 20"/>
                <a:gd name="T14" fmla="*/ 4 w 21"/>
                <a:gd name="T15" fmla="*/ 0 h 20"/>
                <a:gd name="T16" fmla="*/ 0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lnTo>
                    <a:pt x="20" y="16"/>
                  </a:lnTo>
                  <a:lnTo>
                    <a:pt x="19" y="13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7" name="Line 888"/>
            <p:cNvSpPr>
              <a:spLocks noChangeShapeType="1"/>
            </p:cNvSpPr>
            <p:nvPr/>
          </p:nvSpPr>
          <p:spPr bwMode="auto">
            <a:xfrm flipH="1">
              <a:off x="2685" y="652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8" name="Freeform 889"/>
            <p:cNvSpPr>
              <a:spLocks/>
            </p:cNvSpPr>
            <p:nvPr/>
          </p:nvSpPr>
          <p:spPr bwMode="auto">
            <a:xfrm>
              <a:off x="2680" y="652"/>
              <a:ext cx="5" cy="4"/>
            </a:xfrm>
            <a:custGeom>
              <a:avLst/>
              <a:gdLst>
                <a:gd name="T0" fmla="*/ 21 w 21"/>
                <a:gd name="T1" fmla="*/ 0 h 20"/>
                <a:gd name="T2" fmla="*/ 17 w 21"/>
                <a:gd name="T3" fmla="*/ 0 h 20"/>
                <a:gd name="T4" fmla="*/ 14 w 21"/>
                <a:gd name="T5" fmla="*/ 1 h 20"/>
                <a:gd name="T6" fmla="*/ 9 w 21"/>
                <a:gd name="T7" fmla="*/ 3 h 20"/>
                <a:gd name="T8" fmla="*/ 7 w 21"/>
                <a:gd name="T9" fmla="*/ 5 h 20"/>
                <a:gd name="T10" fmla="*/ 4 w 21"/>
                <a:gd name="T11" fmla="*/ 8 h 20"/>
                <a:gd name="T12" fmla="*/ 3 w 21"/>
                <a:gd name="T13" fmla="*/ 13 h 20"/>
                <a:gd name="T14" fmla="*/ 0 w 21"/>
                <a:gd name="T15" fmla="*/ 16 h 20"/>
                <a:gd name="T16" fmla="*/ 0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17" y="0"/>
                  </a:lnTo>
                  <a:lnTo>
                    <a:pt x="14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9" name="Line 890"/>
            <p:cNvSpPr>
              <a:spLocks noChangeShapeType="1"/>
            </p:cNvSpPr>
            <p:nvPr/>
          </p:nvSpPr>
          <p:spPr bwMode="auto">
            <a:xfrm>
              <a:off x="2680" y="656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0" name="Freeform 891"/>
            <p:cNvSpPr>
              <a:spLocks/>
            </p:cNvSpPr>
            <p:nvPr/>
          </p:nvSpPr>
          <p:spPr bwMode="auto">
            <a:xfrm>
              <a:off x="2680" y="656"/>
              <a:ext cx="5" cy="4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4 h 21"/>
                <a:gd name="T4" fmla="*/ 3 w 21"/>
                <a:gd name="T5" fmla="*/ 8 h 21"/>
                <a:gd name="T6" fmla="*/ 4 w 21"/>
                <a:gd name="T7" fmla="*/ 12 h 21"/>
                <a:gd name="T8" fmla="*/ 7 w 21"/>
                <a:gd name="T9" fmla="*/ 15 h 21"/>
                <a:gd name="T10" fmla="*/ 9 w 21"/>
                <a:gd name="T11" fmla="*/ 17 h 21"/>
                <a:gd name="T12" fmla="*/ 14 w 21"/>
                <a:gd name="T13" fmla="*/ 19 h 21"/>
                <a:gd name="T14" fmla="*/ 17 w 21"/>
                <a:gd name="T15" fmla="*/ 21 h 21"/>
                <a:gd name="T16" fmla="*/ 21 w 2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4" y="19"/>
                  </a:lnTo>
                  <a:lnTo>
                    <a:pt x="17" y="21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1" name="Freeform 892"/>
            <p:cNvSpPr>
              <a:spLocks/>
            </p:cNvSpPr>
            <p:nvPr/>
          </p:nvSpPr>
          <p:spPr bwMode="auto">
            <a:xfrm>
              <a:off x="2680" y="660"/>
              <a:ext cx="12" cy="10"/>
            </a:xfrm>
            <a:custGeom>
              <a:avLst/>
              <a:gdLst>
                <a:gd name="T0" fmla="*/ 21 w 53"/>
                <a:gd name="T1" fmla="*/ 40 h 40"/>
                <a:gd name="T2" fmla="*/ 32 w 53"/>
                <a:gd name="T3" fmla="*/ 40 h 40"/>
                <a:gd name="T4" fmla="*/ 37 w 53"/>
                <a:gd name="T5" fmla="*/ 40 h 40"/>
                <a:gd name="T6" fmla="*/ 41 w 53"/>
                <a:gd name="T7" fmla="*/ 39 h 40"/>
                <a:gd name="T8" fmla="*/ 44 w 53"/>
                <a:gd name="T9" fmla="*/ 37 h 40"/>
                <a:gd name="T10" fmla="*/ 48 w 53"/>
                <a:gd name="T11" fmla="*/ 34 h 40"/>
                <a:gd name="T12" fmla="*/ 50 w 53"/>
                <a:gd name="T13" fmla="*/ 32 h 40"/>
                <a:gd name="T14" fmla="*/ 52 w 53"/>
                <a:gd name="T15" fmla="*/ 28 h 40"/>
                <a:gd name="T16" fmla="*/ 53 w 53"/>
                <a:gd name="T17" fmla="*/ 24 h 40"/>
                <a:gd name="T18" fmla="*/ 53 w 53"/>
                <a:gd name="T19" fmla="*/ 20 h 40"/>
                <a:gd name="T20" fmla="*/ 53 w 53"/>
                <a:gd name="T21" fmla="*/ 20 h 40"/>
                <a:gd name="T22" fmla="*/ 53 w 53"/>
                <a:gd name="T23" fmla="*/ 16 h 40"/>
                <a:gd name="T24" fmla="*/ 52 w 53"/>
                <a:gd name="T25" fmla="*/ 11 h 40"/>
                <a:gd name="T26" fmla="*/ 50 w 53"/>
                <a:gd name="T27" fmla="*/ 8 h 40"/>
                <a:gd name="T28" fmla="*/ 48 w 53"/>
                <a:gd name="T29" fmla="*/ 5 h 40"/>
                <a:gd name="T30" fmla="*/ 44 w 53"/>
                <a:gd name="T31" fmla="*/ 3 h 40"/>
                <a:gd name="T32" fmla="*/ 41 w 53"/>
                <a:gd name="T33" fmla="*/ 1 h 40"/>
                <a:gd name="T34" fmla="*/ 37 w 53"/>
                <a:gd name="T35" fmla="*/ 0 h 40"/>
                <a:gd name="T36" fmla="*/ 32 w 53"/>
                <a:gd name="T37" fmla="*/ 0 h 40"/>
                <a:gd name="T38" fmla="*/ 21 w 53"/>
                <a:gd name="T39" fmla="*/ 0 h 40"/>
                <a:gd name="T40" fmla="*/ 17 w 53"/>
                <a:gd name="T41" fmla="*/ 0 h 40"/>
                <a:gd name="T42" fmla="*/ 12 w 53"/>
                <a:gd name="T43" fmla="*/ 1 h 40"/>
                <a:gd name="T44" fmla="*/ 9 w 53"/>
                <a:gd name="T45" fmla="*/ 3 h 40"/>
                <a:gd name="T46" fmla="*/ 6 w 53"/>
                <a:gd name="T47" fmla="*/ 5 h 40"/>
                <a:gd name="T48" fmla="*/ 4 w 53"/>
                <a:gd name="T49" fmla="*/ 8 h 40"/>
                <a:gd name="T50" fmla="*/ 1 w 53"/>
                <a:gd name="T51" fmla="*/ 11 h 40"/>
                <a:gd name="T52" fmla="*/ 0 w 53"/>
                <a:gd name="T53" fmla="*/ 16 h 40"/>
                <a:gd name="T54" fmla="*/ 0 w 53"/>
                <a:gd name="T55" fmla="*/ 20 h 40"/>
                <a:gd name="T56" fmla="*/ 0 w 53"/>
                <a:gd name="T57" fmla="*/ 20 h 40"/>
                <a:gd name="T58" fmla="*/ 0 w 53"/>
                <a:gd name="T59" fmla="*/ 24 h 40"/>
                <a:gd name="T60" fmla="*/ 1 w 53"/>
                <a:gd name="T61" fmla="*/ 28 h 40"/>
                <a:gd name="T62" fmla="*/ 4 w 53"/>
                <a:gd name="T63" fmla="*/ 32 h 40"/>
                <a:gd name="T64" fmla="*/ 6 w 53"/>
                <a:gd name="T65" fmla="*/ 34 h 40"/>
                <a:gd name="T66" fmla="*/ 9 w 53"/>
                <a:gd name="T67" fmla="*/ 37 h 40"/>
                <a:gd name="T68" fmla="*/ 12 w 53"/>
                <a:gd name="T69" fmla="*/ 39 h 40"/>
                <a:gd name="T70" fmla="*/ 17 w 53"/>
                <a:gd name="T71" fmla="*/ 40 h 40"/>
                <a:gd name="T72" fmla="*/ 21 w 53"/>
                <a:gd name="T7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0">
                  <a:moveTo>
                    <a:pt x="21" y="40"/>
                  </a:moveTo>
                  <a:lnTo>
                    <a:pt x="32" y="40"/>
                  </a:lnTo>
                  <a:lnTo>
                    <a:pt x="37" y="40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52" y="28"/>
                  </a:lnTo>
                  <a:lnTo>
                    <a:pt x="53" y="24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6"/>
                  </a:lnTo>
                  <a:lnTo>
                    <a:pt x="52" y="11"/>
                  </a:lnTo>
                  <a:lnTo>
                    <a:pt x="50" y="8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7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2" name="Line 893"/>
            <p:cNvSpPr>
              <a:spLocks noChangeShapeType="1"/>
            </p:cNvSpPr>
            <p:nvPr/>
          </p:nvSpPr>
          <p:spPr bwMode="auto">
            <a:xfrm>
              <a:off x="2685" y="670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3" name="Freeform 894"/>
            <p:cNvSpPr>
              <a:spLocks/>
            </p:cNvSpPr>
            <p:nvPr/>
          </p:nvSpPr>
          <p:spPr bwMode="auto">
            <a:xfrm>
              <a:off x="2688" y="665"/>
              <a:ext cx="4" cy="5"/>
            </a:xfrm>
            <a:custGeom>
              <a:avLst/>
              <a:gdLst>
                <a:gd name="T0" fmla="*/ 0 w 21"/>
                <a:gd name="T1" fmla="*/ 20 h 20"/>
                <a:gd name="T2" fmla="*/ 5 w 21"/>
                <a:gd name="T3" fmla="*/ 20 h 20"/>
                <a:gd name="T4" fmla="*/ 9 w 21"/>
                <a:gd name="T5" fmla="*/ 19 h 20"/>
                <a:gd name="T6" fmla="*/ 12 w 21"/>
                <a:gd name="T7" fmla="*/ 17 h 20"/>
                <a:gd name="T8" fmla="*/ 16 w 21"/>
                <a:gd name="T9" fmla="*/ 14 h 20"/>
                <a:gd name="T10" fmla="*/ 18 w 21"/>
                <a:gd name="T11" fmla="*/ 12 h 20"/>
                <a:gd name="T12" fmla="*/ 20 w 21"/>
                <a:gd name="T13" fmla="*/ 8 h 20"/>
                <a:gd name="T14" fmla="*/ 21 w 21"/>
                <a:gd name="T15" fmla="*/ 4 h 20"/>
                <a:gd name="T16" fmla="*/ 2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lnTo>
                    <a:pt x="5" y="20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1" y="4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4" name="Line 895"/>
            <p:cNvSpPr>
              <a:spLocks noChangeShapeType="1"/>
            </p:cNvSpPr>
            <p:nvPr/>
          </p:nvSpPr>
          <p:spPr bwMode="auto">
            <a:xfrm>
              <a:off x="2692" y="665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5" name="Freeform 896"/>
            <p:cNvSpPr>
              <a:spLocks/>
            </p:cNvSpPr>
            <p:nvPr/>
          </p:nvSpPr>
          <p:spPr bwMode="auto">
            <a:xfrm>
              <a:off x="2688" y="660"/>
              <a:ext cx="4" cy="5"/>
            </a:xfrm>
            <a:custGeom>
              <a:avLst/>
              <a:gdLst>
                <a:gd name="T0" fmla="*/ 21 w 21"/>
                <a:gd name="T1" fmla="*/ 20 h 20"/>
                <a:gd name="T2" fmla="*/ 21 w 21"/>
                <a:gd name="T3" fmla="*/ 16 h 20"/>
                <a:gd name="T4" fmla="*/ 20 w 21"/>
                <a:gd name="T5" fmla="*/ 11 h 20"/>
                <a:gd name="T6" fmla="*/ 18 w 21"/>
                <a:gd name="T7" fmla="*/ 8 h 20"/>
                <a:gd name="T8" fmla="*/ 16 w 21"/>
                <a:gd name="T9" fmla="*/ 5 h 20"/>
                <a:gd name="T10" fmla="*/ 12 w 21"/>
                <a:gd name="T11" fmla="*/ 3 h 20"/>
                <a:gd name="T12" fmla="*/ 9 w 21"/>
                <a:gd name="T13" fmla="*/ 1 h 20"/>
                <a:gd name="T14" fmla="*/ 5 w 21"/>
                <a:gd name="T15" fmla="*/ 0 h 20"/>
                <a:gd name="T16" fmla="*/ 0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lnTo>
                    <a:pt x="21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2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" name="Line 897"/>
            <p:cNvSpPr>
              <a:spLocks noChangeShapeType="1"/>
            </p:cNvSpPr>
            <p:nvPr/>
          </p:nvSpPr>
          <p:spPr bwMode="auto">
            <a:xfrm flipH="1">
              <a:off x="2685" y="660"/>
              <a:ext cx="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7" name="Freeform 898"/>
            <p:cNvSpPr>
              <a:spLocks/>
            </p:cNvSpPr>
            <p:nvPr/>
          </p:nvSpPr>
          <p:spPr bwMode="auto">
            <a:xfrm>
              <a:off x="2680" y="660"/>
              <a:ext cx="5" cy="5"/>
            </a:xfrm>
            <a:custGeom>
              <a:avLst/>
              <a:gdLst>
                <a:gd name="T0" fmla="*/ 21 w 21"/>
                <a:gd name="T1" fmla="*/ 0 h 20"/>
                <a:gd name="T2" fmla="*/ 17 w 21"/>
                <a:gd name="T3" fmla="*/ 0 h 20"/>
                <a:gd name="T4" fmla="*/ 12 w 21"/>
                <a:gd name="T5" fmla="*/ 1 h 20"/>
                <a:gd name="T6" fmla="*/ 9 w 21"/>
                <a:gd name="T7" fmla="*/ 3 h 20"/>
                <a:gd name="T8" fmla="*/ 6 w 21"/>
                <a:gd name="T9" fmla="*/ 5 h 20"/>
                <a:gd name="T10" fmla="*/ 4 w 21"/>
                <a:gd name="T11" fmla="*/ 8 h 20"/>
                <a:gd name="T12" fmla="*/ 1 w 21"/>
                <a:gd name="T13" fmla="*/ 11 h 20"/>
                <a:gd name="T14" fmla="*/ 0 w 21"/>
                <a:gd name="T15" fmla="*/ 16 h 20"/>
                <a:gd name="T16" fmla="*/ 0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17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8" name="Line 899"/>
            <p:cNvSpPr>
              <a:spLocks noChangeShapeType="1"/>
            </p:cNvSpPr>
            <p:nvPr/>
          </p:nvSpPr>
          <p:spPr bwMode="auto">
            <a:xfrm>
              <a:off x="2680" y="665"/>
              <a:ext cx="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9" name="Freeform 900"/>
            <p:cNvSpPr>
              <a:spLocks/>
            </p:cNvSpPr>
            <p:nvPr/>
          </p:nvSpPr>
          <p:spPr bwMode="auto">
            <a:xfrm>
              <a:off x="2680" y="665"/>
              <a:ext cx="5" cy="5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4 h 20"/>
                <a:gd name="T4" fmla="*/ 1 w 21"/>
                <a:gd name="T5" fmla="*/ 8 h 20"/>
                <a:gd name="T6" fmla="*/ 4 w 21"/>
                <a:gd name="T7" fmla="*/ 12 h 20"/>
                <a:gd name="T8" fmla="*/ 6 w 21"/>
                <a:gd name="T9" fmla="*/ 14 h 20"/>
                <a:gd name="T10" fmla="*/ 9 w 21"/>
                <a:gd name="T11" fmla="*/ 17 h 20"/>
                <a:gd name="T12" fmla="*/ 12 w 21"/>
                <a:gd name="T13" fmla="*/ 19 h 20"/>
                <a:gd name="T14" fmla="*/ 17 w 21"/>
                <a:gd name="T15" fmla="*/ 20 h 20"/>
                <a:gd name="T16" fmla="*/ 21 w 2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0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9" y="17"/>
                  </a:lnTo>
                  <a:lnTo>
                    <a:pt x="12" y="19"/>
                  </a:lnTo>
                  <a:lnTo>
                    <a:pt x="17" y="20"/>
                  </a:lnTo>
                  <a:lnTo>
                    <a:pt x="21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0" name="Freeform 901"/>
            <p:cNvSpPr>
              <a:spLocks/>
            </p:cNvSpPr>
            <p:nvPr/>
          </p:nvSpPr>
          <p:spPr bwMode="auto">
            <a:xfrm>
              <a:off x="2723" y="497"/>
              <a:ext cx="8" cy="4"/>
            </a:xfrm>
            <a:custGeom>
              <a:avLst/>
              <a:gdLst>
                <a:gd name="T0" fmla="*/ 38 w 38"/>
                <a:gd name="T1" fmla="*/ 10 h 22"/>
                <a:gd name="T2" fmla="*/ 38 w 38"/>
                <a:gd name="T3" fmla="*/ 0 h 22"/>
                <a:gd name="T4" fmla="*/ 24 w 38"/>
                <a:gd name="T5" fmla="*/ 1 h 22"/>
                <a:gd name="T6" fmla="*/ 11 w 38"/>
                <a:gd name="T7" fmla="*/ 3 h 22"/>
                <a:gd name="T8" fmla="*/ 7 w 38"/>
                <a:gd name="T9" fmla="*/ 5 h 22"/>
                <a:gd name="T10" fmla="*/ 3 w 38"/>
                <a:gd name="T11" fmla="*/ 6 h 22"/>
                <a:gd name="T12" fmla="*/ 0 w 38"/>
                <a:gd name="T13" fmla="*/ 8 h 22"/>
                <a:gd name="T14" fmla="*/ 0 w 38"/>
                <a:gd name="T15" fmla="*/ 10 h 22"/>
                <a:gd name="T16" fmla="*/ 0 w 38"/>
                <a:gd name="T17" fmla="*/ 14 h 22"/>
                <a:gd name="T18" fmla="*/ 3 w 38"/>
                <a:gd name="T19" fmla="*/ 16 h 22"/>
                <a:gd name="T20" fmla="*/ 7 w 38"/>
                <a:gd name="T21" fmla="*/ 17 h 22"/>
                <a:gd name="T22" fmla="*/ 11 w 38"/>
                <a:gd name="T23" fmla="*/ 19 h 22"/>
                <a:gd name="T24" fmla="*/ 24 w 38"/>
                <a:gd name="T25" fmla="*/ 21 h 22"/>
                <a:gd name="T26" fmla="*/ 38 w 38"/>
                <a:gd name="T27" fmla="*/ 22 h 22"/>
                <a:gd name="T28" fmla="*/ 38 w 38"/>
                <a:gd name="T2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2">
                  <a:moveTo>
                    <a:pt x="38" y="10"/>
                  </a:moveTo>
                  <a:lnTo>
                    <a:pt x="38" y="0"/>
                  </a:lnTo>
                  <a:lnTo>
                    <a:pt x="24" y="1"/>
                  </a:lnTo>
                  <a:lnTo>
                    <a:pt x="11" y="3"/>
                  </a:lnTo>
                  <a:lnTo>
                    <a:pt x="7" y="5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24" y="21"/>
                  </a:lnTo>
                  <a:lnTo>
                    <a:pt x="38" y="22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1" name="Freeform 902"/>
            <p:cNvSpPr>
              <a:spLocks/>
            </p:cNvSpPr>
            <p:nvPr/>
          </p:nvSpPr>
          <p:spPr bwMode="auto">
            <a:xfrm>
              <a:off x="2723" y="497"/>
              <a:ext cx="8" cy="4"/>
            </a:xfrm>
            <a:custGeom>
              <a:avLst/>
              <a:gdLst>
                <a:gd name="T0" fmla="*/ 38 w 38"/>
                <a:gd name="T1" fmla="*/ 0 h 22"/>
                <a:gd name="T2" fmla="*/ 24 w 38"/>
                <a:gd name="T3" fmla="*/ 1 h 22"/>
                <a:gd name="T4" fmla="*/ 11 w 38"/>
                <a:gd name="T5" fmla="*/ 3 h 22"/>
                <a:gd name="T6" fmla="*/ 7 w 38"/>
                <a:gd name="T7" fmla="*/ 5 h 22"/>
                <a:gd name="T8" fmla="*/ 3 w 38"/>
                <a:gd name="T9" fmla="*/ 6 h 22"/>
                <a:gd name="T10" fmla="*/ 0 w 38"/>
                <a:gd name="T11" fmla="*/ 8 h 22"/>
                <a:gd name="T12" fmla="*/ 0 w 38"/>
                <a:gd name="T13" fmla="*/ 10 h 22"/>
                <a:gd name="T14" fmla="*/ 0 w 38"/>
                <a:gd name="T15" fmla="*/ 14 h 22"/>
                <a:gd name="T16" fmla="*/ 3 w 38"/>
                <a:gd name="T17" fmla="*/ 16 h 22"/>
                <a:gd name="T18" fmla="*/ 7 w 38"/>
                <a:gd name="T19" fmla="*/ 17 h 22"/>
                <a:gd name="T20" fmla="*/ 11 w 38"/>
                <a:gd name="T21" fmla="*/ 19 h 22"/>
                <a:gd name="T22" fmla="*/ 24 w 38"/>
                <a:gd name="T23" fmla="*/ 21 h 22"/>
                <a:gd name="T24" fmla="*/ 38 w 3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5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24" y="21"/>
                  </a:lnTo>
                  <a:lnTo>
                    <a:pt x="38" y="2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2" name="Freeform 903"/>
            <p:cNvSpPr>
              <a:spLocks/>
            </p:cNvSpPr>
            <p:nvPr/>
          </p:nvSpPr>
          <p:spPr bwMode="auto">
            <a:xfrm>
              <a:off x="2723" y="507"/>
              <a:ext cx="8" cy="5"/>
            </a:xfrm>
            <a:custGeom>
              <a:avLst/>
              <a:gdLst>
                <a:gd name="T0" fmla="*/ 38 w 38"/>
                <a:gd name="T1" fmla="*/ 12 h 24"/>
                <a:gd name="T2" fmla="*/ 38 w 38"/>
                <a:gd name="T3" fmla="*/ 0 h 24"/>
                <a:gd name="T4" fmla="*/ 24 w 38"/>
                <a:gd name="T5" fmla="*/ 1 h 24"/>
                <a:gd name="T6" fmla="*/ 11 w 38"/>
                <a:gd name="T7" fmla="*/ 4 h 24"/>
                <a:gd name="T8" fmla="*/ 7 w 38"/>
                <a:gd name="T9" fmla="*/ 5 h 24"/>
                <a:gd name="T10" fmla="*/ 3 w 38"/>
                <a:gd name="T11" fmla="*/ 7 h 24"/>
                <a:gd name="T12" fmla="*/ 0 w 38"/>
                <a:gd name="T13" fmla="*/ 10 h 24"/>
                <a:gd name="T14" fmla="*/ 0 w 38"/>
                <a:gd name="T15" fmla="*/ 12 h 24"/>
                <a:gd name="T16" fmla="*/ 0 w 38"/>
                <a:gd name="T17" fmla="*/ 14 h 24"/>
                <a:gd name="T18" fmla="*/ 3 w 38"/>
                <a:gd name="T19" fmla="*/ 16 h 24"/>
                <a:gd name="T20" fmla="*/ 7 w 38"/>
                <a:gd name="T21" fmla="*/ 18 h 24"/>
                <a:gd name="T22" fmla="*/ 11 w 38"/>
                <a:gd name="T23" fmla="*/ 20 h 24"/>
                <a:gd name="T24" fmla="*/ 24 w 38"/>
                <a:gd name="T25" fmla="*/ 22 h 24"/>
                <a:gd name="T26" fmla="*/ 38 w 38"/>
                <a:gd name="T27" fmla="*/ 24 h 24"/>
                <a:gd name="T28" fmla="*/ 38 w 38"/>
                <a:gd name="T2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">
                  <a:moveTo>
                    <a:pt x="38" y="12"/>
                  </a:moveTo>
                  <a:lnTo>
                    <a:pt x="38" y="0"/>
                  </a:lnTo>
                  <a:lnTo>
                    <a:pt x="24" y="1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8" y="24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3" name="Freeform 904"/>
            <p:cNvSpPr>
              <a:spLocks/>
            </p:cNvSpPr>
            <p:nvPr/>
          </p:nvSpPr>
          <p:spPr bwMode="auto">
            <a:xfrm>
              <a:off x="2723" y="507"/>
              <a:ext cx="8" cy="5"/>
            </a:xfrm>
            <a:custGeom>
              <a:avLst/>
              <a:gdLst>
                <a:gd name="T0" fmla="*/ 38 w 38"/>
                <a:gd name="T1" fmla="*/ 0 h 24"/>
                <a:gd name="T2" fmla="*/ 24 w 38"/>
                <a:gd name="T3" fmla="*/ 1 h 24"/>
                <a:gd name="T4" fmla="*/ 11 w 38"/>
                <a:gd name="T5" fmla="*/ 4 h 24"/>
                <a:gd name="T6" fmla="*/ 7 w 38"/>
                <a:gd name="T7" fmla="*/ 5 h 24"/>
                <a:gd name="T8" fmla="*/ 3 w 38"/>
                <a:gd name="T9" fmla="*/ 7 h 24"/>
                <a:gd name="T10" fmla="*/ 0 w 38"/>
                <a:gd name="T11" fmla="*/ 10 h 24"/>
                <a:gd name="T12" fmla="*/ 0 w 38"/>
                <a:gd name="T13" fmla="*/ 12 h 24"/>
                <a:gd name="T14" fmla="*/ 0 w 38"/>
                <a:gd name="T15" fmla="*/ 14 h 24"/>
                <a:gd name="T16" fmla="*/ 3 w 38"/>
                <a:gd name="T17" fmla="*/ 16 h 24"/>
                <a:gd name="T18" fmla="*/ 7 w 38"/>
                <a:gd name="T19" fmla="*/ 18 h 24"/>
                <a:gd name="T20" fmla="*/ 11 w 38"/>
                <a:gd name="T21" fmla="*/ 20 h 24"/>
                <a:gd name="T22" fmla="*/ 24 w 38"/>
                <a:gd name="T23" fmla="*/ 22 h 24"/>
                <a:gd name="T24" fmla="*/ 38 w 38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4">
                  <a:moveTo>
                    <a:pt x="38" y="0"/>
                  </a:moveTo>
                  <a:lnTo>
                    <a:pt x="24" y="1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8" y="24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4" name="Freeform 905"/>
            <p:cNvSpPr>
              <a:spLocks/>
            </p:cNvSpPr>
            <p:nvPr/>
          </p:nvSpPr>
          <p:spPr bwMode="auto">
            <a:xfrm>
              <a:off x="2723" y="517"/>
              <a:ext cx="8" cy="4"/>
            </a:xfrm>
            <a:custGeom>
              <a:avLst/>
              <a:gdLst>
                <a:gd name="T0" fmla="*/ 38 w 38"/>
                <a:gd name="T1" fmla="*/ 12 h 23"/>
                <a:gd name="T2" fmla="*/ 38 w 38"/>
                <a:gd name="T3" fmla="*/ 0 h 23"/>
                <a:gd name="T4" fmla="*/ 24 w 38"/>
                <a:gd name="T5" fmla="*/ 1 h 23"/>
                <a:gd name="T6" fmla="*/ 11 w 38"/>
                <a:gd name="T7" fmla="*/ 3 h 23"/>
                <a:gd name="T8" fmla="*/ 7 w 38"/>
                <a:gd name="T9" fmla="*/ 6 h 23"/>
                <a:gd name="T10" fmla="*/ 3 w 38"/>
                <a:gd name="T11" fmla="*/ 8 h 23"/>
                <a:gd name="T12" fmla="*/ 0 w 38"/>
                <a:gd name="T13" fmla="*/ 10 h 23"/>
                <a:gd name="T14" fmla="*/ 0 w 38"/>
                <a:gd name="T15" fmla="*/ 12 h 23"/>
                <a:gd name="T16" fmla="*/ 0 w 38"/>
                <a:gd name="T17" fmla="*/ 14 h 23"/>
                <a:gd name="T18" fmla="*/ 3 w 38"/>
                <a:gd name="T19" fmla="*/ 16 h 23"/>
                <a:gd name="T20" fmla="*/ 7 w 38"/>
                <a:gd name="T21" fmla="*/ 18 h 23"/>
                <a:gd name="T22" fmla="*/ 11 w 38"/>
                <a:gd name="T23" fmla="*/ 20 h 23"/>
                <a:gd name="T24" fmla="*/ 24 w 38"/>
                <a:gd name="T25" fmla="*/ 23 h 23"/>
                <a:gd name="T26" fmla="*/ 38 w 38"/>
                <a:gd name="T27" fmla="*/ 23 h 23"/>
                <a:gd name="T28" fmla="*/ 38 w 38"/>
                <a:gd name="T2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3">
                  <a:moveTo>
                    <a:pt x="38" y="12"/>
                  </a:moveTo>
                  <a:lnTo>
                    <a:pt x="38" y="0"/>
                  </a:lnTo>
                  <a:lnTo>
                    <a:pt x="24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3"/>
                  </a:lnTo>
                  <a:lnTo>
                    <a:pt x="38" y="23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5" name="Freeform 906"/>
            <p:cNvSpPr>
              <a:spLocks/>
            </p:cNvSpPr>
            <p:nvPr/>
          </p:nvSpPr>
          <p:spPr bwMode="auto">
            <a:xfrm>
              <a:off x="2723" y="517"/>
              <a:ext cx="8" cy="4"/>
            </a:xfrm>
            <a:custGeom>
              <a:avLst/>
              <a:gdLst>
                <a:gd name="T0" fmla="*/ 38 w 38"/>
                <a:gd name="T1" fmla="*/ 0 h 23"/>
                <a:gd name="T2" fmla="*/ 24 w 38"/>
                <a:gd name="T3" fmla="*/ 1 h 23"/>
                <a:gd name="T4" fmla="*/ 11 w 38"/>
                <a:gd name="T5" fmla="*/ 3 h 23"/>
                <a:gd name="T6" fmla="*/ 7 w 38"/>
                <a:gd name="T7" fmla="*/ 6 h 23"/>
                <a:gd name="T8" fmla="*/ 3 w 38"/>
                <a:gd name="T9" fmla="*/ 8 h 23"/>
                <a:gd name="T10" fmla="*/ 0 w 38"/>
                <a:gd name="T11" fmla="*/ 10 h 23"/>
                <a:gd name="T12" fmla="*/ 0 w 38"/>
                <a:gd name="T13" fmla="*/ 12 h 23"/>
                <a:gd name="T14" fmla="*/ 0 w 38"/>
                <a:gd name="T15" fmla="*/ 14 h 23"/>
                <a:gd name="T16" fmla="*/ 3 w 38"/>
                <a:gd name="T17" fmla="*/ 16 h 23"/>
                <a:gd name="T18" fmla="*/ 7 w 38"/>
                <a:gd name="T19" fmla="*/ 18 h 23"/>
                <a:gd name="T20" fmla="*/ 11 w 38"/>
                <a:gd name="T21" fmla="*/ 20 h 23"/>
                <a:gd name="T22" fmla="*/ 24 w 38"/>
                <a:gd name="T23" fmla="*/ 23 h 23"/>
                <a:gd name="T24" fmla="*/ 38 w 38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3">
                  <a:moveTo>
                    <a:pt x="38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3"/>
                  </a:lnTo>
                  <a:lnTo>
                    <a:pt x="38" y="2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6" name="Freeform 907"/>
            <p:cNvSpPr>
              <a:spLocks/>
            </p:cNvSpPr>
            <p:nvPr/>
          </p:nvSpPr>
          <p:spPr bwMode="auto">
            <a:xfrm>
              <a:off x="2723" y="527"/>
              <a:ext cx="8" cy="5"/>
            </a:xfrm>
            <a:custGeom>
              <a:avLst/>
              <a:gdLst>
                <a:gd name="T0" fmla="*/ 38 w 38"/>
                <a:gd name="T1" fmla="*/ 11 h 23"/>
                <a:gd name="T2" fmla="*/ 38 w 38"/>
                <a:gd name="T3" fmla="*/ 0 h 23"/>
                <a:gd name="T4" fmla="*/ 24 w 38"/>
                <a:gd name="T5" fmla="*/ 2 h 23"/>
                <a:gd name="T6" fmla="*/ 11 w 38"/>
                <a:gd name="T7" fmla="*/ 4 h 23"/>
                <a:gd name="T8" fmla="*/ 7 w 38"/>
                <a:gd name="T9" fmla="*/ 6 h 23"/>
                <a:gd name="T10" fmla="*/ 3 w 38"/>
                <a:gd name="T11" fmla="*/ 7 h 23"/>
                <a:gd name="T12" fmla="*/ 0 w 38"/>
                <a:gd name="T13" fmla="*/ 9 h 23"/>
                <a:gd name="T14" fmla="*/ 0 w 38"/>
                <a:gd name="T15" fmla="*/ 11 h 23"/>
                <a:gd name="T16" fmla="*/ 0 w 38"/>
                <a:gd name="T17" fmla="*/ 14 h 23"/>
                <a:gd name="T18" fmla="*/ 3 w 38"/>
                <a:gd name="T19" fmla="*/ 17 h 23"/>
                <a:gd name="T20" fmla="*/ 7 w 38"/>
                <a:gd name="T21" fmla="*/ 18 h 23"/>
                <a:gd name="T22" fmla="*/ 11 w 38"/>
                <a:gd name="T23" fmla="*/ 20 h 23"/>
                <a:gd name="T24" fmla="*/ 24 w 38"/>
                <a:gd name="T25" fmla="*/ 22 h 23"/>
                <a:gd name="T26" fmla="*/ 38 w 38"/>
                <a:gd name="T27" fmla="*/ 23 h 23"/>
                <a:gd name="T28" fmla="*/ 38 w 38"/>
                <a:gd name="T2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3">
                  <a:moveTo>
                    <a:pt x="38" y="11"/>
                  </a:moveTo>
                  <a:lnTo>
                    <a:pt x="38" y="0"/>
                  </a:lnTo>
                  <a:lnTo>
                    <a:pt x="24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8" y="23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7" name="Freeform 908"/>
            <p:cNvSpPr>
              <a:spLocks/>
            </p:cNvSpPr>
            <p:nvPr/>
          </p:nvSpPr>
          <p:spPr bwMode="auto">
            <a:xfrm>
              <a:off x="2723" y="527"/>
              <a:ext cx="8" cy="5"/>
            </a:xfrm>
            <a:custGeom>
              <a:avLst/>
              <a:gdLst>
                <a:gd name="T0" fmla="*/ 38 w 38"/>
                <a:gd name="T1" fmla="*/ 0 h 23"/>
                <a:gd name="T2" fmla="*/ 24 w 38"/>
                <a:gd name="T3" fmla="*/ 2 h 23"/>
                <a:gd name="T4" fmla="*/ 11 w 38"/>
                <a:gd name="T5" fmla="*/ 4 h 23"/>
                <a:gd name="T6" fmla="*/ 7 w 38"/>
                <a:gd name="T7" fmla="*/ 6 h 23"/>
                <a:gd name="T8" fmla="*/ 3 w 38"/>
                <a:gd name="T9" fmla="*/ 7 h 23"/>
                <a:gd name="T10" fmla="*/ 0 w 38"/>
                <a:gd name="T11" fmla="*/ 9 h 23"/>
                <a:gd name="T12" fmla="*/ 0 w 38"/>
                <a:gd name="T13" fmla="*/ 11 h 23"/>
                <a:gd name="T14" fmla="*/ 0 w 38"/>
                <a:gd name="T15" fmla="*/ 14 h 23"/>
                <a:gd name="T16" fmla="*/ 3 w 38"/>
                <a:gd name="T17" fmla="*/ 17 h 23"/>
                <a:gd name="T18" fmla="*/ 7 w 38"/>
                <a:gd name="T19" fmla="*/ 18 h 23"/>
                <a:gd name="T20" fmla="*/ 11 w 38"/>
                <a:gd name="T21" fmla="*/ 20 h 23"/>
                <a:gd name="T22" fmla="*/ 24 w 38"/>
                <a:gd name="T23" fmla="*/ 22 h 23"/>
                <a:gd name="T24" fmla="*/ 38 w 38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3">
                  <a:moveTo>
                    <a:pt x="38" y="0"/>
                  </a:moveTo>
                  <a:lnTo>
                    <a:pt x="24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8" y="2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8" name="Freeform 909"/>
            <p:cNvSpPr>
              <a:spLocks/>
            </p:cNvSpPr>
            <p:nvPr/>
          </p:nvSpPr>
          <p:spPr bwMode="auto">
            <a:xfrm>
              <a:off x="2731" y="501"/>
              <a:ext cx="9" cy="6"/>
            </a:xfrm>
            <a:custGeom>
              <a:avLst/>
              <a:gdLst>
                <a:gd name="T0" fmla="*/ 0 w 39"/>
                <a:gd name="T1" fmla="*/ 23 h 23"/>
                <a:gd name="T2" fmla="*/ 16 w 39"/>
                <a:gd name="T3" fmla="*/ 23 h 23"/>
                <a:gd name="T4" fmla="*/ 28 w 39"/>
                <a:gd name="T5" fmla="*/ 20 h 23"/>
                <a:gd name="T6" fmla="*/ 32 w 39"/>
                <a:gd name="T7" fmla="*/ 19 h 23"/>
                <a:gd name="T8" fmla="*/ 37 w 39"/>
                <a:gd name="T9" fmla="*/ 16 h 23"/>
                <a:gd name="T10" fmla="*/ 39 w 39"/>
                <a:gd name="T11" fmla="*/ 14 h 23"/>
                <a:gd name="T12" fmla="*/ 39 w 39"/>
                <a:gd name="T13" fmla="*/ 12 h 23"/>
                <a:gd name="T14" fmla="*/ 39 w 39"/>
                <a:gd name="T15" fmla="*/ 10 h 23"/>
                <a:gd name="T16" fmla="*/ 37 w 39"/>
                <a:gd name="T17" fmla="*/ 8 h 23"/>
                <a:gd name="T18" fmla="*/ 32 w 39"/>
                <a:gd name="T19" fmla="*/ 6 h 23"/>
                <a:gd name="T20" fmla="*/ 28 w 39"/>
                <a:gd name="T21" fmla="*/ 3 h 23"/>
                <a:gd name="T22" fmla="*/ 16 w 39"/>
                <a:gd name="T23" fmla="*/ 1 h 23"/>
                <a:gd name="T24" fmla="*/ 0 w 39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lnTo>
                    <a:pt x="16" y="23"/>
                  </a:lnTo>
                  <a:lnTo>
                    <a:pt x="28" y="20"/>
                  </a:lnTo>
                  <a:lnTo>
                    <a:pt x="32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9" name="Freeform 910"/>
            <p:cNvSpPr>
              <a:spLocks/>
            </p:cNvSpPr>
            <p:nvPr/>
          </p:nvSpPr>
          <p:spPr bwMode="auto">
            <a:xfrm>
              <a:off x="2731" y="512"/>
              <a:ext cx="9" cy="5"/>
            </a:xfrm>
            <a:custGeom>
              <a:avLst/>
              <a:gdLst>
                <a:gd name="T0" fmla="*/ 0 w 39"/>
                <a:gd name="T1" fmla="*/ 22 h 22"/>
                <a:gd name="T2" fmla="*/ 16 w 39"/>
                <a:gd name="T3" fmla="*/ 21 h 22"/>
                <a:gd name="T4" fmla="*/ 28 w 39"/>
                <a:gd name="T5" fmla="*/ 19 h 22"/>
                <a:gd name="T6" fmla="*/ 32 w 39"/>
                <a:gd name="T7" fmla="*/ 17 h 22"/>
                <a:gd name="T8" fmla="*/ 37 w 39"/>
                <a:gd name="T9" fmla="*/ 16 h 22"/>
                <a:gd name="T10" fmla="*/ 39 w 39"/>
                <a:gd name="T11" fmla="*/ 14 h 22"/>
                <a:gd name="T12" fmla="*/ 39 w 39"/>
                <a:gd name="T13" fmla="*/ 10 h 22"/>
                <a:gd name="T14" fmla="*/ 39 w 39"/>
                <a:gd name="T15" fmla="*/ 8 h 22"/>
                <a:gd name="T16" fmla="*/ 37 w 39"/>
                <a:gd name="T17" fmla="*/ 6 h 22"/>
                <a:gd name="T18" fmla="*/ 32 w 39"/>
                <a:gd name="T19" fmla="*/ 5 h 22"/>
                <a:gd name="T20" fmla="*/ 28 w 39"/>
                <a:gd name="T21" fmla="*/ 3 h 22"/>
                <a:gd name="T22" fmla="*/ 16 w 39"/>
                <a:gd name="T23" fmla="*/ 1 h 22"/>
                <a:gd name="T24" fmla="*/ 0 w 39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2">
                  <a:moveTo>
                    <a:pt x="0" y="22"/>
                  </a:moveTo>
                  <a:lnTo>
                    <a:pt x="16" y="21"/>
                  </a:lnTo>
                  <a:lnTo>
                    <a:pt x="28" y="19"/>
                  </a:lnTo>
                  <a:lnTo>
                    <a:pt x="32" y="17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37" y="6"/>
                  </a:lnTo>
                  <a:lnTo>
                    <a:pt x="32" y="5"/>
                  </a:lnTo>
                  <a:lnTo>
                    <a:pt x="28" y="3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0" name="Freeform 911"/>
            <p:cNvSpPr>
              <a:spLocks/>
            </p:cNvSpPr>
            <p:nvPr/>
          </p:nvSpPr>
          <p:spPr bwMode="auto">
            <a:xfrm>
              <a:off x="2731" y="521"/>
              <a:ext cx="9" cy="6"/>
            </a:xfrm>
            <a:custGeom>
              <a:avLst/>
              <a:gdLst>
                <a:gd name="T0" fmla="*/ 0 w 39"/>
                <a:gd name="T1" fmla="*/ 23 h 23"/>
                <a:gd name="T2" fmla="*/ 16 w 39"/>
                <a:gd name="T3" fmla="*/ 22 h 23"/>
                <a:gd name="T4" fmla="*/ 28 w 39"/>
                <a:gd name="T5" fmla="*/ 20 h 23"/>
                <a:gd name="T6" fmla="*/ 32 w 39"/>
                <a:gd name="T7" fmla="*/ 18 h 23"/>
                <a:gd name="T8" fmla="*/ 37 w 39"/>
                <a:gd name="T9" fmla="*/ 16 h 23"/>
                <a:gd name="T10" fmla="*/ 39 w 39"/>
                <a:gd name="T11" fmla="*/ 14 h 23"/>
                <a:gd name="T12" fmla="*/ 39 w 39"/>
                <a:gd name="T13" fmla="*/ 12 h 23"/>
                <a:gd name="T14" fmla="*/ 39 w 39"/>
                <a:gd name="T15" fmla="*/ 9 h 23"/>
                <a:gd name="T16" fmla="*/ 37 w 39"/>
                <a:gd name="T17" fmla="*/ 7 h 23"/>
                <a:gd name="T18" fmla="*/ 32 w 39"/>
                <a:gd name="T19" fmla="*/ 5 h 23"/>
                <a:gd name="T20" fmla="*/ 28 w 39"/>
                <a:gd name="T21" fmla="*/ 4 h 23"/>
                <a:gd name="T22" fmla="*/ 16 w 39"/>
                <a:gd name="T23" fmla="*/ 1 h 23"/>
                <a:gd name="T24" fmla="*/ 0 w 39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lnTo>
                    <a:pt x="16" y="22"/>
                  </a:lnTo>
                  <a:lnTo>
                    <a:pt x="28" y="20"/>
                  </a:lnTo>
                  <a:lnTo>
                    <a:pt x="32" y="18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2" y="5"/>
                  </a:lnTo>
                  <a:lnTo>
                    <a:pt x="28" y="4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1" name="Freeform 912"/>
            <p:cNvSpPr>
              <a:spLocks/>
            </p:cNvSpPr>
            <p:nvPr/>
          </p:nvSpPr>
          <p:spPr bwMode="auto">
            <a:xfrm>
              <a:off x="2731" y="532"/>
              <a:ext cx="9" cy="5"/>
            </a:xfrm>
            <a:custGeom>
              <a:avLst/>
              <a:gdLst>
                <a:gd name="T0" fmla="*/ 0 w 39"/>
                <a:gd name="T1" fmla="*/ 23 h 23"/>
                <a:gd name="T2" fmla="*/ 16 w 39"/>
                <a:gd name="T3" fmla="*/ 23 h 23"/>
                <a:gd name="T4" fmla="*/ 28 w 39"/>
                <a:gd name="T5" fmla="*/ 19 h 23"/>
                <a:gd name="T6" fmla="*/ 32 w 39"/>
                <a:gd name="T7" fmla="*/ 18 h 23"/>
                <a:gd name="T8" fmla="*/ 37 w 39"/>
                <a:gd name="T9" fmla="*/ 16 h 23"/>
                <a:gd name="T10" fmla="*/ 39 w 39"/>
                <a:gd name="T11" fmla="*/ 14 h 23"/>
                <a:gd name="T12" fmla="*/ 39 w 39"/>
                <a:gd name="T13" fmla="*/ 12 h 23"/>
                <a:gd name="T14" fmla="*/ 39 w 39"/>
                <a:gd name="T15" fmla="*/ 10 h 23"/>
                <a:gd name="T16" fmla="*/ 37 w 39"/>
                <a:gd name="T17" fmla="*/ 8 h 23"/>
                <a:gd name="T18" fmla="*/ 32 w 39"/>
                <a:gd name="T19" fmla="*/ 5 h 23"/>
                <a:gd name="T20" fmla="*/ 28 w 39"/>
                <a:gd name="T21" fmla="*/ 3 h 23"/>
                <a:gd name="T22" fmla="*/ 16 w 39"/>
                <a:gd name="T23" fmla="*/ 1 h 23"/>
                <a:gd name="T24" fmla="*/ 0 w 39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lnTo>
                    <a:pt x="16" y="23"/>
                  </a:lnTo>
                  <a:lnTo>
                    <a:pt x="28" y="19"/>
                  </a:lnTo>
                  <a:lnTo>
                    <a:pt x="32" y="18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2" y="5"/>
                  </a:lnTo>
                  <a:lnTo>
                    <a:pt x="28" y="3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2" name="Freeform 913"/>
            <p:cNvSpPr>
              <a:spLocks/>
            </p:cNvSpPr>
            <p:nvPr/>
          </p:nvSpPr>
          <p:spPr bwMode="auto">
            <a:xfrm>
              <a:off x="2926" y="497"/>
              <a:ext cx="8" cy="4"/>
            </a:xfrm>
            <a:custGeom>
              <a:avLst/>
              <a:gdLst>
                <a:gd name="T0" fmla="*/ 0 w 38"/>
                <a:gd name="T1" fmla="*/ 10 h 22"/>
                <a:gd name="T2" fmla="*/ 0 w 38"/>
                <a:gd name="T3" fmla="*/ 22 h 22"/>
                <a:gd name="T4" fmla="*/ 15 w 38"/>
                <a:gd name="T5" fmla="*/ 21 h 22"/>
                <a:gd name="T6" fmla="*/ 27 w 38"/>
                <a:gd name="T7" fmla="*/ 19 h 22"/>
                <a:gd name="T8" fmla="*/ 31 w 38"/>
                <a:gd name="T9" fmla="*/ 17 h 22"/>
                <a:gd name="T10" fmla="*/ 36 w 38"/>
                <a:gd name="T11" fmla="*/ 16 h 22"/>
                <a:gd name="T12" fmla="*/ 38 w 38"/>
                <a:gd name="T13" fmla="*/ 14 h 22"/>
                <a:gd name="T14" fmla="*/ 38 w 38"/>
                <a:gd name="T15" fmla="*/ 10 h 22"/>
                <a:gd name="T16" fmla="*/ 38 w 38"/>
                <a:gd name="T17" fmla="*/ 8 h 22"/>
                <a:gd name="T18" fmla="*/ 36 w 38"/>
                <a:gd name="T19" fmla="*/ 6 h 22"/>
                <a:gd name="T20" fmla="*/ 31 w 38"/>
                <a:gd name="T21" fmla="*/ 5 h 22"/>
                <a:gd name="T22" fmla="*/ 27 w 38"/>
                <a:gd name="T23" fmla="*/ 3 h 22"/>
                <a:gd name="T24" fmla="*/ 15 w 38"/>
                <a:gd name="T25" fmla="*/ 1 h 22"/>
                <a:gd name="T26" fmla="*/ 0 w 38"/>
                <a:gd name="T27" fmla="*/ 0 h 22"/>
                <a:gd name="T28" fmla="*/ 0 w 38"/>
                <a:gd name="T2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2">
                  <a:moveTo>
                    <a:pt x="0" y="10"/>
                  </a:moveTo>
                  <a:lnTo>
                    <a:pt x="0" y="22"/>
                  </a:lnTo>
                  <a:lnTo>
                    <a:pt x="15" y="21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3" name="Freeform 914"/>
            <p:cNvSpPr>
              <a:spLocks/>
            </p:cNvSpPr>
            <p:nvPr/>
          </p:nvSpPr>
          <p:spPr bwMode="auto">
            <a:xfrm>
              <a:off x="2926" y="497"/>
              <a:ext cx="8" cy="4"/>
            </a:xfrm>
            <a:custGeom>
              <a:avLst/>
              <a:gdLst>
                <a:gd name="T0" fmla="*/ 0 w 38"/>
                <a:gd name="T1" fmla="*/ 22 h 22"/>
                <a:gd name="T2" fmla="*/ 15 w 38"/>
                <a:gd name="T3" fmla="*/ 21 h 22"/>
                <a:gd name="T4" fmla="*/ 27 w 38"/>
                <a:gd name="T5" fmla="*/ 19 h 22"/>
                <a:gd name="T6" fmla="*/ 31 w 38"/>
                <a:gd name="T7" fmla="*/ 17 h 22"/>
                <a:gd name="T8" fmla="*/ 36 w 38"/>
                <a:gd name="T9" fmla="*/ 16 h 22"/>
                <a:gd name="T10" fmla="*/ 38 w 38"/>
                <a:gd name="T11" fmla="*/ 14 h 22"/>
                <a:gd name="T12" fmla="*/ 38 w 38"/>
                <a:gd name="T13" fmla="*/ 10 h 22"/>
                <a:gd name="T14" fmla="*/ 38 w 38"/>
                <a:gd name="T15" fmla="*/ 8 h 22"/>
                <a:gd name="T16" fmla="*/ 36 w 38"/>
                <a:gd name="T17" fmla="*/ 6 h 22"/>
                <a:gd name="T18" fmla="*/ 31 w 38"/>
                <a:gd name="T19" fmla="*/ 5 h 22"/>
                <a:gd name="T20" fmla="*/ 27 w 38"/>
                <a:gd name="T21" fmla="*/ 3 h 22"/>
                <a:gd name="T22" fmla="*/ 15 w 38"/>
                <a:gd name="T23" fmla="*/ 1 h 22"/>
                <a:gd name="T24" fmla="*/ 0 w 38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2">
                  <a:moveTo>
                    <a:pt x="0" y="22"/>
                  </a:moveTo>
                  <a:lnTo>
                    <a:pt x="15" y="21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1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4" name="Freeform 915"/>
            <p:cNvSpPr>
              <a:spLocks/>
            </p:cNvSpPr>
            <p:nvPr/>
          </p:nvSpPr>
          <p:spPr bwMode="auto">
            <a:xfrm>
              <a:off x="2926" y="507"/>
              <a:ext cx="8" cy="5"/>
            </a:xfrm>
            <a:custGeom>
              <a:avLst/>
              <a:gdLst>
                <a:gd name="T0" fmla="*/ 0 w 38"/>
                <a:gd name="T1" fmla="*/ 12 h 24"/>
                <a:gd name="T2" fmla="*/ 0 w 38"/>
                <a:gd name="T3" fmla="*/ 24 h 24"/>
                <a:gd name="T4" fmla="*/ 15 w 38"/>
                <a:gd name="T5" fmla="*/ 22 h 24"/>
                <a:gd name="T6" fmla="*/ 27 w 38"/>
                <a:gd name="T7" fmla="*/ 20 h 24"/>
                <a:gd name="T8" fmla="*/ 31 w 38"/>
                <a:gd name="T9" fmla="*/ 18 h 24"/>
                <a:gd name="T10" fmla="*/ 36 w 38"/>
                <a:gd name="T11" fmla="*/ 16 h 24"/>
                <a:gd name="T12" fmla="*/ 38 w 38"/>
                <a:gd name="T13" fmla="*/ 14 h 24"/>
                <a:gd name="T14" fmla="*/ 38 w 38"/>
                <a:gd name="T15" fmla="*/ 12 h 24"/>
                <a:gd name="T16" fmla="*/ 38 w 38"/>
                <a:gd name="T17" fmla="*/ 10 h 24"/>
                <a:gd name="T18" fmla="*/ 36 w 38"/>
                <a:gd name="T19" fmla="*/ 7 h 24"/>
                <a:gd name="T20" fmla="*/ 31 w 38"/>
                <a:gd name="T21" fmla="*/ 5 h 24"/>
                <a:gd name="T22" fmla="*/ 27 w 38"/>
                <a:gd name="T23" fmla="*/ 4 h 24"/>
                <a:gd name="T24" fmla="*/ 15 w 38"/>
                <a:gd name="T25" fmla="*/ 1 h 24"/>
                <a:gd name="T26" fmla="*/ 0 w 38"/>
                <a:gd name="T27" fmla="*/ 0 h 24"/>
                <a:gd name="T28" fmla="*/ 0 w 38"/>
                <a:gd name="T2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">
                  <a:moveTo>
                    <a:pt x="0" y="12"/>
                  </a:moveTo>
                  <a:lnTo>
                    <a:pt x="0" y="24"/>
                  </a:lnTo>
                  <a:lnTo>
                    <a:pt x="15" y="22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7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5" name="Freeform 916"/>
            <p:cNvSpPr>
              <a:spLocks/>
            </p:cNvSpPr>
            <p:nvPr/>
          </p:nvSpPr>
          <p:spPr bwMode="auto">
            <a:xfrm>
              <a:off x="2926" y="507"/>
              <a:ext cx="8" cy="5"/>
            </a:xfrm>
            <a:custGeom>
              <a:avLst/>
              <a:gdLst>
                <a:gd name="T0" fmla="*/ 0 w 38"/>
                <a:gd name="T1" fmla="*/ 24 h 24"/>
                <a:gd name="T2" fmla="*/ 15 w 38"/>
                <a:gd name="T3" fmla="*/ 22 h 24"/>
                <a:gd name="T4" fmla="*/ 27 w 38"/>
                <a:gd name="T5" fmla="*/ 20 h 24"/>
                <a:gd name="T6" fmla="*/ 31 w 38"/>
                <a:gd name="T7" fmla="*/ 18 h 24"/>
                <a:gd name="T8" fmla="*/ 36 w 38"/>
                <a:gd name="T9" fmla="*/ 16 h 24"/>
                <a:gd name="T10" fmla="*/ 38 w 38"/>
                <a:gd name="T11" fmla="*/ 14 h 24"/>
                <a:gd name="T12" fmla="*/ 38 w 38"/>
                <a:gd name="T13" fmla="*/ 12 h 24"/>
                <a:gd name="T14" fmla="*/ 38 w 38"/>
                <a:gd name="T15" fmla="*/ 10 h 24"/>
                <a:gd name="T16" fmla="*/ 36 w 38"/>
                <a:gd name="T17" fmla="*/ 7 h 24"/>
                <a:gd name="T18" fmla="*/ 31 w 38"/>
                <a:gd name="T19" fmla="*/ 5 h 24"/>
                <a:gd name="T20" fmla="*/ 27 w 38"/>
                <a:gd name="T21" fmla="*/ 4 h 24"/>
                <a:gd name="T22" fmla="*/ 15 w 38"/>
                <a:gd name="T23" fmla="*/ 1 h 24"/>
                <a:gd name="T24" fmla="*/ 0 w 38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4">
                  <a:moveTo>
                    <a:pt x="0" y="24"/>
                  </a:moveTo>
                  <a:lnTo>
                    <a:pt x="15" y="22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7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1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6" name="Freeform 917"/>
            <p:cNvSpPr>
              <a:spLocks/>
            </p:cNvSpPr>
            <p:nvPr/>
          </p:nvSpPr>
          <p:spPr bwMode="auto">
            <a:xfrm>
              <a:off x="2926" y="517"/>
              <a:ext cx="8" cy="4"/>
            </a:xfrm>
            <a:custGeom>
              <a:avLst/>
              <a:gdLst>
                <a:gd name="T0" fmla="*/ 0 w 38"/>
                <a:gd name="T1" fmla="*/ 12 h 23"/>
                <a:gd name="T2" fmla="*/ 0 w 38"/>
                <a:gd name="T3" fmla="*/ 23 h 23"/>
                <a:gd name="T4" fmla="*/ 15 w 38"/>
                <a:gd name="T5" fmla="*/ 23 h 23"/>
                <a:gd name="T6" fmla="*/ 27 w 38"/>
                <a:gd name="T7" fmla="*/ 20 h 23"/>
                <a:gd name="T8" fmla="*/ 31 w 38"/>
                <a:gd name="T9" fmla="*/ 18 h 23"/>
                <a:gd name="T10" fmla="*/ 36 w 38"/>
                <a:gd name="T11" fmla="*/ 16 h 23"/>
                <a:gd name="T12" fmla="*/ 38 w 38"/>
                <a:gd name="T13" fmla="*/ 14 h 23"/>
                <a:gd name="T14" fmla="*/ 38 w 38"/>
                <a:gd name="T15" fmla="*/ 12 h 23"/>
                <a:gd name="T16" fmla="*/ 38 w 38"/>
                <a:gd name="T17" fmla="*/ 10 h 23"/>
                <a:gd name="T18" fmla="*/ 36 w 38"/>
                <a:gd name="T19" fmla="*/ 8 h 23"/>
                <a:gd name="T20" fmla="*/ 31 w 38"/>
                <a:gd name="T21" fmla="*/ 6 h 23"/>
                <a:gd name="T22" fmla="*/ 27 w 38"/>
                <a:gd name="T23" fmla="*/ 3 h 23"/>
                <a:gd name="T24" fmla="*/ 15 w 38"/>
                <a:gd name="T25" fmla="*/ 1 h 23"/>
                <a:gd name="T26" fmla="*/ 0 w 38"/>
                <a:gd name="T27" fmla="*/ 0 h 23"/>
                <a:gd name="T28" fmla="*/ 0 w 38"/>
                <a:gd name="T2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3">
                  <a:moveTo>
                    <a:pt x="0" y="12"/>
                  </a:moveTo>
                  <a:lnTo>
                    <a:pt x="0" y="23"/>
                  </a:lnTo>
                  <a:lnTo>
                    <a:pt x="15" y="23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7" name="Freeform 918"/>
            <p:cNvSpPr>
              <a:spLocks/>
            </p:cNvSpPr>
            <p:nvPr/>
          </p:nvSpPr>
          <p:spPr bwMode="auto">
            <a:xfrm>
              <a:off x="2926" y="517"/>
              <a:ext cx="8" cy="4"/>
            </a:xfrm>
            <a:custGeom>
              <a:avLst/>
              <a:gdLst>
                <a:gd name="T0" fmla="*/ 0 w 38"/>
                <a:gd name="T1" fmla="*/ 23 h 23"/>
                <a:gd name="T2" fmla="*/ 15 w 38"/>
                <a:gd name="T3" fmla="*/ 23 h 23"/>
                <a:gd name="T4" fmla="*/ 27 w 38"/>
                <a:gd name="T5" fmla="*/ 20 h 23"/>
                <a:gd name="T6" fmla="*/ 31 w 38"/>
                <a:gd name="T7" fmla="*/ 18 h 23"/>
                <a:gd name="T8" fmla="*/ 36 w 38"/>
                <a:gd name="T9" fmla="*/ 16 h 23"/>
                <a:gd name="T10" fmla="*/ 38 w 38"/>
                <a:gd name="T11" fmla="*/ 14 h 23"/>
                <a:gd name="T12" fmla="*/ 38 w 38"/>
                <a:gd name="T13" fmla="*/ 12 h 23"/>
                <a:gd name="T14" fmla="*/ 38 w 38"/>
                <a:gd name="T15" fmla="*/ 10 h 23"/>
                <a:gd name="T16" fmla="*/ 36 w 38"/>
                <a:gd name="T17" fmla="*/ 8 h 23"/>
                <a:gd name="T18" fmla="*/ 31 w 38"/>
                <a:gd name="T19" fmla="*/ 6 h 23"/>
                <a:gd name="T20" fmla="*/ 27 w 38"/>
                <a:gd name="T21" fmla="*/ 3 h 23"/>
                <a:gd name="T22" fmla="*/ 15 w 38"/>
                <a:gd name="T23" fmla="*/ 1 h 23"/>
                <a:gd name="T24" fmla="*/ 0 w 3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3">
                  <a:moveTo>
                    <a:pt x="0" y="23"/>
                  </a:moveTo>
                  <a:lnTo>
                    <a:pt x="15" y="23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1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8" name="Freeform 919"/>
            <p:cNvSpPr>
              <a:spLocks/>
            </p:cNvSpPr>
            <p:nvPr/>
          </p:nvSpPr>
          <p:spPr bwMode="auto">
            <a:xfrm>
              <a:off x="2926" y="527"/>
              <a:ext cx="8" cy="5"/>
            </a:xfrm>
            <a:custGeom>
              <a:avLst/>
              <a:gdLst>
                <a:gd name="T0" fmla="*/ 0 w 38"/>
                <a:gd name="T1" fmla="*/ 11 h 23"/>
                <a:gd name="T2" fmla="*/ 0 w 38"/>
                <a:gd name="T3" fmla="*/ 23 h 23"/>
                <a:gd name="T4" fmla="*/ 15 w 38"/>
                <a:gd name="T5" fmla="*/ 22 h 23"/>
                <a:gd name="T6" fmla="*/ 27 w 38"/>
                <a:gd name="T7" fmla="*/ 20 h 23"/>
                <a:gd name="T8" fmla="*/ 31 w 38"/>
                <a:gd name="T9" fmla="*/ 18 h 23"/>
                <a:gd name="T10" fmla="*/ 36 w 38"/>
                <a:gd name="T11" fmla="*/ 17 h 23"/>
                <a:gd name="T12" fmla="*/ 38 w 38"/>
                <a:gd name="T13" fmla="*/ 14 h 23"/>
                <a:gd name="T14" fmla="*/ 38 w 38"/>
                <a:gd name="T15" fmla="*/ 11 h 23"/>
                <a:gd name="T16" fmla="*/ 38 w 38"/>
                <a:gd name="T17" fmla="*/ 9 h 23"/>
                <a:gd name="T18" fmla="*/ 36 w 38"/>
                <a:gd name="T19" fmla="*/ 7 h 23"/>
                <a:gd name="T20" fmla="*/ 31 w 38"/>
                <a:gd name="T21" fmla="*/ 6 h 23"/>
                <a:gd name="T22" fmla="*/ 27 w 38"/>
                <a:gd name="T23" fmla="*/ 4 h 23"/>
                <a:gd name="T24" fmla="*/ 15 w 38"/>
                <a:gd name="T25" fmla="*/ 2 h 23"/>
                <a:gd name="T26" fmla="*/ 0 w 38"/>
                <a:gd name="T27" fmla="*/ 0 h 23"/>
                <a:gd name="T28" fmla="*/ 0 w 38"/>
                <a:gd name="T2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3">
                  <a:moveTo>
                    <a:pt x="0" y="11"/>
                  </a:moveTo>
                  <a:lnTo>
                    <a:pt x="0" y="23"/>
                  </a:lnTo>
                  <a:lnTo>
                    <a:pt x="15" y="22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1" y="6"/>
                  </a:lnTo>
                  <a:lnTo>
                    <a:pt x="27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9" name="Freeform 920"/>
            <p:cNvSpPr>
              <a:spLocks/>
            </p:cNvSpPr>
            <p:nvPr/>
          </p:nvSpPr>
          <p:spPr bwMode="auto">
            <a:xfrm>
              <a:off x="2926" y="527"/>
              <a:ext cx="8" cy="5"/>
            </a:xfrm>
            <a:custGeom>
              <a:avLst/>
              <a:gdLst>
                <a:gd name="T0" fmla="*/ 0 w 38"/>
                <a:gd name="T1" fmla="*/ 23 h 23"/>
                <a:gd name="T2" fmla="*/ 15 w 38"/>
                <a:gd name="T3" fmla="*/ 22 h 23"/>
                <a:gd name="T4" fmla="*/ 27 w 38"/>
                <a:gd name="T5" fmla="*/ 20 h 23"/>
                <a:gd name="T6" fmla="*/ 31 w 38"/>
                <a:gd name="T7" fmla="*/ 18 h 23"/>
                <a:gd name="T8" fmla="*/ 36 w 38"/>
                <a:gd name="T9" fmla="*/ 17 h 23"/>
                <a:gd name="T10" fmla="*/ 38 w 38"/>
                <a:gd name="T11" fmla="*/ 14 h 23"/>
                <a:gd name="T12" fmla="*/ 38 w 38"/>
                <a:gd name="T13" fmla="*/ 11 h 23"/>
                <a:gd name="T14" fmla="*/ 38 w 38"/>
                <a:gd name="T15" fmla="*/ 9 h 23"/>
                <a:gd name="T16" fmla="*/ 36 w 38"/>
                <a:gd name="T17" fmla="*/ 7 h 23"/>
                <a:gd name="T18" fmla="*/ 31 w 38"/>
                <a:gd name="T19" fmla="*/ 6 h 23"/>
                <a:gd name="T20" fmla="*/ 27 w 38"/>
                <a:gd name="T21" fmla="*/ 4 h 23"/>
                <a:gd name="T22" fmla="*/ 15 w 38"/>
                <a:gd name="T23" fmla="*/ 2 h 23"/>
                <a:gd name="T24" fmla="*/ 0 w 3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3">
                  <a:moveTo>
                    <a:pt x="0" y="23"/>
                  </a:moveTo>
                  <a:lnTo>
                    <a:pt x="15" y="22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1" y="6"/>
                  </a:lnTo>
                  <a:lnTo>
                    <a:pt x="27" y="4"/>
                  </a:lnTo>
                  <a:lnTo>
                    <a:pt x="15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0" name="Freeform 921"/>
            <p:cNvSpPr>
              <a:spLocks/>
            </p:cNvSpPr>
            <p:nvPr/>
          </p:nvSpPr>
          <p:spPr bwMode="auto">
            <a:xfrm>
              <a:off x="2917" y="501"/>
              <a:ext cx="9" cy="6"/>
            </a:xfrm>
            <a:custGeom>
              <a:avLst/>
              <a:gdLst>
                <a:gd name="T0" fmla="*/ 39 w 39"/>
                <a:gd name="T1" fmla="*/ 0 h 23"/>
                <a:gd name="T2" fmla="*/ 24 w 39"/>
                <a:gd name="T3" fmla="*/ 1 h 23"/>
                <a:gd name="T4" fmla="*/ 11 w 39"/>
                <a:gd name="T5" fmla="*/ 3 h 23"/>
                <a:gd name="T6" fmla="*/ 7 w 39"/>
                <a:gd name="T7" fmla="*/ 6 h 23"/>
                <a:gd name="T8" fmla="*/ 4 w 39"/>
                <a:gd name="T9" fmla="*/ 8 h 23"/>
                <a:gd name="T10" fmla="*/ 0 w 39"/>
                <a:gd name="T11" fmla="*/ 10 h 23"/>
                <a:gd name="T12" fmla="*/ 0 w 39"/>
                <a:gd name="T13" fmla="*/ 12 h 23"/>
                <a:gd name="T14" fmla="*/ 0 w 39"/>
                <a:gd name="T15" fmla="*/ 14 h 23"/>
                <a:gd name="T16" fmla="*/ 4 w 39"/>
                <a:gd name="T17" fmla="*/ 16 h 23"/>
                <a:gd name="T18" fmla="*/ 7 w 39"/>
                <a:gd name="T19" fmla="*/ 19 h 23"/>
                <a:gd name="T20" fmla="*/ 11 w 39"/>
                <a:gd name="T21" fmla="*/ 20 h 23"/>
                <a:gd name="T22" fmla="*/ 24 w 39"/>
                <a:gd name="T23" fmla="*/ 23 h 23"/>
                <a:gd name="T24" fmla="*/ 39 w 39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3">
                  <a:moveTo>
                    <a:pt x="39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1" y="20"/>
                  </a:lnTo>
                  <a:lnTo>
                    <a:pt x="24" y="23"/>
                  </a:lnTo>
                  <a:lnTo>
                    <a:pt x="39" y="2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1" name="Freeform 922"/>
            <p:cNvSpPr>
              <a:spLocks/>
            </p:cNvSpPr>
            <p:nvPr/>
          </p:nvSpPr>
          <p:spPr bwMode="auto">
            <a:xfrm>
              <a:off x="2917" y="512"/>
              <a:ext cx="9" cy="5"/>
            </a:xfrm>
            <a:custGeom>
              <a:avLst/>
              <a:gdLst>
                <a:gd name="T0" fmla="*/ 39 w 39"/>
                <a:gd name="T1" fmla="*/ 0 h 22"/>
                <a:gd name="T2" fmla="*/ 24 w 39"/>
                <a:gd name="T3" fmla="*/ 1 h 22"/>
                <a:gd name="T4" fmla="*/ 11 w 39"/>
                <a:gd name="T5" fmla="*/ 3 h 22"/>
                <a:gd name="T6" fmla="*/ 7 w 39"/>
                <a:gd name="T7" fmla="*/ 5 h 22"/>
                <a:gd name="T8" fmla="*/ 4 w 39"/>
                <a:gd name="T9" fmla="*/ 6 h 22"/>
                <a:gd name="T10" fmla="*/ 0 w 39"/>
                <a:gd name="T11" fmla="*/ 8 h 22"/>
                <a:gd name="T12" fmla="*/ 0 w 39"/>
                <a:gd name="T13" fmla="*/ 10 h 22"/>
                <a:gd name="T14" fmla="*/ 0 w 39"/>
                <a:gd name="T15" fmla="*/ 14 h 22"/>
                <a:gd name="T16" fmla="*/ 4 w 39"/>
                <a:gd name="T17" fmla="*/ 16 h 22"/>
                <a:gd name="T18" fmla="*/ 7 w 39"/>
                <a:gd name="T19" fmla="*/ 17 h 22"/>
                <a:gd name="T20" fmla="*/ 11 w 39"/>
                <a:gd name="T21" fmla="*/ 19 h 22"/>
                <a:gd name="T22" fmla="*/ 24 w 39"/>
                <a:gd name="T23" fmla="*/ 21 h 22"/>
                <a:gd name="T24" fmla="*/ 39 w 39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2">
                  <a:moveTo>
                    <a:pt x="39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5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24" y="21"/>
                  </a:lnTo>
                  <a:lnTo>
                    <a:pt x="39" y="2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2" name="Freeform 923"/>
            <p:cNvSpPr>
              <a:spLocks/>
            </p:cNvSpPr>
            <p:nvPr/>
          </p:nvSpPr>
          <p:spPr bwMode="auto">
            <a:xfrm>
              <a:off x="2917" y="521"/>
              <a:ext cx="9" cy="6"/>
            </a:xfrm>
            <a:custGeom>
              <a:avLst/>
              <a:gdLst>
                <a:gd name="T0" fmla="*/ 39 w 39"/>
                <a:gd name="T1" fmla="*/ 0 h 23"/>
                <a:gd name="T2" fmla="*/ 24 w 39"/>
                <a:gd name="T3" fmla="*/ 1 h 23"/>
                <a:gd name="T4" fmla="*/ 11 w 39"/>
                <a:gd name="T5" fmla="*/ 4 h 23"/>
                <a:gd name="T6" fmla="*/ 7 w 39"/>
                <a:gd name="T7" fmla="*/ 5 h 23"/>
                <a:gd name="T8" fmla="*/ 4 w 39"/>
                <a:gd name="T9" fmla="*/ 7 h 23"/>
                <a:gd name="T10" fmla="*/ 0 w 39"/>
                <a:gd name="T11" fmla="*/ 9 h 23"/>
                <a:gd name="T12" fmla="*/ 0 w 39"/>
                <a:gd name="T13" fmla="*/ 12 h 23"/>
                <a:gd name="T14" fmla="*/ 0 w 39"/>
                <a:gd name="T15" fmla="*/ 14 h 23"/>
                <a:gd name="T16" fmla="*/ 4 w 39"/>
                <a:gd name="T17" fmla="*/ 16 h 23"/>
                <a:gd name="T18" fmla="*/ 7 w 39"/>
                <a:gd name="T19" fmla="*/ 18 h 23"/>
                <a:gd name="T20" fmla="*/ 11 w 39"/>
                <a:gd name="T21" fmla="*/ 20 h 23"/>
                <a:gd name="T22" fmla="*/ 24 w 39"/>
                <a:gd name="T23" fmla="*/ 22 h 23"/>
                <a:gd name="T24" fmla="*/ 39 w 39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3">
                  <a:moveTo>
                    <a:pt x="39" y="0"/>
                  </a:moveTo>
                  <a:lnTo>
                    <a:pt x="24" y="1"/>
                  </a:lnTo>
                  <a:lnTo>
                    <a:pt x="11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24" y="22"/>
                  </a:lnTo>
                  <a:lnTo>
                    <a:pt x="39" y="2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" name="Freeform 924"/>
            <p:cNvSpPr>
              <a:spLocks/>
            </p:cNvSpPr>
            <p:nvPr/>
          </p:nvSpPr>
          <p:spPr bwMode="auto">
            <a:xfrm>
              <a:off x="2917" y="532"/>
              <a:ext cx="9" cy="5"/>
            </a:xfrm>
            <a:custGeom>
              <a:avLst/>
              <a:gdLst>
                <a:gd name="T0" fmla="*/ 39 w 39"/>
                <a:gd name="T1" fmla="*/ 0 h 23"/>
                <a:gd name="T2" fmla="*/ 24 w 39"/>
                <a:gd name="T3" fmla="*/ 1 h 23"/>
                <a:gd name="T4" fmla="*/ 11 w 39"/>
                <a:gd name="T5" fmla="*/ 3 h 23"/>
                <a:gd name="T6" fmla="*/ 7 w 39"/>
                <a:gd name="T7" fmla="*/ 5 h 23"/>
                <a:gd name="T8" fmla="*/ 4 w 39"/>
                <a:gd name="T9" fmla="*/ 8 h 23"/>
                <a:gd name="T10" fmla="*/ 0 w 39"/>
                <a:gd name="T11" fmla="*/ 10 h 23"/>
                <a:gd name="T12" fmla="*/ 0 w 39"/>
                <a:gd name="T13" fmla="*/ 12 h 23"/>
                <a:gd name="T14" fmla="*/ 0 w 39"/>
                <a:gd name="T15" fmla="*/ 14 h 23"/>
                <a:gd name="T16" fmla="*/ 4 w 39"/>
                <a:gd name="T17" fmla="*/ 16 h 23"/>
                <a:gd name="T18" fmla="*/ 7 w 39"/>
                <a:gd name="T19" fmla="*/ 18 h 23"/>
                <a:gd name="T20" fmla="*/ 11 w 39"/>
                <a:gd name="T21" fmla="*/ 19 h 23"/>
                <a:gd name="T22" fmla="*/ 24 w 39"/>
                <a:gd name="T23" fmla="*/ 23 h 23"/>
                <a:gd name="T24" fmla="*/ 39 w 39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3">
                  <a:moveTo>
                    <a:pt x="39" y="0"/>
                  </a:moveTo>
                  <a:lnTo>
                    <a:pt x="24" y="1"/>
                  </a:lnTo>
                  <a:lnTo>
                    <a:pt x="11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24" y="23"/>
                  </a:lnTo>
                  <a:lnTo>
                    <a:pt x="39" y="2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4" name="Rectangle 925"/>
            <p:cNvSpPr>
              <a:spLocks noChangeArrowheads="1"/>
            </p:cNvSpPr>
            <p:nvPr/>
          </p:nvSpPr>
          <p:spPr bwMode="auto">
            <a:xfrm>
              <a:off x="2655" y="491"/>
              <a:ext cx="346" cy="1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5" name="Rectangle 926"/>
            <p:cNvSpPr>
              <a:spLocks noChangeArrowheads="1"/>
            </p:cNvSpPr>
            <p:nvPr/>
          </p:nvSpPr>
          <p:spPr bwMode="auto">
            <a:xfrm>
              <a:off x="2655" y="491"/>
              <a:ext cx="346" cy="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6" name="Freeform 927"/>
            <p:cNvSpPr>
              <a:spLocks/>
            </p:cNvSpPr>
            <p:nvPr/>
          </p:nvSpPr>
          <p:spPr bwMode="auto">
            <a:xfrm>
              <a:off x="2963" y="504"/>
              <a:ext cx="26" cy="22"/>
            </a:xfrm>
            <a:custGeom>
              <a:avLst/>
              <a:gdLst>
                <a:gd name="T0" fmla="*/ 0 w 116"/>
                <a:gd name="T1" fmla="*/ 0 h 101"/>
                <a:gd name="T2" fmla="*/ 116 w 116"/>
                <a:gd name="T3" fmla="*/ 0 h 101"/>
                <a:gd name="T4" fmla="*/ 116 w 116"/>
                <a:gd name="T5" fmla="*/ 101 h 101"/>
                <a:gd name="T6" fmla="*/ 6 w 116"/>
                <a:gd name="T7" fmla="*/ 101 h 101"/>
                <a:gd name="T8" fmla="*/ 0 w 11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01">
                  <a:moveTo>
                    <a:pt x="0" y="0"/>
                  </a:moveTo>
                  <a:lnTo>
                    <a:pt x="116" y="0"/>
                  </a:lnTo>
                  <a:lnTo>
                    <a:pt x="116" y="101"/>
                  </a:lnTo>
                  <a:lnTo>
                    <a:pt x="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7" name="Freeform 928"/>
            <p:cNvSpPr>
              <a:spLocks/>
            </p:cNvSpPr>
            <p:nvPr/>
          </p:nvSpPr>
          <p:spPr bwMode="auto">
            <a:xfrm>
              <a:off x="2963" y="503"/>
              <a:ext cx="26" cy="23"/>
            </a:xfrm>
            <a:custGeom>
              <a:avLst/>
              <a:gdLst>
                <a:gd name="T0" fmla="*/ 3 w 119"/>
                <a:gd name="T1" fmla="*/ 0 h 100"/>
                <a:gd name="T2" fmla="*/ 118 w 119"/>
                <a:gd name="T3" fmla="*/ 0 h 100"/>
                <a:gd name="T4" fmla="*/ 119 w 119"/>
                <a:gd name="T5" fmla="*/ 100 h 100"/>
                <a:gd name="T6" fmla="*/ 0 w 119"/>
                <a:gd name="T7" fmla="*/ 100 h 100"/>
                <a:gd name="T8" fmla="*/ 3 w 119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0">
                  <a:moveTo>
                    <a:pt x="3" y="0"/>
                  </a:moveTo>
                  <a:lnTo>
                    <a:pt x="118" y="0"/>
                  </a:lnTo>
                  <a:lnTo>
                    <a:pt x="119" y="100"/>
                  </a:lnTo>
                  <a:lnTo>
                    <a:pt x="0" y="10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8" name="Rectangle 929"/>
            <p:cNvSpPr>
              <a:spLocks noChangeArrowheads="1"/>
            </p:cNvSpPr>
            <p:nvPr/>
          </p:nvSpPr>
          <p:spPr bwMode="auto">
            <a:xfrm>
              <a:off x="2740" y="496"/>
              <a:ext cx="177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9" name="Rectangle 930"/>
            <p:cNvSpPr>
              <a:spLocks noChangeArrowheads="1"/>
            </p:cNvSpPr>
            <p:nvPr/>
          </p:nvSpPr>
          <p:spPr bwMode="auto">
            <a:xfrm>
              <a:off x="2740" y="496"/>
              <a:ext cx="177" cy="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0" name="Rectangle 931"/>
            <p:cNvSpPr>
              <a:spLocks noChangeArrowheads="1"/>
            </p:cNvSpPr>
            <p:nvPr/>
          </p:nvSpPr>
          <p:spPr bwMode="auto">
            <a:xfrm>
              <a:off x="2718" y="320"/>
              <a:ext cx="221" cy="1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1" name="Rectangle 932"/>
            <p:cNvSpPr>
              <a:spLocks noChangeArrowheads="1"/>
            </p:cNvSpPr>
            <p:nvPr/>
          </p:nvSpPr>
          <p:spPr bwMode="auto">
            <a:xfrm>
              <a:off x="2718" y="320"/>
              <a:ext cx="221" cy="17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2" name="Freeform 933"/>
            <p:cNvSpPr>
              <a:spLocks/>
            </p:cNvSpPr>
            <p:nvPr/>
          </p:nvSpPr>
          <p:spPr bwMode="auto">
            <a:xfrm>
              <a:off x="2718" y="216"/>
              <a:ext cx="221" cy="208"/>
            </a:xfrm>
            <a:custGeom>
              <a:avLst/>
              <a:gdLst>
                <a:gd name="T0" fmla="*/ 960 w 963"/>
                <a:gd name="T1" fmla="*/ 517 h 938"/>
                <a:gd name="T2" fmla="*/ 947 w 963"/>
                <a:gd name="T3" fmla="*/ 586 h 938"/>
                <a:gd name="T4" fmla="*/ 925 w 963"/>
                <a:gd name="T5" fmla="*/ 652 h 938"/>
                <a:gd name="T6" fmla="*/ 893 w 963"/>
                <a:gd name="T7" fmla="*/ 712 h 938"/>
                <a:gd name="T8" fmla="*/ 852 w 963"/>
                <a:gd name="T9" fmla="*/ 767 h 938"/>
                <a:gd name="T10" fmla="*/ 805 w 963"/>
                <a:gd name="T11" fmla="*/ 816 h 938"/>
                <a:gd name="T12" fmla="*/ 750 w 963"/>
                <a:gd name="T13" fmla="*/ 857 h 938"/>
                <a:gd name="T14" fmla="*/ 690 w 963"/>
                <a:gd name="T15" fmla="*/ 892 h 938"/>
                <a:gd name="T16" fmla="*/ 624 w 963"/>
                <a:gd name="T17" fmla="*/ 917 h 938"/>
                <a:gd name="T18" fmla="*/ 555 w 963"/>
                <a:gd name="T19" fmla="*/ 933 h 938"/>
                <a:gd name="T20" fmla="*/ 482 w 963"/>
                <a:gd name="T21" fmla="*/ 938 h 938"/>
                <a:gd name="T22" fmla="*/ 408 w 963"/>
                <a:gd name="T23" fmla="*/ 933 h 938"/>
                <a:gd name="T24" fmla="*/ 338 w 963"/>
                <a:gd name="T25" fmla="*/ 917 h 938"/>
                <a:gd name="T26" fmla="*/ 273 w 963"/>
                <a:gd name="T27" fmla="*/ 892 h 938"/>
                <a:gd name="T28" fmla="*/ 212 w 963"/>
                <a:gd name="T29" fmla="*/ 857 h 938"/>
                <a:gd name="T30" fmla="*/ 158 w 963"/>
                <a:gd name="T31" fmla="*/ 816 h 938"/>
                <a:gd name="T32" fmla="*/ 110 w 963"/>
                <a:gd name="T33" fmla="*/ 767 h 938"/>
                <a:gd name="T34" fmla="*/ 69 w 963"/>
                <a:gd name="T35" fmla="*/ 712 h 938"/>
                <a:gd name="T36" fmla="*/ 37 w 963"/>
                <a:gd name="T37" fmla="*/ 652 h 938"/>
                <a:gd name="T38" fmla="*/ 15 w 963"/>
                <a:gd name="T39" fmla="*/ 586 h 938"/>
                <a:gd name="T40" fmla="*/ 2 w 963"/>
                <a:gd name="T41" fmla="*/ 517 h 938"/>
                <a:gd name="T42" fmla="*/ 1 w 963"/>
                <a:gd name="T43" fmla="*/ 445 h 938"/>
                <a:gd name="T44" fmla="*/ 9 w 963"/>
                <a:gd name="T45" fmla="*/ 375 h 938"/>
                <a:gd name="T46" fmla="*/ 29 w 963"/>
                <a:gd name="T47" fmla="*/ 308 h 938"/>
                <a:gd name="T48" fmla="*/ 58 w 963"/>
                <a:gd name="T49" fmla="*/ 246 h 938"/>
                <a:gd name="T50" fmla="*/ 96 w 963"/>
                <a:gd name="T51" fmla="*/ 189 h 938"/>
                <a:gd name="T52" fmla="*/ 141 w 963"/>
                <a:gd name="T53" fmla="*/ 138 h 938"/>
                <a:gd name="T54" fmla="*/ 193 w 963"/>
                <a:gd name="T55" fmla="*/ 94 h 938"/>
                <a:gd name="T56" fmla="*/ 252 w 963"/>
                <a:gd name="T57" fmla="*/ 57 h 938"/>
                <a:gd name="T58" fmla="*/ 316 w 963"/>
                <a:gd name="T59" fmla="*/ 29 h 938"/>
                <a:gd name="T60" fmla="*/ 384 w 963"/>
                <a:gd name="T61" fmla="*/ 10 h 938"/>
                <a:gd name="T62" fmla="*/ 456 w 963"/>
                <a:gd name="T63" fmla="*/ 1 h 938"/>
                <a:gd name="T64" fmla="*/ 530 w 963"/>
                <a:gd name="T65" fmla="*/ 2 h 938"/>
                <a:gd name="T66" fmla="*/ 601 w 963"/>
                <a:gd name="T67" fmla="*/ 15 h 938"/>
                <a:gd name="T68" fmla="*/ 669 w 963"/>
                <a:gd name="T69" fmla="*/ 37 h 938"/>
                <a:gd name="T70" fmla="*/ 730 w 963"/>
                <a:gd name="T71" fmla="*/ 68 h 938"/>
                <a:gd name="T72" fmla="*/ 787 w 963"/>
                <a:gd name="T73" fmla="*/ 108 h 938"/>
                <a:gd name="T74" fmla="*/ 838 w 963"/>
                <a:gd name="T75" fmla="*/ 154 h 938"/>
                <a:gd name="T76" fmla="*/ 880 w 963"/>
                <a:gd name="T77" fmla="*/ 207 h 938"/>
                <a:gd name="T78" fmla="*/ 915 w 963"/>
                <a:gd name="T79" fmla="*/ 266 h 938"/>
                <a:gd name="T80" fmla="*/ 941 w 963"/>
                <a:gd name="T81" fmla="*/ 330 h 938"/>
                <a:gd name="T82" fmla="*/ 957 w 963"/>
                <a:gd name="T83" fmla="*/ 397 h 938"/>
                <a:gd name="T84" fmla="*/ 963 w 963"/>
                <a:gd name="T85" fmla="*/ 46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3" h="938">
                  <a:moveTo>
                    <a:pt x="963" y="469"/>
                  </a:moveTo>
                  <a:lnTo>
                    <a:pt x="962" y="493"/>
                  </a:lnTo>
                  <a:lnTo>
                    <a:pt x="960" y="517"/>
                  </a:lnTo>
                  <a:lnTo>
                    <a:pt x="957" y="541"/>
                  </a:lnTo>
                  <a:lnTo>
                    <a:pt x="953" y="563"/>
                  </a:lnTo>
                  <a:lnTo>
                    <a:pt x="947" y="586"/>
                  </a:lnTo>
                  <a:lnTo>
                    <a:pt x="941" y="609"/>
                  </a:lnTo>
                  <a:lnTo>
                    <a:pt x="933" y="630"/>
                  </a:lnTo>
                  <a:lnTo>
                    <a:pt x="925" y="652"/>
                  </a:lnTo>
                  <a:lnTo>
                    <a:pt x="915" y="672"/>
                  </a:lnTo>
                  <a:lnTo>
                    <a:pt x="904" y="693"/>
                  </a:lnTo>
                  <a:lnTo>
                    <a:pt x="893" y="712"/>
                  </a:lnTo>
                  <a:lnTo>
                    <a:pt x="880" y="731"/>
                  </a:lnTo>
                  <a:lnTo>
                    <a:pt x="866" y="750"/>
                  </a:lnTo>
                  <a:lnTo>
                    <a:pt x="852" y="767"/>
                  </a:lnTo>
                  <a:lnTo>
                    <a:pt x="838" y="784"/>
                  </a:lnTo>
                  <a:lnTo>
                    <a:pt x="821" y="800"/>
                  </a:lnTo>
                  <a:lnTo>
                    <a:pt x="805" y="816"/>
                  </a:lnTo>
                  <a:lnTo>
                    <a:pt x="787" y="830"/>
                  </a:lnTo>
                  <a:lnTo>
                    <a:pt x="769" y="845"/>
                  </a:lnTo>
                  <a:lnTo>
                    <a:pt x="750" y="857"/>
                  </a:lnTo>
                  <a:lnTo>
                    <a:pt x="730" y="870"/>
                  </a:lnTo>
                  <a:lnTo>
                    <a:pt x="711" y="881"/>
                  </a:lnTo>
                  <a:lnTo>
                    <a:pt x="690" y="892"/>
                  </a:lnTo>
                  <a:lnTo>
                    <a:pt x="669" y="902"/>
                  </a:lnTo>
                  <a:lnTo>
                    <a:pt x="646" y="909"/>
                  </a:lnTo>
                  <a:lnTo>
                    <a:pt x="624" y="917"/>
                  </a:lnTo>
                  <a:lnTo>
                    <a:pt x="601" y="923"/>
                  </a:lnTo>
                  <a:lnTo>
                    <a:pt x="578" y="929"/>
                  </a:lnTo>
                  <a:lnTo>
                    <a:pt x="555" y="933"/>
                  </a:lnTo>
                  <a:lnTo>
                    <a:pt x="530" y="936"/>
                  </a:lnTo>
                  <a:lnTo>
                    <a:pt x="506" y="937"/>
                  </a:lnTo>
                  <a:lnTo>
                    <a:pt x="482" y="938"/>
                  </a:lnTo>
                  <a:lnTo>
                    <a:pt x="456" y="937"/>
                  </a:lnTo>
                  <a:lnTo>
                    <a:pt x="432" y="936"/>
                  </a:lnTo>
                  <a:lnTo>
                    <a:pt x="408" y="933"/>
                  </a:lnTo>
                  <a:lnTo>
                    <a:pt x="384" y="929"/>
                  </a:lnTo>
                  <a:lnTo>
                    <a:pt x="361" y="923"/>
                  </a:lnTo>
                  <a:lnTo>
                    <a:pt x="338" y="917"/>
                  </a:lnTo>
                  <a:lnTo>
                    <a:pt x="316" y="909"/>
                  </a:lnTo>
                  <a:lnTo>
                    <a:pt x="294" y="902"/>
                  </a:lnTo>
                  <a:lnTo>
                    <a:pt x="273" y="892"/>
                  </a:lnTo>
                  <a:lnTo>
                    <a:pt x="252" y="881"/>
                  </a:lnTo>
                  <a:lnTo>
                    <a:pt x="232" y="870"/>
                  </a:lnTo>
                  <a:lnTo>
                    <a:pt x="212" y="857"/>
                  </a:lnTo>
                  <a:lnTo>
                    <a:pt x="193" y="845"/>
                  </a:lnTo>
                  <a:lnTo>
                    <a:pt x="175" y="830"/>
                  </a:lnTo>
                  <a:lnTo>
                    <a:pt x="158" y="816"/>
                  </a:lnTo>
                  <a:lnTo>
                    <a:pt x="141" y="800"/>
                  </a:lnTo>
                  <a:lnTo>
                    <a:pt x="124" y="784"/>
                  </a:lnTo>
                  <a:lnTo>
                    <a:pt x="110" y="767"/>
                  </a:lnTo>
                  <a:lnTo>
                    <a:pt x="96" y="750"/>
                  </a:lnTo>
                  <a:lnTo>
                    <a:pt x="82" y="731"/>
                  </a:lnTo>
                  <a:lnTo>
                    <a:pt x="69" y="712"/>
                  </a:lnTo>
                  <a:lnTo>
                    <a:pt x="58" y="693"/>
                  </a:lnTo>
                  <a:lnTo>
                    <a:pt x="47" y="672"/>
                  </a:lnTo>
                  <a:lnTo>
                    <a:pt x="37" y="652"/>
                  </a:lnTo>
                  <a:lnTo>
                    <a:pt x="29" y="630"/>
                  </a:lnTo>
                  <a:lnTo>
                    <a:pt x="22" y="609"/>
                  </a:lnTo>
                  <a:lnTo>
                    <a:pt x="15" y="586"/>
                  </a:lnTo>
                  <a:lnTo>
                    <a:pt x="9" y="563"/>
                  </a:lnTo>
                  <a:lnTo>
                    <a:pt x="5" y="541"/>
                  </a:lnTo>
                  <a:lnTo>
                    <a:pt x="2" y="517"/>
                  </a:lnTo>
                  <a:lnTo>
                    <a:pt x="1" y="493"/>
                  </a:lnTo>
                  <a:lnTo>
                    <a:pt x="0" y="469"/>
                  </a:lnTo>
                  <a:lnTo>
                    <a:pt x="1" y="445"/>
                  </a:lnTo>
                  <a:lnTo>
                    <a:pt x="2" y="421"/>
                  </a:lnTo>
                  <a:lnTo>
                    <a:pt x="5" y="397"/>
                  </a:lnTo>
                  <a:lnTo>
                    <a:pt x="9" y="375"/>
                  </a:lnTo>
                  <a:lnTo>
                    <a:pt x="15" y="352"/>
                  </a:lnTo>
                  <a:lnTo>
                    <a:pt x="22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7" y="266"/>
                  </a:lnTo>
                  <a:lnTo>
                    <a:pt x="58" y="246"/>
                  </a:lnTo>
                  <a:lnTo>
                    <a:pt x="69" y="226"/>
                  </a:lnTo>
                  <a:lnTo>
                    <a:pt x="82" y="207"/>
                  </a:lnTo>
                  <a:lnTo>
                    <a:pt x="96" y="189"/>
                  </a:lnTo>
                  <a:lnTo>
                    <a:pt x="110" y="171"/>
                  </a:lnTo>
                  <a:lnTo>
                    <a:pt x="124" y="154"/>
                  </a:lnTo>
                  <a:lnTo>
                    <a:pt x="141" y="138"/>
                  </a:lnTo>
                  <a:lnTo>
                    <a:pt x="158" y="122"/>
                  </a:lnTo>
                  <a:lnTo>
                    <a:pt x="175" y="108"/>
                  </a:lnTo>
                  <a:lnTo>
                    <a:pt x="193" y="94"/>
                  </a:lnTo>
                  <a:lnTo>
                    <a:pt x="212" y="81"/>
                  </a:lnTo>
                  <a:lnTo>
                    <a:pt x="232" y="68"/>
                  </a:lnTo>
                  <a:lnTo>
                    <a:pt x="252" y="57"/>
                  </a:lnTo>
                  <a:lnTo>
                    <a:pt x="273" y="46"/>
                  </a:lnTo>
                  <a:lnTo>
                    <a:pt x="294" y="37"/>
                  </a:lnTo>
                  <a:lnTo>
                    <a:pt x="316" y="29"/>
                  </a:lnTo>
                  <a:lnTo>
                    <a:pt x="338" y="22"/>
                  </a:lnTo>
                  <a:lnTo>
                    <a:pt x="361" y="15"/>
                  </a:lnTo>
                  <a:lnTo>
                    <a:pt x="384" y="10"/>
                  </a:lnTo>
                  <a:lnTo>
                    <a:pt x="408" y="5"/>
                  </a:lnTo>
                  <a:lnTo>
                    <a:pt x="432" y="2"/>
                  </a:lnTo>
                  <a:lnTo>
                    <a:pt x="456" y="1"/>
                  </a:lnTo>
                  <a:lnTo>
                    <a:pt x="482" y="0"/>
                  </a:lnTo>
                  <a:lnTo>
                    <a:pt x="506" y="1"/>
                  </a:lnTo>
                  <a:lnTo>
                    <a:pt x="530" y="2"/>
                  </a:lnTo>
                  <a:lnTo>
                    <a:pt x="555" y="5"/>
                  </a:lnTo>
                  <a:lnTo>
                    <a:pt x="578" y="10"/>
                  </a:lnTo>
                  <a:lnTo>
                    <a:pt x="601" y="15"/>
                  </a:lnTo>
                  <a:lnTo>
                    <a:pt x="624" y="22"/>
                  </a:lnTo>
                  <a:lnTo>
                    <a:pt x="646" y="29"/>
                  </a:lnTo>
                  <a:lnTo>
                    <a:pt x="669" y="37"/>
                  </a:lnTo>
                  <a:lnTo>
                    <a:pt x="690" y="46"/>
                  </a:lnTo>
                  <a:lnTo>
                    <a:pt x="711" y="57"/>
                  </a:lnTo>
                  <a:lnTo>
                    <a:pt x="730" y="68"/>
                  </a:lnTo>
                  <a:lnTo>
                    <a:pt x="750" y="81"/>
                  </a:lnTo>
                  <a:lnTo>
                    <a:pt x="769" y="94"/>
                  </a:lnTo>
                  <a:lnTo>
                    <a:pt x="787" y="108"/>
                  </a:lnTo>
                  <a:lnTo>
                    <a:pt x="805" y="122"/>
                  </a:lnTo>
                  <a:lnTo>
                    <a:pt x="821" y="138"/>
                  </a:lnTo>
                  <a:lnTo>
                    <a:pt x="838" y="154"/>
                  </a:lnTo>
                  <a:lnTo>
                    <a:pt x="852" y="171"/>
                  </a:lnTo>
                  <a:lnTo>
                    <a:pt x="866" y="189"/>
                  </a:lnTo>
                  <a:lnTo>
                    <a:pt x="880" y="207"/>
                  </a:lnTo>
                  <a:lnTo>
                    <a:pt x="893" y="226"/>
                  </a:lnTo>
                  <a:lnTo>
                    <a:pt x="904" y="246"/>
                  </a:lnTo>
                  <a:lnTo>
                    <a:pt x="915" y="266"/>
                  </a:lnTo>
                  <a:lnTo>
                    <a:pt x="925" y="287"/>
                  </a:lnTo>
                  <a:lnTo>
                    <a:pt x="933" y="308"/>
                  </a:lnTo>
                  <a:lnTo>
                    <a:pt x="941" y="330"/>
                  </a:lnTo>
                  <a:lnTo>
                    <a:pt x="947" y="352"/>
                  </a:lnTo>
                  <a:lnTo>
                    <a:pt x="953" y="375"/>
                  </a:lnTo>
                  <a:lnTo>
                    <a:pt x="957" y="397"/>
                  </a:lnTo>
                  <a:lnTo>
                    <a:pt x="960" y="421"/>
                  </a:lnTo>
                  <a:lnTo>
                    <a:pt x="962" y="445"/>
                  </a:lnTo>
                  <a:lnTo>
                    <a:pt x="963" y="4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3" name="Freeform 934"/>
            <p:cNvSpPr>
              <a:spLocks/>
            </p:cNvSpPr>
            <p:nvPr/>
          </p:nvSpPr>
          <p:spPr bwMode="auto">
            <a:xfrm>
              <a:off x="2718" y="216"/>
              <a:ext cx="221" cy="208"/>
            </a:xfrm>
            <a:custGeom>
              <a:avLst/>
              <a:gdLst>
                <a:gd name="T0" fmla="*/ 960 w 963"/>
                <a:gd name="T1" fmla="*/ 517 h 938"/>
                <a:gd name="T2" fmla="*/ 947 w 963"/>
                <a:gd name="T3" fmla="*/ 586 h 938"/>
                <a:gd name="T4" fmla="*/ 925 w 963"/>
                <a:gd name="T5" fmla="*/ 652 h 938"/>
                <a:gd name="T6" fmla="*/ 893 w 963"/>
                <a:gd name="T7" fmla="*/ 712 h 938"/>
                <a:gd name="T8" fmla="*/ 852 w 963"/>
                <a:gd name="T9" fmla="*/ 767 h 938"/>
                <a:gd name="T10" fmla="*/ 805 w 963"/>
                <a:gd name="T11" fmla="*/ 816 h 938"/>
                <a:gd name="T12" fmla="*/ 750 w 963"/>
                <a:gd name="T13" fmla="*/ 857 h 938"/>
                <a:gd name="T14" fmla="*/ 690 w 963"/>
                <a:gd name="T15" fmla="*/ 892 h 938"/>
                <a:gd name="T16" fmla="*/ 624 w 963"/>
                <a:gd name="T17" fmla="*/ 917 h 938"/>
                <a:gd name="T18" fmla="*/ 555 w 963"/>
                <a:gd name="T19" fmla="*/ 933 h 938"/>
                <a:gd name="T20" fmla="*/ 482 w 963"/>
                <a:gd name="T21" fmla="*/ 938 h 938"/>
                <a:gd name="T22" fmla="*/ 408 w 963"/>
                <a:gd name="T23" fmla="*/ 933 h 938"/>
                <a:gd name="T24" fmla="*/ 338 w 963"/>
                <a:gd name="T25" fmla="*/ 917 h 938"/>
                <a:gd name="T26" fmla="*/ 273 w 963"/>
                <a:gd name="T27" fmla="*/ 892 h 938"/>
                <a:gd name="T28" fmla="*/ 212 w 963"/>
                <a:gd name="T29" fmla="*/ 857 h 938"/>
                <a:gd name="T30" fmla="*/ 158 w 963"/>
                <a:gd name="T31" fmla="*/ 816 h 938"/>
                <a:gd name="T32" fmla="*/ 110 w 963"/>
                <a:gd name="T33" fmla="*/ 767 h 938"/>
                <a:gd name="T34" fmla="*/ 69 w 963"/>
                <a:gd name="T35" fmla="*/ 712 h 938"/>
                <a:gd name="T36" fmla="*/ 37 w 963"/>
                <a:gd name="T37" fmla="*/ 652 h 938"/>
                <a:gd name="T38" fmla="*/ 15 w 963"/>
                <a:gd name="T39" fmla="*/ 586 h 938"/>
                <a:gd name="T40" fmla="*/ 2 w 963"/>
                <a:gd name="T41" fmla="*/ 517 h 938"/>
                <a:gd name="T42" fmla="*/ 1 w 963"/>
                <a:gd name="T43" fmla="*/ 445 h 938"/>
                <a:gd name="T44" fmla="*/ 9 w 963"/>
                <a:gd name="T45" fmla="*/ 375 h 938"/>
                <a:gd name="T46" fmla="*/ 29 w 963"/>
                <a:gd name="T47" fmla="*/ 308 h 938"/>
                <a:gd name="T48" fmla="*/ 58 w 963"/>
                <a:gd name="T49" fmla="*/ 246 h 938"/>
                <a:gd name="T50" fmla="*/ 96 w 963"/>
                <a:gd name="T51" fmla="*/ 189 h 938"/>
                <a:gd name="T52" fmla="*/ 141 w 963"/>
                <a:gd name="T53" fmla="*/ 138 h 938"/>
                <a:gd name="T54" fmla="*/ 193 w 963"/>
                <a:gd name="T55" fmla="*/ 94 h 938"/>
                <a:gd name="T56" fmla="*/ 252 w 963"/>
                <a:gd name="T57" fmla="*/ 57 h 938"/>
                <a:gd name="T58" fmla="*/ 316 w 963"/>
                <a:gd name="T59" fmla="*/ 29 h 938"/>
                <a:gd name="T60" fmla="*/ 384 w 963"/>
                <a:gd name="T61" fmla="*/ 10 h 938"/>
                <a:gd name="T62" fmla="*/ 456 w 963"/>
                <a:gd name="T63" fmla="*/ 1 h 938"/>
                <a:gd name="T64" fmla="*/ 530 w 963"/>
                <a:gd name="T65" fmla="*/ 2 h 938"/>
                <a:gd name="T66" fmla="*/ 601 w 963"/>
                <a:gd name="T67" fmla="*/ 15 h 938"/>
                <a:gd name="T68" fmla="*/ 669 w 963"/>
                <a:gd name="T69" fmla="*/ 37 h 938"/>
                <a:gd name="T70" fmla="*/ 730 w 963"/>
                <a:gd name="T71" fmla="*/ 68 h 938"/>
                <a:gd name="T72" fmla="*/ 787 w 963"/>
                <a:gd name="T73" fmla="*/ 108 h 938"/>
                <a:gd name="T74" fmla="*/ 838 w 963"/>
                <a:gd name="T75" fmla="*/ 154 h 938"/>
                <a:gd name="T76" fmla="*/ 880 w 963"/>
                <a:gd name="T77" fmla="*/ 207 h 938"/>
                <a:gd name="T78" fmla="*/ 915 w 963"/>
                <a:gd name="T79" fmla="*/ 266 h 938"/>
                <a:gd name="T80" fmla="*/ 941 w 963"/>
                <a:gd name="T81" fmla="*/ 330 h 938"/>
                <a:gd name="T82" fmla="*/ 957 w 963"/>
                <a:gd name="T83" fmla="*/ 397 h 938"/>
                <a:gd name="T84" fmla="*/ 963 w 963"/>
                <a:gd name="T85" fmla="*/ 469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3" h="938">
                  <a:moveTo>
                    <a:pt x="963" y="469"/>
                  </a:moveTo>
                  <a:lnTo>
                    <a:pt x="962" y="493"/>
                  </a:lnTo>
                  <a:lnTo>
                    <a:pt x="960" y="517"/>
                  </a:lnTo>
                  <a:lnTo>
                    <a:pt x="957" y="541"/>
                  </a:lnTo>
                  <a:lnTo>
                    <a:pt x="953" y="563"/>
                  </a:lnTo>
                  <a:lnTo>
                    <a:pt x="947" y="586"/>
                  </a:lnTo>
                  <a:lnTo>
                    <a:pt x="941" y="609"/>
                  </a:lnTo>
                  <a:lnTo>
                    <a:pt x="933" y="630"/>
                  </a:lnTo>
                  <a:lnTo>
                    <a:pt x="925" y="652"/>
                  </a:lnTo>
                  <a:lnTo>
                    <a:pt x="915" y="672"/>
                  </a:lnTo>
                  <a:lnTo>
                    <a:pt x="904" y="693"/>
                  </a:lnTo>
                  <a:lnTo>
                    <a:pt x="893" y="712"/>
                  </a:lnTo>
                  <a:lnTo>
                    <a:pt x="880" y="731"/>
                  </a:lnTo>
                  <a:lnTo>
                    <a:pt x="866" y="750"/>
                  </a:lnTo>
                  <a:lnTo>
                    <a:pt x="852" y="767"/>
                  </a:lnTo>
                  <a:lnTo>
                    <a:pt x="838" y="784"/>
                  </a:lnTo>
                  <a:lnTo>
                    <a:pt x="821" y="800"/>
                  </a:lnTo>
                  <a:lnTo>
                    <a:pt x="805" y="816"/>
                  </a:lnTo>
                  <a:lnTo>
                    <a:pt x="787" y="830"/>
                  </a:lnTo>
                  <a:lnTo>
                    <a:pt x="769" y="845"/>
                  </a:lnTo>
                  <a:lnTo>
                    <a:pt x="750" y="857"/>
                  </a:lnTo>
                  <a:lnTo>
                    <a:pt x="730" y="870"/>
                  </a:lnTo>
                  <a:lnTo>
                    <a:pt x="711" y="881"/>
                  </a:lnTo>
                  <a:lnTo>
                    <a:pt x="690" y="892"/>
                  </a:lnTo>
                  <a:lnTo>
                    <a:pt x="669" y="902"/>
                  </a:lnTo>
                  <a:lnTo>
                    <a:pt x="646" y="909"/>
                  </a:lnTo>
                  <a:lnTo>
                    <a:pt x="624" y="917"/>
                  </a:lnTo>
                  <a:lnTo>
                    <a:pt x="601" y="923"/>
                  </a:lnTo>
                  <a:lnTo>
                    <a:pt x="578" y="929"/>
                  </a:lnTo>
                  <a:lnTo>
                    <a:pt x="555" y="933"/>
                  </a:lnTo>
                  <a:lnTo>
                    <a:pt x="530" y="936"/>
                  </a:lnTo>
                  <a:lnTo>
                    <a:pt x="506" y="937"/>
                  </a:lnTo>
                  <a:lnTo>
                    <a:pt x="482" y="938"/>
                  </a:lnTo>
                  <a:lnTo>
                    <a:pt x="456" y="937"/>
                  </a:lnTo>
                  <a:lnTo>
                    <a:pt x="432" y="936"/>
                  </a:lnTo>
                  <a:lnTo>
                    <a:pt x="408" y="933"/>
                  </a:lnTo>
                  <a:lnTo>
                    <a:pt x="384" y="929"/>
                  </a:lnTo>
                  <a:lnTo>
                    <a:pt x="361" y="923"/>
                  </a:lnTo>
                  <a:lnTo>
                    <a:pt x="338" y="917"/>
                  </a:lnTo>
                  <a:lnTo>
                    <a:pt x="316" y="909"/>
                  </a:lnTo>
                  <a:lnTo>
                    <a:pt x="294" y="902"/>
                  </a:lnTo>
                  <a:lnTo>
                    <a:pt x="273" y="892"/>
                  </a:lnTo>
                  <a:lnTo>
                    <a:pt x="252" y="881"/>
                  </a:lnTo>
                  <a:lnTo>
                    <a:pt x="232" y="870"/>
                  </a:lnTo>
                  <a:lnTo>
                    <a:pt x="212" y="857"/>
                  </a:lnTo>
                  <a:lnTo>
                    <a:pt x="193" y="845"/>
                  </a:lnTo>
                  <a:lnTo>
                    <a:pt x="175" y="830"/>
                  </a:lnTo>
                  <a:lnTo>
                    <a:pt x="158" y="816"/>
                  </a:lnTo>
                  <a:lnTo>
                    <a:pt x="141" y="800"/>
                  </a:lnTo>
                  <a:lnTo>
                    <a:pt x="124" y="784"/>
                  </a:lnTo>
                  <a:lnTo>
                    <a:pt x="110" y="767"/>
                  </a:lnTo>
                  <a:lnTo>
                    <a:pt x="96" y="750"/>
                  </a:lnTo>
                  <a:lnTo>
                    <a:pt x="82" y="731"/>
                  </a:lnTo>
                  <a:lnTo>
                    <a:pt x="69" y="712"/>
                  </a:lnTo>
                  <a:lnTo>
                    <a:pt x="58" y="693"/>
                  </a:lnTo>
                  <a:lnTo>
                    <a:pt x="47" y="672"/>
                  </a:lnTo>
                  <a:lnTo>
                    <a:pt x="37" y="652"/>
                  </a:lnTo>
                  <a:lnTo>
                    <a:pt x="29" y="630"/>
                  </a:lnTo>
                  <a:lnTo>
                    <a:pt x="22" y="609"/>
                  </a:lnTo>
                  <a:lnTo>
                    <a:pt x="15" y="586"/>
                  </a:lnTo>
                  <a:lnTo>
                    <a:pt x="9" y="563"/>
                  </a:lnTo>
                  <a:lnTo>
                    <a:pt x="5" y="541"/>
                  </a:lnTo>
                  <a:lnTo>
                    <a:pt x="2" y="517"/>
                  </a:lnTo>
                  <a:lnTo>
                    <a:pt x="1" y="493"/>
                  </a:lnTo>
                  <a:lnTo>
                    <a:pt x="0" y="469"/>
                  </a:lnTo>
                  <a:lnTo>
                    <a:pt x="1" y="445"/>
                  </a:lnTo>
                  <a:lnTo>
                    <a:pt x="2" y="421"/>
                  </a:lnTo>
                  <a:lnTo>
                    <a:pt x="5" y="397"/>
                  </a:lnTo>
                  <a:lnTo>
                    <a:pt x="9" y="375"/>
                  </a:lnTo>
                  <a:lnTo>
                    <a:pt x="15" y="352"/>
                  </a:lnTo>
                  <a:lnTo>
                    <a:pt x="22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7" y="266"/>
                  </a:lnTo>
                  <a:lnTo>
                    <a:pt x="58" y="246"/>
                  </a:lnTo>
                  <a:lnTo>
                    <a:pt x="69" y="226"/>
                  </a:lnTo>
                  <a:lnTo>
                    <a:pt x="82" y="207"/>
                  </a:lnTo>
                  <a:lnTo>
                    <a:pt x="96" y="189"/>
                  </a:lnTo>
                  <a:lnTo>
                    <a:pt x="110" y="171"/>
                  </a:lnTo>
                  <a:lnTo>
                    <a:pt x="124" y="154"/>
                  </a:lnTo>
                  <a:lnTo>
                    <a:pt x="141" y="138"/>
                  </a:lnTo>
                  <a:lnTo>
                    <a:pt x="158" y="122"/>
                  </a:lnTo>
                  <a:lnTo>
                    <a:pt x="175" y="108"/>
                  </a:lnTo>
                  <a:lnTo>
                    <a:pt x="193" y="94"/>
                  </a:lnTo>
                  <a:lnTo>
                    <a:pt x="212" y="81"/>
                  </a:lnTo>
                  <a:lnTo>
                    <a:pt x="232" y="68"/>
                  </a:lnTo>
                  <a:lnTo>
                    <a:pt x="252" y="57"/>
                  </a:lnTo>
                  <a:lnTo>
                    <a:pt x="273" y="46"/>
                  </a:lnTo>
                  <a:lnTo>
                    <a:pt x="294" y="37"/>
                  </a:lnTo>
                  <a:lnTo>
                    <a:pt x="316" y="29"/>
                  </a:lnTo>
                  <a:lnTo>
                    <a:pt x="338" y="22"/>
                  </a:lnTo>
                  <a:lnTo>
                    <a:pt x="361" y="15"/>
                  </a:lnTo>
                  <a:lnTo>
                    <a:pt x="384" y="10"/>
                  </a:lnTo>
                  <a:lnTo>
                    <a:pt x="408" y="5"/>
                  </a:lnTo>
                  <a:lnTo>
                    <a:pt x="432" y="2"/>
                  </a:lnTo>
                  <a:lnTo>
                    <a:pt x="456" y="1"/>
                  </a:lnTo>
                  <a:lnTo>
                    <a:pt x="482" y="0"/>
                  </a:lnTo>
                  <a:lnTo>
                    <a:pt x="506" y="1"/>
                  </a:lnTo>
                  <a:lnTo>
                    <a:pt x="530" y="2"/>
                  </a:lnTo>
                  <a:lnTo>
                    <a:pt x="555" y="5"/>
                  </a:lnTo>
                  <a:lnTo>
                    <a:pt x="578" y="10"/>
                  </a:lnTo>
                  <a:lnTo>
                    <a:pt x="601" y="15"/>
                  </a:lnTo>
                  <a:lnTo>
                    <a:pt x="624" y="22"/>
                  </a:lnTo>
                  <a:lnTo>
                    <a:pt x="646" y="29"/>
                  </a:lnTo>
                  <a:lnTo>
                    <a:pt x="669" y="37"/>
                  </a:lnTo>
                  <a:lnTo>
                    <a:pt x="690" y="46"/>
                  </a:lnTo>
                  <a:lnTo>
                    <a:pt x="711" y="57"/>
                  </a:lnTo>
                  <a:lnTo>
                    <a:pt x="730" y="68"/>
                  </a:lnTo>
                  <a:lnTo>
                    <a:pt x="750" y="81"/>
                  </a:lnTo>
                  <a:lnTo>
                    <a:pt x="769" y="94"/>
                  </a:lnTo>
                  <a:lnTo>
                    <a:pt x="787" y="108"/>
                  </a:lnTo>
                  <a:lnTo>
                    <a:pt x="805" y="122"/>
                  </a:lnTo>
                  <a:lnTo>
                    <a:pt x="821" y="138"/>
                  </a:lnTo>
                  <a:lnTo>
                    <a:pt x="838" y="154"/>
                  </a:lnTo>
                  <a:lnTo>
                    <a:pt x="852" y="171"/>
                  </a:lnTo>
                  <a:lnTo>
                    <a:pt x="866" y="189"/>
                  </a:lnTo>
                  <a:lnTo>
                    <a:pt x="880" y="207"/>
                  </a:lnTo>
                  <a:lnTo>
                    <a:pt x="893" y="226"/>
                  </a:lnTo>
                  <a:lnTo>
                    <a:pt x="904" y="246"/>
                  </a:lnTo>
                  <a:lnTo>
                    <a:pt x="915" y="266"/>
                  </a:lnTo>
                  <a:lnTo>
                    <a:pt x="925" y="287"/>
                  </a:lnTo>
                  <a:lnTo>
                    <a:pt x="933" y="308"/>
                  </a:lnTo>
                  <a:lnTo>
                    <a:pt x="941" y="330"/>
                  </a:lnTo>
                  <a:lnTo>
                    <a:pt x="947" y="352"/>
                  </a:lnTo>
                  <a:lnTo>
                    <a:pt x="953" y="375"/>
                  </a:lnTo>
                  <a:lnTo>
                    <a:pt x="957" y="397"/>
                  </a:lnTo>
                  <a:lnTo>
                    <a:pt x="960" y="421"/>
                  </a:lnTo>
                  <a:lnTo>
                    <a:pt x="962" y="445"/>
                  </a:lnTo>
                  <a:lnTo>
                    <a:pt x="963" y="46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4" name="Rectangle 935"/>
            <p:cNvSpPr>
              <a:spLocks noChangeArrowheads="1"/>
            </p:cNvSpPr>
            <p:nvPr/>
          </p:nvSpPr>
          <p:spPr bwMode="auto">
            <a:xfrm>
              <a:off x="2704" y="535"/>
              <a:ext cx="248" cy="1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5" name="Rectangle 936"/>
            <p:cNvSpPr>
              <a:spLocks noChangeArrowheads="1"/>
            </p:cNvSpPr>
            <p:nvPr/>
          </p:nvSpPr>
          <p:spPr bwMode="auto">
            <a:xfrm>
              <a:off x="2704" y="535"/>
              <a:ext cx="248" cy="1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6" name="Rectangle 937"/>
            <p:cNvSpPr>
              <a:spLocks noChangeArrowheads="1"/>
            </p:cNvSpPr>
            <p:nvPr/>
          </p:nvSpPr>
          <p:spPr bwMode="auto">
            <a:xfrm flipH="1">
              <a:off x="2970" y="552"/>
              <a:ext cx="28" cy="8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7" name="Rectangle 938"/>
            <p:cNvSpPr>
              <a:spLocks noChangeArrowheads="1"/>
            </p:cNvSpPr>
            <p:nvPr/>
          </p:nvSpPr>
          <p:spPr bwMode="auto">
            <a:xfrm>
              <a:off x="2737" y="533"/>
              <a:ext cx="182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8" name="Rectangle 939"/>
            <p:cNvSpPr>
              <a:spLocks noChangeArrowheads="1"/>
            </p:cNvSpPr>
            <p:nvPr/>
          </p:nvSpPr>
          <p:spPr bwMode="auto">
            <a:xfrm>
              <a:off x="2737" y="533"/>
              <a:ext cx="182" cy="14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9" name="Freeform 940"/>
            <p:cNvSpPr>
              <a:spLocks/>
            </p:cNvSpPr>
            <p:nvPr/>
          </p:nvSpPr>
          <p:spPr bwMode="auto">
            <a:xfrm>
              <a:off x="2733" y="680"/>
              <a:ext cx="191" cy="19"/>
            </a:xfrm>
            <a:custGeom>
              <a:avLst/>
              <a:gdLst>
                <a:gd name="T0" fmla="*/ 801 w 832"/>
                <a:gd name="T1" fmla="*/ 18 h 86"/>
                <a:gd name="T2" fmla="*/ 832 w 832"/>
                <a:gd name="T3" fmla="*/ 48 h 86"/>
                <a:gd name="T4" fmla="*/ 832 w 832"/>
                <a:gd name="T5" fmla="*/ 86 h 86"/>
                <a:gd name="T6" fmla="*/ 0 w 832"/>
                <a:gd name="T7" fmla="*/ 86 h 86"/>
                <a:gd name="T8" fmla="*/ 0 w 832"/>
                <a:gd name="T9" fmla="*/ 48 h 86"/>
                <a:gd name="T10" fmla="*/ 31 w 832"/>
                <a:gd name="T11" fmla="*/ 18 h 86"/>
                <a:gd name="T12" fmla="*/ 31 w 832"/>
                <a:gd name="T13" fmla="*/ 0 h 86"/>
                <a:gd name="T14" fmla="*/ 801 w 832"/>
                <a:gd name="T15" fmla="*/ 0 h 86"/>
                <a:gd name="T16" fmla="*/ 801 w 832"/>
                <a:gd name="T17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86">
                  <a:moveTo>
                    <a:pt x="801" y="18"/>
                  </a:moveTo>
                  <a:lnTo>
                    <a:pt x="832" y="48"/>
                  </a:lnTo>
                  <a:lnTo>
                    <a:pt x="832" y="86"/>
                  </a:lnTo>
                  <a:lnTo>
                    <a:pt x="0" y="86"/>
                  </a:lnTo>
                  <a:lnTo>
                    <a:pt x="0" y="48"/>
                  </a:lnTo>
                  <a:lnTo>
                    <a:pt x="31" y="18"/>
                  </a:lnTo>
                  <a:lnTo>
                    <a:pt x="31" y="0"/>
                  </a:lnTo>
                  <a:lnTo>
                    <a:pt x="801" y="0"/>
                  </a:lnTo>
                  <a:lnTo>
                    <a:pt x="80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0" name="Freeform 941"/>
            <p:cNvSpPr>
              <a:spLocks/>
            </p:cNvSpPr>
            <p:nvPr/>
          </p:nvSpPr>
          <p:spPr bwMode="auto">
            <a:xfrm>
              <a:off x="2733" y="680"/>
              <a:ext cx="191" cy="19"/>
            </a:xfrm>
            <a:custGeom>
              <a:avLst/>
              <a:gdLst>
                <a:gd name="T0" fmla="*/ 801 w 832"/>
                <a:gd name="T1" fmla="*/ 18 h 86"/>
                <a:gd name="T2" fmla="*/ 832 w 832"/>
                <a:gd name="T3" fmla="*/ 48 h 86"/>
                <a:gd name="T4" fmla="*/ 832 w 832"/>
                <a:gd name="T5" fmla="*/ 86 h 86"/>
                <a:gd name="T6" fmla="*/ 0 w 832"/>
                <a:gd name="T7" fmla="*/ 86 h 86"/>
                <a:gd name="T8" fmla="*/ 0 w 832"/>
                <a:gd name="T9" fmla="*/ 48 h 86"/>
                <a:gd name="T10" fmla="*/ 31 w 832"/>
                <a:gd name="T11" fmla="*/ 18 h 86"/>
                <a:gd name="T12" fmla="*/ 31 w 832"/>
                <a:gd name="T13" fmla="*/ 0 h 86"/>
                <a:gd name="T14" fmla="*/ 801 w 832"/>
                <a:gd name="T15" fmla="*/ 0 h 86"/>
                <a:gd name="T16" fmla="*/ 801 w 832"/>
                <a:gd name="T17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86">
                  <a:moveTo>
                    <a:pt x="801" y="18"/>
                  </a:moveTo>
                  <a:lnTo>
                    <a:pt x="832" y="48"/>
                  </a:lnTo>
                  <a:lnTo>
                    <a:pt x="832" y="86"/>
                  </a:lnTo>
                  <a:lnTo>
                    <a:pt x="0" y="86"/>
                  </a:lnTo>
                  <a:lnTo>
                    <a:pt x="0" y="48"/>
                  </a:lnTo>
                  <a:lnTo>
                    <a:pt x="31" y="18"/>
                  </a:lnTo>
                  <a:lnTo>
                    <a:pt x="31" y="0"/>
                  </a:lnTo>
                  <a:lnTo>
                    <a:pt x="801" y="0"/>
                  </a:lnTo>
                  <a:lnTo>
                    <a:pt x="801" y="1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1" name="Rectangle 942"/>
            <p:cNvSpPr>
              <a:spLocks noChangeArrowheads="1"/>
            </p:cNvSpPr>
            <p:nvPr/>
          </p:nvSpPr>
          <p:spPr bwMode="auto">
            <a:xfrm>
              <a:off x="2620" y="309"/>
              <a:ext cx="8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2" name="Rectangle 943"/>
            <p:cNvSpPr>
              <a:spLocks noChangeArrowheads="1"/>
            </p:cNvSpPr>
            <p:nvPr/>
          </p:nvSpPr>
          <p:spPr bwMode="auto">
            <a:xfrm>
              <a:off x="2620" y="309"/>
              <a:ext cx="8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" name="Rectangle 944"/>
            <p:cNvSpPr>
              <a:spLocks noChangeArrowheads="1"/>
            </p:cNvSpPr>
            <p:nvPr/>
          </p:nvSpPr>
          <p:spPr bwMode="auto">
            <a:xfrm>
              <a:off x="2628" y="301"/>
              <a:ext cx="90" cy="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4" name="Rectangle 945"/>
            <p:cNvSpPr>
              <a:spLocks noChangeArrowheads="1"/>
            </p:cNvSpPr>
            <p:nvPr/>
          </p:nvSpPr>
          <p:spPr bwMode="auto">
            <a:xfrm>
              <a:off x="2628" y="301"/>
              <a:ext cx="90" cy="3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5" name="Rectangle 946"/>
            <p:cNvSpPr>
              <a:spLocks noChangeArrowheads="1"/>
            </p:cNvSpPr>
            <p:nvPr/>
          </p:nvSpPr>
          <p:spPr bwMode="auto">
            <a:xfrm>
              <a:off x="2667" y="504"/>
              <a:ext cx="26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6" name="Rectangle 947"/>
            <p:cNvSpPr>
              <a:spLocks noChangeArrowheads="1"/>
            </p:cNvSpPr>
            <p:nvPr/>
          </p:nvSpPr>
          <p:spPr bwMode="auto">
            <a:xfrm>
              <a:off x="2667" y="504"/>
              <a:ext cx="26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7" name="Freeform 948"/>
            <p:cNvSpPr>
              <a:spLocks/>
            </p:cNvSpPr>
            <p:nvPr/>
          </p:nvSpPr>
          <p:spPr bwMode="auto">
            <a:xfrm>
              <a:off x="2952" y="789"/>
              <a:ext cx="11" cy="19"/>
            </a:xfrm>
            <a:custGeom>
              <a:avLst/>
              <a:gdLst>
                <a:gd name="T0" fmla="*/ 42 w 42"/>
                <a:gd name="T1" fmla="*/ 0 h 89"/>
                <a:gd name="T2" fmla="*/ 11 w 42"/>
                <a:gd name="T3" fmla="*/ 0 h 89"/>
                <a:gd name="T4" fmla="*/ 11 w 42"/>
                <a:gd name="T5" fmla="*/ 74 h 89"/>
                <a:gd name="T6" fmla="*/ 0 w 42"/>
                <a:gd name="T7" fmla="*/ 74 h 89"/>
                <a:gd name="T8" fmla="*/ 0 w 42"/>
                <a:gd name="T9" fmla="*/ 89 h 89"/>
                <a:gd name="T10" fmla="*/ 42 w 42"/>
                <a:gd name="T11" fmla="*/ 89 h 89"/>
                <a:gd name="T12" fmla="*/ 42 w 4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9">
                  <a:moveTo>
                    <a:pt x="42" y="0"/>
                  </a:moveTo>
                  <a:lnTo>
                    <a:pt x="11" y="0"/>
                  </a:lnTo>
                  <a:lnTo>
                    <a:pt x="11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42" y="8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8" name="Freeform 949"/>
            <p:cNvSpPr>
              <a:spLocks/>
            </p:cNvSpPr>
            <p:nvPr/>
          </p:nvSpPr>
          <p:spPr bwMode="auto">
            <a:xfrm>
              <a:off x="2952" y="789"/>
              <a:ext cx="11" cy="19"/>
            </a:xfrm>
            <a:custGeom>
              <a:avLst/>
              <a:gdLst>
                <a:gd name="T0" fmla="*/ 42 w 42"/>
                <a:gd name="T1" fmla="*/ 0 h 89"/>
                <a:gd name="T2" fmla="*/ 11 w 42"/>
                <a:gd name="T3" fmla="*/ 0 h 89"/>
                <a:gd name="T4" fmla="*/ 11 w 42"/>
                <a:gd name="T5" fmla="*/ 74 h 89"/>
                <a:gd name="T6" fmla="*/ 0 w 42"/>
                <a:gd name="T7" fmla="*/ 74 h 89"/>
                <a:gd name="T8" fmla="*/ 0 w 42"/>
                <a:gd name="T9" fmla="*/ 89 h 89"/>
                <a:gd name="T10" fmla="*/ 42 w 42"/>
                <a:gd name="T11" fmla="*/ 89 h 89"/>
                <a:gd name="T12" fmla="*/ 42 w 4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9">
                  <a:moveTo>
                    <a:pt x="42" y="0"/>
                  </a:moveTo>
                  <a:lnTo>
                    <a:pt x="11" y="0"/>
                  </a:lnTo>
                  <a:lnTo>
                    <a:pt x="11" y="74"/>
                  </a:lnTo>
                  <a:lnTo>
                    <a:pt x="0" y="74"/>
                  </a:lnTo>
                  <a:lnTo>
                    <a:pt x="0" y="89"/>
                  </a:lnTo>
                  <a:lnTo>
                    <a:pt x="42" y="89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9" name="Freeform 950"/>
            <p:cNvSpPr>
              <a:spLocks/>
            </p:cNvSpPr>
            <p:nvPr/>
          </p:nvSpPr>
          <p:spPr bwMode="auto">
            <a:xfrm>
              <a:off x="2949" y="828"/>
              <a:ext cx="10" cy="19"/>
            </a:xfrm>
            <a:custGeom>
              <a:avLst/>
              <a:gdLst>
                <a:gd name="T0" fmla="*/ 42 w 42"/>
                <a:gd name="T1" fmla="*/ 0 h 90"/>
                <a:gd name="T2" fmla="*/ 10 w 42"/>
                <a:gd name="T3" fmla="*/ 0 h 90"/>
                <a:gd name="T4" fmla="*/ 10 w 42"/>
                <a:gd name="T5" fmla="*/ 75 h 90"/>
                <a:gd name="T6" fmla="*/ 0 w 42"/>
                <a:gd name="T7" fmla="*/ 75 h 90"/>
                <a:gd name="T8" fmla="*/ 0 w 42"/>
                <a:gd name="T9" fmla="*/ 90 h 90"/>
                <a:gd name="T10" fmla="*/ 42 w 42"/>
                <a:gd name="T11" fmla="*/ 90 h 90"/>
                <a:gd name="T12" fmla="*/ 42 w 42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0">
                  <a:moveTo>
                    <a:pt x="42" y="0"/>
                  </a:moveTo>
                  <a:lnTo>
                    <a:pt x="10" y="0"/>
                  </a:lnTo>
                  <a:lnTo>
                    <a:pt x="10" y="75"/>
                  </a:lnTo>
                  <a:lnTo>
                    <a:pt x="0" y="75"/>
                  </a:lnTo>
                  <a:lnTo>
                    <a:pt x="0" y="90"/>
                  </a:lnTo>
                  <a:lnTo>
                    <a:pt x="42" y="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0" name="Freeform 951"/>
            <p:cNvSpPr>
              <a:spLocks/>
            </p:cNvSpPr>
            <p:nvPr/>
          </p:nvSpPr>
          <p:spPr bwMode="auto">
            <a:xfrm>
              <a:off x="2949" y="828"/>
              <a:ext cx="10" cy="19"/>
            </a:xfrm>
            <a:custGeom>
              <a:avLst/>
              <a:gdLst>
                <a:gd name="T0" fmla="*/ 42 w 42"/>
                <a:gd name="T1" fmla="*/ 0 h 90"/>
                <a:gd name="T2" fmla="*/ 10 w 42"/>
                <a:gd name="T3" fmla="*/ 0 h 90"/>
                <a:gd name="T4" fmla="*/ 10 w 42"/>
                <a:gd name="T5" fmla="*/ 75 h 90"/>
                <a:gd name="T6" fmla="*/ 0 w 42"/>
                <a:gd name="T7" fmla="*/ 75 h 90"/>
                <a:gd name="T8" fmla="*/ 0 w 42"/>
                <a:gd name="T9" fmla="*/ 90 h 90"/>
                <a:gd name="T10" fmla="*/ 42 w 42"/>
                <a:gd name="T11" fmla="*/ 90 h 90"/>
                <a:gd name="T12" fmla="*/ 42 w 42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0">
                  <a:moveTo>
                    <a:pt x="42" y="0"/>
                  </a:moveTo>
                  <a:lnTo>
                    <a:pt x="10" y="0"/>
                  </a:lnTo>
                  <a:lnTo>
                    <a:pt x="10" y="75"/>
                  </a:lnTo>
                  <a:lnTo>
                    <a:pt x="0" y="75"/>
                  </a:lnTo>
                  <a:lnTo>
                    <a:pt x="0" y="90"/>
                  </a:lnTo>
                  <a:lnTo>
                    <a:pt x="42" y="90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1" name="Line 952"/>
            <p:cNvSpPr>
              <a:spLocks noChangeShapeType="1"/>
            </p:cNvSpPr>
            <p:nvPr/>
          </p:nvSpPr>
          <p:spPr bwMode="auto">
            <a:xfrm flipV="1">
              <a:off x="2959" y="837"/>
              <a:ext cx="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2" name="Rectangle 953"/>
            <p:cNvSpPr>
              <a:spLocks noChangeArrowheads="1"/>
            </p:cNvSpPr>
            <p:nvPr/>
          </p:nvSpPr>
          <p:spPr bwMode="auto">
            <a:xfrm>
              <a:off x="2737" y="1136"/>
              <a:ext cx="33" cy="2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3" name="Rectangle 954"/>
            <p:cNvSpPr>
              <a:spLocks noChangeArrowheads="1"/>
            </p:cNvSpPr>
            <p:nvPr/>
          </p:nvSpPr>
          <p:spPr bwMode="auto">
            <a:xfrm>
              <a:off x="2737" y="1136"/>
              <a:ext cx="33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4" name="Freeform 955"/>
            <p:cNvSpPr>
              <a:spLocks/>
            </p:cNvSpPr>
            <p:nvPr/>
          </p:nvSpPr>
          <p:spPr bwMode="auto">
            <a:xfrm>
              <a:off x="2771" y="1146"/>
              <a:ext cx="9" cy="12"/>
            </a:xfrm>
            <a:custGeom>
              <a:avLst/>
              <a:gdLst>
                <a:gd name="T0" fmla="*/ 41 w 41"/>
                <a:gd name="T1" fmla="*/ 0 h 53"/>
                <a:gd name="T2" fmla="*/ 41 w 41"/>
                <a:gd name="T3" fmla="*/ 41 h 53"/>
                <a:gd name="T4" fmla="*/ 33 w 41"/>
                <a:gd name="T5" fmla="*/ 41 h 53"/>
                <a:gd name="T6" fmla="*/ 33 w 41"/>
                <a:gd name="T7" fmla="*/ 50 h 53"/>
                <a:gd name="T8" fmla="*/ 31 w 41"/>
                <a:gd name="T9" fmla="*/ 53 h 53"/>
                <a:gd name="T10" fmla="*/ 5 w 41"/>
                <a:gd name="T11" fmla="*/ 53 h 53"/>
                <a:gd name="T12" fmla="*/ 5 w 41"/>
                <a:gd name="T13" fmla="*/ 35 h 53"/>
                <a:gd name="T14" fmla="*/ 0 w 41"/>
                <a:gd name="T15" fmla="*/ 35 h 53"/>
                <a:gd name="T16" fmla="*/ 0 w 41"/>
                <a:gd name="T17" fmla="*/ 21 h 53"/>
                <a:gd name="T18" fmla="*/ 5 w 41"/>
                <a:gd name="T19" fmla="*/ 7 h 53"/>
                <a:gd name="T20" fmla="*/ 7 w 41"/>
                <a:gd name="T21" fmla="*/ 7 h 53"/>
                <a:gd name="T22" fmla="*/ 7 w 41"/>
                <a:gd name="T23" fmla="*/ 0 h 53"/>
                <a:gd name="T24" fmla="*/ 41 w 41"/>
                <a:gd name="T25" fmla="*/ 0 h 53"/>
                <a:gd name="T26" fmla="*/ 41 w 41"/>
                <a:gd name="T27" fmla="*/ 0 h 53"/>
                <a:gd name="T28" fmla="*/ 41 w 41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53">
                  <a:moveTo>
                    <a:pt x="41" y="0"/>
                  </a:moveTo>
                  <a:lnTo>
                    <a:pt x="41" y="41"/>
                  </a:lnTo>
                  <a:lnTo>
                    <a:pt x="33" y="41"/>
                  </a:lnTo>
                  <a:lnTo>
                    <a:pt x="33" y="50"/>
                  </a:lnTo>
                  <a:lnTo>
                    <a:pt x="31" y="53"/>
                  </a:lnTo>
                  <a:lnTo>
                    <a:pt x="5" y="53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21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5" name="Freeform 956"/>
            <p:cNvSpPr>
              <a:spLocks/>
            </p:cNvSpPr>
            <p:nvPr/>
          </p:nvSpPr>
          <p:spPr bwMode="auto">
            <a:xfrm>
              <a:off x="2771" y="1146"/>
              <a:ext cx="9" cy="12"/>
            </a:xfrm>
            <a:custGeom>
              <a:avLst/>
              <a:gdLst>
                <a:gd name="T0" fmla="*/ 41 w 41"/>
                <a:gd name="T1" fmla="*/ 0 h 53"/>
                <a:gd name="T2" fmla="*/ 41 w 41"/>
                <a:gd name="T3" fmla="*/ 41 h 53"/>
                <a:gd name="T4" fmla="*/ 33 w 41"/>
                <a:gd name="T5" fmla="*/ 41 h 53"/>
                <a:gd name="T6" fmla="*/ 33 w 41"/>
                <a:gd name="T7" fmla="*/ 50 h 53"/>
                <a:gd name="T8" fmla="*/ 31 w 41"/>
                <a:gd name="T9" fmla="*/ 53 h 53"/>
                <a:gd name="T10" fmla="*/ 5 w 41"/>
                <a:gd name="T11" fmla="*/ 53 h 53"/>
                <a:gd name="T12" fmla="*/ 5 w 41"/>
                <a:gd name="T13" fmla="*/ 35 h 53"/>
                <a:gd name="T14" fmla="*/ 0 w 41"/>
                <a:gd name="T15" fmla="*/ 35 h 53"/>
                <a:gd name="T16" fmla="*/ 0 w 41"/>
                <a:gd name="T17" fmla="*/ 21 h 53"/>
                <a:gd name="T18" fmla="*/ 5 w 41"/>
                <a:gd name="T19" fmla="*/ 7 h 53"/>
                <a:gd name="T20" fmla="*/ 7 w 41"/>
                <a:gd name="T21" fmla="*/ 7 h 53"/>
                <a:gd name="T22" fmla="*/ 7 w 41"/>
                <a:gd name="T23" fmla="*/ 0 h 53"/>
                <a:gd name="T24" fmla="*/ 41 w 41"/>
                <a:gd name="T25" fmla="*/ 0 h 53"/>
                <a:gd name="T26" fmla="*/ 41 w 41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3">
                  <a:moveTo>
                    <a:pt x="41" y="0"/>
                  </a:moveTo>
                  <a:lnTo>
                    <a:pt x="41" y="41"/>
                  </a:lnTo>
                  <a:lnTo>
                    <a:pt x="33" y="41"/>
                  </a:lnTo>
                  <a:lnTo>
                    <a:pt x="33" y="50"/>
                  </a:lnTo>
                  <a:lnTo>
                    <a:pt x="31" y="53"/>
                  </a:lnTo>
                  <a:lnTo>
                    <a:pt x="5" y="53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21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6" name="Rectangle 957"/>
            <p:cNvSpPr>
              <a:spLocks noChangeArrowheads="1"/>
            </p:cNvSpPr>
            <p:nvPr/>
          </p:nvSpPr>
          <p:spPr bwMode="auto">
            <a:xfrm>
              <a:off x="2654" y="1295"/>
              <a:ext cx="3" cy="19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7" name="Freeform 958"/>
            <p:cNvSpPr>
              <a:spLocks/>
            </p:cNvSpPr>
            <p:nvPr/>
          </p:nvSpPr>
          <p:spPr bwMode="auto">
            <a:xfrm>
              <a:off x="2654" y="1295"/>
              <a:ext cx="3" cy="191"/>
            </a:xfrm>
            <a:custGeom>
              <a:avLst/>
              <a:gdLst>
                <a:gd name="T0" fmla="*/ 17 w 17"/>
                <a:gd name="T1" fmla="*/ 856 h 856"/>
                <a:gd name="T2" fmla="*/ 17 w 17"/>
                <a:gd name="T3" fmla="*/ 0 h 856"/>
                <a:gd name="T4" fmla="*/ 0 w 17"/>
                <a:gd name="T5" fmla="*/ 0 h 856"/>
                <a:gd name="T6" fmla="*/ 0 w 17"/>
                <a:gd name="T7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56">
                  <a:moveTo>
                    <a:pt x="17" y="856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85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8" name="Rectangle 959"/>
            <p:cNvSpPr>
              <a:spLocks noChangeArrowheads="1"/>
            </p:cNvSpPr>
            <p:nvPr/>
          </p:nvSpPr>
          <p:spPr bwMode="auto">
            <a:xfrm>
              <a:off x="2990" y="2002"/>
              <a:ext cx="33" cy="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9" name="Rectangle 960"/>
            <p:cNvSpPr>
              <a:spLocks noChangeArrowheads="1"/>
            </p:cNvSpPr>
            <p:nvPr/>
          </p:nvSpPr>
          <p:spPr bwMode="auto">
            <a:xfrm>
              <a:off x="2990" y="2002"/>
              <a:ext cx="33" cy="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0" name="Freeform 961"/>
            <p:cNvSpPr>
              <a:spLocks/>
            </p:cNvSpPr>
            <p:nvPr/>
          </p:nvSpPr>
          <p:spPr bwMode="auto">
            <a:xfrm>
              <a:off x="3493" y="1991"/>
              <a:ext cx="49" cy="147"/>
            </a:xfrm>
            <a:custGeom>
              <a:avLst/>
              <a:gdLst>
                <a:gd name="T0" fmla="*/ 96 w 212"/>
                <a:gd name="T1" fmla="*/ 193 h 661"/>
                <a:gd name="T2" fmla="*/ 193 w 212"/>
                <a:gd name="T3" fmla="*/ 193 h 661"/>
                <a:gd name="T4" fmla="*/ 212 w 212"/>
                <a:gd name="T5" fmla="*/ 195 h 661"/>
                <a:gd name="T6" fmla="*/ 212 w 212"/>
                <a:gd name="T7" fmla="*/ 331 h 661"/>
                <a:gd name="T8" fmla="*/ 212 w 212"/>
                <a:gd name="T9" fmla="*/ 466 h 661"/>
                <a:gd name="T10" fmla="*/ 193 w 212"/>
                <a:gd name="T11" fmla="*/ 468 h 661"/>
                <a:gd name="T12" fmla="*/ 96 w 212"/>
                <a:gd name="T13" fmla="*/ 468 h 661"/>
                <a:gd name="T14" fmla="*/ 96 w 212"/>
                <a:gd name="T15" fmla="*/ 469 h 661"/>
                <a:gd name="T16" fmla="*/ 89 w 212"/>
                <a:gd name="T17" fmla="*/ 469 h 661"/>
                <a:gd name="T18" fmla="*/ 39 w 212"/>
                <a:gd name="T19" fmla="*/ 612 h 661"/>
                <a:gd name="T20" fmla="*/ 39 w 212"/>
                <a:gd name="T21" fmla="*/ 661 h 661"/>
                <a:gd name="T22" fmla="*/ 0 w 212"/>
                <a:gd name="T23" fmla="*/ 661 h 661"/>
                <a:gd name="T24" fmla="*/ 0 w 212"/>
                <a:gd name="T25" fmla="*/ 331 h 661"/>
                <a:gd name="T26" fmla="*/ 0 w 212"/>
                <a:gd name="T27" fmla="*/ 0 h 661"/>
                <a:gd name="T28" fmla="*/ 39 w 212"/>
                <a:gd name="T29" fmla="*/ 0 h 661"/>
                <a:gd name="T30" fmla="*/ 39 w 212"/>
                <a:gd name="T31" fmla="*/ 49 h 661"/>
                <a:gd name="T32" fmla="*/ 89 w 212"/>
                <a:gd name="T33" fmla="*/ 192 h 661"/>
                <a:gd name="T34" fmla="*/ 96 w 212"/>
                <a:gd name="T35" fmla="*/ 192 h 661"/>
                <a:gd name="T36" fmla="*/ 96 w 212"/>
                <a:gd name="T37" fmla="*/ 193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661">
                  <a:moveTo>
                    <a:pt x="96" y="193"/>
                  </a:moveTo>
                  <a:lnTo>
                    <a:pt x="193" y="193"/>
                  </a:lnTo>
                  <a:lnTo>
                    <a:pt x="212" y="195"/>
                  </a:lnTo>
                  <a:lnTo>
                    <a:pt x="212" y="331"/>
                  </a:lnTo>
                  <a:lnTo>
                    <a:pt x="212" y="466"/>
                  </a:lnTo>
                  <a:lnTo>
                    <a:pt x="193" y="468"/>
                  </a:lnTo>
                  <a:lnTo>
                    <a:pt x="96" y="468"/>
                  </a:lnTo>
                  <a:lnTo>
                    <a:pt x="96" y="469"/>
                  </a:lnTo>
                  <a:lnTo>
                    <a:pt x="89" y="469"/>
                  </a:lnTo>
                  <a:lnTo>
                    <a:pt x="39" y="612"/>
                  </a:lnTo>
                  <a:lnTo>
                    <a:pt x="39" y="661"/>
                  </a:lnTo>
                  <a:lnTo>
                    <a:pt x="0" y="661"/>
                  </a:lnTo>
                  <a:lnTo>
                    <a:pt x="0" y="331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9"/>
                  </a:lnTo>
                  <a:lnTo>
                    <a:pt x="89" y="192"/>
                  </a:lnTo>
                  <a:lnTo>
                    <a:pt x="96" y="192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1" name="Freeform 962"/>
            <p:cNvSpPr>
              <a:spLocks/>
            </p:cNvSpPr>
            <p:nvPr/>
          </p:nvSpPr>
          <p:spPr bwMode="auto">
            <a:xfrm>
              <a:off x="3493" y="1991"/>
              <a:ext cx="49" cy="147"/>
            </a:xfrm>
            <a:custGeom>
              <a:avLst/>
              <a:gdLst>
                <a:gd name="T0" fmla="*/ 96 w 212"/>
                <a:gd name="T1" fmla="*/ 193 h 661"/>
                <a:gd name="T2" fmla="*/ 193 w 212"/>
                <a:gd name="T3" fmla="*/ 193 h 661"/>
                <a:gd name="T4" fmla="*/ 212 w 212"/>
                <a:gd name="T5" fmla="*/ 195 h 661"/>
                <a:gd name="T6" fmla="*/ 212 w 212"/>
                <a:gd name="T7" fmla="*/ 331 h 661"/>
                <a:gd name="T8" fmla="*/ 212 w 212"/>
                <a:gd name="T9" fmla="*/ 466 h 661"/>
                <a:gd name="T10" fmla="*/ 193 w 212"/>
                <a:gd name="T11" fmla="*/ 468 h 661"/>
                <a:gd name="T12" fmla="*/ 96 w 212"/>
                <a:gd name="T13" fmla="*/ 468 h 661"/>
                <a:gd name="T14" fmla="*/ 96 w 212"/>
                <a:gd name="T15" fmla="*/ 469 h 661"/>
                <a:gd name="T16" fmla="*/ 89 w 212"/>
                <a:gd name="T17" fmla="*/ 469 h 661"/>
                <a:gd name="T18" fmla="*/ 39 w 212"/>
                <a:gd name="T19" fmla="*/ 612 h 661"/>
                <a:gd name="T20" fmla="*/ 39 w 212"/>
                <a:gd name="T21" fmla="*/ 661 h 661"/>
                <a:gd name="T22" fmla="*/ 0 w 212"/>
                <a:gd name="T23" fmla="*/ 661 h 661"/>
                <a:gd name="T24" fmla="*/ 0 w 212"/>
                <a:gd name="T25" fmla="*/ 331 h 661"/>
                <a:gd name="T26" fmla="*/ 0 w 212"/>
                <a:gd name="T27" fmla="*/ 0 h 661"/>
                <a:gd name="T28" fmla="*/ 39 w 212"/>
                <a:gd name="T29" fmla="*/ 0 h 661"/>
                <a:gd name="T30" fmla="*/ 39 w 212"/>
                <a:gd name="T31" fmla="*/ 49 h 661"/>
                <a:gd name="T32" fmla="*/ 89 w 212"/>
                <a:gd name="T33" fmla="*/ 192 h 661"/>
                <a:gd name="T34" fmla="*/ 96 w 212"/>
                <a:gd name="T35" fmla="*/ 192 h 661"/>
                <a:gd name="T36" fmla="*/ 96 w 212"/>
                <a:gd name="T37" fmla="*/ 193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661">
                  <a:moveTo>
                    <a:pt x="96" y="193"/>
                  </a:moveTo>
                  <a:lnTo>
                    <a:pt x="193" y="193"/>
                  </a:lnTo>
                  <a:lnTo>
                    <a:pt x="212" y="195"/>
                  </a:lnTo>
                  <a:lnTo>
                    <a:pt x="212" y="331"/>
                  </a:lnTo>
                  <a:lnTo>
                    <a:pt x="212" y="466"/>
                  </a:lnTo>
                  <a:lnTo>
                    <a:pt x="193" y="468"/>
                  </a:lnTo>
                  <a:lnTo>
                    <a:pt x="96" y="468"/>
                  </a:lnTo>
                  <a:lnTo>
                    <a:pt x="96" y="469"/>
                  </a:lnTo>
                  <a:lnTo>
                    <a:pt x="89" y="469"/>
                  </a:lnTo>
                  <a:lnTo>
                    <a:pt x="39" y="612"/>
                  </a:lnTo>
                  <a:lnTo>
                    <a:pt x="39" y="661"/>
                  </a:lnTo>
                  <a:lnTo>
                    <a:pt x="0" y="661"/>
                  </a:lnTo>
                  <a:lnTo>
                    <a:pt x="0" y="331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9"/>
                  </a:lnTo>
                  <a:lnTo>
                    <a:pt x="89" y="192"/>
                  </a:lnTo>
                  <a:lnTo>
                    <a:pt x="96" y="192"/>
                  </a:lnTo>
                  <a:lnTo>
                    <a:pt x="96" y="19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2" name="Freeform 963"/>
            <p:cNvSpPr>
              <a:spLocks/>
            </p:cNvSpPr>
            <p:nvPr/>
          </p:nvSpPr>
          <p:spPr bwMode="auto">
            <a:xfrm>
              <a:off x="3500" y="2002"/>
              <a:ext cx="42" cy="125"/>
            </a:xfrm>
            <a:custGeom>
              <a:avLst/>
              <a:gdLst>
                <a:gd name="T0" fmla="*/ 0 w 181"/>
                <a:gd name="T1" fmla="*/ 0 h 563"/>
                <a:gd name="T2" fmla="*/ 2 w 181"/>
                <a:gd name="T3" fmla="*/ 0 h 563"/>
                <a:gd name="T4" fmla="*/ 53 w 181"/>
                <a:gd name="T5" fmla="*/ 144 h 563"/>
                <a:gd name="T6" fmla="*/ 57 w 181"/>
                <a:gd name="T7" fmla="*/ 146 h 563"/>
                <a:gd name="T8" fmla="*/ 181 w 181"/>
                <a:gd name="T9" fmla="*/ 146 h 563"/>
                <a:gd name="T10" fmla="*/ 181 w 181"/>
                <a:gd name="T11" fmla="*/ 417 h 563"/>
                <a:gd name="T12" fmla="*/ 57 w 181"/>
                <a:gd name="T13" fmla="*/ 417 h 563"/>
                <a:gd name="T14" fmla="*/ 53 w 181"/>
                <a:gd name="T15" fmla="*/ 419 h 563"/>
                <a:gd name="T16" fmla="*/ 2 w 181"/>
                <a:gd name="T17" fmla="*/ 563 h 563"/>
                <a:gd name="T18" fmla="*/ 0 w 181"/>
                <a:gd name="T19" fmla="*/ 563 h 563"/>
                <a:gd name="T20" fmla="*/ 0 w 181"/>
                <a:gd name="T21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563">
                  <a:moveTo>
                    <a:pt x="0" y="0"/>
                  </a:moveTo>
                  <a:lnTo>
                    <a:pt x="2" y="0"/>
                  </a:lnTo>
                  <a:lnTo>
                    <a:pt x="53" y="144"/>
                  </a:lnTo>
                  <a:lnTo>
                    <a:pt x="57" y="146"/>
                  </a:lnTo>
                  <a:lnTo>
                    <a:pt x="181" y="146"/>
                  </a:lnTo>
                  <a:lnTo>
                    <a:pt x="181" y="417"/>
                  </a:lnTo>
                  <a:lnTo>
                    <a:pt x="57" y="417"/>
                  </a:lnTo>
                  <a:lnTo>
                    <a:pt x="53" y="419"/>
                  </a:lnTo>
                  <a:lnTo>
                    <a:pt x="2" y="563"/>
                  </a:lnTo>
                  <a:lnTo>
                    <a:pt x="0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3" name="Freeform 964"/>
            <p:cNvSpPr>
              <a:spLocks/>
            </p:cNvSpPr>
            <p:nvPr/>
          </p:nvSpPr>
          <p:spPr bwMode="auto">
            <a:xfrm>
              <a:off x="3500" y="2002"/>
              <a:ext cx="42" cy="125"/>
            </a:xfrm>
            <a:custGeom>
              <a:avLst/>
              <a:gdLst>
                <a:gd name="T0" fmla="*/ 0 w 181"/>
                <a:gd name="T1" fmla="*/ 0 h 563"/>
                <a:gd name="T2" fmla="*/ 2 w 181"/>
                <a:gd name="T3" fmla="*/ 0 h 563"/>
                <a:gd name="T4" fmla="*/ 53 w 181"/>
                <a:gd name="T5" fmla="*/ 144 h 563"/>
                <a:gd name="T6" fmla="*/ 57 w 181"/>
                <a:gd name="T7" fmla="*/ 146 h 563"/>
                <a:gd name="T8" fmla="*/ 181 w 181"/>
                <a:gd name="T9" fmla="*/ 146 h 563"/>
                <a:gd name="T10" fmla="*/ 181 w 181"/>
                <a:gd name="T11" fmla="*/ 417 h 563"/>
                <a:gd name="T12" fmla="*/ 57 w 181"/>
                <a:gd name="T13" fmla="*/ 417 h 563"/>
                <a:gd name="T14" fmla="*/ 53 w 181"/>
                <a:gd name="T15" fmla="*/ 419 h 563"/>
                <a:gd name="T16" fmla="*/ 2 w 181"/>
                <a:gd name="T17" fmla="*/ 563 h 563"/>
                <a:gd name="T18" fmla="*/ 0 w 181"/>
                <a:gd name="T19" fmla="*/ 563 h 563"/>
                <a:gd name="T20" fmla="*/ 0 w 181"/>
                <a:gd name="T21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563">
                  <a:moveTo>
                    <a:pt x="0" y="0"/>
                  </a:moveTo>
                  <a:lnTo>
                    <a:pt x="2" y="0"/>
                  </a:lnTo>
                  <a:lnTo>
                    <a:pt x="53" y="144"/>
                  </a:lnTo>
                  <a:lnTo>
                    <a:pt x="57" y="146"/>
                  </a:lnTo>
                  <a:lnTo>
                    <a:pt x="181" y="146"/>
                  </a:lnTo>
                  <a:lnTo>
                    <a:pt x="181" y="417"/>
                  </a:lnTo>
                  <a:lnTo>
                    <a:pt x="57" y="417"/>
                  </a:lnTo>
                  <a:lnTo>
                    <a:pt x="53" y="419"/>
                  </a:lnTo>
                  <a:lnTo>
                    <a:pt x="2" y="563"/>
                  </a:lnTo>
                  <a:lnTo>
                    <a:pt x="0" y="5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4" name="Freeform 965"/>
            <p:cNvSpPr>
              <a:spLocks/>
            </p:cNvSpPr>
            <p:nvPr/>
          </p:nvSpPr>
          <p:spPr bwMode="auto">
            <a:xfrm>
              <a:off x="3484" y="1991"/>
              <a:ext cx="16" cy="11"/>
            </a:xfrm>
            <a:custGeom>
              <a:avLst/>
              <a:gdLst>
                <a:gd name="T0" fmla="*/ 0 w 70"/>
                <a:gd name="T1" fmla="*/ 0 h 49"/>
                <a:gd name="T2" fmla="*/ 39 w 70"/>
                <a:gd name="T3" fmla="*/ 0 h 49"/>
                <a:gd name="T4" fmla="*/ 39 w 70"/>
                <a:gd name="T5" fmla="*/ 34 h 49"/>
                <a:gd name="T6" fmla="*/ 47 w 70"/>
                <a:gd name="T7" fmla="*/ 34 h 49"/>
                <a:gd name="T8" fmla="*/ 47 w 70"/>
                <a:gd name="T9" fmla="*/ 43 h 49"/>
                <a:gd name="T10" fmla="*/ 70 w 70"/>
                <a:gd name="T11" fmla="*/ 43 h 49"/>
                <a:gd name="T12" fmla="*/ 70 w 70"/>
                <a:gd name="T13" fmla="*/ 49 h 49"/>
                <a:gd name="T14" fmla="*/ 36 w 70"/>
                <a:gd name="T15" fmla="*/ 49 h 49"/>
                <a:gd name="T16" fmla="*/ 36 w 70"/>
                <a:gd name="T17" fmla="*/ 46 h 49"/>
                <a:gd name="T18" fmla="*/ 28 w 70"/>
                <a:gd name="T19" fmla="*/ 46 h 49"/>
                <a:gd name="T20" fmla="*/ 28 w 70"/>
                <a:gd name="T21" fmla="*/ 49 h 49"/>
                <a:gd name="T22" fmla="*/ 20 w 70"/>
                <a:gd name="T23" fmla="*/ 49 h 49"/>
                <a:gd name="T24" fmla="*/ 20 w 70"/>
                <a:gd name="T25" fmla="*/ 46 h 49"/>
                <a:gd name="T26" fmla="*/ 0 w 70"/>
                <a:gd name="T27" fmla="*/ 46 h 49"/>
                <a:gd name="T28" fmla="*/ 0 w 70"/>
                <a:gd name="T29" fmla="*/ 0 h 49"/>
                <a:gd name="T30" fmla="*/ 0 w 70"/>
                <a:gd name="T3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9">
                  <a:moveTo>
                    <a:pt x="0" y="0"/>
                  </a:moveTo>
                  <a:lnTo>
                    <a:pt x="39" y="0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43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0" y="49"/>
                  </a:lnTo>
                  <a:lnTo>
                    <a:pt x="20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5" name="Freeform 966"/>
            <p:cNvSpPr>
              <a:spLocks/>
            </p:cNvSpPr>
            <p:nvPr/>
          </p:nvSpPr>
          <p:spPr bwMode="auto">
            <a:xfrm>
              <a:off x="3484" y="1991"/>
              <a:ext cx="16" cy="11"/>
            </a:xfrm>
            <a:custGeom>
              <a:avLst/>
              <a:gdLst>
                <a:gd name="T0" fmla="*/ 0 w 70"/>
                <a:gd name="T1" fmla="*/ 0 h 49"/>
                <a:gd name="T2" fmla="*/ 39 w 70"/>
                <a:gd name="T3" fmla="*/ 0 h 49"/>
                <a:gd name="T4" fmla="*/ 39 w 70"/>
                <a:gd name="T5" fmla="*/ 34 h 49"/>
                <a:gd name="T6" fmla="*/ 47 w 70"/>
                <a:gd name="T7" fmla="*/ 34 h 49"/>
                <a:gd name="T8" fmla="*/ 47 w 70"/>
                <a:gd name="T9" fmla="*/ 43 h 49"/>
                <a:gd name="T10" fmla="*/ 70 w 70"/>
                <a:gd name="T11" fmla="*/ 43 h 49"/>
                <a:gd name="T12" fmla="*/ 70 w 70"/>
                <a:gd name="T13" fmla="*/ 49 h 49"/>
                <a:gd name="T14" fmla="*/ 36 w 70"/>
                <a:gd name="T15" fmla="*/ 49 h 49"/>
                <a:gd name="T16" fmla="*/ 36 w 70"/>
                <a:gd name="T17" fmla="*/ 46 h 49"/>
                <a:gd name="T18" fmla="*/ 28 w 70"/>
                <a:gd name="T19" fmla="*/ 46 h 49"/>
                <a:gd name="T20" fmla="*/ 28 w 70"/>
                <a:gd name="T21" fmla="*/ 49 h 49"/>
                <a:gd name="T22" fmla="*/ 20 w 70"/>
                <a:gd name="T23" fmla="*/ 49 h 49"/>
                <a:gd name="T24" fmla="*/ 20 w 70"/>
                <a:gd name="T25" fmla="*/ 46 h 49"/>
                <a:gd name="T26" fmla="*/ 0 w 70"/>
                <a:gd name="T27" fmla="*/ 46 h 49"/>
                <a:gd name="T28" fmla="*/ 0 w 70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49">
                  <a:moveTo>
                    <a:pt x="0" y="0"/>
                  </a:moveTo>
                  <a:lnTo>
                    <a:pt x="39" y="0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43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0" y="49"/>
                  </a:lnTo>
                  <a:lnTo>
                    <a:pt x="20" y="46"/>
                  </a:lnTo>
                  <a:lnTo>
                    <a:pt x="0" y="4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6" name="Freeform 967"/>
            <p:cNvSpPr>
              <a:spLocks/>
            </p:cNvSpPr>
            <p:nvPr/>
          </p:nvSpPr>
          <p:spPr bwMode="auto">
            <a:xfrm>
              <a:off x="3484" y="2127"/>
              <a:ext cx="16" cy="11"/>
            </a:xfrm>
            <a:custGeom>
              <a:avLst/>
              <a:gdLst>
                <a:gd name="T0" fmla="*/ 0 w 70"/>
                <a:gd name="T1" fmla="*/ 49 h 49"/>
                <a:gd name="T2" fmla="*/ 39 w 70"/>
                <a:gd name="T3" fmla="*/ 49 h 49"/>
                <a:gd name="T4" fmla="*/ 39 w 70"/>
                <a:gd name="T5" fmla="*/ 15 h 49"/>
                <a:gd name="T6" fmla="*/ 47 w 70"/>
                <a:gd name="T7" fmla="*/ 15 h 49"/>
                <a:gd name="T8" fmla="*/ 47 w 70"/>
                <a:gd name="T9" fmla="*/ 6 h 49"/>
                <a:gd name="T10" fmla="*/ 70 w 70"/>
                <a:gd name="T11" fmla="*/ 6 h 49"/>
                <a:gd name="T12" fmla="*/ 70 w 70"/>
                <a:gd name="T13" fmla="*/ 0 h 49"/>
                <a:gd name="T14" fmla="*/ 36 w 70"/>
                <a:gd name="T15" fmla="*/ 0 h 49"/>
                <a:gd name="T16" fmla="*/ 36 w 70"/>
                <a:gd name="T17" fmla="*/ 3 h 49"/>
                <a:gd name="T18" fmla="*/ 28 w 70"/>
                <a:gd name="T19" fmla="*/ 3 h 49"/>
                <a:gd name="T20" fmla="*/ 28 w 70"/>
                <a:gd name="T21" fmla="*/ 0 h 49"/>
                <a:gd name="T22" fmla="*/ 20 w 70"/>
                <a:gd name="T23" fmla="*/ 0 h 49"/>
                <a:gd name="T24" fmla="*/ 20 w 70"/>
                <a:gd name="T25" fmla="*/ 3 h 49"/>
                <a:gd name="T26" fmla="*/ 0 w 70"/>
                <a:gd name="T27" fmla="*/ 3 h 49"/>
                <a:gd name="T28" fmla="*/ 0 w 70"/>
                <a:gd name="T29" fmla="*/ 49 h 49"/>
                <a:gd name="T30" fmla="*/ 0 w 70"/>
                <a:gd name="T3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9">
                  <a:moveTo>
                    <a:pt x="0" y="49"/>
                  </a:moveTo>
                  <a:lnTo>
                    <a:pt x="39" y="49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7" y="6"/>
                  </a:lnTo>
                  <a:lnTo>
                    <a:pt x="70" y="6"/>
                  </a:lnTo>
                  <a:lnTo>
                    <a:pt x="70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0" y="3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7" name="Freeform 968"/>
            <p:cNvSpPr>
              <a:spLocks/>
            </p:cNvSpPr>
            <p:nvPr/>
          </p:nvSpPr>
          <p:spPr bwMode="auto">
            <a:xfrm>
              <a:off x="3484" y="2127"/>
              <a:ext cx="16" cy="11"/>
            </a:xfrm>
            <a:custGeom>
              <a:avLst/>
              <a:gdLst>
                <a:gd name="T0" fmla="*/ 0 w 70"/>
                <a:gd name="T1" fmla="*/ 49 h 49"/>
                <a:gd name="T2" fmla="*/ 39 w 70"/>
                <a:gd name="T3" fmla="*/ 49 h 49"/>
                <a:gd name="T4" fmla="*/ 39 w 70"/>
                <a:gd name="T5" fmla="*/ 15 h 49"/>
                <a:gd name="T6" fmla="*/ 47 w 70"/>
                <a:gd name="T7" fmla="*/ 15 h 49"/>
                <a:gd name="T8" fmla="*/ 47 w 70"/>
                <a:gd name="T9" fmla="*/ 6 h 49"/>
                <a:gd name="T10" fmla="*/ 70 w 70"/>
                <a:gd name="T11" fmla="*/ 6 h 49"/>
                <a:gd name="T12" fmla="*/ 70 w 70"/>
                <a:gd name="T13" fmla="*/ 0 h 49"/>
                <a:gd name="T14" fmla="*/ 36 w 70"/>
                <a:gd name="T15" fmla="*/ 0 h 49"/>
                <a:gd name="T16" fmla="*/ 36 w 70"/>
                <a:gd name="T17" fmla="*/ 3 h 49"/>
                <a:gd name="T18" fmla="*/ 28 w 70"/>
                <a:gd name="T19" fmla="*/ 3 h 49"/>
                <a:gd name="T20" fmla="*/ 28 w 70"/>
                <a:gd name="T21" fmla="*/ 0 h 49"/>
                <a:gd name="T22" fmla="*/ 20 w 70"/>
                <a:gd name="T23" fmla="*/ 0 h 49"/>
                <a:gd name="T24" fmla="*/ 20 w 70"/>
                <a:gd name="T25" fmla="*/ 3 h 49"/>
                <a:gd name="T26" fmla="*/ 0 w 70"/>
                <a:gd name="T27" fmla="*/ 3 h 49"/>
                <a:gd name="T28" fmla="*/ 0 w 70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49">
                  <a:moveTo>
                    <a:pt x="0" y="49"/>
                  </a:moveTo>
                  <a:lnTo>
                    <a:pt x="39" y="49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7" y="6"/>
                  </a:lnTo>
                  <a:lnTo>
                    <a:pt x="70" y="6"/>
                  </a:lnTo>
                  <a:lnTo>
                    <a:pt x="70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0" y="3"/>
                  </a:lnTo>
                  <a:lnTo>
                    <a:pt x="0" y="4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8" name="Rectangle 969"/>
            <p:cNvSpPr>
              <a:spLocks noChangeArrowheads="1"/>
            </p:cNvSpPr>
            <p:nvPr/>
          </p:nvSpPr>
          <p:spPr bwMode="auto">
            <a:xfrm>
              <a:off x="3484" y="2001"/>
              <a:ext cx="4" cy="1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9" name="Rectangle 970"/>
            <p:cNvSpPr>
              <a:spLocks noChangeArrowheads="1"/>
            </p:cNvSpPr>
            <p:nvPr/>
          </p:nvSpPr>
          <p:spPr bwMode="auto">
            <a:xfrm>
              <a:off x="3484" y="2001"/>
              <a:ext cx="4" cy="12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0" name="Freeform 971"/>
            <p:cNvSpPr>
              <a:spLocks/>
            </p:cNvSpPr>
            <p:nvPr/>
          </p:nvSpPr>
          <p:spPr bwMode="auto">
            <a:xfrm>
              <a:off x="3005" y="1988"/>
              <a:ext cx="17" cy="152"/>
            </a:xfrm>
            <a:custGeom>
              <a:avLst/>
              <a:gdLst>
                <a:gd name="T0" fmla="*/ 0 w 76"/>
                <a:gd name="T1" fmla="*/ 55 h 679"/>
                <a:gd name="T2" fmla="*/ 76 w 76"/>
                <a:gd name="T3" fmla="*/ 0 h 679"/>
                <a:gd name="T4" fmla="*/ 76 w 76"/>
                <a:gd name="T5" fmla="*/ 679 h 679"/>
                <a:gd name="T6" fmla="*/ 0 w 76"/>
                <a:gd name="T7" fmla="*/ 624 h 679"/>
                <a:gd name="T8" fmla="*/ 0 w 76"/>
                <a:gd name="T9" fmla="*/ 55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79">
                  <a:moveTo>
                    <a:pt x="0" y="55"/>
                  </a:moveTo>
                  <a:lnTo>
                    <a:pt x="76" y="0"/>
                  </a:lnTo>
                  <a:lnTo>
                    <a:pt x="76" y="679"/>
                  </a:lnTo>
                  <a:lnTo>
                    <a:pt x="0" y="62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1" name="Freeform 972"/>
            <p:cNvSpPr>
              <a:spLocks/>
            </p:cNvSpPr>
            <p:nvPr/>
          </p:nvSpPr>
          <p:spPr bwMode="auto">
            <a:xfrm>
              <a:off x="3005" y="1988"/>
              <a:ext cx="17" cy="152"/>
            </a:xfrm>
            <a:custGeom>
              <a:avLst/>
              <a:gdLst>
                <a:gd name="T0" fmla="*/ 0 w 76"/>
                <a:gd name="T1" fmla="*/ 55 h 679"/>
                <a:gd name="T2" fmla="*/ 76 w 76"/>
                <a:gd name="T3" fmla="*/ 0 h 679"/>
                <a:gd name="T4" fmla="*/ 76 w 76"/>
                <a:gd name="T5" fmla="*/ 679 h 679"/>
                <a:gd name="T6" fmla="*/ 0 w 76"/>
                <a:gd name="T7" fmla="*/ 624 h 679"/>
                <a:gd name="T8" fmla="*/ 0 w 76"/>
                <a:gd name="T9" fmla="*/ 55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79">
                  <a:moveTo>
                    <a:pt x="0" y="55"/>
                  </a:moveTo>
                  <a:lnTo>
                    <a:pt x="76" y="0"/>
                  </a:lnTo>
                  <a:lnTo>
                    <a:pt x="76" y="679"/>
                  </a:lnTo>
                  <a:lnTo>
                    <a:pt x="0" y="624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2" name="Rectangle 973"/>
            <p:cNvSpPr>
              <a:spLocks noChangeArrowheads="1"/>
            </p:cNvSpPr>
            <p:nvPr/>
          </p:nvSpPr>
          <p:spPr bwMode="auto">
            <a:xfrm>
              <a:off x="2902" y="1984"/>
              <a:ext cx="89" cy="160"/>
            </a:xfrm>
            <a:prstGeom prst="rect">
              <a:avLst/>
            </a:prstGeom>
            <a:solidFill>
              <a:srgbClr val="3F3C3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3" name="Rectangle 974"/>
            <p:cNvSpPr>
              <a:spLocks noChangeArrowheads="1"/>
            </p:cNvSpPr>
            <p:nvPr/>
          </p:nvSpPr>
          <p:spPr bwMode="auto">
            <a:xfrm>
              <a:off x="2902" y="1984"/>
              <a:ext cx="89" cy="16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" name="Rectangle 975"/>
            <p:cNvSpPr>
              <a:spLocks noChangeArrowheads="1"/>
            </p:cNvSpPr>
            <p:nvPr/>
          </p:nvSpPr>
          <p:spPr bwMode="auto">
            <a:xfrm>
              <a:off x="2902" y="1985"/>
              <a:ext cx="89" cy="157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5" name="Rectangle 976"/>
            <p:cNvSpPr>
              <a:spLocks noChangeArrowheads="1"/>
            </p:cNvSpPr>
            <p:nvPr/>
          </p:nvSpPr>
          <p:spPr bwMode="auto">
            <a:xfrm>
              <a:off x="2902" y="1985"/>
              <a:ext cx="89" cy="15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" name="Rectangle 977"/>
            <p:cNvSpPr>
              <a:spLocks noChangeArrowheads="1"/>
            </p:cNvSpPr>
            <p:nvPr/>
          </p:nvSpPr>
          <p:spPr bwMode="auto">
            <a:xfrm>
              <a:off x="2986" y="2001"/>
              <a:ext cx="502" cy="126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" name="Rectangle 978"/>
            <p:cNvSpPr>
              <a:spLocks noChangeArrowheads="1"/>
            </p:cNvSpPr>
            <p:nvPr/>
          </p:nvSpPr>
          <p:spPr bwMode="auto">
            <a:xfrm>
              <a:off x="2986" y="2001"/>
              <a:ext cx="502" cy="12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" name="Rectangle 979"/>
            <p:cNvSpPr>
              <a:spLocks noChangeArrowheads="1"/>
            </p:cNvSpPr>
            <p:nvPr/>
          </p:nvSpPr>
          <p:spPr bwMode="auto">
            <a:xfrm>
              <a:off x="2734" y="1928"/>
              <a:ext cx="259" cy="54"/>
            </a:xfrm>
            <a:prstGeom prst="rect">
              <a:avLst/>
            </a:prstGeom>
            <a:solidFill>
              <a:srgbClr val="3F3C3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9" name="Rectangle 980"/>
            <p:cNvSpPr>
              <a:spLocks noChangeArrowheads="1"/>
            </p:cNvSpPr>
            <p:nvPr/>
          </p:nvSpPr>
          <p:spPr bwMode="auto">
            <a:xfrm>
              <a:off x="2734" y="1928"/>
              <a:ext cx="259" cy="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" name="Rectangle 981"/>
            <p:cNvSpPr>
              <a:spLocks noChangeArrowheads="1"/>
            </p:cNvSpPr>
            <p:nvPr/>
          </p:nvSpPr>
          <p:spPr bwMode="auto">
            <a:xfrm>
              <a:off x="2736" y="1925"/>
              <a:ext cx="255" cy="57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1" name="Rectangle 982"/>
            <p:cNvSpPr>
              <a:spLocks noChangeArrowheads="1"/>
            </p:cNvSpPr>
            <p:nvPr/>
          </p:nvSpPr>
          <p:spPr bwMode="auto">
            <a:xfrm>
              <a:off x="2736" y="1925"/>
              <a:ext cx="255" cy="5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" name="Rectangle 983"/>
            <p:cNvSpPr>
              <a:spLocks noChangeArrowheads="1"/>
            </p:cNvSpPr>
            <p:nvPr/>
          </p:nvSpPr>
          <p:spPr bwMode="auto">
            <a:xfrm>
              <a:off x="2736" y="1975"/>
              <a:ext cx="255" cy="7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3" name="Rectangle 984"/>
            <p:cNvSpPr>
              <a:spLocks noChangeArrowheads="1"/>
            </p:cNvSpPr>
            <p:nvPr/>
          </p:nvSpPr>
          <p:spPr bwMode="auto">
            <a:xfrm>
              <a:off x="2736" y="1975"/>
              <a:ext cx="255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" name="Freeform 985"/>
            <p:cNvSpPr>
              <a:spLocks/>
            </p:cNvSpPr>
            <p:nvPr/>
          </p:nvSpPr>
          <p:spPr bwMode="auto">
            <a:xfrm>
              <a:off x="2910" y="1975"/>
              <a:ext cx="74" cy="10"/>
            </a:xfrm>
            <a:custGeom>
              <a:avLst/>
              <a:gdLst>
                <a:gd name="T0" fmla="*/ 0 w 324"/>
                <a:gd name="T1" fmla="*/ 16 h 46"/>
                <a:gd name="T2" fmla="*/ 0 w 324"/>
                <a:gd name="T3" fmla="*/ 46 h 46"/>
                <a:gd name="T4" fmla="*/ 324 w 324"/>
                <a:gd name="T5" fmla="*/ 46 h 46"/>
                <a:gd name="T6" fmla="*/ 324 w 324"/>
                <a:gd name="T7" fmla="*/ 16 h 46"/>
                <a:gd name="T8" fmla="*/ 322 w 324"/>
                <a:gd name="T9" fmla="*/ 16 h 46"/>
                <a:gd name="T10" fmla="*/ 322 w 324"/>
                <a:gd name="T11" fmla="*/ 0 h 46"/>
                <a:gd name="T12" fmla="*/ 3 w 324"/>
                <a:gd name="T13" fmla="*/ 0 h 46"/>
                <a:gd name="T14" fmla="*/ 3 w 324"/>
                <a:gd name="T15" fmla="*/ 16 h 46"/>
                <a:gd name="T16" fmla="*/ 0 w 324"/>
                <a:gd name="T17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46">
                  <a:moveTo>
                    <a:pt x="0" y="16"/>
                  </a:moveTo>
                  <a:lnTo>
                    <a:pt x="0" y="46"/>
                  </a:lnTo>
                  <a:lnTo>
                    <a:pt x="324" y="4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0"/>
                  </a:lnTo>
                  <a:lnTo>
                    <a:pt x="3" y="0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F3C3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5" name="Freeform 986"/>
            <p:cNvSpPr>
              <a:spLocks/>
            </p:cNvSpPr>
            <p:nvPr/>
          </p:nvSpPr>
          <p:spPr bwMode="auto">
            <a:xfrm>
              <a:off x="2910" y="1975"/>
              <a:ext cx="74" cy="10"/>
            </a:xfrm>
            <a:custGeom>
              <a:avLst/>
              <a:gdLst>
                <a:gd name="T0" fmla="*/ 0 w 324"/>
                <a:gd name="T1" fmla="*/ 16 h 46"/>
                <a:gd name="T2" fmla="*/ 0 w 324"/>
                <a:gd name="T3" fmla="*/ 46 h 46"/>
                <a:gd name="T4" fmla="*/ 324 w 324"/>
                <a:gd name="T5" fmla="*/ 46 h 46"/>
                <a:gd name="T6" fmla="*/ 324 w 324"/>
                <a:gd name="T7" fmla="*/ 16 h 46"/>
                <a:gd name="T8" fmla="*/ 322 w 324"/>
                <a:gd name="T9" fmla="*/ 16 h 46"/>
                <a:gd name="T10" fmla="*/ 322 w 324"/>
                <a:gd name="T11" fmla="*/ 0 h 46"/>
                <a:gd name="T12" fmla="*/ 3 w 324"/>
                <a:gd name="T13" fmla="*/ 0 h 46"/>
                <a:gd name="T14" fmla="*/ 3 w 324"/>
                <a:gd name="T15" fmla="*/ 16 h 46"/>
                <a:gd name="T16" fmla="*/ 0 w 324"/>
                <a:gd name="T17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46">
                  <a:moveTo>
                    <a:pt x="0" y="16"/>
                  </a:moveTo>
                  <a:lnTo>
                    <a:pt x="0" y="46"/>
                  </a:lnTo>
                  <a:lnTo>
                    <a:pt x="324" y="4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0"/>
                  </a:lnTo>
                  <a:lnTo>
                    <a:pt x="3" y="0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" name="Freeform 987"/>
            <p:cNvSpPr>
              <a:spLocks/>
            </p:cNvSpPr>
            <p:nvPr/>
          </p:nvSpPr>
          <p:spPr bwMode="auto">
            <a:xfrm>
              <a:off x="2986" y="1978"/>
              <a:ext cx="36" cy="23"/>
            </a:xfrm>
            <a:custGeom>
              <a:avLst/>
              <a:gdLst>
                <a:gd name="T0" fmla="*/ 153 w 153"/>
                <a:gd name="T1" fmla="*/ 0 h 100"/>
                <a:gd name="T2" fmla="*/ 153 w 153"/>
                <a:gd name="T3" fmla="*/ 45 h 100"/>
                <a:gd name="T4" fmla="*/ 77 w 153"/>
                <a:gd name="T5" fmla="*/ 100 h 100"/>
                <a:gd name="T6" fmla="*/ 0 w 153"/>
                <a:gd name="T7" fmla="*/ 100 h 100"/>
                <a:gd name="T8" fmla="*/ 0 w 153"/>
                <a:gd name="T9" fmla="*/ 95 h 100"/>
                <a:gd name="T10" fmla="*/ 46 w 153"/>
                <a:gd name="T11" fmla="*/ 95 h 100"/>
                <a:gd name="T12" fmla="*/ 49 w 153"/>
                <a:gd name="T13" fmla="*/ 92 h 100"/>
                <a:gd name="T14" fmla="*/ 49 w 153"/>
                <a:gd name="T15" fmla="*/ 62 h 100"/>
                <a:gd name="T16" fmla="*/ 46 w 153"/>
                <a:gd name="T17" fmla="*/ 59 h 100"/>
                <a:gd name="T18" fmla="*/ 0 w 153"/>
                <a:gd name="T19" fmla="*/ 59 h 100"/>
                <a:gd name="T20" fmla="*/ 0 w 153"/>
                <a:gd name="T21" fmla="*/ 55 h 100"/>
                <a:gd name="T22" fmla="*/ 19 w 153"/>
                <a:gd name="T23" fmla="*/ 52 h 100"/>
                <a:gd name="T24" fmla="*/ 57 w 153"/>
                <a:gd name="T25" fmla="*/ 52 h 100"/>
                <a:gd name="T26" fmla="*/ 57 w 153"/>
                <a:gd name="T27" fmla="*/ 44 h 100"/>
                <a:gd name="T28" fmla="*/ 108 w 153"/>
                <a:gd name="T29" fmla="*/ 44 h 100"/>
                <a:gd name="T30" fmla="*/ 108 w 153"/>
                <a:gd name="T31" fmla="*/ 4 h 100"/>
                <a:gd name="T32" fmla="*/ 127 w 153"/>
                <a:gd name="T33" fmla="*/ 0 h 100"/>
                <a:gd name="T34" fmla="*/ 153 w 153"/>
                <a:gd name="T3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0">
                  <a:moveTo>
                    <a:pt x="153" y="0"/>
                  </a:moveTo>
                  <a:lnTo>
                    <a:pt x="153" y="45"/>
                  </a:lnTo>
                  <a:lnTo>
                    <a:pt x="77" y="100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46" y="95"/>
                  </a:lnTo>
                  <a:lnTo>
                    <a:pt x="49" y="92"/>
                  </a:lnTo>
                  <a:lnTo>
                    <a:pt x="49" y="62"/>
                  </a:lnTo>
                  <a:lnTo>
                    <a:pt x="46" y="59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19" y="52"/>
                  </a:lnTo>
                  <a:lnTo>
                    <a:pt x="57" y="52"/>
                  </a:lnTo>
                  <a:lnTo>
                    <a:pt x="57" y="44"/>
                  </a:lnTo>
                  <a:lnTo>
                    <a:pt x="108" y="44"/>
                  </a:lnTo>
                  <a:lnTo>
                    <a:pt x="108" y="4"/>
                  </a:lnTo>
                  <a:lnTo>
                    <a:pt x="127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7" name="Freeform 988"/>
            <p:cNvSpPr>
              <a:spLocks/>
            </p:cNvSpPr>
            <p:nvPr/>
          </p:nvSpPr>
          <p:spPr bwMode="auto">
            <a:xfrm>
              <a:off x="2986" y="1978"/>
              <a:ext cx="36" cy="23"/>
            </a:xfrm>
            <a:custGeom>
              <a:avLst/>
              <a:gdLst>
                <a:gd name="T0" fmla="*/ 153 w 153"/>
                <a:gd name="T1" fmla="*/ 0 h 100"/>
                <a:gd name="T2" fmla="*/ 153 w 153"/>
                <a:gd name="T3" fmla="*/ 45 h 100"/>
                <a:gd name="T4" fmla="*/ 77 w 153"/>
                <a:gd name="T5" fmla="*/ 100 h 100"/>
                <a:gd name="T6" fmla="*/ 0 w 153"/>
                <a:gd name="T7" fmla="*/ 100 h 100"/>
                <a:gd name="T8" fmla="*/ 0 w 153"/>
                <a:gd name="T9" fmla="*/ 95 h 100"/>
                <a:gd name="T10" fmla="*/ 46 w 153"/>
                <a:gd name="T11" fmla="*/ 95 h 100"/>
                <a:gd name="T12" fmla="*/ 49 w 153"/>
                <a:gd name="T13" fmla="*/ 92 h 100"/>
                <a:gd name="T14" fmla="*/ 49 w 153"/>
                <a:gd name="T15" fmla="*/ 62 h 100"/>
                <a:gd name="T16" fmla="*/ 46 w 153"/>
                <a:gd name="T17" fmla="*/ 59 h 100"/>
                <a:gd name="T18" fmla="*/ 0 w 153"/>
                <a:gd name="T19" fmla="*/ 59 h 100"/>
                <a:gd name="T20" fmla="*/ 0 w 153"/>
                <a:gd name="T21" fmla="*/ 55 h 100"/>
                <a:gd name="T22" fmla="*/ 19 w 153"/>
                <a:gd name="T23" fmla="*/ 52 h 100"/>
                <a:gd name="T24" fmla="*/ 57 w 153"/>
                <a:gd name="T25" fmla="*/ 52 h 100"/>
                <a:gd name="T26" fmla="*/ 57 w 153"/>
                <a:gd name="T27" fmla="*/ 44 h 100"/>
                <a:gd name="T28" fmla="*/ 108 w 153"/>
                <a:gd name="T29" fmla="*/ 44 h 100"/>
                <a:gd name="T30" fmla="*/ 108 w 153"/>
                <a:gd name="T31" fmla="*/ 4 h 100"/>
                <a:gd name="T32" fmla="*/ 127 w 153"/>
                <a:gd name="T33" fmla="*/ 0 h 100"/>
                <a:gd name="T34" fmla="*/ 153 w 153"/>
                <a:gd name="T3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0">
                  <a:moveTo>
                    <a:pt x="153" y="0"/>
                  </a:moveTo>
                  <a:lnTo>
                    <a:pt x="153" y="45"/>
                  </a:lnTo>
                  <a:lnTo>
                    <a:pt x="77" y="100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46" y="95"/>
                  </a:lnTo>
                  <a:lnTo>
                    <a:pt x="49" y="92"/>
                  </a:lnTo>
                  <a:lnTo>
                    <a:pt x="49" y="62"/>
                  </a:lnTo>
                  <a:lnTo>
                    <a:pt x="46" y="59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19" y="52"/>
                  </a:lnTo>
                  <a:lnTo>
                    <a:pt x="57" y="52"/>
                  </a:lnTo>
                  <a:lnTo>
                    <a:pt x="57" y="44"/>
                  </a:lnTo>
                  <a:lnTo>
                    <a:pt x="108" y="44"/>
                  </a:lnTo>
                  <a:lnTo>
                    <a:pt x="108" y="4"/>
                  </a:lnTo>
                  <a:lnTo>
                    <a:pt x="127" y="0"/>
                  </a:lnTo>
                  <a:lnTo>
                    <a:pt x="153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" name="Freeform 989"/>
            <p:cNvSpPr>
              <a:spLocks/>
            </p:cNvSpPr>
            <p:nvPr/>
          </p:nvSpPr>
          <p:spPr bwMode="auto">
            <a:xfrm>
              <a:off x="2986" y="1966"/>
              <a:ext cx="36" cy="24"/>
            </a:xfrm>
            <a:custGeom>
              <a:avLst/>
              <a:gdLst>
                <a:gd name="T0" fmla="*/ 134 w 153"/>
                <a:gd name="T1" fmla="*/ 51 h 110"/>
                <a:gd name="T2" fmla="*/ 96 w 153"/>
                <a:gd name="T3" fmla="*/ 51 h 110"/>
                <a:gd name="T4" fmla="*/ 96 w 153"/>
                <a:gd name="T5" fmla="*/ 41 h 110"/>
                <a:gd name="T6" fmla="*/ 77 w 153"/>
                <a:gd name="T7" fmla="*/ 41 h 110"/>
                <a:gd name="T8" fmla="*/ 77 w 153"/>
                <a:gd name="T9" fmla="*/ 0 h 110"/>
                <a:gd name="T10" fmla="*/ 38 w 153"/>
                <a:gd name="T11" fmla="*/ 0 h 110"/>
                <a:gd name="T12" fmla="*/ 38 w 153"/>
                <a:gd name="T13" fmla="*/ 84 h 110"/>
                <a:gd name="T14" fmla="*/ 19 w 153"/>
                <a:gd name="T15" fmla="*/ 84 h 110"/>
                <a:gd name="T16" fmla="*/ 19 w 153"/>
                <a:gd name="T17" fmla="*/ 90 h 110"/>
                <a:gd name="T18" fmla="*/ 0 w 153"/>
                <a:gd name="T19" fmla="*/ 90 h 110"/>
                <a:gd name="T20" fmla="*/ 0 w 153"/>
                <a:gd name="T21" fmla="*/ 110 h 110"/>
                <a:gd name="T22" fmla="*/ 57 w 153"/>
                <a:gd name="T23" fmla="*/ 110 h 110"/>
                <a:gd name="T24" fmla="*/ 57 w 153"/>
                <a:gd name="T25" fmla="*/ 102 h 110"/>
                <a:gd name="T26" fmla="*/ 88 w 153"/>
                <a:gd name="T27" fmla="*/ 102 h 110"/>
                <a:gd name="T28" fmla="*/ 108 w 153"/>
                <a:gd name="T29" fmla="*/ 98 h 110"/>
                <a:gd name="T30" fmla="*/ 108 w 153"/>
                <a:gd name="T31" fmla="*/ 57 h 110"/>
                <a:gd name="T32" fmla="*/ 153 w 153"/>
                <a:gd name="T33" fmla="*/ 57 h 110"/>
                <a:gd name="T34" fmla="*/ 153 w 153"/>
                <a:gd name="T35" fmla="*/ 54 h 110"/>
                <a:gd name="T36" fmla="*/ 134 w 153"/>
                <a:gd name="T37" fmla="*/ 51 h 110"/>
                <a:gd name="T38" fmla="*/ 134 w 153"/>
                <a:gd name="T3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10">
                  <a:moveTo>
                    <a:pt x="134" y="51"/>
                  </a:moveTo>
                  <a:lnTo>
                    <a:pt x="96" y="51"/>
                  </a:lnTo>
                  <a:lnTo>
                    <a:pt x="96" y="41"/>
                  </a:lnTo>
                  <a:lnTo>
                    <a:pt x="77" y="41"/>
                  </a:lnTo>
                  <a:lnTo>
                    <a:pt x="77" y="0"/>
                  </a:lnTo>
                  <a:lnTo>
                    <a:pt x="38" y="0"/>
                  </a:lnTo>
                  <a:lnTo>
                    <a:pt x="38" y="84"/>
                  </a:lnTo>
                  <a:lnTo>
                    <a:pt x="19" y="84"/>
                  </a:lnTo>
                  <a:lnTo>
                    <a:pt x="19" y="90"/>
                  </a:lnTo>
                  <a:lnTo>
                    <a:pt x="0" y="90"/>
                  </a:lnTo>
                  <a:lnTo>
                    <a:pt x="0" y="110"/>
                  </a:lnTo>
                  <a:lnTo>
                    <a:pt x="57" y="110"/>
                  </a:lnTo>
                  <a:lnTo>
                    <a:pt x="57" y="102"/>
                  </a:lnTo>
                  <a:lnTo>
                    <a:pt x="88" y="102"/>
                  </a:lnTo>
                  <a:lnTo>
                    <a:pt x="108" y="98"/>
                  </a:lnTo>
                  <a:lnTo>
                    <a:pt x="108" y="57"/>
                  </a:lnTo>
                  <a:lnTo>
                    <a:pt x="153" y="57"/>
                  </a:lnTo>
                  <a:lnTo>
                    <a:pt x="153" y="54"/>
                  </a:lnTo>
                  <a:lnTo>
                    <a:pt x="134" y="51"/>
                  </a:lnTo>
                  <a:lnTo>
                    <a:pt x="134" y="51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9" name="Freeform 990"/>
            <p:cNvSpPr>
              <a:spLocks/>
            </p:cNvSpPr>
            <p:nvPr/>
          </p:nvSpPr>
          <p:spPr bwMode="auto">
            <a:xfrm>
              <a:off x="2986" y="1966"/>
              <a:ext cx="36" cy="24"/>
            </a:xfrm>
            <a:custGeom>
              <a:avLst/>
              <a:gdLst>
                <a:gd name="T0" fmla="*/ 134 w 153"/>
                <a:gd name="T1" fmla="*/ 51 h 110"/>
                <a:gd name="T2" fmla="*/ 96 w 153"/>
                <a:gd name="T3" fmla="*/ 51 h 110"/>
                <a:gd name="T4" fmla="*/ 96 w 153"/>
                <a:gd name="T5" fmla="*/ 41 h 110"/>
                <a:gd name="T6" fmla="*/ 77 w 153"/>
                <a:gd name="T7" fmla="*/ 41 h 110"/>
                <a:gd name="T8" fmla="*/ 77 w 153"/>
                <a:gd name="T9" fmla="*/ 0 h 110"/>
                <a:gd name="T10" fmla="*/ 38 w 153"/>
                <a:gd name="T11" fmla="*/ 0 h 110"/>
                <a:gd name="T12" fmla="*/ 38 w 153"/>
                <a:gd name="T13" fmla="*/ 84 h 110"/>
                <a:gd name="T14" fmla="*/ 19 w 153"/>
                <a:gd name="T15" fmla="*/ 84 h 110"/>
                <a:gd name="T16" fmla="*/ 19 w 153"/>
                <a:gd name="T17" fmla="*/ 90 h 110"/>
                <a:gd name="T18" fmla="*/ 0 w 153"/>
                <a:gd name="T19" fmla="*/ 90 h 110"/>
                <a:gd name="T20" fmla="*/ 0 w 153"/>
                <a:gd name="T21" fmla="*/ 110 h 110"/>
                <a:gd name="T22" fmla="*/ 57 w 153"/>
                <a:gd name="T23" fmla="*/ 110 h 110"/>
                <a:gd name="T24" fmla="*/ 57 w 153"/>
                <a:gd name="T25" fmla="*/ 102 h 110"/>
                <a:gd name="T26" fmla="*/ 88 w 153"/>
                <a:gd name="T27" fmla="*/ 102 h 110"/>
                <a:gd name="T28" fmla="*/ 108 w 153"/>
                <a:gd name="T29" fmla="*/ 98 h 110"/>
                <a:gd name="T30" fmla="*/ 108 w 153"/>
                <a:gd name="T31" fmla="*/ 57 h 110"/>
                <a:gd name="T32" fmla="*/ 153 w 153"/>
                <a:gd name="T33" fmla="*/ 57 h 110"/>
                <a:gd name="T34" fmla="*/ 153 w 153"/>
                <a:gd name="T35" fmla="*/ 54 h 110"/>
                <a:gd name="T36" fmla="*/ 134 w 153"/>
                <a:gd name="T37" fmla="*/ 51 h 110"/>
                <a:gd name="T38" fmla="*/ 134 w 153"/>
                <a:gd name="T3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10">
                  <a:moveTo>
                    <a:pt x="134" y="51"/>
                  </a:moveTo>
                  <a:lnTo>
                    <a:pt x="96" y="51"/>
                  </a:lnTo>
                  <a:lnTo>
                    <a:pt x="96" y="41"/>
                  </a:lnTo>
                  <a:lnTo>
                    <a:pt x="77" y="41"/>
                  </a:lnTo>
                  <a:lnTo>
                    <a:pt x="77" y="0"/>
                  </a:lnTo>
                  <a:lnTo>
                    <a:pt x="38" y="0"/>
                  </a:lnTo>
                  <a:lnTo>
                    <a:pt x="38" y="84"/>
                  </a:lnTo>
                  <a:lnTo>
                    <a:pt x="19" y="84"/>
                  </a:lnTo>
                  <a:lnTo>
                    <a:pt x="19" y="90"/>
                  </a:lnTo>
                  <a:lnTo>
                    <a:pt x="0" y="90"/>
                  </a:lnTo>
                  <a:lnTo>
                    <a:pt x="0" y="110"/>
                  </a:lnTo>
                  <a:lnTo>
                    <a:pt x="57" y="110"/>
                  </a:lnTo>
                  <a:lnTo>
                    <a:pt x="57" y="102"/>
                  </a:lnTo>
                  <a:lnTo>
                    <a:pt x="88" y="102"/>
                  </a:lnTo>
                  <a:lnTo>
                    <a:pt x="108" y="98"/>
                  </a:lnTo>
                  <a:lnTo>
                    <a:pt x="108" y="57"/>
                  </a:lnTo>
                  <a:lnTo>
                    <a:pt x="153" y="57"/>
                  </a:lnTo>
                  <a:lnTo>
                    <a:pt x="153" y="54"/>
                  </a:lnTo>
                  <a:lnTo>
                    <a:pt x="134" y="51"/>
                  </a:lnTo>
                  <a:lnTo>
                    <a:pt x="13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0" name="Freeform 991"/>
            <p:cNvSpPr>
              <a:spLocks/>
            </p:cNvSpPr>
            <p:nvPr/>
          </p:nvSpPr>
          <p:spPr bwMode="auto">
            <a:xfrm>
              <a:off x="2986" y="1966"/>
              <a:ext cx="36" cy="24"/>
            </a:xfrm>
            <a:custGeom>
              <a:avLst/>
              <a:gdLst>
                <a:gd name="T0" fmla="*/ 134 w 153"/>
                <a:gd name="T1" fmla="*/ 51 h 110"/>
                <a:gd name="T2" fmla="*/ 96 w 153"/>
                <a:gd name="T3" fmla="*/ 51 h 110"/>
                <a:gd name="T4" fmla="*/ 96 w 153"/>
                <a:gd name="T5" fmla="*/ 41 h 110"/>
                <a:gd name="T6" fmla="*/ 77 w 153"/>
                <a:gd name="T7" fmla="*/ 41 h 110"/>
                <a:gd name="T8" fmla="*/ 77 w 153"/>
                <a:gd name="T9" fmla="*/ 0 h 110"/>
                <a:gd name="T10" fmla="*/ 38 w 153"/>
                <a:gd name="T11" fmla="*/ 0 h 110"/>
                <a:gd name="T12" fmla="*/ 38 w 153"/>
                <a:gd name="T13" fmla="*/ 84 h 110"/>
                <a:gd name="T14" fmla="*/ 19 w 153"/>
                <a:gd name="T15" fmla="*/ 84 h 110"/>
                <a:gd name="T16" fmla="*/ 19 w 153"/>
                <a:gd name="T17" fmla="*/ 90 h 110"/>
                <a:gd name="T18" fmla="*/ 0 w 153"/>
                <a:gd name="T19" fmla="*/ 90 h 110"/>
                <a:gd name="T20" fmla="*/ 0 w 153"/>
                <a:gd name="T21" fmla="*/ 110 h 110"/>
                <a:gd name="T22" fmla="*/ 57 w 153"/>
                <a:gd name="T23" fmla="*/ 110 h 110"/>
                <a:gd name="T24" fmla="*/ 57 w 153"/>
                <a:gd name="T25" fmla="*/ 102 h 110"/>
                <a:gd name="T26" fmla="*/ 88 w 153"/>
                <a:gd name="T27" fmla="*/ 102 h 110"/>
                <a:gd name="T28" fmla="*/ 108 w 153"/>
                <a:gd name="T29" fmla="*/ 98 h 110"/>
                <a:gd name="T30" fmla="*/ 108 w 153"/>
                <a:gd name="T31" fmla="*/ 57 h 110"/>
                <a:gd name="T32" fmla="*/ 153 w 153"/>
                <a:gd name="T33" fmla="*/ 57 h 110"/>
                <a:gd name="T34" fmla="*/ 153 w 153"/>
                <a:gd name="T35" fmla="*/ 54 h 110"/>
                <a:gd name="T36" fmla="*/ 134 w 153"/>
                <a:gd name="T37" fmla="*/ 51 h 110"/>
                <a:gd name="T38" fmla="*/ 134 w 153"/>
                <a:gd name="T3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10">
                  <a:moveTo>
                    <a:pt x="134" y="51"/>
                  </a:moveTo>
                  <a:lnTo>
                    <a:pt x="96" y="51"/>
                  </a:lnTo>
                  <a:lnTo>
                    <a:pt x="96" y="41"/>
                  </a:lnTo>
                  <a:lnTo>
                    <a:pt x="77" y="41"/>
                  </a:lnTo>
                  <a:lnTo>
                    <a:pt x="77" y="0"/>
                  </a:lnTo>
                  <a:lnTo>
                    <a:pt x="38" y="0"/>
                  </a:lnTo>
                  <a:lnTo>
                    <a:pt x="38" y="84"/>
                  </a:lnTo>
                  <a:lnTo>
                    <a:pt x="19" y="84"/>
                  </a:lnTo>
                  <a:lnTo>
                    <a:pt x="19" y="90"/>
                  </a:lnTo>
                  <a:lnTo>
                    <a:pt x="0" y="90"/>
                  </a:lnTo>
                  <a:lnTo>
                    <a:pt x="0" y="110"/>
                  </a:lnTo>
                  <a:lnTo>
                    <a:pt x="57" y="110"/>
                  </a:lnTo>
                  <a:lnTo>
                    <a:pt x="57" y="102"/>
                  </a:lnTo>
                  <a:lnTo>
                    <a:pt x="88" y="102"/>
                  </a:lnTo>
                  <a:lnTo>
                    <a:pt x="108" y="98"/>
                  </a:lnTo>
                  <a:lnTo>
                    <a:pt x="108" y="57"/>
                  </a:lnTo>
                  <a:lnTo>
                    <a:pt x="153" y="57"/>
                  </a:lnTo>
                  <a:lnTo>
                    <a:pt x="153" y="54"/>
                  </a:lnTo>
                  <a:lnTo>
                    <a:pt x="134" y="51"/>
                  </a:lnTo>
                  <a:lnTo>
                    <a:pt x="134" y="5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" name="Rectangle 992"/>
            <p:cNvSpPr>
              <a:spLocks noChangeArrowheads="1"/>
            </p:cNvSpPr>
            <p:nvPr/>
          </p:nvSpPr>
          <p:spPr bwMode="auto">
            <a:xfrm>
              <a:off x="2961" y="1892"/>
              <a:ext cx="2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" name="Rectangle 993"/>
            <p:cNvSpPr>
              <a:spLocks noChangeArrowheads="1"/>
            </p:cNvSpPr>
            <p:nvPr/>
          </p:nvSpPr>
          <p:spPr bwMode="auto">
            <a:xfrm>
              <a:off x="2885" y="1898"/>
              <a:ext cx="73" cy="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" name="Rectangle 994"/>
            <p:cNvSpPr>
              <a:spLocks noChangeArrowheads="1"/>
            </p:cNvSpPr>
            <p:nvPr/>
          </p:nvSpPr>
          <p:spPr bwMode="auto">
            <a:xfrm>
              <a:off x="2878" y="1892"/>
              <a:ext cx="4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" name="Rectangle 995"/>
            <p:cNvSpPr>
              <a:spLocks noChangeArrowheads="1"/>
            </p:cNvSpPr>
            <p:nvPr/>
          </p:nvSpPr>
          <p:spPr bwMode="auto">
            <a:xfrm>
              <a:off x="2877" y="1892"/>
              <a:ext cx="6" cy="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5" name="Rectangle 996"/>
            <p:cNvSpPr>
              <a:spLocks noChangeArrowheads="1"/>
            </p:cNvSpPr>
            <p:nvPr/>
          </p:nvSpPr>
          <p:spPr bwMode="auto">
            <a:xfrm>
              <a:off x="2877" y="1892"/>
              <a:ext cx="6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6" name="Rectangle 997"/>
            <p:cNvSpPr>
              <a:spLocks noChangeArrowheads="1"/>
            </p:cNvSpPr>
            <p:nvPr/>
          </p:nvSpPr>
          <p:spPr bwMode="auto">
            <a:xfrm>
              <a:off x="2959" y="1892"/>
              <a:ext cx="6" cy="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7" name="Rectangle 998"/>
            <p:cNvSpPr>
              <a:spLocks noChangeArrowheads="1"/>
            </p:cNvSpPr>
            <p:nvPr/>
          </p:nvSpPr>
          <p:spPr bwMode="auto">
            <a:xfrm>
              <a:off x="2959" y="1892"/>
              <a:ext cx="6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8" name="Rectangle 999"/>
            <p:cNvSpPr>
              <a:spLocks noChangeArrowheads="1"/>
            </p:cNvSpPr>
            <p:nvPr/>
          </p:nvSpPr>
          <p:spPr bwMode="auto">
            <a:xfrm>
              <a:off x="2743" y="1909"/>
              <a:ext cx="241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9" name="Rectangle 1000"/>
            <p:cNvSpPr>
              <a:spLocks noChangeArrowheads="1"/>
            </p:cNvSpPr>
            <p:nvPr/>
          </p:nvSpPr>
          <p:spPr bwMode="auto">
            <a:xfrm>
              <a:off x="2886" y="1898"/>
              <a:ext cx="71" cy="11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0" name="Rectangle 1001"/>
            <p:cNvSpPr>
              <a:spLocks noChangeArrowheads="1"/>
            </p:cNvSpPr>
            <p:nvPr/>
          </p:nvSpPr>
          <p:spPr bwMode="auto">
            <a:xfrm>
              <a:off x="2886" y="1898"/>
              <a:ext cx="71" cy="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1" name="Freeform 1002"/>
            <p:cNvSpPr>
              <a:spLocks/>
            </p:cNvSpPr>
            <p:nvPr/>
          </p:nvSpPr>
          <p:spPr bwMode="auto">
            <a:xfrm>
              <a:off x="2983" y="1909"/>
              <a:ext cx="10" cy="23"/>
            </a:xfrm>
            <a:custGeom>
              <a:avLst/>
              <a:gdLst>
                <a:gd name="T0" fmla="*/ 36 w 43"/>
                <a:gd name="T1" fmla="*/ 86 h 111"/>
                <a:gd name="T2" fmla="*/ 36 w 43"/>
                <a:gd name="T3" fmla="*/ 111 h 111"/>
                <a:gd name="T4" fmla="*/ 0 w 43"/>
                <a:gd name="T5" fmla="*/ 74 h 111"/>
                <a:gd name="T6" fmla="*/ 0 w 43"/>
                <a:gd name="T7" fmla="*/ 0 h 111"/>
                <a:gd name="T8" fmla="*/ 8 w 43"/>
                <a:gd name="T9" fmla="*/ 0 h 111"/>
                <a:gd name="T10" fmla="*/ 8 w 43"/>
                <a:gd name="T11" fmla="*/ 18 h 111"/>
                <a:gd name="T12" fmla="*/ 43 w 43"/>
                <a:gd name="T13" fmla="*/ 18 h 111"/>
                <a:gd name="T14" fmla="*/ 43 w 43"/>
                <a:gd name="T15" fmla="*/ 86 h 111"/>
                <a:gd name="T16" fmla="*/ 36 w 43"/>
                <a:gd name="T17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1">
                  <a:moveTo>
                    <a:pt x="36" y="86"/>
                  </a:moveTo>
                  <a:lnTo>
                    <a:pt x="36" y="111"/>
                  </a:lnTo>
                  <a:lnTo>
                    <a:pt x="0" y="7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43" y="18"/>
                  </a:lnTo>
                  <a:lnTo>
                    <a:pt x="43" y="86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2" name="Freeform 1003"/>
            <p:cNvSpPr>
              <a:spLocks/>
            </p:cNvSpPr>
            <p:nvPr/>
          </p:nvSpPr>
          <p:spPr bwMode="auto">
            <a:xfrm>
              <a:off x="2983" y="1909"/>
              <a:ext cx="10" cy="23"/>
            </a:xfrm>
            <a:custGeom>
              <a:avLst/>
              <a:gdLst>
                <a:gd name="T0" fmla="*/ 36 w 43"/>
                <a:gd name="T1" fmla="*/ 86 h 111"/>
                <a:gd name="T2" fmla="*/ 36 w 43"/>
                <a:gd name="T3" fmla="*/ 111 h 111"/>
                <a:gd name="T4" fmla="*/ 0 w 43"/>
                <a:gd name="T5" fmla="*/ 74 h 111"/>
                <a:gd name="T6" fmla="*/ 0 w 43"/>
                <a:gd name="T7" fmla="*/ 0 h 111"/>
                <a:gd name="T8" fmla="*/ 8 w 43"/>
                <a:gd name="T9" fmla="*/ 0 h 111"/>
                <a:gd name="T10" fmla="*/ 8 w 43"/>
                <a:gd name="T11" fmla="*/ 18 h 111"/>
                <a:gd name="T12" fmla="*/ 43 w 43"/>
                <a:gd name="T13" fmla="*/ 18 h 111"/>
                <a:gd name="T14" fmla="*/ 43 w 43"/>
                <a:gd name="T15" fmla="*/ 86 h 111"/>
                <a:gd name="T16" fmla="*/ 36 w 43"/>
                <a:gd name="T17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1">
                  <a:moveTo>
                    <a:pt x="36" y="86"/>
                  </a:moveTo>
                  <a:lnTo>
                    <a:pt x="36" y="111"/>
                  </a:lnTo>
                  <a:lnTo>
                    <a:pt x="0" y="7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43" y="18"/>
                  </a:lnTo>
                  <a:lnTo>
                    <a:pt x="43" y="86"/>
                  </a:lnTo>
                  <a:lnTo>
                    <a:pt x="36" y="8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3" name="Freeform 1004"/>
            <p:cNvSpPr>
              <a:spLocks/>
            </p:cNvSpPr>
            <p:nvPr/>
          </p:nvSpPr>
          <p:spPr bwMode="auto">
            <a:xfrm>
              <a:off x="2734" y="1909"/>
              <a:ext cx="11" cy="23"/>
            </a:xfrm>
            <a:custGeom>
              <a:avLst/>
              <a:gdLst>
                <a:gd name="T0" fmla="*/ 6 w 43"/>
                <a:gd name="T1" fmla="*/ 86 h 111"/>
                <a:gd name="T2" fmla="*/ 6 w 43"/>
                <a:gd name="T3" fmla="*/ 111 h 111"/>
                <a:gd name="T4" fmla="*/ 43 w 43"/>
                <a:gd name="T5" fmla="*/ 74 h 111"/>
                <a:gd name="T6" fmla="*/ 43 w 43"/>
                <a:gd name="T7" fmla="*/ 0 h 111"/>
                <a:gd name="T8" fmla="*/ 35 w 43"/>
                <a:gd name="T9" fmla="*/ 0 h 111"/>
                <a:gd name="T10" fmla="*/ 35 w 43"/>
                <a:gd name="T11" fmla="*/ 18 h 111"/>
                <a:gd name="T12" fmla="*/ 0 w 43"/>
                <a:gd name="T13" fmla="*/ 18 h 111"/>
                <a:gd name="T14" fmla="*/ 0 w 43"/>
                <a:gd name="T15" fmla="*/ 86 h 111"/>
                <a:gd name="T16" fmla="*/ 6 w 43"/>
                <a:gd name="T17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1">
                  <a:moveTo>
                    <a:pt x="6" y="86"/>
                  </a:moveTo>
                  <a:lnTo>
                    <a:pt x="6" y="111"/>
                  </a:lnTo>
                  <a:lnTo>
                    <a:pt x="43" y="74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18"/>
                  </a:lnTo>
                  <a:lnTo>
                    <a:pt x="0" y="18"/>
                  </a:lnTo>
                  <a:lnTo>
                    <a:pt x="0" y="86"/>
                  </a:lnTo>
                  <a:lnTo>
                    <a:pt x="6" y="86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4" name="Freeform 1005"/>
            <p:cNvSpPr>
              <a:spLocks/>
            </p:cNvSpPr>
            <p:nvPr/>
          </p:nvSpPr>
          <p:spPr bwMode="auto">
            <a:xfrm>
              <a:off x="2734" y="1909"/>
              <a:ext cx="11" cy="23"/>
            </a:xfrm>
            <a:custGeom>
              <a:avLst/>
              <a:gdLst>
                <a:gd name="T0" fmla="*/ 6 w 43"/>
                <a:gd name="T1" fmla="*/ 86 h 111"/>
                <a:gd name="T2" fmla="*/ 6 w 43"/>
                <a:gd name="T3" fmla="*/ 111 h 111"/>
                <a:gd name="T4" fmla="*/ 43 w 43"/>
                <a:gd name="T5" fmla="*/ 74 h 111"/>
                <a:gd name="T6" fmla="*/ 43 w 43"/>
                <a:gd name="T7" fmla="*/ 0 h 111"/>
                <a:gd name="T8" fmla="*/ 35 w 43"/>
                <a:gd name="T9" fmla="*/ 0 h 111"/>
                <a:gd name="T10" fmla="*/ 35 w 43"/>
                <a:gd name="T11" fmla="*/ 18 h 111"/>
                <a:gd name="T12" fmla="*/ 0 w 43"/>
                <a:gd name="T13" fmla="*/ 18 h 111"/>
                <a:gd name="T14" fmla="*/ 0 w 43"/>
                <a:gd name="T15" fmla="*/ 86 h 111"/>
                <a:gd name="T16" fmla="*/ 6 w 43"/>
                <a:gd name="T17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1">
                  <a:moveTo>
                    <a:pt x="6" y="86"/>
                  </a:moveTo>
                  <a:lnTo>
                    <a:pt x="6" y="111"/>
                  </a:lnTo>
                  <a:lnTo>
                    <a:pt x="43" y="74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18"/>
                  </a:lnTo>
                  <a:lnTo>
                    <a:pt x="0" y="18"/>
                  </a:lnTo>
                  <a:lnTo>
                    <a:pt x="0" y="86"/>
                  </a:lnTo>
                  <a:lnTo>
                    <a:pt x="6" y="8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5" name="Rectangle 1006"/>
            <p:cNvSpPr>
              <a:spLocks noChangeArrowheads="1"/>
            </p:cNvSpPr>
            <p:nvPr/>
          </p:nvSpPr>
          <p:spPr bwMode="auto">
            <a:xfrm>
              <a:off x="2745" y="1909"/>
              <a:ext cx="238" cy="16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" name="Rectangle 1007"/>
            <p:cNvSpPr>
              <a:spLocks noChangeArrowheads="1"/>
            </p:cNvSpPr>
            <p:nvPr/>
          </p:nvSpPr>
          <p:spPr bwMode="auto">
            <a:xfrm>
              <a:off x="2745" y="1909"/>
              <a:ext cx="238" cy="1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7" name="Freeform 1008"/>
            <p:cNvSpPr>
              <a:spLocks/>
            </p:cNvSpPr>
            <p:nvPr/>
          </p:nvSpPr>
          <p:spPr bwMode="auto">
            <a:xfrm>
              <a:off x="2986" y="2127"/>
              <a:ext cx="36" cy="22"/>
            </a:xfrm>
            <a:custGeom>
              <a:avLst/>
              <a:gdLst>
                <a:gd name="T0" fmla="*/ 153 w 153"/>
                <a:gd name="T1" fmla="*/ 101 h 101"/>
                <a:gd name="T2" fmla="*/ 153 w 153"/>
                <a:gd name="T3" fmla="*/ 55 h 101"/>
                <a:gd name="T4" fmla="*/ 77 w 153"/>
                <a:gd name="T5" fmla="*/ 0 h 101"/>
                <a:gd name="T6" fmla="*/ 0 w 153"/>
                <a:gd name="T7" fmla="*/ 0 h 101"/>
                <a:gd name="T8" fmla="*/ 0 w 153"/>
                <a:gd name="T9" fmla="*/ 5 h 101"/>
                <a:gd name="T10" fmla="*/ 46 w 153"/>
                <a:gd name="T11" fmla="*/ 5 h 101"/>
                <a:gd name="T12" fmla="*/ 49 w 153"/>
                <a:gd name="T13" fmla="*/ 8 h 101"/>
                <a:gd name="T14" fmla="*/ 49 w 153"/>
                <a:gd name="T15" fmla="*/ 38 h 101"/>
                <a:gd name="T16" fmla="*/ 46 w 153"/>
                <a:gd name="T17" fmla="*/ 42 h 101"/>
                <a:gd name="T18" fmla="*/ 0 w 153"/>
                <a:gd name="T19" fmla="*/ 42 h 101"/>
                <a:gd name="T20" fmla="*/ 0 w 153"/>
                <a:gd name="T21" fmla="*/ 45 h 101"/>
                <a:gd name="T22" fmla="*/ 19 w 153"/>
                <a:gd name="T23" fmla="*/ 48 h 101"/>
                <a:gd name="T24" fmla="*/ 57 w 153"/>
                <a:gd name="T25" fmla="*/ 48 h 101"/>
                <a:gd name="T26" fmla="*/ 57 w 153"/>
                <a:gd name="T27" fmla="*/ 56 h 101"/>
                <a:gd name="T28" fmla="*/ 108 w 153"/>
                <a:gd name="T29" fmla="*/ 56 h 101"/>
                <a:gd name="T30" fmla="*/ 108 w 153"/>
                <a:gd name="T31" fmla="*/ 96 h 101"/>
                <a:gd name="T32" fmla="*/ 127 w 153"/>
                <a:gd name="T33" fmla="*/ 101 h 101"/>
                <a:gd name="T34" fmla="*/ 153 w 153"/>
                <a:gd name="T3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1">
                  <a:moveTo>
                    <a:pt x="153" y="101"/>
                  </a:moveTo>
                  <a:lnTo>
                    <a:pt x="153" y="55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6" y="5"/>
                  </a:lnTo>
                  <a:lnTo>
                    <a:pt x="49" y="8"/>
                  </a:lnTo>
                  <a:lnTo>
                    <a:pt x="49" y="38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9" y="48"/>
                  </a:lnTo>
                  <a:lnTo>
                    <a:pt x="57" y="48"/>
                  </a:lnTo>
                  <a:lnTo>
                    <a:pt x="57" y="56"/>
                  </a:lnTo>
                  <a:lnTo>
                    <a:pt x="108" y="56"/>
                  </a:lnTo>
                  <a:lnTo>
                    <a:pt x="108" y="96"/>
                  </a:lnTo>
                  <a:lnTo>
                    <a:pt x="127" y="101"/>
                  </a:lnTo>
                  <a:lnTo>
                    <a:pt x="153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8" name="Freeform 1009"/>
            <p:cNvSpPr>
              <a:spLocks/>
            </p:cNvSpPr>
            <p:nvPr/>
          </p:nvSpPr>
          <p:spPr bwMode="auto">
            <a:xfrm>
              <a:off x="2986" y="2127"/>
              <a:ext cx="36" cy="22"/>
            </a:xfrm>
            <a:custGeom>
              <a:avLst/>
              <a:gdLst>
                <a:gd name="T0" fmla="*/ 77 w 153"/>
                <a:gd name="T1" fmla="*/ 0 h 101"/>
                <a:gd name="T2" fmla="*/ 0 w 153"/>
                <a:gd name="T3" fmla="*/ 0 h 101"/>
                <a:gd name="T4" fmla="*/ 0 w 153"/>
                <a:gd name="T5" fmla="*/ 5 h 101"/>
                <a:gd name="T6" fmla="*/ 46 w 153"/>
                <a:gd name="T7" fmla="*/ 5 h 101"/>
                <a:gd name="T8" fmla="*/ 49 w 153"/>
                <a:gd name="T9" fmla="*/ 8 h 101"/>
                <a:gd name="T10" fmla="*/ 49 w 153"/>
                <a:gd name="T11" fmla="*/ 38 h 101"/>
                <a:gd name="T12" fmla="*/ 46 w 153"/>
                <a:gd name="T13" fmla="*/ 42 h 101"/>
                <a:gd name="T14" fmla="*/ 0 w 153"/>
                <a:gd name="T15" fmla="*/ 42 h 101"/>
                <a:gd name="T16" fmla="*/ 0 w 153"/>
                <a:gd name="T17" fmla="*/ 45 h 101"/>
                <a:gd name="T18" fmla="*/ 19 w 153"/>
                <a:gd name="T19" fmla="*/ 48 h 101"/>
                <a:gd name="T20" fmla="*/ 57 w 153"/>
                <a:gd name="T21" fmla="*/ 48 h 101"/>
                <a:gd name="T22" fmla="*/ 57 w 153"/>
                <a:gd name="T23" fmla="*/ 56 h 101"/>
                <a:gd name="T24" fmla="*/ 108 w 153"/>
                <a:gd name="T25" fmla="*/ 56 h 101"/>
                <a:gd name="T26" fmla="*/ 108 w 153"/>
                <a:gd name="T27" fmla="*/ 96 h 101"/>
                <a:gd name="T28" fmla="*/ 127 w 153"/>
                <a:gd name="T29" fmla="*/ 101 h 101"/>
                <a:gd name="T30" fmla="*/ 153 w 153"/>
                <a:gd name="T31" fmla="*/ 101 h 101"/>
                <a:gd name="T32" fmla="*/ 153 w 153"/>
                <a:gd name="T33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" h="101">
                  <a:moveTo>
                    <a:pt x="7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6" y="5"/>
                  </a:lnTo>
                  <a:lnTo>
                    <a:pt x="49" y="8"/>
                  </a:lnTo>
                  <a:lnTo>
                    <a:pt x="49" y="38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9" y="48"/>
                  </a:lnTo>
                  <a:lnTo>
                    <a:pt x="57" y="48"/>
                  </a:lnTo>
                  <a:lnTo>
                    <a:pt x="57" y="56"/>
                  </a:lnTo>
                  <a:lnTo>
                    <a:pt x="108" y="56"/>
                  </a:lnTo>
                  <a:lnTo>
                    <a:pt x="108" y="96"/>
                  </a:lnTo>
                  <a:lnTo>
                    <a:pt x="127" y="101"/>
                  </a:lnTo>
                  <a:lnTo>
                    <a:pt x="153" y="101"/>
                  </a:lnTo>
                  <a:lnTo>
                    <a:pt x="153" y="5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9" name="Rectangle 1010"/>
            <p:cNvSpPr>
              <a:spLocks noChangeArrowheads="1"/>
            </p:cNvSpPr>
            <p:nvPr/>
          </p:nvSpPr>
          <p:spPr bwMode="auto">
            <a:xfrm>
              <a:off x="2897" y="2014"/>
              <a:ext cx="11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0" name="Rectangle 1011"/>
            <p:cNvSpPr>
              <a:spLocks noChangeArrowheads="1"/>
            </p:cNvSpPr>
            <p:nvPr/>
          </p:nvSpPr>
          <p:spPr bwMode="auto">
            <a:xfrm>
              <a:off x="2897" y="2014"/>
              <a:ext cx="11" cy="9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1" name="Freeform 1012"/>
            <p:cNvSpPr>
              <a:spLocks/>
            </p:cNvSpPr>
            <p:nvPr/>
          </p:nvSpPr>
          <p:spPr bwMode="auto">
            <a:xfrm>
              <a:off x="2889" y="1984"/>
              <a:ext cx="19" cy="31"/>
            </a:xfrm>
            <a:custGeom>
              <a:avLst/>
              <a:gdLst>
                <a:gd name="T0" fmla="*/ 76 w 76"/>
                <a:gd name="T1" fmla="*/ 6 h 137"/>
                <a:gd name="T2" fmla="*/ 57 w 76"/>
                <a:gd name="T3" fmla="*/ 6 h 137"/>
                <a:gd name="T4" fmla="*/ 57 w 76"/>
                <a:gd name="T5" fmla="*/ 0 h 137"/>
                <a:gd name="T6" fmla="*/ 45 w 76"/>
                <a:gd name="T7" fmla="*/ 0 h 137"/>
                <a:gd name="T8" fmla="*/ 45 w 76"/>
                <a:gd name="T9" fmla="*/ 11 h 137"/>
                <a:gd name="T10" fmla="*/ 34 w 76"/>
                <a:gd name="T11" fmla="*/ 11 h 137"/>
                <a:gd name="T12" fmla="*/ 34 w 76"/>
                <a:gd name="T13" fmla="*/ 0 h 137"/>
                <a:gd name="T14" fmla="*/ 30 w 76"/>
                <a:gd name="T15" fmla="*/ 0 h 137"/>
                <a:gd name="T16" fmla="*/ 30 w 76"/>
                <a:gd name="T17" fmla="*/ 54 h 137"/>
                <a:gd name="T18" fmla="*/ 29 w 76"/>
                <a:gd name="T19" fmla="*/ 56 h 137"/>
                <a:gd name="T20" fmla="*/ 27 w 76"/>
                <a:gd name="T21" fmla="*/ 57 h 137"/>
                <a:gd name="T22" fmla="*/ 19 w 76"/>
                <a:gd name="T23" fmla="*/ 57 h 137"/>
                <a:gd name="T24" fmla="*/ 19 w 76"/>
                <a:gd name="T25" fmla="*/ 61 h 137"/>
                <a:gd name="T26" fmla="*/ 0 w 76"/>
                <a:gd name="T27" fmla="*/ 61 h 137"/>
                <a:gd name="T28" fmla="*/ 0 w 76"/>
                <a:gd name="T29" fmla="*/ 62 h 137"/>
                <a:gd name="T30" fmla="*/ 2 w 76"/>
                <a:gd name="T31" fmla="*/ 65 h 137"/>
                <a:gd name="T32" fmla="*/ 20 w 76"/>
                <a:gd name="T33" fmla="*/ 71 h 137"/>
                <a:gd name="T34" fmla="*/ 27 w 76"/>
                <a:gd name="T35" fmla="*/ 71 h 137"/>
                <a:gd name="T36" fmla="*/ 30 w 76"/>
                <a:gd name="T37" fmla="*/ 72 h 137"/>
                <a:gd name="T38" fmla="*/ 31 w 76"/>
                <a:gd name="T39" fmla="*/ 75 h 137"/>
                <a:gd name="T40" fmla="*/ 31 w 76"/>
                <a:gd name="T41" fmla="*/ 118 h 137"/>
                <a:gd name="T42" fmla="*/ 24 w 76"/>
                <a:gd name="T43" fmla="*/ 124 h 137"/>
                <a:gd name="T44" fmla="*/ 31 w 76"/>
                <a:gd name="T45" fmla="*/ 131 h 137"/>
                <a:gd name="T46" fmla="*/ 31 w 76"/>
                <a:gd name="T47" fmla="*/ 137 h 137"/>
                <a:gd name="T48" fmla="*/ 38 w 76"/>
                <a:gd name="T49" fmla="*/ 137 h 137"/>
                <a:gd name="T50" fmla="*/ 38 w 76"/>
                <a:gd name="T51" fmla="*/ 134 h 137"/>
                <a:gd name="T52" fmla="*/ 76 w 76"/>
                <a:gd name="T53" fmla="*/ 134 h 137"/>
                <a:gd name="T54" fmla="*/ 76 w 76"/>
                <a:gd name="T55" fmla="*/ 126 h 137"/>
                <a:gd name="T56" fmla="*/ 69 w 76"/>
                <a:gd name="T57" fmla="*/ 126 h 137"/>
                <a:gd name="T58" fmla="*/ 65 w 76"/>
                <a:gd name="T59" fmla="*/ 124 h 137"/>
                <a:gd name="T60" fmla="*/ 64 w 76"/>
                <a:gd name="T61" fmla="*/ 122 h 137"/>
                <a:gd name="T62" fmla="*/ 64 w 76"/>
                <a:gd name="T63" fmla="*/ 18 h 137"/>
                <a:gd name="T64" fmla="*/ 65 w 76"/>
                <a:gd name="T65" fmla="*/ 14 h 137"/>
                <a:gd name="T66" fmla="*/ 69 w 76"/>
                <a:gd name="T67" fmla="*/ 13 h 137"/>
                <a:gd name="T68" fmla="*/ 76 w 76"/>
                <a:gd name="T69" fmla="*/ 13 h 137"/>
                <a:gd name="T70" fmla="*/ 76 w 76"/>
                <a:gd name="T71" fmla="*/ 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7">
                  <a:moveTo>
                    <a:pt x="76" y="6"/>
                  </a:moveTo>
                  <a:lnTo>
                    <a:pt x="57" y="6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54"/>
                  </a:lnTo>
                  <a:lnTo>
                    <a:pt x="29" y="56"/>
                  </a:lnTo>
                  <a:lnTo>
                    <a:pt x="27" y="57"/>
                  </a:lnTo>
                  <a:lnTo>
                    <a:pt x="19" y="57"/>
                  </a:lnTo>
                  <a:lnTo>
                    <a:pt x="19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20" y="71"/>
                  </a:lnTo>
                  <a:lnTo>
                    <a:pt x="27" y="71"/>
                  </a:lnTo>
                  <a:lnTo>
                    <a:pt x="30" y="72"/>
                  </a:lnTo>
                  <a:lnTo>
                    <a:pt x="31" y="75"/>
                  </a:lnTo>
                  <a:lnTo>
                    <a:pt x="31" y="118"/>
                  </a:lnTo>
                  <a:lnTo>
                    <a:pt x="24" y="124"/>
                  </a:lnTo>
                  <a:lnTo>
                    <a:pt x="31" y="131"/>
                  </a:lnTo>
                  <a:lnTo>
                    <a:pt x="31" y="137"/>
                  </a:lnTo>
                  <a:lnTo>
                    <a:pt x="38" y="137"/>
                  </a:lnTo>
                  <a:lnTo>
                    <a:pt x="38" y="134"/>
                  </a:lnTo>
                  <a:lnTo>
                    <a:pt x="76" y="134"/>
                  </a:lnTo>
                  <a:lnTo>
                    <a:pt x="76" y="126"/>
                  </a:lnTo>
                  <a:lnTo>
                    <a:pt x="69" y="126"/>
                  </a:lnTo>
                  <a:lnTo>
                    <a:pt x="65" y="124"/>
                  </a:lnTo>
                  <a:lnTo>
                    <a:pt x="64" y="122"/>
                  </a:lnTo>
                  <a:lnTo>
                    <a:pt x="64" y="18"/>
                  </a:lnTo>
                  <a:lnTo>
                    <a:pt x="65" y="14"/>
                  </a:lnTo>
                  <a:lnTo>
                    <a:pt x="69" y="13"/>
                  </a:lnTo>
                  <a:lnTo>
                    <a:pt x="76" y="13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2" name="Freeform 1013"/>
            <p:cNvSpPr>
              <a:spLocks/>
            </p:cNvSpPr>
            <p:nvPr/>
          </p:nvSpPr>
          <p:spPr bwMode="auto">
            <a:xfrm>
              <a:off x="2889" y="1984"/>
              <a:ext cx="19" cy="31"/>
            </a:xfrm>
            <a:custGeom>
              <a:avLst/>
              <a:gdLst>
                <a:gd name="T0" fmla="*/ 76 w 76"/>
                <a:gd name="T1" fmla="*/ 6 h 137"/>
                <a:gd name="T2" fmla="*/ 57 w 76"/>
                <a:gd name="T3" fmla="*/ 6 h 137"/>
                <a:gd name="T4" fmla="*/ 57 w 76"/>
                <a:gd name="T5" fmla="*/ 0 h 137"/>
                <a:gd name="T6" fmla="*/ 45 w 76"/>
                <a:gd name="T7" fmla="*/ 0 h 137"/>
                <a:gd name="T8" fmla="*/ 45 w 76"/>
                <a:gd name="T9" fmla="*/ 11 h 137"/>
                <a:gd name="T10" fmla="*/ 34 w 76"/>
                <a:gd name="T11" fmla="*/ 11 h 137"/>
                <a:gd name="T12" fmla="*/ 34 w 76"/>
                <a:gd name="T13" fmla="*/ 0 h 137"/>
                <a:gd name="T14" fmla="*/ 30 w 76"/>
                <a:gd name="T15" fmla="*/ 0 h 137"/>
                <a:gd name="T16" fmla="*/ 30 w 76"/>
                <a:gd name="T17" fmla="*/ 54 h 137"/>
                <a:gd name="T18" fmla="*/ 29 w 76"/>
                <a:gd name="T19" fmla="*/ 56 h 137"/>
                <a:gd name="T20" fmla="*/ 27 w 76"/>
                <a:gd name="T21" fmla="*/ 57 h 137"/>
                <a:gd name="T22" fmla="*/ 19 w 76"/>
                <a:gd name="T23" fmla="*/ 57 h 137"/>
                <a:gd name="T24" fmla="*/ 19 w 76"/>
                <a:gd name="T25" fmla="*/ 61 h 137"/>
                <a:gd name="T26" fmla="*/ 0 w 76"/>
                <a:gd name="T27" fmla="*/ 61 h 137"/>
                <a:gd name="T28" fmla="*/ 0 w 76"/>
                <a:gd name="T29" fmla="*/ 62 h 137"/>
                <a:gd name="T30" fmla="*/ 2 w 76"/>
                <a:gd name="T31" fmla="*/ 65 h 137"/>
                <a:gd name="T32" fmla="*/ 20 w 76"/>
                <a:gd name="T33" fmla="*/ 71 h 137"/>
                <a:gd name="T34" fmla="*/ 27 w 76"/>
                <a:gd name="T35" fmla="*/ 71 h 137"/>
                <a:gd name="T36" fmla="*/ 30 w 76"/>
                <a:gd name="T37" fmla="*/ 72 h 137"/>
                <a:gd name="T38" fmla="*/ 31 w 76"/>
                <a:gd name="T39" fmla="*/ 75 h 137"/>
                <a:gd name="T40" fmla="*/ 31 w 76"/>
                <a:gd name="T41" fmla="*/ 118 h 137"/>
                <a:gd name="T42" fmla="*/ 24 w 76"/>
                <a:gd name="T43" fmla="*/ 124 h 137"/>
                <a:gd name="T44" fmla="*/ 31 w 76"/>
                <a:gd name="T45" fmla="*/ 131 h 137"/>
                <a:gd name="T46" fmla="*/ 31 w 76"/>
                <a:gd name="T47" fmla="*/ 137 h 137"/>
                <a:gd name="T48" fmla="*/ 38 w 76"/>
                <a:gd name="T49" fmla="*/ 137 h 137"/>
                <a:gd name="T50" fmla="*/ 38 w 76"/>
                <a:gd name="T51" fmla="*/ 134 h 137"/>
                <a:gd name="T52" fmla="*/ 76 w 76"/>
                <a:gd name="T53" fmla="*/ 134 h 137"/>
                <a:gd name="T54" fmla="*/ 76 w 76"/>
                <a:gd name="T55" fmla="*/ 126 h 137"/>
                <a:gd name="T56" fmla="*/ 69 w 76"/>
                <a:gd name="T57" fmla="*/ 126 h 137"/>
                <a:gd name="T58" fmla="*/ 65 w 76"/>
                <a:gd name="T59" fmla="*/ 124 h 137"/>
                <a:gd name="T60" fmla="*/ 64 w 76"/>
                <a:gd name="T61" fmla="*/ 122 h 137"/>
                <a:gd name="T62" fmla="*/ 64 w 76"/>
                <a:gd name="T63" fmla="*/ 18 h 137"/>
                <a:gd name="T64" fmla="*/ 65 w 76"/>
                <a:gd name="T65" fmla="*/ 14 h 137"/>
                <a:gd name="T66" fmla="*/ 69 w 76"/>
                <a:gd name="T67" fmla="*/ 13 h 137"/>
                <a:gd name="T68" fmla="*/ 76 w 76"/>
                <a:gd name="T69" fmla="*/ 13 h 137"/>
                <a:gd name="T70" fmla="*/ 76 w 76"/>
                <a:gd name="T71" fmla="*/ 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7">
                  <a:moveTo>
                    <a:pt x="76" y="6"/>
                  </a:moveTo>
                  <a:lnTo>
                    <a:pt x="57" y="6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54"/>
                  </a:lnTo>
                  <a:lnTo>
                    <a:pt x="29" y="56"/>
                  </a:lnTo>
                  <a:lnTo>
                    <a:pt x="27" y="57"/>
                  </a:lnTo>
                  <a:lnTo>
                    <a:pt x="19" y="57"/>
                  </a:lnTo>
                  <a:lnTo>
                    <a:pt x="19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20" y="71"/>
                  </a:lnTo>
                  <a:lnTo>
                    <a:pt x="27" y="71"/>
                  </a:lnTo>
                  <a:lnTo>
                    <a:pt x="30" y="72"/>
                  </a:lnTo>
                  <a:lnTo>
                    <a:pt x="31" y="75"/>
                  </a:lnTo>
                  <a:lnTo>
                    <a:pt x="31" y="118"/>
                  </a:lnTo>
                  <a:lnTo>
                    <a:pt x="24" y="124"/>
                  </a:lnTo>
                  <a:lnTo>
                    <a:pt x="31" y="131"/>
                  </a:lnTo>
                  <a:lnTo>
                    <a:pt x="31" y="137"/>
                  </a:lnTo>
                  <a:lnTo>
                    <a:pt x="38" y="137"/>
                  </a:lnTo>
                  <a:lnTo>
                    <a:pt x="38" y="134"/>
                  </a:lnTo>
                  <a:lnTo>
                    <a:pt x="76" y="134"/>
                  </a:lnTo>
                  <a:lnTo>
                    <a:pt x="76" y="126"/>
                  </a:lnTo>
                  <a:lnTo>
                    <a:pt x="69" y="126"/>
                  </a:lnTo>
                  <a:lnTo>
                    <a:pt x="65" y="124"/>
                  </a:lnTo>
                  <a:lnTo>
                    <a:pt x="64" y="122"/>
                  </a:lnTo>
                  <a:lnTo>
                    <a:pt x="64" y="18"/>
                  </a:lnTo>
                  <a:lnTo>
                    <a:pt x="65" y="14"/>
                  </a:lnTo>
                  <a:lnTo>
                    <a:pt x="69" y="13"/>
                  </a:lnTo>
                  <a:lnTo>
                    <a:pt x="76" y="13"/>
                  </a:lnTo>
                  <a:lnTo>
                    <a:pt x="76" y="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3" name="Freeform 1014"/>
            <p:cNvSpPr>
              <a:spLocks/>
            </p:cNvSpPr>
            <p:nvPr/>
          </p:nvSpPr>
          <p:spPr bwMode="auto">
            <a:xfrm>
              <a:off x="2895" y="2012"/>
              <a:ext cx="2" cy="1"/>
            </a:xfrm>
            <a:custGeom>
              <a:avLst/>
              <a:gdLst>
                <a:gd name="T0" fmla="*/ 7 w 7"/>
                <a:gd name="T1" fmla="*/ 7 h 7"/>
                <a:gd name="T2" fmla="*/ 0 w 7"/>
                <a:gd name="T3" fmla="*/ 0 h 7"/>
                <a:gd name="T4" fmla="*/ 7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4" name="Line 1015"/>
            <p:cNvSpPr>
              <a:spLocks noChangeShapeType="1"/>
            </p:cNvSpPr>
            <p:nvPr/>
          </p:nvSpPr>
          <p:spPr bwMode="auto">
            <a:xfrm flipH="1" flipV="1">
              <a:off x="2895" y="2012"/>
              <a:ext cx="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" name="Freeform 1016"/>
            <p:cNvSpPr>
              <a:spLocks/>
            </p:cNvSpPr>
            <p:nvPr/>
          </p:nvSpPr>
          <p:spPr bwMode="auto">
            <a:xfrm>
              <a:off x="2897" y="2013"/>
              <a:ext cx="0" cy="2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6 h 6"/>
                <a:gd name="T4" fmla="*/ 7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6"/>
                  </a:lnTo>
                  <a:lnTo>
                    <a:pt x="7" y="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" name="Freeform 1017"/>
            <p:cNvSpPr>
              <a:spLocks/>
            </p:cNvSpPr>
            <p:nvPr/>
          </p:nvSpPr>
          <p:spPr bwMode="auto">
            <a:xfrm>
              <a:off x="2897" y="1984"/>
              <a:ext cx="11" cy="3"/>
            </a:xfrm>
            <a:custGeom>
              <a:avLst/>
              <a:gdLst>
                <a:gd name="T0" fmla="*/ 35 w 42"/>
                <a:gd name="T1" fmla="*/ 13 h 13"/>
                <a:gd name="T2" fmla="*/ 42 w 42"/>
                <a:gd name="T3" fmla="*/ 13 h 13"/>
                <a:gd name="T4" fmla="*/ 42 w 42"/>
                <a:gd name="T5" fmla="*/ 6 h 13"/>
                <a:gd name="T6" fmla="*/ 23 w 42"/>
                <a:gd name="T7" fmla="*/ 6 h 13"/>
                <a:gd name="T8" fmla="*/ 23 w 42"/>
                <a:gd name="T9" fmla="*/ 0 h 13"/>
                <a:gd name="T10" fmla="*/ 11 w 42"/>
                <a:gd name="T11" fmla="*/ 0 h 13"/>
                <a:gd name="T12" fmla="*/ 11 w 42"/>
                <a:gd name="T13" fmla="*/ 11 h 13"/>
                <a:gd name="T14" fmla="*/ 0 w 42"/>
                <a:gd name="T15" fmla="*/ 11 h 13"/>
                <a:gd name="T16" fmla="*/ 0 w 4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">
                  <a:moveTo>
                    <a:pt x="35" y="13"/>
                  </a:moveTo>
                  <a:lnTo>
                    <a:pt x="42" y="13"/>
                  </a:lnTo>
                  <a:lnTo>
                    <a:pt x="42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7" name="Freeform 1018"/>
            <p:cNvSpPr>
              <a:spLocks/>
            </p:cNvSpPr>
            <p:nvPr/>
          </p:nvSpPr>
          <p:spPr bwMode="auto">
            <a:xfrm>
              <a:off x="2897" y="2012"/>
              <a:ext cx="11" cy="3"/>
            </a:xfrm>
            <a:custGeom>
              <a:avLst/>
              <a:gdLst>
                <a:gd name="T0" fmla="*/ 0 w 38"/>
                <a:gd name="T1" fmla="*/ 11 h 11"/>
                <a:gd name="T2" fmla="*/ 0 w 38"/>
                <a:gd name="T3" fmla="*/ 8 h 11"/>
                <a:gd name="T4" fmla="*/ 38 w 38"/>
                <a:gd name="T5" fmla="*/ 8 h 11"/>
                <a:gd name="T6" fmla="*/ 38 w 38"/>
                <a:gd name="T7" fmla="*/ 0 h 11"/>
                <a:gd name="T8" fmla="*/ 31 w 3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">
                  <a:moveTo>
                    <a:pt x="0" y="11"/>
                  </a:moveTo>
                  <a:lnTo>
                    <a:pt x="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8" name="Freeform 1019"/>
            <p:cNvSpPr>
              <a:spLocks/>
            </p:cNvSpPr>
            <p:nvPr/>
          </p:nvSpPr>
          <p:spPr bwMode="auto">
            <a:xfrm>
              <a:off x="2896" y="1984"/>
              <a:ext cx="1" cy="12"/>
            </a:xfrm>
            <a:custGeom>
              <a:avLst/>
              <a:gdLst>
                <a:gd name="T0" fmla="*/ 4 w 4"/>
                <a:gd name="T1" fmla="*/ 0 h 54"/>
                <a:gd name="T2" fmla="*/ 0 w 4"/>
                <a:gd name="T3" fmla="*/ 0 h 54"/>
                <a:gd name="T4" fmla="*/ 0 w 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4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9" name="Line 1020"/>
            <p:cNvSpPr>
              <a:spLocks noChangeShapeType="1"/>
            </p:cNvSpPr>
            <p:nvPr/>
          </p:nvSpPr>
          <p:spPr bwMode="auto">
            <a:xfrm flipH="1">
              <a:off x="2893" y="1997"/>
              <a:ext cx="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0" name="Freeform 1021"/>
            <p:cNvSpPr>
              <a:spLocks/>
            </p:cNvSpPr>
            <p:nvPr/>
          </p:nvSpPr>
          <p:spPr bwMode="auto">
            <a:xfrm>
              <a:off x="2889" y="2112"/>
              <a:ext cx="19" cy="32"/>
            </a:xfrm>
            <a:custGeom>
              <a:avLst/>
              <a:gdLst>
                <a:gd name="T0" fmla="*/ 76 w 76"/>
                <a:gd name="T1" fmla="*/ 131 h 137"/>
                <a:gd name="T2" fmla="*/ 57 w 76"/>
                <a:gd name="T3" fmla="*/ 131 h 137"/>
                <a:gd name="T4" fmla="*/ 57 w 76"/>
                <a:gd name="T5" fmla="*/ 137 h 137"/>
                <a:gd name="T6" fmla="*/ 45 w 76"/>
                <a:gd name="T7" fmla="*/ 137 h 137"/>
                <a:gd name="T8" fmla="*/ 45 w 76"/>
                <a:gd name="T9" fmla="*/ 126 h 137"/>
                <a:gd name="T10" fmla="*/ 34 w 76"/>
                <a:gd name="T11" fmla="*/ 126 h 137"/>
                <a:gd name="T12" fmla="*/ 34 w 76"/>
                <a:gd name="T13" fmla="*/ 137 h 137"/>
                <a:gd name="T14" fmla="*/ 30 w 76"/>
                <a:gd name="T15" fmla="*/ 137 h 137"/>
                <a:gd name="T16" fmla="*/ 30 w 76"/>
                <a:gd name="T17" fmla="*/ 83 h 137"/>
                <a:gd name="T18" fmla="*/ 29 w 76"/>
                <a:gd name="T19" fmla="*/ 81 h 137"/>
                <a:gd name="T20" fmla="*/ 27 w 76"/>
                <a:gd name="T21" fmla="*/ 80 h 137"/>
                <a:gd name="T22" fmla="*/ 19 w 76"/>
                <a:gd name="T23" fmla="*/ 80 h 137"/>
                <a:gd name="T24" fmla="*/ 19 w 76"/>
                <a:gd name="T25" fmla="*/ 76 h 137"/>
                <a:gd name="T26" fmla="*/ 0 w 76"/>
                <a:gd name="T27" fmla="*/ 76 h 137"/>
                <a:gd name="T28" fmla="*/ 0 w 76"/>
                <a:gd name="T29" fmla="*/ 75 h 137"/>
                <a:gd name="T30" fmla="*/ 2 w 76"/>
                <a:gd name="T31" fmla="*/ 72 h 137"/>
                <a:gd name="T32" fmla="*/ 20 w 76"/>
                <a:gd name="T33" fmla="*/ 66 h 137"/>
                <a:gd name="T34" fmla="*/ 27 w 76"/>
                <a:gd name="T35" fmla="*/ 66 h 137"/>
                <a:gd name="T36" fmla="*/ 30 w 76"/>
                <a:gd name="T37" fmla="*/ 64 h 137"/>
                <a:gd name="T38" fmla="*/ 31 w 76"/>
                <a:gd name="T39" fmla="*/ 62 h 137"/>
                <a:gd name="T40" fmla="*/ 31 w 76"/>
                <a:gd name="T41" fmla="*/ 19 h 137"/>
                <a:gd name="T42" fmla="*/ 24 w 76"/>
                <a:gd name="T43" fmla="*/ 13 h 137"/>
                <a:gd name="T44" fmla="*/ 31 w 76"/>
                <a:gd name="T45" fmla="*/ 6 h 137"/>
                <a:gd name="T46" fmla="*/ 31 w 76"/>
                <a:gd name="T47" fmla="*/ 0 h 137"/>
                <a:gd name="T48" fmla="*/ 38 w 76"/>
                <a:gd name="T49" fmla="*/ 0 h 137"/>
                <a:gd name="T50" fmla="*/ 38 w 76"/>
                <a:gd name="T51" fmla="*/ 4 h 137"/>
                <a:gd name="T52" fmla="*/ 76 w 76"/>
                <a:gd name="T53" fmla="*/ 4 h 137"/>
                <a:gd name="T54" fmla="*/ 76 w 76"/>
                <a:gd name="T55" fmla="*/ 12 h 137"/>
                <a:gd name="T56" fmla="*/ 69 w 76"/>
                <a:gd name="T57" fmla="*/ 12 h 137"/>
                <a:gd name="T58" fmla="*/ 65 w 76"/>
                <a:gd name="T59" fmla="*/ 13 h 137"/>
                <a:gd name="T60" fmla="*/ 64 w 76"/>
                <a:gd name="T61" fmla="*/ 15 h 137"/>
                <a:gd name="T62" fmla="*/ 64 w 76"/>
                <a:gd name="T63" fmla="*/ 119 h 137"/>
                <a:gd name="T64" fmla="*/ 65 w 76"/>
                <a:gd name="T65" fmla="*/ 123 h 137"/>
                <a:gd name="T66" fmla="*/ 69 w 76"/>
                <a:gd name="T67" fmla="*/ 124 h 137"/>
                <a:gd name="T68" fmla="*/ 76 w 76"/>
                <a:gd name="T69" fmla="*/ 124 h 137"/>
                <a:gd name="T70" fmla="*/ 76 w 76"/>
                <a:gd name="T71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7">
                  <a:moveTo>
                    <a:pt x="76" y="131"/>
                  </a:moveTo>
                  <a:lnTo>
                    <a:pt x="57" y="131"/>
                  </a:lnTo>
                  <a:lnTo>
                    <a:pt x="57" y="137"/>
                  </a:lnTo>
                  <a:lnTo>
                    <a:pt x="45" y="137"/>
                  </a:lnTo>
                  <a:lnTo>
                    <a:pt x="45" y="126"/>
                  </a:lnTo>
                  <a:lnTo>
                    <a:pt x="34" y="126"/>
                  </a:lnTo>
                  <a:lnTo>
                    <a:pt x="34" y="137"/>
                  </a:lnTo>
                  <a:lnTo>
                    <a:pt x="30" y="137"/>
                  </a:lnTo>
                  <a:lnTo>
                    <a:pt x="30" y="83"/>
                  </a:lnTo>
                  <a:lnTo>
                    <a:pt x="29" y="81"/>
                  </a:lnTo>
                  <a:lnTo>
                    <a:pt x="27" y="80"/>
                  </a:lnTo>
                  <a:lnTo>
                    <a:pt x="19" y="80"/>
                  </a:lnTo>
                  <a:lnTo>
                    <a:pt x="19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20" y="66"/>
                  </a:lnTo>
                  <a:lnTo>
                    <a:pt x="27" y="66"/>
                  </a:lnTo>
                  <a:lnTo>
                    <a:pt x="30" y="64"/>
                  </a:lnTo>
                  <a:lnTo>
                    <a:pt x="31" y="62"/>
                  </a:lnTo>
                  <a:lnTo>
                    <a:pt x="31" y="19"/>
                  </a:lnTo>
                  <a:lnTo>
                    <a:pt x="24" y="13"/>
                  </a:lnTo>
                  <a:lnTo>
                    <a:pt x="31" y="6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76" y="4"/>
                  </a:lnTo>
                  <a:lnTo>
                    <a:pt x="76" y="12"/>
                  </a:lnTo>
                  <a:lnTo>
                    <a:pt x="69" y="12"/>
                  </a:lnTo>
                  <a:lnTo>
                    <a:pt x="65" y="13"/>
                  </a:lnTo>
                  <a:lnTo>
                    <a:pt x="64" y="15"/>
                  </a:lnTo>
                  <a:lnTo>
                    <a:pt x="64" y="119"/>
                  </a:lnTo>
                  <a:lnTo>
                    <a:pt x="65" y="123"/>
                  </a:lnTo>
                  <a:lnTo>
                    <a:pt x="69" y="124"/>
                  </a:lnTo>
                  <a:lnTo>
                    <a:pt x="76" y="124"/>
                  </a:lnTo>
                  <a:lnTo>
                    <a:pt x="76" y="131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1" name="Freeform 1022"/>
            <p:cNvSpPr>
              <a:spLocks/>
            </p:cNvSpPr>
            <p:nvPr/>
          </p:nvSpPr>
          <p:spPr bwMode="auto">
            <a:xfrm>
              <a:off x="2889" y="2112"/>
              <a:ext cx="19" cy="32"/>
            </a:xfrm>
            <a:custGeom>
              <a:avLst/>
              <a:gdLst>
                <a:gd name="T0" fmla="*/ 76 w 76"/>
                <a:gd name="T1" fmla="*/ 131 h 137"/>
                <a:gd name="T2" fmla="*/ 57 w 76"/>
                <a:gd name="T3" fmla="*/ 131 h 137"/>
                <a:gd name="T4" fmla="*/ 57 w 76"/>
                <a:gd name="T5" fmla="*/ 137 h 137"/>
                <a:gd name="T6" fmla="*/ 45 w 76"/>
                <a:gd name="T7" fmla="*/ 137 h 137"/>
                <a:gd name="T8" fmla="*/ 45 w 76"/>
                <a:gd name="T9" fmla="*/ 126 h 137"/>
                <a:gd name="T10" fmla="*/ 34 w 76"/>
                <a:gd name="T11" fmla="*/ 126 h 137"/>
                <a:gd name="T12" fmla="*/ 34 w 76"/>
                <a:gd name="T13" fmla="*/ 137 h 137"/>
                <a:gd name="T14" fmla="*/ 30 w 76"/>
                <a:gd name="T15" fmla="*/ 137 h 137"/>
                <a:gd name="T16" fmla="*/ 30 w 76"/>
                <a:gd name="T17" fmla="*/ 83 h 137"/>
                <a:gd name="T18" fmla="*/ 29 w 76"/>
                <a:gd name="T19" fmla="*/ 81 h 137"/>
                <a:gd name="T20" fmla="*/ 27 w 76"/>
                <a:gd name="T21" fmla="*/ 80 h 137"/>
                <a:gd name="T22" fmla="*/ 19 w 76"/>
                <a:gd name="T23" fmla="*/ 80 h 137"/>
                <a:gd name="T24" fmla="*/ 19 w 76"/>
                <a:gd name="T25" fmla="*/ 76 h 137"/>
                <a:gd name="T26" fmla="*/ 0 w 76"/>
                <a:gd name="T27" fmla="*/ 76 h 137"/>
                <a:gd name="T28" fmla="*/ 0 w 76"/>
                <a:gd name="T29" fmla="*/ 75 h 137"/>
                <a:gd name="T30" fmla="*/ 2 w 76"/>
                <a:gd name="T31" fmla="*/ 72 h 137"/>
                <a:gd name="T32" fmla="*/ 20 w 76"/>
                <a:gd name="T33" fmla="*/ 66 h 137"/>
                <a:gd name="T34" fmla="*/ 27 w 76"/>
                <a:gd name="T35" fmla="*/ 66 h 137"/>
                <a:gd name="T36" fmla="*/ 30 w 76"/>
                <a:gd name="T37" fmla="*/ 64 h 137"/>
                <a:gd name="T38" fmla="*/ 31 w 76"/>
                <a:gd name="T39" fmla="*/ 62 h 137"/>
                <a:gd name="T40" fmla="*/ 31 w 76"/>
                <a:gd name="T41" fmla="*/ 19 h 137"/>
                <a:gd name="T42" fmla="*/ 24 w 76"/>
                <a:gd name="T43" fmla="*/ 13 h 137"/>
                <a:gd name="T44" fmla="*/ 31 w 76"/>
                <a:gd name="T45" fmla="*/ 6 h 137"/>
                <a:gd name="T46" fmla="*/ 31 w 76"/>
                <a:gd name="T47" fmla="*/ 0 h 137"/>
                <a:gd name="T48" fmla="*/ 38 w 76"/>
                <a:gd name="T49" fmla="*/ 0 h 137"/>
                <a:gd name="T50" fmla="*/ 38 w 76"/>
                <a:gd name="T51" fmla="*/ 4 h 137"/>
                <a:gd name="T52" fmla="*/ 76 w 76"/>
                <a:gd name="T53" fmla="*/ 4 h 137"/>
                <a:gd name="T54" fmla="*/ 76 w 76"/>
                <a:gd name="T55" fmla="*/ 12 h 137"/>
                <a:gd name="T56" fmla="*/ 69 w 76"/>
                <a:gd name="T57" fmla="*/ 12 h 137"/>
                <a:gd name="T58" fmla="*/ 65 w 76"/>
                <a:gd name="T59" fmla="*/ 13 h 137"/>
                <a:gd name="T60" fmla="*/ 64 w 76"/>
                <a:gd name="T61" fmla="*/ 15 h 137"/>
                <a:gd name="T62" fmla="*/ 64 w 76"/>
                <a:gd name="T63" fmla="*/ 119 h 137"/>
                <a:gd name="T64" fmla="*/ 65 w 76"/>
                <a:gd name="T65" fmla="*/ 123 h 137"/>
                <a:gd name="T66" fmla="*/ 69 w 76"/>
                <a:gd name="T67" fmla="*/ 124 h 137"/>
                <a:gd name="T68" fmla="*/ 76 w 76"/>
                <a:gd name="T69" fmla="*/ 124 h 137"/>
                <a:gd name="T70" fmla="*/ 76 w 76"/>
                <a:gd name="T71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137">
                  <a:moveTo>
                    <a:pt x="76" y="131"/>
                  </a:moveTo>
                  <a:lnTo>
                    <a:pt x="57" y="131"/>
                  </a:lnTo>
                  <a:lnTo>
                    <a:pt x="57" y="137"/>
                  </a:lnTo>
                  <a:lnTo>
                    <a:pt x="45" y="137"/>
                  </a:lnTo>
                  <a:lnTo>
                    <a:pt x="45" y="126"/>
                  </a:lnTo>
                  <a:lnTo>
                    <a:pt x="34" y="126"/>
                  </a:lnTo>
                  <a:lnTo>
                    <a:pt x="34" y="137"/>
                  </a:lnTo>
                  <a:lnTo>
                    <a:pt x="30" y="137"/>
                  </a:lnTo>
                  <a:lnTo>
                    <a:pt x="30" y="83"/>
                  </a:lnTo>
                  <a:lnTo>
                    <a:pt x="29" y="81"/>
                  </a:lnTo>
                  <a:lnTo>
                    <a:pt x="27" y="80"/>
                  </a:lnTo>
                  <a:lnTo>
                    <a:pt x="19" y="80"/>
                  </a:lnTo>
                  <a:lnTo>
                    <a:pt x="19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20" y="66"/>
                  </a:lnTo>
                  <a:lnTo>
                    <a:pt x="27" y="66"/>
                  </a:lnTo>
                  <a:lnTo>
                    <a:pt x="30" y="64"/>
                  </a:lnTo>
                  <a:lnTo>
                    <a:pt x="31" y="62"/>
                  </a:lnTo>
                  <a:lnTo>
                    <a:pt x="31" y="19"/>
                  </a:lnTo>
                  <a:lnTo>
                    <a:pt x="24" y="13"/>
                  </a:lnTo>
                  <a:lnTo>
                    <a:pt x="31" y="6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76" y="4"/>
                  </a:lnTo>
                  <a:lnTo>
                    <a:pt x="76" y="12"/>
                  </a:lnTo>
                  <a:lnTo>
                    <a:pt x="69" y="12"/>
                  </a:lnTo>
                  <a:lnTo>
                    <a:pt x="65" y="13"/>
                  </a:lnTo>
                  <a:lnTo>
                    <a:pt x="64" y="15"/>
                  </a:lnTo>
                  <a:lnTo>
                    <a:pt x="64" y="119"/>
                  </a:lnTo>
                  <a:lnTo>
                    <a:pt x="65" y="123"/>
                  </a:lnTo>
                  <a:lnTo>
                    <a:pt x="69" y="124"/>
                  </a:lnTo>
                  <a:lnTo>
                    <a:pt x="76" y="124"/>
                  </a:lnTo>
                  <a:lnTo>
                    <a:pt x="76" y="13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2" name="Freeform 1023"/>
            <p:cNvSpPr>
              <a:spLocks/>
            </p:cNvSpPr>
            <p:nvPr/>
          </p:nvSpPr>
          <p:spPr bwMode="auto">
            <a:xfrm>
              <a:off x="2895" y="2114"/>
              <a:ext cx="2" cy="2"/>
            </a:xfrm>
            <a:custGeom>
              <a:avLst/>
              <a:gdLst>
                <a:gd name="T0" fmla="*/ 7 w 7"/>
                <a:gd name="T1" fmla="*/ 0 h 7"/>
                <a:gd name="T2" fmla="*/ 0 w 7"/>
                <a:gd name="T3" fmla="*/ 7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3" name="Line 1024"/>
            <p:cNvSpPr>
              <a:spLocks noChangeShapeType="1"/>
            </p:cNvSpPr>
            <p:nvPr/>
          </p:nvSpPr>
          <p:spPr bwMode="auto">
            <a:xfrm flipH="1">
              <a:off x="2895" y="2114"/>
              <a:ext cx="2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4" name="Freeform 1025"/>
            <p:cNvSpPr>
              <a:spLocks/>
            </p:cNvSpPr>
            <p:nvPr/>
          </p:nvSpPr>
          <p:spPr bwMode="auto">
            <a:xfrm>
              <a:off x="2897" y="2112"/>
              <a:ext cx="0" cy="2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0 h 6"/>
                <a:gd name="T4" fmla="*/ 7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" name="Freeform 1026"/>
            <p:cNvSpPr>
              <a:spLocks/>
            </p:cNvSpPr>
            <p:nvPr/>
          </p:nvSpPr>
          <p:spPr bwMode="auto">
            <a:xfrm>
              <a:off x="2895" y="2116"/>
              <a:ext cx="2" cy="11"/>
            </a:xfrm>
            <a:custGeom>
              <a:avLst/>
              <a:gdLst>
                <a:gd name="T0" fmla="*/ 7 w 7"/>
                <a:gd name="T1" fmla="*/ 49 h 49"/>
                <a:gd name="T2" fmla="*/ 7 w 7"/>
                <a:gd name="T3" fmla="*/ 6 h 49"/>
                <a:gd name="T4" fmla="*/ 0 w 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9">
                  <a:moveTo>
                    <a:pt x="7" y="49"/>
                  </a:move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" name="Line 1027"/>
            <p:cNvSpPr>
              <a:spLocks noChangeShapeType="1"/>
            </p:cNvSpPr>
            <p:nvPr/>
          </p:nvSpPr>
          <p:spPr bwMode="auto">
            <a:xfrm flipH="1">
              <a:off x="2889" y="2131"/>
              <a:ext cx="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7" name="Freeform 1028"/>
            <p:cNvSpPr>
              <a:spLocks/>
            </p:cNvSpPr>
            <p:nvPr/>
          </p:nvSpPr>
          <p:spPr bwMode="auto">
            <a:xfrm>
              <a:off x="2897" y="2141"/>
              <a:ext cx="11" cy="3"/>
            </a:xfrm>
            <a:custGeom>
              <a:avLst/>
              <a:gdLst>
                <a:gd name="T0" fmla="*/ 35 w 42"/>
                <a:gd name="T1" fmla="*/ 0 h 13"/>
                <a:gd name="T2" fmla="*/ 42 w 42"/>
                <a:gd name="T3" fmla="*/ 0 h 13"/>
                <a:gd name="T4" fmla="*/ 42 w 42"/>
                <a:gd name="T5" fmla="*/ 7 h 13"/>
                <a:gd name="T6" fmla="*/ 23 w 42"/>
                <a:gd name="T7" fmla="*/ 7 h 13"/>
                <a:gd name="T8" fmla="*/ 23 w 42"/>
                <a:gd name="T9" fmla="*/ 13 h 13"/>
                <a:gd name="T10" fmla="*/ 11 w 42"/>
                <a:gd name="T11" fmla="*/ 13 h 13"/>
                <a:gd name="T12" fmla="*/ 11 w 42"/>
                <a:gd name="T13" fmla="*/ 2 h 13"/>
                <a:gd name="T14" fmla="*/ 0 w 42"/>
                <a:gd name="T15" fmla="*/ 2 h 13"/>
                <a:gd name="T16" fmla="*/ 0 w 4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">
                  <a:moveTo>
                    <a:pt x="35" y="0"/>
                  </a:moveTo>
                  <a:lnTo>
                    <a:pt x="42" y="0"/>
                  </a:lnTo>
                  <a:lnTo>
                    <a:pt x="42" y="7"/>
                  </a:lnTo>
                  <a:lnTo>
                    <a:pt x="23" y="7"/>
                  </a:lnTo>
                  <a:lnTo>
                    <a:pt x="23" y="13"/>
                  </a:lnTo>
                  <a:lnTo>
                    <a:pt x="11" y="13"/>
                  </a:lnTo>
                  <a:lnTo>
                    <a:pt x="11" y="2"/>
                  </a:lnTo>
                  <a:lnTo>
                    <a:pt x="0" y="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8" name="Line 1029"/>
            <p:cNvSpPr>
              <a:spLocks noChangeShapeType="1"/>
            </p:cNvSpPr>
            <p:nvPr/>
          </p:nvSpPr>
          <p:spPr bwMode="auto">
            <a:xfrm>
              <a:off x="2904" y="2116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9" name="Freeform 1030"/>
            <p:cNvSpPr>
              <a:spLocks/>
            </p:cNvSpPr>
            <p:nvPr/>
          </p:nvSpPr>
          <p:spPr bwMode="auto">
            <a:xfrm>
              <a:off x="2897" y="2112"/>
              <a:ext cx="11" cy="3"/>
            </a:xfrm>
            <a:custGeom>
              <a:avLst/>
              <a:gdLst>
                <a:gd name="T0" fmla="*/ 0 w 38"/>
                <a:gd name="T1" fmla="*/ 0 h 12"/>
                <a:gd name="T2" fmla="*/ 0 w 38"/>
                <a:gd name="T3" fmla="*/ 4 h 12"/>
                <a:gd name="T4" fmla="*/ 38 w 38"/>
                <a:gd name="T5" fmla="*/ 4 h 12"/>
                <a:gd name="T6" fmla="*/ 38 w 38"/>
                <a:gd name="T7" fmla="*/ 12 h 12"/>
                <a:gd name="T8" fmla="*/ 31 w 3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">
                  <a:moveTo>
                    <a:pt x="0" y="0"/>
                  </a:moveTo>
                  <a:lnTo>
                    <a:pt x="0" y="4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1" y="1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0" name="Freeform 1031"/>
            <p:cNvSpPr>
              <a:spLocks/>
            </p:cNvSpPr>
            <p:nvPr/>
          </p:nvSpPr>
          <p:spPr bwMode="auto">
            <a:xfrm>
              <a:off x="2889" y="2128"/>
              <a:ext cx="6" cy="1"/>
            </a:xfrm>
            <a:custGeom>
              <a:avLst/>
              <a:gdLst>
                <a:gd name="T0" fmla="*/ 0 w 25"/>
                <a:gd name="T1" fmla="*/ 6 h 6"/>
                <a:gd name="T2" fmla="*/ 18 w 25"/>
                <a:gd name="T3" fmla="*/ 0 h 6"/>
                <a:gd name="T4" fmla="*/ 25 w 2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">
                  <a:moveTo>
                    <a:pt x="0" y="6"/>
                  </a:moveTo>
                  <a:lnTo>
                    <a:pt x="18" y="0"/>
                  </a:lnTo>
                  <a:lnTo>
                    <a:pt x="2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1" name="Freeform 1032"/>
            <p:cNvSpPr>
              <a:spLocks/>
            </p:cNvSpPr>
            <p:nvPr/>
          </p:nvSpPr>
          <p:spPr bwMode="auto">
            <a:xfrm>
              <a:off x="2896" y="2132"/>
              <a:ext cx="1" cy="12"/>
            </a:xfrm>
            <a:custGeom>
              <a:avLst/>
              <a:gdLst>
                <a:gd name="T0" fmla="*/ 4 w 4"/>
                <a:gd name="T1" fmla="*/ 54 h 54"/>
                <a:gd name="T2" fmla="*/ 0 w 4"/>
                <a:gd name="T3" fmla="*/ 54 h 54"/>
                <a:gd name="T4" fmla="*/ 0 w 4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4">
                  <a:moveTo>
                    <a:pt x="4" y="54"/>
                  </a:move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2" name="Line 1033"/>
            <p:cNvSpPr>
              <a:spLocks noChangeShapeType="1"/>
            </p:cNvSpPr>
            <p:nvPr/>
          </p:nvSpPr>
          <p:spPr bwMode="auto">
            <a:xfrm flipH="1">
              <a:off x="2893" y="2131"/>
              <a:ext cx="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3" name="Freeform 1034"/>
            <p:cNvSpPr>
              <a:spLocks/>
            </p:cNvSpPr>
            <p:nvPr/>
          </p:nvSpPr>
          <p:spPr bwMode="auto">
            <a:xfrm>
              <a:off x="2897" y="2014"/>
              <a:ext cx="591" cy="99"/>
            </a:xfrm>
            <a:custGeom>
              <a:avLst/>
              <a:gdLst>
                <a:gd name="T0" fmla="*/ 0 w 2568"/>
                <a:gd name="T1" fmla="*/ 449 h 449"/>
                <a:gd name="T2" fmla="*/ 0 w 2568"/>
                <a:gd name="T3" fmla="*/ 0 h 449"/>
                <a:gd name="T4" fmla="*/ 2568 w 2568"/>
                <a:gd name="T5" fmla="*/ 0 h 449"/>
                <a:gd name="T6" fmla="*/ 2568 w 2568"/>
                <a:gd name="T7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8" h="449">
                  <a:moveTo>
                    <a:pt x="0" y="449"/>
                  </a:moveTo>
                  <a:lnTo>
                    <a:pt x="0" y="0"/>
                  </a:lnTo>
                  <a:lnTo>
                    <a:pt x="2568" y="0"/>
                  </a:lnTo>
                  <a:lnTo>
                    <a:pt x="2568" y="44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4" name="Freeform 1035"/>
            <p:cNvSpPr>
              <a:spLocks/>
            </p:cNvSpPr>
            <p:nvPr/>
          </p:nvSpPr>
          <p:spPr bwMode="auto">
            <a:xfrm>
              <a:off x="2986" y="1992"/>
              <a:ext cx="12" cy="8"/>
            </a:xfrm>
            <a:custGeom>
              <a:avLst/>
              <a:gdLst>
                <a:gd name="T0" fmla="*/ 0 w 49"/>
                <a:gd name="T1" fmla="*/ 0 h 36"/>
                <a:gd name="T2" fmla="*/ 46 w 49"/>
                <a:gd name="T3" fmla="*/ 0 h 36"/>
                <a:gd name="T4" fmla="*/ 49 w 49"/>
                <a:gd name="T5" fmla="*/ 3 h 36"/>
                <a:gd name="T6" fmla="*/ 49 w 49"/>
                <a:gd name="T7" fmla="*/ 33 h 36"/>
                <a:gd name="T8" fmla="*/ 46 w 49"/>
                <a:gd name="T9" fmla="*/ 36 h 36"/>
                <a:gd name="T10" fmla="*/ 0 w 49"/>
                <a:gd name="T11" fmla="*/ 36 h 36"/>
                <a:gd name="T12" fmla="*/ 0 w 4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6">
                  <a:moveTo>
                    <a:pt x="0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33"/>
                  </a:lnTo>
                  <a:lnTo>
                    <a:pt x="46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5" name="Freeform 1036"/>
            <p:cNvSpPr>
              <a:spLocks/>
            </p:cNvSpPr>
            <p:nvPr/>
          </p:nvSpPr>
          <p:spPr bwMode="auto">
            <a:xfrm>
              <a:off x="2986" y="1992"/>
              <a:ext cx="12" cy="8"/>
            </a:xfrm>
            <a:custGeom>
              <a:avLst/>
              <a:gdLst>
                <a:gd name="T0" fmla="*/ 0 w 49"/>
                <a:gd name="T1" fmla="*/ 0 h 36"/>
                <a:gd name="T2" fmla="*/ 46 w 49"/>
                <a:gd name="T3" fmla="*/ 0 h 36"/>
                <a:gd name="T4" fmla="*/ 49 w 49"/>
                <a:gd name="T5" fmla="*/ 3 h 36"/>
                <a:gd name="T6" fmla="*/ 49 w 49"/>
                <a:gd name="T7" fmla="*/ 33 h 36"/>
                <a:gd name="T8" fmla="*/ 46 w 49"/>
                <a:gd name="T9" fmla="*/ 36 h 36"/>
                <a:gd name="T10" fmla="*/ 0 w 49"/>
                <a:gd name="T11" fmla="*/ 36 h 36"/>
                <a:gd name="T12" fmla="*/ 0 w 4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6">
                  <a:moveTo>
                    <a:pt x="0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33"/>
                  </a:lnTo>
                  <a:lnTo>
                    <a:pt x="46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6" name="Freeform 1037"/>
            <p:cNvSpPr>
              <a:spLocks/>
            </p:cNvSpPr>
            <p:nvPr/>
          </p:nvSpPr>
          <p:spPr bwMode="auto">
            <a:xfrm>
              <a:off x="2986" y="2138"/>
              <a:ext cx="36" cy="25"/>
            </a:xfrm>
            <a:custGeom>
              <a:avLst/>
              <a:gdLst>
                <a:gd name="T0" fmla="*/ 134 w 153"/>
                <a:gd name="T1" fmla="*/ 60 h 111"/>
                <a:gd name="T2" fmla="*/ 96 w 153"/>
                <a:gd name="T3" fmla="*/ 60 h 111"/>
                <a:gd name="T4" fmla="*/ 96 w 153"/>
                <a:gd name="T5" fmla="*/ 69 h 111"/>
                <a:gd name="T6" fmla="*/ 77 w 153"/>
                <a:gd name="T7" fmla="*/ 69 h 111"/>
                <a:gd name="T8" fmla="*/ 77 w 153"/>
                <a:gd name="T9" fmla="*/ 111 h 111"/>
                <a:gd name="T10" fmla="*/ 38 w 153"/>
                <a:gd name="T11" fmla="*/ 111 h 111"/>
                <a:gd name="T12" fmla="*/ 38 w 153"/>
                <a:gd name="T13" fmla="*/ 26 h 111"/>
                <a:gd name="T14" fmla="*/ 19 w 153"/>
                <a:gd name="T15" fmla="*/ 26 h 111"/>
                <a:gd name="T16" fmla="*/ 19 w 153"/>
                <a:gd name="T17" fmla="*/ 20 h 111"/>
                <a:gd name="T18" fmla="*/ 0 w 153"/>
                <a:gd name="T19" fmla="*/ 20 h 111"/>
                <a:gd name="T20" fmla="*/ 0 w 153"/>
                <a:gd name="T21" fmla="*/ 0 h 111"/>
                <a:gd name="T22" fmla="*/ 57 w 153"/>
                <a:gd name="T23" fmla="*/ 0 h 111"/>
                <a:gd name="T24" fmla="*/ 57 w 153"/>
                <a:gd name="T25" fmla="*/ 9 h 111"/>
                <a:gd name="T26" fmla="*/ 88 w 153"/>
                <a:gd name="T27" fmla="*/ 9 h 111"/>
                <a:gd name="T28" fmla="*/ 108 w 153"/>
                <a:gd name="T29" fmla="*/ 13 h 111"/>
                <a:gd name="T30" fmla="*/ 108 w 153"/>
                <a:gd name="T31" fmla="*/ 53 h 111"/>
                <a:gd name="T32" fmla="*/ 153 w 153"/>
                <a:gd name="T33" fmla="*/ 53 h 111"/>
                <a:gd name="T34" fmla="*/ 153 w 153"/>
                <a:gd name="T35" fmla="*/ 56 h 111"/>
                <a:gd name="T36" fmla="*/ 134 w 153"/>
                <a:gd name="T37" fmla="*/ 60 h 111"/>
                <a:gd name="T38" fmla="*/ 134 w 153"/>
                <a:gd name="T39" fmla="*/ 6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111">
                  <a:moveTo>
                    <a:pt x="134" y="60"/>
                  </a:moveTo>
                  <a:lnTo>
                    <a:pt x="96" y="60"/>
                  </a:lnTo>
                  <a:lnTo>
                    <a:pt x="96" y="69"/>
                  </a:lnTo>
                  <a:lnTo>
                    <a:pt x="77" y="69"/>
                  </a:lnTo>
                  <a:lnTo>
                    <a:pt x="77" y="111"/>
                  </a:lnTo>
                  <a:lnTo>
                    <a:pt x="38" y="111"/>
                  </a:lnTo>
                  <a:lnTo>
                    <a:pt x="38" y="26"/>
                  </a:lnTo>
                  <a:lnTo>
                    <a:pt x="19" y="26"/>
                  </a:lnTo>
                  <a:lnTo>
                    <a:pt x="19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9"/>
                  </a:lnTo>
                  <a:lnTo>
                    <a:pt x="88" y="9"/>
                  </a:lnTo>
                  <a:lnTo>
                    <a:pt x="108" y="13"/>
                  </a:lnTo>
                  <a:lnTo>
                    <a:pt x="108" y="53"/>
                  </a:lnTo>
                  <a:lnTo>
                    <a:pt x="153" y="53"/>
                  </a:lnTo>
                  <a:lnTo>
                    <a:pt x="153" y="56"/>
                  </a:lnTo>
                  <a:lnTo>
                    <a:pt x="134" y="60"/>
                  </a:lnTo>
                  <a:lnTo>
                    <a:pt x="13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7" name="Freeform 1038"/>
            <p:cNvSpPr>
              <a:spLocks/>
            </p:cNvSpPr>
            <p:nvPr/>
          </p:nvSpPr>
          <p:spPr bwMode="auto">
            <a:xfrm>
              <a:off x="2986" y="2138"/>
              <a:ext cx="36" cy="25"/>
            </a:xfrm>
            <a:custGeom>
              <a:avLst/>
              <a:gdLst>
                <a:gd name="T0" fmla="*/ 134 w 153"/>
                <a:gd name="T1" fmla="*/ 60 h 111"/>
                <a:gd name="T2" fmla="*/ 96 w 153"/>
                <a:gd name="T3" fmla="*/ 60 h 111"/>
                <a:gd name="T4" fmla="*/ 96 w 153"/>
                <a:gd name="T5" fmla="*/ 69 h 111"/>
                <a:gd name="T6" fmla="*/ 77 w 153"/>
                <a:gd name="T7" fmla="*/ 69 h 111"/>
                <a:gd name="T8" fmla="*/ 77 w 153"/>
                <a:gd name="T9" fmla="*/ 111 h 111"/>
                <a:gd name="T10" fmla="*/ 38 w 153"/>
                <a:gd name="T11" fmla="*/ 111 h 111"/>
                <a:gd name="T12" fmla="*/ 38 w 153"/>
                <a:gd name="T13" fmla="*/ 26 h 111"/>
                <a:gd name="T14" fmla="*/ 19 w 153"/>
                <a:gd name="T15" fmla="*/ 26 h 111"/>
                <a:gd name="T16" fmla="*/ 19 w 153"/>
                <a:gd name="T17" fmla="*/ 20 h 111"/>
                <a:gd name="T18" fmla="*/ 0 w 153"/>
                <a:gd name="T19" fmla="*/ 20 h 111"/>
                <a:gd name="T20" fmla="*/ 0 w 153"/>
                <a:gd name="T21" fmla="*/ 0 h 111"/>
                <a:gd name="T22" fmla="*/ 57 w 153"/>
                <a:gd name="T23" fmla="*/ 0 h 111"/>
                <a:gd name="T24" fmla="*/ 57 w 153"/>
                <a:gd name="T25" fmla="*/ 9 h 111"/>
                <a:gd name="T26" fmla="*/ 88 w 153"/>
                <a:gd name="T27" fmla="*/ 9 h 111"/>
                <a:gd name="T28" fmla="*/ 108 w 153"/>
                <a:gd name="T29" fmla="*/ 13 h 111"/>
                <a:gd name="T30" fmla="*/ 108 w 153"/>
                <a:gd name="T31" fmla="*/ 53 h 111"/>
                <a:gd name="T32" fmla="*/ 153 w 153"/>
                <a:gd name="T33" fmla="*/ 53 h 111"/>
                <a:gd name="T34" fmla="*/ 153 w 153"/>
                <a:gd name="T35" fmla="*/ 56 h 111"/>
                <a:gd name="T36" fmla="*/ 134 w 153"/>
                <a:gd name="T37" fmla="*/ 6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111">
                  <a:moveTo>
                    <a:pt x="134" y="60"/>
                  </a:moveTo>
                  <a:lnTo>
                    <a:pt x="96" y="60"/>
                  </a:lnTo>
                  <a:lnTo>
                    <a:pt x="96" y="69"/>
                  </a:lnTo>
                  <a:lnTo>
                    <a:pt x="77" y="69"/>
                  </a:lnTo>
                  <a:lnTo>
                    <a:pt x="77" y="111"/>
                  </a:lnTo>
                  <a:lnTo>
                    <a:pt x="38" y="111"/>
                  </a:lnTo>
                  <a:lnTo>
                    <a:pt x="38" y="26"/>
                  </a:lnTo>
                  <a:lnTo>
                    <a:pt x="19" y="26"/>
                  </a:lnTo>
                  <a:lnTo>
                    <a:pt x="19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9"/>
                  </a:lnTo>
                  <a:lnTo>
                    <a:pt x="88" y="9"/>
                  </a:lnTo>
                  <a:lnTo>
                    <a:pt x="108" y="13"/>
                  </a:lnTo>
                  <a:lnTo>
                    <a:pt x="108" y="53"/>
                  </a:lnTo>
                  <a:lnTo>
                    <a:pt x="153" y="53"/>
                  </a:lnTo>
                  <a:lnTo>
                    <a:pt x="153" y="56"/>
                  </a:lnTo>
                  <a:lnTo>
                    <a:pt x="134" y="6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8" name="Freeform 1039"/>
            <p:cNvSpPr>
              <a:spLocks/>
            </p:cNvSpPr>
            <p:nvPr/>
          </p:nvSpPr>
          <p:spPr bwMode="auto">
            <a:xfrm>
              <a:off x="2986" y="2128"/>
              <a:ext cx="12" cy="9"/>
            </a:xfrm>
            <a:custGeom>
              <a:avLst/>
              <a:gdLst>
                <a:gd name="T0" fmla="*/ 0 w 49"/>
                <a:gd name="T1" fmla="*/ 0 h 37"/>
                <a:gd name="T2" fmla="*/ 46 w 49"/>
                <a:gd name="T3" fmla="*/ 0 h 37"/>
                <a:gd name="T4" fmla="*/ 49 w 49"/>
                <a:gd name="T5" fmla="*/ 3 h 37"/>
                <a:gd name="T6" fmla="*/ 49 w 49"/>
                <a:gd name="T7" fmla="*/ 33 h 37"/>
                <a:gd name="T8" fmla="*/ 46 w 49"/>
                <a:gd name="T9" fmla="*/ 37 h 37"/>
                <a:gd name="T10" fmla="*/ 0 w 49"/>
                <a:gd name="T11" fmla="*/ 37 h 37"/>
                <a:gd name="T12" fmla="*/ 0 w 49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7">
                  <a:moveTo>
                    <a:pt x="0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33"/>
                  </a:lnTo>
                  <a:lnTo>
                    <a:pt x="46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9" name="Freeform 1040"/>
            <p:cNvSpPr>
              <a:spLocks/>
            </p:cNvSpPr>
            <p:nvPr/>
          </p:nvSpPr>
          <p:spPr bwMode="auto">
            <a:xfrm>
              <a:off x="2986" y="2128"/>
              <a:ext cx="12" cy="9"/>
            </a:xfrm>
            <a:custGeom>
              <a:avLst/>
              <a:gdLst>
                <a:gd name="T0" fmla="*/ 0 w 49"/>
                <a:gd name="T1" fmla="*/ 0 h 37"/>
                <a:gd name="T2" fmla="*/ 46 w 49"/>
                <a:gd name="T3" fmla="*/ 0 h 37"/>
                <a:gd name="T4" fmla="*/ 49 w 49"/>
                <a:gd name="T5" fmla="*/ 3 h 37"/>
                <a:gd name="T6" fmla="*/ 49 w 49"/>
                <a:gd name="T7" fmla="*/ 33 h 37"/>
                <a:gd name="T8" fmla="*/ 46 w 49"/>
                <a:gd name="T9" fmla="*/ 37 h 37"/>
                <a:gd name="T10" fmla="*/ 0 w 49"/>
                <a:gd name="T11" fmla="*/ 37 h 37"/>
                <a:gd name="T12" fmla="*/ 0 w 49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7">
                  <a:moveTo>
                    <a:pt x="0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33"/>
                  </a:lnTo>
                  <a:lnTo>
                    <a:pt x="46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0" name="Freeform 1041"/>
            <p:cNvSpPr>
              <a:spLocks/>
            </p:cNvSpPr>
            <p:nvPr/>
          </p:nvSpPr>
          <p:spPr bwMode="auto">
            <a:xfrm>
              <a:off x="2983" y="2000"/>
              <a:ext cx="8" cy="14"/>
            </a:xfrm>
            <a:custGeom>
              <a:avLst/>
              <a:gdLst>
                <a:gd name="T0" fmla="*/ 15 w 38"/>
                <a:gd name="T1" fmla="*/ 0 h 63"/>
                <a:gd name="T2" fmla="*/ 0 w 38"/>
                <a:gd name="T3" fmla="*/ 0 h 63"/>
                <a:gd name="T4" fmla="*/ 0 w 38"/>
                <a:gd name="T5" fmla="*/ 63 h 63"/>
                <a:gd name="T6" fmla="*/ 38 w 38"/>
                <a:gd name="T7" fmla="*/ 63 h 63"/>
                <a:gd name="T8" fmla="*/ 38 w 38"/>
                <a:gd name="T9" fmla="*/ 8 h 63"/>
                <a:gd name="T10" fmla="*/ 15 w 38"/>
                <a:gd name="T11" fmla="*/ 8 h 63"/>
                <a:gd name="T12" fmla="*/ 15 w 38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3">
                  <a:moveTo>
                    <a:pt x="15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38" y="63"/>
                  </a:lnTo>
                  <a:lnTo>
                    <a:pt x="38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1" name="Freeform 1042"/>
            <p:cNvSpPr>
              <a:spLocks/>
            </p:cNvSpPr>
            <p:nvPr/>
          </p:nvSpPr>
          <p:spPr bwMode="auto">
            <a:xfrm>
              <a:off x="2983" y="2000"/>
              <a:ext cx="8" cy="14"/>
            </a:xfrm>
            <a:custGeom>
              <a:avLst/>
              <a:gdLst>
                <a:gd name="T0" fmla="*/ 15 w 38"/>
                <a:gd name="T1" fmla="*/ 0 h 63"/>
                <a:gd name="T2" fmla="*/ 0 w 38"/>
                <a:gd name="T3" fmla="*/ 0 h 63"/>
                <a:gd name="T4" fmla="*/ 0 w 38"/>
                <a:gd name="T5" fmla="*/ 63 h 63"/>
                <a:gd name="T6" fmla="*/ 38 w 38"/>
                <a:gd name="T7" fmla="*/ 63 h 63"/>
                <a:gd name="T8" fmla="*/ 38 w 38"/>
                <a:gd name="T9" fmla="*/ 8 h 63"/>
                <a:gd name="T10" fmla="*/ 15 w 38"/>
                <a:gd name="T11" fmla="*/ 8 h 63"/>
                <a:gd name="T12" fmla="*/ 15 w 38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3">
                  <a:moveTo>
                    <a:pt x="15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38" y="63"/>
                  </a:lnTo>
                  <a:lnTo>
                    <a:pt x="38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2" name="Freeform 1043"/>
            <p:cNvSpPr>
              <a:spLocks/>
            </p:cNvSpPr>
            <p:nvPr/>
          </p:nvSpPr>
          <p:spPr bwMode="auto">
            <a:xfrm>
              <a:off x="2983" y="2114"/>
              <a:ext cx="8" cy="14"/>
            </a:xfrm>
            <a:custGeom>
              <a:avLst/>
              <a:gdLst>
                <a:gd name="T0" fmla="*/ 15 w 38"/>
                <a:gd name="T1" fmla="*/ 62 h 62"/>
                <a:gd name="T2" fmla="*/ 0 w 38"/>
                <a:gd name="T3" fmla="*/ 62 h 62"/>
                <a:gd name="T4" fmla="*/ 0 w 38"/>
                <a:gd name="T5" fmla="*/ 0 h 62"/>
                <a:gd name="T6" fmla="*/ 38 w 38"/>
                <a:gd name="T7" fmla="*/ 0 h 62"/>
                <a:gd name="T8" fmla="*/ 38 w 38"/>
                <a:gd name="T9" fmla="*/ 54 h 62"/>
                <a:gd name="T10" fmla="*/ 15 w 38"/>
                <a:gd name="T11" fmla="*/ 54 h 62"/>
                <a:gd name="T12" fmla="*/ 15 w 38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2">
                  <a:moveTo>
                    <a:pt x="15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54"/>
                  </a:lnTo>
                  <a:lnTo>
                    <a:pt x="15" y="5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3" name="Freeform 1044"/>
            <p:cNvSpPr>
              <a:spLocks/>
            </p:cNvSpPr>
            <p:nvPr/>
          </p:nvSpPr>
          <p:spPr bwMode="auto">
            <a:xfrm>
              <a:off x="2983" y="2114"/>
              <a:ext cx="8" cy="14"/>
            </a:xfrm>
            <a:custGeom>
              <a:avLst/>
              <a:gdLst>
                <a:gd name="T0" fmla="*/ 15 w 38"/>
                <a:gd name="T1" fmla="*/ 62 h 62"/>
                <a:gd name="T2" fmla="*/ 0 w 38"/>
                <a:gd name="T3" fmla="*/ 62 h 62"/>
                <a:gd name="T4" fmla="*/ 0 w 38"/>
                <a:gd name="T5" fmla="*/ 0 h 62"/>
                <a:gd name="T6" fmla="*/ 38 w 38"/>
                <a:gd name="T7" fmla="*/ 0 h 62"/>
                <a:gd name="T8" fmla="*/ 38 w 38"/>
                <a:gd name="T9" fmla="*/ 54 h 62"/>
                <a:gd name="T10" fmla="*/ 15 w 38"/>
                <a:gd name="T11" fmla="*/ 54 h 62"/>
                <a:gd name="T12" fmla="*/ 15 w 38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2">
                  <a:moveTo>
                    <a:pt x="15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54"/>
                  </a:lnTo>
                  <a:lnTo>
                    <a:pt x="15" y="54"/>
                  </a:lnTo>
                  <a:lnTo>
                    <a:pt x="15" y="6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4" name="Rectangle 1045"/>
            <p:cNvSpPr>
              <a:spLocks noChangeArrowheads="1"/>
            </p:cNvSpPr>
            <p:nvPr/>
          </p:nvSpPr>
          <p:spPr bwMode="auto">
            <a:xfrm>
              <a:off x="3457" y="2002"/>
              <a:ext cx="31" cy="12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5" name="Rectangle 1046"/>
            <p:cNvSpPr>
              <a:spLocks noChangeArrowheads="1"/>
            </p:cNvSpPr>
            <p:nvPr/>
          </p:nvSpPr>
          <p:spPr bwMode="auto">
            <a:xfrm>
              <a:off x="3457" y="2002"/>
              <a:ext cx="31" cy="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" name="Rectangle 1047"/>
            <p:cNvSpPr>
              <a:spLocks noChangeArrowheads="1"/>
            </p:cNvSpPr>
            <p:nvPr/>
          </p:nvSpPr>
          <p:spPr bwMode="auto">
            <a:xfrm>
              <a:off x="2941" y="1890"/>
              <a:ext cx="3" cy="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7" name="Freeform 1048"/>
            <p:cNvSpPr>
              <a:spLocks/>
            </p:cNvSpPr>
            <p:nvPr/>
          </p:nvSpPr>
          <p:spPr bwMode="auto">
            <a:xfrm>
              <a:off x="2941" y="1888"/>
              <a:ext cx="3" cy="3"/>
            </a:xfrm>
            <a:custGeom>
              <a:avLst/>
              <a:gdLst>
                <a:gd name="T0" fmla="*/ 17 w 17"/>
                <a:gd name="T1" fmla="*/ 9 h 16"/>
                <a:gd name="T2" fmla="*/ 16 w 17"/>
                <a:gd name="T3" fmla="*/ 12 h 16"/>
                <a:gd name="T4" fmla="*/ 15 w 17"/>
                <a:gd name="T5" fmla="*/ 14 h 16"/>
                <a:gd name="T6" fmla="*/ 11 w 17"/>
                <a:gd name="T7" fmla="*/ 16 h 16"/>
                <a:gd name="T8" fmla="*/ 8 w 17"/>
                <a:gd name="T9" fmla="*/ 16 h 16"/>
                <a:gd name="T10" fmla="*/ 5 w 17"/>
                <a:gd name="T11" fmla="*/ 16 h 16"/>
                <a:gd name="T12" fmla="*/ 2 w 17"/>
                <a:gd name="T13" fmla="*/ 14 h 16"/>
                <a:gd name="T14" fmla="*/ 0 w 17"/>
                <a:gd name="T15" fmla="*/ 12 h 16"/>
                <a:gd name="T16" fmla="*/ 0 w 17"/>
                <a:gd name="T17" fmla="*/ 9 h 16"/>
                <a:gd name="T18" fmla="*/ 0 w 17"/>
                <a:gd name="T19" fmla="*/ 6 h 16"/>
                <a:gd name="T20" fmla="*/ 2 w 17"/>
                <a:gd name="T21" fmla="*/ 2 h 16"/>
                <a:gd name="T22" fmla="*/ 5 w 17"/>
                <a:gd name="T23" fmla="*/ 0 h 16"/>
                <a:gd name="T24" fmla="*/ 8 w 17"/>
                <a:gd name="T25" fmla="*/ 0 h 16"/>
                <a:gd name="T26" fmla="*/ 11 w 17"/>
                <a:gd name="T27" fmla="*/ 0 h 16"/>
                <a:gd name="T28" fmla="*/ 15 w 17"/>
                <a:gd name="T29" fmla="*/ 2 h 16"/>
                <a:gd name="T30" fmla="*/ 16 w 17"/>
                <a:gd name="T31" fmla="*/ 6 h 16"/>
                <a:gd name="T32" fmla="*/ 17 w 17"/>
                <a:gd name="T3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9"/>
                  </a:moveTo>
                  <a:lnTo>
                    <a:pt x="16" y="12"/>
                  </a:lnTo>
                  <a:lnTo>
                    <a:pt x="15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40337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8" name="Freeform 1049"/>
            <p:cNvSpPr>
              <a:spLocks/>
            </p:cNvSpPr>
            <p:nvPr/>
          </p:nvSpPr>
          <p:spPr bwMode="auto">
            <a:xfrm>
              <a:off x="2941" y="1888"/>
              <a:ext cx="3" cy="3"/>
            </a:xfrm>
            <a:custGeom>
              <a:avLst/>
              <a:gdLst>
                <a:gd name="T0" fmla="*/ 17 w 17"/>
                <a:gd name="T1" fmla="*/ 9 h 16"/>
                <a:gd name="T2" fmla="*/ 16 w 17"/>
                <a:gd name="T3" fmla="*/ 12 h 16"/>
                <a:gd name="T4" fmla="*/ 15 w 17"/>
                <a:gd name="T5" fmla="*/ 14 h 16"/>
                <a:gd name="T6" fmla="*/ 11 w 17"/>
                <a:gd name="T7" fmla="*/ 16 h 16"/>
                <a:gd name="T8" fmla="*/ 8 w 17"/>
                <a:gd name="T9" fmla="*/ 16 h 16"/>
                <a:gd name="T10" fmla="*/ 5 w 17"/>
                <a:gd name="T11" fmla="*/ 16 h 16"/>
                <a:gd name="T12" fmla="*/ 2 w 17"/>
                <a:gd name="T13" fmla="*/ 14 h 16"/>
                <a:gd name="T14" fmla="*/ 0 w 17"/>
                <a:gd name="T15" fmla="*/ 12 h 16"/>
                <a:gd name="T16" fmla="*/ 0 w 17"/>
                <a:gd name="T17" fmla="*/ 9 h 16"/>
                <a:gd name="T18" fmla="*/ 0 w 17"/>
                <a:gd name="T19" fmla="*/ 6 h 16"/>
                <a:gd name="T20" fmla="*/ 2 w 17"/>
                <a:gd name="T21" fmla="*/ 2 h 16"/>
                <a:gd name="T22" fmla="*/ 5 w 17"/>
                <a:gd name="T23" fmla="*/ 0 h 16"/>
                <a:gd name="T24" fmla="*/ 8 w 17"/>
                <a:gd name="T25" fmla="*/ 0 h 16"/>
                <a:gd name="T26" fmla="*/ 11 w 17"/>
                <a:gd name="T27" fmla="*/ 0 h 16"/>
                <a:gd name="T28" fmla="*/ 15 w 17"/>
                <a:gd name="T29" fmla="*/ 2 h 16"/>
                <a:gd name="T30" fmla="*/ 16 w 17"/>
                <a:gd name="T31" fmla="*/ 6 h 16"/>
                <a:gd name="T32" fmla="*/ 17 w 17"/>
                <a:gd name="T3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6">
                  <a:moveTo>
                    <a:pt x="17" y="9"/>
                  </a:moveTo>
                  <a:lnTo>
                    <a:pt x="16" y="12"/>
                  </a:lnTo>
                  <a:lnTo>
                    <a:pt x="15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7" y="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9" name="Rectangle 1050"/>
            <p:cNvSpPr>
              <a:spLocks noChangeArrowheads="1"/>
            </p:cNvSpPr>
            <p:nvPr/>
          </p:nvSpPr>
          <p:spPr bwMode="auto">
            <a:xfrm>
              <a:off x="2911" y="1975"/>
              <a:ext cx="72" cy="12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0" name="Freeform 1051"/>
            <p:cNvSpPr>
              <a:spLocks/>
            </p:cNvSpPr>
            <p:nvPr/>
          </p:nvSpPr>
          <p:spPr bwMode="auto">
            <a:xfrm>
              <a:off x="2911" y="1975"/>
              <a:ext cx="72" cy="12"/>
            </a:xfrm>
            <a:custGeom>
              <a:avLst/>
              <a:gdLst>
                <a:gd name="T0" fmla="*/ 310 w 310"/>
                <a:gd name="T1" fmla="*/ 52 h 52"/>
                <a:gd name="T2" fmla="*/ 310 w 310"/>
                <a:gd name="T3" fmla="*/ 0 h 52"/>
                <a:gd name="T4" fmla="*/ 0 w 310"/>
                <a:gd name="T5" fmla="*/ 0 h 52"/>
                <a:gd name="T6" fmla="*/ 0 w 3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" h="52">
                  <a:moveTo>
                    <a:pt x="310" y="52"/>
                  </a:moveTo>
                  <a:lnTo>
                    <a:pt x="310" y="0"/>
                  </a:lnTo>
                  <a:lnTo>
                    <a:pt x="0" y="0"/>
                  </a:lnTo>
                  <a:lnTo>
                    <a:pt x="0" y="5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1" name="Freeform 1052"/>
            <p:cNvSpPr>
              <a:spLocks/>
            </p:cNvSpPr>
            <p:nvPr/>
          </p:nvSpPr>
          <p:spPr bwMode="auto">
            <a:xfrm>
              <a:off x="2865" y="1365"/>
              <a:ext cx="4" cy="4"/>
            </a:xfrm>
            <a:custGeom>
              <a:avLst/>
              <a:gdLst>
                <a:gd name="T0" fmla="*/ 16 w 16"/>
                <a:gd name="T1" fmla="*/ 8 h 15"/>
                <a:gd name="T2" fmla="*/ 16 w 16"/>
                <a:gd name="T3" fmla="*/ 11 h 15"/>
                <a:gd name="T4" fmla="*/ 13 w 16"/>
                <a:gd name="T5" fmla="*/ 13 h 15"/>
                <a:gd name="T6" fmla="*/ 11 w 16"/>
                <a:gd name="T7" fmla="*/ 15 h 15"/>
                <a:gd name="T8" fmla="*/ 8 w 16"/>
                <a:gd name="T9" fmla="*/ 15 h 15"/>
                <a:gd name="T10" fmla="*/ 6 w 16"/>
                <a:gd name="T11" fmla="*/ 15 h 15"/>
                <a:gd name="T12" fmla="*/ 2 w 16"/>
                <a:gd name="T13" fmla="*/ 14 h 15"/>
                <a:gd name="T14" fmla="*/ 1 w 16"/>
                <a:gd name="T15" fmla="*/ 11 h 15"/>
                <a:gd name="T16" fmla="*/ 0 w 16"/>
                <a:gd name="T17" fmla="*/ 9 h 15"/>
                <a:gd name="T18" fmla="*/ 1 w 16"/>
                <a:gd name="T19" fmla="*/ 6 h 15"/>
                <a:gd name="T20" fmla="*/ 2 w 16"/>
                <a:gd name="T21" fmla="*/ 4 h 15"/>
                <a:gd name="T22" fmla="*/ 5 w 16"/>
                <a:gd name="T23" fmla="*/ 1 h 15"/>
                <a:gd name="T24" fmla="*/ 8 w 16"/>
                <a:gd name="T25" fmla="*/ 0 h 15"/>
                <a:gd name="T26" fmla="*/ 11 w 16"/>
                <a:gd name="T27" fmla="*/ 1 h 15"/>
                <a:gd name="T28" fmla="*/ 13 w 16"/>
                <a:gd name="T29" fmla="*/ 2 h 15"/>
                <a:gd name="T30" fmla="*/ 15 w 16"/>
                <a:gd name="T31" fmla="*/ 6 h 15"/>
                <a:gd name="T32" fmla="*/ 16 w 16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6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2" name="Freeform 1053"/>
            <p:cNvSpPr>
              <a:spLocks/>
            </p:cNvSpPr>
            <p:nvPr/>
          </p:nvSpPr>
          <p:spPr bwMode="auto">
            <a:xfrm>
              <a:off x="2865" y="1365"/>
              <a:ext cx="4" cy="4"/>
            </a:xfrm>
            <a:custGeom>
              <a:avLst/>
              <a:gdLst>
                <a:gd name="T0" fmla="*/ 16 w 16"/>
                <a:gd name="T1" fmla="*/ 8 h 15"/>
                <a:gd name="T2" fmla="*/ 16 w 16"/>
                <a:gd name="T3" fmla="*/ 11 h 15"/>
                <a:gd name="T4" fmla="*/ 13 w 16"/>
                <a:gd name="T5" fmla="*/ 13 h 15"/>
                <a:gd name="T6" fmla="*/ 11 w 16"/>
                <a:gd name="T7" fmla="*/ 15 h 15"/>
                <a:gd name="T8" fmla="*/ 8 w 16"/>
                <a:gd name="T9" fmla="*/ 15 h 15"/>
                <a:gd name="T10" fmla="*/ 6 w 16"/>
                <a:gd name="T11" fmla="*/ 15 h 15"/>
                <a:gd name="T12" fmla="*/ 2 w 16"/>
                <a:gd name="T13" fmla="*/ 14 h 15"/>
                <a:gd name="T14" fmla="*/ 1 w 16"/>
                <a:gd name="T15" fmla="*/ 11 h 15"/>
                <a:gd name="T16" fmla="*/ 0 w 16"/>
                <a:gd name="T17" fmla="*/ 9 h 15"/>
                <a:gd name="T18" fmla="*/ 1 w 16"/>
                <a:gd name="T19" fmla="*/ 6 h 15"/>
                <a:gd name="T20" fmla="*/ 2 w 16"/>
                <a:gd name="T21" fmla="*/ 4 h 15"/>
                <a:gd name="T22" fmla="*/ 5 w 16"/>
                <a:gd name="T23" fmla="*/ 1 h 15"/>
                <a:gd name="T24" fmla="*/ 8 w 16"/>
                <a:gd name="T25" fmla="*/ 0 h 15"/>
                <a:gd name="T26" fmla="*/ 11 w 16"/>
                <a:gd name="T27" fmla="*/ 1 h 15"/>
                <a:gd name="T28" fmla="*/ 13 w 16"/>
                <a:gd name="T29" fmla="*/ 2 h 15"/>
                <a:gd name="T30" fmla="*/ 15 w 16"/>
                <a:gd name="T31" fmla="*/ 6 h 15"/>
                <a:gd name="T32" fmla="*/ 16 w 16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6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6" y="8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3" name="Rectangle 1054"/>
            <p:cNvSpPr>
              <a:spLocks noChangeArrowheads="1"/>
            </p:cNvSpPr>
            <p:nvPr/>
          </p:nvSpPr>
          <p:spPr bwMode="auto">
            <a:xfrm>
              <a:off x="2784" y="1882"/>
              <a:ext cx="88" cy="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4" name="Rectangle 1055"/>
            <p:cNvSpPr>
              <a:spLocks noChangeArrowheads="1"/>
            </p:cNvSpPr>
            <p:nvPr/>
          </p:nvSpPr>
          <p:spPr bwMode="auto">
            <a:xfrm>
              <a:off x="2784" y="1882"/>
              <a:ext cx="88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5" name="Rectangle 1056"/>
            <p:cNvSpPr>
              <a:spLocks noChangeArrowheads="1"/>
            </p:cNvSpPr>
            <p:nvPr/>
          </p:nvSpPr>
          <p:spPr bwMode="auto">
            <a:xfrm>
              <a:off x="2786" y="1880"/>
              <a:ext cx="84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6" name="Rectangle 1057"/>
            <p:cNvSpPr>
              <a:spLocks noChangeArrowheads="1"/>
            </p:cNvSpPr>
            <p:nvPr/>
          </p:nvSpPr>
          <p:spPr bwMode="auto">
            <a:xfrm>
              <a:off x="2786" y="1880"/>
              <a:ext cx="84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7" name="Freeform 1058"/>
            <p:cNvSpPr>
              <a:spLocks/>
            </p:cNvSpPr>
            <p:nvPr/>
          </p:nvSpPr>
          <p:spPr bwMode="auto">
            <a:xfrm>
              <a:off x="2826" y="1332"/>
              <a:ext cx="41" cy="538"/>
            </a:xfrm>
            <a:custGeom>
              <a:avLst/>
              <a:gdLst>
                <a:gd name="T0" fmla="*/ 179 w 179"/>
                <a:gd name="T1" fmla="*/ 147 h 2417"/>
                <a:gd name="T2" fmla="*/ 92 w 179"/>
                <a:gd name="T3" fmla="*/ 147 h 2417"/>
                <a:gd name="T4" fmla="*/ 92 w 179"/>
                <a:gd name="T5" fmla="*/ 0 h 2417"/>
                <a:gd name="T6" fmla="*/ 0 w 179"/>
                <a:gd name="T7" fmla="*/ 0 h 2417"/>
                <a:gd name="T8" fmla="*/ 0 w 179"/>
                <a:gd name="T9" fmla="*/ 2417 h 2417"/>
                <a:gd name="T10" fmla="*/ 15 w 179"/>
                <a:gd name="T11" fmla="*/ 2417 h 2417"/>
                <a:gd name="T12" fmla="*/ 15 w 179"/>
                <a:gd name="T13" fmla="*/ 15 h 2417"/>
                <a:gd name="T14" fmla="*/ 77 w 179"/>
                <a:gd name="T15" fmla="*/ 15 h 2417"/>
                <a:gd name="T16" fmla="*/ 77 w 179"/>
                <a:gd name="T17" fmla="*/ 162 h 2417"/>
                <a:gd name="T18" fmla="*/ 179 w 179"/>
                <a:gd name="T19" fmla="*/ 162 h 2417"/>
                <a:gd name="T20" fmla="*/ 179 w 179"/>
                <a:gd name="T21" fmla="*/ 147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2417">
                  <a:moveTo>
                    <a:pt x="179" y="147"/>
                  </a:moveTo>
                  <a:lnTo>
                    <a:pt x="92" y="14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417"/>
                  </a:lnTo>
                  <a:lnTo>
                    <a:pt x="15" y="2417"/>
                  </a:lnTo>
                  <a:lnTo>
                    <a:pt x="15" y="15"/>
                  </a:lnTo>
                  <a:lnTo>
                    <a:pt x="77" y="15"/>
                  </a:lnTo>
                  <a:lnTo>
                    <a:pt x="77" y="162"/>
                  </a:lnTo>
                  <a:lnTo>
                    <a:pt x="179" y="162"/>
                  </a:lnTo>
                  <a:lnTo>
                    <a:pt x="179" y="147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8" name="Freeform 1059"/>
            <p:cNvSpPr>
              <a:spLocks/>
            </p:cNvSpPr>
            <p:nvPr/>
          </p:nvSpPr>
          <p:spPr bwMode="auto">
            <a:xfrm>
              <a:off x="2826" y="1332"/>
              <a:ext cx="41" cy="538"/>
            </a:xfrm>
            <a:custGeom>
              <a:avLst/>
              <a:gdLst>
                <a:gd name="T0" fmla="*/ 179 w 179"/>
                <a:gd name="T1" fmla="*/ 147 h 2417"/>
                <a:gd name="T2" fmla="*/ 92 w 179"/>
                <a:gd name="T3" fmla="*/ 147 h 2417"/>
                <a:gd name="T4" fmla="*/ 92 w 179"/>
                <a:gd name="T5" fmla="*/ 0 h 2417"/>
                <a:gd name="T6" fmla="*/ 0 w 179"/>
                <a:gd name="T7" fmla="*/ 0 h 2417"/>
                <a:gd name="T8" fmla="*/ 0 w 179"/>
                <a:gd name="T9" fmla="*/ 2417 h 2417"/>
                <a:gd name="T10" fmla="*/ 15 w 179"/>
                <a:gd name="T11" fmla="*/ 2417 h 2417"/>
                <a:gd name="T12" fmla="*/ 15 w 179"/>
                <a:gd name="T13" fmla="*/ 15 h 2417"/>
                <a:gd name="T14" fmla="*/ 77 w 179"/>
                <a:gd name="T15" fmla="*/ 15 h 2417"/>
                <a:gd name="T16" fmla="*/ 77 w 179"/>
                <a:gd name="T17" fmla="*/ 162 h 2417"/>
                <a:gd name="T18" fmla="*/ 179 w 179"/>
                <a:gd name="T19" fmla="*/ 162 h 2417"/>
                <a:gd name="T20" fmla="*/ 179 w 179"/>
                <a:gd name="T21" fmla="*/ 147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2417">
                  <a:moveTo>
                    <a:pt x="179" y="147"/>
                  </a:moveTo>
                  <a:lnTo>
                    <a:pt x="92" y="14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417"/>
                  </a:lnTo>
                  <a:lnTo>
                    <a:pt x="15" y="2417"/>
                  </a:lnTo>
                  <a:lnTo>
                    <a:pt x="15" y="15"/>
                  </a:lnTo>
                  <a:lnTo>
                    <a:pt x="77" y="15"/>
                  </a:lnTo>
                  <a:lnTo>
                    <a:pt x="77" y="162"/>
                  </a:lnTo>
                  <a:lnTo>
                    <a:pt x="179" y="162"/>
                  </a:lnTo>
                  <a:lnTo>
                    <a:pt x="179" y="14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9" name="Rectangle 1060"/>
            <p:cNvSpPr>
              <a:spLocks noChangeArrowheads="1"/>
            </p:cNvSpPr>
            <p:nvPr/>
          </p:nvSpPr>
          <p:spPr bwMode="auto">
            <a:xfrm>
              <a:off x="2820" y="1861"/>
              <a:ext cx="16" cy="26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0" name="Rectangle 1061"/>
            <p:cNvSpPr>
              <a:spLocks noChangeArrowheads="1"/>
            </p:cNvSpPr>
            <p:nvPr/>
          </p:nvSpPr>
          <p:spPr bwMode="auto">
            <a:xfrm>
              <a:off x="2820" y="1861"/>
              <a:ext cx="16" cy="2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1" name="Rectangle 1062"/>
            <p:cNvSpPr>
              <a:spLocks noChangeArrowheads="1"/>
            </p:cNvSpPr>
            <p:nvPr/>
          </p:nvSpPr>
          <p:spPr bwMode="auto">
            <a:xfrm>
              <a:off x="2785" y="1861"/>
              <a:ext cx="36" cy="26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2" name="Rectangle 1063"/>
            <p:cNvSpPr>
              <a:spLocks noChangeArrowheads="1"/>
            </p:cNvSpPr>
            <p:nvPr/>
          </p:nvSpPr>
          <p:spPr bwMode="auto">
            <a:xfrm>
              <a:off x="2785" y="1861"/>
              <a:ext cx="36" cy="2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3" name="Freeform 1064"/>
            <p:cNvSpPr>
              <a:spLocks/>
            </p:cNvSpPr>
            <p:nvPr/>
          </p:nvSpPr>
          <p:spPr bwMode="auto">
            <a:xfrm>
              <a:off x="2835" y="1861"/>
              <a:ext cx="36" cy="26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1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1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4" name="Freeform 1065"/>
            <p:cNvSpPr>
              <a:spLocks/>
            </p:cNvSpPr>
            <p:nvPr/>
          </p:nvSpPr>
          <p:spPr bwMode="auto">
            <a:xfrm>
              <a:off x="2835" y="1861"/>
              <a:ext cx="36" cy="26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1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1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5" name="Rectangle 1066"/>
            <p:cNvSpPr>
              <a:spLocks noChangeArrowheads="1"/>
            </p:cNvSpPr>
            <p:nvPr/>
          </p:nvSpPr>
          <p:spPr bwMode="auto">
            <a:xfrm>
              <a:off x="2784" y="1844"/>
              <a:ext cx="88" cy="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6" name="Rectangle 1067"/>
            <p:cNvSpPr>
              <a:spLocks noChangeArrowheads="1"/>
            </p:cNvSpPr>
            <p:nvPr/>
          </p:nvSpPr>
          <p:spPr bwMode="auto">
            <a:xfrm>
              <a:off x="2784" y="1844"/>
              <a:ext cx="88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" name="Rectangle 1068"/>
            <p:cNvSpPr>
              <a:spLocks noChangeArrowheads="1"/>
            </p:cNvSpPr>
            <p:nvPr/>
          </p:nvSpPr>
          <p:spPr bwMode="auto">
            <a:xfrm>
              <a:off x="2786" y="1842"/>
              <a:ext cx="84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8" name="Rectangle 1069"/>
            <p:cNvSpPr>
              <a:spLocks noChangeArrowheads="1"/>
            </p:cNvSpPr>
            <p:nvPr/>
          </p:nvSpPr>
          <p:spPr bwMode="auto">
            <a:xfrm>
              <a:off x="2786" y="1842"/>
              <a:ext cx="84" cy="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9" name="Rectangle 1070"/>
            <p:cNvSpPr>
              <a:spLocks noChangeArrowheads="1"/>
            </p:cNvSpPr>
            <p:nvPr/>
          </p:nvSpPr>
          <p:spPr bwMode="auto">
            <a:xfrm>
              <a:off x="2820" y="1824"/>
              <a:ext cx="16" cy="2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0" name="Rectangle 1071"/>
            <p:cNvSpPr>
              <a:spLocks noChangeArrowheads="1"/>
            </p:cNvSpPr>
            <p:nvPr/>
          </p:nvSpPr>
          <p:spPr bwMode="auto">
            <a:xfrm>
              <a:off x="2820" y="1824"/>
              <a:ext cx="16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1" name="Freeform 1072"/>
            <p:cNvSpPr>
              <a:spLocks/>
            </p:cNvSpPr>
            <p:nvPr/>
          </p:nvSpPr>
          <p:spPr bwMode="auto">
            <a:xfrm>
              <a:off x="2785" y="1824"/>
              <a:ext cx="36" cy="24"/>
            </a:xfrm>
            <a:custGeom>
              <a:avLst/>
              <a:gdLst>
                <a:gd name="T0" fmla="*/ 0 w 154"/>
                <a:gd name="T1" fmla="*/ 114 h 114"/>
                <a:gd name="T2" fmla="*/ 0 w 154"/>
                <a:gd name="T3" fmla="*/ 0 h 114"/>
                <a:gd name="T4" fmla="*/ 154 w 154"/>
                <a:gd name="T5" fmla="*/ 2 h 114"/>
                <a:gd name="T6" fmla="*/ 154 w 154"/>
                <a:gd name="T7" fmla="*/ 114 h 114"/>
                <a:gd name="T8" fmla="*/ 0 w 154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4">
                  <a:moveTo>
                    <a:pt x="0" y="114"/>
                  </a:moveTo>
                  <a:lnTo>
                    <a:pt x="0" y="0"/>
                  </a:lnTo>
                  <a:lnTo>
                    <a:pt x="154" y="2"/>
                  </a:lnTo>
                  <a:lnTo>
                    <a:pt x="154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2" name="Freeform 1073"/>
            <p:cNvSpPr>
              <a:spLocks/>
            </p:cNvSpPr>
            <p:nvPr/>
          </p:nvSpPr>
          <p:spPr bwMode="auto">
            <a:xfrm>
              <a:off x="2785" y="1824"/>
              <a:ext cx="36" cy="24"/>
            </a:xfrm>
            <a:custGeom>
              <a:avLst/>
              <a:gdLst>
                <a:gd name="T0" fmla="*/ 0 w 154"/>
                <a:gd name="T1" fmla="*/ 114 h 114"/>
                <a:gd name="T2" fmla="*/ 0 w 154"/>
                <a:gd name="T3" fmla="*/ 0 h 114"/>
                <a:gd name="T4" fmla="*/ 154 w 154"/>
                <a:gd name="T5" fmla="*/ 2 h 114"/>
                <a:gd name="T6" fmla="*/ 154 w 154"/>
                <a:gd name="T7" fmla="*/ 114 h 114"/>
                <a:gd name="T8" fmla="*/ 0 w 154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4">
                  <a:moveTo>
                    <a:pt x="0" y="114"/>
                  </a:moveTo>
                  <a:lnTo>
                    <a:pt x="0" y="0"/>
                  </a:lnTo>
                  <a:lnTo>
                    <a:pt x="154" y="2"/>
                  </a:lnTo>
                  <a:lnTo>
                    <a:pt x="154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3" name="Freeform 1074"/>
            <p:cNvSpPr>
              <a:spLocks/>
            </p:cNvSpPr>
            <p:nvPr/>
          </p:nvSpPr>
          <p:spPr bwMode="auto">
            <a:xfrm>
              <a:off x="2835" y="1824"/>
              <a:ext cx="36" cy="24"/>
            </a:xfrm>
            <a:custGeom>
              <a:avLst/>
              <a:gdLst>
                <a:gd name="T0" fmla="*/ 0 w 155"/>
                <a:gd name="T1" fmla="*/ 114 h 114"/>
                <a:gd name="T2" fmla="*/ 0 w 155"/>
                <a:gd name="T3" fmla="*/ 0 h 114"/>
                <a:gd name="T4" fmla="*/ 155 w 155"/>
                <a:gd name="T5" fmla="*/ 0 h 114"/>
                <a:gd name="T6" fmla="*/ 153 w 155"/>
                <a:gd name="T7" fmla="*/ 114 h 114"/>
                <a:gd name="T8" fmla="*/ 0 w 155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4">
                  <a:moveTo>
                    <a:pt x="0" y="114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4" name="Freeform 1075"/>
            <p:cNvSpPr>
              <a:spLocks/>
            </p:cNvSpPr>
            <p:nvPr/>
          </p:nvSpPr>
          <p:spPr bwMode="auto">
            <a:xfrm>
              <a:off x="2835" y="1824"/>
              <a:ext cx="36" cy="24"/>
            </a:xfrm>
            <a:custGeom>
              <a:avLst/>
              <a:gdLst>
                <a:gd name="T0" fmla="*/ 0 w 155"/>
                <a:gd name="T1" fmla="*/ 114 h 114"/>
                <a:gd name="T2" fmla="*/ 0 w 155"/>
                <a:gd name="T3" fmla="*/ 0 h 114"/>
                <a:gd name="T4" fmla="*/ 155 w 155"/>
                <a:gd name="T5" fmla="*/ 0 h 114"/>
                <a:gd name="T6" fmla="*/ 153 w 155"/>
                <a:gd name="T7" fmla="*/ 114 h 114"/>
                <a:gd name="T8" fmla="*/ 0 w 155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4">
                  <a:moveTo>
                    <a:pt x="0" y="114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5" name="Rectangle 1076"/>
            <p:cNvSpPr>
              <a:spLocks noChangeArrowheads="1"/>
            </p:cNvSpPr>
            <p:nvPr/>
          </p:nvSpPr>
          <p:spPr bwMode="auto">
            <a:xfrm>
              <a:off x="2784" y="1805"/>
              <a:ext cx="88" cy="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6" name="Rectangle 1077"/>
            <p:cNvSpPr>
              <a:spLocks noChangeArrowheads="1"/>
            </p:cNvSpPr>
            <p:nvPr/>
          </p:nvSpPr>
          <p:spPr bwMode="auto">
            <a:xfrm>
              <a:off x="2784" y="1805"/>
              <a:ext cx="88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" name="Rectangle 1078"/>
            <p:cNvSpPr>
              <a:spLocks noChangeArrowheads="1"/>
            </p:cNvSpPr>
            <p:nvPr/>
          </p:nvSpPr>
          <p:spPr bwMode="auto">
            <a:xfrm>
              <a:off x="2786" y="1804"/>
              <a:ext cx="84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8" name="Rectangle 1079"/>
            <p:cNvSpPr>
              <a:spLocks noChangeArrowheads="1"/>
            </p:cNvSpPr>
            <p:nvPr/>
          </p:nvSpPr>
          <p:spPr bwMode="auto">
            <a:xfrm>
              <a:off x="2786" y="1804"/>
              <a:ext cx="84" cy="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" name="Rectangle 1080"/>
            <p:cNvSpPr>
              <a:spLocks noChangeArrowheads="1"/>
            </p:cNvSpPr>
            <p:nvPr/>
          </p:nvSpPr>
          <p:spPr bwMode="auto">
            <a:xfrm>
              <a:off x="2820" y="1785"/>
              <a:ext cx="1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" name="Rectangle 1081"/>
            <p:cNvSpPr>
              <a:spLocks noChangeArrowheads="1"/>
            </p:cNvSpPr>
            <p:nvPr/>
          </p:nvSpPr>
          <p:spPr bwMode="auto">
            <a:xfrm>
              <a:off x="2820" y="1785"/>
              <a:ext cx="1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1" name="Rectangle 1082"/>
            <p:cNvSpPr>
              <a:spLocks noChangeArrowheads="1"/>
            </p:cNvSpPr>
            <p:nvPr/>
          </p:nvSpPr>
          <p:spPr bwMode="auto">
            <a:xfrm>
              <a:off x="2785" y="1785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2" name="Rectangle 1083"/>
            <p:cNvSpPr>
              <a:spLocks noChangeArrowheads="1"/>
            </p:cNvSpPr>
            <p:nvPr/>
          </p:nvSpPr>
          <p:spPr bwMode="auto">
            <a:xfrm>
              <a:off x="2785" y="1785"/>
              <a:ext cx="3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3" name="Freeform 1084"/>
            <p:cNvSpPr>
              <a:spLocks/>
            </p:cNvSpPr>
            <p:nvPr/>
          </p:nvSpPr>
          <p:spPr bwMode="auto">
            <a:xfrm>
              <a:off x="2835" y="1785"/>
              <a:ext cx="36" cy="25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0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4" name="Freeform 1085"/>
            <p:cNvSpPr>
              <a:spLocks/>
            </p:cNvSpPr>
            <p:nvPr/>
          </p:nvSpPr>
          <p:spPr bwMode="auto">
            <a:xfrm>
              <a:off x="2835" y="1785"/>
              <a:ext cx="36" cy="25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0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5" name="Rectangle 1086"/>
            <p:cNvSpPr>
              <a:spLocks noChangeArrowheads="1"/>
            </p:cNvSpPr>
            <p:nvPr/>
          </p:nvSpPr>
          <p:spPr bwMode="auto">
            <a:xfrm>
              <a:off x="2784" y="1766"/>
              <a:ext cx="88" cy="6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6" name="Rectangle 1087"/>
            <p:cNvSpPr>
              <a:spLocks noChangeArrowheads="1"/>
            </p:cNvSpPr>
            <p:nvPr/>
          </p:nvSpPr>
          <p:spPr bwMode="auto">
            <a:xfrm>
              <a:off x="2784" y="1766"/>
              <a:ext cx="88" cy="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7" name="Rectangle 1088"/>
            <p:cNvSpPr>
              <a:spLocks noChangeArrowheads="1"/>
            </p:cNvSpPr>
            <p:nvPr/>
          </p:nvSpPr>
          <p:spPr bwMode="auto">
            <a:xfrm>
              <a:off x="2786" y="1764"/>
              <a:ext cx="84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8" name="Rectangle 1089"/>
            <p:cNvSpPr>
              <a:spLocks noChangeArrowheads="1"/>
            </p:cNvSpPr>
            <p:nvPr/>
          </p:nvSpPr>
          <p:spPr bwMode="auto">
            <a:xfrm>
              <a:off x="2786" y="1764"/>
              <a:ext cx="84" cy="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9" name="Freeform 1090"/>
            <p:cNvSpPr>
              <a:spLocks/>
            </p:cNvSpPr>
            <p:nvPr/>
          </p:nvSpPr>
          <p:spPr bwMode="auto">
            <a:xfrm>
              <a:off x="2821" y="1729"/>
              <a:ext cx="13" cy="22"/>
            </a:xfrm>
            <a:custGeom>
              <a:avLst/>
              <a:gdLst>
                <a:gd name="T0" fmla="*/ 52 w 57"/>
                <a:gd name="T1" fmla="*/ 0 h 95"/>
                <a:gd name="T2" fmla="*/ 57 w 57"/>
                <a:gd name="T3" fmla="*/ 0 h 95"/>
                <a:gd name="T4" fmla="*/ 57 w 57"/>
                <a:gd name="T5" fmla="*/ 13 h 95"/>
                <a:gd name="T6" fmla="*/ 54 w 57"/>
                <a:gd name="T7" fmla="*/ 18 h 95"/>
                <a:gd name="T8" fmla="*/ 42 w 57"/>
                <a:gd name="T9" fmla="*/ 18 h 95"/>
                <a:gd name="T10" fmla="*/ 40 w 57"/>
                <a:gd name="T11" fmla="*/ 19 h 95"/>
                <a:gd name="T12" fmla="*/ 40 w 57"/>
                <a:gd name="T13" fmla="*/ 77 h 95"/>
                <a:gd name="T14" fmla="*/ 42 w 57"/>
                <a:gd name="T15" fmla="*/ 78 h 95"/>
                <a:gd name="T16" fmla="*/ 54 w 57"/>
                <a:gd name="T17" fmla="*/ 78 h 95"/>
                <a:gd name="T18" fmla="*/ 57 w 57"/>
                <a:gd name="T19" fmla="*/ 82 h 95"/>
                <a:gd name="T20" fmla="*/ 57 w 57"/>
                <a:gd name="T21" fmla="*/ 95 h 95"/>
                <a:gd name="T22" fmla="*/ 52 w 57"/>
                <a:gd name="T23" fmla="*/ 95 h 95"/>
                <a:gd name="T24" fmla="*/ 52 w 57"/>
                <a:gd name="T25" fmla="*/ 93 h 95"/>
                <a:gd name="T26" fmla="*/ 47 w 57"/>
                <a:gd name="T27" fmla="*/ 90 h 95"/>
                <a:gd name="T28" fmla="*/ 10 w 57"/>
                <a:gd name="T29" fmla="*/ 90 h 95"/>
                <a:gd name="T30" fmla="*/ 5 w 57"/>
                <a:gd name="T31" fmla="*/ 93 h 95"/>
                <a:gd name="T32" fmla="*/ 5 w 57"/>
                <a:gd name="T33" fmla="*/ 95 h 95"/>
                <a:gd name="T34" fmla="*/ 0 w 57"/>
                <a:gd name="T35" fmla="*/ 95 h 95"/>
                <a:gd name="T36" fmla="*/ 0 w 57"/>
                <a:gd name="T37" fmla="*/ 82 h 95"/>
                <a:gd name="T38" fmla="*/ 3 w 57"/>
                <a:gd name="T39" fmla="*/ 78 h 95"/>
                <a:gd name="T40" fmla="*/ 15 w 57"/>
                <a:gd name="T41" fmla="*/ 78 h 95"/>
                <a:gd name="T42" fmla="*/ 16 w 57"/>
                <a:gd name="T43" fmla="*/ 77 h 95"/>
                <a:gd name="T44" fmla="*/ 16 w 57"/>
                <a:gd name="T45" fmla="*/ 19 h 95"/>
                <a:gd name="T46" fmla="*/ 15 w 57"/>
                <a:gd name="T47" fmla="*/ 18 h 95"/>
                <a:gd name="T48" fmla="*/ 3 w 57"/>
                <a:gd name="T49" fmla="*/ 18 h 95"/>
                <a:gd name="T50" fmla="*/ 0 w 57"/>
                <a:gd name="T51" fmla="*/ 13 h 95"/>
                <a:gd name="T52" fmla="*/ 0 w 57"/>
                <a:gd name="T53" fmla="*/ 0 h 95"/>
                <a:gd name="T54" fmla="*/ 5 w 57"/>
                <a:gd name="T55" fmla="*/ 0 h 95"/>
                <a:gd name="T56" fmla="*/ 5 w 57"/>
                <a:gd name="T57" fmla="*/ 2 h 95"/>
                <a:gd name="T58" fmla="*/ 10 w 57"/>
                <a:gd name="T59" fmla="*/ 6 h 95"/>
                <a:gd name="T60" fmla="*/ 47 w 57"/>
                <a:gd name="T61" fmla="*/ 6 h 95"/>
                <a:gd name="T62" fmla="*/ 52 w 57"/>
                <a:gd name="T63" fmla="*/ 2 h 95"/>
                <a:gd name="T64" fmla="*/ 52 w 57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95">
                  <a:moveTo>
                    <a:pt x="52" y="0"/>
                  </a:moveTo>
                  <a:lnTo>
                    <a:pt x="57" y="0"/>
                  </a:lnTo>
                  <a:lnTo>
                    <a:pt x="57" y="13"/>
                  </a:lnTo>
                  <a:lnTo>
                    <a:pt x="54" y="18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40" y="77"/>
                  </a:lnTo>
                  <a:lnTo>
                    <a:pt x="42" y="78"/>
                  </a:lnTo>
                  <a:lnTo>
                    <a:pt x="54" y="78"/>
                  </a:lnTo>
                  <a:lnTo>
                    <a:pt x="57" y="82"/>
                  </a:lnTo>
                  <a:lnTo>
                    <a:pt x="57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47" y="90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10" y="6"/>
                  </a:lnTo>
                  <a:lnTo>
                    <a:pt x="47" y="6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0" name="Freeform 1091"/>
            <p:cNvSpPr>
              <a:spLocks/>
            </p:cNvSpPr>
            <p:nvPr/>
          </p:nvSpPr>
          <p:spPr bwMode="auto">
            <a:xfrm>
              <a:off x="2821" y="1729"/>
              <a:ext cx="13" cy="22"/>
            </a:xfrm>
            <a:custGeom>
              <a:avLst/>
              <a:gdLst>
                <a:gd name="T0" fmla="*/ 52 w 57"/>
                <a:gd name="T1" fmla="*/ 0 h 95"/>
                <a:gd name="T2" fmla="*/ 57 w 57"/>
                <a:gd name="T3" fmla="*/ 0 h 95"/>
                <a:gd name="T4" fmla="*/ 57 w 57"/>
                <a:gd name="T5" fmla="*/ 13 h 95"/>
                <a:gd name="T6" fmla="*/ 54 w 57"/>
                <a:gd name="T7" fmla="*/ 18 h 95"/>
                <a:gd name="T8" fmla="*/ 42 w 57"/>
                <a:gd name="T9" fmla="*/ 18 h 95"/>
                <a:gd name="T10" fmla="*/ 40 w 57"/>
                <a:gd name="T11" fmla="*/ 19 h 95"/>
                <a:gd name="T12" fmla="*/ 40 w 57"/>
                <a:gd name="T13" fmla="*/ 77 h 95"/>
                <a:gd name="T14" fmla="*/ 42 w 57"/>
                <a:gd name="T15" fmla="*/ 78 h 95"/>
                <a:gd name="T16" fmla="*/ 54 w 57"/>
                <a:gd name="T17" fmla="*/ 78 h 95"/>
                <a:gd name="T18" fmla="*/ 57 w 57"/>
                <a:gd name="T19" fmla="*/ 82 h 95"/>
                <a:gd name="T20" fmla="*/ 57 w 57"/>
                <a:gd name="T21" fmla="*/ 95 h 95"/>
                <a:gd name="T22" fmla="*/ 52 w 57"/>
                <a:gd name="T23" fmla="*/ 95 h 95"/>
                <a:gd name="T24" fmla="*/ 52 w 57"/>
                <a:gd name="T25" fmla="*/ 93 h 95"/>
                <a:gd name="T26" fmla="*/ 47 w 57"/>
                <a:gd name="T27" fmla="*/ 90 h 95"/>
                <a:gd name="T28" fmla="*/ 10 w 57"/>
                <a:gd name="T29" fmla="*/ 90 h 95"/>
                <a:gd name="T30" fmla="*/ 5 w 57"/>
                <a:gd name="T31" fmla="*/ 93 h 95"/>
                <a:gd name="T32" fmla="*/ 5 w 57"/>
                <a:gd name="T33" fmla="*/ 95 h 95"/>
                <a:gd name="T34" fmla="*/ 0 w 57"/>
                <a:gd name="T35" fmla="*/ 95 h 95"/>
                <a:gd name="T36" fmla="*/ 0 w 57"/>
                <a:gd name="T37" fmla="*/ 82 h 95"/>
                <a:gd name="T38" fmla="*/ 3 w 57"/>
                <a:gd name="T39" fmla="*/ 78 h 95"/>
                <a:gd name="T40" fmla="*/ 15 w 57"/>
                <a:gd name="T41" fmla="*/ 78 h 95"/>
                <a:gd name="T42" fmla="*/ 16 w 57"/>
                <a:gd name="T43" fmla="*/ 77 h 95"/>
                <a:gd name="T44" fmla="*/ 16 w 57"/>
                <a:gd name="T45" fmla="*/ 19 h 95"/>
                <a:gd name="T46" fmla="*/ 15 w 57"/>
                <a:gd name="T47" fmla="*/ 18 h 95"/>
                <a:gd name="T48" fmla="*/ 3 w 57"/>
                <a:gd name="T49" fmla="*/ 18 h 95"/>
                <a:gd name="T50" fmla="*/ 0 w 57"/>
                <a:gd name="T51" fmla="*/ 13 h 95"/>
                <a:gd name="T52" fmla="*/ 0 w 57"/>
                <a:gd name="T53" fmla="*/ 0 h 95"/>
                <a:gd name="T54" fmla="*/ 5 w 57"/>
                <a:gd name="T55" fmla="*/ 0 h 95"/>
                <a:gd name="T56" fmla="*/ 5 w 57"/>
                <a:gd name="T57" fmla="*/ 2 h 95"/>
                <a:gd name="T58" fmla="*/ 10 w 57"/>
                <a:gd name="T59" fmla="*/ 6 h 95"/>
                <a:gd name="T60" fmla="*/ 47 w 57"/>
                <a:gd name="T61" fmla="*/ 6 h 95"/>
                <a:gd name="T62" fmla="*/ 52 w 57"/>
                <a:gd name="T63" fmla="*/ 2 h 95"/>
                <a:gd name="T64" fmla="*/ 52 w 57"/>
                <a:gd name="T6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95">
                  <a:moveTo>
                    <a:pt x="52" y="0"/>
                  </a:moveTo>
                  <a:lnTo>
                    <a:pt x="57" y="0"/>
                  </a:lnTo>
                  <a:lnTo>
                    <a:pt x="57" y="13"/>
                  </a:lnTo>
                  <a:lnTo>
                    <a:pt x="54" y="18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40" y="77"/>
                  </a:lnTo>
                  <a:lnTo>
                    <a:pt x="42" y="78"/>
                  </a:lnTo>
                  <a:lnTo>
                    <a:pt x="54" y="78"/>
                  </a:lnTo>
                  <a:lnTo>
                    <a:pt x="57" y="82"/>
                  </a:lnTo>
                  <a:lnTo>
                    <a:pt x="57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47" y="90"/>
                  </a:lnTo>
                  <a:lnTo>
                    <a:pt x="10" y="90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10" y="6"/>
                  </a:lnTo>
                  <a:lnTo>
                    <a:pt x="47" y="6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1" name="Rectangle 1092"/>
            <p:cNvSpPr>
              <a:spLocks noChangeArrowheads="1"/>
            </p:cNvSpPr>
            <p:nvPr/>
          </p:nvSpPr>
          <p:spPr bwMode="auto">
            <a:xfrm>
              <a:off x="2820" y="1746"/>
              <a:ext cx="1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2" name="Rectangle 1093"/>
            <p:cNvSpPr>
              <a:spLocks noChangeArrowheads="1"/>
            </p:cNvSpPr>
            <p:nvPr/>
          </p:nvSpPr>
          <p:spPr bwMode="auto">
            <a:xfrm>
              <a:off x="2820" y="1746"/>
              <a:ext cx="1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3" name="Rectangle 1094"/>
            <p:cNvSpPr>
              <a:spLocks noChangeArrowheads="1"/>
            </p:cNvSpPr>
            <p:nvPr/>
          </p:nvSpPr>
          <p:spPr bwMode="auto">
            <a:xfrm>
              <a:off x="2785" y="1746"/>
              <a:ext cx="36" cy="26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4" name="Rectangle 1095"/>
            <p:cNvSpPr>
              <a:spLocks noChangeArrowheads="1"/>
            </p:cNvSpPr>
            <p:nvPr/>
          </p:nvSpPr>
          <p:spPr bwMode="auto">
            <a:xfrm>
              <a:off x="2785" y="1746"/>
              <a:ext cx="36" cy="2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5" name="Freeform 1096"/>
            <p:cNvSpPr>
              <a:spLocks/>
            </p:cNvSpPr>
            <p:nvPr/>
          </p:nvSpPr>
          <p:spPr bwMode="auto">
            <a:xfrm>
              <a:off x="2835" y="1746"/>
              <a:ext cx="36" cy="25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6" name="Freeform 1097"/>
            <p:cNvSpPr>
              <a:spLocks/>
            </p:cNvSpPr>
            <p:nvPr/>
          </p:nvSpPr>
          <p:spPr bwMode="auto">
            <a:xfrm>
              <a:off x="2835" y="1746"/>
              <a:ext cx="36" cy="25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7" name="Rectangle 1098"/>
            <p:cNvSpPr>
              <a:spLocks noChangeArrowheads="1"/>
            </p:cNvSpPr>
            <p:nvPr/>
          </p:nvSpPr>
          <p:spPr bwMode="auto">
            <a:xfrm>
              <a:off x="2784" y="1728"/>
              <a:ext cx="88" cy="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8" name="Rectangle 1099"/>
            <p:cNvSpPr>
              <a:spLocks noChangeArrowheads="1"/>
            </p:cNvSpPr>
            <p:nvPr/>
          </p:nvSpPr>
          <p:spPr bwMode="auto">
            <a:xfrm>
              <a:off x="2784" y="1728"/>
              <a:ext cx="88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9" name="Rectangle 1100"/>
            <p:cNvSpPr>
              <a:spLocks noChangeArrowheads="1"/>
            </p:cNvSpPr>
            <p:nvPr/>
          </p:nvSpPr>
          <p:spPr bwMode="auto">
            <a:xfrm>
              <a:off x="2786" y="1726"/>
              <a:ext cx="84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0" name="Rectangle 1101"/>
            <p:cNvSpPr>
              <a:spLocks noChangeArrowheads="1"/>
            </p:cNvSpPr>
            <p:nvPr/>
          </p:nvSpPr>
          <p:spPr bwMode="auto">
            <a:xfrm>
              <a:off x="2786" y="1726"/>
              <a:ext cx="84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1" name="Rectangle 1102"/>
            <p:cNvSpPr>
              <a:spLocks noChangeArrowheads="1"/>
            </p:cNvSpPr>
            <p:nvPr/>
          </p:nvSpPr>
          <p:spPr bwMode="auto">
            <a:xfrm>
              <a:off x="2820" y="1708"/>
              <a:ext cx="16" cy="2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2" name="Rectangle 1103"/>
            <p:cNvSpPr>
              <a:spLocks noChangeArrowheads="1"/>
            </p:cNvSpPr>
            <p:nvPr/>
          </p:nvSpPr>
          <p:spPr bwMode="auto">
            <a:xfrm>
              <a:off x="2820" y="1708"/>
              <a:ext cx="16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3" name="Rectangle 1104"/>
            <p:cNvSpPr>
              <a:spLocks noChangeArrowheads="1"/>
            </p:cNvSpPr>
            <p:nvPr/>
          </p:nvSpPr>
          <p:spPr bwMode="auto">
            <a:xfrm>
              <a:off x="2785" y="1708"/>
              <a:ext cx="36" cy="2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4" name="Rectangle 1105"/>
            <p:cNvSpPr>
              <a:spLocks noChangeArrowheads="1"/>
            </p:cNvSpPr>
            <p:nvPr/>
          </p:nvSpPr>
          <p:spPr bwMode="auto">
            <a:xfrm>
              <a:off x="2785" y="1708"/>
              <a:ext cx="36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5" name="Freeform 1106"/>
            <p:cNvSpPr>
              <a:spLocks/>
            </p:cNvSpPr>
            <p:nvPr/>
          </p:nvSpPr>
          <p:spPr bwMode="auto">
            <a:xfrm>
              <a:off x="2835" y="1708"/>
              <a:ext cx="36" cy="24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6" name="Freeform 1107"/>
            <p:cNvSpPr>
              <a:spLocks/>
            </p:cNvSpPr>
            <p:nvPr/>
          </p:nvSpPr>
          <p:spPr bwMode="auto">
            <a:xfrm>
              <a:off x="2835" y="1708"/>
              <a:ext cx="36" cy="24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7" name="Rectangle 1108"/>
            <p:cNvSpPr>
              <a:spLocks noChangeArrowheads="1"/>
            </p:cNvSpPr>
            <p:nvPr/>
          </p:nvSpPr>
          <p:spPr bwMode="auto">
            <a:xfrm>
              <a:off x="2820" y="1605"/>
              <a:ext cx="16" cy="2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8" name="Rectangle 1109"/>
            <p:cNvSpPr>
              <a:spLocks noChangeArrowheads="1"/>
            </p:cNvSpPr>
            <p:nvPr/>
          </p:nvSpPr>
          <p:spPr bwMode="auto">
            <a:xfrm>
              <a:off x="2820" y="1605"/>
              <a:ext cx="16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9" name="Rectangle 1110"/>
            <p:cNvSpPr>
              <a:spLocks noChangeArrowheads="1"/>
            </p:cNvSpPr>
            <p:nvPr/>
          </p:nvSpPr>
          <p:spPr bwMode="auto">
            <a:xfrm>
              <a:off x="2785" y="1605"/>
              <a:ext cx="36" cy="2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0" name="Rectangle 1111"/>
            <p:cNvSpPr>
              <a:spLocks noChangeArrowheads="1"/>
            </p:cNvSpPr>
            <p:nvPr/>
          </p:nvSpPr>
          <p:spPr bwMode="auto">
            <a:xfrm>
              <a:off x="2785" y="1605"/>
              <a:ext cx="36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1" name="Freeform 1112"/>
            <p:cNvSpPr>
              <a:spLocks/>
            </p:cNvSpPr>
            <p:nvPr/>
          </p:nvSpPr>
          <p:spPr bwMode="auto">
            <a:xfrm>
              <a:off x="2835" y="1605"/>
              <a:ext cx="36" cy="24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0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2" name="Freeform 1113"/>
            <p:cNvSpPr>
              <a:spLocks/>
            </p:cNvSpPr>
            <p:nvPr/>
          </p:nvSpPr>
          <p:spPr bwMode="auto">
            <a:xfrm>
              <a:off x="2835" y="1605"/>
              <a:ext cx="36" cy="24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0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3" name="Rectangle 1114"/>
            <p:cNvSpPr>
              <a:spLocks noChangeArrowheads="1"/>
            </p:cNvSpPr>
            <p:nvPr/>
          </p:nvSpPr>
          <p:spPr bwMode="auto">
            <a:xfrm>
              <a:off x="2784" y="1585"/>
              <a:ext cx="88" cy="6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4" name="Rectangle 1115"/>
            <p:cNvSpPr>
              <a:spLocks noChangeArrowheads="1"/>
            </p:cNvSpPr>
            <p:nvPr/>
          </p:nvSpPr>
          <p:spPr bwMode="auto">
            <a:xfrm>
              <a:off x="2784" y="1585"/>
              <a:ext cx="88" cy="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5" name="Rectangle 1116"/>
            <p:cNvSpPr>
              <a:spLocks noChangeArrowheads="1"/>
            </p:cNvSpPr>
            <p:nvPr/>
          </p:nvSpPr>
          <p:spPr bwMode="auto">
            <a:xfrm>
              <a:off x="2820" y="1566"/>
              <a:ext cx="1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6" name="Rectangle 1117"/>
            <p:cNvSpPr>
              <a:spLocks noChangeArrowheads="1"/>
            </p:cNvSpPr>
            <p:nvPr/>
          </p:nvSpPr>
          <p:spPr bwMode="auto">
            <a:xfrm>
              <a:off x="2820" y="1566"/>
              <a:ext cx="1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7" name="Rectangle 1118"/>
            <p:cNvSpPr>
              <a:spLocks noChangeArrowheads="1"/>
            </p:cNvSpPr>
            <p:nvPr/>
          </p:nvSpPr>
          <p:spPr bwMode="auto">
            <a:xfrm>
              <a:off x="2785" y="1566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8" name="Rectangle 1119"/>
            <p:cNvSpPr>
              <a:spLocks noChangeArrowheads="1"/>
            </p:cNvSpPr>
            <p:nvPr/>
          </p:nvSpPr>
          <p:spPr bwMode="auto">
            <a:xfrm>
              <a:off x="2785" y="1566"/>
              <a:ext cx="3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9" name="Freeform 1120"/>
            <p:cNvSpPr>
              <a:spLocks/>
            </p:cNvSpPr>
            <p:nvPr/>
          </p:nvSpPr>
          <p:spPr bwMode="auto">
            <a:xfrm>
              <a:off x="2835" y="1566"/>
              <a:ext cx="36" cy="25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0" name="Freeform 1121"/>
            <p:cNvSpPr>
              <a:spLocks/>
            </p:cNvSpPr>
            <p:nvPr/>
          </p:nvSpPr>
          <p:spPr bwMode="auto">
            <a:xfrm>
              <a:off x="2835" y="1566"/>
              <a:ext cx="36" cy="25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1" name="Rectangle 1122"/>
            <p:cNvSpPr>
              <a:spLocks noChangeArrowheads="1"/>
            </p:cNvSpPr>
            <p:nvPr/>
          </p:nvSpPr>
          <p:spPr bwMode="auto">
            <a:xfrm>
              <a:off x="2820" y="1528"/>
              <a:ext cx="16" cy="2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2" name="Rectangle 1123"/>
            <p:cNvSpPr>
              <a:spLocks noChangeArrowheads="1"/>
            </p:cNvSpPr>
            <p:nvPr/>
          </p:nvSpPr>
          <p:spPr bwMode="auto">
            <a:xfrm>
              <a:off x="2820" y="1528"/>
              <a:ext cx="16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3" name="Rectangle 1124"/>
            <p:cNvSpPr>
              <a:spLocks noChangeArrowheads="1"/>
            </p:cNvSpPr>
            <p:nvPr/>
          </p:nvSpPr>
          <p:spPr bwMode="auto">
            <a:xfrm>
              <a:off x="2785" y="1528"/>
              <a:ext cx="36" cy="2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4" name="Rectangle 1125"/>
            <p:cNvSpPr>
              <a:spLocks noChangeArrowheads="1"/>
            </p:cNvSpPr>
            <p:nvPr/>
          </p:nvSpPr>
          <p:spPr bwMode="auto">
            <a:xfrm>
              <a:off x="2785" y="1528"/>
              <a:ext cx="36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5" name="Freeform 1126"/>
            <p:cNvSpPr>
              <a:spLocks/>
            </p:cNvSpPr>
            <p:nvPr/>
          </p:nvSpPr>
          <p:spPr bwMode="auto">
            <a:xfrm>
              <a:off x="2835" y="1528"/>
              <a:ext cx="36" cy="24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6" name="Freeform 1127"/>
            <p:cNvSpPr>
              <a:spLocks/>
            </p:cNvSpPr>
            <p:nvPr/>
          </p:nvSpPr>
          <p:spPr bwMode="auto">
            <a:xfrm>
              <a:off x="2835" y="1528"/>
              <a:ext cx="36" cy="24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7" name="Rectangle 1128"/>
            <p:cNvSpPr>
              <a:spLocks noChangeArrowheads="1"/>
            </p:cNvSpPr>
            <p:nvPr/>
          </p:nvSpPr>
          <p:spPr bwMode="auto">
            <a:xfrm>
              <a:off x="2820" y="1489"/>
              <a:ext cx="16" cy="2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8" name="Rectangle 1129"/>
            <p:cNvSpPr>
              <a:spLocks noChangeArrowheads="1"/>
            </p:cNvSpPr>
            <p:nvPr/>
          </p:nvSpPr>
          <p:spPr bwMode="auto">
            <a:xfrm>
              <a:off x="2820" y="1489"/>
              <a:ext cx="16" cy="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9" name="Freeform 1130"/>
            <p:cNvSpPr>
              <a:spLocks/>
            </p:cNvSpPr>
            <p:nvPr/>
          </p:nvSpPr>
          <p:spPr bwMode="auto">
            <a:xfrm>
              <a:off x="2785" y="1489"/>
              <a:ext cx="36" cy="24"/>
            </a:xfrm>
            <a:custGeom>
              <a:avLst/>
              <a:gdLst>
                <a:gd name="T0" fmla="*/ 0 w 154"/>
                <a:gd name="T1" fmla="*/ 113 h 113"/>
                <a:gd name="T2" fmla="*/ 0 w 154"/>
                <a:gd name="T3" fmla="*/ 0 h 113"/>
                <a:gd name="T4" fmla="*/ 154 w 154"/>
                <a:gd name="T5" fmla="*/ 1 h 113"/>
                <a:gd name="T6" fmla="*/ 154 w 154"/>
                <a:gd name="T7" fmla="*/ 113 h 113"/>
                <a:gd name="T8" fmla="*/ 0 w 154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3">
                  <a:moveTo>
                    <a:pt x="0" y="113"/>
                  </a:moveTo>
                  <a:lnTo>
                    <a:pt x="0" y="0"/>
                  </a:lnTo>
                  <a:lnTo>
                    <a:pt x="154" y="1"/>
                  </a:lnTo>
                  <a:lnTo>
                    <a:pt x="154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0" name="Freeform 1131"/>
            <p:cNvSpPr>
              <a:spLocks/>
            </p:cNvSpPr>
            <p:nvPr/>
          </p:nvSpPr>
          <p:spPr bwMode="auto">
            <a:xfrm>
              <a:off x="2785" y="1489"/>
              <a:ext cx="36" cy="24"/>
            </a:xfrm>
            <a:custGeom>
              <a:avLst/>
              <a:gdLst>
                <a:gd name="T0" fmla="*/ 0 w 154"/>
                <a:gd name="T1" fmla="*/ 113 h 113"/>
                <a:gd name="T2" fmla="*/ 0 w 154"/>
                <a:gd name="T3" fmla="*/ 0 h 113"/>
                <a:gd name="T4" fmla="*/ 154 w 154"/>
                <a:gd name="T5" fmla="*/ 1 h 113"/>
                <a:gd name="T6" fmla="*/ 154 w 154"/>
                <a:gd name="T7" fmla="*/ 113 h 113"/>
                <a:gd name="T8" fmla="*/ 0 w 154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3">
                  <a:moveTo>
                    <a:pt x="0" y="113"/>
                  </a:moveTo>
                  <a:lnTo>
                    <a:pt x="0" y="0"/>
                  </a:lnTo>
                  <a:lnTo>
                    <a:pt x="154" y="1"/>
                  </a:lnTo>
                  <a:lnTo>
                    <a:pt x="154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1" name="Freeform 1132"/>
            <p:cNvSpPr>
              <a:spLocks/>
            </p:cNvSpPr>
            <p:nvPr/>
          </p:nvSpPr>
          <p:spPr bwMode="auto">
            <a:xfrm>
              <a:off x="2835" y="1489"/>
              <a:ext cx="36" cy="24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0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2" name="Freeform 1133"/>
            <p:cNvSpPr>
              <a:spLocks/>
            </p:cNvSpPr>
            <p:nvPr/>
          </p:nvSpPr>
          <p:spPr bwMode="auto">
            <a:xfrm>
              <a:off x="2835" y="1489"/>
              <a:ext cx="36" cy="24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0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3" name="Rectangle 1134"/>
            <p:cNvSpPr>
              <a:spLocks noChangeArrowheads="1"/>
            </p:cNvSpPr>
            <p:nvPr/>
          </p:nvSpPr>
          <p:spPr bwMode="auto">
            <a:xfrm>
              <a:off x="2820" y="1450"/>
              <a:ext cx="1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4" name="Rectangle 1135"/>
            <p:cNvSpPr>
              <a:spLocks noChangeArrowheads="1"/>
            </p:cNvSpPr>
            <p:nvPr/>
          </p:nvSpPr>
          <p:spPr bwMode="auto">
            <a:xfrm>
              <a:off x="2820" y="1450"/>
              <a:ext cx="1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5" name="Freeform 1136"/>
            <p:cNvSpPr>
              <a:spLocks/>
            </p:cNvSpPr>
            <p:nvPr/>
          </p:nvSpPr>
          <p:spPr bwMode="auto">
            <a:xfrm>
              <a:off x="2785" y="1450"/>
              <a:ext cx="36" cy="25"/>
            </a:xfrm>
            <a:custGeom>
              <a:avLst/>
              <a:gdLst>
                <a:gd name="T0" fmla="*/ 0 w 154"/>
                <a:gd name="T1" fmla="*/ 112 h 114"/>
                <a:gd name="T2" fmla="*/ 0 w 154"/>
                <a:gd name="T3" fmla="*/ 0 h 114"/>
                <a:gd name="T4" fmla="*/ 154 w 154"/>
                <a:gd name="T5" fmla="*/ 0 h 114"/>
                <a:gd name="T6" fmla="*/ 154 w 154"/>
                <a:gd name="T7" fmla="*/ 114 h 114"/>
                <a:gd name="T8" fmla="*/ 0 w 154"/>
                <a:gd name="T9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4">
                  <a:moveTo>
                    <a:pt x="0" y="112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11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6" name="Freeform 1137"/>
            <p:cNvSpPr>
              <a:spLocks/>
            </p:cNvSpPr>
            <p:nvPr/>
          </p:nvSpPr>
          <p:spPr bwMode="auto">
            <a:xfrm>
              <a:off x="2785" y="1450"/>
              <a:ext cx="36" cy="25"/>
            </a:xfrm>
            <a:custGeom>
              <a:avLst/>
              <a:gdLst>
                <a:gd name="T0" fmla="*/ 0 w 154"/>
                <a:gd name="T1" fmla="*/ 112 h 114"/>
                <a:gd name="T2" fmla="*/ 0 w 154"/>
                <a:gd name="T3" fmla="*/ 0 h 114"/>
                <a:gd name="T4" fmla="*/ 154 w 154"/>
                <a:gd name="T5" fmla="*/ 0 h 114"/>
                <a:gd name="T6" fmla="*/ 154 w 154"/>
                <a:gd name="T7" fmla="*/ 114 h 114"/>
                <a:gd name="T8" fmla="*/ 0 w 154"/>
                <a:gd name="T9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4">
                  <a:moveTo>
                    <a:pt x="0" y="112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114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7" name="Freeform 1138"/>
            <p:cNvSpPr>
              <a:spLocks/>
            </p:cNvSpPr>
            <p:nvPr/>
          </p:nvSpPr>
          <p:spPr bwMode="auto">
            <a:xfrm>
              <a:off x="2835" y="1450"/>
              <a:ext cx="36" cy="25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" name="Freeform 1139"/>
            <p:cNvSpPr>
              <a:spLocks/>
            </p:cNvSpPr>
            <p:nvPr/>
          </p:nvSpPr>
          <p:spPr bwMode="auto">
            <a:xfrm>
              <a:off x="2835" y="1450"/>
              <a:ext cx="36" cy="25"/>
            </a:xfrm>
            <a:custGeom>
              <a:avLst/>
              <a:gdLst>
                <a:gd name="T0" fmla="*/ 0 w 155"/>
                <a:gd name="T1" fmla="*/ 112 h 112"/>
                <a:gd name="T2" fmla="*/ 0 w 155"/>
                <a:gd name="T3" fmla="*/ 0 h 112"/>
                <a:gd name="T4" fmla="*/ 155 w 155"/>
                <a:gd name="T5" fmla="*/ 0 h 112"/>
                <a:gd name="T6" fmla="*/ 153 w 155"/>
                <a:gd name="T7" fmla="*/ 112 h 112"/>
                <a:gd name="T8" fmla="*/ 0 w 15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2">
                  <a:moveTo>
                    <a:pt x="0" y="112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9" name="Rectangle 1140"/>
            <p:cNvSpPr>
              <a:spLocks noChangeArrowheads="1"/>
            </p:cNvSpPr>
            <p:nvPr/>
          </p:nvSpPr>
          <p:spPr bwMode="auto">
            <a:xfrm>
              <a:off x="2784" y="1432"/>
              <a:ext cx="88" cy="4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0" name="Rectangle 1141"/>
            <p:cNvSpPr>
              <a:spLocks noChangeArrowheads="1"/>
            </p:cNvSpPr>
            <p:nvPr/>
          </p:nvSpPr>
          <p:spPr bwMode="auto">
            <a:xfrm>
              <a:off x="2784" y="1432"/>
              <a:ext cx="88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1" name="Rectangle 1142"/>
            <p:cNvSpPr>
              <a:spLocks noChangeArrowheads="1"/>
            </p:cNvSpPr>
            <p:nvPr/>
          </p:nvSpPr>
          <p:spPr bwMode="auto">
            <a:xfrm>
              <a:off x="2820" y="1411"/>
              <a:ext cx="1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2" name="Rectangle 1143"/>
            <p:cNvSpPr>
              <a:spLocks noChangeArrowheads="1"/>
            </p:cNvSpPr>
            <p:nvPr/>
          </p:nvSpPr>
          <p:spPr bwMode="auto">
            <a:xfrm>
              <a:off x="2820" y="1411"/>
              <a:ext cx="1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3" name="Rectangle 1144"/>
            <p:cNvSpPr>
              <a:spLocks noChangeArrowheads="1"/>
            </p:cNvSpPr>
            <p:nvPr/>
          </p:nvSpPr>
          <p:spPr bwMode="auto">
            <a:xfrm>
              <a:off x="2785" y="1411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4" name="Rectangle 1145"/>
            <p:cNvSpPr>
              <a:spLocks noChangeArrowheads="1"/>
            </p:cNvSpPr>
            <p:nvPr/>
          </p:nvSpPr>
          <p:spPr bwMode="auto">
            <a:xfrm>
              <a:off x="2785" y="1411"/>
              <a:ext cx="3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5" name="Freeform 1146"/>
            <p:cNvSpPr>
              <a:spLocks/>
            </p:cNvSpPr>
            <p:nvPr/>
          </p:nvSpPr>
          <p:spPr bwMode="auto">
            <a:xfrm>
              <a:off x="2835" y="1411"/>
              <a:ext cx="36" cy="25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0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6" name="Freeform 1147"/>
            <p:cNvSpPr>
              <a:spLocks/>
            </p:cNvSpPr>
            <p:nvPr/>
          </p:nvSpPr>
          <p:spPr bwMode="auto">
            <a:xfrm>
              <a:off x="2835" y="1411"/>
              <a:ext cx="36" cy="25"/>
            </a:xfrm>
            <a:custGeom>
              <a:avLst/>
              <a:gdLst>
                <a:gd name="T0" fmla="*/ 0 w 155"/>
                <a:gd name="T1" fmla="*/ 113 h 113"/>
                <a:gd name="T2" fmla="*/ 0 w 155"/>
                <a:gd name="T3" fmla="*/ 0 h 113"/>
                <a:gd name="T4" fmla="*/ 155 w 155"/>
                <a:gd name="T5" fmla="*/ 0 h 113"/>
                <a:gd name="T6" fmla="*/ 153 w 155"/>
                <a:gd name="T7" fmla="*/ 113 h 113"/>
                <a:gd name="T8" fmla="*/ 0 w 15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3">
                  <a:moveTo>
                    <a:pt x="0" y="11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3" y="11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7" name="Rectangle 1148"/>
            <p:cNvSpPr>
              <a:spLocks noChangeArrowheads="1"/>
            </p:cNvSpPr>
            <p:nvPr/>
          </p:nvSpPr>
          <p:spPr bwMode="auto">
            <a:xfrm>
              <a:off x="2820" y="1373"/>
              <a:ext cx="1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8" name="Rectangle 1149"/>
            <p:cNvSpPr>
              <a:spLocks noChangeArrowheads="1"/>
            </p:cNvSpPr>
            <p:nvPr/>
          </p:nvSpPr>
          <p:spPr bwMode="auto">
            <a:xfrm>
              <a:off x="2820" y="1373"/>
              <a:ext cx="1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9" name="Rectangle 1150"/>
            <p:cNvSpPr>
              <a:spLocks noChangeArrowheads="1"/>
            </p:cNvSpPr>
            <p:nvPr/>
          </p:nvSpPr>
          <p:spPr bwMode="auto">
            <a:xfrm>
              <a:off x="2785" y="1373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0" name="Rectangle 1151"/>
            <p:cNvSpPr>
              <a:spLocks noChangeArrowheads="1"/>
            </p:cNvSpPr>
            <p:nvPr/>
          </p:nvSpPr>
          <p:spPr bwMode="auto">
            <a:xfrm>
              <a:off x="2785" y="1373"/>
              <a:ext cx="3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1" name="Rectangle 1152"/>
            <p:cNvSpPr>
              <a:spLocks noChangeArrowheads="1"/>
            </p:cNvSpPr>
            <p:nvPr/>
          </p:nvSpPr>
          <p:spPr bwMode="auto">
            <a:xfrm>
              <a:off x="2835" y="1373"/>
              <a:ext cx="36" cy="25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2" name="Rectangle 1153"/>
            <p:cNvSpPr>
              <a:spLocks noChangeArrowheads="1"/>
            </p:cNvSpPr>
            <p:nvPr/>
          </p:nvSpPr>
          <p:spPr bwMode="auto">
            <a:xfrm>
              <a:off x="2835" y="1373"/>
              <a:ext cx="36" cy="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3" name="Rectangle 1154"/>
            <p:cNvSpPr>
              <a:spLocks noChangeArrowheads="1"/>
            </p:cNvSpPr>
            <p:nvPr/>
          </p:nvSpPr>
          <p:spPr bwMode="auto">
            <a:xfrm>
              <a:off x="2784" y="1887"/>
              <a:ext cx="88" cy="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4" name="Rectangle 1155"/>
            <p:cNvSpPr>
              <a:spLocks noChangeArrowheads="1"/>
            </p:cNvSpPr>
            <p:nvPr/>
          </p:nvSpPr>
          <p:spPr bwMode="auto">
            <a:xfrm>
              <a:off x="2784" y="1887"/>
              <a:ext cx="88" cy="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5" name="Rectangle 1156"/>
            <p:cNvSpPr>
              <a:spLocks noChangeArrowheads="1"/>
            </p:cNvSpPr>
            <p:nvPr/>
          </p:nvSpPr>
          <p:spPr bwMode="auto">
            <a:xfrm>
              <a:off x="2597" y="676"/>
              <a:ext cx="15" cy="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6" name="Rectangle 1157"/>
            <p:cNvSpPr>
              <a:spLocks noChangeArrowheads="1"/>
            </p:cNvSpPr>
            <p:nvPr/>
          </p:nvSpPr>
          <p:spPr bwMode="auto">
            <a:xfrm>
              <a:off x="2597" y="676"/>
              <a:ext cx="15" cy="2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7" name="Freeform 1158"/>
            <p:cNvSpPr>
              <a:spLocks/>
            </p:cNvSpPr>
            <p:nvPr/>
          </p:nvSpPr>
          <p:spPr bwMode="auto">
            <a:xfrm>
              <a:off x="2680" y="1458"/>
              <a:ext cx="1" cy="3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 h 15"/>
                <a:gd name="T4" fmla="*/ 6 w 7"/>
                <a:gd name="T5" fmla="*/ 0 h 15"/>
                <a:gd name="T6" fmla="*/ 5 w 7"/>
                <a:gd name="T7" fmla="*/ 0 h 15"/>
                <a:gd name="T8" fmla="*/ 4 w 7"/>
                <a:gd name="T9" fmla="*/ 0 h 15"/>
                <a:gd name="T10" fmla="*/ 1 w 7"/>
                <a:gd name="T11" fmla="*/ 2 h 15"/>
                <a:gd name="T12" fmla="*/ 1 w 7"/>
                <a:gd name="T13" fmla="*/ 4 h 15"/>
                <a:gd name="T14" fmla="*/ 0 w 7"/>
                <a:gd name="T15" fmla="*/ 7 h 15"/>
                <a:gd name="T16" fmla="*/ 1 w 7"/>
                <a:gd name="T17" fmla="*/ 10 h 15"/>
                <a:gd name="T18" fmla="*/ 1 w 7"/>
                <a:gd name="T19" fmla="*/ 13 h 15"/>
                <a:gd name="T20" fmla="*/ 4 w 7"/>
                <a:gd name="T21" fmla="*/ 14 h 15"/>
                <a:gd name="T22" fmla="*/ 5 w 7"/>
                <a:gd name="T23" fmla="*/ 15 h 15"/>
                <a:gd name="T24" fmla="*/ 5 w 7"/>
                <a:gd name="T25" fmla="*/ 15 h 15"/>
                <a:gd name="T26" fmla="*/ 6 w 7"/>
                <a:gd name="T27" fmla="*/ 15 h 15"/>
                <a:gd name="T28" fmla="*/ 5 w 7"/>
                <a:gd name="T2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8" name="Freeform 1159"/>
            <p:cNvSpPr>
              <a:spLocks/>
            </p:cNvSpPr>
            <p:nvPr/>
          </p:nvSpPr>
          <p:spPr bwMode="auto">
            <a:xfrm>
              <a:off x="2680" y="1458"/>
              <a:ext cx="1" cy="3"/>
            </a:xfrm>
            <a:custGeom>
              <a:avLst/>
              <a:gdLst>
                <a:gd name="T0" fmla="*/ 7 w 7"/>
                <a:gd name="T1" fmla="*/ 1 h 15"/>
                <a:gd name="T2" fmla="*/ 6 w 7"/>
                <a:gd name="T3" fmla="*/ 0 h 15"/>
                <a:gd name="T4" fmla="*/ 5 w 7"/>
                <a:gd name="T5" fmla="*/ 0 h 15"/>
                <a:gd name="T6" fmla="*/ 4 w 7"/>
                <a:gd name="T7" fmla="*/ 0 h 15"/>
                <a:gd name="T8" fmla="*/ 1 w 7"/>
                <a:gd name="T9" fmla="*/ 2 h 15"/>
                <a:gd name="T10" fmla="*/ 1 w 7"/>
                <a:gd name="T11" fmla="*/ 4 h 15"/>
                <a:gd name="T12" fmla="*/ 0 w 7"/>
                <a:gd name="T13" fmla="*/ 7 h 15"/>
                <a:gd name="T14" fmla="*/ 1 w 7"/>
                <a:gd name="T15" fmla="*/ 10 h 15"/>
                <a:gd name="T16" fmla="*/ 1 w 7"/>
                <a:gd name="T17" fmla="*/ 13 h 15"/>
                <a:gd name="T18" fmla="*/ 4 w 7"/>
                <a:gd name="T19" fmla="*/ 14 h 15"/>
                <a:gd name="T20" fmla="*/ 5 w 7"/>
                <a:gd name="T21" fmla="*/ 15 h 15"/>
                <a:gd name="T22" fmla="*/ 5 w 7"/>
                <a:gd name="T23" fmla="*/ 15 h 15"/>
                <a:gd name="T24" fmla="*/ 6 w 7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5">
                  <a:moveTo>
                    <a:pt x="7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9" name="Freeform 1160"/>
            <p:cNvSpPr>
              <a:spLocks/>
            </p:cNvSpPr>
            <p:nvPr/>
          </p:nvSpPr>
          <p:spPr bwMode="auto">
            <a:xfrm>
              <a:off x="2680" y="1472"/>
              <a:ext cx="2" cy="3"/>
            </a:xfrm>
            <a:custGeom>
              <a:avLst/>
              <a:gdLst>
                <a:gd name="T0" fmla="*/ 5 w 7"/>
                <a:gd name="T1" fmla="*/ 7 h 15"/>
                <a:gd name="T2" fmla="*/ 5 w 7"/>
                <a:gd name="T3" fmla="*/ 0 h 15"/>
                <a:gd name="T4" fmla="*/ 4 w 7"/>
                <a:gd name="T5" fmla="*/ 1 h 15"/>
                <a:gd name="T6" fmla="*/ 2 w 7"/>
                <a:gd name="T7" fmla="*/ 2 h 15"/>
                <a:gd name="T8" fmla="*/ 2 w 7"/>
                <a:gd name="T9" fmla="*/ 4 h 15"/>
                <a:gd name="T10" fmla="*/ 0 w 7"/>
                <a:gd name="T11" fmla="*/ 7 h 15"/>
                <a:gd name="T12" fmla="*/ 2 w 7"/>
                <a:gd name="T13" fmla="*/ 10 h 15"/>
                <a:gd name="T14" fmla="*/ 2 w 7"/>
                <a:gd name="T15" fmla="*/ 13 h 15"/>
                <a:gd name="T16" fmla="*/ 4 w 7"/>
                <a:gd name="T17" fmla="*/ 14 h 15"/>
                <a:gd name="T18" fmla="*/ 5 w 7"/>
                <a:gd name="T19" fmla="*/ 15 h 15"/>
                <a:gd name="T20" fmla="*/ 6 w 7"/>
                <a:gd name="T21" fmla="*/ 15 h 15"/>
                <a:gd name="T22" fmla="*/ 7 w 7"/>
                <a:gd name="T23" fmla="*/ 14 h 15"/>
                <a:gd name="T24" fmla="*/ 5 w 7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" name="Freeform 1161"/>
            <p:cNvSpPr>
              <a:spLocks/>
            </p:cNvSpPr>
            <p:nvPr/>
          </p:nvSpPr>
          <p:spPr bwMode="auto">
            <a:xfrm>
              <a:off x="2680" y="1472"/>
              <a:ext cx="2" cy="3"/>
            </a:xfrm>
            <a:custGeom>
              <a:avLst/>
              <a:gdLst>
                <a:gd name="T0" fmla="*/ 5 w 7"/>
                <a:gd name="T1" fmla="*/ 0 h 15"/>
                <a:gd name="T2" fmla="*/ 4 w 7"/>
                <a:gd name="T3" fmla="*/ 1 h 15"/>
                <a:gd name="T4" fmla="*/ 2 w 7"/>
                <a:gd name="T5" fmla="*/ 2 h 15"/>
                <a:gd name="T6" fmla="*/ 2 w 7"/>
                <a:gd name="T7" fmla="*/ 4 h 15"/>
                <a:gd name="T8" fmla="*/ 0 w 7"/>
                <a:gd name="T9" fmla="*/ 7 h 15"/>
                <a:gd name="T10" fmla="*/ 2 w 7"/>
                <a:gd name="T11" fmla="*/ 10 h 15"/>
                <a:gd name="T12" fmla="*/ 2 w 7"/>
                <a:gd name="T13" fmla="*/ 13 h 15"/>
                <a:gd name="T14" fmla="*/ 4 w 7"/>
                <a:gd name="T15" fmla="*/ 14 h 15"/>
                <a:gd name="T16" fmla="*/ 5 w 7"/>
                <a:gd name="T17" fmla="*/ 15 h 15"/>
                <a:gd name="T18" fmla="*/ 6 w 7"/>
                <a:gd name="T19" fmla="*/ 15 h 15"/>
                <a:gd name="T20" fmla="*/ 7 w 7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5" y="0"/>
                  </a:moveTo>
                  <a:lnTo>
                    <a:pt x="4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1" name="Freeform 1162"/>
            <p:cNvSpPr>
              <a:spLocks/>
            </p:cNvSpPr>
            <p:nvPr/>
          </p:nvSpPr>
          <p:spPr bwMode="auto">
            <a:xfrm>
              <a:off x="2945" y="1401"/>
              <a:ext cx="78" cy="73"/>
            </a:xfrm>
            <a:custGeom>
              <a:avLst/>
              <a:gdLst>
                <a:gd name="T0" fmla="*/ 341 w 341"/>
                <a:gd name="T1" fmla="*/ 181 h 328"/>
                <a:gd name="T2" fmla="*/ 333 w 341"/>
                <a:gd name="T3" fmla="*/ 213 h 328"/>
                <a:gd name="T4" fmla="*/ 321 w 341"/>
                <a:gd name="T5" fmla="*/ 242 h 328"/>
                <a:gd name="T6" fmla="*/ 302 w 341"/>
                <a:gd name="T7" fmla="*/ 268 h 328"/>
                <a:gd name="T8" fmla="*/ 279 w 341"/>
                <a:gd name="T9" fmla="*/ 291 h 328"/>
                <a:gd name="T10" fmla="*/ 252 w 341"/>
                <a:gd name="T11" fmla="*/ 308 h 328"/>
                <a:gd name="T12" fmla="*/ 221 w 341"/>
                <a:gd name="T13" fmla="*/ 321 h 328"/>
                <a:gd name="T14" fmla="*/ 188 w 341"/>
                <a:gd name="T15" fmla="*/ 327 h 328"/>
                <a:gd name="T16" fmla="*/ 153 w 341"/>
                <a:gd name="T17" fmla="*/ 327 h 328"/>
                <a:gd name="T18" fmla="*/ 120 w 341"/>
                <a:gd name="T19" fmla="*/ 321 h 328"/>
                <a:gd name="T20" fmla="*/ 90 w 341"/>
                <a:gd name="T21" fmla="*/ 308 h 328"/>
                <a:gd name="T22" fmla="*/ 62 w 341"/>
                <a:gd name="T23" fmla="*/ 291 h 328"/>
                <a:gd name="T24" fmla="*/ 39 w 341"/>
                <a:gd name="T25" fmla="*/ 268 h 328"/>
                <a:gd name="T26" fmla="*/ 21 w 341"/>
                <a:gd name="T27" fmla="*/ 242 h 328"/>
                <a:gd name="T28" fmla="*/ 8 w 341"/>
                <a:gd name="T29" fmla="*/ 213 h 328"/>
                <a:gd name="T30" fmla="*/ 1 w 341"/>
                <a:gd name="T31" fmla="*/ 181 h 328"/>
                <a:gd name="T32" fmla="*/ 1 w 341"/>
                <a:gd name="T33" fmla="*/ 147 h 328"/>
                <a:gd name="T34" fmla="*/ 8 w 341"/>
                <a:gd name="T35" fmla="*/ 115 h 328"/>
                <a:gd name="T36" fmla="*/ 21 w 341"/>
                <a:gd name="T37" fmla="*/ 86 h 328"/>
                <a:gd name="T38" fmla="*/ 39 w 341"/>
                <a:gd name="T39" fmla="*/ 59 h 328"/>
                <a:gd name="T40" fmla="*/ 62 w 341"/>
                <a:gd name="T41" fmla="*/ 37 h 328"/>
                <a:gd name="T42" fmla="*/ 90 w 341"/>
                <a:gd name="T43" fmla="*/ 19 h 328"/>
                <a:gd name="T44" fmla="*/ 120 w 341"/>
                <a:gd name="T45" fmla="*/ 7 h 328"/>
                <a:gd name="T46" fmla="*/ 153 w 341"/>
                <a:gd name="T47" fmla="*/ 0 h 328"/>
                <a:gd name="T48" fmla="*/ 188 w 341"/>
                <a:gd name="T49" fmla="*/ 0 h 328"/>
                <a:gd name="T50" fmla="*/ 221 w 341"/>
                <a:gd name="T51" fmla="*/ 7 h 328"/>
                <a:gd name="T52" fmla="*/ 252 w 341"/>
                <a:gd name="T53" fmla="*/ 19 h 328"/>
                <a:gd name="T54" fmla="*/ 279 w 341"/>
                <a:gd name="T55" fmla="*/ 37 h 328"/>
                <a:gd name="T56" fmla="*/ 302 w 341"/>
                <a:gd name="T57" fmla="*/ 59 h 328"/>
                <a:gd name="T58" fmla="*/ 321 w 341"/>
                <a:gd name="T59" fmla="*/ 86 h 328"/>
                <a:gd name="T60" fmla="*/ 333 w 341"/>
                <a:gd name="T61" fmla="*/ 115 h 328"/>
                <a:gd name="T62" fmla="*/ 341 w 341"/>
                <a:gd name="T63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" h="328">
                  <a:moveTo>
                    <a:pt x="341" y="163"/>
                  </a:moveTo>
                  <a:lnTo>
                    <a:pt x="341" y="181"/>
                  </a:lnTo>
                  <a:lnTo>
                    <a:pt x="337" y="197"/>
                  </a:lnTo>
                  <a:lnTo>
                    <a:pt x="333" y="213"/>
                  </a:lnTo>
                  <a:lnTo>
                    <a:pt x="327" y="228"/>
                  </a:lnTo>
                  <a:lnTo>
                    <a:pt x="321" y="242"/>
                  </a:lnTo>
                  <a:lnTo>
                    <a:pt x="312" y="256"/>
                  </a:lnTo>
                  <a:lnTo>
                    <a:pt x="302" y="268"/>
                  </a:lnTo>
                  <a:lnTo>
                    <a:pt x="291" y="280"/>
                  </a:lnTo>
                  <a:lnTo>
                    <a:pt x="279" y="291"/>
                  </a:lnTo>
                  <a:lnTo>
                    <a:pt x="266" y="300"/>
                  </a:lnTo>
                  <a:lnTo>
                    <a:pt x="252" y="308"/>
                  </a:lnTo>
                  <a:lnTo>
                    <a:pt x="237" y="315"/>
                  </a:lnTo>
                  <a:lnTo>
                    <a:pt x="221" y="321"/>
                  </a:lnTo>
                  <a:lnTo>
                    <a:pt x="205" y="325"/>
                  </a:lnTo>
                  <a:lnTo>
                    <a:pt x="188" y="327"/>
                  </a:lnTo>
                  <a:lnTo>
                    <a:pt x="170" y="328"/>
                  </a:lnTo>
                  <a:lnTo>
                    <a:pt x="153" y="327"/>
                  </a:lnTo>
                  <a:lnTo>
                    <a:pt x="136" y="325"/>
                  </a:lnTo>
                  <a:lnTo>
                    <a:pt x="120" y="321"/>
                  </a:lnTo>
                  <a:lnTo>
                    <a:pt x="104" y="315"/>
                  </a:lnTo>
                  <a:lnTo>
                    <a:pt x="90" y="308"/>
                  </a:lnTo>
                  <a:lnTo>
                    <a:pt x="75" y="300"/>
                  </a:lnTo>
                  <a:lnTo>
                    <a:pt x="62" y="291"/>
                  </a:lnTo>
                  <a:lnTo>
                    <a:pt x="50" y="280"/>
                  </a:lnTo>
                  <a:lnTo>
                    <a:pt x="39" y="268"/>
                  </a:lnTo>
                  <a:lnTo>
                    <a:pt x="29" y="256"/>
                  </a:lnTo>
                  <a:lnTo>
                    <a:pt x="21" y="242"/>
                  </a:lnTo>
                  <a:lnTo>
                    <a:pt x="13" y="228"/>
                  </a:lnTo>
                  <a:lnTo>
                    <a:pt x="8" y="213"/>
                  </a:lnTo>
                  <a:lnTo>
                    <a:pt x="3" y="197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7"/>
                  </a:lnTo>
                  <a:lnTo>
                    <a:pt x="3" y="130"/>
                  </a:lnTo>
                  <a:lnTo>
                    <a:pt x="8" y="115"/>
                  </a:lnTo>
                  <a:lnTo>
                    <a:pt x="13" y="100"/>
                  </a:lnTo>
                  <a:lnTo>
                    <a:pt x="21" y="86"/>
                  </a:lnTo>
                  <a:lnTo>
                    <a:pt x="29" y="72"/>
                  </a:lnTo>
                  <a:lnTo>
                    <a:pt x="39" y="59"/>
                  </a:lnTo>
                  <a:lnTo>
                    <a:pt x="50" y="47"/>
                  </a:lnTo>
                  <a:lnTo>
                    <a:pt x="62" y="37"/>
                  </a:lnTo>
                  <a:lnTo>
                    <a:pt x="75" y="28"/>
                  </a:lnTo>
                  <a:lnTo>
                    <a:pt x="90" y="19"/>
                  </a:lnTo>
                  <a:lnTo>
                    <a:pt x="104" y="13"/>
                  </a:lnTo>
                  <a:lnTo>
                    <a:pt x="120" y="7"/>
                  </a:lnTo>
                  <a:lnTo>
                    <a:pt x="136" y="3"/>
                  </a:lnTo>
                  <a:lnTo>
                    <a:pt x="153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5" y="3"/>
                  </a:lnTo>
                  <a:lnTo>
                    <a:pt x="221" y="7"/>
                  </a:lnTo>
                  <a:lnTo>
                    <a:pt x="237" y="13"/>
                  </a:lnTo>
                  <a:lnTo>
                    <a:pt x="252" y="19"/>
                  </a:lnTo>
                  <a:lnTo>
                    <a:pt x="266" y="28"/>
                  </a:lnTo>
                  <a:lnTo>
                    <a:pt x="279" y="37"/>
                  </a:lnTo>
                  <a:lnTo>
                    <a:pt x="291" y="47"/>
                  </a:lnTo>
                  <a:lnTo>
                    <a:pt x="302" y="59"/>
                  </a:lnTo>
                  <a:lnTo>
                    <a:pt x="312" y="72"/>
                  </a:lnTo>
                  <a:lnTo>
                    <a:pt x="321" y="86"/>
                  </a:lnTo>
                  <a:lnTo>
                    <a:pt x="327" y="100"/>
                  </a:lnTo>
                  <a:lnTo>
                    <a:pt x="333" y="115"/>
                  </a:lnTo>
                  <a:lnTo>
                    <a:pt x="337" y="130"/>
                  </a:lnTo>
                  <a:lnTo>
                    <a:pt x="341" y="147"/>
                  </a:lnTo>
                  <a:lnTo>
                    <a:pt x="341" y="1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2" name="Freeform 1163"/>
            <p:cNvSpPr>
              <a:spLocks/>
            </p:cNvSpPr>
            <p:nvPr/>
          </p:nvSpPr>
          <p:spPr bwMode="auto">
            <a:xfrm>
              <a:off x="2945" y="1401"/>
              <a:ext cx="78" cy="73"/>
            </a:xfrm>
            <a:custGeom>
              <a:avLst/>
              <a:gdLst>
                <a:gd name="T0" fmla="*/ 341 w 341"/>
                <a:gd name="T1" fmla="*/ 181 h 328"/>
                <a:gd name="T2" fmla="*/ 333 w 341"/>
                <a:gd name="T3" fmla="*/ 213 h 328"/>
                <a:gd name="T4" fmla="*/ 321 w 341"/>
                <a:gd name="T5" fmla="*/ 242 h 328"/>
                <a:gd name="T6" fmla="*/ 302 w 341"/>
                <a:gd name="T7" fmla="*/ 268 h 328"/>
                <a:gd name="T8" fmla="*/ 279 w 341"/>
                <a:gd name="T9" fmla="*/ 291 h 328"/>
                <a:gd name="T10" fmla="*/ 252 w 341"/>
                <a:gd name="T11" fmla="*/ 308 h 328"/>
                <a:gd name="T12" fmla="*/ 221 w 341"/>
                <a:gd name="T13" fmla="*/ 321 h 328"/>
                <a:gd name="T14" fmla="*/ 188 w 341"/>
                <a:gd name="T15" fmla="*/ 327 h 328"/>
                <a:gd name="T16" fmla="*/ 153 w 341"/>
                <a:gd name="T17" fmla="*/ 327 h 328"/>
                <a:gd name="T18" fmla="*/ 120 w 341"/>
                <a:gd name="T19" fmla="*/ 321 h 328"/>
                <a:gd name="T20" fmla="*/ 90 w 341"/>
                <a:gd name="T21" fmla="*/ 308 h 328"/>
                <a:gd name="T22" fmla="*/ 62 w 341"/>
                <a:gd name="T23" fmla="*/ 291 h 328"/>
                <a:gd name="T24" fmla="*/ 39 w 341"/>
                <a:gd name="T25" fmla="*/ 268 h 328"/>
                <a:gd name="T26" fmla="*/ 21 w 341"/>
                <a:gd name="T27" fmla="*/ 242 h 328"/>
                <a:gd name="T28" fmla="*/ 8 w 341"/>
                <a:gd name="T29" fmla="*/ 213 h 328"/>
                <a:gd name="T30" fmla="*/ 1 w 341"/>
                <a:gd name="T31" fmla="*/ 181 h 328"/>
                <a:gd name="T32" fmla="*/ 1 w 341"/>
                <a:gd name="T33" fmla="*/ 147 h 328"/>
                <a:gd name="T34" fmla="*/ 8 w 341"/>
                <a:gd name="T35" fmla="*/ 115 h 328"/>
                <a:gd name="T36" fmla="*/ 21 w 341"/>
                <a:gd name="T37" fmla="*/ 86 h 328"/>
                <a:gd name="T38" fmla="*/ 39 w 341"/>
                <a:gd name="T39" fmla="*/ 59 h 328"/>
                <a:gd name="T40" fmla="*/ 62 w 341"/>
                <a:gd name="T41" fmla="*/ 37 h 328"/>
                <a:gd name="T42" fmla="*/ 90 w 341"/>
                <a:gd name="T43" fmla="*/ 19 h 328"/>
                <a:gd name="T44" fmla="*/ 120 w 341"/>
                <a:gd name="T45" fmla="*/ 7 h 328"/>
                <a:gd name="T46" fmla="*/ 153 w 341"/>
                <a:gd name="T47" fmla="*/ 0 h 328"/>
                <a:gd name="T48" fmla="*/ 188 w 341"/>
                <a:gd name="T49" fmla="*/ 0 h 328"/>
                <a:gd name="T50" fmla="*/ 221 w 341"/>
                <a:gd name="T51" fmla="*/ 7 h 328"/>
                <a:gd name="T52" fmla="*/ 252 w 341"/>
                <a:gd name="T53" fmla="*/ 19 h 328"/>
                <a:gd name="T54" fmla="*/ 279 w 341"/>
                <a:gd name="T55" fmla="*/ 37 h 328"/>
                <a:gd name="T56" fmla="*/ 302 w 341"/>
                <a:gd name="T57" fmla="*/ 59 h 328"/>
                <a:gd name="T58" fmla="*/ 321 w 341"/>
                <a:gd name="T59" fmla="*/ 86 h 328"/>
                <a:gd name="T60" fmla="*/ 333 w 341"/>
                <a:gd name="T61" fmla="*/ 115 h 328"/>
                <a:gd name="T62" fmla="*/ 341 w 341"/>
                <a:gd name="T63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" h="328">
                  <a:moveTo>
                    <a:pt x="341" y="163"/>
                  </a:moveTo>
                  <a:lnTo>
                    <a:pt x="341" y="181"/>
                  </a:lnTo>
                  <a:lnTo>
                    <a:pt x="337" y="197"/>
                  </a:lnTo>
                  <a:lnTo>
                    <a:pt x="333" y="213"/>
                  </a:lnTo>
                  <a:lnTo>
                    <a:pt x="327" y="228"/>
                  </a:lnTo>
                  <a:lnTo>
                    <a:pt x="321" y="242"/>
                  </a:lnTo>
                  <a:lnTo>
                    <a:pt x="312" y="256"/>
                  </a:lnTo>
                  <a:lnTo>
                    <a:pt x="302" y="268"/>
                  </a:lnTo>
                  <a:lnTo>
                    <a:pt x="291" y="280"/>
                  </a:lnTo>
                  <a:lnTo>
                    <a:pt x="279" y="291"/>
                  </a:lnTo>
                  <a:lnTo>
                    <a:pt x="266" y="300"/>
                  </a:lnTo>
                  <a:lnTo>
                    <a:pt x="252" y="308"/>
                  </a:lnTo>
                  <a:lnTo>
                    <a:pt x="237" y="315"/>
                  </a:lnTo>
                  <a:lnTo>
                    <a:pt x="221" y="321"/>
                  </a:lnTo>
                  <a:lnTo>
                    <a:pt x="205" y="325"/>
                  </a:lnTo>
                  <a:lnTo>
                    <a:pt x="188" y="327"/>
                  </a:lnTo>
                  <a:lnTo>
                    <a:pt x="170" y="328"/>
                  </a:lnTo>
                  <a:lnTo>
                    <a:pt x="153" y="327"/>
                  </a:lnTo>
                  <a:lnTo>
                    <a:pt x="136" y="325"/>
                  </a:lnTo>
                  <a:lnTo>
                    <a:pt x="120" y="321"/>
                  </a:lnTo>
                  <a:lnTo>
                    <a:pt x="104" y="315"/>
                  </a:lnTo>
                  <a:lnTo>
                    <a:pt x="90" y="308"/>
                  </a:lnTo>
                  <a:lnTo>
                    <a:pt x="75" y="300"/>
                  </a:lnTo>
                  <a:lnTo>
                    <a:pt x="62" y="291"/>
                  </a:lnTo>
                  <a:lnTo>
                    <a:pt x="50" y="280"/>
                  </a:lnTo>
                  <a:lnTo>
                    <a:pt x="39" y="268"/>
                  </a:lnTo>
                  <a:lnTo>
                    <a:pt x="29" y="256"/>
                  </a:lnTo>
                  <a:lnTo>
                    <a:pt x="21" y="242"/>
                  </a:lnTo>
                  <a:lnTo>
                    <a:pt x="13" y="228"/>
                  </a:lnTo>
                  <a:lnTo>
                    <a:pt x="8" y="213"/>
                  </a:lnTo>
                  <a:lnTo>
                    <a:pt x="3" y="197"/>
                  </a:lnTo>
                  <a:lnTo>
                    <a:pt x="1" y="181"/>
                  </a:lnTo>
                  <a:lnTo>
                    <a:pt x="0" y="163"/>
                  </a:lnTo>
                  <a:lnTo>
                    <a:pt x="1" y="147"/>
                  </a:lnTo>
                  <a:lnTo>
                    <a:pt x="3" y="130"/>
                  </a:lnTo>
                  <a:lnTo>
                    <a:pt x="8" y="115"/>
                  </a:lnTo>
                  <a:lnTo>
                    <a:pt x="13" y="100"/>
                  </a:lnTo>
                  <a:lnTo>
                    <a:pt x="21" y="86"/>
                  </a:lnTo>
                  <a:lnTo>
                    <a:pt x="29" y="72"/>
                  </a:lnTo>
                  <a:lnTo>
                    <a:pt x="39" y="59"/>
                  </a:lnTo>
                  <a:lnTo>
                    <a:pt x="50" y="47"/>
                  </a:lnTo>
                  <a:lnTo>
                    <a:pt x="62" y="37"/>
                  </a:lnTo>
                  <a:lnTo>
                    <a:pt x="75" y="28"/>
                  </a:lnTo>
                  <a:lnTo>
                    <a:pt x="90" y="19"/>
                  </a:lnTo>
                  <a:lnTo>
                    <a:pt x="104" y="13"/>
                  </a:lnTo>
                  <a:lnTo>
                    <a:pt x="120" y="7"/>
                  </a:lnTo>
                  <a:lnTo>
                    <a:pt x="136" y="3"/>
                  </a:lnTo>
                  <a:lnTo>
                    <a:pt x="153" y="0"/>
                  </a:lnTo>
                  <a:lnTo>
                    <a:pt x="170" y="0"/>
                  </a:lnTo>
                  <a:lnTo>
                    <a:pt x="188" y="0"/>
                  </a:lnTo>
                  <a:lnTo>
                    <a:pt x="205" y="3"/>
                  </a:lnTo>
                  <a:lnTo>
                    <a:pt x="221" y="7"/>
                  </a:lnTo>
                  <a:lnTo>
                    <a:pt x="237" y="13"/>
                  </a:lnTo>
                  <a:lnTo>
                    <a:pt x="252" y="19"/>
                  </a:lnTo>
                  <a:lnTo>
                    <a:pt x="266" y="28"/>
                  </a:lnTo>
                  <a:lnTo>
                    <a:pt x="279" y="37"/>
                  </a:lnTo>
                  <a:lnTo>
                    <a:pt x="291" y="47"/>
                  </a:lnTo>
                  <a:lnTo>
                    <a:pt x="302" y="59"/>
                  </a:lnTo>
                  <a:lnTo>
                    <a:pt x="312" y="72"/>
                  </a:lnTo>
                  <a:lnTo>
                    <a:pt x="321" y="86"/>
                  </a:lnTo>
                  <a:lnTo>
                    <a:pt x="327" y="100"/>
                  </a:lnTo>
                  <a:lnTo>
                    <a:pt x="333" y="115"/>
                  </a:lnTo>
                  <a:lnTo>
                    <a:pt x="337" y="130"/>
                  </a:lnTo>
                  <a:lnTo>
                    <a:pt x="341" y="147"/>
                  </a:lnTo>
                  <a:lnTo>
                    <a:pt x="341" y="16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3" name="Freeform 1164"/>
            <p:cNvSpPr>
              <a:spLocks/>
            </p:cNvSpPr>
            <p:nvPr/>
          </p:nvSpPr>
          <p:spPr bwMode="auto">
            <a:xfrm>
              <a:off x="2949" y="1415"/>
              <a:ext cx="35" cy="46"/>
            </a:xfrm>
            <a:custGeom>
              <a:avLst/>
              <a:gdLst>
                <a:gd name="T0" fmla="*/ 150 w 152"/>
                <a:gd name="T1" fmla="*/ 0 h 207"/>
                <a:gd name="T2" fmla="*/ 150 w 152"/>
                <a:gd name="T3" fmla="*/ 207 h 207"/>
                <a:gd name="T4" fmla="*/ 41 w 152"/>
                <a:gd name="T5" fmla="*/ 207 h 207"/>
                <a:gd name="T6" fmla="*/ 28 w 152"/>
                <a:gd name="T7" fmla="*/ 193 h 207"/>
                <a:gd name="T8" fmla="*/ 14 w 152"/>
                <a:gd name="T9" fmla="*/ 169 h 207"/>
                <a:gd name="T10" fmla="*/ 0 w 152"/>
                <a:gd name="T11" fmla="*/ 122 h 207"/>
                <a:gd name="T12" fmla="*/ 1 w 152"/>
                <a:gd name="T13" fmla="*/ 77 h 207"/>
                <a:gd name="T14" fmla="*/ 13 w 152"/>
                <a:gd name="T15" fmla="*/ 41 h 207"/>
                <a:gd name="T16" fmla="*/ 26 w 152"/>
                <a:gd name="T17" fmla="*/ 18 h 207"/>
                <a:gd name="T18" fmla="*/ 41 w 152"/>
                <a:gd name="T19" fmla="*/ 0 h 207"/>
                <a:gd name="T20" fmla="*/ 152 w 152"/>
                <a:gd name="T21" fmla="*/ 0 h 207"/>
                <a:gd name="T22" fmla="*/ 150 w 152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207">
                  <a:moveTo>
                    <a:pt x="150" y="0"/>
                  </a:moveTo>
                  <a:lnTo>
                    <a:pt x="150" y="207"/>
                  </a:lnTo>
                  <a:lnTo>
                    <a:pt x="41" y="207"/>
                  </a:lnTo>
                  <a:lnTo>
                    <a:pt x="28" y="193"/>
                  </a:lnTo>
                  <a:lnTo>
                    <a:pt x="14" y="169"/>
                  </a:lnTo>
                  <a:lnTo>
                    <a:pt x="0" y="122"/>
                  </a:lnTo>
                  <a:lnTo>
                    <a:pt x="1" y="77"/>
                  </a:lnTo>
                  <a:lnTo>
                    <a:pt x="13" y="41"/>
                  </a:lnTo>
                  <a:lnTo>
                    <a:pt x="26" y="18"/>
                  </a:lnTo>
                  <a:lnTo>
                    <a:pt x="41" y="0"/>
                  </a:lnTo>
                  <a:lnTo>
                    <a:pt x="152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86858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4" name="Freeform 1165"/>
            <p:cNvSpPr>
              <a:spLocks/>
            </p:cNvSpPr>
            <p:nvPr/>
          </p:nvSpPr>
          <p:spPr bwMode="auto">
            <a:xfrm>
              <a:off x="2949" y="1415"/>
              <a:ext cx="35" cy="46"/>
            </a:xfrm>
            <a:custGeom>
              <a:avLst/>
              <a:gdLst>
                <a:gd name="T0" fmla="*/ 150 w 152"/>
                <a:gd name="T1" fmla="*/ 0 h 207"/>
                <a:gd name="T2" fmla="*/ 150 w 152"/>
                <a:gd name="T3" fmla="*/ 207 h 207"/>
                <a:gd name="T4" fmla="*/ 41 w 152"/>
                <a:gd name="T5" fmla="*/ 207 h 207"/>
                <a:gd name="T6" fmla="*/ 28 w 152"/>
                <a:gd name="T7" fmla="*/ 193 h 207"/>
                <a:gd name="T8" fmla="*/ 14 w 152"/>
                <a:gd name="T9" fmla="*/ 169 h 207"/>
                <a:gd name="T10" fmla="*/ 0 w 152"/>
                <a:gd name="T11" fmla="*/ 122 h 207"/>
                <a:gd name="T12" fmla="*/ 1 w 152"/>
                <a:gd name="T13" fmla="*/ 77 h 207"/>
                <a:gd name="T14" fmla="*/ 13 w 152"/>
                <a:gd name="T15" fmla="*/ 41 h 207"/>
                <a:gd name="T16" fmla="*/ 26 w 152"/>
                <a:gd name="T17" fmla="*/ 18 h 207"/>
                <a:gd name="T18" fmla="*/ 41 w 152"/>
                <a:gd name="T19" fmla="*/ 0 h 207"/>
                <a:gd name="T20" fmla="*/ 152 w 152"/>
                <a:gd name="T2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207">
                  <a:moveTo>
                    <a:pt x="150" y="0"/>
                  </a:moveTo>
                  <a:lnTo>
                    <a:pt x="150" y="207"/>
                  </a:lnTo>
                  <a:lnTo>
                    <a:pt x="41" y="207"/>
                  </a:lnTo>
                  <a:lnTo>
                    <a:pt x="28" y="193"/>
                  </a:lnTo>
                  <a:lnTo>
                    <a:pt x="14" y="169"/>
                  </a:lnTo>
                  <a:lnTo>
                    <a:pt x="0" y="122"/>
                  </a:lnTo>
                  <a:lnTo>
                    <a:pt x="1" y="77"/>
                  </a:lnTo>
                  <a:lnTo>
                    <a:pt x="13" y="41"/>
                  </a:lnTo>
                  <a:lnTo>
                    <a:pt x="26" y="18"/>
                  </a:lnTo>
                  <a:lnTo>
                    <a:pt x="41" y="0"/>
                  </a:lnTo>
                  <a:lnTo>
                    <a:pt x="15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5" name="Freeform 1166"/>
            <p:cNvSpPr>
              <a:spLocks/>
            </p:cNvSpPr>
            <p:nvPr/>
          </p:nvSpPr>
          <p:spPr bwMode="auto">
            <a:xfrm>
              <a:off x="2962" y="1416"/>
              <a:ext cx="44" cy="42"/>
            </a:xfrm>
            <a:custGeom>
              <a:avLst/>
              <a:gdLst>
                <a:gd name="T0" fmla="*/ 192 w 192"/>
                <a:gd name="T1" fmla="*/ 103 h 187"/>
                <a:gd name="T2" fmla="*/ 188 w 192"/>
                <a:gd name="T3" fmla="*/ 121 h 187"/>
                <a:gd name="T4" fmla="*/ 181 w 192"/>
                <a:gd name="T5" fmla="*/ 139 h 187"/>
                <a:gd name="T6" fmla="*/ 170 w 192"/>
                <a:gd name="T7" fmla="*/ 153 h 187"/>
                <a:gd name="T8" fmla="*/ 158 w 192"/>
                <a:gd name="T9" fmla="*/ 166 h 187"/>
                <a:gd name="T10" fmla="*/ 143 w 192"/>
                <a:gd name="T11" fmla="*/ 176 h 187"/>
                <a:gd name="T12" fmla="*/ 125 w 192"/>
                <a:gd name="T13" fmla="*/ 183 h 187"/>
                <a:gd name="T14" fmla="*/ 106 w 192"/>
                <a:gd name="T15" fmla="*/ 187 h 187"/>
                <a:gd name="T16" fmla="*/ 86 w 192"/>
                <a:gd name="T17" fmla="*/ 187 h 187"/>
                <a:gd name="T18" fmla="*/ 67 w 192"/>
                <a:gd name="T19" fmla="*/ 183 h 187"/>
                <a:gd name="T20" fmla="*/ 51 w 192"/>
                <a:gd name="T21" fmla="*/ 176 h 187"/>
                <a:gd name="T22" fmla="*/ 35 w 192"/>
                <a:gd name="T23" fmla="*/ 166 h 187"/>
                <a:gd name="T24" fmla="*/ 22 w 192"/>
                <a:gd name="T25" fmla="*/ 153 h 187"/>
                <a:gd name="T26" fmla="*/ 12 w 192"/>
                <a:gd name="T27" fmla="*/ 139 h 187"/>
                <a:gd name="T28" fmla="*/ 4 w 192"/>
                <a:gd name="T29" fmla="*/ 121 h 187"/>
                <a:gd name="T30" fmla="*/ 1 w 192"/>
                <a:gd name="T31" fmla="*/ 103 h 187"/>
                <a:gd name="T32" fmla="*/ 1 w 192"/>
                <a:gd name="T33" fmla="*/ 84 h 187"/>
                <a:gd name="T34" fmla="*/ 4 w 192"/>
                <a:gd name="T35" fmla="*/ 65 h 187"/>
                <a:gd name="T36" fmla="*/ 12 w 192"/>
                <a:gd name="T37" fmla="*/ 49 h 187"/>
                <a:gd name="T38" fmla="*/ 22 w 192"/>
                <a:gd name="T39" fmla="*/ 34 h 187"/>
                <a:gd name="T40" fmla="*/ 35 w 192"/>
                <a:gd name="T41" fmla="*/ 21 h 187"/>
                <a:gd name="T42" fmla="*/ 51 w 192"/>
                <a:gd name="T43" fmla="*/ 12 h 187"/>
                <a:gd name="T44" fmla="*/ 67 w 192"/>
                <a:gd name="T45" fmla="*/ 4 h 187"/>
                <a:gd name="T46" fmla="*/ 86 w 192"/>
                <a:gd name="T47" fmla="*/ 0 h 187"/>
                <a:gd name="T48" fmla="*/ 106 w 192"/>
                <a:gd name="T49" fmla="*/ 0 h 187"/>
                <a:gd name="T50" fmla="*/ 125 w 192"/>
                <a:gd name="T51" fmla="*/ 4 h 187"/>
                <a:gd name="T52" fmla="*/ 143 w 192"/>
                <a:gd name="T53" fmla="*/ 12 h 187"/>
                <a:gd name="T54" fmla="*/ 158 w 192"/>
                <a:gd name="T55" fmla="*/ 21 h 187"/>
                <a:gd name="T56" fmla="*/ 170 w 192"/>
                <a:gd name="T57" fmla="*/ 34 h 187"/>
                <a:gd name="T58" fmla="*/ 181 w 192"/>
                <a:gd name="T59" fmla="*/ 49 h 187"/>
                <a:gd name="T60" fmla="*/ 188 w 192"/>
                <a:gd name="T61" fmla="*/ 65 h 187"/>
                <a:gd name="T62" fmla="*/ 192 w 192"/>
                <a:gd name="T63" fmla="*/ 8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87">
                  <a:moveTo>
                    <a:pt x="192" y="93"/>
                  </a:moveTo>
                  <a:lnTo>
                    <a:pt x="192" y="103"/>
                  </a:lnTo>
                  <a:lnTo>
                    <a:pt x="190" y="113"/>
                  </a:lnTo>
                  <a:lnTo>
                    <a:pt x="188" y="121"/>
                  </a:lnTo>
                  <a:lnTo>
                    <a:pt x="185" y="130"/>
                  </a:lnTo>
                  <a:lnTo>
                    <a:pt x="181" y="139"/>
                  </a:lnTo>
                  <a:lnTo>
                    <a:pt x="176" y="146"/>
                  </a:lnTo>
                  <a:lnTo>
                    <a:pt x="170" y="153"/>
                  </a:lnTo>
                  <a:lnTo>
                    <a:pt x="165" y="160"/>
                  </a:lnTo>
                  <a:lnTo>
                    <a:pt x="158" y="166"/>
                  </a:lnTo>
                  <a:lnTo>
                    <a:pt x="150" y="171"/>
                  </a:lnTo>
                  <a:lnTo>
                    <a:pt x="143" y="176"/>
                  </a:lnTo>
                  <a:lnTo>
                    <a:pt x="134" y="180"/>
                  </a:lnTo>
                  <a:lnTo>
                    <a:pt x="125" y="183"/>
                  </a:lnTo>
                  <a:lnTo>
                    <a:pt x="116" y="185"/>
                  </a:lnTo>
                  <a:lnTo>
                    <a:pt x="106" y="187"/>
                  </a:lnTo>
                  <a:lnTo>
                    <a:pt x="96" y="187"/>
                  </a:lnTo>
                  <a:lnTo>
                    <a:pt x="86" y="187"/>
                  </a:lnTo>
                  <a:lnTo>
                    <a:pt x="77" y="185"/>
                  </a:lnTo>
                  <a:lnTo>
                    <a:pt x="67" y="183"/>
                  </a:lnTo>
                  <a:lnTo>
                    <a:pt x="59" y="180"/>
                  </a:lnTo>
                  <a:lnTo>
                    <a:pt x="51" y="176"/>
                  </a:lnTo>
                  <a:lnTo>
                    <a:pt x="43" y="171"/>
                  </a:lnTo>
                  <a:lnTo>
                    <a:pt x="35" y="166"/>
                  </a:lnTo>
                  <a:lnTo>
                    <a:pt x="29" y="160"/>
                  </a:lnTo>
                  <a:lnTo>
                    <a:pt x="22" y="153"/>
                  </a:lnTo>
                  <a:lnTo>
                    <a:pt x="17" y="146"/>
                  </a:lnTo>
                  <a:lnTo>
                    <a:pt x="12" y="139"/>
                  </a:lnTo>
                  <a:lnTo>
                    <a:pt x="8" y="130"/>
                  </a:lnTo>
                  <a:lnTo>
                    <a:pt x="4" y="121"/>
                  </a:lnTo>
                  <a:lnTo>
                    <a:pt x="2" y="113"/>
                  </a:lnTo>
                  <a:lnTo>
                    <a:pt x="1" y="103"/>
                  </a:lnTo>
                  <a:lnTo>
                    <a:pt x="0" y="93"/>
                  </a:lnTo>
                  <a:lnTo>
                    <a:pt x="1" y="84"/>
                  </a:lnTo>
                  <a:lnTo>
                    <a:pt x="2" y="75"/>
                  </a:lnTo>
                  <a:lnTo>
                    <a:pt x="4" y="65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9" y="28"/>
                  </a:lnTo>
                  <a:lnTo>
                    <a:pt x="35" y="21"/>
                  </a:lnTo>
                  <a:lnTo>
                    <a:pt x="43" y="16"/>
                  </a:lnTo>
                  <a:lnTo>
                    <a:pt x="51" y="12"/>
                  </a:lnTo>
                  <a:lnTo>
                    <a:pt x="59" y="7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7"/>
                  </a:lnTo>
                  <a:lnTo>
                    <a:pt x="143" y="12"/>
                  </a:lnTo>
                  <a:lnTo>
                    <a:pt x="150" y="16"/>
                  </a:lnTo>
                  <a:lnTo>
                    <a:pt x="158" y="21"/>
                  </a:lnTo>
                  <a:lnTo>
                    <a:pt x="165" y="28"/>
                  </a:lnTo>
                  <a:lnTo>
                    <a:pt x="170" y="34"/>
                  </a:lnTo>
                  <a:lnTo>
                    <a:pt x="176" y="41"/>
                  </a:lnTo>
                  <a:lnTo>
                    <a:pt x="181" y="49"/>
                  </a:lnTo>
                  <a:lnTo>
                    <a:pt x="185" y="57"/>
                  </a:lnTo>
                  <a:lnTo>
                    <a:pt x="188" y="65"/>
                  </a:lnTo>
                  <a:lnTo>
                    <a:pt x="190" y="75"/>
                  </a:lnTo>
                  <a:lnTo>
                    <a:pt x="192" y="84"/>
                  </a:lnTo>
                  <a:lnTo>
                    <a:pt x="192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6" name="Freeform 1167"/>
            <p:cNvSpPr>
              <a:spLocks/>
            </p:cNvSpPr>
            <p:nvPr/>
          </p:nvSpPr>
          <p:spPr bwMode="auto">
            <a:xfrm>
              <a:off x="2962" y="1416"/>
              <a:ext cx="44" cy="42"/>
            </a:xfrm>
            <a:custGeom>
              <a:avLst/>
              <a:gdLst>
                <a:gd name="T0" fmla="*/ 192 w 192"/>
                <a:gd name="T1" fmla="*/ 103 h 187"/>
                <a:gd name="T2" fmla="*/ 188 w 192"/>
                <a:gd name="T3" fmla="*/ 121 h 187"/>
                <a:gd name="T4" fmla="*/ 181 w 192"/>
                <a:gd name="T5" fmla="*/ 139 h 187"/>
                <a:gd name="T6" fmla="*/ 170 w 192"/>
                <a:gd name="T7" fmla="*/ 153 h 187"/>
                <a:gd name="T8" fmla="*/ 158 w 192"/>
                <a:gd name="T9" fmla="*/ 166 h 187"/>
                <a:gd name="T10" fmla="*/ 143 w 192"/>
                <a:gd name="T11" fmla="*/ 176 h 187"/>
                <a:gd name="T12" fmla="*/ 125 w 192"/>
                <a:gd name="T13" fmla="*/ 183 h 187"/>
                <a:gd name="T14" fmla="*/ 106 w 192"/>
                <a:gd name="T15" fmla="*/ 187 h 187"/>
                <a:gd name="T16" fmla="*/ 86 w 192"/>
                <a:gd name="T17" fmla="*/ 187 h 187"/>
                <a:gd name="T18" fmla="*/ 67 w 192"/>
                <a:gd name="T19" fmla="*/ 183 h 187"/>
                <a:gd name="T20" fmla="*/ 51 w 192"/>
                <a:gd name="T21" fmla="*/ 176 h 187"/>
                <a:gd name="T22" fmla="*/ 35 w 192"/>
                <a:gd name="T23" fmla="*/ 166 h 187"/>
                <a:gd name="T24" fmla="*/ 22 w 192"/>
                <a:gd name="T25" fmla="*/ 153 h 187"/>
                <a:gd name="T26" fmla="*/ 12 w 192"/>
                <a:gd name="T27" fmla="*/ 139 h 187"/>
                <a:gd name="T28" fmla="*/ 4 w 192"/>
                <a:gd name="T29" fmla="*/ 121 h 187"/>
                <a:gd name="T30" fmla="*/ 1 w 192"/>
                <a:gd name="T31" fmla="*/ 103 h 187"/>
                <a:gd name="T32" fmla="*/ 1 w 192"/>
                <a:gd name="T33" fmla="*/ 84 h 187"/>
                <a:gd name="T34" fmla="*/ 4 w 192"/>
                <a:gd name="T35" fmla="*/ 65 h 187"/>
                <a:gd name="T36" fmla="*/ 12 w 192"/>
                <a:gd name="T37" fmla="*/ 49 h 187"/>
                <a:gd name="T38" fmla="*/ 22 w 192"/>
                <a:gd name="T39" fmla="*/ 34 h 187"/>
                <a:gd name="T40" fmla="*/ 35 w 192"/>
                <a:gd name="T41" fmla="*/ 21 h 187"/>
                <a:gd name="T42" fmla="*/ 51 w 192"/>
                <a:gd name="T43" fmla="*/ 12 h 187"/>
                <a:gd name="T44" fmla="*/ 67 w 192"/>
                <a:gd name="T45" fmla="*/ 4 h 187"/>
                <a:gd name="T46" fmla="*/ 86 w 192"/>
                <a:gd name="T47" fmla="*/ 0 h 187"/>
                <a:gd name="T48" fmla="*/ 106 w 192"/>
                <a:gd name="T49" fmla="*/ 0 h 187"/>
                <a:gd name="T50" fmla="*/ 125 w 192"/>
                <a:gd name="T51" fmla="*/ 4 h 187"/>
                <a:gd name="T52" fmla="*/ 143 w 192"/>
                <a:gd name="T53" fmla="*/ 12 h 187"/>
                <a:gd name="T54" fmla="*/ 158 w 192"/>
                <a:gd name="T55" fmla="*/ 21 h 187"/>
                <a:gd name="T56" fmla="*/ 170 w 192"/>
                <a:gd name="T57" fmla="*/ 34 h 187"/>
                <a:gd name="T58" fmla="*/ 181 w 192"/>
                <a:gd name="T59" fmla="*/ 49 h 187"/>
                <a:gd name="T60" fmla="*/ 188 w 192"/>
                <a:gd name="T61" fmla="*/ 65 h 187"/>
                <a:gd name="T62" fmla="*/ 192 w 192"/>
                <a:gd name="T63" fmla="*/ 8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87">
                  <a:moveTo>
                    <a:pt x="192" y="93"/>
                  </a:moveTo>
                  <a:lnTo>
                    <a:pt x="192" y="103"/>
                  </a:lnTo>
                  <a:lnTo>
                    <a:pt x="190" y="113"/>
                  </a:lnTo>
                  <a:lnTo>
                    <a:pt x="188" y="121"/>
                  </a:lnTo>
                  <a:lnTo>
                    <a:pt x="185" y="130"/>
                  </a:lnTo>
                  <a:lnTo>
                    <a:pt x="181" y="139"/>
                  </a:lnTo>
                  <a:lnTo>
                    <a:pt x="176" y="146"/>
                  </a:lnTo>
                  <a:lnTo>
                    <a:pt x="170" y="153"/>
                  </a:lnTo>
                  <a:lnTo>
                    <a:pt x="165" y="160"/>
                  </a:lnTo>
                  <a:lnTo>
                    <a:pt x="158" y="166"/>
                  </a:lnTo>
                  <a:lnTo>
                    <a:pt x="150" y="171"/>
                  </a:lnTo>
                  <a:lnTo>
                    <a:pt x="143" y="176"/>
                  </a:lnTo>
                  <a:lnTo>
                    <a:pt x="134" y="180"/>
                  </a:lnTo>
                  <a:lnTo>
                    <a:pt x="125" y="183"/>
                  </a:lnTo>
                  <a:lnTo>
                    <a:pt x="116" y="185"/>
                  </a:lnTo>
                  <a:lnTo>
                    <a:pt x="106" y="187"/>
                  </a:lnTo>
                  <a:lnTo>
                    <a:pt x="96" y="187"/>
                  </a:lnTo>
                  <a:lnTo>
                    <a:pt x="86" y="187"/>
                  </a:lnTo>
                  <a:lnTo>
                    <a:pt x="77" y="185"/>
                  </a:lnTo>
                  <a:lnTo>
                    <a:pt x="67" y="183"/>
                  </a:lnTo>
                  <a:lnTo>
                    <a:pt x="59" y="180"/>
                  </a:lnTo>
                  <a:lnTo>
                    <a:pt x="51" y="176"/>
                  </a:lnTo>
                  <a:lnTo>
                    <a:pt x="43" y="171"/>
                  </a:lnTo>
                  <a:lnTo>
                    <a:pt x="35" y="166"/>
                  </a:lnTo>
                  <a:lnTo>
                    <a:pt x="29" y="160"/>
                  </a:lnTo>
                  <a:lnTo>
                    <a:pt x="22" y="153"/>
                  </a:lnTo>
                  <a:lnTo>
                    <a:pt x="17" y="146"/>
                  </a:lnTo>
                  <a:lnTo>
                    <a:pt x="12" y="139"/>
                  </a:lnTo>
                  <a:lnTo>
                    <a:pt x="8" y="130"/>
                  </a:lnTo>
                  <a:lnTo>
                    <a:pt x="4" y="121"/>
                  </a:lnTo>
                  <a:lnTo>
                    <a:pt x="2" y="113"/>
                  </a:lnTo>
                  <a:lnTo>
                    <a:pt x="1" y="103"/>
                  </a:lnTo>
                  <a:lnTo>
                    <a:pt x="0" y="93"/>
                  </a:lnTo>
                  <a:lnTo>
                    <a:pt x="1" y="84"/>
                  </a:lnTo>
                  <a:lnTo>
                    <a:pt x="2" y="75"/>
                  </a:lnTo>
                  <a:lnTo>
                    <a:pt x="4" y="65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9" y="28"/>
                  </a:lnTo>
                  <a:lnTo>
                    <a:pt x="35" y="21"/>
                  </a:lnTo>
                  <a:lnTo>
                    <a:pt x="43" y="16"/>
                  </a:lnTo>
                  <a:lnTo>
                    <a:pt x="51" y="12"/>
                  </a:lnTo>
                  <a:lnTo>
                    <a:pt x="59" y="7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7"/>
                  </a:lnTo>
                  <a:lnTo>
                    <a:pt x="143" y="12"/>
                  </a:lnTo>
                  <a:lnTo>
                    <a:pt x="150" y="16"/>
                  </a:lnTo>
                  <a:lnTo>
                    <a:pt x="158" y="21"/>
                  </a:lnTo>
                  <a:lnTo>
                    <a:pt x="165" y="28"/>
                  </a:lnTo>
                  <a:lnTo>
                    <a:pt x="170" y="34"/>
                  </a:lnTo>
                  <a:lnTo>
                    <a:pt x="176" y="41"/>
                  </a:lnTo>
                  <a:lnTo>
                    <a:pt x="181" y="49"/>
                  </a:lnTo>
                  <a:lnTo>
                    <a:pt x="185" y="57"/>
                  </a:lnTo>
                  <a:lnTo>
                    <a:pt x="188" y="65"/>
                  </a:lnTo>
                  <a:lnTo>
                    <a:pt x="190" y="75"/>
                  </a:lnTo>
                  <a:lnTo>
                    <a:pt x="192" y="84"/>
                  </a:lnTo>
                  <a:lnTo>
                    <a:pt x="192" y="9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7" name="Rectangle 1168"/>
            <p:cNvSpPr>
              <a:spLocks noChangeArrowheads="1"/>
            </p:cNvSpPr>
            <p:nvPr/>
          </p:nvSpPr>
          <p:spPr bwMode="auto">
            <a:xfrm>
              <a:off x="2876" y="1892"/>
              <a:ext cx="89" cy="7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8" name="Rectangle 1169"/>
            <p:cNvSpPr>
              <a:spLocks noChangeArrowheads="1"/>
            </p:cNvSpPr>
            <p:nvPr/>
          </p:nvSpPr>
          <p:spPr bwMode="auto">
            <a:xfrm>
              <a:off x="2876" y="1892"/>
              <a:ext cx="89" cy="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9" name="Rectangle 1170"/>
            <p:cNvSpPr>
              <a:spLocks noChangeArrowheads="1"/>
            </p:cNvSpPr>
            <p:nvPr/>
          </p:nvSpPr>
          <p:spPr bwMode="auto">
            <a:xfrm>
              <a:off x="2876" y="1892"/>
              <a:ext cx="89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0" name="Rectangle 1171"/>
            <p:cNvSpPr>
              <a:spLocks noChangeArrowheads="1"/>
            </p:cNvSpPr>
            <p:nvPr/>
          </p:nvSpPr>
          <p:spPr bwMode="auto">
            <a:xfrm>
              <a:off x="2885" y="1898"/>
              <a:ext cx="73" cy="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1" name="Rectangle 1172"/>
            <p:cNvSpPr>
              <a:spLocks noChangeArrowheads="1"/>
            </p:cNvSpPr>
            <p:nvPr/>
          </p:nvSpPr>
          <p:spPr bwMode="auto">
            <a:xfrm>
              <a:off x="2911" y="1886"/>
              <a:ext cx="20" cy="12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2" name="Rectangle 1173"/>
            <p:cNvSpPr>
              <a:spLocks noChangeArrowheads="1"/>
            </p:cNvSpPr>
            <p:nvPr/>
          </p:nvSpPr>
          <p:spPr bwMode="auto">
            <a:xfrm>
              <a:off x="2911" y="1886"/>
              <a:ext cx="20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3" name="Rectangle 1174"/>
            <p:cNvSpPr>
              <a:spLocks noChangeArrowheads="1"/>
            </p:cNvSpPr>
            <p:nvPr/>
          </p:nvSpPr>
          <p:spPr bwMode="auto">
            <a:xfrm>
              <a:off x="2911" y="1886"/>
              <a:ext cx="20" cy="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4" name="Rectangle 1175"/>
            <p:cNvSpPr>
              <a:spLocks noChangeArrowheads="1"/>
            </p:cNvSpPr>
            <p:nvPr/>
          </p:nvSpPr>
          <p:spPr bwMode="auto">
            <a:xfrm>
              <a:off x="2935" y="1886"/>
              <a:ext cx="19" cy="12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5" name="Rectangle 1176"/>
            <p:cNvSpPr>
              <a:spLocks noChangeArrowheads="1"/>
            </p:cNvSpPr>
            <p:nvPr/>
          </p:nvSpPr>
          <p:spPr bwMode="auto">
            <a:xfrm>
              <a:off x="2935" y="1886"/>
              <a:ext cx="19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6" name="Rectangle 1177"/>
            <p:cNvSpPr>
              <a:spLocks noChangeArrowheads="1"/>
            </p:cNvSpPr>
            <p:nvPr/>
          </p:nvSpPr>
          <p:spPr bwMode="auto">
            <a:xfrm>
              <a:off x="2935" y="1886"/>
              <a:ext cx="19" cy="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7" name="Freeform 1178"/>
            <p:cNvSpPr>
              <a:spLocks/>
            </p:cNvSpPr>
            <p:nvPr/>
          </p:nvSpPr>
          <p:spPr bwMode="auto">
            <a:xfrm>
              <a:off x="2587" y="2257"/>
              <a:ext cx="24" cy="35"/>
            </a:xfrm>
            <a:custGeom>
              <a:avLst/>
              <a:gdLst>
                <a:gd name="T0" fmla="*/ 86 w 104"/>
                <a:gd name="T1" fmla="*/ 102 h 159"/>
                <a:gd name="T2" fmla="*/ 86 w 104"/>
                <a:gd name="T3" fmla="*/ 159 h 159"/>
                <a:gd name="T4" fmla="*/ 104 w 104"/>
                <a:gd name="T5" fmla="*/ 159 h 159"/>
                <a:gd name="T6" fmla="*/ 104 w 104"/>
                <a:gd name="T7" fmla="*/ 0 h 159"/>
                <a:gd name="T8" fmla="*/ 86 w 104"/>
                <a:gd name="T9" fmla="*/ 0 h 159"/>
                <a:gd name="T10" fmla="*/ 86 w 104"/>
                <a:gd name="T11" fmla="*/ 57 h 159"/>
                <a:gd name="T12" fmla="*/ 21 w 104"/>
                <a:gd name="T13" fmla="*/ 57 h 159"/>
                <a:gd name="T14" fmla="*/ 11 w 104"/>
                <a:gd name="T15" fmla="*/ 23 h 159"/>
                <a:gd name="T16" fmla="*/ 0 w 104"/>
                <a:gd name="T17" fmla="*/ 23 h 159"/>
                <a:gd name="T18" fmla="*/ 0 w 104"/>
                <a:gd name="T19" fmla="*/ 136 h 159"/>
                <a:gd name="T20" fmla="*/ 11 w 104"/>
                <a:gd name="T21" fmla="*/ 136 h 159"/>
                <a:gd name="T22" fmla="*/ 21 w 104"/>
                <a:gd name="T23" fmla="*/ 102 h 159"/>
                <a:gd name="T24" fmla="*/ 86 w 104"/>
                <a:gd name="T25" fmla="*/ 10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59">
                  <a:moveTo>
                    <a:pt x="86" y="102"/>
                  </a:moveTo>
                  <a:lnTo>
                    <a:pt x="86" y="159"/>
                  </a:lnTo>
                  <a:lnTo>
                    <a:pt x="104" y="159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7"/>
                  </a:lnTo>
                  <a:lnTo>
                    <a:pt x="21" y="57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8" name="Freeform 1179"/>
            <p:cNvSpPr>
              <a:spLocks/>
            </p:cNvSpPr>
            <p:nvPr/>
          </p:nvSpPr>
          <p:spPr bwMode="auto">
            <a:xfrm>
              <a:off x="2587" y="2257"/>
              <a:ext cx="24" cy="35"/>
            </a:xfrm>
            <a:custGeom>
              <a:avLst/>
              <a:gdLst>
                <a:gd name="T0" fmla="*/ 86 w 104"/>
                <a:gd name="T1" fmla="*/ 102 h 159"/>
                <a:gd name="T2" fmla="*/ 86 w 104"/>
                <a:gd name="T3" fmla="*/ 159 h 159"/>
                <a:gd name="T4" fmla="*/ 104 w 104"/>
                <a:gd name="T5" fmla="*/ 159 h 159"/>
                <a:gd name="T6" fmla="*/ 104 w 104"/>
                <a:gd name="T7" fmla="*/ 0 h 159"/>
                <a:gd name="T8" fmla="*/ 86 w 104"/>
                <a:gd name="T9" fmla="*/ 0 h 159"/>
                <a:gd name="T10" fmla="*/ 86 w 104"/>
                <a:gd name="T11" fmla="*/ 57 h 159"/>
                <a:gd name="T12" fmla="*/ 21 w 104"/>
                <a:gd name="T13" fmla="*/ 57 h 159"/>
                <a:gd name="T14" fmla="*/ 11 w 104"/>
                <a:gd name="T15" fmla="*/ 23 h 159"/>
                <a:gd name="T16" fmla="*/ 0 w 104"/>
                <a:gd name="T17" fmla="*/ 23 h 159"/>
                <a:gd name="T18" fmla="*/ 0 w 104"/>
                <a:gd name="T19" fmla="*/ 136 h 159"/>
                <a:gd name="T20" fmla="*/ 11 w 104"/>
                <a:gd name="T21" fmla="*/ 136 h 159"/>
                <a:gd name="T22" fmla="*/ 21 w 104"/>
                <a:gd name="T23" fmla="*/ 102 h 159"/>
                <a:gd name="T24" fmla="*/ 86 w 104"/>
                <a:gd name="T25" fmla="*/ 10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59">
                  <a:moveTo>
                    <a:pt x="86" y="102"/>
                  </a:moveTo>
                  <a:lnTo>
                    <a:pt x="86" y="159"/>
                  </a:lnTo>
                  <a:lnTo>
                    <a:pt x="104" y="159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7"/>
                  </a:lnTo>
                  <a:lnTo>
                    <a:pt x="21" y="57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" name="Freeform 1180"/>
            <p:cNvSpPr>
              <a:spLocks/>
            </p:cNvSpPr>
            <p:nvPr/>
          </p:nvSpPr>
          <p:spPr bwMode="auto">
            <a:xfrm>
              <a:off x="2587" y="2257"/>
              <a:ext cx="24" cy="35"/>
            </a:xfrm>
            <a:custGeom>
              <a:avLst/>
              <a:gdLst>
                <a:gd name="T0" fmla="*/ 86 w 104"/>
                <a:gd name="T1" fmla="*/ 102 h 159"/>
                <a:gd name="T2" fmla="*/ 86 w 104"/>
                <a:gd name="T3" fmla="*/ 159 h 159"/>
                <a:gd name="T4" fmla="*/ 104 w 104"/>
                <a:gd name="T5" fmla="*/ 159 h 159"/>
                <a:gd name="T6" fmla="*/ 104 w 104"/>
                <a:gd name="T7" fmla="*/ 0 h 159"/>
                <a:gd name="T8" fmla="*/ 86 w 104"/>
                <a:gd name="T9" fmla="*/ 0 h 159"/>
                <a:gd name="T10" fmla="*/ 86 w 104"/>
                <a:gd name="T11" fmla="*/ 57 h 159"/>
                <a:gd name="T12" fmla="*/ 21 w 104"/>
                <a:gd name="T13" fmla="*/ 57 h 159"/>
                <a:gd name="T14" fmla="*/ 11 w 104"/>
                <a:gd name="T15" fmla="*/ 23 h 159"/>
                <a:gd name="T16" fmla="*/ 0 w 104"/>
                <a:gd name="T17" fmla="*/ 23 h 159"/>
                <a:gd name="T18" fmla="*/ 0 w 104"/>
                <a:gd name="T19" fmla="*/ 136 h 159"/>
                <a:gd name="T20" fmla="*/ 11 w 104"/>
                <a:gd name="T21" fmla="*/ 136 h 159"/>
                <a:gd name="T22" fmla="*/ 21 w 104"/>
                <a:gd name="T23" fmla="*/ 102 h 159"/>
                <a:gd name="T24" fmla="*/ 86 w 104"/>
                <a:gd name="T25" fmla="*/ 10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59">
                  <a:moveTo>
                    <a:pt x="86" y="102"/>
                  </a:moveTo>
                  <a:lnTo>
                    <a:pt x="86" y="159"/>
                  </a:lnTo>
                  <a:lnTo>
                    <a:pt x="104" y="159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7"/>
                  </a:lnTo>
                  <a:lnTo>
                    <a:pt x="21" y="57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" name="Freeform 1181"/>
            <p:cNvSpPr>
              <a:spLocks/>
            </p:cNvSpPr>
            <p:nvPr/>
          </p:nvSpPr>
          <p:spPr bwMode="auto">
            <a:xfrm>
              <a:off x="2587" y="2283"/>
              <a:ext cx="24" cy="35"/>
            </a:xfrm>
            <a:custGeom>
              <a:avLst/>
              <a:gdLst>
                <a:gd name="T0" fmla="*/ 86 w 104"/>
                <a:gd name="T1" fmla="*/ 102 h 158"/>
                <a:gd name="T2" fmla="*/ 86 w 104"/>
                <a:gd name="T3" fmla="*/ 158 h 158"/>
                <a:gd name="T4" fmla="*/ 104 w 104"/>
                <a:gd name="T5" fmla="*/ 158 h 158"/>
                <a:gd name="T6" fmla="*/ 104 w 104"/>
                <a:gd name="T7" fmla="*/ 0 h 158"/>
                <a:gd name="T8" fmla="*/ 86 w 104"/>
                <a:gd name="T9" fmla="*/ 0 h 158"/>
                <a:gd name="T10" fmla="*/ 86 w 104"/>
                <a:gd name="T11" fmla="*/ 56 h 158"/>
                <a:gd name="T12" fmla="*/ 21 w 104"/>
                <a:gd name="T13" fmla="*/ 56 h 158"/>
                <a:gd name="T14" fmla="*/ 11 w 104"/>
                <a:gd name="T15" fmla="*/ 23 h 158"/>
                <a:gd name="T16" fmla="*/ 0 w 104"/>
                <a:gd name="T17" fmla="*/ 23 h 158"/>
                <a:gd name="T18" fmla="*/ 0 w 104"/>
                <a:gd name="T19" fmla="*/ 135 h 158"/>
                <a:gd name="T20" fmla="*/ 11 w 104"/>
                <a:gd name="T21" fmla="*/ 135 h 158"/>
                <a:gd name="T22" fmla="*/ 21 w 104"/>
                <a:gd name="T23" fmla="*/ 102 h 158"/>
                <a:gd name="T24" fmla="*/ 86 w 104"/>
                <a:gd name="T25" fmla="*/ 10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58">
                  <a:moveTo>
                    <a:pt x="86" y="102"/>
                  </a:moveTo>
                  <a:lnTo>
                    <a:pt x="86" y="158"/>
                  </a:lnTo>
                  <a:lnTo>
                    <a:pt x="104" y="158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6"/>
                  </a:lnTo>
                  <a:lnTo>
                    <a:pt x="21" y="56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5"/>
                  </a:lnTo>
                  <a:lnTo>
                    <a:pt x="11" y="135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" name="Freeform 1182"/>
            <p:cNvSpPr>
              <a:spLocks/>
            </p:cNvSpPr>
            <p:nvPr/>
          </p:nvSpPr>
          <p:spPr bwMode="auto">
            <a:xfrm>
              <a:off x="2587" y="2283"/>
              <a:ext cx="24" cy="35"/>
            </a:xfrm>
            <a:custGeom>
              <a:avLst/>
              <a:gdLst>
                <a:gd name="T0" fmla="*/ 86 w 104"/>
                <a:gd name="T1" fmla="*/ 102 h 158"/>
                <a:gd name="T2" fmla="*/ 86 w 104"/>
                <a:gd name="T3" fmla="*/ 158 h 158"/>
                <a:gd name="T4" fmla="*/ 104 w 104"/>
                <a:gd name="T5" fmla="*/ 158 h 158"/>
                <a:gd name="T6" fmla="*/ 104 w 104"/>
                <a:gd name="T7" fmla="*/ 0 h 158"/>
                <a:gd name="T8" fmla="*/ 86 w 104"/>
                <a:gd name="T9" fmla="*/ 0 h 158"/>
                <a:gd name="T10" fmla="*/ 86 w 104"/>
                <a:gd name="T11" fmla="*/ 56 h 158"/>
                <a:gd name="T12" fmla="*/ 21 w 104"/>
                <a:gd name="T13" fmla="*/ 56 h 158"/>
                <a:gd name="T14" fmla="*/ 11 w 104"/>
                <a:gd name="T15" fmla="*/ 23 h 158"/>
                <a:gd name="T16" fmla="*/ 0 w 104"/>
                <a:gd name="T17" fmla="*/ 23 h 158"/>
                <a:gd name="T18" fmla="*/ 0 w 104"/>
                <a:gd name="T19" fmla="*/ 135 h 158"/>
                <a:gd name="T20" fmla="*/ 11 w 104"/>
                <a:gd name="T21" fmla="*/ 135 h 158"/>
                <a:gd name="T22" fmla="*/ 21 w 104"/>
                <a:gd name="T23" fmla="*/ 102 h 158"/>
                <a:gd name="T24" fmla="*/ 86 w 104"/>
                <a:gd name="T25" fmla="*/ 10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58">
                  <a:moveTo>
                    <a:pt x="86" y="102"/>
                  </a:moveTo>
                  <a:lnTo>
                    <a:pt x="86" y="158"/>
                  </a:lnTo>
                  <a:lnTo>
                    <a:pt x="104" y="158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56"/>
                  </a:lnTo>
                  <a:lnTo>
                    <a:pt x="21" y="56"/>
                  </a:lnTo>
                  <a:lnTo>
                    <a:pt x="11" y="23"/>
                  </a:lnTo>
                  <a:lnTo>
                    <a:pt x="0" y="23"/>
                  </a:lnTo>
                  <a:lnTo>
                    <a:pt x="0" y="135"/>
                  </a:lnTo>
                  <a:lnTo>
                    <a:pt x="11" y="135"/>
                  </a:lnTo>
                  <a:lnTo>
                    <a:pt x="21" y="102"/>
                  </a:lnTo>
                  <a:lnTo>
                    <a:pt x="86" y="10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2" name="Rectangle 1183"/>
            <p:cNvSpPr>
              <a:spLocks noChangeArrowheads="1"/>
            </p:cNvSpPr>
            <p:nvPr/>
          </p:nvSpPr>
          <p:spPr bwMode="auto">
            <a:xfrm>
              <a:off x="2630" y="2298"/>
              <a:ext cx="4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3" name="Rectangle 1184"/>
            <p:cNvSpPr>
              <a:spLocks noChangeArrowheads="1"/>
            </p:cNvSpPr>
            <p:nvPr/>
          </p:nvSpPr>
          <p:spPr bwMode="auto">
            <a:xfrm>
              <a:off x="2633" y="2273"/>
              <a:ext cx="1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4" name="Freeform 1185"/>
            <p:cNvSpPr>
              <a:spLocks/>
            </p:cNvSpPr>
            <p:nvPr/>
          </p:nvSpPr>
          <p:spPr bwMode="auto">
            <a:xfrm>
              <a:off x="2678" y="2135"/>
              <a:ext cx="9" cy="9"/>
            </a:xfrm>
            <a:custGeom>
              <a:avLst/>
              <a:gdLst>
                <a:gd name="T0" fmla="*/ 0 w 39"/>
                <a:gd name="T1" fmla="*/ 30 h 38"/>
                <a:gd name="T2" fmla="*/ 31 w 39"/>
                <a:gd name="T3" fmla="*/ 0 h 38"/>
                <a:gd name="T4" fmla="*/ 39 w 39"/>
                <a:gd name="T5" fmla="*/ 0 h 38"/>
                <a:gd name="T6" fmla="*/ 39 w 39"/>
                <a:gd name="T7" fmla="*/ 7 h 38"/>
                <a:gd name="T8" fmla="*/ 8 w 39"/>
                <a:gd name="T9" fmla="*/ 38 h 38"/>
                <a:gd name="T10" fmla="*/ 0 w 39"/>
                <a:gd name="T11" fmla="*/ 38 h 38"/>
                <a:gd name="T12" fmla="*/ 0 w 39"/>
                <a:gd name="T1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8">
                  <a:moveTo>
                    <a:pt x="0" y="30"/>
                  </a:moveTo>
                  <a:lnTo>
                    <a:pt x="31" y="0"/>
                  </a:lnTo>
                  <a:lnTo>
                    <a:pt x="39" y="0"/>
                  </a:lnTo>
                  <a:lnTo>
                    <a:pt x="39" y="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" name="Freeform 1186"/>
            <p:cNvSpPr>
              <a:spLocks/>
            </p:cNvSpPr>
            <p:nvPr/>
          </p:nvSpPr>
          <p:spPr bwMode="auto">
            <a:xfrm>
              <a:off x="2684" y="2128"/>
              <a:ext cx="3" cy="8"/>
            </a:xfrm>
            <a:custGeom>
              <a:avLst/>
              <a:gdLst>
                <a:gd name="T0" fmla="*/ 0 w 11"/>
                <a:gd name="T1" fmla="*/ 35 h 35"/>
                <a:gd name="T2" fmla="*/ 0 w 11"/>
                <a:gd name="T3" fmla="*/ 5 h 35"/>
                <a:gd name="T4" fmla="*/ 0 w 11"/>
                <a:gd name="T5" fmla="*/ 0 h 35"/>
                <a:gd name="T6" fmla="*/ 11 w 11"/>
                <a:gd name="T7" fmla="*/ 0 h 35"/>
                <a:gd name="T8" fmla="*/ 11 w 11"/>
                <a:gd name="T9" fmla="*/ 5 h 35"/>
                <a:gd name="T10" fmla="*/ 0 w 11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5">
                  <a:moveTo>
                    <a:pt x="0" y="3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" name="Freeform 1187"/>
            <p:cNvSpPr>
              <a:spLocks/>
            </p:cNvSpPr>
            <p:nvPr/>
          </p:nvSpPr>
          <p:spPr bwMode="auto">
            <a:xfrm>
              <a:off x="2661" y="637"/>
              <a:ext cx="66" cy="528"/>
            </a:xfrm>
            <a:custGeom>
              <a:avLst/>
              <a:gdLst>
                <a:gd name="T0" fmla="*/ 282 w 285"/>
                <a:gd name="T1" fmla="*/ 2374 h 2374"/>
                <a:gd name="T2" fmla="*/ 0 w 285"/>
                <a:gd name="T3" fmla="*/ 0 h 2374"/>
                <a:gd name="T4" fmla="*/ 3 w 285"/>
                <a:gd name="T5" fmla="*/ 0 h 2374"/>
                <a:gd name="T6" fmla="*/ 285 w 285"/>
                <a:gd name="T7" fmla="*/ 2374 h 2374"/>
                <a:gd name="T8" fmla="*/ 282 w 285"/>
                <a:gd name="T9" fmla="*/ 2374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374">
                  <a:moveTo>
                    <a:pt x="282" y="237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85" y="2374"/>
                  </a:lnTo>
                  <a:lnTo>
                    <a:pt x="282" y="23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" name="Freeform 1188"/>
            <p:cNvSpPr>
              <a:spLocks/>
            </p:cNvSpPr>
            <p:nvPr/>
          </p:nvSpPr>
          <p:spPr bwMode="auto">
            <a:xfrm>
              <a:off x="2661" y="637"/>
              <a:ext cx="66" cy="528"/>
            </a:xfrm>
            <a:custGeom>
              <a:avLst/>
              <a:gdLst>
                <a:gd name="T0" fmla="*/ 282 w 285"/>
                <a:gd name="T1" fmla="*/ 2374 h 2374"/>
                <a:gd name="T2" fmla="*/ 0 w 285"/>
                <a:gd name="T3" fmla="*/ 0 h 2374"/>
                <a:gd name="T4" fmla="*/ 3 w 285"/>
                <a:gd name="T5" fmla="*/ 0 h 2374"/>
                <a:gd name="T6" fmla="*/ 285 w 285"/>
                <a:gd name="T7" fmla="*/ 2374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" h="2374">
                  <a:moveTo>
                    <a:pt x="282" y="237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85" y="2374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8" name="Rectangle 1189"/>
            <p:cNvSpPr>
              <a:spLocks noChangeArrowheads="1"/>
            </p:cNvSpPr>
            <p:nvPr/>
          </p:nvSpPr>
          <p:spPr bwMode="auto">
            <a:xfrm>
              <a:off x="2997" y="705"/>
              <a:ext cx="14" cy="4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" name="Rectangle 1190"/>
            <p:cNvSpPr>
              <a:spLocks noChangeArrowheads="1"/>
            </p:cNvSpPr>
            <p:nvPr/>
          </p:nvSpPr>
          <p:spPr bwMode="auto">
            <a:xfrm>
              <a:off x="2997" y="705"/>
              <a:ext cx="14" cy="40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0" name="Rectangle 1191"/>
            <p:cNvSpPr>
              <a:spLocks noChangeArrowheads="1"/>
            </p:cNvSpPr>
            <p:nvPr/>
          </p:nvSpPr>
          <p:spPr bwMode="auto">
            <a:xfrm>
              <a:off x="2597" y="669"/>
              <a:ext cx="15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1" name="Rectangle 1192"/>
            <p:cNvSpPr>
              <a:spLocks noChangeArrowheads="1"/>
            </p:cNvSpPr>
            <p:nvPr/>
          </p:nvSpPr>
          <p:spPr bwMode="auto">
            <a:xfrm>
              <a:off x="2659" y="1281"/>
              <a:ext cx="10" cy="5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" name="Rectangle 1193"/>
            <p:cNvSpPr>
              <a:spLocks noChangeArrowheads="1"/>
            </p:cNvSpPr>
            <p:nvPr/>
          </p:nvSpPr>
          <p:spPr bwMode="auto">
            <a:xfrm>
              <a:off x="2659" y="1281"/>
              <a:ext cx="10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3" name="Rectangle 1194"/>
            <p:cNvSpPr>
              <a:spLocks noChangeArrowheads="1"/>
            </p:cNvSpPr>
            <p:nvPr/>
          </p:nvSpPr>
          <p:spPr bwMode="auto">
            <a:xfrm>
              <a:off x="2649" y="1239"/>
              <a:ext cx="13" cy="2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" name="Rectangle 1195"/>
            <p:cNvSpPr>
              <a:spLocks noChangeArrowheads="1"/>
            </p:cNvSpPr>
            <p:nvPr/>
          </p:nvSpPr>
          <p:spPr bwMode="auto">
            <a:xfrm>
              <a:off x="2649" y="1239"/>
              <a:ext cx="13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5" name="Rectangle 1196"/>
            <p:cNvSpPr>
              <a:spLocks noChangeArrowheads="1"/>
            </p:cNvSpPr>
            <p:nvPr/>
          </p:nvSpPr>
          <p:spPr bwMode="auto">
            <a:xfrm>
              <a:off x="2653" y="1247"/>
              <a:ext cx="5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6" name="Rectangle 1197"/>
            <p:cNvSpPr>
              <a:spLocks noChangeArrowheads="1"/>
            </p:cNvSpPr>
            <p:nvPr/>
          </p:nvSpPr>
          <p:spPr bwMode="auto">
            <a:xfrm>
              <a:off x="2653" y="1223"/>
              <a:ext cx="5" cy="8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" name="Rectangle 1198"/>
            <p:cNvSpPr>
              <a:spLocks noChangeArrowheads="1"/>
            </p:cNvSpPr>
            <p:nvPr/>
          </p:nvSpPr>
          <p:spPr bwMode="auto">
            <a:xfrm>
              <a:off x="2653" y="1223"/>
              <a:ext cx="5" cy="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8" name="Rectangle 1199"/>
            <p:cNvSpPr>
              <a:spLocks noChangeArrowheads="1"/>
            </p:cNvSpPr>
            <p:nvPr/>
          </p:nvSpPr>
          <p:spPr bwMode="auto">
            <a:xfrm>
              <a:off x="2647" y="1241"/>
              <a:ext cx="17" cy="5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" name="Rectangle 1200"/>
            <p:cNvSpPr>
              <a:spLocks noChangeArrowheads="1"/>
            </p:cNvSpPr>
            <p:nvPr/>
          </p:nvSpPr>
          <p:spPr bwMode="auto">
            <a:xfrm>
              <a:off x="2647" y="1241"/>
              <a:ext cx="17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0" name="Rectangle 1201"/>
            <p:cNvSpPr>
              <a:spLocks noChangeArrowheads="1"/>
            </p:cNvSpPr>
            <p:nvPr/>
          </p:nvSpPr>
          <p:spPr bwMode="auto">
            <a:xfrm>
              <a:off x="2646" y="1231"/>
              <a:ext cx="18" cy="8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1" name="Rectangle 1202"/>
            <p:cNvSpPr>
              <a:spLocks noChangeArrowheads="1"/>
            </p:cNvSpPr>
            <p:nvPr/>
          </p:nvSpPr>
          <p:spPr bwMode="auto">
            <a:xfrm>
              <a:off x="2646" y="1231"/>
              <a:ext cx="18" cy="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2" name="Rectangle 1203"/>
            <p:cNvSpPr>
              <a:spLocks noChangeArrowheads="1"/>
            </p:cNvSpPr>
            <p:nvPr/>
          </p:nvSpPr>
          <p:spPr bwMode="auto">
            <a:xfrm>
              <a:off x="2654" y="1248"/>
              <a:ext cx="4" cy="8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3" name="Rectangle 1204"/>
            <p:cNvSpPr>
              <a:spLocks noChangeArrowheads="1"/>
            </p:cNvSpPr>
            <p:nvPr/>
          </p:nvSpPr>
          <p:spPr bwMode="auto">
            <a:xfrm>
              <a:off x="2654" y="1248"/>
              <a:ext cx="4" cy="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4" name="Rectangle 1205"/>
            <p:cNvSpPr>
              <a:spLocks noChangeArrowheads="1"/>
            </p:cNvSpPr>
            <p:nvPr/>
          </p:nvSpPr>
          <p:spPr bwMode="auto">
            <a:xfrm>
              <a:off x="2670" y="1277"/>
              <a:ext cx="2" cy="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5" name="Rectangle 1206"/>
            <p:cNvSpPr>
              <a:spLocks noChangeArrowheads="1"/>
            </p:cNvSpPr>
            <p:nvPr/>
          </p:nvSpPr>
          <p:spPr bwMode="auto">
            <a:xfrm>
              <a:off x="2661" y="1281"/>
              <a:ext cx="4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6" name="Rectangle 1207"/>
            <p:cNvSpPr>
              <a:spLocks noChangeArrowheads="1"/>
            </p:cNvSpPr>
            <p:nvPr/>
          </p:nvSpPr>
          <p:spPr bwMode="auto">
            <a:xfrm>
              <a:off x="2681" y="1281"/>
              <a:ext cx="8" cy="5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7" name="Rectangle 1208"/>
            <p:cNvSpPr>
              <a:spLocks noChangeArrowheads="1"/>
            </p:cNvSpPr>
            <p:nvPr/>
          </p:nvSpPr>
          <p:spPr bwMode="auto">
            <a:xfrm>
              <a:off x="2681" y="1281"/>
              <a:ext cx="8" cy="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8" name="Freeform 1209"/>
            <p:cNvSpPr>
              <a:spLocks/>
            </p:cNvSpPr>
            <p:nvPr/>
          </p:nvSpPr>
          <p:spPr bwMode="auto">
            <a:xfrm>
              <a:off x="2666" y="1276"/>
              <a:ext cx="5" cy="15"/>
            </a:xfrm>
            <a:custGeom>
              <a:avLst/>
              <a:gdLst>
                <a:gd name="T0" fmla="*/ 24 w 24"/>
                <a:gd name="T1" fmla="*/ 0 h 68"/>
                <a:gd name="T2" fmla="*/ 24 w 24"/>
                <a:gd name="T3" fmla="*/ 68 h 68"/>
                <a:gd name="T4" fmla="*/ 1 w 24"/>
                <a:gd name="T5" fmla="*/ 68 h 68"/>
                <a:gd name="T6" fmla="*/ 0 w 24"/>
                <a:gd name="T7" fmla="*/ 0 h 68"/>
                <a:gd name="T8" fmla="*/ 24 w 2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8">
                  <a:moveTo>
                    <a:pt x="24" y="0"/>
                  </a:moveTo>
                  <a:lnTo>
                    <a:pt x="24" y="68"/>
                  </a:lnTo>
                  <a:lnTo>
                    <a:pt x="1" y="6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" name="Freeform 1210"/>
            <p:cNvSpPr>
              <a:spLocks/>
            </p:cNvSpPr>
            <p:nvPr/>
          </p:nvSpPr>
          <p:spPr bwMode="auto">
            <a:xfrm>
              <a:off x="2666" y="1276"/>
              <a:ext cx="5" cy="15"/>
            </a:xfrm>
            <a:custGeom>
              <a:avLst/>
              <a:gdLst>
                <a:gd name="T0" fmla="*/ 24 w 24"/>
                <a:gd name="T1" fmla="*/ 0 h 68"/>
                <a:gd name="T2" fmla="*/ 24 w 24"/>
                <a:gd name="T3" fmla="*/ 68 h 68"/>
                <a:gd name="T4" fmla="*/ 1 w 24"/>
                <a:gd name="T5" fmla="*/ 68 h 68"/>
                <a:gd name="T6" fmla="*/ 0 w 24"/>
                <a:gd name="T7" fmla="*/ 0 h 68"/>
                <a:gd name="T8" fmla="*/ 24 w 24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8">
                  <a:moveTo>
                    <a:pt x="24" y="0"/>
                  </a:moveTo>
                  <a:lnTo>
                    <a:pt x="24" y="68"/>
                  </a:lnTo>
                  <a:lnTo>
                    <a:pt x="1" y="68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0" name="Rectangle 1211"/>
            <p:cNvSpPr>
              <a:spLocks noChangeArrowheads="1"/>
            </p:cNvSpPr>
            <p:nvPr/>
          </p:nvSpPr>
          <p:spPr bwMode="auto">
            <a:xfrm>
              <a:off x="2672" y="1275"/>
              <a:ext cx="9" cy="17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1" name="Rectangle 1212"/>
            <p:cNvSpPr>
              <a:spLocks noChangeArrowheads="1"/>
            </p:cNvSpPr>
            <p:nvPr/>
          </p:nvSpPr>
          <p:spPr bwMode="auto">
            <a:xfrm>
              <a:off x="2672" y="1275"/>
              <a:ext cx="9" cy="1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2" name="Rectangle 1213"/>
            <p:cNvSpPr>
              <a:spLocks noChangeArrowheads="1"/>
            </p:cNvSpPr>
            <p:nvPr/>
          </p:nvSpPr>
          <p:spPr bwMode="auto">
            <a:xfrm>
              <a:off x="2652" y="1256"/>
              <a:ext cx="7" cy="39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3" name="Rectangle 1214"/>
            <p:cNvSpPr>
              <a:spLocks noChangeArrowheads="1"/>
            </p:cNvSpPr>
            <p:nvPr/>
          </p:nvSpPr>
          <p:spPr bwMode="auto">
            <a:xfrm>
              <a:off x="2652" y="1256"/>
              <a:ext cx="7" cy="3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4" name="Rectangle 1215"/>
            <p:cNvSpPr>
              <a:spLocks noChangeArrowheads="1"/>
            </p:cNvSpPr>
            <p:nvPr/>
          </p:nvSpPr>
          <p:spPr bwMode="auto">
            <a:xfrm>
              <a:off x="4136" y="1976"/>
              <a:ext cx="7" cy="175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5" name="Rectangle 1216"/>
            <p:cNvSpPr>
              <a:spLocks noChangeArrowheads="1"/>
            </p:cNvSpPr>
            <p:nvPr/>
          </p:nvSpPr>
          <p:spPr bwMode="auto">
            <a:xfrm>
              <a:off x="4136" y="1976"/>
              <a:ext cx="7" cy="1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6" name="Rectangle 1217"/>
            <p:cNvSpPr>
              <a:spLocks noChangeArrowheads="1"/>
            </p:cNvSpPr>
            <p:nvPr/>
          </p:nvSpPr>
          <p:spPr bwMode="auto">
            <a:xfrm>
              <a:off x="4136" y="1978"/>
              <a:ext cx="6" cy="1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7" name="Rectangle 1218"/>
            <p:cNvSpPr>
              <a:spLocks noChangeArrowheads="1"/>
            </p:cNvSpPr>
            <p:nvPr/>
          </p:nvSpPr>
          <p:spPr bwMode="auto">
            <a:xfrm>
              <a:off x="4136" y="1978"/>
              <a:ext cx="6" cy="17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8" name="Rectangle 1219"/>
            <p:cNvSpPr>
              <a:spLocks noChangeArrowheads="1"/>
            </p:cNvSpPr>
            <p:nvPr/>
          </p:nvSpPr>
          <p:spPr bwMode="auto">
            <a:xfrm>
              <a:off x="4283" y="1976"/>
              <a:ext cx="8" cy="175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9" name="Rectangle 1220"/>
            <p:cNvSpPr>
              <a:spLocks noChangeArrowheads="1"/>
            </p:cNvSpPr>
            <p:nvPr/>
          </p:nvSpPr>
          <p:spPr bwMode="auto">
            <a:xfrm>
              <a:off x="4283" y="1976"/>
              <a:ext cx="8" cy="1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0" name="Rectangle 1221"/>
            <p:cNvSpPr>
              <a:spLocks noChangeArrowheads="1"/>
            </p:cNvSpPr>
            <p:nvPr/>
          </p:nvSpPr>
          <p:spPr bwMode="auto">
            <a:xfrm>
              <a:off x="4284" y="1978"/>
              <a:ext cx="7" cy="1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1" name="Rectangle 1222"/>
            <p:cNvSpPr>
              <a:spLocks noChangeArrowheads="1"/>
            </p:cNvSpPr>
            <p:nvPr/>
          </p:nvSpPr>
          <p:spPr bwMode="auto">
            <a:xfrm>
              <a:off x="4284" y="1978"/>
              <a:ext cx="7" cy="17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2" name="Rectangle 1223"/>
            <p:cNvSpPr>
              <a:spLocks noChangeArrowheads="1"/>
            </p:cNvSpPr>
            <p:nvPr/>
          </p:nvSpPr>
          <p:spPr bwMode="auto">
            <a:xfrm>
              <a:off x="3542" y="2034"/>
              <a:ext cx="1338" cy="60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3" name="Rectangle 1224"/>
            <p:cNvSpPr>
              <a:spLocks noChangeArrowheads="1"/>
            </p:cNvSpPr>
            <p:nvPr/>
          </p:nvSpPr>
          <p:spPr bwMode="auto">
            <a:xfrm>
              <a:off x="3542" y="2034"/>
              <a:ext cx="1338" cy="6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4" name="Rectangle 1225"/>
            <p:cNvSpPr>
              <a:spLocks noChangeArrowheads="1"/>
            </p:cNvSpPr>
            <p:nvPr/>
          </p:nvSpPr>
          <p:spPr bwMode="auto">
            <a:xfrm>
              <a:off x="5544" y="1938"/>
              <a:ext cx="21" cy="2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5" name="Rectangle 1226"/>
            <p:cNvSpPr>
              <a:spLocks noChangeArrowheads="1"/>
            </p:cNvSpPr>
            <p:nvPr/>
          </p:nvSpPr>
          <p:spPr bwMode="auto">
            <a:xfrm>
              <a:off x="5544" y="1938"/>
              <a:ext cx="21" cy="25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6" name="Freeform 1227"/>
            <p:cNvSpPr>
              <a:spLocks/>
            </p:cNvSpPr>
            <p:nvPr/>
          </p:nvSpPr>
          <p:spPr bwMode="auto">
            <a:xfrm>
              <a:off x="4880" y="2034"/>
              <a:ext cx="32" cy="60"/>
            </a:xfrm>
            <a:custGeom>
              <a:avLst/>
              <a:gdLst>
                <a:gd name="T0" fmla="*/ 0 w 139"/>
                <a:gd name="T1" fmla="*/ 136 h 271"/>
                <a:gd name="T2" fmla="*/ 0 w 139"/>
                <a:gd name="T3" fmla="*/ 271 h 271"/>
                <a:gd name="T4" fmla="*/ 14 w 139"/>
                <a:gd name="T5" fmla="*/ 270 h 271"/>
                <a:gd name="T6" fmla="*/ 27 w 139"/>
                <a:gd name="T7" fmla="*/ 268 h 271"/>
                <a:gd name="T8" fmla="*/ 42 w 139"/>
                <a:gd name="T9" fmla="*/ 265 h 271"/>
                <a:gd name="T10" fmla="*/ 54 w 139"/>
                <a:gd name="T11" fmla="*/ 260 h 271"/>
                <a:gd name="T12" fmla="*/ 66 w 139"/>
                <a:gd name="T13" fmla="*/ 254 h 271"/>
                <a:gd name="T14" fmla="*/ 77 w 139"/>
                <a:gd name="T15" fmla="*/ 248 h 271"/>
                <a:gd name="T16" fmla="*/ 88 w 139"/>
                <a:gd name="T17" fmla="*/ 239 h 271"/>
                <a:gd name="T18" fmla="*/ 98 w 139"/>
                <a:gd name="T19" fmla="*/ 231 h 271"/>
                <a:gd name="T20" fmla="*/ 107 w 139"/>
                <a:gd name="T21" fmla="*/ 221 h 271"/>
                <a:gd name="T22" fmla="*/ 115 w 139"/>
                <a:gd name="T23" fmla="*/ 211 h 271"/>
                <a:gd name="T24" fmla="*/ 122 w 139"/>
                <a:gd name="T25" fmla="*/ 200 h 271"/>
                <a:gd name="T26" fmla="*/ 128 w 139"/>
                <a:gd name="T27" fmla="*/ 188 h 271"/>
                <a:gd name="T28" fmla="*/ 132 w 139"/>
                <a:gd name="T29" fmla="*/ 176 h 271"/>
                <a:gd name="T30" fmla="*/ 136 w 139"/>
                <a:gd name="T31" fmla="*/ 163 h 271"/>
                <a:gd name="T32" fmla="*/ 138 w 139"/>
                <a:gd name="T33" fmla="*/ 149 h 271"/>
                <a:gd name="T34" fmla="*/ 139 w 139"/>
                <a:gd name="T35" fmla="*/ 136 h 271"/>
                <a:gd name="T36" fmla="*/ 138 w 139"/>
                <a:gd name="T37" fmla="*/ 122 h 271"/>
                <a:gd name="T38" fmla="*/ 136 w 139"/>
                <a:gd name="T39" fmla="*/ 108 h 271"/>
                <a:gd name="T40" fmla="*/ 132 w 139"/>
                <a:gd name="T41" fmla="*/ 95 h 271"/>
                <a:gd name="T42" fmla="*/ 128 w 139"/>
                <a:gd name="T43" fmla="*/ 83 h 271"/>
                <a:gd name="T44" fmla="*/ 122 w 139"/>
                <a:gd name="T45" fmla="*/ 71 h 271"/>
                <a:gd name="T46" fmla="*/ 115 w 139"/>
                <a:gd name="T47" fmla="*/ 60 h 271"/>
                <a:gd name="T48" fmla="*/ 107 w 139"/>
                <a:gd name="T49" fmla="*/ 50 h 271"/>
                <a:gd name="T50" fmla="*/ 98 w 139"/>
                <a:gd name="T51" fmla="*/ 40 h 271"/>
                <a:gd name="T52" fmla="*/ 88 w 139"/>
                <a:gd name="T53" fmla="*/ 32 h 271"/>
                <a:gd name="T54" fmla="*/ 77 w 139"/>
                <a:gd name="T55" fmla="*/ 23 h 271"/>
                <a:gd name="T56" fmla="*/ 66 w 139"/>
                <a:gd name="T57" fmla="*/ 16 h 271"/>
                <a:gd name="T58" fmla="*/ 54 w 139"/>
                <a:gd name="T59" fmla="*/ 11 h 271"/>
                <a:gd name="T60" fmla="*/ 42 w 139"/>
                <a:gd name="T61" fmla="*/ 7 h 271"/>
                <a:gd name="T62" fmla="*/ 27 w 139"/>
                <a:gd name="T63" fmla="*/ 4 h 271"/>
                <a:gd name="T64" fmla="*/ 14 w 139"/>
                <a:gd name="T65" fmla="*/ 1 h 271"/>
                <a:gd name="T66" fmla="*/ 0 w 139"/>
                <a:gd name="T67" fmla="*/ 0 h 271"/>
                <a:gd name="T68" fmla="*/ 0 w 139"/>
                <a:gd name="T69" fmla="*/ 13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9" h="271">
                  <a:moveTo>
                    <a:pt x="0" y="136"/>
                  </a:moveTo>
                  <a:lnTo>
                    <a:pt x="0" y="271"/>
                  </a:lnTo>
                  <a:lnTo>
                    <a:pt x="14" y="270"/>
                  </a:lnTo>
                  <a:lnTo>
                    <a:pt x="27" y="268"/>
                  </a:lnTo>
                  <a:lnTo>
                    <a:pt x="42" y="265"/>
                  </a:lnTo>
                  <a:lnTo>
                    <a:pt x="54" y="260"/>
                  </a:lnTo>
                  <a:lnTo>
                    <a:pt x="66" y="254"/>
                  </a:lnTo>
                  <a:lnTo>
                    <a:pt x="77" y="248"/>
                  </a:lnTo>
                  <a:lnTo>
                    <a:pt x="88" y="239"/>
                  </a:lnTo>
                  <a:lnTo>
                    <a:pt x="98" y="231"/>
                  </a:lnTo>
                  <a:lnTo>
                    <a:pt x="107" y="221"/>
                  </a:lnTo>
                  <a:lnTo>
                    <a:pt x="115" y="211"/>
                  </a:lnTo>
                  <a:lnTo>
                    <a:pt x="122" y="200"/>
                  </a:lnTo>
                  <a:lnTo>
                    <a:pt x="128" y="188"/>
                  </a:lnTo>
                  <a:lnTo>
                    <a:pt x="132" y="176"/>
                  </a:lnTo>
                  <a:lnTo>
                    <a:pt x="136" y="163"/>
                  </a:lnTo>
                  <a:lnTo>
                    <a:pt x="138" y="149"/>
                  </a:lnTo>
                  <a:lnTo>
                    <a:pt x="139" y="136"/>
                  </a:lnTo>
                  <a:lnTo>
                    <a:pt x="138" y="122"/>
                  </a:lnTo>
                  <a:lnTo>
                    <a:pt x="136" y="108"/>
                  </a:lnTo>
                  <a:lnTo>
                    <a:pt x="132" y="95"/>
                  </a:lnTo>
                  <a:lnTo>
                    <a:pt x="128" y="83"/>
                  </a:lnTo>
                  <a:lnTo>
                    <a:pt x="122" y="71"/>
                  </a:lnTo>
                  <a:lnTo>
                    <a:pt x="115" y="60"/>
                  </a:lnTo>
                  <a:lnTo>
                    <a:pt x="107" y="50"/>
                  </a:lnTo>
                  <a:lnTo>
                    <a:pt x="98" y="40"/>
                  </a:lnTo>
                  <a:lnTo>
                    <a:pt x="88" y="32"/>
                  </a:lnTo>
                  <a:lnTo>
                    <a:pt x="77" y="23"/>
                  </a:lnTo>
                  <a:lnTo>
                    <a:pt x="66" y="16"/>
                  </a:lnTo>
                  <a:lnTo>
                    <a:pt x="54" y="11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14" y="1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DE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7" name="Freeform 1228"/>
            <p:cNvSpPr>
              <a:spLocks/>
            </p:cNvSpPr>
            <p:nvPr/>
          </p:nvSpPr>
          <p:spPr bwMode="auto">
            <a:xfrm>
              <a:off x="4880" y="2034"/>
              <a:ext cx="32" cy="60"/>
            </a:xfrm>
            <a:custGeom>
              <a:avLst/>
              <a:gdLst>
                <a:gd name="T0" fmla="*/ 0 w 139"/>
                <a:gd name="T1" fmla="*/ 271 h 271"/>
                <a:gd name="T2" fmla="*/ 14 w 139"/>
                <a:gd name="T3" fmla="*/ 270 h 271"/>
                <a:gd name="T4" fmla="*/ 27 w 139"/>
                <a:gd name="T5" fmla="*/ 268 h 271"/>
                <a:gd name="T6" fmla="*/ 42 w 139"/>
                <a:gd name="T7" fmla="*/ 265 h 271"/>
                <a:gd name="T8" fmla="*/ 54 w 139"/>
                <a:gd name="T9" fmla="*/ 260 h 271"/>
                <a:gd name="T10" fmla="*/ 66 w 139"/>
                <a:gd name="T11" fmla="*/ 254 h 271"/>
                <a:gd name="T12" fmla="*/ 77 w 139"/>
                <a:gd name="T13" fmla="*/ 248 h 271"/>
                <a:gd name="T14" fmla="*/ 88 w 139"/>
                <a:gd name="T15" fmla="*/ 239 h 271"/>
                <a:gd name="T16" fmla="*/ 98 w 139"/>
                <a:gd name="T17" fmla="*/ 231 h 271"/>
                <a:gd name="T18" fmla="*/ 107 w 139"/>
                <a:gd name="T19" fmla="*/ 221 h 271"/>
                <a:gd name="T20" fmla="*/ 115 w 139"/>
                <a:gd name="T21" fmla="*/ 211 h 271"/>
                <a:gd name="T22" fmla="*/ 122 w 139"/>
                <a:gd name="T23" fmla="*/ 200 h 271"/>
                <a:gd name="T24" fmla="*/ 128 w 139"/>
                <a:gd name="T25" fmla="*/ 188 h 271"/>
                <a:gd name="T26" fmla="*/ 132 w 139"/>
                <a:gd name="T27" fmla="*/ 176 h 271"/>
                <a:gd name="T28" fmla="*/ 136 w 139"/>
                <a:gd name="T29" fmla="*/ 163 h 271"/>
                <a:gd name="T30" fmla="*/ 138 w 139"/>
                <a:gd name="T31" fmla="*/ 149 h 271"/>
                <a:gd name="T32" fmla="*/ 139 w 139"/>
                <a:gd name="T33" fmla="*/ 136 h 271"/>
                <a:gd name="T34" fmla="*/ 138 w 139"/>
                <a:gd name="T35" fmla="*/ 122 h 271"/>
                <a:gd name="T36" fmla="*/ 136 w 139"/>
                <a:gd name="T37" fmla="*/ 108 h 271"/>
                <a:gd name="T38" fmla="*/ 132 w 139"/>
                <a:gd name="T39" fmla="*/ 95 h 271"/>
                <a:gd name="T40" fmla="*/ 128 w 139"/>
                <a:gd name="T41" fmla="*/ 83 h 271"/>
                <a:gd name="T42" fmla="*/ 122 w 139"/>
                <a:gd name="T43" fmla="*/ 71 h 271"/>
                <a:gd name="T44" fmla="*/ 115 w 139"/>
                <a:gd name="T45" fmla="*/ 60 h 271"/>
                <a:gd name="T46" fmla="*/ 107 w 139"/>
                <a:gd name="T47" fmla="*/ 50 h 271"/>
                <a:gd name="T48" fmla="*/ 98 w 139"/>
                <a:gd name="T49" fmla="*/ 40 h 271"/>
                <a:gd name="T50" fmla="*/ 88 w 139"/>
                <a:gd name="T51" fmla="*/ 32 h 271"/>
                <a:gd name="T52" fmla="*/ 77 w 139"/>
                <a:gd name="T53" fmla="*/ 23 h 271"/>
                <a:gd name="T54" fmla="*/ 66 w 139"/>
                <a:gd name="T55" fmla="*/ 16 h 271"/>
                <a:gd name="T56" fmla="*/ 54 w 139"/>
                <a:gd name="T57" fmla="*/ 11 h 271"/>
                <a:gd name="T58" fmla="*/ 42 w 139"/>
                <a:gd name="T59" fmla="*/ 7 h 271"/>
                <a:gd name="T60" fmla="*/ 27 w 139"/>
                <a:gd name="T61" fmla="*/ 4 h 271"/>
                <a:gd name="T62" fmla="*/ 14 w 139"/>
                <a:gd name="T63" fmla="*/ 1 h 271"/>
                <a:gd name="T64" fmla="*/ 0 w 139"/>
                <a:gd name="T6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271">
                  <a:moveTo>
                    <a:pt x="0" y="271"/>
                  </a:moveTo>
                  <a:lnTo>
                    <a:pt x="14" y="270"/>
                  </a:lnTo>
                  <a:lnTo>
                    <a:pt x="27" y="268"/>
                  </a:lnTo>
                  <a:lnTo>
                    <a:pt x="42" y="265"/>
                  </a:lnTo>
                  <a:lnTo>
                    <a:pt x="54" y="260"/>
                  </a:lnTo>
                  <a:lnTo>
                    <a:pt x="66" y="254"/>
                  </a:lnTo>
                  <a:lnTo>
                    <a:pt x="77" y="248"/>
                  </a:lnTo>
                  <a:lnTo>
                    <a:pt x="88" y="239"/>
                  </a:lnTo>
                  <a:lnTo>
                    <a:pt x="98" y="231"/>
                  </a:lnTo>
                  <a:lnTo>
                    <a:pt x="107" y="221"/>
                  </a:lnTo>
                  <a:lnTo>
                    <a:pt x="115" y="211"/>
                  </a:lnTo>
                  <a:lnTo>
                    <a:pt x="122" y="200"/>
                  </a:lnTo>
                  <a:lnTo>
                    <a:pt x="128" y="188"/>
                  </a:lnTo>
                  <a:lnTo>
                    <a:pt x="132" y="176"/>
                  </a:lnTo>
                  <a:lnTo>
                    <a:pt x="136" y="163"/>
                  </a:lnTo>
                  <a:lnTo>
                    <a:pt x="138" y="149"/>
                  </a:lnTo>
                  <a:lnTo>
                    <a:pt x="139" y="136"/>
                  </a:lnTo>
                  <a:lnTo>
                    <a:pt x="138" y="122"/>
                  </a:lnTo>
                  <a:lnTo>
                    <a:pt x="136" y="108"/>
                  </a:lnTo>
                  <a:lnTo>
                    <a:pt x="132" y="95"/>
                  </a:lnTo>
                  <a:lnTo>
                    <a:pt x="128" y="83"/>
                  </a:lnTo>
                  <a:lnTo>
                    <a:pt x="122" y="71"/>
                  </a:lnTo>
                  <a:lnTo>
                    <a:pt x="115" y="60"/>
                  </a:lnTo>
                  <a:lnTo>
                    <a:pt x="107" y="50"/>
                  </a:lnTo>
                  <a:lnTo>
                    <a:pt x="98" y="40"/>
                  </a:lnTo>
                  <a:lnTo>
                    <a:pt x="88" y="32"/>
                  </a:lnTo>
                  <a:lnTo>
                    <a:pt x="77" y="23"/>
                  </a:lnTo>
                  <a:lnTo>
                    <a:pt x="66" y="16"/>
                  </a:lnTo>
                  <a:lnTo>
                    <a:pt x="54" y="11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8" name="Rectangle 1229"/>
            <p:cNvSpPr>
              <a:spLocks noChangeArrowheads="1"/>
            </p:cNvSpPr>
            <p:nvPr/>
          </p:nvSpPr>
          <p:spPr bwMode="auto">
            <a:xfrm>
              <a:off x="2738" y="1187"/>
              <a:ext cx="181" cy="1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9" name="Rectangle 1230"/>
            <p:cNvSpPr>
              <a:spLocks noChangeArrowheads="1"/>
            </p:cNvSpPr>
            <p:nvPr/>
          </p:nvSpPr>
          <p:spPr bwMode="auto">
            <a:xfrm>
              <a:off x="2738" y="1187"/>
              <a:ext cx="181" cy="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0" name="Rectangle 1231"/>
            <p:cNvSpPr>
              <a:spLocks noChangeArrowheads="1"/>
            </p:cNvSpPr>
            <p:nvPr/>
          </p:nvSpPr>
          <p:spPr bwMode="auto">
            <a:xfrm>
              <a:off x="2738" y="1215"/>
              <a:ext cx="181" cy="11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1" name="Rectangle 1232"/>
            <p:cNvSpPr>
              <a:spLocks noChangeArrowheads="1"/>
            </p:cNvSpPr>
            <p:nvPr/>
          </p:nvSpPr>
          <p:spPr bwMode="auto">
            <a:xfrm>
              <a:off x="2738" y="1215"/>
              <a:ext cx="181" cy="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2" name="Rectangle 1233"/>
            <p:cNvSpPr>
              <a:spLocks noChangeArrowheads="1"/>
            </p:cNvSpPr>
            <p:nvPr/>
          </p:nvSpPr>
          <p:spPr bwMode="auto">
            <a:xfrm>
              <a:off x="2738" y="1241"/>
              <a:ext cx="181" cy="1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3" name="Rectangle 1234"/>
            <p:cNvSpPr>
              <a:spLocks noChangeArrowheads="1"/>
            </p:cNvSpPr>
            <p:nvPr/>
          </p:nvSpPr>
          <p:spPr bwMode="auto">
            <a:xfrm>
              <a:off x="2738" y="1241"/>
              <a:ext cx="181" cy="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4" name="Rectangle 1235"/>
            <p:cNvSpPr>
              <a:spLocks noChangeArrowheads="1"/>
            </p:cNvSpPr>
            <p:nvPr/>
          </p:nvSpPr>
          <p:spPr bwMode="auto">
            <a:xfrm>
              <a:off x="2738" y="1268"/>
              <a:ext cx="181" cy="11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5" name="Rectangle 1236"/>
            <p:cNvSpPr>
              <a:spLocks noChangeArrowheads="1"/>
            </p:cNvSpPr>
            <p:nvPr/>
          </p:nvSpPr>
          <p:spPr bwMode="auto">
            <a:xfrm>
              <a:off x="2738" y="1268"/>
              <a:ext cx="181" cy="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6" name="Rectangle 1237"/>
            <p:cNvSpPr>
              <a:spLocks noChangeArrowheads="1"/>
            </p:cNvSpPr>
            <p:nvPr/>
          </p:nvSpPr>
          <p:spPr bwMode="auto">
            <a:xfrm>
              <a:off x="2738" y="1294"/>
              <a:ext cx="181" cy="12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7" name="Rectangle 1238"/>
            <p:cNvSpPr>
              <a:spLocks noChangeArrowheads="1"/>
            </p:cNvSpPr>
            <p:nvPr/>
          </p:nvSpPr>
          <p:spPr bwMode="auto">
            <a:xfrm>
              <a:off x="2738" y="1294"/>
              <a:ext cx="181" cy="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8" name="Rectangle 1239"/>
            <p:cNvSpPr>
              <a:spLocks noChangeArrowheads="1"/>
            </p:cNvSpPr>
            <p:nvPr/>
          </p:nvSpPr>
          <p:spPr bwMode="auto">
            <a:xfrm>
              <a:off x="2738" y="1321"/>
              <a:ext cx="181" cy="10"/>
            </a:xfrm>
            <a:prstGeom prst="rect">
              <a:avLst/>
            </a:prstGeom>
            <a:solidFill>
              <a:srgbClr val="86858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9" name="Rectangle 1240"/>
            <p:cNvSpPr>
              <a:spLocks noChangeArrowheads="1"/>
            </p:cNvSpPr>
            <p:nvPr/>
          </p:nvSpPr>
          <p:spPr bwMode="auto">
            <a:xfrm>
              <a:off x="2738" y="1321"/>
              <a:ext cx="181" cy="1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0" name="Freeform 1241"/>
            <p:cNvSpPr>
              <a:spLocks/>
            </p:cNvSpPr>
            <p:nvPr/>
          </p:nvSpPr>
          <p:spPr bwMode="auto">
            <a:xfrm>
              <a:off x="5057" y="1046"/>
              <a:ext cx="15" cy="2"/>
            </a:xfrm>
            <a:custGeom>
              <a:avLst/>
              <a:gdLst>
                <a:gd name="T0" fmla="*/ 6 w 68"/>
                <a:gd name="T1" fmla="*/ 0 h 10"/>
                <a:gd name="T2" fmla="*/ 62 w 68"/>
                <a:gd name="T3" fmla="*/ 0 h 10"/>
                <a:gd name="T4" fmla="*/ 68 w 68"/>
                <a:gd name="T5" fmla="*/ 0 h 10"/>
                <a:gd name="T6" fmla="*/ 68 w 68"/>
                <a:gd name="T7" fmla="*/ 10 h 10"/>
                <a:gd name="T8" fmla="*/ 62 w 68"/>
                <a:gd name="T9" fmla="*/ 10 h 10"/>
                <a:gd name="T10" fmla="*/ 6 w 68"/>
                <a:gd name="T11" fmla="*/ 10 h 10"/>
                <a:gd name="T12" fmla="*/ 0 w 68"/>
                <a:gd name="T13" fmla="*/ 10 h 10"/>
                <a:gd name="T14" fmla="*/ 0 w 68"/>
                <a:gd name="T15" fmla="*/ 0 h 10"/>
                <a:gd name="T16" fmla="*/ 6 w 6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0">
                  <a:moveTo>
                    <a:pt x="6" y="0"/>
                  </a:moveTo>
                  <a:lnTo>
                    <a:pt x="62" y="0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62" y="10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" name="Freeform 1242"/>
            <p:cNvSpPr>
              <a:spLocks/>
            </p:cNvSpPr>
            <p:nvPr/>
          </p:nvSpPr>
          <p:spPr bwMode="auto">
            <a:xfrm>
              <a:off x="2599" y="624"/>
              <a:ext cx="58" cy="607"/>
            </a:xfrm>
            <a:custGeom>
              <a:avLst/>
              <a:gdLst>
                <a:gd name="T0" fmla="*/ 241 w 258"/>
                <a:gd name="T1" fmla="*/ 2725 h 2725"/>
                <a:gd name="T2" fmla="*/ 258 w 258"/>
                <a:gd name="T3" fmla="*/ 2724 h 2725"/>
                <a:gd name="T4" fmla="*/ 17 w 258"/>
                <a:gd name="T5" fmla="*/ 0 h 2725"/>
                <a:gd name="T6" fmla="*/ 0 w 258"/>
                <a:gd name="T7" fmla="*/ 1 h 2725"/>
                <a:gd name="T8" fmla="*/ 241 w 258"/>
                <a:gd name="T9" fmla="*/ 2725 h 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725">
                  <a:moveTo>
                    <a:pt x="241" y="2725"/>
                  </a:moveTo>
                  <a:lnTo>
                    <a:pt x="258" y="2724"/>
                  </a:lnTo>
                  <a:lnTo>
                    <a:pt x="17" y="0"/>
                  </a:lnTo>
                  <a:lnTo>
                    <a:pt x="0" y="1"/>
                  </a:lnTo>
                  <a:lnTo>
                    <a:pt x="241" y="27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2" name="Freeform 1243"/>
            <p:cNvSpPr>
              <a:spLocks/>
            </p:cNvSpPr>
            <p:nvPr/>
          </p:nvSpPr>
          <p:spPr bwMode="auto">
            <a:xfrm>
              <a:off x="2599" y="624"/>
              <a:ext cx="58" cy="607"/>
            </a:xfrm>
            <a:custGeom>
              <a:avLst/>
              <a:gdLst>
                <a:gd name="T0" fmla="*/ 241 w 258"/>
                <a:gd name="T1" fmla="*/ 2725 h 2725"/>
                <a:gd name="T2" fmla="*/ 258 w 258"/>
                <a:gd name="T3" fmla="*/ 2724 h 2725"/>
                <a:gd name="T4" fmla="*/ 17 w 258"/>
                <a:gd name="T5" fmla="*/ 0 h 2725"/>
                <a:gd name="T6" fmla="*/ 0 w 258"/>
                <a:gd name="T7" fmla="*/ 1 h 2725"/>
                <a:gd name="T8" fmla="*/ 241 w 258"/>
                <a:gd name="T9" fmla="*/ 2725 h 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725">
                  <a:moveTo>
                    <a:pt x="241" y="2725"/>
                  </a:moveTo>
                  <a:lnTo>
                    <a:pt x="258" y="2724"/>
                  </a:lnTo>
                  <a:lnTo>
                    <a:pt x="17" y="0"/>
                  </a:lnTo>
                  <a:lnTo>
                    <a:pt x="0" y="1"/>
                  </a:lnTo>
                  <a:lnTo>
                    <a:pt x="241" y="27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3" name="Freeform 1244"/>
            <p:cNvSpPr>
              <a:spLocks/>
            </p:cNvSpPr>
            <p:nvPr/>
          </p:nvSpPr>
          <p:spPr bwMode="auto">
            <a:xfrm>
              <a:off x="2956" y="1106"/>
              <a:ext cx="51" cy="15"/>
            </a:xfrm>
            <a:custGeom>
              <a:avLst/>
              <a:gdLst>
                <a:gd name="T0" fmla="*/ 200 w 223"/>
                <a:gd name="T1" fmla="*/ 11 h 65"/>
                <a:gd name="T2" fmla="*/ 200 w 223"/>
                <a:gd name="T3" fmla="*/ 43 h 65"/>
                <a:gd name="T4" fmla="*/ 173 w 223"/>
                <a:gd name="T5" fmla="*/ 43 h 65"/>
                <a:gd name="T6" fmla="*/ 77 w 223"/>
                <a:gd name="T7" fmla="*/ 0 h 65"/>
                <a:gd name="T8" fmla="*/ 0 w 223"/>
                <a:gd name="T9" fmla="*/ 0 h 65"/>
                <a:gd name="T10" fmla="*/ 0 w 223"/>
                <a:gd name="T11" fmla="*/ 45 h 65"/>
                <a:gd name="T12" fmla="*/ 23 w 223"/>
                <a:gd name="T13" fmla="*/ 45 h 65"/>
                <a:gd name="T14" fmla="*/ 23 w 223"/>
                <a:gd name="T15" fmla="*/ 22 h 65"/>
                <a:gd name="T16" fmla="*/ 72 w 223"/>
                <a:gd name="T17" fmla="*/ 22 h 65"/>
                <a:gd name="T18" fmla="*/ 168 w 223"/>
                <a:gd name="T19" fmla="*/ 65 h 65"/>
                <a:gd name="T20" fmla="*/ 223 w 223"/>
                <a:gd name="T21" fmla="*/ 65 h 65"/>
                <a:gd name="T22" fmla="*/ 223 w 223"/>
                <a:gd name="T23" fmla="*/ 11 h 65"/>
                <a:gd name="T24" fmla="*/ 200 w 223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65">
                  <a:moveTo>
                    <a:pt x="200" y="11"/>
                  </a:moveTo>
                  <a:lnTo>
                    <a:pt x="200" y="43"/>
                  </a:lnTo>
                  <a:lnTo>
                    <a:pt x="173" y="43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3" y="45"/>
                  </a:lnTo>
                  <a:lnTo>
                    <a:pt x="23" y="22"/>
                  </a:lnTo>
                  <a:lnTo>
                    <a:pt x="72" y="22"/>
                  </a:lnTo>
                  <a:lnTo>
                    <a:pt x="168" y="65"/>
                  </a:lnTo>
                  <a:lnTo>
                    <a:pt x="223" y="65"/>
                  </a:lnTo>
                  <a:lnTo>
                    <a:pt x="223" y="11"/>
                  </a:lnTo>
                  <a:lnTo>
                    <a:pt x="20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4" name="Freeform 1245"/>
            <p:cNvSpPr>
              <a:spLocks/>
            </p:cNvSpPr>
            <p:nvPr/>
          </p:nvSpPr>
          <p:spPr bwMode="auto">
            <a:xfrm>
              <a:off x="2956" y="1106"/>
              <a:ext cx="51" cy="15"/>
            </a:xfrm>
            <a:custGeom>
              <a:avLst/>
              <a:gdLst>
                <a:gd name="T0" fmla="*/ 200 w 223"/>
                <a:gd name="T1" fmla="*/ 11 h 65"/>
                <a:gd name="T2" fmla="*/ 200 w 223"/>
                <a:gd name="T3" fmla="*/ 43 h 65"/>
                <a:gd name="T4" fmla="*/ 173 w 223"/>
                <a:gd name="T5" fmla="*/ 43 h 65"/>
                <a:gd name="T6" fmla="*/ 77 w 223"/>
                <a:gd name="T7" fmla="*/ 0 h 65"/>
                <a:gd name="T8" fmla="*/ 0 w 223"/>
                <a:gd name="T9" fmla="*/ 0 h 65"/>
                <a:gd name="T10" fmla="*/ 0 w 223"/>
                <a:gd name="T11" fmla="*/ 45 h 65"/>
                <a:gd name="T12" fmla="*/ 23 w 223"/>
                <a:gd name="T13" fmla="*/ 45 h 65"/>
                <a:gd name="T14" fmla="*/ 23 w 223"/>
                <a:gd name="T15" fmla="*/ 22 h 65"/>
                <a:gd name="T16" fmla="*/ 72 w 223"/>
                <a:gd name="T17" fmla="*/ 22 h 65"/>
                <a:gd name="T18" fmla="*/ 168 w 223"/>
                <a:gd name="T19" fmla="*/ 65 h 65"/>
                <a:gd name="T20" fmla="*/ 223 w 223"/>
                <a:gd name="T21" fmla="*/ 65 h 65"/>
                <a:gd name="T22" fmla="*/ 223 w 223"/>
                <a:gd name="T23" fmla="*/ 11 h 65"/>
                <a:gd name="T24" fmla="*/ 200 w 223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65">
                  <a:moveTo>
                    <a:pt x="200" y="11"/>
                  </a:moveTo>
                  <a:lnTo>
                    <a:pt x="200" y="43"/>
                  </a:lnTo>
                  <a:lnTo>
                    <a:pt x="173" y="43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3" y="45"/>
                  </a:lnTo>
                  <a:lnTo>
                    <a:pt x="23" y="22"/>
                  </a:lnTo>
                  <a:lnTo>
                    <a:pt x="72" y="22"/>
                  </a:lnTo>
                  <a:lnTo>
                    <a:pt x="168" y="65"/>
                  </a:lnTo>
                  <a:lnTo>
                    <a:pt x="223" y="65"/>
                  </a:lnTo>
                  <a:lnTo>
                    <a:pt x="223" y="11"/>
                  </a:lnTo>
                  <a:lnTo>
                    <a:pt x="200" y="1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5" name="Freeform 1246"/>
            <p:cNvSpPr>
              <a:spLocks/>
            </p:cNvSpPr>
            <p:nvPr/>
          </p:nvSpPr>
          <p:spPr bwMode="auto">
            <a:xfrm>
              <a:off x="2689" y="1282"/>
              <a:ext cx="55" cy="58"/>
            </a:xfrm>
            <a:custGeom>
              <a:avLst/>
              <a:gdLst>
                <a:gd name="T0" fmla="*/ 0 w 233"/>
                <a:gd name="T1" fmla="*/ 17 h 263"/>
                <a:gd name="T2" fmla="*/ 85 w 233"/>
                <a:gd name="T3" fmla="*/ 17 h 263"/>
                <a:gd name="T4" fmla="*/ 90 w 233"/>
                <a:gd name="T5" fmla="*/ 35 h 263"/>
                <a:gd name="T6" fmla="*/ 93 w 233"/>
                <a:gd name="T7" fmla="*/ 263 h 263"/>
                <a:gd name="T8" fmla="*/ 233 w 233"/>
                <a:gd name="T9" fmla="*/ 263 h 263"/>
                <a:gd name="T10" fmla="*/ 232 w 233"/>
                <a:gd name="T11" fmla="*/ 232 h 263"/>
                <a:gd name="T12" fmla="*/ 216 w 233"/>
                <a:gd name="T13" fmla="*/ 232 h 263"/>
                <a:gd name="T14" fmla="*/ 216 w 233"/>
                <a:gd name="T15" fmla="*/ 246 h 263"/>
                <a:gd name="T16" fmla="*/ 109 w 233"/>
                <a:gd name="T17" fmla="*/ 246 h 263"/>
                <a:gd name="T18" fmla="*/ 107 w 233"/>
                <a:gd name="T19" fmla="*/ 33 h 263"/>
                <a:gd name="T20" fmla="*/ 98 w 233"/>
                <a:gd name="T21" fmla="*/ 0 h 263"/>
                <a:gd name="T22" fmla="*/ 0 w 233"/>
                <a:gd name="T23" fmla="*/ 0 h 263"/>
                <a:gd name="T24" fmla="*/ 0 w 233"/>
                <a:gd name="T25" fmla="*/ 1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" h="263">
                  <a:moveTo>
                    <a:pt x="0" y="17"/>
                  </a:moveTo>
                  <a:lnTo>
                    <a:pt x="85" y="17"/>
                  </a:lnTo>
                  <a:lnTo>
                    <a:pt x="90" y="35"/>
                  </a:lnTo>
                  <a:lnTo>
                    <a:pt x="93" y="263"/>
                  </a:lnTo>
                  <a:lnTo>
                    <a:pt x="233" y="263"/>
                  </a:lnTo>
                  <a:lnTo>
                    <a:pt x="232" y="232"/>
                  </a:lnTo>
                  <a:lnTo>
                    <a:pt x="216" y="232"/>
                  </a:lnTo>
                  <a:lnTo>
                    <a:pt x="216" y="246"/>
                  </a:lnTo>
                  <a:lnTo>
                    <a:pt x="109" y="246"/>
                  </a:lnTo>
                  <a:lnTo>
                    <a:pt x="107" y="33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6" name="Freeform 1247"/>
            <p:cNvSpPr>
              <a:spLocks/>
            </p:cNvSpPr>
            <p:nvPr/>
          </p:nvSpPr>
          <p:spPr bwMode="auto">
            <a:xfrm>
              <a:off x="2689" y="1282"/>
              <a:ext cx="55" cy="58"/>
            </a:xfrm>
            <a:custGeom>
              <a:avLst/>
              <a:gdLst>
                <a:gd name="T0" fmla="*/ 0 w 233"/>
                <a:gd name="T1" fmla="*/ 17 h 263"/>
                <a:gd name="T2" fmla="*/ 85 w 233"/>
                <a:gd name="T3" fmla="*/ 17 h 263"/>
                <a:gd name="T4" fmla="*/ 90 w 233"/>
                <a:gd name="T5" fmla="*/ 35 h 263"/>
                <a:gd name="T6" fmla="*/ 93 w 233"/>
                <a:gd name="T7" fmla="*/ 263 h 263"/>
                <a:gd name="T8" fmla="*/ 233 w 233"/>
                <a:gd name="T9" fmla="*/ 263 h 263"/>
                <a:gd name="T10" fmla="*/ 232 w 233"/>
                <a:gd name="T11" fmla="*/ 232 h 263"/>
                <a:gd name="T12" fmla="*/ 216 w 233"/>
                <a:gd name="T13" fmla="*/ 232 h 263"/>
                <a:gd name="T14" fmla="*/ 216 w 233"/>
                <a:gd name="T15" fmla="*/ 246 h 263"/>
                <a:gd name="T16" fmla="*/ 109 w 233"/>
                <a:gd name="T17" fmla="*/ 246 h 263"/>
                <a:gd name="T18" fmla="*/ 107 w 233"/>
                <a:gd name="T19" fmla="*/ 33 h 263"/>
                <a:gd name="T20" fmla="*/ 98 w 233"/>
                <a:gd name="T21" fmla="*/ 0 h 263"/>
                <a:gd name="T22" fmla="*/ 0 w 233"/>
                <a:gd name="T23" fmla="*/ 0 h 263"/>
                <a:gd name="T24" fmla="*/ 0 w 233"/>
                <a:gd name="T25" fmla="*/ 1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" h="263">
                  <a:moveTo>
                    <a:pt x="0" y="17"/>
                  </a:moveTo>
                  <a:lnTo>
                    <a:pt x="85" y="17"/>
                  </a:lnTo>
                  <a:lnTo>
                    <a:pt x="90" y="35"/>
                  </a:lnTo>
                  <a:lnTo>
                    <a:pt x="93" y="263"/>
                  </a:lnTo>
                  <a:lnTo>
                    <a:pt x="233" y="263"/>
                  </a:lnTo>
                  <a:lnTo>
                    <a:pt x="232" y="232"/>
                  </a:lnTo>
                  <a:lnTo>
                    <a:pt x="216" y="232"/>
                  </a:lnTo>
                  <a:lnTo>
                    <a:pt x="216" y="246"/>
                  </a:lnTo>
                  <a:lnTo>
                    <a:pt x="109" y="246"/>
                  </a:lnTo>
                  <a:lnTo>
                    <a:pt x="107" y="33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7" name="Freeform 1248"/>
            <p:cNvSpPr>
              <a:spLocks/>
            </p:cNvSpPr>
            <p:nvPr/>
          </p:nvSpPr>
          <p:spPr bwMode="auto">
            <a:xfrm>
              <a:off x="2826" y="1877"/>
              <a:ext cx="97" cy="54"/>
            </a:xfrm>
            <a:custGeom>
              <a:avLst/>
              <a:gdLst>
                <a:gd name="T0" fmla="*/ 403 w 421"/>
                <a:gd name="T1" fmla="*/ 104 h 249"/>
                <a:gd name="T2" fmla="*/ 403 w 421"/>
                <a:gd name="T3" fmla="*/ 0 h 249"/>
                <a:gd name="T4" fmla="*/ 421 w 421"/>
                <a:gd name="T5" fmla="*/ 0 h 249"/>
                <a:gd name="T6" fmla="*/ 421 w 421"/>
                <a:gd name="T7" fmla="*/ 104 h 249"/>
                <a:gd name="T8" fmla="*/ 390 w 421"/>
                <a:gd name="T9" fmla="*/ 249 h 249"/>
                <a:gd name="T10" fmla="*/ 64 w 421"/>
                <a:gd name="T11" fmla="*/ 249 h 249"/>
                <a:gd name="T12" fmla="*/ 0 w 421"/>
                <a:gd name="T13" fmla="*/ 197 h 249"/>
                <a:gd name="T14" fmla="*/ 0 w 421"/>
                <a:gd name="T15" fmla="*/ 54 h 249"/>
                <a:gd name="T16" fmla="*/ 15 w 421"/>
                <a:gd name="T17" fmla="*/ 54 h 249"/>
                <a:gd name="T18" fmla="*/ 15 w 421"/>
                <a:gd name="T19" fmla="*/ 189 h 249"/>
                <a:gd name="T20" fmla="*/ 69 w 421"/>
                <a:gd name="T21" fmla="*/ 234 h 249"/>
                <a:gd name="T22" fmla="*/ 386 w 421"/>
                <a:gd name="T23" fmla="*/ 234 h 249"/>
                <a:gd name="T24" fmla="*/ 403 w 421"/>
                <a:gd name="T25" fmla="*/ 10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249">
                  <a:moveTo>
                    <a:pt x="403" y="104"/>
                  </a:moveTo>
                  <a:lnTo>
                    <a:pt x="403" y="0"/>
                  </a:lnTo>
                  <a:lnTo>
                    <a:pt x="421" y="0"/>
                  </a:lnTo>
                  <a:lnTo>
                    <a:pt x="421" y="104"/>
                  </a:lnTo>
                  <a:lnTo>
                    <a:pt x="390" y="249"/>
                  </a:lnTo>
                  <a:lnTo>
                    <a:pt x="64" y="249"/>
                  </a:lnTo>
                  <a:lnTo>
                    <a:pt x="0" y="197"/>
                  </a:lnTo>
                  <a:lnTo>
                    <a:pt x="0" y="54"/>
                  </a:lnTo>
                  <a:lnTo>
                    <a:pt x="15" y="54"/>
                  </a:lnTo>
                  <a:lnTo>
                    <a:pt x="15" y="189"/>
                  </a:lnTo>
                  <a:lnTo>
                    <a:pt x="69" y="234"/>
                  </a:lnTo>
                  <a:lnTo>
                    <a:pt x="386" y="234"/>
                  </a:lnTo>
                  <a:lnTo>
                    <a:pt x="403" y="1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8" name="Freeform 1249"/>
            <p:cNvSpPr>
              <a:spLocks/>
            </p:cNvSpPr>
            <p:nvPr/>
          </p:nvSpPr>
          <p:spPr bwMode="auto">
            <a:xfrm>
              <a:off x="2826" y="1877"/>
              <a:ext cx="97" cy="54"/>
            </a:xfrm>
            <a:custGeom>
              <a:avLst/>
              <a:gdLst>
                <a:gd name="T0" fmla="*/ 403 w 421"/>
                <a:gd name="T1" fmla="*/ 104 h 249"/>
                <a:gd name="T2" fmla="*/ 403 w 421"/>
                <a:gd name="T3" fmla="*/ 0 h 249"/>
                <a:gd name="T4" fmla="*/ 421 w 421"/>
                <a:gd name="T5" fmla="*/ 0 h 249"/>
                <a:gd name="T6" fmla="*/ 421 w 421"/>
                <a:gd name="T7" fmla="*/ 104 h 249"/>
                <a:gd name="T8" fmla="*/ 390 w 421"/>
                <a:gd name="T9" fmla="*/ 249 h 249"/>
                <a:gd name="T10" fmla="*/ 64 w 421"/>
                <a:gd name="T11" fmla="*/ 249 h 249"/>
                <a:gd name="T12" fmla="*/ 0 w 421"/>
                <a:gd name="T13" fmla="*/ 197 h 249"/>
                <a:gd name="T14" fmla="*/ 0 w 421"/>
                <a:gd name="T15" fmla="*/ 54 h 249"/>
                <a:gd name="T16" fmla="*/ 15 w 421"/>
                <a:gd name="T17" fmla="*/ 54 h 249"/>
                <a:gd name="T18" fmla="*/ 15 w 421"/>
                <a:gd name="T19" fmla="*/ 189 h 249"/>
                <a:gd name="T20" fmla="*/ 69 w 421"/>
                <a:gd name="T21" fmla="*/ 234 h 249"/>
                <a:gd name="T22" fmla="*/ 386 w 421"/>
                <a:gd name="T23" fmla="*/ 234 h 249"/>
                <a:gd name="T24" fmla="*/ 403 w 421"/>
                <a:gd name="T25" fmla="*/ 10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249">
                  <a:moveTo>
                    <a:pt x="403" y="104"/>
                  </a:moveTo>
                  <a:lnTo>
                    <a:pt x="403" y="0"/>
                  </a:lnTo>
                  <a:lnTo>
                    <a:pt x="421" y="0"/>
                  </a:lnTo>
                  <a:lnTo>
                    <a:pt x="421" y="104"/>
                  </a:lnTo>
                  <a:lnTo>
                    <a:pt x="390" y="249"/>
                  </a:lnTo>
                  <a:lnTo>
                    <a:pt x="64" y="249"/>
                  </a:lnTo>
                  <a:lnTo>
                    <a:pt x="0" y="197"/>
                  </a:lnTo>
                  <a:lnTo>
                    <a:pt x="0" y="54"/>
                  </a:lnTo>
                  <a:lnTo>
                    <a:pt x="15" y="54"/>
                  </a:lnTo>
                  <a:lnTo>
                    <a:pt x="15" y="189"/>
                  </a:lnTo>
                  <a:lnTo>
                    <a:pt x="69" y="234"/>
                  </a:lnTo>
                  <a:lnTo>
                    <a:pt x="386" y="234"/>
                  </a:lnTo>
                  <a:lnTo>
                    <a:pt x="403" y="10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9" name="Freeform 1250"/>
            <p:cNvSpPr>
              <a:spLocks/>
            </p:cNvSpPr>
            <p:nvPr/>
          </p:nvSpPr>
          <p:spPr bwMode="auto">
            <a:xfrm>
              <a:off x="2603" y="2144"/>
              <a:ext cx="12" cy="3"/>
            </a:xfrm>
            <a:custGeom>
              <a:avLst/>
              <a:gdLst>
                <a:gd name="T0" fmla="*/ 6 w 50"/>
                <a:gd name="T1" fmla="*/ 0 h 11"/>
                <a:gd name="T2" fmla="*/ 44 w 50"/>
                <a:gd name="T3" fmla="*/ 0 h 11"/>
                <a:gd name="T4" fmla="*/ 50 w 50"/>
                <a:gd name="T5" fmla="*/ 0 h 11"/>
                <a:gd name="T6" fmla="*/ 50 w 50"/>
                <a:gd name="T7" fmla="*/ 11 h 11"/>
                <a:gd name="T8" fmla="*/ 44 w 50"/>
                <a:gd name="T9" fmla="*/ 11 h 11"/>
                <a:gd name="T10" fmla="*/ 6 w 50"/>
                <a:gd name="T11" fmla="*/ 11 h 11"/>
                <a:gd name="T12" fmla="*/ 0 w 50"/>
                <a:gd name="T13" fmla="*/ 11 h 11"/>
                <a:gd name="T14" fmla="*/ 0 w 50"/>
                <a:gd name="T15" fmla="*/ 0 h 11"/>
                <a:gd name="T16" fmla="*/ 6 w 5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1">
                  <a:moveTo>
                    <a:pt x="6" y="0"/>
                  </a:moveTo>
                  <a:lnTo>
                    <a:pt x="44" y="0"/>
                  </a:lnTo>
                  <a:lnTo>
                    <a:pt x="50" y="0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0" name="Freeform 1251"/>
            <p:cNvSpPr>
              <a:spLocks/>
            </p:cNvSpPr>
            <p:nvPr/>
          </p:nvSpPr>
          <p:spPr bwMode="auto">
            <a:xfrm>
              <a:off x="2594" y="2137"/>
              <a:ext cx="12" cy="3"/>
            </a:xfrm>
            <a:custGeom>
              <a:avLst/>
              <a:gdLst>
                <a:gd name="T0" fmla="*/ 6 w 51"/>
                <a:gd name="T1" fmla="*/ 0 h 11"/>
                <a:gd name="T2" fmla="*/ 46 w 51"/>
                <a:gd name="T3" fmla="*/ 0 h 11"/>
                <a:gd name="T4" fmla="*/ 51 w 51"/>
                <a:gd name="T5" fmla="*/ 0 h 11"/>
                <a:gd name="T6" fmla="*/ 51 w 51"/>
                <a:gd name="T7" fmla="*/ 11 h 11"/>
                <a:gd name="T8" fmla="*/ 46 w 51"/>
                <a:gd name="T9" fmla="*/ 11 h 11"/>
                <a:gd name="T10" fmla="*/ 6 w 51"/>
                <a:gd name="T11" fmla="*/ 11 h 11"/>
                <a:gd name="T12" fmla="*/ 0 w 51"/>
                <a:gd name="T13" fmla="*/ 11 h 11"/>
                <a:gd name="T14" fmla="*/ 0 w 51"/>
                <a:gd name="T15" fmla="*/ 0 h 11"/>
                <a:gd name="T16" fmla="*/ 6 w 51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1">
                  <a:moveTo>
                    <a:pt x="6" y="0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51" y="11"/>
                  </a:lnTo>
                  <a:lnTo>
                    <a:pt x="46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1" name="Freeform 1252"/>
            <p:cNvSpPr>
              <a:spLocks/>
            </p:cNvSpPr>
            <p:nvPr/>
          </p:nvSpPr>
          <p:spPr bwMode="auto">
            <a:xfrm>
              <a:off x="2613" y="1989"/>
              <a:ext cx="8" cy="5"/>
            </a:xfrm>
            <a:custGeom>
              <a:avLst/>
              <a:gdLst>
                <a:gd name="T0" fmla="*/ 8 w 34"/>
                <a:gd name="T1" fmla="*/ 0 h 20"/>
                <a:gd name="T2" fmla="*/ 33 w 34"/>
                <a:gd name="T3" fmla="*/ 12 h 20"/>
                <a:gd name="T4" fmla="*/ 34 w 34"/>
                <a:gd name="T5" fmla="*/ 13 h 20"/>
                <a:gd name="T6" fmla="*/ 34 w 34"/>
                <a:gd name="T7" fmla="*/ 20 h 20"/>
                <a:gd name="T8" fmla="*/ 26 w 34"/>
                <a:gd name="T9" fmla="*/ 20 h 20"/>
                <a:gd name="T10" fmla="*/ 1 w 34"/>
                <a:gd name="T11" fmla="*/ 9 h 20"/>
                <a:gd name="T12" fmla="*/ 0 w 34"/>
                <a:gd name="T13" fmla="*/ 7 h 20"/>
                <a:gd name="T14" fmla="*/ 0 w 34"/>
                <a:gd name="T15" fmla="*/ 0 h 20"/>
                <a:gd name="T16" fmla="*/ 8 w 34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0">
                  <a:moveTo>
                    <a:pt x="8" y="0"/>
                  </a:moveTo>
                  <a:lnTo>
                    <a:pt x="33" y="12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26" y="2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2" name="Freeform 1253"/>
            <p:cNvSpPr>
              <a:spLocks/>
            </p:cNvSpPr>
            <p:nvPr/>
          </p:nvSpPr>
          <p:spPr bwMode="auto">
            <a:xfrm>
              <a:off x="2613" y="2137"/>
              <a:ext cx="8" cy="3"/>
            </a:xfrm>
            <a:custGeom>
              <a:avLst/>
              <a:gdLst>
                <a:gd name="T0" fmla="*/ 5 w 38"/>
                <a:gd name="T1" fmla="*/ 0 h 11"/>
                <a:gd name="T2" fmla="*/ 32 w 38"/>
                <a:gd name="T3" fmla="*/ 0 h 11"/>
                <a:gd name="T4" fmla="*/ 38 w 38"/>
                <a:gd name="T5" fmla="*/ 0 h 11"/>
                <a:gd name="T6" fmla="*/ 38 w 38"/>
                <a:gd name="T7" fmla="*/ 11 h 11"/>
                <a:gd name="T8" fmla="*/ 32 w 38"/>
                <a:gd name="T9" fmla="*/ 11 h 11"/>
                <a:gd name="T10" fmla="*/ 5 w 38"/>
                <a:gd name="T11" fmla="*/ 11 h 11"/>
                <a:gd name="T12" fmla="*/ 0 w 38"/>
                <a:gd name="T13" fmla="*/ 11 h 11"/>
                <a:gd name="T14" fmla="*/ 0 w 38"/>
                <a:gd name="T15" fmla="*/ 0 h 11"/>
                <a:gd name="T16" fmla="*/ 5 w 3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">
                  <a:moveTo>
                    <a:pt x="5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38" y="11"/>
                  </a:lnTo>
                  <a:lnTo>
                    <a:pt x="32" y="11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3" name="Freeform 1254"/>
            <p:cNvSpPr>
              <a:spLocks/>
            </p:cNvSpPr>
            <p:nvPr/>
          </p:nvSpPr>
          <p:spPr bwMode="auto">
            <a:xfrm>
              <a:off x="2583" y="2144"/>
              <a:ext cx="14" cy="3"/>
            </a:xfrm>
            <a:custGeom>
              <a:avLst/>
              <a:gdLst>
                <a:gd name="T0" fmla="*/ 54 w 60"/>
                <a:gd name="T1" fmla="*/ 11 h 11"/>
                <a:gd name="T2" fmla="*/ 5 w 60"/>
                <a:gd name="T3" fmla="*/ 11 h 11"/>
                <a:gd name="T4" fmla="*/ 0 w 60"/>
                <a:gd name="T5" fmla="*/ 11 h 11"/>
                <a:gd name="T6" fmla="*/ 0 w 60"/>
                <a:gd name="T7" fmla="*/ 0 h 11"/>
                <a:gd name="T8" fmla="*/ 5 w 60"/>
                <a:gd name="T9" fmla="*/ 0 h 11"/>
                <a:gd name="T10" fmla="*/ 54 w 60"/>
                <a:gd name="T11" fmla="*/ 0 h 11"/>
                <a:gd name="T12" fmla="*/ 60 w 60"/>
                <a:gd name="T13" fmla="*/ 0 h 11"/>
                <a:gd name="T14" fmla="*/ 60 w 60"/>
                <a:gd name="T15" fmla="*/ 11 h 11"/>
                <a:gd name="T16" fmla="*/ 54 w 6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1">
                  <a:moveTo>
                    <a:pt x="54" y="11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11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4" name="Rectangle 1255"/>
            <p:cNvSpPr>
              <a:spLocks noChangeArrowheads="1"/>
            </p:cNvSpPr>
            <p:nvPr/>
          </p:nvSpPr>
          <p:spPr bwMode="auto">
            <a:xfrm>
              <a:off x="3549" y="2043"/>
              <a:ext cx="575" cy="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5" name="Rectangle 1256"/>
            <p:cNvSpPr>
              <a:spLocks noChangeArrowheads="1"/>
            </p:cNvSpPr>
            <p:nvPr/>
          </p:nvSpPr>
          <p:spPr bwMode="auto">
            <a:xfrm>
              <a:off x="3549" y="2043"/>
              <a:ext cx="575" cy="42"/>
            </a:xfrm>
            <a:prstGeom prst="rect">
              <a:avLst/>
            </a:prstGeom>
            <a:solidFill>
              <a:srgbClr val="DA251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6" name="Rectangle 1257"/>
            <p:cNvSpPr>
              <a:spLocks noChangeArrowheads="1"/>
            </p:cNvSpPr>
            <p:nvPr/>
          </p:nvSpPr>
          <p:spPr bwMode="auto">
            <a:xfrm>
              <a:off x="3549" y="2043"/>
              <a:ext cx="575" cy="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7" name="Rectangle 1258"/>
            <p:cNvSpPr>
              <a:spLocks noChangeArrowheads="1"/>
            </p:cNvSpPr>
            <p:nvPr/>
          </p:nvSpPr>
          <p:spPr bwMode="auto">
            <a:xfrm>
              <a:off x="3477" y="2106"/>
              <a:ext cx="8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8" name="Rectangle 1259"/>
            <p:cNvSpPr>
              <a:spLocks noChangeArrowheads="1"/>
            </p:cNvSpPr>
            <p:nvPr/>
          </p:nvSpPr>
          <p:spPr bwMode="auto">
            <a:xfrm>
              <a:off x="3491" y="2043"/>
              <a:ext cx="51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9" name="Rectangle 1260"/>
            <p:cNvSpPr>
              <a:spLocks noChangeArrowheads="1"/>
            </p:cNvSpPr>
            <p:nvPr/>
          </p:nvSpPr>
          <p:spPr bwMode="auto">
            <a:xfrm>
              <a:off x="3477" y="2103"/>
              <a:ext cx="12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0" name="Rectangle 1261"/>
            <p:cNvSpPr>
              <a:spLocks noChangeArrowheads="1"/>
            </p:cNvSpPr>
            <p:nvPr/>
          </p:nvSpPr>
          <p:spPr bwMode="auto">
            <a:xfrm>
              <a:off x="3477" y="2103"/>
              <a:ext cx="12" cy="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" name="Freeform 1262"/>
            <p:cNvSpPr>
              <a:spLocks/>
            </p:cNvSpPr>
            <p:nvPr/>
          </p:nvSpPr>
          <p:spPr bwMode="auto">
            <a:xfrm>
              <a:off x="3489" y="2035"/>
              <a:ext cx="53" cy="76"/>
            </a:xfrm>
            <a:custGeom>
              <a:avLst/>
              <a:gdLst>
                <a:gd name="T0" fmla="*/ 0 w 230"/>
                <a:gd name="T1" fmla="*/ 0 h 349"/>
                <a:gd name="T2" fmla="*/ 0 w 230"/>
                <a:gd name="T3" fmla="*/ 349 h 349"/>
                <a:gd name="T4" fmla="*/ 37 w 230"/>
                <a:gd name="T5" fmla="*/ 349 h 349"/>
                <a:gd name="T6" fmla="*/ 95 w 230"/>
                <a:gd name="T7" fmla="*/ 269 h 349"/>
                <a:gd name="T8" fmla="*/ 96 w 230"/>
                <a:gd name="T9" fmla="*/ 267 h 349"/>
                <a:gd name="T10" fmla="*/ 96 w 230"/>
                <a:gd name="T11" fmla="*/ 265 h 349"/>
                <a:gd name="T12" fmla="*/ 210 w 230"/>
                <a:gd name="T13" fmla="*/ 265 h 349"/>
                <a:gd name="T14" fmla="*/ 230 w 230"/>
                <a:gd name="T15" fmla="*/ 262 h 349"/>
                <a:gd name="T16" fmla="*/ 230 w 230"/>
                <a:gd name="T17" fmla="*/ 7 h 349"/>
                <a:gd name="T18" fmla="*/ 210 w 230"/>
                <a:gd name="T19" fmla="*/ 4 h 349"/>
                <a:gd name="T20" fmla="*/ 0 w 230"/>
                <a:gd name="T21" fmla="*/ 4 h 349"/>
                <a:gd name="T22" fmla="*/ 0 w 230"/>
                <a:gd name="T2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" h="349">
                  <a:moveTo>
                    <a:pt x="0" y="0"/>
                  </a:moveTo>
                  <a:lnTo>
                    <a:pt x="0" y="349"/>
                  </a:lnTo>
                  <a:lnTo>
                    <a:pt x="37" y="349"/>
                  </a:lnTo>
                  <a:lnTo>
                    <a:pt x="95" y="269"/>
                  </a:lnTo>
                  <a:lnTo>
                    <a:pt x="96" y="267"/>
                  </a:lnTo>
                  <a:lnTo>
                    <a:pt x="96" y="265"/>
                  </a:lnTo>
                  <a:lnTo>
                    <a:pt x="210" y="265"/>
                  </a:lnTo>
                  <a:lnTo>
                    <a:pt x="230" y="262"/>
                  </a:lnTo>
                  <a:lnTo>
                    <a:pt x="230" y="7"/>
                  </a:lnTo>
                  <a:lnTo>
                    <a:pt x="21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2" name="Freeform 1263"/>
            <p:cNvSpPr>
              <a:spLocks/>
            </p:cNvSpPr>
            <p:nvPr/>
          </p:nvSpPr>
          <p:spPr bwMode="auto">
            <a:xfrm>
              <a:off x="3489" y="2035"/>
              <a:ext cx="53" cy="76"/>
            </a:xfrm>
            <a:custGeom>
              <a:avLst/>
              <a:gdLst>
                <a:gd name="T0" fmla="*/ 0 w 230"/>
                <a:gd name="T1" fmla="*/ 0 h 349"/>
                <a:gd name="T2" fmla="*/ 0 w 230"/>
                <a:gd name="T3" fmla="*/ 349 h 349"/>
                <a:gd name="T4" fmla="*/ 37 w 230"/>
                <a:gd name="T5" fmla="*/ 349 h 349"/>
                <a:gd name="T6" fmla="*/ 95 w 230"/>
                <a:gd name="T7" fmla="*/ 269 h 349"/>
                <a:gd name="T8" fmla="*/ 96 w 230"/>
                <a:gd name="T9" fmla="*/ 267 h 349"/>
                <a:gd name="T10" fmla="*/ 96 w 230"/>
                <a:gd name="T11" fmla="*/ 265 h 349"/>
                <a:gd name="T12" fmla="*/ 210 w 230"/>
                <a:gd name="T13" fmla="*/ 265 h 349"/>
                <a:gd name="T14" fmla="*/ 230 w 230"/>
                <a:gd name="T15" fmla="*/ 262 h 349"/>
                <a:gd name="T16" fmla="*/ 230 w 230"/>
                <a:gd name="T17" fmla="*/ 7 h 349"/>
                <a:gd name="T18" fmla="*/ 210 w 230"/>
                <a:gd name="T19" fmla="*/ 4 h 349"/>
                <a:gd name="T20" fmla="*/ 0 w 230"/>
                <a:gd name="T21" fmla="*/ 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349">
                  <a:moveTo>
                    <a:pt x="0" y="0"/>
                  </a:moveTo>
                  <a:lnTo>
                    <a:pt x="0" y="349"/>
                  </a:lnTo>
                  <a:lnTo>
                    <a:pt x="37" y="349"/>
                  </a:lnTo>
                  <a:lnTo>
                    <a:pt x="95" y="269"/>
                  </a:lnTo>
                  <a:lnTo>
                    <a:pt x="96" y="267"/>
                  </a:lnTo>
                  <a:lnTo>
                    <a:pt x="96" y="265"/>
                  </a:lnTo>
                  <a:lnTo>
                    <a:pt x="210" y="265"/>
                  </a:lnTo>
                  <a:lnTo>
                    <a:pt x="230" y="262"/>
                  </a:lnTo>
                  <a:lnTo>
                    <a:pt x="230" y="7"/>
                  </a:lnTo>
                  <a:lnTo>
                    <a:pt x="210" y="4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3" name="Rectangle 1264"/>
            <p:cNvSpPr>
              <a:spLocks noChangeArrowheads="1"/>
            </p:cNvSpPr>
            <p:nvPr/>
          </p:nvSpPr>
          <p:spPr bwMode="auto">
            <a:xfrm>
              <a:off x="3489" y="2037"/>
              <a:ext cx="53" cy="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4" name="Rectangle 1265"/>
            <p:cNvSpPr>
              <a:spLocks noChangeArrowheads="1"/>
            </p:cNvSpPr>
            <p:nvPr/>
          </p:nvSpPr>
          <p:spPr bwMode="auto">
            <a:xfrm>
              <a:off x="3489" y="2037"/>
              <a:ext cx="53" cy="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5" name="Rectangle 1266"/>
            <p:cNvSpPr>
              <a:spLocks noChangeArrowheads="1"/>
            </p:cNvSpPr>
            <p:nvPr/>
          </p:nvSpPr>
          <p:spPr bwMode="auto">
            <a:xfrm>
              <a:off x="3489" y="2106"/>
              <a:ext cx="7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6" name="Freeform 1267"/>
            <p:cNvSpPr>
              <a:spLocks/>
            </p:cNvSpPr>
            <p:nvPr/>
          </p:nvSpPr>
          <p:spPr bwMode="auto">
            <a:xfrm>
              <a:off x="3496" y="2104"/>
              <a:ext cx="7" cy="6"/>
            </a:xfrm>
            <a:custGeom>
              <a:avLst/>
              <a:gdLst>
                <a:gd name="T0" fmla="*/ 16 w 35"/>
                <a:gd name="T1" fmla="*/ 26 h 26"/>
                <a:gd name="T2" fmla="*/ 35 w 35"/>
                <a:gd name="T3" fmla="*/ 0 h 26"/>
                <a:gd name="T4" fmla="*/ 0 w 35"/>
                <a:gd name="T5" fmla="*/ 0 h 26"/>
                <a:gd name="T6" fmla="*/ 0 w 35"/>
                <a:gd name="T7" fmla="*/ 26 h 26"/>
                <a:gd name="T8" fmla="*/ 16 w 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16" y="26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7" name="Freeform 1268"/>
            <p:cNvSpPr>
              <a:spLocks/>
            </p:cNvSpPr>
            <p:nvPr/>
          </p:nvSpPr>
          <p:spPr bwMode="auto">
            <a:xfrm>
              <a:off x="3496" y="2104"/>
              <a:ext cx="7" cy="6"/>
            </a:xfrm>
            <a:custGeom>
              <a:avLst/>
              <a:gdLst>
                <a:gd name="T0" fmla="*/ 16 w 35"/>
                <a:gd name="T1" fmla="*/ 26 h 26"/>
                <a:gd name="T2" fmla="*/ 35 w 35"/>
                <a:gd name="T3" fmla="*/ 0 h 26"/>
                <a:gd name="T4" fmla="*/ 0 w 35"/>
                <a:gd name="T5" fmla="*/ 0 h 26"/>
                <a:gd name="T6" fmla="*/ 0 w 35"/>
                <a:gd name="T7" fmla="*/ 26 h 26"/>
                <a:gd name="T8" fmla="*/ 16 w 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16" y="26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6" y="2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8" name="Rectangle 1269"/>
            <p:cNvSpPr>
              <a:spLocks noChangeArrowheads="1"/>
            </p:cNvSpPr>
            <p:nvPr/>
          </p:nvSpPr>
          <p:spPr bwMode="auto">
            <a:xfrm>
              <a:off x="3489" y="2106"/>
              <a:ext cx="7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9" name="Freeform 1270"/>
            <p:cNvSpPr>
              <a:spLocks/>
            </p:cNvSpPr>
            <p:nvPr/>
          </p:nvSpPr>
          <p:spPr bwMode="auto">
            <a:xfrm>
              <a:off x="3496" y="2104"/>
              <a:ext cx="7" cy="6"/>
            </a:xfrm>
            <a:custGeom>
              <a:avLst/>
              <a:gdLst>
                <a:gd name="T0" fmla="*/ 16 w 35"/>
                <a:gd name="T1" fmla="*/ 26 h 26"/>
                <a:gd name="T2" fmla="*/ 35 w 35"/>
                <a:gd name="T3" fmla="*/ 0 h 26"/>
                <a:gd name="T4" fmla="*/ 0 w 35"/>
                <a:gd name="T5" fmla="*/ 0 h 26"/>
                <a:gd name="T6" fmla="*/ 0 w 35"/>
                <a:gd name="T7" fmla="*/ 26 h 26"/>
                <a:gd name="T8" fmla="*/ 16 w 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16" y="26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0" name="Freeform 1271"/>
            <p:cNvSpPr>
              <a:spLocks/>
            </p:cNvSpPr>
            <p:nvPr/>
          </p:nvSpPr>
          <p:spPr bwMode="auto">
            <a:xfrm>
              <a:off x="3496" y="2104"/>
              <a:ext cx="7" cy="6"/>
            </a:xfrm>
            <a:custGeom>
              <a:avLst/>
              <a:gdLst>
                <a:gd name="T0" fmla="*/ 16 w 35"/>
                <a:gd name="T1" fmla="*/ 26 h 26"/>
                <a:gd name="T2" fmla="*/ 35 w 35"/>
                <a:gd name="T3" fmla="*/ 0 h 26"/>
                <a:gd name="T4" fmla="*/ 0 w 35"/>
                <a:gd name="T5" fmla="*/ 0 h 26"/>
                <a:gd name="T6" fmla="*/ 0 w 35"/>
                <a:gd name="T7" fmla="*/ 26 h 26"/>
                <a:gd name="T8" fmla="*/ 16 w 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16" y="26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6" y="2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" name="Rectangle 1272"/>
            <p:cNvSpPr>
              <a:spLocks noChangeArrowheads="1"/>
            </p:cNvSpPr>
            <p:nvPr/>
          </p:nvSpPr>
          <p:spPr bwMode="auto">
            <a:xfrm>
              <a:off x="3489" y="2088"/>
              <a:ext cx="18" cy="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2" name="Rectangle 1273"/>
            <p:cNvSpPr>
              <a:spLocks noChangeArrowheads="1"/>
            </p:cNvSpPr>
            <p:nvPr/>
          </p:nvSpPr>
          <p:spPr bwMode="auto">
            <a:xfrm>
              <a:off x="3489" y="2089"/>
              <a:ext cx="3" cy="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3" name="Rectangle 1274"/>
            <p:cNvSpPr>
              <a:spLocks noChangeArrowheads="1"/>
            </p:cNvSpPr>
            <p:nvPr/>
          </p:nvSpPr>
          <p:spPr bwMode="auto">
            <a:xfrm>
              <a:off x="3492" y="2089"/>
              <a:ext cx="4" cy="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4" name="Rectangle 1275"/>
            <p:cNvSpPr>
              <a:spLocks noChangeArrowheads="1"/>
            </p:cNvSpPr>
            <p:nvPr/>
          </p:nvSpPr>
          <p:spPr bwMode="auto">
            <a:xfrm>
              <a:off x="3492" y="2089"/>
              <a:ext cx="4" cy="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" name="Rectangle 1276"/>
            <p:cNvSpPr>
              <a:spLocks noChangeArrowheads="1"/>
            </p:cNvSpPr>
            <p:nvPr/>
          </p:nvSpPr>
          <p:spPr bwMode="auto">
            <a:xfrm>
              <a:off x="3496" y="2089"/>
              <a:ext cx="11" cy="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6" name="Rectangle 1277"/>
            <p:cNvSpPr>
              <a:spLocks noChangeArrowheads="1"/>
            </p:cNvSpPr>
            <p:nvPr/>
          </p:nvSpPr>
          <p:spPr bwMode="auto">
            <a:xfrm>
              <a:off x="3496" y="2089"/>
              <a:ext cx="11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7" name="Freeform 1278"/>
            <p:cNvSpPr>
              <a:spLocks/>
            </p:cNvSpPr>
            <p:nvPr/>
          </p:nvSpPr>
          <p:spPr bwMode="auto">
            <a:xfrm>
              <a:off x="3503" y="2094"/>
              <a:ext cx="8" cy="10"/>
            </a:xfrm>
            <a:custGeom>
              <a:avLst/>
              <a:gdLst>
                <a:gd name="T0" fmla="*/ 0 w 33"/>
                <a:gd name="T1" fmla="*/ 45 h 46"/>
                <a:gd name="T2" fmla="*/ 0 w 33"/>
                <a:gd name="T3" fmla="*/ 0 h 46"/>
                <a:gd name="T4" fmla="*/ 33 w 33"/>
                <a:gd name="T5" fmla="*/ 0 h 46"/>
                <a:gd name="T6" fmla="*/ 0 w 33"/>
                <a:gd name="T7" fmla="*/ 46 h 46"/>
                <a:gd name="T8" fmla="*/ 0 w 33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6">
                  <a:moveTo>
                    <a:pt x="0" y="45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0" y="4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8" name="Freeform 1279"/>
            <p:cNvSpPr>
              <a:spLocks/>
            </p:cNvSpPr>
            <p:nvPr/>
          </p:nvSpPr>
          <p:spPr bwMode="auto">
            <a:xfrm>
              <a:off x="3503" y="2094"/>
              <a:ext cx="8" cy="10"/>
            </a:xfrm>
            <a:custGeom>
              <a:avLst/>
              <a:gdLst>
                <a:gd name="T0" fmla="*/ 0 w 33"/>
                <a:gd name="T1" fmla="*/ 45 h 46"/>
                <a:gd name="T2" fmla="*/ 0 w 33"/>
                <a:gd name="T3" fmla="*/ 0 h 46"/>
                <a:gd name="T4" fmla="*/ 33 w 33"/>
                <a:gd name="T5" fmla="*/ 0 h 46"/>
                <a:gd name="T6" fmla="*/ 0 w 33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0" y="45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9" name="Freeform 1280"/>
            <p:cNvSpPr>
              <a:spLocks/>
            </p:cNvSpPr>
            <p:nvPr/>
          </p:nvSpPr>
          <p:spPr bwMode="auto">
            <a:xfrm>
              <a:off x="3496" y="2096"/>
              <a:ext cx="4" cy="5"/>
            </a:xfrm>
            <a:custGeom>
              <a:avLst/>
              <a:gdLst>
                <a:gd name="T0" fmla="*/ 0 w 20"/>
                <a:gd name="T1" fmla="*/ 4 h 24"/>
                <a:gd name="T2" fmla="*/ 20 w 20"/>
                <a:gd name="T3" fmla="*/ 0 h 24"/>
                <a:gd name="T4" fmla="*/ 20 w 20"/>
                <a:gd name="T5" fmla="*/ 24 h 24"/>
                <a:gd name="T6" fmla="*/ 0 w 20"/>
                <a:gd name="T7" fmla="*/ 21 h 24"/>
                <a:gd name="T8" fmla="*/ 0 w 20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0" y="4"/>
                  </a:moveTo>
                  <a:lnTo>
                    <a:pt x="20" y="0"/>
                  </a:lnTo>
                  <a:lnTo>
                    <a:pt x="20" y="24"/>
                  </a:lnTo>
                  <a:lnTo>
                    <a:pt x="0" y="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0" name="Freeform 1281"/>
            <p:cNvSpPr>
              <a:spLocks/>
            </p:cNvSpPr>
            <p:nvPr/>
          </p:nvSpPr>
          <p:spPr bwMode="auto">
            <a:xfrm>
              <a:off x="3496" y="2096"/>
              <a:ext cx="4" cy="5"/>
            </a:xfrm>
            <a:custGeom>
              <a:avLst/>
              <a:gdLst>
                <a:gd name="T0" fmla="*/ 0 w 20"/>
                <a:gd name="T1" fmla="*/ 4 h 24"/>
                <a:gd name="T2" fmla="*/ 20 w 20"/>
                <a:gd name="T3" fmla="*/ 0 h 24"/>
                <a:gd name="T4" fmla="*/ 20 w 20"/>
                <a:gd name="T5" fmla="*/ 24 h 24"/>
                <a:gd name="T6" fmla="*/ 0 w 20"/>
                <a:gd name="T7" fmla="*/ 21 h 24"/>
                <a:gd name="T8" fmla="*/ 0 w 20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0" y="4"/>
                  </a:moveTo>
                  <a:lnTo>
                    <a:pt x="20" y="0"/>
                  </a:lnTo>
                  <a:lnTo>
                    <a:pt x="20" y="24"/>
                  </a:lnTo>
                  <a:lnTo>
                    <a:pt x="0" y="21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" name="Freeform 1282"/>
            <p:cNvSpPr>
              <a:spLocks/>
            </p:cNvSpPr>
            <p:nvPr/>
          </p:nvSpPr>
          <p:spPr bwMode="auto">
            <a:xfrm>
              <a:off x="3500" y="2094"/>
              <a:ext cx="3" cy="10"/>
            </a:xfrm>
            <a:custGeom>
              <a:avLst/>
              <a:gdLst>
                <a:gd name="T0" fmla="*/ 0 w 16"/>
                <a:gd name="T1" fmla="*/ 46 h 46"/>
                <a:gd name="T2" fmla="*/ 0 w 16"/>
                <a:gd name="T3" fmla="*/ 10 h 46"/>
                <a:gd name="T4" fmla="*/ 16 w 16"/>
                <a:gd name="T5" fmla="*/ 0 h 46"/>
                <a:gd name="T6" fmla="*/ 16 w 16"/>
                <a:gd name="T7" fmla="*/ 46 h 46"/>
                <a:gd name="T8" fmla="*/ 0 w 1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6">
                  <a:moveTo>
                    <a:pt x="0" y="46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2" name="Freeform 1283"/>
            <p:cNvSpPr>
              <a:spLocks/>
            </p:cNvSpPr>
            <p:nvPr/>
          </p:nvSpPr>
          <p:spPr bwMode="auto">
            <a:xfrm>
              <a:off x="3500" y="2094"/>
              <a:ext cx="3" cy="10"/>
            </a:xfrm>
            <a:custGeom>
              <a:avLst/>
              <a:gdLst>
                <a:gd name="T0" fmla="*/ 0 w 16"/>
                <a:gd name="T1" fmla="*/ 46 h 46"/>
                <a:gd name="T2" fmla="*/ 0 w 16"/>
                <a:gd name="T3" fmla="*/ 10 h 46"/>
                <a:gd name="T4" fmla="*/ 16 w 16"/>
                <a:gd name="T5" fmla="*/ 0 h 46"/>
                <a:gd name="T6" fmla="*/ 16 w 16"/>
                <a:gd name="T7" fmla="*/ 46 h 46"/>
                <a:gd name="T8" fmla="*/ 0 w 1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6">
                  <a:moveTo>
                    <a:pt x="0" y="46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3" name="Freeform 1284"/>
            <p:cNvSpPr>
              <a:spLocks/>
            </p:cNvSpPr>
            <p:nvPr/>
          </p:nvSpPr>
          <p:spPr bwMode="auto">
            <a:xfrm>
              <a:off x="3496" y="2097"/>
              <a:ext cx="2" cy="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0 h 11"/>
                <a:gd name="T4" fmla="*/ 3 w 7"/>
                <a:gd name="T5" fmla="*/ 1 h 11"/>
                <a:gd name="T6" fmla="*/ 0 w 7"/>
                <a:gd name="T7" fmla="*/ 4 h 11"/>
                <a:gd name="T8" fmla="*/ 7 w 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4" name="Freeform 1285"/>
            <p:cNvSpPr>
              <a:spLocks/>
            </p:cNvSpPr>
            <p:nvPr/>
          </p:nvSpPr>
          <p:spPr bwMode="auto">
            <a:xfrm>
              <a:off x="3496" y="2097"/>
              <a:ext cx="2" cy="1"/>
            </a:xfrm>
            <a:custGeom>
              <a:avLst/>
              <a:gdLst>
                <a:gd name="T0" fmla="*/ 7 w 7"/>
                <a:gd name="T1" fmla="*/ 0 h 4"/>
                <a:gd name="T2" fmla="*/ 3 w 7"/>
                <a:gd name="T3" fmla="*/ 1 h 4"/>
                <a:gd name="T4" fmla="*/ 0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3" y="1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" name="Freeform 1286"/>
            <p:cNvSpPr>
              <a:spLocks/>
            </p:cNvSpPr>
            <p:nvPr/>
          </p:nvSpPr>
          <p:spPr bwMode="auto">
            <a:xfrm>
              <a:off x="3496" y="2099"/>
              <a:ext cx="2" cy="2"/>
            </a:xfrm>
            <a:custGeom>
              <a:avLst/>
              <a:gdLst>
                <a:gd name="T0" fmla="*/ 7 w 7"/>
                <a:gd name="T1" fmla="*/ 0 h 11"/>
                <a:gd name="T2" fmla="*/ 0 w 7"/>
                <a:gd name="T3" fmla="*/ 8 h 11"/>
                <a:gd name="T4" fmla="*/ 3 w 7"/>
                <a:gd name="T5" fmla="*/ 10 h 11"/>
                <a:gd name="T6" fmla="*/ 7 w 7"/>
                <a:gd name="T7" fmla="*/ 11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0" y="8"/>
                  </a:lnTo>
                  <a:lnTo>
                    <a:pt x="3" y="10"/>
                  </a:lnTo>
                  <a:lnTo>
                    <a:pt x="7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6" name="Freeform 1287"/>
            <p:cNvSpPr>
              <a:spLocks/>
            </p:cNvSpPr>
            <p:nvPr/>
          </p:nvSpPr>
          <p:spPr bwMode="auto">
            <a:xfrm>
              <a:off x="3496" y="2100"/>
              <a:ext cx="2" cy="1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2 h 3"/>
                <a:gd name="T4" fmla="*/ 7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2"/>
                  </a:lnTo>
                  <a:lnTo>
                    <a:pt x="7" y="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7" name="Rectangle 1288"/>
            <p:cNvSpPr>
              <a:spLocks noChangeArrowheads="1"/>
            </p:cNvSpPr>
            <p:nvPr/>
          </p:nvSpPr>
          <p:spPr bwMode="auto">
            <a:xfrm>
              <a:off x="3497" y="2099"/>
              <a:ext cx="2" cy="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8" name="Rectangle 1289"/>
            <p:cNvSpPr>
              <a:spLocks noChangeArrowheads="1"/>
            </p:cNvSpPr>
            <p:nvPr/>
          </p:nvSpPr>
          <p:spPr bwMode="auto">
            <a:xfrm>
              <a:off x="3477" y="2027"/>
              <a:ext cx="12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9" name="Rectangle 1290"/>
            <p:cNvSpPr>
              <a:spLocks noChangeArrowheads="1"/>
            </p:cNvSpPr>
            <p:nvPr/>
          </p:nvSpPr>
          <p:spPr bwMode="auto">
            <a:xfrm>
              <a:off x="3477" y="2027"/>
              <a:ext cx="12" cy="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0" name="Freeform 1291"/>
            <p:cNvSpPr>
              <a:spLocks/>
            </p:cNvSpPr>
            <p:nvPr/>
          </p:nvSpPr>
          <p:spPr bwMode="auto">
            <a:xfrm>
              <a:off x="3489" y="2026"/>
              <a:ext cx="22" cy="12"/>
            </a:xfrm>
            <a:custGeom>
              <a:avLst/>
              <a:gdLst>
                <a:gd name="T0" fmla="*/ 0 w 96"/>
                <a:gd name="T1" fmla="*/ 57 h 57"/>
                <a:gd name="T2" fmla="*/ 0 w 96"/>
                <a:gd name="T3" fmla="*/ 0 h 57"/>
                <a:gd name="T4" fmla="*/ 37 w 96"/>
                <a:gd name="T5" fmla="*/ 0 h 57"/>
                <a:gd name="T6" fmla="*/ 96 w 96"/>
                <a:gd name="T7" fmla="*/ 57 h 57"/>
                <a:gd name="T8" fmla="*/ 0 w 9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7">
                  <a:moveTo>
                    <a:pt x="0" y="57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96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1" name="Freeform 1292"/>
            <p:cNvSpPr>
              <a:spLocks/>
            </p:cNvSpPr>
            <p:nvPr/>
          </p:nvSpPr>
          <p:spPr bwMode="auto">
            <a:xfrm>
              <a:off x="3489" y="2026"/>
              <a:ext cx="22" cy="12"/>
            </a:xfrm>
            <a:custGeom>
              <a:avLst/>
              <a:gdLst>
                <a:gd name="T0" fmla="*/ 0 w 96"/>
                <a:gd name="T1" fmla="*/ 57 h 57"/>
                <a:gd name="T2" fmla="*/ 0 w 96"/>
                <a:gd name="T3" fmla="*/ 0 h 57"/>
                <a:gd name="T4" fmla="*/ 37 w 96"/>
                <a:gd name="T5" fmla="*/ 0 h 57"/>
                <a:gd name="T6" fmla="*/ 96 w 96"/>
                <a:gd name="T7" fmla="*/ 57 h 57"/>
                <a:gd name="T8" fmla="*/ 0 w 9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7">
                  <a:moveTo>
                    <a:pt x="0" y="57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96" y="5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" name="Freeform 1293"/>
            <p:cNvSpPr>
              <a:spLocks/>
            </p:cNvSpPr>
            <p:nvPr/>
          </p:nvSpPr>
          <p:spPr bwMode="auto">
            <a:xfrm>
              <a:off x="3489" y="2035"/>
              <a:ext cx="53" cy="76"/>
            </a:xfrm>
            <a:custGeom>
              <a:avLst/>
              <a:gdLst>
                <a:gd name="T0" fmla="*/ 230 w 230"/>
                <a:gd name="T1" fmla="*/ 4 h 345"/>
                <a:gd name="T2" fmla="*/ 230 w 230"/>
                <a:gd name="T3" fmla="*/ 257 h 345"/>
                <a:gd name="T4" fmla="*/ 226 w 230"/>
                <a:gd name="T5" fmla="*/ 261 h 345"/>
                <a:gd name="T6" fmla="*/ 96 w 230"/>
                <a:gd name="T7" fmla="*/ 261 h 345"/>
                <a:gd name="T8" fmla="*/ 96 w 230"/>
                <a:gd name="T9" fmla="*/ 263 h 345"/>
                <a:gd name="T10" fmla="*/ 95 w 230"/>
                <a:gd name="T11" fmla="*/ 265 h 345"/>
                <a:gd name="T12" fmla="*/ 37 w 230"/>
                <a:gd name="T13" fmla="*/ 345 h 345"/>
                <a:gd name="T14" fmla="*/ 0 w 230"/>
                <a:gd name="T15" fmla="*/ 345 h 345"/>
                <a:gd name="T16" fmla="*/ 0 w 230"/>
                <a:gd name="T17" fmla="*/ 0 h 345"/>
                <a:gd name="T18" fmla="*/ 226 w 230"/>
                <a:gd name="T19" fmla="*/ 0 h 345"/>
                <a:gd name="T20" fmla="*/ 230 w 230"/>
                <a:gd name="T21" fmla="*/ 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345">
                  <a:moveTo>
                    <a:pt x="230" y="4"/>
                  </a:moveTo>
                  <a:lnTo>
                    <a:pt x="230" y="257"/>
                  </a:lnTo>
                  <a:lnTo>
                    <a:pt x="226" y="261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5" y="265"/>
                  </a:lnTo>
                  <a:lnTo>
                    <a:pt x="37" y="345"/>
                  </a:lnTo>
                  <a:lnTo>
                    <a:pt x="0" y="345"/>
                  </a:lnTo>
                  <a:lnTo>
                    <a:pt x="0" y="0"/>
                  </a:lnTo>
                  <a:lnTo>
                    <a:pt x="226" y="0"/>
                  </a:lnTo>
                  <a:lnTo>
                    <a:pt x="23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3" name="Freeform 1294"/>
            <p:cNvSpPr>
              <a:spLocks/>
            </p:cNvSpPr>
            <p:nvPr/>
          </p:nvSpPr>
          <p:spPr bwMode="auto">
            <a:xfrm>
              <a:off x="3489" y="2035"/>
              <a:ext cx="53" cy="76"/>
            </a:xfrm>
            <a:custGeom>
              <a:avLst/>
              <a:gdLst>
                <a:gd name="T0" fmla="*/ 230 w 230"/>
                <a:gd name="T1" fmla="*/ 4 h 345"/>
                <a:gd name="T2" fmla="*/ 230 w 230"/>
                <a:gd name="T3" fmla="*/ 257 h 345"/>
                <a:gd name="T4" fmla="*/ 226 w 230"/>
                <a:gd name="T5" fmla="*/ 261 h 345"/>
                <a:gd name="T6" fmla="*/ 96 w 230"/>
                <a:gd name="T7" fmla="*/ 261 h 345"/>
                <a:gd name="T8" fmla="*/ 96 w 230"/>
                <a:gd name="T9" fmla="*/ 263 h 345"/>
                <a:gd name="T10" fmla="*/ 95 w 230"/>
                <a:gd name="T11" fmla="*/ 265 h 345"/>
                <a:gd name="T12" fmla="*/ 37 w 230"/>
                <a:gd name="T13" fmla="*/ 345 h 345"/>
                <a:gd name="T14" fmla="*/ 0 w 230"/>
                <a:gd name="T15" fmla="*/ 345 h 345"/>
                <a:gd name="T16" fmla="*/ 0 w 230"/>
                <a:gd name="T17" fmla="*/ 0 h 345"/>
                <a:gd name="T18" fmla="*/ 226 w 230"/>
                <a:gd name="T19" fmla="*/ 0 h 345"/>
                <a:gd name="T20" fmla="*/ 230 w 230"/>
                <a:gd name="T21" fmla="*/ 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345">
                  <a:moveTo>
                    <a:pt x="230" y="4"/>
                  </a:moveTo>
                  <a:lnTo>
                    <a:pt x="230" y="257"/>
                  </a:lnTo>
                  <a:lnTo>
                    <a:pt x="226" y="261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5" y="265"/>
                  </a:lnTo>
                  <a:lnTo>
                    <a:pt x="37" y="345"/>
                  </a:lnTo>
                  <a:lnTo>
                    <a:pt x="0" y="345"/>
                  </a:lnTo>
                  <a:lnTo>
                    <a:pt x="0" y="0"/>
                  </a:lnTo>
                  <a:lnTo>
                    <a:pt x="226" y="0"/>
                  </a:lnTo>
                  <a:lnTo>
                    <a:pt x="230" y="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4" name="Rectangle 1295"/>
            <p:cNvSpPr>
              <a:spLocks noChangeArrowheads="1"/>
            </p:cNvSpPr>
            <p:nvPr/>
          </p:nvSpPr>
          <p:spPr bwMode="auto">
            <a:xfrm>
              <a:off x="3489" y="2037"/>
              <a:ext cx="53" cy="54"/>
            </a:xfrm>
            <a:prstGeom prst="rect">
              <a:avLst/>
            </a:prstGeom>
            <a:solidFill>
              <a:srgbClr val="DE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5" name="Rectangle 1296"/>
            <p:cNvSpPr>
              <a:spLocks noChangeArrowheads="1"/>
            </p:cNvSpPr>
            <p:nvPr/>
          </p:nvSpPr>
          <p:spPr bwMode="auto">
            <a:xfrm>
              <a:off x="3489" y="2037"/>
              <a:ext cx="53" cy="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6" name="Rectangle 1297"/>
            <p:cNvSpPr>
              <a:spLocks noChangeArrowheads="1"/>
            </p:cNvSpPr>
            <p:nvPr/>
          </p:nvSpPr>
          <p:spPr bwMode="auto">
            <a:xfrm>
              <a:off x="3509" y="2037"/>
              <a:ext cx="20" cy="54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7" name="Rectangle 1298"/>
            <p:cNvSpPr>
              <a:spLocks noChangeArrowheads="1"/>
            </p:cNvSpPr>
            <p:nvPr/>
          </p:nvSpPr>
          <p:spPr bwMode="auto">
            <a:xfrm>
              <a:off x="3509" y="2037"/>
              <a:ext cx="20" cy="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8" name="Rectangle 1299"/>
            <p:cNvSpPr>
              <a:spLocks noChangeArrowheads="1"/>
            </p:cNvSpPr>
            <p:nvPr/>
          </p:nvSpPr>
          <p:spPr bwMode="auto">
            <a:xfrm>
              <a:off x="4302" y="2043"/>
              <a:ext cx="575" cy="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9" name="Rectangle 1300"/>
            <p:cNvSpPr>
              <a:spLocks noChangeArrowheads="1"/>
            </p:cNvSpPr>
            <p:nvPr/>
          </p:nvSpPr>
          <p:spPr bwMode="auto">
            <a:xfrm>
              <a:off x="4302" y="2043"/>
              <a:ext cx="575" cy="42"/>
            </a:xfrm>
            <a:prstGeom prst="rect">
              <a:avLst/>
            </a:prstGeom>
            <a:solidFill>
              <a:srgbClr val="DA251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0" name="Rectangle 1301"/>
            <p:cNvSpPr>
              <a:spLocks noChangeArrowheads="1"/>
            </p:cNvSpPr>
            <p:nvPr/>
          </p:nvSpPr>
          <p:spPr bwMode="auto">
            <a:xfrm>
              <a:off x="4302" y="2043"/>
              <a:ext cx="575" cy="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1" name="Rectangle 1302"/>
            <p:cNvSpPr>
              <a:spLocks noChangeArrowheads="1"/>
            </p:cNvSpPr>
            <p:nvPr/>
          </p:nvSpPr>
          <p:spPr bwMode="auto">
            <a:xfrm>
              <a:off x="2887" y="2015"/>
              <a:ext cx="10" cy="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2" name="Rectangle 1303"/>
            <p:cNvSpPr>
              <a:spLocks noChangeArrowheads="1"/>
            </p:cNvSpPr>
            <p:nvPr/>
          </p:nvSpPr>
          <p:spPr bwMode="auto">
            <a:xfrm>
              <a:off x="2887" y="2015"/>
              <a:ext cx="10" cy="9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3" name="Rectangle 1304"/>
            <p:cNvSpPr>
              <a:spLocks noChangeArrowheads="1"/>
            </p:cNvSpPr>
            <p:nvPr/>
          </p:nvSpPr>
          <p:spPr bwMode="auto">
            <a:xfrm>
              <a:off x="2887" y="2015"/>
              <a:ext cx="566" cy="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4" name="Rectangle 1305"/>
            <p:cNvSpPr>
              <a:spLocks noChangeArrowheads="1"/>
            </p:cNvSpPr>
            <p:nvPr/>
          </p:nvSpPr>
          <p:spPr bwMode="auto">
            <a:xfrm>
              <a:off x="2887" y="2015"/>
              <a:ext cx="566" cy="9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5" name="Freeform 1306"/>
            <p:cNvSpPr>
              <a:spLocks/>
            </p:cNvSpPr>
            <p:nvPr/>
          </p:nvSpPr>
          <p:spPr bwMode="auto">
            <a:xfrm>
              <a:off x="3444" y="2015"/>
              <a:ext cx="33" cy="97"/>
            </a:xfrm>
            <a:custGeom>
              <a:avLst/>
              <a:gdLst>
                <a:gd name="T0" fmla="*/ 39 w 144"/>
                <a:gd name="T1" fmla="*/ 0 h 439"/>
                <a:gd name="T2" fmla="*/ 125 w 144"/>
                <a:gd name="T3" fmla="*/ 0 h 439"/>
                <a:gd name="T4" fmla="*/ 144 w 144"/>
                <a:gd name="T5" fmla="*/ 5 h 439"/>
                <a:gd name="T6" fmla="*/ 144 w 144"/>
                <a:gd name="T7" fmla="*/ 434 h 439"/>
                <a:gd name="T8" fmla="*/ 125 w 144"/>
                <a:gd name="T9" fmla="*/ 439 h 439"/>
                <a:gd name="T10" fmla="*/ 39 w 144"/>
                <a:gd name="T11" fmla="*/ 439 h 439"/>
                <a:gd name="T12" fmla="*/ 39 w 144"/>
                <a:gd name="T13" fmla="*/ 437 h 439"/>
                <a:gd name="T14" fmla="*/ 0 w 144"/>
                <a:gd name="T15" fmla="*/ 437 h 439"/>
                <a:gd name="T16" fmla="*/ 0 w 144"/>
                <a:gd name="T17" fmla="*/ 2 h 439"/>
                <a:gd name="T18" fmla="*/ 39 w 144"/>
                <a:gd name="T19" fmla="*/ 2 h 439"/>
                <a:gd name="T20" fmla="*/ 39 w 144"/>
                <a:gd name="T2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439">
                  <a:moveTo>
                    <a:pt x="39" y="0"/>
                  </a:moveTo>
                  <a:lnTo>
                    <a:pt x="125" y="0"/>
                  </a:lnTo>
                  <a:lnTo>
                    <a:pt x="144" y="5"/>
                  </a:lnTo>
                  <a:lnTo>
                    <a:pt x="144" y="434"/>
                  </a:lnTo>
                  <a:lnTo>
                    <a:pt x="125" y="439"/>
                  </a:lnTo>
                  <a:lnTo>
                    <a:pt x="39" y="439"/>
                  </a:lnTo>
                  <a:lnTo>
                    <a:pt x="39" y="437"/>
                  </a:lnTo>
                  <a:lnTo>
                    <a:pt x="0" y="437"/>
                  </a:lnTo>
                  <a:lnTo>
                    <a:pt x="0" y="2"/>
                  </a:lnTo>
                  <a:lnTo>
                    <a:pt x="39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6" name="Freeform 1307"/>
            <p:cNvSpPr>
              <a:spLocks/>
            </p:cNvSpPr>
            <p:nvPr/>
          </p:nvSpPr>
          <p:spPr bwMode="auto">
            <a:xfrm>
              <a:off x="3444" y="2015"/>
              <a:ext cx="33" cy="97"/>
            </a:xfrm>
            <a:custGeom>
              <a:avLst/>
              <a:gdLst>
                <a:gd name="T0" fmla="*/ 39 w 144"/>
                <a:gd name="T1" fmla="*/ 0 h 439"/>
                <a:gd name="T2" fmla="*/ 125 w 144"/>
                <a:gd name="T3" fmla="*/ 0 h 439"/>
                <a:gd name="T4" fmla="*/ 144 w 144"/>
                <a:gd name="T5" fmla="*/ 5 h 439"/>
                <a:gd name="T6" fmla="*/ 144 w 144"/>
                <a:gd name="T7" fmla="*/ 434 h 439"/>
                <a:gd name="T8" fmla="*/ 125 w 144"/>
                <a:gd name="T9" fmla="*/ 439 h 439"/>
                <a:gd name="T10" fmla="*/ 39 w 144"/>
                <a:gd name="T11" fmla="*/ 439 h 439"/>
                <a:gd name="T12" fmla="*/ 39 w 144"/>
                <a:gd name="T13" fmla="*/ 437 h 439"/>
                <a:gd name="T14" fmla="*/ 0 w 144"/>
                <a:gd name="T15" fmla="*/ 437 h 439"/>
                <a:gd name="T16" fmla="*/ 0 w 144"/>
                <a:gd name="T17" fmla="*/ 2 h 439"/>
                <a:gd name="T18" fmla="*/ 39 w 144"/>
                <a:gd name="T19" fmla="*/ 2 h 439"/>
                <a:gd name="T20" fmla="*/ 39 w 144"/>
                <a:gd name="T2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439">
                  <a:moveTo>
                    <a:pt x="39" y="0"/>
                  </a:moveTo>
                  <a:lnTo>
                    <a:pt x="125" y="0"/>
                  </a:lnTo>
                  <a:lnTo>
                    <a:pt x="144" y="5"/>
                  </a:lnTo>
                  <a:lnTo>
                    <a:pt x="144" y="434"/>
                  </a:lnTo>
                  <a:lnTo>
                    <a:pt x="125" y="439"/>
                  </a:lnTo>
                  <a:lnTo>
                    <a:pt x="39" y="439"/>
                  </a:lnTo>
                  <a:lnTo>
                    <a:pt x="39" y="437"/>
                  </a:lnTo>
                  <a:lnTo>
                    <a:pt x="0" y="437"/>
                  </a:lnTo>
                  <a:lnTo>
                    <a:pt x="0" y="2"/>
                  </a:lnTo>
                  <a:lnTo>
                    <a:pt x="39" y="2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7" name="Rectangle 1308"/>
            <p:cNvSpPr>
              <a:spLocks noChangeArrowheads="1"/>
            </p:cNvSpPr>
            <p:nvPr/>
          </p:nvSpPr>
          <p:spPr bwMode="auto">
            <a:xfrm>
              <a:off x="3447" y="2017"/>
              <a:ext cx="14" cy="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8" name="Rectangle 1309"/>
            <p:cNvSpPr>
              <a:spLocks noChangeArrowheads="1"/>
            </p:cNvSpPr>
            <p:nvPr/>
          </p:nvSpPr>
          <p:spPr bwMode="auto">
            <a:xfrm>
              <a:off x="3447" y="2017"/>
              <a:ext cx="14" cy="9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9" name="Freeform 1310"/>
            <p:cNvSpPr>
              <a:spLocks/>
            </p:cNvSpPr>
            <p:nvPr/>
          </p:nvSpPr>
          <p:spPr bwMode="auto">
            <a:xfrm>
              <a:off x="3444" y="2016"/>
              <a:ext cx="3" cy="95"/>
            </a:xfrm>
            <a:custGeom>
              <a:avLst/>
              <a:gdLst>
                <a:gd name="T0" fmla="*/ 0 w 12"/>
                <a:gd name="T1" fmla="*/ 435 h 435"/>
                <a:gd name="T2" fmla="*/ 12 w 12"/>
                <a:gd name="T3" fmla="*/ 428 h 435"/>
                <a:gd name="T4" fmla="*/ 12 w 12"/>
                <a:gd name="T5" fmla="*/ 8 h 435"/>
                <a:gd name="T6" fmla="*/ 0 w 12"/>
                <a:gd name="T7" fmla="*/ 0 h 435"/>
                <a:gd name="T8" fmla="*/ 0 w 12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5">
                  <a:moveTo>
                    <a:pt x="0" y="435"/>
                  </a:moveTo>
                  <a:lnTo>
                    <a:pt x="12" y="42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0" name="Freeform 1311"/>
            <p:cNvSpPr>
              <a:spLocks/>
            </p:cNvSpPr>
            <p:nvPr/>
          </p:nvSpPr>
          <p:spPr bwMode="auto">
            <a:xfrm>
              <a:off x="3444" y="2016"/>
              <a:ext cx="3" cy="95"/>
            </a:xfrm>
            <a:custGeom>
              <a:avLst/>
              <a:gdLst>
                <a:gd name="T0" fmla="*/ 0 w 12"/>
                <a:gd name="T1" fmla="*/ 435 h 435"/>
                <a:gd name="T2" fmla="*/ 12 w 12"/>
                <a:gd name="T3" fmla="*/ 428 h 435"/>
                <a:gd name="T4" fmla="*/ 12 w 12"/>
                <a:gd name="T5" fmla="*/ 8 h 435"/>
                <a:gd name="T6" fmla="*/ 0 w 12"/>
                <a:gd name="T7" fmla="*/ 0 h 435"/>
                <a:gd name="T8" fmla="*/ 0 w 12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5">
                  <a:moveTo>
                    <a:pt x="0" y="435"/>
                  </a:moveTo>
                  <a:lnTo>
                    <a:pt x="12" y="42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43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1" name="Freeform 1312"/>
            <p:cNvSpPr>
              <a:spLocks/>
            </p:cNvSpPr>
            <p:nvPr/>
          </p:nvSpPr>
          <p:spPr bwMode="auto">
            <a:xfrm>
              <a:off x="2501" y="1984"/>
              <a:ext cx="8" cy="160"/>
            </a:xfrm>
            <a:custGeom>
              <a:avLst/>
              <a:gdLst>
                <a:gd name="T0" fmla="*/ 0 w 36"/>
                <a:gd name="T1" fmla="*/ 206 h 721"/>
                <a:gd name="T2" fmla="*/ 5 w 36"/>
                <a:gd name="T3" fmla="*/ 203 h 721"/>
                <a:gd name="T4" fmla="*/ 5 w 36"/>
                <a:gd name="T5" fmla="*/ 0 h 721"/>
                <a:gd name="T6" fmla="*/ 36 w 36"/>
                <a:gd name="T7" fmla="*/ 0 h 721"/>
                <a:gd name="T8" fmla="*/ 36 w 36"/>
                <a:gd name="T9" fmla="*/ 721 h 721"/>
                <a:gd name="T10" fmla="*/ 5 w 36"/>
                <a:gd name="T11" fmla="*/ 721 h 721"/>
                <a:gd name="T12" fmla="*/ 5 w 36"/>
                <a:gd name="T13" fmla="*/ 519 h 721"/>
                <a:gd name="T14" fmla="*/ 0 w 36"/>
                <a:gd name="T15" fmla="*/ 515 h 721"/>
                <a:gd name="T16" fmla="*/ 0 w 36"/>
                <a:gd name="T17" fmla="*/ 20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721">
                  <a:moveTo>
                    <a:pt x="0" y="206"/>
                  </a:moveTo>
                  <a:lnTo>
                    <a:pt x="5" y="203"/>
                  </a:lnTo>
                  <a:lnTo>
                    <a:pt x="5" y="0"/>
                  </a:lnTo>
                  <a:lnTo>
                    <a:pt x="36" y="0"/>
                  </a:lnTo>
                  <a:lnTo>
                    <a:pt x="36" y="721"/>
                  </a:lnTo>
                  <a:lnTo>
                    <a:pt x="5" y="721"/>
                  </a:lnTo>
                  <a:lnTo>
                    <a:pt x="5" y="519"/>
                  </a:lnTo>
                  <a:lnTo>
                    <a:pt x="0" y="515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2" name="Freeform 1313"/>
            <p:cNvSpPr>
              <a:spLocks/>
            </p:cNvSpPr>
            <p:nvPr/>
          </p:nvSpPr>
          <p:spPr bwMode="auto">
            <a:xfrm>
              <a:off x="2501" y="1984"/>
              <a:ext cx="8" cy="160"/>
            </a:xfrm>
            <a:custGeom>
              <a:avLst/>
              <a:gdLst>
                <a:gd name="T0" fmla="*/ 0 w 36"/>
                <a:gd name="T1" fmla="*/ 206 h 721"/>
                <a:gd name="T2" fmla="*/ 5 w 36"/>
                <a:gd name="T3" fmla="*/ 203 h 721"/>
                <a:gd name="T4" fmla="*/ 5 w 36"/>
                <a:gd name="T5" fmla="*/ 0 h 721"/>
                <a:gd name="T6" fmla="*/ 36 w 36"/>
                <a:gd name="T7" fmla="*/ 0 h 721"/>
                <a:gd name="T8" fmla="*/ 36 w 36"/>
                <a:gd name="T9" fmla="*/ 721 h 721"/>
                <a:gd name="T10" fmla="*/ 5 w 36"/>
                <a:gd name="T11" fmla="*/ 721 h 721"/>
                <a:gd name="T12" fmla="*/ 5 w 36"/>
                <a:gd name="T13" fmla="*/ 519 h 721"/>
                <a:gd name="T14" fmla="*/ 0 w 36"/>
                <a:gd name="T15" fmla="*/ 515 h 721"/>
                <a:gd name="T16" fmla="*/ 0 w 36"/>
                <a:gd name="T17" fmla="*/ 20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721">
                  <a:moveTo>
                    <a:pt x="0" y="206"/>
                  </a:moveTo>
                  <a:lnTo>
                    <a:pt x="5" y="203"/>
                  </a:lnTo>
                  <a:lnTo>
                    <a:pt x="5" y="0"/>
                  </a:lnTo>
                  <a:lnTo>
                    <a:pt x="36" y="0"/>
                  </a:lnTo>
                  <a:lnTo>
                    <a:pt x="36" y="721"/>
                  </a:lnTo>
                  <a:lnTo>
                    <a:pt x="5" y="721"/>
                  </a:lnTo>
                  <a:lnTo>
                    <a:pt x="5" y="519"/>
                  </a:lnTo>
                  <a:lnTo>
                    <a:pt x="0" y="515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3" name="Rectangle 1314"/>
            <p:cNvSpPr>
              <a:spLocks noChangeArrowheads="1"/>
            </p:cNvSpPr>
            <p:nvPr/>
          </p:nvSpPr>
          <p:spPr bwMode="auto">
            <a:xfrm>
              <a:off x="3464" y="2106"/>
              <a:ext cx="7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4" name="Freeform 1315"/>
            <p:cNvSpPr>
              <a:spLocks/>
            </p:cNvSpPr>
            <p:nvPr/>
          </p:nvSpPr>
          <p:spPr bwMode="auto">
            <a:xfrm>
              <a:off x="2557" y="1938"/>
              <a:ext cx="17" cy="251"/>
            </a:xfrm>
            <a:custGeom>
              <a:avLst/>
              <a:gdLst>
                <a:gd name="T0" fmla="*/ 0 w 78"/>
                <a:gd name="T1" fmla="*/ 1125 h 1125"/>
                <a:gd name="T2" fmla="*/ 1 w 78"/>
                <a:gd name="T3" fmla="*/ 0 h 1125"/>
                <a:gd name="T4" fmla="*/ 78 w 78"/>
                <a:gd name="T5" fmla="*/ 0 h 1125"/>
                <a:gd name="T6" fmla="*/ 77 w 78"/>
                <a:gd name="T7" fmla="*/ 1125 h 1125"/>
                <a:gd name="T8" fmla="*/ 0 w 78"/>
                <a:gd name="T9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25">
                  <a:moveTo>
                    <a:pt x="0" y="1125"/>
                  </a:moveTo>
                  <a:lnTo>
                    <a:pt x="1" y="0"/>
                  </a:lnTo>
                  <a:lnTo>
                    <a:pt x="78" y="0"/>
                  </a:lnTo>
                  <a:lnTo>
                    <a:pt x="77" y="1125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5" name="Freeform 1316"/>
            <p:cNvSpPr>
              <a:spLocks/>
            </p:cNvSpPr>
            <p:nvPr/>
          </p:nvSpPr>
          <p:spPr bwMode="auto">
            <a:xfrm>
              <a:off x="2557" y="1938"/>
              <a:ext cx="17" cy="251"/>
            </a:xfrm>
            <a:custGeom>
              <a:avLst/>
              <a:gdLst>
                <a:gd name="T0" fmla="*/ 0 w 78"/>
                <a:gd name="T1" fmla="*/ 1125 h 1125"/>
                <a:gd name="T2" fmla="*/ 1 w 78"/>
                <a:gd name="T3" fmla="*/ 0 h 1125"/>
                <a:gd name="T4" fmla="*/ 78 w 78"/>
                <a:gd name="T5" fmla="*/ 0 h 1125"/>
                <a:gd name="T6" fmla="*/ 77 w 78"/>
                <a:gd name="T7" fmla="*/ 1125 h 1125"/>
                <a:gd name="T8" fmla="*/ 0 w 78"/>
                <a:gd name="T9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25">
                  <a:moveTo>
                    <a:pt x="0" y="1125"/>
                  </a:moveTo>
                  <a:lnTo>
                    <a:pt x="1" y="0"/>
                  </a:lnTo>
                  <a:lnTo>
                    <a:pt x="78" y="0"/>
                  </a:lnTo>
                  <a:lnTo>
                    <a:pt x="77" y="1125"/>
                  </a:lnTo>
                  <a:lnTo>
                    <a:pt x="0" y="112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6" name="Rectangle 1317"/>
            <p:cNvSpPr>
              <a:spLocks noChangeArrowheads="1"/>
            </p:cNvSpPr>
            <p:nvPr/>
          </p:nvSpPr>
          <p:spPr bwMode="auto">
            <a:xfrm>
              <a:off x="2555" y="1998"/>
              <a:ext cx="331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7" name="Rectangle 1318"/>
            <p:cNvSpPr>
              <a:spLocks noChangeArrowheads="1"/>
            </p:cNvSpPr>
            <p:nvPr/>
          </p:nvSpPr>
          <p:spPr bwMode="auto">
            <a:xfrm>
              <a:off x="2555" y="1998"/>
              <a:ext cx="331" cy="1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8" name="Freeform 1319"/>
            <p:cNvSpPr>
              <a:spLocks/>
            </p:cNvSpPr>
            <p:nvPr/>
          </p:nvSpPr>
          <p:spPr bwMode="auto">
            <a:xfrm>
              <a:off x="2881" y="1998"/>
              <a:ext cx="16" cy="18"/>
            </a:xfrm>
            <a:custGeom>
              <a:avLst/>
              <a:gdLst>
                <a:gd name="T0" fmla="*/ 23 w 66"/>
                <a:gd name="T1" fmla="*/ 0 h 79"/>
                <a:gd name="T2" fmla="*/ 19 w 66"/>
                <a:gd name="T3" fmla="*/ 0 h 79"/>
                <a:gd name="T4" fmla="*/ 19 w 66"/>
                <a:gd name="T5" fmla="*/ 4 h 79"/>
                <a:gd name="T6" fmla="*/ 0 w 66"/>
                <a:gd name="T7" fmla="*/ 4 h 79"/>
                <a:gd name="T8" fmla="*/ 0 w 66"/>
                <a:gd name="T9" fmla="*/ 69 h 79"/>
                <a:gd name="T10" fmla="*/ 19 w 66"/>
                <a:gd name="T11" fmla="*/ 79 h 79"/>
                <a:gd name="T12" fmla="*/ 26 w 66"/>
                <a:gd name="T13" fmla="*/ 79 h 79"/>
                <a:gd name="T14" fmla="*/ 26 w 66"/>
                <a:gd name="T15" fmla="*/ 77 h 79"/>
                <a:gd name="T16" fmla="*/ 66 w 66"/>
                <a:gd name="T17" fmla="*/ 77 h 79"/>
                <a:gd name="T18" fmla="*/ 66 w 66"/>
                <a:gd name="T19" fmla="*/ 15 h 79"/>
                <a:gd name="T20" fmla="*/ 62 w 66"/>
                <a:gd name="T21" fmla="*/ 12 h 79"/>
                <a:gd name="T22" fmla="*/ 54 w 66"/>
                <a:gd name="T23" fmla="*/ 12 h 79"/>
                <a:gd name="T24" fmla="*/ 23 w 66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9">
                  <a:moveTo>
                    <a:pt x="23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0" y="4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26" y="79"/>
                  </a:lnTo>
                  <a:lnTo>
                    <a:pt x="26" y="77"/>
                  </a:lnTo>
                  <a:lnTo>
                    <a:pt x="66" y="77"/>
                  </a:lnTo>
                  <a:lnTo>
                    <a:pt x="66" y="15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9" name="Freeform 1320"/>
            <p:cNvSpPr>
              <a:spLocks/>
            </p:cNvSpPr>
            <p:nvPr/>
          </p:nvSpPr>
          <p:spPr bwMode="auto">
            <a:xfrm>
              <a:off x="2881" y="1998"/>
              <a:ext cx="16" cy="18"/>
            </a:xfrm>
            <a:custGeom>
              <a:avLst/>
              <a:gdLst>
                <a:gd name="T0" fmla="*/ 23 w 66"/>
                <a:gd name="T1" fmla="*/ 0 h 79"/>
                <a:gd name="T2" fmla="*/ 19 w 66"/>
                <a:gd name="T3" fmla="*/ 0 h 79"/>
                <a:gd name="T4" fmla="*/ 19 w 66"/>
                <a:gd name="T5" fmla="*/ 4 h 79"/>
                <a:gd name="T6" fmla="*/ 0 w 66"/>
                <a:gd name="T7" fmla="*/ 4 h 79"/>
                <a:gd name="T8" fmla="*/ 0 w 66"/>
                <a:gd name="T9" fmla="*/ 69 h 79"/>
                <a:gd name="T10" fmla="*/ 19 w 66"/>
                <a:gd name="T11" fmla="*/ 79 h 79"/>
                <a:gd name="T12" fmla="*/ 26 w 66"/>
                <a:gd name="T13" fmla="*/ 79 h 79"/>
                <a:gd name="T14" fmla="*/ 26 w 66"/>
                <a:gd name="T15" fmla="*/ 77 h 79"/>
                <a:gd name="T16" fmla="*/ 66 w 66"/>
                <a:gd name="T17" fmla="*/ 77 h 79"/>
                <a:gd name="T18" fmla="*/ 66 w 66"/>
                <a:gd name="T19" fmla="*/ 15 h 79"/>
                <a:gd name="T20" fmla="*/ 62 w 66"/>
                <a:gd name="T21" fmla="*/ 12 h 79"/>
                <a:gd name="T22" fmla="*/ 54 w 66"/>
                <a:gd name="T23" fmla="*/ 12 h 79"/>
                <a:gd name="T24" fmla="*/ 23 w 66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9">
                  <a:moveTo>
                    <a:pt x="23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0" y="4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26" y="79"/>
                  </a:lnTo>
                  <a:lnTo>
                    <a:pt x="26" y="77"/>
                  </a:lnTo>
                  <a:lnTo>
                    <a:pt x="66" y="77"/>
                  </a:lnTo>
                  <a:lnTo>
                    <a:pt x="66" y="15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0" name="Freeform 1321"/>
            <p:cNvSpPr>
              <a:spLocks/>
            </p:cNvSpPr>
            <p:nvPr/>
          </p:nvSpPr>
          <p:spPr bwMode="auto">
            <a:xfrm>
              <a:off x="2896" y="2001"/>
              <a:ext cx="1" cy="1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3 h 3"/>
                <a:gd name="T4" fmla="*/ 3 w 4"/>
                <a:gd name="T5" fmla="*/ 2 h 3"/>
                <a:gd name="T6" fmla="*/ 3 w 4"/>
                <a:gd name="T7" fmla="*/ 1 h 3"/>
                <a:gd name="T8" fmla="*/ 2 w 4"/>
                <a:gd name="T9" fmla="*/ 0 h 3"/>
                <a:gd name="T10" fmla="*/ 0 w 4"/>
                <a:gd name="T11" fmla="*/ 0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A6C5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1" name="Freeform 1322"/>
            <p:cNvSpPr>
              <a:spLocks/>
            </p:cNvSpPr>
            <p:nvPr/>
          </p:nvSpPr>
          <p:spPr bwMode="auto">
            <a:xfrm>
              <a:off x="2896" y="2001"/>
              <a:ext cx="1" cy="1"/>
            </a:xfrm>
            <a:custGeom>
              <a:avLst/>
              <a:gdLst>
                <a:gd name="T0" fmla="*/ 4 w 4"/>
                <a:gd name="T1" fmla="*/ 3 h 3"/>
                <a:gd name="T2" fmla="*/ 3 w 4"/>
                <a:gd name="T3" fmla="*/ 2 h 3"/>
                <a:gd name="T4" fmla="*/ 3 w 4"/>
                <a:gd name="T5" fmla="*/ 1 h 3"/>
                <a:gd name="T6" fmla="*/ 2 w 4"/>
                <a:gd name="T7" fmla="*/ 0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2" name="Freeform 1323"/>
            <p:cNvSpPr>
              <a:spLocks/>
            </p:cNvSpPr>
            <p:nvPr/>
          </p:nvSpPr>
          <p:spPr bwMode="auto">
            <a:xfrm>
              <a:off x="2881" y="2111"/>
              <a:ext cx="16" cy="19"/>
            </a:xfrm>
            <a:custGeom>
              <a:avLst/>
              <a:gdLst>
                <a:gd name="T0" fmla="*/ 23 w 66"/>
                <a:gd name="T1" fmla="*/ 79 h 79"/>
                <a:gd name="T2" fmla="*/ 19 w 66"/>
                <a:gd name="T3" fmla="*/ 79 h 79"/>
                <a:gd name="T4" fmla="*/ 19 w 66"/>
                <a:gd name="T5" fmla="*/ 75 h 79"/>
                <a:gd name="T6" fmla="*/ 0 w 66"/>
                <a:gd name="T7" fmla="*/ 75 h 79"/>
                <a:gd name="T8" fmla="*/ 0 w 66"/>
                <a:gd name="T9" fmla="*/ 10 h 79"/>
                <a:gd name="T10" fmla="*/ 19 w 66"/>
                <a:gd name="T11" fmla="*/ 0 h 79"/>
                <a:gd name="T12" fmla="*/ 26 w 66"/>
                <a:gd name="T13" fmla="*/ 0 h 79"/>
                <a:gd name="T14" fmla="*/ 26 w 66"/>
                <a:gd name="T15" fmla="*/ 2 h 79"/>
                <a:gd name="T16" fmla="*/ 66 w 66"/>
                <a:gd name="T17" fmla="*/ 2 h 79"/>
                <a:gd name="T18" fmla="*/ 66 w 66"/>
                <a:gd name="T19" fmla="*/ 64 h 79"/>
                <a:gd name="T20" fmla="*/ 62 w 66"/>
                <a:gd name="T21" fmla="*/ 67 h 79"/>
                <a:gd name="T22" fmla="*/ 54 w 66"/>
                <a:gd name="T23" fmla="*/ 67 h 79"/>
                <a:gd name="T24" fmla="*/ 23 w 66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9">
                  <a:moveTo>
                    <a:pt x="23" y="79"/>
                  </a:moveTo>
                  <a:lnTo>
                    <a:pt x="19" y="79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66" y="2"/>
                  </a:lnTo>
                  <a:lnTo>
                    <a:pt x="66" y="64"/>
                  </a:lnTo>
                  <a:lnTo>
                    <a:pt x="62" y="67"/>
                  </a:lnTo>
                  <a:lnTo>
                    <a:pt x="54" y="67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3" name="Freeform 1324"/>
            <p:cNvSpPr>
              <a:spLocks/>
            </p:cNvSpPr>
            <p:nvPr/>
          </p:nvSpPr>
          <p:spPr bwMode="auto">
            <a:xfrm>
              <a:off x="2881" y="2111"/>
              <a:ext cx="16" cy="19"/>
            </a:xfrm>
            <a:custGeom>
              <a:avLst/>
              <a:gdLst>
                <a:gd name="T0" fmla="*/ 23 w 66"/>
                <a:gd name="T1" fmla="*/ 79 h 79"/>
                <a:gd name="T2" fmla="*/ 19 w 66"/>
                <a:gd name="T3" fmla="*/ 79 h 79"/>
                <a:gd name="T4" fmla="*/ 19 w 66"/>
                <a:gd name="T5" fmla="*/ 75 h 79"/>
                <a:gd name="T6" fmla="*/ 0 w 66"/>
                <a:gd name="T7" fmla="*/ 75 h 79"/>
                <a:gd name="T8" fmla="*/ 0 w 66"/>
                <a:gd name="T9" fmla="*/ 10 h 79"/>
                <a:gd name="T10" fmla="*/ 19 w 66"/>
                <a:gd name="T11" fmla="*/ 0 h 79"/>
                <a:gd name="T12" fmla="*/ 26 w 66"/>
                <a:gd name="T13" fmla="*/ 0 h 79"/>
                <a:gd name="T14" fmla="*/ 26 w 66"/>
                <a:gd name="T15" fmla="*/ 2 h 79"/>
                <a:gd name="T16" fmla="*/ 66 w 66"/>
                <a:gd name="T17" fmla="*/ 2 h 79"/>
                <a:gd name="T18" fmla="*/ 66 w 66"/>
                <a:gd name="T19" fmla="*/ 64 h 79"/>
                <a:gd name="T20" fmla="*/ 62 w 66"/>
                <a:gd name="T21" fmla="*/ 67 h 79"/>
                <a:gd name="T22" fmla="*/ 54 w 66"/>
                <a:gd name="T23" fmla="*/ 67 h 79"/>
                <a:gd name="T24" fmla="*/ 23 w 66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9">
                  <a:moveTo>
                    <a:pt x="23" y="79"/>
                  </a:moveTo>
                  <a:lnTo>
                    <a:pt x="19" y="79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66" y="2"/>
                  </a:lnTo>
                  <a:lnTo>
                    <a:pt x="66" y="64"/>
                  </a:lnTo>
                  <a:lnTo>
                    <a:pt x="62" y="67"/>
                  </a:lnTo>
                  <a:lnTo>
                    <a:pt x="54" y="67"/>
                  </a:lnTo>
                  <a:lnTo>
                    <a:pt x="23" y="7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4" name="Rectangle 1325"/>
            <p:cNvSpPr>
              <a:spLocks noChangeArrowheads="1"/>
            </p:cNvSpPr>
            <p:nvPr/>
          </p:nvSpPr>
          <p:spPr bwMode="auto">
            <a:xfrm>
              <a:off x="2886" y="2016"/>
              <a:ext cx="1" cy="9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5" name="Freeform 1326"/>
            <p:cNvSpPr>
              <a:spLocks/>
            </p:cNvSpPr>
            <p:nvPr/>
          </p:nvSpPr>
          <p:spPr bwMode="auto">
            <a:xfrm>
              <a:off x="2881" y="2013"/>
              <a:ext cx="5" cy="101"/>
            </a:xfrm>
            <a:custGeom>
              <a:avLst/>
              <a:gdLst>
                <a:gd name="T0" fmla="*/ 0 w 19"/>
                <a:gd name="T1" fmla="*/ 0 h 455"/>
                <a:gd name="T2" fmla="*/ 19 w 19"/>
                <a:gd name="T3" fmla="*/ 10 h 455"/>
                <a:gd name="T4" fmla="*/ 19 w 19"/>
                <a:gd name="T5" fmla="*/ 445 h 455"/>
                <a:gd name="T6" fmla="*/ 0 w 19"/>
                <a:gd name="T7" fmla="*/ 455 h 455"/>
                <a:gd name="T8" fmla="*/ 0 w 19"/>
                <a:gd name="T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55">
                  <a:moveTo>
                    <a:pt x="0" y="0"/>
                  </a:moveTo>
                  <a:lnTo>
                    <a:pt x="19" y="10"/>
                  </a:lnTo>
                  <a:lnTo>
                    <a:pt x="19" y="445"/>
                  </a:lnTo>
                  <a:lnTo>
                    <a:pt x="0" y="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6" name="Freeform 1327"/>
            <p:cNvSpPr>
              <a:spLocks/>
            </p:cNvSpPr>
            <p:nvPr/>
          </p:nvSpPr>
          <p:spPr bwMode="auto">
            <a:xfrm>
              <a:off x="2881" y="2013"/>
              <a:ext cx="5" cy="101"/>
            </a:xfrm>
            <a:custGeom>
              <a:avLst/>
              <a:gdLst>
                <a:gd name="T0" fmla="*/ 0 w 19"/>
                <a:gd name="T1" fmla="*/ 0 h 455"/>
                <a:gd name="T2" fmla="*/ 19 w 19"/>
                <a:gd name="T3" fmla="*/ 10 h 455"/>
                <a:gd name="T4" fmla="*/ 19 w 19"/>
                <a:gd name="T5" fmla="*/ 445 h 455"/>
                <a:gd name="T6" fmla="*/ 0 w 19"/>
                <a:gd name="T7" fmla="*/ 455 h 455"/>
                <a:gd name="T8" fmla="*/ 0 w 19"/>
                <a:gd name="T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55">
                  <a:moveTo>
                    <a:pt x="0" y="0"/>
                  </a:moveTo>
                  <a:lnTo>
                    <a:pt x="19" y="10"/>
                  </a:lnTo>
                  <a:lnTo>
                    <a:pt x="19" y="445"/>
                  </a:lnTo>
                  <a:lnTo>
                    <a:pt x="0" y="4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7" name="Rectangle 1328"/>
            <p:cNvSpPr>
              <a:spLocks noChangeArrowheads="1"/>
            </p:cNvSpPr>
            <p:nvPr/>
          </p:nvSpPr>
          <p:spPr bwMode="auto">
            <a:xfrm>
              <a:off x="3472" y="2025"/>
              <a:ext cx="5" cy="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8" name="Rectangle 1329"/>
            <p:cNvSpPr>
              <a:spLocks noChangeArrowheads="1"/>
            </p:cNvSpPr>
            <p:nvPr/>
          </p:nvSpPr>
          <p:spPr bwMode="auto">
            <a:xfrm>
              <a:off x="3472" y="2025"/>
              <a:ext cx="5" cy="7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9" name="Rectangle 1330"/>
            <p:cNvSpPr>
              <a:spLocks noChangeArrowheads="1"/>
            </p:cNvSpPr>
            <p:nvPr/>
          </p:nvSpPr>
          <p:spPr bwMode="auto">
            <a:xfrm>
              <a:off x="2875" y="2017"/>
              <a:ext cx="22" cy="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0" name="Freeform 1331"/>
            <p:cNvSpPr>
              <a:spLocks/>
            </p:cNvSpPr>
            <p:nvPr/>
          </p:nvSpPr>
          <p:spPr bwMode="auto">
            <a:xfrm>
              <a:off x="2875" y="2017"/>
              <a:ext cx="22" cy="93"/>
            </a:xfrm>
            <a:custGeom>
              <a:avLst/>
              <a:gdLst>
                <a:gd name="T0" fmla="*/ 0 w 96"/>
                <a:gd name="T1" fmla="*/ 0 h 419"/>
                <a:gd name="T2" fmla="*/ 96 w 96"/>
                <a:gd name="T3" fmla="*/ 0 h 419"/>
                <a:gd name="T4" fmla="*/ 96 w 96"/>
                <a:gd name="T5" fmla="*/ 419 h 419"/>
                <a:gd name="T6" fmla="*/ 0 w 96"/>
                <a:gd name="T7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19">
                  <a:moveTo>
                    <a:pt x="0" y="0"/>
                  </a:moveTo>
                  <a:lnTo>
                    <a:pt x="96" y="0"/>
                  </a:lnTo>
                  <a:lnTo>
                    <a:pt x="96" y="419"/>
                  </a:lnTo>
                  <a:lnTo>
                    <a:pt x="0" y="41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1" name="Freeform 1332"/>
            <p:cNvSpPr>
              <a:spLocks/>
            </p:cNvSpPr>
            <p:nvPr/>
          </p:nvSpPr>
          <p:spPr bwMode="auto">
            <a:xfrm>
              <a:off x="3025" y="2016"/>
              <a:ext cx="14" cy="95"/>
            </a:xfrm>
            <a:custGeom>
              <a:avLst/>
              <a:gdLst>
                <a:gd name="T0" fmla="*/ 0 w 57"/>
                <a:gd name="T1" fmla="*/ 5 h 435"/>
                <a:gd name="T2" fmla="*/ 0 w 57"/>
                <a:gd name="T3" fmla="*/ 431 h 435"/>
                <a:gd name="T4" fmla="*/ 3 w 57"/>
                <a:gd name="T5" fmla="*/ 435 h 435"/>
                <a:gd name="T6" fmla="*/ 53 w 57"/>
                <a:gd name="T7" fmla="*/ 435 h 435"/>
                <a:gd name="T8" fmla="*/ 57 w 57"/>
                <a:gd name="T9" fmla="*/ 431 h 435"/>
                <a:gd name="T10" fmla="*/ 57 w 57"/>
                <a:gd name="T11" fmla="*/ 5 h 435"/>
                <a:gd name="T12" fmla="*/ 53 w 57"/>
                <a:gd name="T13" fmla="*/ 0 h 435"/>
                <a:gd name="T14" fmla="*/ 3 w 57"/>
                <a:gd name="T15" fmla="*/ 0 h 435"/>
                <a:gd name="T16" fmla="*/ 0 w 57"/>
                <a:gd name="T17" fmla="*/ 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35">
                  <a:moveTo>
                    <a:pt x="0" y="5"/>
                  </a:moveTo>
                  <a:lnTo>
                    <a:pt x="0" y="431"/>
                  </a:lnTo>
                  <a:lnTo>
                    <a:pt x="3" y="435"/>
                  </a:lnTo>
                  <a:lnTo>
                    <a:pt x="53" y="435"/>
                  </a:lnTo>
                  <a:lnTo>
                    <a:pt x="57" y="431"/>
                  </a:lnTo>
                  <a:lnTo>
                    <a:pt x="57" y="5"/>
                  </a:lnTo>
                  <a:lnTo>
                    <a:pt x="53" y="0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2" name="Freeform 1333"/>
            <p:cNvSpPr>
              <a:spLocks/>
            </p:cNvSpPr>
            <p:nvPr/>
          </p:nvSpPr>
          <p:spPr bwMode="auto">
            <a:xfrm>
              <a:off x="3036" y="2024"/>
              <a:ext cx="3" cy="80"/>
            </a:xfrm>
            <a:custGeom>
              <a:avLst/>
              <a:gdLst>
                <a:gd name="T0" fmla="*/ 0 w 12"/>
                <a:gd name="T1" fmla="*/ 361 h 361"/>
                <a:gd name="T2" fmla="*/ 1 w 12"/>
                <a:gd name="T3" fmla="*/ 0 h 361"/>
                <a:gd name="T4" fmla="*/ 12 w 12"/>
                <a:gd name="T5" fmla="*/ 0 h 361"/>
                <a:gd name="T6" fmla="*/ 12 w 12"/>
                <a:gd name="T7" fmla="*/ 361 h 361"/>
                <a:gd name="T8" fmla="*/ 0 w 12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1">
                  <a:moveTo>
                    <a:pt x="0" y="361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12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3" name="Freeform 1334"/>
            <p:cNvSpPr>
              <a:spLocks/>
            </p:cNvSpPr>
            <p:nvPr/>
          </p:nvSpPr>
          <p:spPr bwMode="auto">
            <a:xfrm>
              <a:off x="3036" y="2018"/>
              <a:ext cx="3" cy="2"/>
            </a:xfrm>
            <a:custGeom>
              <a:avLst/>
              <a:gdLst>
                <a:gd name="T0" fmla="*/ 0 w 12"/>
                <a:gd name="T1" fmla="*/ 0 h 10"/>
                <a:gd name="T2" fmla="*/ 12 w 12"/>
                <a:gd name="T3" fmla="*/ 0 h 10"/>
                <a:gd name="T4" fmla="*/ 12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4" name="Rectangle 1335"/>
            <p:cNvSpPr>
              <a:spLocks noChangeArrowheads="1"/>
            </p:cNvSpPr>
            <p:nvPr/>
          </p:nvSpPr>
          <p:spPr bwMode="auto">
            <a:xfrm>
              <a:off x="2897" y="2018"/>
              <a:ext cx="3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5" name="Rectangle 1336"/>
            <p:cNvSpPr>
              <a:spLocks noChangeArrowheads="1"/>
            </p:cNvSpPr>
            <p:nvPr/>
          </p:nvSpPr>
          <p:spPr bwMode="auto">
            <a:xfrm>
              <a:off x="2900" y="2018"/>
              <a:ext cx="12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6" name="Rectangle 1337"/>
            <p:cNvSpPr>
              <a:spLocks noChangeArrowheads="1"/>
            </p:cNvSpPr>
            <p:nvPr/>
          </p:nvSpPr>
          <p:spPr bwMode="auto">
            <a:xfrm>
              <a:off x="2897" y="2107"/>
              <a:ext cx="3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7" name="Rectangle 1338"/>
            <p:cNvSpPr>
              <a:spLocks noChangeArrowheads="1"/>
            </p:cNvSpPr>
            <p:nvPr/>
          </p:nvSpPr>
          <p:spPr bwMode="auto">
            <a:xfrm>
              <a:off x="2897" y="2024"/>
              <a:ext cx="3" cy="8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8" name="Rectangle 1339"/>
            <p:cNvSpPr>
              <a:spLocks noChangeArrowheads="1"/>
            </p:cNvSpPr>
            <p:nvPr/>
          </p:nvSpPr>
          <p:spPr bwMode="auto">
            <a:xfrm>
              <a:off x="2901" y="2020"/>
              <a:ext cx="11" cy="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9" name="Freeform 1340"/>
            <p:cNvSpPr>
              <a:spLocks/>
            </p:cNvSpPr>
            <p:nvPr/>
          </p:nvSpPr>
          <p:spPr bwMode="auto">
            <a:xfrm>
              <a:off x="2653" y="1999"/>
              <a:ext cx="14" cy="130"/>
            </a:xfrm>
            <a:custGeom>
              <a:avLst/>
              <a:gdLst>
                <a:gd name="T0" fmla="*/ 0 w 57"/>
                <a:gd name="T1" fmla="*/ 582 h 585"/>
                <a:gd name="T2" fmla="*/ 4 w 57"/>
                <a:gd name="T3" fmla="*/ 585 h 585"/>
                <a:gd name="T4" fmla="*/ 54 w 57"/>
                <a:gd name="T5" fmla="*/ 585 h 585"/>
                <a:gd name="T6" fmla="*/ 57 w 57"/>
                <a:gd name="T7" fmla="*/ 582 h 585"/>
                <a:gd name="T8" fmla="*/ 57 w 57"/>
                <a:gd name="T9" fmla="*/ 3 h 585"/>
                <a:gd name="T10" fmla="*/ 54 w 57"/>
                <a:gd name="T11" fmla="*/ 0 h 585"/>
                <a:gd name="T12" fmla="*/ 4 w 57"/>
                <a:gd name="T13" fmla="*/ 0 h 585"/>
                <a:gd name="T14" fmla="*/ 0 w 57"/>
                <a:gd name="T15" fmla="*/ 3 h 585"/>
                <a:gd name="T16" fmla="*/ 0 w 57"/>
                <a:gd name="T17" fmla="*/ 58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85">
                  <a:moveTo>
                    <a:pt x="0" y="582"/>
                  </a:moveTo>
                  <a:lnTo>
                    <a:pt x="4" y="585"/>
                  </a:lnTo>
                  <a:lnTo>
                    <a:pt x="54" y="585"/>
                  </a:lnTo>
                  <a:lnTo>
                    <a:pt x="57" y="582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0" name="Rectangle 1341"/>
            <p:cNvSpPr>
              <a:spLocks noChangeArrowheads="1"/>
            </p:cNvSpPr>
            <p:nvPr/>
          </p:nvSpPr>
          <p:spPr bwMode="auto">
            <a:xfrm>
              <a:off x="2664" y="2009"/>
              <a:ext cx="3" cy="1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1" name="Rectangle 1342"/>
            <p:cNvSpPr>
              <a:spLocks noChangeArrowheads="1"/>
            </p:cNvSpPr>
            <p:nvPr/>
          </p:nvSpPr>
          <p:spPr bwMode="auto">
            <a:xfrm>
              <a:off x="2664" y="2002"/>
              <a:ext cx="3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2" name="Rectangle 1343"/>
            <p:cNvSpPr>
              <a:spLocks noChangeArrowheads="1"/>
            </p:cNvSpPr>
            <p:nvPr/>
          </p:nvSpPr>
          <p:spPr bwMode="auto">
            <a:xfrm>
              <a:off x="2653" y="2004"/>
              <a:ext cx="10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3" name="Freeform 1344"/>
            <p:cNvSpPr>
              <a:spLocks/>
            </p:cNvSpPr>
            <p:nvPr/>
          </p:nvSpPr>
          <p:spPr bwMode="auto">
            <a:xfrm>
              <a:off x="2777" y="1999"/>
              <a:ext cx="14" cy="130"/>
            </a:xfrm>
            <a:custGeom>
              <a:avLst/>
              <a:gdLst>
                <a:gd name="T0" fmla="*/ 0 w 57"/>
                <a:gd name="T1" fmla="*/ 582 h 585"/>
                <a:gd name="T2" fmla="*/ 3 w 57"/>
                <a:gd name="T3" fmla="*/ 585 h 585"/>
                <a:gd name="T4" fmla="*/ 53 w 57"/>
                <a:gd name="T5" fmla="*/ 585 h 585"/>
                <a:gd name="T6" fmla="*/ 57 w 57"/>
                <a:gd name="T7" fmla="*/ 582 h 585"/>
                <a:gd name="T8" fmla="*/ 57 w 57"/>
                <a:gd name="T9" fmla="*/ 3 h 585"/>
                <a:gd name="T10" fmla="*/ 53 w 57"/>
                <a:gd name="T11" fmla="*/ 0 h 585"/>
                <a:gd name="T12" fmla="*/ 3 w 57"/>
                <a:gd name="T13" fmla="*/ 0 h 585"/>
                <a:gd name="T14" fmla="*/ 0 w 57"/>
                <a:gd name="T15" fmla="*/ 3 h 585"/>
                <a:gd name="T16" fmla="*/ 0 w 57"/>
                <a:gd name="T17" fmla="*/ 58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85">
                  <a:moveTo>
                    <a:pt x="0" y="582"/>
                  </a:moveTo>
                  <a:lnTo>
                    <a:pt x="3" y="585"/>
                  </a:lnTo>
                  <a:lnTo>
                    <a:pt x="53" y="585"/>
                  </a:lnTo>
                  <a:lnTo>
                    <a:pt x="57" y="582"/>
                  </a:lnTo>
                  <a:lnTo>
                    <a:pt x="57" y="3"/>
                  </a:lnTo>
                  <a:lnTo>
                    <a:pt x="5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4" name="Freeform 1345"/>
            <p:cNvSpPr>
              <a:spLocks/>
            </p:cNvSpPr>
            <p:nvPr/>
          </p:nvSpPr>
          <p:spPr bwMode="auto">
            <a:xfrm>
              <a:off x="2788" y="2009"/>
              <a:ext cx="3" cy="109"/>
            </a:xfrm>
            <a:custGeom>
              <a:avLst/>
              <a:gdLst>
                <a:gd name="T0" fmla="*/ 0 w 12"/>
                <a:gd name="T1" fmla="*/ 488 h 488"/>
                <a:gd name="T2" fmla="*/ 1 w 12"/>
                <a:gd name="T3" fmla="*/ 0 h 488"/>
                <a:gd name="T4" fmla="*/ 12 w 12"/>
                <a:gd name="T5" fmla="*/ 0 h 488"/>
                <a:gd name="T6" fmla="*/ 12 w 12"/>
                <a:gd name="T7" fmla="*/ 488 h 488"/>
                <a:gd name="T8" fmla="*/ 0 w 12"/>
                <a:gd name="T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8">
                  <a:moveTo>
                    <a:pt x="0" y="488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12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5" name="Rectangle 1346"/>
            <p:cNvSpPr>
              <a:spLocks noChangeArrowheads="1"/>
            </p:cNvSpPr>
            <p:nvPr/>
          </p:nvSpPr>
          <p:spPr bwMode="auto">
            <a:xfrm>
              <a:off x="2788" y="2002"/>
              <a:ext cx="3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" name="Rectangle 1347"/>
            <p:cNvSpPr>
              <a:spLocks noChangeArrowheads="1"/>
            </p:cNvSpPr>
            <p:nvPr/>
          </p:nvSpPr>
          <p:spPr bwMode="auto">
            <a:xfrm>
              <a:off x="2777" y="2004"/>
              <a:ext cx="11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7" name="Freeform 1348"/>
            <p:cNvSpPr>
              <a:spLocks/>
            </p:cNvSpPr>
            <p:nvPr/>
          </p:nvSpPr>
          <p:spPr bwMode="auto">
            <a:xfrm>
              <a:off x="2509" y="1984"/>
              <a:ext cx="7" cy="160"/>
            </a:xfrm>
            <a:custGeom>
              <a:avLst/>
              <a:gdLst>
                <a:gd name="T0" fmla="*/ 0 w 32"/>
                <a:gd name="T1" fmla="*/ 721 h 721"/>
                <a:gd name="T2" fmla="*/ 1 w 32"/>
                <a:gd name="T3" fmla="*/ 0 h 721"/>
                <a:gd name="T4" fmla="*/ 32 w 32"/>
                <a:gd name="T5" fmla="*/ 0 h 721"/>
                <a:gd name="T6" fmla="*/ 31 w 32"/>
                <a:gd name="T7" fmla="*/ 721 h 721"/>
                <a:gd name="T8" fmla="*/ 0 w 32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1">
                  <a:moveTo>
                    <a:pt x="0" y="721"/>
                  </a:moveTo>
                  <a:lnTo>
                    <a:pt x="1" y="0"/>
                  </a:lnTo>
                  <a:lnTo>
                    <a:pt x="32" y="0"/>
                  </a:lnTo>
                  <a:lnTo>
                    <a:pt x="31" y="721"/>
                  </a:lnTo>
                  <a:lnTo>
                    <a:pt x="0" y="7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8" name="Freeform 1349"/>
            <p:cNvSpPr>
              <a:spLocks/>
            </p:cNvSpPr>
            <p:nvPr/>
          </p:nvSpPr>
          <p:spPr bwMode="auto">
            <a:xfrm>
              <a:off x="2509" y="1984"/>
              <a:ext cx="7" cy="160"/>
            </a:xfrm>
            <a:custGeom>
              <a:avLst/>
              <a:gdLst>
                <a:gd name="T0" fmla="*/ 0 w 32"/>
                <a:gd name="T1" fmla="*/ 721 h 721"/>
                <a:gd name="T2" fmla="*/ 1 w 32"/>
                <a:gd name="T3" fmla="*/ 0 h 721"/>
                <a:gd name="T4" fmla="*/ 32 w 32"/>
                <a:gd name="T5" fmla="*/ 0 h 721"/>
                <a:gd name="T6" fmla="*/ 31 w 32"/>
                <a:gd name="T7" fmla="*/ 721 h 721"/>
                <a:gd name="T8" fmla="*/ 0 w 32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1">
                  <a:moveTo>
                    <a:pt x="0" y="721"/>
                  </a:moveTo>
                  <a:lnTo>
                    <a:pt x="1" y="0"/>
                  </a:lnTo>
                  <a:lnTo>
                    <a:pt x="32" y="0"/>
                  </a:lnTo>
                  <a:lnTo>
                    <a:pt x="31" y="721"/>
                  </a:lnTo>
                  <a:lnTo>
                    <a:pt x="0" y="72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9" name="Rectangle 1350"/>
            <p:cNvSpPr>
              <a:spLocks noChangeArrowheads="1"/>
            </p:cNvSpPr>
            <p:nvPr/>
          </p:nvSpPr>
          <p:spPr bwMode="auto">
            <a:xfrm>
              <a:off x="2515" y="1996"/>
              <a:ext cx="44" cy="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0" name="Rectangle 1351"/>
            <p:cNvSpPr>
              <a:spLocks noChangeArrowheads="1"/>
            </p:cNvSpPr>
            <p:nvPr/>
          </p:nvSpPr>
          <p:spPr bwMode="auto">
            <a:xfrm>
              <a:off x="2515" y="1996"/>
              <a:ext cx="44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1" name="Rectangle 1352"/>
            <p:cNvSpPr>
              <a:spLocks noChangeArrowheads="1"/>
            </p:cNvSpPr>
            <p:nvPr/>
          </p:nvSpPr>
          <p:spPr bwMode="auto">
            <a:xfrm>
              <a:off x="2515" y="2128"/>
              <a:ext cx="44" cy="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2" name="Rectangle 1353"/>
            <p:cNvSpPr>
              <a:spLocks noChangeArrowheads="1"/>
            </p:cNvSpPr>
            <p:nvPr/>
          </p:nvSpPr>
          <p:spPr bwMode="auto">
            <a:xfrm>
              <a:off x="2515" y="2128"/>
              <a:ext cx="44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3" name="Rectangle 1354"/>
            <p:cNvSpPr>
              <a:spLocks noChangeArrowheads="1"/>
            </p:cNvSpPr>
            <p:nvPr/>
          </p:nvSpPr>
          <p:spPr bwMode="auto">
            <a:xfrm>
              <a:off x="2534" y="1996"/>
              <a:ext cx="5" cy="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4" name="Rectangle 1355"/>
            <p:cNvSpPr>
              <a:spLocks noChangeArrowheads="1"/>
            </p:cNvSpPr>
            <p:nvPr/>
          </p:nvSpPr>
          <p:spPr bwMode="auto">
            <a:xfrm>
              <a:off x="2534" y="1989"/>
              <a:ext cx="5" cy="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5" name="Rectangle 1356"/>
            <p:cNvSpPr>
              <a:spLocks noChangeArrowheads="1"/>
            </p:cNvSpPr>
            <p:nvPr/>
          </p:nvSpPr>
          <p:spPr bwMode="auto">
            <a:xfrm>
              <a:off x="2534" y="1989"/>
              <a:ext cx="5" cy="1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6" name="Freeform 1357"/>
            <p:cNvSpPr>
              <a:spLocks/>
            </p:cNvSpPr>
            <p:nvPr/>
          </p:nvSpPr>
          <p:spPr bwMode="auto">
            <a:xfrm>
              <a:off x="2527" y="1968"/>
              <a:ext cx="10" cy="8"/>
            </a:xfrm>
            <a:custGeom>
              <a:avLst/>
              <a:gdLst>
                <a:gd name="T0" fmla="*/ 0 w 43"/>
                <a:gd name="T1" fmla="*/ 9 h 37"/>
                <a:gd name="T2" fmla="*/ 36 w 43"/>
                <a:gd name="T3" fmla="*/ 0 h 37"/>
                <a:gd name="T4" fmla="*/ 43 w 43"/>
                <a:gd name="T5" fmla="*/ 27 h 37"/>
                <a:gd name="T6" fmla="*/ 8 w 43"/>
                <a:gd name="T7" fmla="*/ 37 h 37"/>
                <a:gd name="T8" fmla="*/ 0 w 43"/>
                <a:gd name="T9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0" y="9"/>
                  </a:moveTo>
                  <a:lnTo>
                    <a:pt x="36" y="0"/>
                  </a:lnTo>
                  <a:lnTo>
                    <a:pt x="43" y="27"/>
                  </a:lnTo>
                  <a:lnTo>
                    <a:pt x="8" y="3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7" name="Freeform 1358"/>
            <p:cNvSpPr>
              <a:spLocks/>
            </p:cNvSpPr>
            <p:nvPr/>
          </p:nvSpPr>
          <p:spPr bwMode="auto">
            <a:xfrm>
              <a:off x="2527" y="1968"/>
              <a:ext cx="10" cy="8"/>
            </a:xfrm>
            <a:custGeom>
              <a:avLst/>
              <a:gdLst>
                <a:gd name="T0" fmla="*/ 0 w 43"/>
                <a:gd name="T1" fmla="*/ 9 h 37"/>
                <a:gd name="T2" fmla="*/ 36 w 43"/>
                <a:gd name="T3" fmla="*/ 0 h 37"/>
                <a:gd name="T4" fmla="*/ 43 w 43"/>
                <a:gd name="T5" fmla="*/ 27 h 37"/>
                <a:gd name="T6" fmla="*/ 8 w 43"/>
                <a:gd name="T7" fmla="*/ 37 h 37"/>
                <a:gd name="T8" fmla="*/ 0 w 43"/>
                <a:gd name="T9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0" y="9"/>
                  </a:moveTo>
                  <a:lnTo>
                    <a:pt x="36" y="0"/>
                  </a:lnTo>
                  <a:lnTo>
                    <a:pt x="43" y="27"/>
                  </a:lnTo>
                  <a:lnTo>
                    <a:pt x="8" y="37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8" name="Freeform 1359"/>
            <p:cNvSpPr>
              <a:spLocks/>
            </p:cNvSpPr>
            <p:nvPr/>
          </p:nvSpPr>
          <p:spPr bwMode="auto">
            <a:xfrm>
              <a:off x="2528" y="1974"/>
              <a:ext cx="9" cy="7"/>
            </a:xfrm>
            <a:custGeom>
              <a:avLst/>
              <a:gdLst>
                <a:gd name="T0" fmla="*/ 0 w 35"/>
                <a:gd name="T1" fmla="*/ 10 h 26"/>
                <a:gd name="T2" fmla="*/ 11 w 35"/>
                <a:gd name="T3" fmla="*/ 26 h 26"/>
                <a:gd name="T4" fmla="*/ 34 w 35"/>
                <a:gd name="T5" fmla="*/ 20 h 26"/>
                <a:gd name="T6" fmla="*/ 35 w 35"/>
                <a:gd name="T7" fmla="*/ 0 h 26"/>
                <a:gd name="T8" fmla="*/ 0 w 35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0" y="10"/>
                  </a:moveTo>
                  <a:lnTo>
                    <a:pt x="11" y="26"/>
                  </a:lnTo>
                  <a:lnTo>
                    <a:pt x="34" y="20"/>
                  </a:lnTo>
                  <a:lnTo>
                    <a:pt x="3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9" name="Freeform 1360"/>
            <p:cNvSpPr>
              <a:spLocks/>
            </p:cNvSpPr>
            <p:nvPr/>
          </p:nvSpPr>
          <p:spPr bwMode="auto">
            <a:xfrm>
              <a:off x="2528" y="1974"/>
              <a:ext cx="9" cy="7"/>
            </a:xfrm>
            <a:custGeom>
              <a:avLst/>
              <a:gdLst>
                <a:gd name="T0" fmla="*/ 0 w 35"/>
                <a:gd name="T1" fmla="*/ 10 h 26"/>
                <a:gd name="T2" fmla="*/ 11 w 35"/>
                <a:gd name="T3" fmla="*/ 26 h 26"/>
                <a:gd name="T4" fmla="*/ 34 w 35"/>
                <a:gd name="T5" fmla="*/ 20 h 26"/>
                <a:gd name="T6" fmla="*/ 35 w 35"/>
                <a:gd name="T7" fmla="*/ 0 h 26"/>
                <a:gd name="T8" fmla="*/ 0 w 35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0" y="10"/>
                  </a:moveTo>
                  <a:lnTo>
                    <a:pt x="11" y="26"/>
                  </a:lnTo>
                  <a:lnTo>
                    <a:pt x="34" y="20"/>
                  </a:lnTo>
                  <a:lnTo>
                    <a:pt x="35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0" name="Freeform 1361"/>
            <p:cNvSpPr>
              <a:spLocks/>
            </p:cNvSpPr>
            <p:nvPr/>
          </p:nvSpPr>
          <p:spPr bwMode="auto">
            <a:xfrm>
              <a:off x="2520" y="1946"/>
              <a:ext cx="10" cy="8"/>
            </a:xfrm>
            <a:custGeom>
              <a:avLst/>
              <a:gdLst>
                <a:gd name="T0" fmla="*/ 0 w 43"/>
                <a:gd name="T1" fmla="*/ 10 h 37"/>
                <a:gd name="T2" fmla="*/ 35 w 43"/>
                <a:gd name="T3" fmla="*/ 0 h 37"/>
                <a:gd name="T4" fmla="*/ 43 w 43"/>
                <a:gd name="T5" fmla="*/ 28 h 37"/>
                <a:gd name="T6" fmla="*/ 7 w 43"/>
                <a:gd name="T7" fmla="*/ 37 h 37"/>
                <a:gd name="T8" fmla="*/ 0 w 43"/>
                <a:gd name="T9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0" y="10"/>
                  </a:moveTo>
                  <a:lnTo>
                    <a:pt x="35" y="0"/>
                  </a:lnTo>
                  <a:lnTo>
                    <a:pt x="43" y="28"/>
                  </a:lnTo>
                  <a:lnTo>
                    <a:pt x="7" y="3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1" name="Freeform 1362"/>
            <p:cNvSpPr>
              <a:spLocks/>
            </p:cNvSpPr>
            <p:nvPr/>
          </p:nvSpPr>
          <p:spPr bwMode="auto">
            <a:xfrm>
              <a:off x="2520" y="1946"/>
              <a:ext cx="10" cy="8"/>
            </a:xfrm>
            <a:custGeom>
              <a:avLst/>
              <a:gdLst>
                <a:gd name="T0" fmla="*/ 0 w 43"/>
                <a:gd name="T1" fmla="*/ 10 h 37"/>
                <a:gd name="T2" fmla="*/ 35 w 43"/>
                <a:gd name="T3" fmla="*/ 0 h 37"/>
                <a:gd name="T4" fmla="*/ 43 w 43"/>
                <a:gd name="T5" fmla="*/ 28 h 37"/>
                <a:gd name="T6" fmla="*/ 7 w 43"/>
                <a:gd name="T7" fmla="*/ 37 h 37"/>
                <a:gd name="T8" fmla="*/ 0 w 43"/>
                <a:gd name="T9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0" y="10"/>
                  </a:moveTo>
                  <a:lnTo>
                    <a:pt x="35" y="0"/>
                  </a:lnTo>
                  <a:lnTo>
                    <a:pt x="43" y="28"/>
                  </a:lnTo>
                  <a:lnTo>
                    <a:pt x="7" y="37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2" name="Freeform 1363"/>
            <p:cNvSpPr>
              <a:spLocks/>
            </p:cNvSpPr>
            <p:nvPr/>
          </p:nvSpPr>
          <p:spPr bwMode="auto">
            <a:xfrm>
              <a:off x="2520" y="1942"/>
              <a:ext cx="8" cy="7"/>
            </a:xfrm>
            <a:custGeom>
              <a:avLst/>
              <a:gdLst>
                <a:gd name="T0" fmla="*/ 0 w 35"/>
                <a:gd name="T1" fmla="*/ 26 h 26"/>
                <a:gd name="T2" fmla="*/ 1 w 35"/>
                <a:gd name="T3" fmla="*/ 7 h 26"/>
                <a:gd name="T4" fmla="*/ 24 w 35"/>
                <a:gd name="T5" fmla="*/ 0 h 26"/>
                <a:gd name="T6" fmla="*/ 35 w 35"/>
                <a:gd name="T7" fmla="*/ 16 h 26"/>
                <a:gd name="T8" fmla="*/ 0 w 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0" y="26"/>
                  </a:moveTo>
                  <a:lnTo>
                    <a:pt x="1" y="7"/>
                  </a:lnTo>
                  <a:lnTo>
                    <a:pt x="24" y="0"/>
                  </a:lnTo>
                  <a:lnTo>
                    <a:pt x="35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3" name="Freeform 1364"/>
            <p:cNvSpPr>
              <a:spLocks/>
            </p:cNvSpPr>
            <p:nvPr/>
          </p:nvSpPr>
          <p:spPr bwMode="auto">
            <a:xfrm>
              <a:off x="2520" y="1942"/>
              <a:ext cx="8" cy="7"/>
            </a:xfrm>
            <a:custGeom>
              <a:avLst/>
              <a:gdLst>
                <a:gd name="T0" fmla="*/ 0 w 35"/>
                <a:gd name="T1" fmla="*/ 26 h 26"/>
                <a:gd name="T2" fmla="*/ 1 w 35"/>
                <a:gd name="T3" fmla="*/ 7 h 26"/>
                <a:gd name="T4" fmla="*/ 24 w 35"/>
                <a:gd name="T5" fmla="*/ 0 h 26"/>
                <a:gd name="T6" fmla="*/ 35 w 35"/>
                <a:gd name="T7" fmla="*/ 16 h 26"/>
                <a:gd name="T8" fmla="*/ 0 w 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0" y="26"/>
                  </a:moveTo>
                  <a:lnTo>
                    <a:pt x="1" y="7"/>
                  </a:lnTo>
                  <a:lnTo>
                    <a:pt x="24" y="0"/>
                  </a:lnTo>
                  <a:lnTo>
                    <a:pt x="35" y="1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4" name="Freeform 1365"/>
            <p:cNvSpPr>
              <a:spLocks/>
            </p:cNvSpPr>
            <p:nvPr/>
          </p:nvSpPr>
          <p:spPr bwMode="auto">
            <a:xfrm>
              <a:off x="2520" y="1939"/>
              <a:ext cx="6" cy="5"/>
            </a:xfrm>
            <a:custGeom>
              <a:avLst/>
              <a:gdLst>
                <a:gd name="T0" fmla="*/ 0 w 28"/>
                <a:gd name="T1" fmla="*/ 6 h 25"/>
                <a:gd name="T2" fmla="*/ 23 w 28"/>
                <a:gd name="T3" fmla="*/ 0 h 25"/>
                <a:gd name="T4" fmla="*/ 28 w 28"/>
                <a:gd name="T5" fmla="*/ 18 h 25"/>
                <a:gd name="T6" fmla="*/ 5 w 28"/>
                <a:gd name="T7" fmla="*/ 25 h 25"/>
                <a:gd name="T8" fmla="*/ 0 w 28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0" y="6"/>
                  </a:moveTo>
                  <a:lnTo>
                    <a:pt x="23" y="0"/>
                  </a:lnTo>
                  <a:lnTo>
                    <a:pt x="28" y="18"/>
                  </a:lnTo>
                  <a:lnTo>
                    <a:pt x="5" y="2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5" name="Freeform 1366"/>
            <p:cNvSpPr>
              <a:spLocks/>
            </p:cNvSpPr>
            <p:nvPr/>
          </p:nvSpPr>
          <p:spPr bwMode="auto">
            <a:xfrm>
              <a:off x="2520" y="1939"/>
              <a:ext cx="6" cy="5"/>
            </a:xfrm>
            <a:custGeom>
              <a:avLst/>
              <a:gdLst>
                <a:gd name="T0" fmla="*/ 0 w 28"/>
                <a:gd name="T1" fmla="*/ 6 h 25"/>
                <a:gd name="T2" fmla="*/ 23 w 28"/>
                <a:gd name="T3" fmla="*/ 0 h 25"/>
                <a:gd name="T4" fmla="*/ 28 w 28"/>
                <a:gd name="T5" fmla="*/ 18 h 25"/>
                <a:gd name="T6" fmla="*/ 5 w 28"/>
                <a:gd name="T7" fmla="*/ 25 h 25"/>
                <a:gd name="T8" fmla="*/ 0 w 28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0" y="6"/>
                  </a:moveTo>
                  <a:lnTo>
                    <a:pt x="23" y="0"/>
                  </a:lnTo>
                  <a:lnTo>
                    <a:pt x="28" y="18"/>
                  </a:lnTo>
                  <a:lnTo>
                    <a:pt x="5" y="25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6" name="Freeform 1367"/>
            <p:cNvSpPr>
              <a:spLocks/>
            </p:cNvSpPr>
            <p:nvPr/>
          </p:nvSpPr>
          <p:spPr bwMode="auto">
            <a:xfrm>
              <a:off x="2524" y="1932"/>
              <a:ext cx="11" cy="8"/>
            </a:xfrm>
            <a:custGeom>
              <a:avLst/>
              <a:gdLst>
                <a:gd name="T0" fmla="*/ 1 w 49"/>
                <a:gd name="T1" fmla="*/ 22 h 31"/>
                <a:gd name="T2" fmla="*/ 41 w 49"/>
                <a:gd name="T3" fmla="*/ 0 h 31"/>
                <a:gd name="T4" fmla="*/ 49 w 49"/>
                <a:gd name="T5" fmla="*/ 0 h 31"/>
                <a:gd name="T6" fmla="*/ 49 w 49"/>
                <a:gd name="T7" fmla="*/ 8 h 31"/>
                <a:gd name="T8" fmla="*/ 48 w 49"/>
                <a:gd name="T9" fmla="*/ 8 h 31"/>
                <a:gd name="T10" fmla="*/ 9 w 49"/>
                <a:gd name="T11" fmla="*/ 31 h 31"/>
                <a:gd name="T12" fmla="*/ 0 w 49"/>
                <a:gd name="T13" fmla="*/ 31 h 31"/>
                <a:gd name="T14" fmla="*/ 0 w 49"/>
                <a:gd name="T15" fmla="*/ 22 h 31"/>
                <a:gd name="T16" fmla="*/ 1 w 49"/>
                <a:gd name="T17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1">
                  <a:moveTo>
                    <a:pt x="1" y="22"/>
                  </a:moveTo>
                  <a:lnTo>
                    <a:pt x="41" y="0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7" name="Freeform 1368"/>
            <p:cNvSpPr>
              <a:spLocks/>
            </p:cNvSpPr>
            <p:nvPr/>
          </p:nvSpPr>
          <p:spPr bwMode="auto">
            <a:xfrm>
              <a:off x="2507" y="1939"/>
              <a:ext cx="14" cy="3"/>
            </a:xfrm>
            <a:custGeom>
              <a:avLst/>
              <a:gdLst>
                <a:gd name="T0" fmla="*/ 53 w 59"/>
                <a:gd name="T1" fmla="*/ 11 h 11"/>
                <a:gd name="T2" fmla="*/ 6 w 59"/>
                <a:gd name="T3" fmla="*/ 11 h 11"/>
                <a:gd name="T4" fmla="*/ 0 w 59"/>
                <a:gd name="T5" fmla="*/ 11 h 11"/>
                <a:gd name="T6" fmla="*/ 0 w 59"/>
                <a:gd name="T7" fmla="*/ 0 h 11"/>
                <a:gd name="T8" fmla="*/ 6 w 59"/>
                <a:gd name="T9" fmla="*/ 0 h 11"/>
                <a:gd name="T10" fmla="*/ 53 w 59"/>
                <a:gd name="T11" fmla="*/ 0 h 11"/>
                <a:gd name="T12" fmla="*/ 59 w 59"/>
                <a:gd name="T13" fmla="*/ 0 h 11"/>
                <a:gd name="T14" fmla="*/ 59 w 59"/>
                <a:gd name="T15" fmla="*/ 11 h 11"/>
                <a:gd name="T16" fmla="*/ 53 w 5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1">
                  <a:moveTo>
                    <a:pt x="53" y="11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8" name="Freeform 1369"/>
            <p:cNvSpPr>
              <a:spLocks/>
            </p:cNvSpPr>
            <p:nvPr/>
          </p:nvSpPr>
          <p:spPr bwMode="auto">
            <a:xfrm>
              <a:off x="2507" y="1937"/>
              <a:ext cx="3" cy="4"/>
            </a:xfrm>
            <a:custGeom>
              <a:avLst/>
              <a:gdLst>
                <a:gd name="T0" fmla="*/ 1 w 10"/>
                <a:gd name="T1" fmla="*/ 16 h 18"/>
                <a:gd name="T2" fmla="*/ 0 w 10"/>
                <a:gd name="T3" fmla="*/ 11 h 18"/>
                <a:gd name="T4" fmla="*/ 0 w 10"/>
                <a:gd name="T5" fmla="*/ 0 h 18"/>
                <a:gd name="T6" fmla="*/ 8 w 10"/>
                <a:gd name="T7" fmla="*/ 0 h 18"/>
                <a:gd name="T8" fmla="*/ 9 w 10"/>
                <a:gd name="T9" fmla="*/ 3 h 18"/>
                <a:gd name="T10" fmla="*/ 10 w 10"/>
                <a:gd name="T11" fmla="*/ 9 h 18"/>
                <a:gd name="T12" fmla="*/ 10 w 10"/>
                <a:gd name="T13" fmla="*/ 18 h 18"/>
                <a:gd name="T14" fmla="*/ 2 w 10"/>
                <a:gd name="T15" fmla="*/ 18 h 18"/>
                <a:gd name="T16" fmla="*/ 1 w 10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8">
                  <a:moveTo>
                    <a:pt x="1" y="1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9"/>
                  </a:lnTo>
                  <a:lnTo>
                    <a:pt x="10" y="18"/>
                  </a:lnTo>
                  <a:lnTo>
                    <a:pt x="2" y="18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9" name="Freeform 1370"/>
            <p:cNvSpPr>
              <a:spLocks/>
            </p:cNvSpPr>
            <p:nvPr/>
          </p:nvSpPr>
          <p:spPr bwMode="auto">
            <a:xfrm>
              <a:off x="2508" y="1931"/>
              <a:ext cx="27" cy="9"/>
            </a:xfrm>
            <a:custGeom>
              <a:avLst/>
              <a:gdLst>
                <a:gd name="T0" fmla="*/ 0 w 115"/>
                <a:gd name="T1" fmla="*/ 29 h 40"/>
                <a:gd name="T2" fmla="*/ 112 w 115"/>
                <a:gd name="T3" fmla="*/ 0 h 40"/>
                <a:gd name="T4" fmla="*/ 115 w 115"/>
                <a:gd name="T5" fmla="*/ 11 h 40"/>
                <a:gd name="T6" fmla="*/ 4 w 115"/>
                <a:gd name="T7" fmla="*/ 40 h 40"/>
                <a:gd name="T8" fmla="*/ 0 w 115"/>
                <a:gd name="T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">
                  <a:moveTo>
                    <a:pt x="0" y="29"/>
                  </a:moveTo>
                  <a:lnTo>
                    <a:pt x="112" y="0"/>
                  </a:lnTo>
                  <a:lnTo>
                    <a:pt x="115" y="11"/>
                  </a:lnTo>
                  <a:lnTo>
                    <a:pt x="4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0" name="Freeform 1371"/>
            <p:cNvSpPr>
              <a:spLocks/>
            </p:cNvSpPr>
            <p:nvPr/>
          </p:nvSpPr>
          <p:spPr bwMode="auto">
            <a:xfrm>
              <a:off x="2508" y="1931"/>
              <a:ext cx="27" cy="9"/>
            </a:xfrm>
            <a:custGeom>
              <a:avLst/>
              <a:gdLst>
                <a:gd name="T0" fmla="*/ 0 w 115"/>
                <a:gd name="T1" fmla="*/ 29 h 40"/>
                <a:gd name="T2" fmla="*/ 112 w 115"/>
                <a:gd name="T3" fmla="*/ 0 h 40"/>
                <a:gd name="T4" fmla="*/ 115 w 115"/>
                <a:gd name="T5" fmla="*/ 11 h 40"/>
                <a:gd name="T6" fmla="*/ 4 w 115"/>
                <a:gd name="T7" fmla="*/ 40 h 40"/>
                <a:gd name="T8" fmla="*/ 0 w 115"/>
                <a:gd name="T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">
                  <a:moveTo>
                    <a:pt x="0" y="29"/>
                  </a:moveTo>
                  <a:lnTo>
                    <a:pt x="112" y="0"/>
                  </a:lnTo>
                  <a:lnTo>
                    <a:pt x="115" y="11"/>
                  </a:lnTo>
                  <a:lnTo>
                    <a:pt x="4" y="40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1" name="Freeform 1372"/>
            <p:cNvSpPr>
              <a:spLocks/>
            </p:cNvSpPr>
            <p:nvPr/>
          </p:nvSpPr>
          <p:spPr bwMode="auto">
            <a:xfrm>
              <a:off x="2517" y="1952"/>
              <a:ext cx="22" cy="20"/>
            </a:xfrm>
            <a:custGeom>
              <a:avLst/>
              <a:gdLst>
                <a:gd name="T0" fmla="*/ 0 w 95"/>
                <a:gd name="T1" fmla="*/ 19 h 91"/>
                <a:gd name="T2" fmla="*/ 76 w 95"/>
                <a:gd name="T3" fmla="*/ 0 h 91"/>
                <a:gd name="T4" fmla="*/ 95 w 95"/>
                <a:gd name="T5" fmla="*/ 72 h 91"/>
                <a:gd name="T6" fmla="*/ 20 w 95"/>
                <a:gd name="T7" fmla="*/ 91 h 91"/>
                <a:gd name="T8" fmla="*/ 0 w 95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1">
                  <a:moveTo>
                    <a:pt x="0" y="19"/>
                  </a:moveTo>
                  <a:lnTo>
                    <a:pt x="76" y="0"/>
                  </a:lnTo>
                  <a:lnTo>
                    <a:pt x="95" y="72"/>
                  </a:lnTo>
                  <a:lnTo>
                    <a:pt x="20" y="9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2" name="Freeform 1373"/>
            <p:cNvSpPr>
              <a:spLocks/>
            </p:cNvSpPr>
            <p:nvPr/>
          </p:nvSpPr>
          <p:spPr bwMode="auto">
            <a:xfrm>
              <a:off x="2517" y="1952"/>
              <a:ext cx="22" cy="20"/>
            </a:xfrm>
            <a:custGeom>
              <a:avLst/>
              <a:gdLst>
                <a:gd name="T0" fmla="*/ 0 w 95"/>
                <a:gd name="T1" fmla="*/ 19 h 91"/>
                <a:gd name="T2" fmla="*/ 76 w 95"/>
                <a:gd name="T3" fmla="*/ 0 h 91"/>
                <a:gd name="T4" fmla="*/ 95 w 95"/>
                <a:gd name="T5" fmla="*/ 72 h 91"/>
                <a:gd name="T6" fmla="*/ 20 w 95"/>
                <a:gd name="T7" fmla="*/ 91 h 91"/>
                <a:gd name="T8" fmla="*/ 0 w 95"/>
                <a:gd name="T9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1">
                  <a:moveTo>
                    <a:pt x="0" y="19"/>
                  </a:moveTo>
                  <a:lnTo>
                    <a:pt x="76" y="0"/>
                  </a:lnTo>
                  <a:lnTo>
                    <a:pt x="95" y="72"/>
                  </a:lnTo>
                  <a:lnTo>
                    <a:pt x="20" y="91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" name="Freeform 1374"/>
            <p:cNvSpPr>
              <a:spLocks/>
            </p:cNvSpPr>
            <p:nvPr/>
          </p:nvSpPr>
          <p:spPr bwMode="auto">
            <a:xfrm>
              <a:off x="2531" y="1979"/>
              <a:ext cx="8" cy="13"/>
            </a:xfrm>
            <a:custGeom>
              <a:avLst/>
              <a:gdLst>
                <a:gd name="T0" fmla="*/ 0 w 34"/>
                <a:gd name="T1" fmla="*/ 6 h 58"/>
                <a:gd name="T2" fmla="*/ 14 w 34"/>
                <a:gd name="T3" fmla="*/ 58 h 58"/>
                <a:gd name="T4" fmla="*/ 34 w 34"/>
                <a:gd name="T5" fmla="*/ 42 h 58"/>
                <a:gd name="T6" fmla="*/ 23 w 34"/>
                <a:gd name="T7" fmla="*/ 0 h 58"/>
                <a:gd name="T8" fmla="*/ 0 w 34"/>
                <a:gd name="T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8">
                  <a:moveTo>
                    <a:pt x="0" y="6"/>
                  </a:moveTo>
                  <a:lnTo>
                    <a:pt x="14" y="58"/>
                  </a:lnTo>
                  <a:lnTo>
                    <a:pt x="34" y="42"/>
                  </a:lnTo>
                  <a:lnTo>
                    <a:pt x="2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4" name="Freeform 1375"/>
            <p:cNvSpPr>
              <a:spLocks/>
            </p:cNvSpPr>
            <p:nvPr/>
          </p:nvSpPr>
          <p:spPr bwMode="auto">
            <a:xfrm>
              <a:off x="2531" y="1979"/>
              <a:ext cx="8" cy="13"/>
            </a:xfrm>
            <a:custGeom>
              <a:avLst/>
              <a:gdLst>
                <a:gd name="T0" fmla="*/ 0 w 34"/>
                <a:gd name="T1" fmla="*/ 6 h 58"/>
                <a:gd name="T2" fmla="*/ 14 w 34"/>
                <a:gd name="T3" fmla="*/ 58 h 58"/>
                <a:gd name="T4" fmla="*/ 34 w 34"/>
                <a:gd name="T5" fmla="*/ 42 h 58"/>
                <a:gd name="T6" fmla="*/ 23 w 34"/>
                <a:gd name="T7" fmla="*/ 0 h 58"/>
                <a:gd name="T8" fmla="*/ 0 w 34"/>
                <a:gd name="T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8">
                  <a:moveTo>
                    <a:pt x="0" y="6"/>
                  </a:moveTo>
                  <a:lnTo>
                    <a:pt x="14" y="58"/>
                  </a:lnTo>
                  <a:lnTo>
                    <a:pt x="34" y="42"/>
                  </a:lnTo>
                  <a:lnTo>
                    <a:pt x="23" y="0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5" name="Freeform 1376"/>
            <p:cNvSpPr>
              <a:spLocks/>
            </p:cNvSpPr>
            <p:nvPr/>
          </p:nvSpPr>
          <p:spPr bwMode="auto">
            <a:xfrm>
              <a:off x="2513" y="1947"/>
              <a:ext cx="31" cy="29"/>
            </a:xfrm>
            <a:custGeom>
              <a:avLst/>
              <a:gdLst>
                <a:gd name="T0" fmla="*/ 134 w 135"/>
                <a:gd name="T1" fmla="*/ 55 h 131"/>
                <a:gd name="T2" fmla="*/ 135 w 135"/>
                <a:gd name="T3" fmla="*/ 68 h 131"/>
                <a:gd name="T4" fmla="*/ 133 w 135"/>
                <a:gd name="T5" fmla="*/ 81 h 131"/>
                <a:gd name="T6" fmla="*/ 129 w 135"/>
                <a:gd name="T7" fmla="*/ 93 h 131"/>
                <a:gd name="T8" fmla="*/ 123 w 135"/>
                <a:gd name="T9" fmla="*/ 104 h 131"/>
                <a:gd name="T10" fmla="*/ 114 w 135"/>
                <a:gd name="T11" fmla="*/ 114 h 131"/>
                <a:gd name="T12" fmla="*/ 104 w 135"/>
                <a:gd name="T13" fmla="*/ 121 h 131"/>
                <a:gd name="T14" fmla="*/ 92 w 135"/>
                <a:gd name="T15" fmla="*/ 126 h 131"/>
                <a:gd name="T16" fmla="*/ 79 w 135"/>
                <a:gd name="T17" fmla="*/ 131 h 131"/>
                <a:gd name="T18" fmla="*/ 66 w 135"/>
                <a:gd name="T19" fmla="*/ 131 h 131"/>
                <a:gd name="T20" fmla="*/ 52 w 135"/>
                <a:gd name="T21" fmla="*/ 130 h 131"/>
                <a:gd name="T22" fmla="*/ 40 w 135"/>
                <a:gd name="T23" fmla="*/ 125 h 131"/>
                <a:gd name="T24" fmla="*/ 29 w 135"/>
                <a:gd name="T25" fmla="*/ 119 h 131"/>
                <a:gd name="T26" fmla="*/ 19 w 135"/>
                <a:gd name="T27" fmla="*/ 110 h 131"/>
                <a:gd name="T28" fmla="*/ 10 w 135"/>
                <a:gd name="T29" fmla="*/ 101 h 131"/>
                <a:gd name="T30" fmla="*/ 5 w 135"/>
                <a:gd name="T31" fmla="*/ 89 h 131"/>
                <a:gd name="T32" fmla="*/ 2 w 135"/>
                <a:gd name="T33" fmla="*/ 76 h 131"/>
                <a:gd name="T34" fmla="*/ 0 w 135"/>
                <a:gd name="T35" fmla="*/ 63 h 131"/>
                <a:gd name="T36" fmla="*/ 3 w 135"/>
                <a:gd name="T37" fmla="*/ 50 h 131"/>
                <a:gd name="T38" fmla="*/ 7 w 135"/>
                <a:gd name="T39" fmla="*/ 38 h 131"/>
                <a:gd name="T40" fmla="*/ 13 w 135"/>
                <a:gd name="T41" fmla="*/ 27 h 131"/>
                <a:gd name="T42" fmla="*/ 22 w 135"/>
                <a:gd name="T43" fmla="*/ 18 h 131"/>
                <a:gd name="T44" fmla="*/ 31 w 135"/>
                <a:gd name="T45" fmla="*/ 10 h 131"/>
                <a:gd name="T46" fmla="*/ 44 w 135"/>
                <a:gd name="T47" fmla="*/ 5 h 131"/>
                <a:gd name="T48" fmla="*/ 57 w 135"/>
                <a:gd name="T49" fmla="*/ 0 h 131"/>
                <a:gd name="T50" fmla="*/ 71 w 135"/>
                <a:gd name="T51" fmla="*/ 0 h 131"/>
                <a:gd name="T52" fmla="*/ 83 w 135"/>
                <a:gd name="T53" fmla="*/ 2 h 131"/>
                <a:gd name="T54" fmla="*/ 96 w 135"/>
                <a:gd name="T55" fmla="*/ 6 h 131"/>
                <a:gd name="T56" fmla="*/ 107 w 135"/>
                <a:gd name="T57" fmla="*/ 12 h 131"/>
                <a:gd name="T58" fmla="*/ 117 w 135"/>
                <a:gd name="T59" fmla="*/ 21 h 131"/>
                <a:gd name="T60" fmla="*/ 125 w 135"/>
                <a:gd name="T61" fmla="*/ 31 h 131"/>
                <a:gd name="T62" fmla="*/ 131 w 135"/>
                <a:gd name="T63" fmla="*/ 4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31">
                  <a:moveTo>
                    <a:pt x="133" y="49"/>
                  </a:moveTo>
                  <a:lnTo>
                    <a:pt x="134" y="55"/>
                  </a:lnTo>
                  <a:lnTo>
                    <a:pt x="135" y="62"/>
                  </a:lnTo>
                  <a:lnTo>
                    <a:pt x="135" y="68"/>
                  </a:lnTo>
                  <a:lnTo>
                    <a:pt x="134" y="75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29" y="93"/>
                  </a:lnTo>
                  <a:lnTo>
                    <a:pt x="127" y="98"/>
                  </a:lnTo>
                  <a:lnTo>
                    <a:pt x="123" y="104"/>
                  </a:lnTo>
                  <a:lnTo>
                    <a:pt x="119" y="109"/>
                  </a:lnTo>
                  <a:lnTo>
                    <a:pt x="114" y="114"/>
                  </a:lnTo>
                  <a:lnTo>
                    <a:pt x="109" y="118"/>
                  </a:lnTo>
                  <a:lnTo>
                    <a:pt x="104" y="121"/>
                  </a:lnTo>
                  <a:lnTo>
                    <a:pt x="98" y="124"/>
                  </a:lnTo>
                  <a:lnTo>
                    <a:pt x="92" y="126"/>
                  </a:lnTo>
                  <a:lnTo>
                    <a:pt x="86" y="129"/>
                  </a:lnTo>
                  <a:lnTo>
                    <a:pt x="79" y="131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46" y="128"/>
                  </a:lnTo>
                  <a:lnTo>
                    <a:pt x="40" y="125"/>
                  </a:lnTo>
                  <a:lnTo>
                    <a:pt x="35" y="122"/>
                  </a:lnTo>
                  <a:lnTo>
                    <a:pt x="29" y="119"/>
                  </a:lnTo>
                  <a:lnTo>
                    <a:pt x="24" y="115"/>
                  </a:lnTo>
                  <a:lnTo>
                    <a:pt x="19" y="110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8" y="95"/>
                  </a:lnTo>
                  <a:lnTo>
                    <a:pt x="5" y="89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3" y="50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9" y="33"/>
                  </a:lnTo>
                  <a:lnTo>
                    <a:pt x="13" y="27"/>
                  </a:lnTo>
                  <a:lnTo>
                    <a:pt x="17" y="23"/>
                  </a:lnTo>
                  <a:lnTo>
                    <a:pt x="22" y="18"/>
                  </a:lnTo>
                  <a:lnTo>
                    <a:pt x="27" y="13"/>
                  </a:lnTo>
                  <a:lnTo>
                    <a:pt x="31" y="10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0" y="3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2" y="17"/>
                  </a:lnTo>
                  <a:lnTo>
                    <a:pt x="117" y="21"/>
                  </a:lnTo>
                  <a:lnTo>
                    <a:pt x="121" y="25"/>
                  </a:lnTo>
                  <a:lnTo>
                    <a:pt x="125" y="31"/>
                  </a:lnTo>
                  <a:lnTo>
                    <a:pt x="129" y="36"/>
                  </a:lnTo>
                  <a:lnTo>
                    <a:pt x="131" y="42"/>
                  </a:lnTo>
                  <a:lnTo>
                    <a:pt x="133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6" name="Freeform 1377"/>
            <p:cNvSpPr>
              <a:spLocks/>
            </p:cNvSpPr>
            <p:nvPr/>
          </p:nvSpPr>
          <p:spPr bwMode="auto">
            <a:xfrm>
              <a:off x="2513" y="1947"/>
              <a:ext cx="31" cy="29"/>
            </a:xfrm>
            <a:custGeom>
              <a:avLst/>
              <a:gdLst>
                <a:gd name="T0" fmla="*/ 134 w 135"/>
                <a:gd name="T1" fmla="*/ 55 h 131"/>
                <a:gd name="T2" fmla="*/ 135 w 135"/>
                <a:gd name="T3" fmla="*/ 68 h 131"/>
                <a:gd name="T4" fmla="*/ 133 w 135"/>
                <a:gd name="T5" fmla="*/ 81 h 131"/>
                <a:gd name="T6" fmla="*/ 129 w 135"/>
                <a:gd name="T7" fmla="*/ 93 h 131"/>
                <a:gd name="T8" fmla="*/ 123 w 135"/>
                <a:gd name="T9" fmla="*/ 104 h 131"/>
                <a:gd name="T10" fmla="*/ 114 w 135"/>
                <a:gd name="T11" fmla="*/ 114 h 131"/>
                <a:gd name="T12" fmla="*/ 104 w 135"/>
                <a:gd name="T13" fmla="*/ 121 h 131"/>
                <a:gd name="T14" fmla="*/ 92 w 135"/>
                <a:gd name="T15" fmla="*/ 126 h 131"/>
                <a:gd name="T16" fmla="*/ 79 w 135"/>
                <a:gd name="T17" fmla="*/ 131 h 131"/>
                <a:gd name="T18" fmla="*/ 66 w 135"/>
                <a:gd name="T19" fmla="*/ 131 h 131"/>
                <a:gd name="T20" fmla="*/ 52 w 135"/>
                <a:gd name="T21" fmla="*/ 130 h 131"/>
                <a:gd name="T22" fmla="*/ 40 w 135"/>
                <a:gd name="T23" fmla="*/ 125 h 131"/>
                <a:gd name="T24" fmla="*/ 29 w 135"/>
                <a:gd name="T25" fmla="*/ 119 h 131"/>
                <a:gd name="T26" fmla="*/ 19 w 135"/>
                <a:gd name="T27" fmla="*/ 110 h 131"/>
                <a:gd name="T28" fmla="*/ 10 w 135"/>
                <a:gd name="T29" fmla="*/ 101 h 131"/>
                <a:gd name="T30" fmla="*/ 5 w 135"/>
                <a:gd name="T31" fmla="*/ 89 h 131"/>
                <a:gd name="T32" fmla="*/ 2 w 135"/>
                <a:gd name="T33" fmla="*/ 76 h 131"/>
                <a:gd name="T34" fmla="*/ 0 w 135"/>
                <a:gd name="T35" fmla="*/ 63 h 131"/>
                <a:gd name="T36" fmla="*/ 3 w 135"/>
                <a:gd name="T37" fmla="*/ 50 h 131"/>
                <a:gd name="T38" fmla="*/ 7 w 135"/>
                <a:gd name="T39" fmla="*/ 38 h 131"/>
                <a:gd name="T40" fmla="*/ 13 w 135"/>
                <a:gd name="T41" fmla="*/ 27 h 131"/>
                <a:gd name="T42" fmla="*/ 22 w 135"/>
                <a:gd name="T43" fmla="*/ 18 h 131"/>
                <a:gd name="T44" fmla="*/ 31 w 135"/>
                <a:gd name="T45" fmla="*/ 10 h 131"/>
                <a:gd name="T46" fmla="*/ 44 w 135"/>
                <a:gd name="T47" fmla="*/ 5 h 131"/>
                <a:gd name="T48" fmla="*/ 57 w 135"/>
                <a:gd name="T49" fmla="*/ 0 h 131"/>
                <a:gd name="T50" fmla="*/ 71 w 135"/>
                <a:gd name="T51" fmla="*/ 0 h 131"/>
                <a:gd name="T52" fmla="*/ 83 w 135"/>
                <a:gd name="T53" fmla="*/ 2 h 131"/>
                <a:gd name="T54" fmla="*/ 96 w 135"/>
                <a:gd name="T55" fmla="*/ 6 h 131"/>
                <a:gd name="T56" fmla="*/ 107 w 135"/>
                <a:gd name="T57" fmla="*/ 12 h 131"/>
                <a:gd name="T58" fmla="*/ 117 w 135"/>
                <a:gd name="T59" fmla="*/ 21 h 131"/>
                <a:gd name="T60" fmla="*/ 125 w 135"/>
                <a:gd name="T61" fmla="*/ 31 h 131"/>
                <a:gd name="T62" fmla="*/ 131 w 135"/>
                <a:gd name="T63" fmla="*/ 4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31">
                  <a:moveTo>
                    <a:pt x="133" y="49"/>
                  </a:moveTo>
                  <a:lnTo>
                    <a:pt x="134" y="55"/>
                  </a:lnTo>
                  <a:lnTo>
                    <a:pt x="135" y="62"/>
                  </a:lnTo>
                  <a:lnTo>
                    <a:pt x="135" y="68"/>
                  </a:lnTo>
                  <a:lnTo>
                    <a:pt x="134" y="75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29" y="93"/>
                  </a:lnTo>
                  <a:lnTo>
                    <a:pt x="127" y="98"/>
                  </a:lnTo>
                  <a:lnTo>
                    <a:pt x="123" y="104"/>
                  </a:lnTo>
                  <a:lnTo>
                    <a:pt x="119" y="109"/>
                  </a:lnTo>
                  <a:lnTo>
                    <a:pt x="114" y="114"/>
                  </a:lnTo>
                  <a:lnTo>
                    <a:pt x="109" y="118"/>
                  </a:lnTo>
                  <a:lnTo>
                    <a:pt x="104" y="121"/>
                  </a:lnTo>
                  <a:lnTo>
                    <a:pt x="98" y="124"/>
                  </a:lnTo>
                  <a:lnTo>
                    <a:pt x="92" y="126"/>
                  </a:lnTo>
                  <a:lnTo>
                    <a:pt x="86" y="129"/>
                  </a:lnTo>
                  <a:lnTo>
                    <a:pt x="79" y="131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9" y="131"/>
                  </a:lnTo>
                  <a:lnTo>
                    <a:pt x="52" y="130"/>
                  </a:lnTo>
                  <a:lnTo>
                    <a:pt x="46" y="128"/>
                  </a:lnTo>
                  <a:lnTo>
                    <a:pt x="40" y="125"/>
                  </a:lnTo>
                  <a:lnTo>
                    <a:pt x="35" y="122"/>
                  </a:lnTo>
                  <a:lnTo>
                    <a:pt x="29" y="119"/>
                  </a:lnTo>
                  <a:lnTo>
                    <a:pt x="24" y="115"/>
                  </a:lnTo>
                  <a:lnTo>
                    <a:pt x="19" y="110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8" y="95"/>
                  </a:lnTo>
                  <a:lnTo>
                    <a:pt x="5" y="89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3" y="50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9" y="33"/>
                  </a:lnTo>
                  <a:lnTo>
                    <a:pt x="13" y="27"/>
                  </a:lnTo>
                  <a:lnTo>
                    <a:pt x="17" y="23"/>
                  </a:lnTo>
                  <a:lnTo>
                    <a:pt x="22" y="18"/>
                  </a:lnTo>
                  <a:lnTo>
                    <a:pt x="27" y="13"/>
                  </a:lnTo>
                  <a:lnTo>
                    <a:pt x="31" y="10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0" y="3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2" y="17"/>
                  </a:lnTo>
                  <a:lnTo>
                    <a:pt x="117" y="21"/>
                  </a:lnTo>
                  <a:lnTo>
                    <a:pt x="121" y="25"/>
                  </a:lnTo>
                  <a:lnTo>
                    <a:pt x="125" y="31"/>
                  </a:lnTo>
                  <a:lnTo>
                    <a:pt x="129" y="36"/>
                  </a:lnTo>
                  <a:lnTo>
                    <a:pt x="131" y="42"/>
                  </a:lnTo>
                  <a:lnTo>
                    <a:pt x="133" y="4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7" name="Rectangle 1378"/>
            <p:cNvSpPr>
              <a:spLocks noChangeArrowheads="1"/>
            </p:cNvSpPr>
            <p:nvPr/>
          </p:nvSpPr>
          <p:spPr bwMode="auto">
            <a:xfrm>
              <a:off x="3465" y="2019"/>
              <a:ext cx="7" cy="90"/>
            </a:xfrm>
            <a:prstGeom prst="rect">
              <a:avLst/>
            </a:prstGeom>
            <a:solidFill>
              <a:srgbClr val="BABAB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8" name="Rectangle 1379"/>
            <p:cNvSpPr>
              <a:spLocks noChangeArrowheads="1"/>
            </p:cNvSpPr>
            <p:nvPr/>
          </p:nvSpPr>
          <p:spPr bwMode="auto">
            <a:xfrm>
              <a:off x="3465" y="2019"/>
              <a:ext cx="7" cy="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9" name="Rectangle 1380"/>
            <p:cNvSpPr>
              <a:spLocks noChangeArrowheads="1"/>
            </p:cNvSpPr>
            <p:nvPr/>
          </p:nvSpPr>
          <p:spPr bwMode="auto">
            <a:xfrm>
              <a:off x="3462" y="2017"/>
              <a:ext cx="3" cy="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0" name="Rectangle 1381"/>
            <p:cNvSpPr>
              <a:spLocks noChangeArrowheads="1"/>
            </p:cNvSpPr>
            <p:nvPr/>
          </p:nvSpPr>
          <p:spPr bwMode="auto">
            <a:xfrm>
              <a:off x="3462" y="2017"/>
              <a:ext cx="3" cy="9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1" name="Freeform 1382"/>
            <p:cNvSpPr>
              <a:spLocks/>
            </p:cNvSpPr>
            <p:nvPr/>
          </p:nvSpPr>
          <p:spPr bwMode="auto">
            <a:xfrm>
              <a:off x="2875" y="2000"/>
              <a:ext cx="37" cy="24"/>
            </a:xfrm>
            <a:custGeom>
              <a:avLst/>
              <a:gdLst>
                <a:gd name="T0" fmla="*/ 23 w 153"/>
                <a:gd name="T1" fmla="*/ 72 h 109"/>
                <a:gd name="T2" fmla="*/ 150 w 153"/>
                <a:gd name="T3" fmla="*/ 72 h 109"/>
                <a:gd name="T4" fmla="*/ 153 w 153"/>
                <a:gd name="T5" fmla="*/ 76 h 109"/>
                <a:gd name="T6" fmla="*/ 153 w 153"/>
                <a:gd name="T7" fmla="*/ 85 h 109"/>
                <a:gd name="T8" fmla="*/ 107 w 153"/>
                <a:gd name="T9" fmla="*/ 85 h 109"/>
                <a:gd name="T10" fmla="*/ 107 w 153"/>
                <a:gd name="T11" fmla="*/ 109 h 109"/>
                <a:gd name="T12" fmla="*/ 96 w 153"/>
                <a:gd name="T13" fmla="*/ 109 h 109"/>
                <a:gd name="T14" fmla="*/ 96 w 153"/>
                <a:gd name="T15" fmla="*/ 81 h 109"/>
                <a:gd name="T16" fmla="*/ 0 w 153"/>
                <a:gd name="T17" fmla="*/ 81 h 109"/>
                <a:gd name="T18" fmla="*/ 0 w 153"/>
                <a:gd name="T19" fmla="*/ 0 h 109"/>
                <a:gd name="T20" fmla="*/ 18 w 153"/>
                <a:gd name="T21" fmla="*/ 0 h 109"/>
                <a:gd name="T22" fmla="*/ 23 w 153"/>
                <a:gd name="T23" fmla="*/ 5 h 109"/>
                <a:gd name="T24" fmla="*/ 23 w 153"/>
                <a:gd name="T25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09">
                  <a:moveTo>
                    <a:pt x="23" y="72"/>
                  </a:moveTo>
                  <a:lnTo>
                    <a:pt x="150" y="72"/>
                  </a:lnTo>
                  <a:lnTo>
                    <a:pt x="153" y="76"/>
                  </a:lnTo>
                  <a:lnTo>
                    <a:pt x="153" y="85"/>
                  </a:lnTo>
                  <a:lnTo>
                    <a:pt x="107" y="85"/>
                  </a:lnTo>
                  <a:lnTo>
                    <a:pt x="107" y="109"/>
                  </a:lnTo>
                  <a:lnTo>
                    <a:pt x="96" y="109"/>
                  </a:lnTo>
                  <a:lnTo>
                    <a:pt x="96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2" name="Freeform 1383"/>
            <p:cNvSpPr>
              <a:spLocks/>
            </p:cNvSpPr>
            <p:nvPr/>
          </p:nvSpPr>
          <p:spPr bwMode="auto">
            <a:xfrm>
              <a:off x="2875" y="2000"/>
              <a:ext cx="37" cy="24"/>
            </a:xfrm>
            <a:custGeom>
              <a:avLst/>
              <a:gdLst>
                <a:gd name="T0" fmla="*/ 23 w 153"/>
                <a:gd name="T1" fmla="*/ 72 h 109"/>
                <a:gd name="T2" fmla="*/ 150 w 153"/>
                <a:gd name="T3" fmla="*/ 72 h 109"/>
                <a:gd name="T4" fmla="*/ 153 w 153"/>
                <a:gd name="T5" fmla="*/ 76 h 109"/>
                <a:gd name="T6" fmla="*/ 153 w 153"/>
                <a:gd name="T7" fmla="*/ 85 h 109"/>
                <a:gd name="T8" fmla="*/ 107 w 153"/>
                <a:gd name="T9" fmla="*/ 85 h 109"/>
                <a:gd name="T10" fmla="*/ 107 w 153"/>
                <a:gd name="T11" fmla="*/ 109 h 109"/>
                <a:gd name="T12" fmla="*/ 96 w 153"/>
                <a:gd name="T13" fmla="*/ 109 h 109"/>
                <a:gd name="T14" fmla="*/ 96 w 153"/>
                <a:gd name="T15" fmla="*/ 81 h 109"/>
                <a:gd name="T16" fmla="*/ 0 w 153"/>
                <a:gd name="T17" fmla="*/ 81 h 109"/>
                <a:gd name="T18" fmla="*/ 0 w 153"/>
                <a:gd name="T19" fmla="*/ 0 h 109"/>
                <a:gd name="T20" fmla="*/ 18 w 153"/>
                <a:gd name="T21" fmla="*/ 0 h 109"/>
                <a:gd name="T22" fmla="*/ 23 w 153"/>
                <a:gd name="T23" fmla="*/ 5 h 109"/>
                <a:gd name="T24" fmla="*/ 23 w 153"/>
                <a:gd name="T25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09">
                  <a:moveTo>
                    <a:pt x="23" y="72"/>
                  </a:moveTo>
                  <a:lnTo>
                    <a:pt x="150" y="72"/>
                  </a:lnTo>
                  <a:lnTo>
                    <a:pt x="153" y="76"/>
                  </a:lnTo>
                  <a:lnTo>
                    <a:pt x="153" y="85"/>
                  </a:lnTo>
                  <a:lnTo>
                    <a:pt x="107" y="85"/>
                  </a:lnTo>
                  <a:lnTo>
                    <a:pt x="107" y="109"/>
                  </a:lnTo>
                  <a:lnTo>
                    <a:pt x="96" y="109"/>
                  </a:lnTo>
                  <a:lnTo>
                    <a:pt x="96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72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3" name="Freeform 1384"/>
            <p:cNvSpPr>
              <a:spLocks/>
            </p:cNvSpPr>
            <p:nvPr/>
          </p:nvSpPr>
          <p:spPr bwMode="auto">
            <a:xfrm>
              <a:off x="3461" y="2017"/>
              <a:ext cx="1" cy="93"/>
            </a:xfrm>
            <a:custGeom>
              <a:avLst/>
              <a:gdLst>
                <a:gd name="T0" fmla="*/ 0 w 3"/>
                <a:gd name="T1" fmla="*/ 0 h 420"/>
                <a:gd name="T2" fmla="*/ 0 w 3"/>
                <a:gd name="T3" fmla="*/ 420 h 420"/>
                <a:gd name="T4" fmla="*/ 3 w 3"/>
                <a:gd name="T5" fmla="*/ 418 h 420"/>
                <a:gd name="T6" fmla="*/ 3 w 3"/>
                <a:gd name="T7" fmla="*/ 1 h 420"/>
                <a:gd name="T8" fmla="*/ 0 w 3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20">
                  <a:moveTo>
                    <a:pt x="0" y="0"/>
                  </a:moveTo>
                  <a:lnTo>
                    <a:pt x="0" y="420"/>
                  </a:lnTo>
                  <a:lnTo>
                    <a:pt x="3" y="418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" name="Freeform 1385"/>
            <p:cNvSpPr>
              <a:spLocks/>
            </p:cNvSpPr>
            <p:nvPr/>
          </p:nvSpPr>
          <p:spPr bwMode="auto">
            <a:xfrm>
              <a:off x="3461" y="2017"/>
              <a:ext cx="1" cy="93"/>
            </a:xfrm>
            <a:custGeom>
              <a:avLst/>
              <a:gdLst>
                <a:gd name="T0" fmla="*/ 0 w 3"/>
                <a:gd name="T1" fmla="*/ 0 h 420"/>
                <a:gd name="T2" fmla="*/ 0 w 3"/>
                <a:gd name="T3" fmla="*/ 420 h 420"/>
                <a:gd name="T4" fmla="*/ 3 w 3"/>
                <a:gd name="T5" fmla="*/ 418 h 420"/>
                <a:gd name="T6" fmla="*/ 3 w 3"/>
                <a:gd name="T7" fmla="*/ 1 h 420"/>
                <a:gd name="T8" fmla="*/ 0 w 3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20">
                  <a:moveTo>
                    <a:pt x="0" y="0"/>
                  </a:moveTo>
                  <a:lnTo>
                    <a:pt x="0" y="420"/>
                  </a:lnTo>
                  <a:lnTo>
                    <a:pt x="3" y="418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" name="Freeform 1386"/>
            <p:cNvSpPr>
              <a:spLocks/>
            </p:cNvSpPr>
            <p:nvPr/>
          </p:nvSpPr>
          <p:spPr bwMode="auto">
            <a:xfrm>
              <a:off x="3460" y="2017"/>
              <a:ext cx="11" cy="93"/>
            </a:xfrm>
            <a:custGeom>
              <a:avLst/>
              <a:gdLst>
                <a:gd name="T0" fmla="*/ 46 w 46"/>
                <a:gd name="T1" fmla="*/ 407 h 417"/>
                <a:gd name="T2" fmla="*/ 42 w 46"/>
                <a:gd name="T3" fmla="*/ 409 h 417"/>
                <a:gd name="T4" fmla="*/ 23 w 46"/>
                <a:gd name="T5" fmla="*/ 409 h 417"/>
                <a:gd name="T6" fmla="*/ 23 w 46"/>
                <a:gd name="T7" fmla="*/ 417 h 417"/>
                <a:gd name="T8" fmla="*/ 0 w 46"/>
                <a:gd name="T9" fmla="*/ 417 h 417"/>
                <a:gd name="T10" fmla="*/ 0 w 46"/>
                <a:gd name="T11" fmla="*/ 0 h 417"/>
                <a:gd name="T12" fmla="*/ 23 w 46"/>
                <a:gd name="T13" fmla="*/ 0 h 417"/>
                <a:gd name="T14" fmla="*/ 23 w 46"/>
                <a:gd name="T15" fmla="*/ 8 h 417"/>
                <a:gd name="T16" fmla="*/ 42 w 46"/>
                <a:gd name="T17" fmla="*/ 8 h 417"/>
                <a:gd name="T18" fmla="*/ 46 w 46"/>
                <a:gd name="T19" fmla="*/ 10 h 417"/>
                <a:gd name="T20" fmla="*/ 46 w 46"/>
                <a:gd name="T21" fmla="*/ 40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17">
                  <a:moveTo>
                    <a:pt x="46" y="407"/>
                  </a:moveTo>
                  <a:lnTo>
                    <a:pt x="42" y="409"/>
                  </a:lnTo>
                  <a:lnTo>
                    <a:pt x="23" y="409"/>
                  </a:lnTo>
                  <a:lnTo>
                    <a:pt x="23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42" y="8"/>
                  </a:lnTo>
                  <a:lnTo>
                    <a:pt x="46" y="10"/>
                  </a:lnTo>
                  <a:lnTo>
                    <a:pt x="46" y="4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" name="Freeform 1387"/>
            <p:cNvSpPr>
              <a:spLocks/>
            </p:cNvSpPr>
            <p:nvPr/>
          </p:nvSpPr>
          <p:spPr bwMode="auto">
            <a:xfrm>
              <a:off x="3460" y="2017"/>
              <a:ext cx="11" cy="93"/>
            </a:xfrm>
            <a:custGeom>
              <a:avLst/>
              <a:gdLst>
                <a:gd name="T0" fmla="*/ 46 w 46"/>
                <a:gd name="T1" fmla="*/ 407 h 417"/>
                <a:gd name="T2" fmla="*/ 42 w 46"/>
                <a:gd name="T3" fmla="*/ 409 h 417"/>
                <a:gd name="T4" fmla="*/ 23 w 46"/>
                <a:gd name="T5" fmla="*/ 409 h 417"/>
                <a:gd name="T6" fmla="*/ 23 w 46"/>
                <a:gd name="T7" fmla="*/ 417 h 417"/>
                <a:gd name="T8" fmla="*/ 0 w 46"/>
                <a:gd name="T9" fmla="*/ 417 h 417"/>
                <a:gd name="T10" fmla="*/ 0 w 46"/>
                <a:gd name="T11" fmla="*/ 0 h 417"/>
                <a:gd name="T12" fmla="*/ 23 w 46"/>
                <a:gd name="T13" fmla="*/ 0 h 417"/>
                <a:gd name="T14" fmla="*/ 23 w 46"/>
                <a:gd name="T15" fmla="*/ 8 h 417"/>
                <a:gd name="T16" fmla="*/ 42 w 46"/>
                <a:gd name="T17" fmla="*/ 8 h 417"/>
                <a:gd name="T18" fmla="*/ 46 w 46"/>
                <a:gd name="T19" fmla="*/ 10 h 417"/>
                <a:gd name="T20" fmla="*/ 46 w 46"/>
                <a:gd name="T21" fmla="*/ 40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17">
                  <a:moveTo>
                    <a:pt x="46" y="407"/>
                  </a:moveTo>
                  <a:lnTo>
                    <a:pt x="42" y="409"/>
                  </a:lnTo>
                  <a:lnTo>
                    <a:pt x="23" y="409"/>
                  </a:lnTo>
                  <a:lnTo>
                    <a:pt x="23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42" y="8"/>
                  </a:lnTo>
                  <a:lnTo>
                    <a:pt x="46" y="10"/>
                  </a:lnTo>
                  <a:lnTo>
                    <a:pt x="46" y="40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7" name="Freeform 1388"/>
            <p:cNvSpPr>
              <a:spLocks/>
            </p:cNvSpPr>
            <p:nvPr/>
          </p:nvSpPr>
          <p:spPr bwMode="auto">
            <a:xfrm>
              <a:off x="3470" y="2074"/>
              <a:ext cx="10" cy="5"/>
            </a:xfrm>
            <a:custGeom>
              <a:avLst/>
              <a:gdLst>
                <a:gd name="T0" fmla="*/ 0 w 46"/>
                <a:gd name="T1" fmla="*/ 6 h 24"/>
                <a:gd name="T2" fmla="*/ 9 w 46"/>
                <a:gd name="T3" fmla="*/ 6 h 24"/>
                <a:gd name="T4" fmla="*/ 9 w 46"/>
                <a:gd name="T5" fmla="*/ 0 h 24"/>
                <a:gd name="T6" fmla="*/ 19 w 46"/>
                <a:gd name="T7" fmla="*/ 0 h 24"/>
                <a:gd name="T8" fmla="*/ 19 w 46"/>
                <a:gd name="T9" fmla="*/ 1 h 24"/>
                <a:gd name="T10" fmla="*/ 27 w 46"/>
                <a:gd name="T11" fmla="*/ 1 h 24"/>
                <a:gd name="T12" fmla="*/ 27 w 46"/>
                <a:gd name="T13" fmla="*/ 0 h 24"/>
                <a:gd name="T14" fmla="*/ 41 w 46"/>
                <a:gd name="T15" fmla="*/ 0 h 24"/>
                <a:gd name="T16" fmla="*/ 42 w 46"/>
                <a:gd name="T17" fmla="*/ 3 h 24"/>
                <a:gd name="T18" fmla="*/ 46 w 46"/>
                <a:gd name="T19" fmla="*/ 3 h 24"/>
                <a:gd name="T20" fmla="*/ 46 w 46"/>
                <a:gd name="T21" fmla="*/ 23 h 24"/>
                <a:gd name="T22" fmla="*/ 42 w 46"/>
                <a:gd name="T23" fmla="*/ 23 h 24"/>
                <a:gd name="T24" fmla="*/ 41 w 46"/>
                <a:gd name="T25" fmla="*/ 24 h 24"/>
                <a:gd name="T26" fmla="*/ 27 w 46"/>
                <a:gd name="T27" fmla="*/ 24 h 24"/>
                <a:gd name="T28" fmla="*/ 27 w 46"/>
                <a:gd name="T29" fmla="*/ 23 h 24"/>
                <a:gd name="T30" fmla="*/ 19 w 46"/>
                <a:gd name="T31" fmla="*/ 23 h 24"/>
                <a:gd name="T32" fmla="*/ 19 w 46"/>
                <a:gd name="T33" fmla="*/ 24 h 24"/>
                <a:gd name="T34" fmla="*/ 9 w 46"/>
                <a:gd name="T35" fmla="*/ 24 h 24"/>
                <a:gd name="T36" fmla="*/ 9 w 46"/>
                <a:gd name="T37" fmla="*/ 19 h 24"/>
                <a:gd name="T38" fmla="*/ 0 w 46"/>
                <a:gd name="T39" fmla="*/ 19 h 24"/>
                <a:gd name="T40" fmla="*/ 0 w 46"/>
                <a:gd name="T4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24">
                  <a:moveTo>
                    <a:pt x="0" y="6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8" name="Freeform 1389"/>
            <p:cNvSpPr>
              <a:spLocks/>
            </p:cNvSpPr>
            <p:nvPr/>
          </p:nvSpPr>
          <p:spPr bwMode="auto">
            <a:xfrm>
              <a:off x="3470" y="2074"/>
              <a:ext cx="10" cy="5"/>
            </a:xfrm>
            <a:custGeom>
              <a:avLst/>
              <a:gdLst>
                <a:gd name="T0" fmla="*/ 0 w 46"/>
                <a:gd name="T1" fmla="*/ 6 h 24"/>
                <a:gd name="T2" fmla="*/ 9 w 46"/>
                <a:gd name="T3" fmla="*/ 6 h 24"/>
                <a:gd name="T4" fmla="*/ 9 w 46"/>
                <a:gd name="T5" fmla="*/ 0 h 24"/>
                <a:gd name="T6" fmla="*/ 19 w 46"/>
                <a:gd name="T7" fmla="*/ 0 h 24"/>
                <a:gd name="T8" fmla="*/ 19 w 46"/>
                <a:gd name="T9" fmla="*/ 1 h 24"/>
                <a:gd name="T10" fmla="*/ 27 w 46"/>
                <a:gd name="T11" fmla="*/ 1 h 24"/>
                <a:gd name="T12" fmla="*/ 27 w 46"/>
                <a:gd name="T13" fmla="*/ 0 h 24"/>
                <a:gd name="T14" fmla="*/ 41 w 46"/>
                <a:gd name="T15" fmla="*/ 0 h 24"/>
                <a:gd name="T16" fmla="*/ 42 w 46"/>
                <a:gd name="T17" fmla="*/ 3 h 24"/>
                <a:gd name="T18" fmla="*/ 46 w 46"/>
                <a:gd name="T19" fmla="*/ 3 h 24"/>
                <a:gd name="T20" fmla="*/ 46 w 46"/>
                <a:gd name="T21" fmla="*/ 23 h 24"/>
                <a:gd name="T22" fmla="*/ 42 w 46"/>
                <a:gd name="T23" fmla="*/ 23 h 24"/>
                <a:gd name="T24" fmla="*/ 41 w 46"/>
                <a:gd name="T25" fmla="*/ 24 h 24"/>
                <a:gd name="T26" fmla="*/ 27 w 46"/>
                <a:gd name="T27" fmla="*/ 24 h 24"/>
                <a:gd name="T28" fmla="*/ 27 w 46"/>
                <a:gd name="T29" fmla="*/ 23 h 24"/>
                <a:gd name="T30" fmla="*/ 19 w 46"/>
                <a:gd name="T31" fmla="*/ 23 h 24"/>
                <a:gd name="T32" fmla="*/ 19 w 46"/>
                <a:gd name="T33" fmla="*/ 24 h 24"/>
                <a:gd name="T34" fmla="*/ 9 w 46"/>
                <a:gd name="T35" fmla="*/ 24 h 24"/>
                <a:gd name="T36" fmla="*/ 9 w 46"/>
                <a:gd name="T37" fmla="*/ 19 h 24"/>
                <a:gd name="T38" fmla="*/ 0 w 46"/>
                <a:gd name="T39" fmla="*/ 19 h 24"/>
                <a:gd name="T40" fmla="*/ 0 w 46"/>
                <a:gd name="T4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24">
                  <a:moveTo>
                    <a:pt x="0" y="6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9" name="Freeform 1390"/>
            <p:cNvSpPr>
              <a:spLocks/>
            </p:cNvSpPr>
            <p:nvPr/>
          </p:nvSpPr>
          <p:spPr bwMode="auto">
            <a:xfrm>
              <a:off x="3464" y="2074"/>
              <a:ext cx="8" cy="5"/>
            </a:xfrm>
            <a:custGeom>
              <a:avLst/>
              <a:gdLst>
                <a:gd name="T0" fmla="*/ 0 w 32"/>
                <a:gd name="T1" fmla="*/ 6 h 26"/>
                <a:gd name="T2" fmla="*/ 1 w 32"/>
                <a:gd name="T3" fmla="*/ 5 h 26"/>
                <a:gd name="T4" fmla="*/ 9 w 32"/>
                <a:gd name="T5" fmla="*/ 5 h 26"/>
                <a:gd name="T6" fmla="*/ 9 w 32"/>
                <a:gd name="T7" fmla="*/ 6 h 26"/>
                <a:gd name="T8" fmla="*/ 13 w 32"/>
                <a:gd name="T9" fmla="*/ 6 h 26"/>
                <a:gd name="T10" fmla="*/ 13 w 32"/>
                <a:gd name="T11" fmla="*/ 0 h 26"/>
                <a:gd name="T12" fmla="*/ 21 w 32"/>
                <a:gd name="T13" fmla="*/ 0 h 26"/>
                <a:gd name="T14" fmla="*/ 21 w 32"/>
                <a:gd name="T15" fmla="*/ 5 h 26"/>
                <a:gd name="T16" fmla="*/ 32 w 32"/>
                <a:gd name="T17" fmla="*/ 5 h 26"/>
                <a:gd name="T18" fmla="*/ 32 w 32"/>
                <a:gd name="T19" fmla="*/ 23 h 26"/>
                <a:gd name="T20" fmla="*/ 21 w 32"/>
                <a:gd name="T21" fmla="*/ 23 h 26"/>
                <a:gd name="T22" fmla="*/ 21 w 32"/>
                <a:gd name="T23" fmla="*/ 26 h 26"/>
                <a:gd name="T24" fmla="*/ 13 w 32"/>
                <a:gd name="T25" fmla="*/ 26 h 26"/>
                <a:gd name="T26" fmla="*/ 13 w 32"/>
                <a:gd name="T27" fmla="*/ 22 h 26"/>
                <a:gd name="T28" fmla="*/ 9 w 32"/>
                <a:gd name="T29" fmla="*/ 22 h 26"/>
                <a:gd name="T30" fmla="*/ 9 w 32"/>
                <a:gd name="T31" fmla="*/ 23 h 26"/>
                <a:gd name="T32" fmla="*/ 1 w 32"/>
                <a:gd name="T33" fmla="*/ 23 h 26"/>
                <a:gd name="T34" fmla="*/ 0 w 32"/>
                <a:gd name="T35" fmla="*/ 22 h 26"/>
                <a:gd name="T36" fmla="*/ 0 w 32"/>
                <a:gd name="T37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6">
                  <a:moveTo>
                    <a:pt x="0" y="6"/>
                  </a:moveTo>
                  <a:lnTo>
                    <a:pt x="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32" y="5"/>
                  </a:lnTo>
                  <a:lnTo>
                    <a:pt x="32" y="23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0" name="Freeform 1391"/>
            <p:cNvSpPr>
              <a:spLocks/>
            </p:cNvSpPr>
            <p:nvPr/>
          </p:nvSpPr>
          <p:spPr bwMode="auto">
            <a:xfrm>
              <a:off x="3464" y="2074"/>
              <a:ext cx="8" cy="5"/>
            </a:xfrm>
            <a:custGeom>
              <a:avLst/>
              <a:gdLst>
                <a:gd name="T0" fmla="*/ 0 w 32"/>
                <a:gd name="T1" fmla="*/ 6 h 26"/>
                <a:gd name="T2" fmla="*/ 1 w 32"/>
                <a:gd name="T3" fmla="*/ 5 h 26"/>
                <a:gd name="T4" fmla="*/ 9 w 32"/>
                <a:gd name="T5" fmla="*/ 5 h 26"/>
                <a:gd name="T6" fmla="*/ 9 w 32"/>
                <a:gd name="T7" fmla="*/ 6 h 26"/>
                <a:gd name="T8" fmla="*/ 13 w 32"/>
                <a:gd name="T9" fmla="*/ 6 h 26"/>
                <a:gd name="T10" fmla="*/ 13 w 32"/>
                <a:gd name="T11" fmla="*/ 0 h 26"/>
                <a:gd name="T12" fmla="*/ 21 w 32"/>
                <a:gd name="T13" fmla="*/ 0 h 26"/>
                <a:gd name="T14" fmla="*/ 21 w 32"/>
                <a:gd name="T15" fmla="*/ 5 h 26"/>
                <a:gd name="T16" fmla="*/ 32 w 32"/>
                <a:gd name="T17" fmla="*/ 5 h 26"/>
                <a:gd name="T18" fmla="*/ 32 w 32"/>
                <a:gd name="T19" fmla="*/ 23 h 26"/>
                <a:gd name="T20" fmla="*/ 21 w 32"/>
                <a:gd name="T21" fmla="*/ 23 h 26"/>
                <a:gd name="T22" fmla="*/ 21 w 32"/>
                <a:gd name="T23" fmla="*/ 26 h 26"/>
                <a:gd name="T24" fmla="*/ 13 w 32"/>
                <a:gd name="T25" fmla="*/ 26 h 26"/>
                <a:gd name="T26" fmla="*/ 13 w 32"/>
                <a:gd name="T27" fmla="*/ 22 h 26"/>
                <a:gd name="T28" fmla="*/ 9 w 32"/>
                <a:gd name="T29" fmla="*/ 22 h 26"/>
                <a:gd name="T30" fmla="*/ 9 w 32"/>
                <a:gd name="T31" fmla="*/ 23 h 26"/>
                <a:gd name="T32" fmla="*/ 1 w 32"/>
                <a:gd name="T33" fmla="*/ 23 h 26"/>
                <a:gd name="T34" fmla="*/ 0 w 32"/>
                <a:gd name="T35" fmla="*/ 22 h 26"/>
                <a:gd name="T36" fmla="*/ 0 w 32"/>
                <a:gd name="T37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6">
                  <a:moveTo>
                    <a:pt x="0" y="6"/>
                  </a:moveTo>
                  <a:lnTo>
                    <a:pt x="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32" y="5"/>
                  </a:lnTo>
                  <a:lnTo>
                    <a:pt x="32" y="23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1" name="Freeform 1392"/>
            <p:cNvSpPr>
              <a:spLocks/>
            </p:cNvSpPr>
            <p:nvPr/>
          </p:nvSpPr>
          <p:spPr bwMode="auto">
            <a:xfrm>
              <a:off x="3422" y="2074"/>
              <a:ext cx="10" cy="5"/>
            </a:xfrm>
            <a:custGeom>
              <a:avLst/>
              <a:gdLst>
                <a:gd name="T0" fmla="*/ 45 w 45"/>
                <a:gd name="T1" fmla="*/ 6 h 24"/>
                <a:gd name="T2" fmla="*/ 36 w 45"/>
                <a:gd name="T3" fmla="*/ 6 h 24"/>
                <a:gd name="T4" fmla="*/ 36 w 45"/>
                <a:gd name="T5" fmla="*/ 0 h 24"/>
                <a:gd name="T6" fmla="*/ 26 w 45"/>
                <a:gd name="T7" fmla="*/ 0 h 24"/>
                <a:gd name="T8" fmla="*/ 26 w 45"/>
                <a:gd name="T9" fmla="*/ 1 h 24"/>
                <a:gd name="T10" fmla="*/ 17 w 45"/>
                <a:gd name="T11" fmla="*/ 1 h 24"/>
                <a:gd name="T12" fmla="*/ 17 w 45"/>
                <a:gd name="T13" fmla="*/ 0 h 24"/>
                <a:gd name="T14" fmla="*/ 4 w 45"/>
                <a:gd name="T15" fmla="*/ 0 h 24"/>
                <a:gd name="T16" fmla="*/ 3 w 45"/>
                <a:gd name="T17" fmla="*/ 3 h 24"/>
                <a:gd name="T18" fmla="*/ 0 w 45"/>
                <a:gd name="T19" fmla="*/ 3 h 24"/>
                <a:gd name="T20" fmla="*/ 0 w 45"/>
                <a:gd name="T21" fmla="*/ 23 h 24"/>
                <a:gd name="T22" fmla="*/ 3 w 45"/>
                <a:gd name="T23" fmla="*/ 23 h 24"/>
                <a:gd name="T24" fmla="*/ 4 w 45"/>
                <a:gd name="T25" fmla="*/ 24 h 24"/>
                <a:gd name="T26" fmla="*/ 17 w 45"/>
                <a:gd name="T27" fmla="*/ 24 h 24"/>
                <a:gd name="T28" fmla="*/ 17 w 45"/>
                <a:gd name="T29" fmla="*/ 23 h 24"/>
                <a:gd name="T30" fmla="*/ 26 w 45"/>
                <a:gd name="T31" fmla="*/ 23 h 24"/>
                <a:gd name="T32" fmla="*/ 26 w 45"/>
                <a:gd name="T33" fmla="*/ 24 h 24"/>
                <a:gd name="T34" fmla="*/ 36 w 45"/>
                <a:gd name="T35" fmla="*/ 24 h 24"/>
                <a:gd name="T36" fmla="*/ 36 w 45"/>
                <a:gd name="T37" fmla="*/ 19 h 24"/>
                <a:gd name="T38" fmla="*/ 45 w 45"/>
                <a:gd name="T39" fmla="*/ 19 h 24"/>
                <a:gd name="T40" fmla="*/ 45 w 45"/>
                <a:gd name="T4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4">
                  <a:moveTo>
                    <a:pt x="45" y="6"/>
                  </a:moveTo>
                  <a:lnTo>
                    <a:pt x="36" y="6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36" y="24"/>
                  </a:lnTo>
                  <a:lnTo>
                    <a:pt x="36" y="19"/>
                  </a:lnTo>
                  <a:lnTo>
                    <a:pt x="45" y="19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2" name="Freeform 1393"/>
            <p:cNvSpPr>
              <a:spLocks/>
            </p:cNvSpPr>
            <p:nvPr/>
          </p:nvSpPr>
          <p:spPr bwMode="auto">
            <a:xfrm>
              <a:off x="3431" y="2074"/>
              <a:ext cx="7" cy="5"/>
            </a:xfrm>
            <a:custGeom>
              <a:avLst/>
              <a:gdLst>
                <a:gd name="T0" fmla="*/ 32 w 32"/>
                <a:gd name="T1" fmla="*/ 6 h 26"/>
                <a:gd name="T2" fmla="*/ 31 w 32"/>
                <a:gd name="T3" fmla="*/ 5 h 26"/>
                <a:gd name="T4" fmla="*/ 22 w 32"/>
                <a:gd name="T5" fmla="*/ 5 h 26"/>
                <a:gd name="T6" fmla="*/ 22 w 32"/>
                <a:gd name="T7" fmla="*/ 6 h 26"/>
                <a:gd name="T8" fmla="*/ 19 w 32"/>
                <a:gd name="T9" fmla="*/ 6 h 26"/>
                <a:gd name="T10" fmla="*/ 19 w 32"/>
                <a:gd name="T11" fmla="*/ 0 h 26"/>
                <a:gd name="T12" fmla="*/ 11 w 32"/>
                <a:gd name="T13" fmla="*/ 0 h 26"/>
                <a:gd name="T14" fmla="*/ 11 w 32"/>
                <a:gd name="T15" fmla="*/ 5 h 26"/>
                <a:gd name="T16" fmla="*/ 0 w 32"/>
                <a:gd name="T17" fmla="*/ 5 h 26"/>
                <a:gd name="T18" fmla="*/ 0 w 32"/>
                <a:gd name="T19" fmla="*/ 23 h 26"/>
                <a:gd name="T20" fmla="*/ 11 w 32"/>
                <a:gd name="T21" fmla="*/ 23 h 26"/>
                <a:gd name="T22" fmla="*/ 11 w 32"/>
                <a:gd name="T23" fmla="*/ 26 h 26"/>
                <a:gd name="T24" fmla="*/ 19 w 32"/>
                <a:gd name="T25" fmla="*/ 26 h 26"/>
                <a:gd name="T26" fmla="*/ 19 w 32"/>
                <a:gd name="T27" fmla="*/ 22 h 26"/>
                <a:gd name="T28" fmla="*/ 22 w 32"/>
                <a:gd name="T29" fmla="*/ 22 h 26"/>
                <a:gd name="T30" fmla="*/ 22 w 32"/>
                <a:gd name="T31" fmla="*/ 23 h 26"/>
                <a:gd name="T32" fmla="*/ 31 w 32"/>
                <a:gd name="T33" fmla="*/ 23 h 26"/>
                <a:gd name="T34" fmla="*/ 32 w 32"/>
                <a:gd name="T35" fmla="*/ 22 h 26"/>
                <a:gd name="T36" fmla="*/ 32 w 32"/>
                <a:gd name="T37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6">
                  <a:moveTo>
                    <a:pt x="32" y="6"/>
                  </a:moveTo>
                  <a:lnTo>
                    <a:pt x="31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9" y="26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31" y="23"/>
                  </a:lnTo>
                  <a:lnTo>
                    <a:pt x="32" y="22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" name="Freeform 1394"/>
            <p:cNvSpPr>
              <a:spLocks/>
            </p:cNvSpPr>
            <p:nvPr/>
          </p:nvSpPr>
          <p:spPr bwMode="auto">
            <a:xfrm>
              <a:off x="3434" y="2073"/>
              <a:ext cx="23" cy="7"/>
            </a:xfrm>
            <a:custGeom>
              <a:avLst/>
              <a:gdLst>
                <a:gd name="T0" fmla="*/ 85 w 96"/>
                <a:gd name="T1" fmla="*/ 0 h 33"/>
                <a:gd name="T2" fmla="*/ 0 w 96"/>
                <a:gd name="T3" fmla="*/ 0 h 33"/>
                <a:gd name="T4" fmla="*/ 0 w 96"/>
                <a:gd name="T5" fmla="*/ 33 h 33"/>
                <a:gd name="T6" fmla="*/ 85 w 96"/>
                <a:gd name="T7" fmla="*/ 33 h 33"/>
                <a:gd name="T8" fmla="*/ 85 w 96"/>
                <a:gd name="T9" fmla="*/ 31 h 33"/>
                <a:gd name="T10" fmla="*/ 94 w 96"/>
                <a:gd name="T11" fmla="*/ 31 h 33"/>
                <a:gd name="T12" fmla="*/ 96 w 96"/>
                <a:gd name="T13" fmla="*/ 29 h 33"/>
                <a:gd name="T14" fmla="*/ 96 w 96"/>
                <a:gd name="T15" fmla="*/ 3 h 33"/>
                <a:gd name="T16" fmla="*/ 94 w 96"/>
                <a:gd name="T17" fmla="*/ 1 h 33"/>
                <a:gd name="T18" fmla="*/ 85 w 96"/>
                <a:gd name="T19" fmla="*/ 1 h 33"/>
                <a:gd name="T20" fmla="*/ 85 w 96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33">
                  <a:moveTo>
                    <a:pt x="8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85" y="33"/>
                  </a:lnTo>
                  <a:lnTo>
                    <a:pt x="85" y="31"/>
                  </a:lnTo>
                  <a:lnTo>
                    <a:pt x="94" y="31"/>
                  </a:lnTo>
                  <a:lnTo>
                    <a:pt x="96" y="29"/>
                  </a:lnTo>
                  <a:lnTo>
                    <a:pt x="96" y="3"/>
                  </a:lnTo>
                  <a:lnTo>
                    <a:pt x="94" y="1"/>
                  </a:lnTo>
                  <a:lnTo>
                    <a:pt x="85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" name="Freeform 1395"/>
            <p:cNvSpPr>
              <a:spLocks/>
            </p:cNvSpPr>
            <p:nvPr/>
          </p:nvSpPr>
          <p:spPr bwMode="auto">
            <a:xfrm>
              <a:off x="3454" y="2069"/>
              <a:ext cx="13" cy="16"/>
            </a:xfrm>
            <a:custGeom>
              <a:avLst/>
              <a:gdLst>
                <a:gd name="T0" fmla="*/ 57 w 57"/>
                <a:gd name="T1" fmla="*/ 23 h 75"/>
                <a:gd name="T2" fmla="*/ 57 w 57"/>
                <a:gd name="T3" fmla="*/ 51 h 75"/>
                <a:gd name="T4" fmla="*/ 50 w 57"/>
                <a:gd name="T5" fmla="*/ 51 h 75"/>
                <a:gd name="T6" fmla="*/ 50 w 57"/>
                <a:gd name="T7" fmla="*/ 52 h 75"/>
                <a:gd name="T8" fmla="*/ 38 w 57"/>
                <a:gd name="T9" fmla="*/ 52 h 75"/>
                <a:gd name="T10" fmla="*/ 38 w 57"/>
                <a:gd name="T11" fmla="*/ 57 h 75"/>
                <a:gd name="T12" fmla="*/ 27 w 57"/>
                <a:gd name="T13" fmla="*/ 57 h 75"/>
                <a:gd name="T14" fmla="*/ 27 w 57"/>
                <a:gd name="T15" fmla="*/ 75 h 75"/>
                <a:gd name="T16" fmla="*/ 0 w 57"/>
                <a:gd name="T17" fmla="*/ 75 h 75"/>
                <a:gd name="T18" fmla="*/ 0 w 57"/>
                <a:gd name="T19" fmla="*/ 0 h 75"/>
                <a:gd name="T20" fmla="*/ 27 w 57"/>
                <a:gd name="T21" fmla="*/ 0 h 75"/>
                <a:gd name="T22" fmla="*/ 27 w 57"/>
                <a:gd name="T23" fmla="*/ 19 h 75"/>
                <a:gd name="T24" fmla="*/ 38 w 57"/>
                <a:gd name="T25" fmla="*/ 19 h 75"/>
                <a:gd name="T26" fmla="*/ 38 w 57"/>
                <a:gd name="T27" fmla="*/ 23 h 75"/>
                <a:gd name="T28" fmla="*/ 50 w 57"/>
                <a:gd name="T29" fmla="*/ 23 h 75"/>
                <a:gd name="T30" fmla="*/ 50 w 57"/>
                <a:gd name="T31" fmla="*/ 23 h 75"/>
                <a:gd name="T32" fmla="*/ 57 w 57"/>
                <a:gd name="T33" fmla="*/ 2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5">
                  <a:moveTo>
                    <a:pt x="57" y="23"/>
                  </a:moveTo>
                  <a:lnTo>
                    <a:pt x="57" y="51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27" y="57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5" name="Freeform 1396"/>
            <p:cNvSpPr>
              <a:spLocks/>
            </p:cNvSpPr>
            <p:nvPr/>
          </p:nvSpPr>
          <p:spPr bwMode="auto">
            <a:xfrm>
              <a:off x="3454" y="2069"/>
              <a:ext cx="13" cy="16"/>
            </a:xfrm>
            <a:custGeom>
              <a:avLst/>
              <a:gdLst>
                <a:gd name="T0" fmla="*/ 57 w 57"/>
                <a:gd name="T1" fmla="*/ 23 h 75"/>
                <a:gd name="T2" fmla="*/ 57 w 57"/>
                <a:gd name="T3" fmla="*/ 51 h 75"/>
                <a:gd name="T4" fmla="*/ 50 w 57"/>
                <a:gd name="T5" fmla="*/ 51 h 75"/>
                <a:gd name="T6" fmla="*/ 50 w 57"/>
                <a:gd name="T7" fmla="*/ 52 h 75"/>
                <a:gd name="T8" fmla="*/ 38 w 57"/>
                <a:gd name="T9" fmla="*/ 52 h 75"/>
                <a:gd name="T10" fmla="*/ 38 w 57"/>
                <a:gd name="T11" fmla="*/ 57 h 75"/>
                <a:gd name="T12" fmla="*/ 27 w 57"/>
                <a:gd name="T13" fmla="*/ 57 h 75"/>
                <a:gd name="T14" fmla="*/ 27 w 57"/>
                <a:gd name="T15" fmla="*/ 75 h 75"/>
                <a:gd name="T16" fmla="*/ 0 w 57"/>
                <a:gd name="T17" fmla="*/ 75 h 75"/>
                <a:gd name="T18" fmla="*/ 0 w 57"/>
                <a:gd name="T19" fmla="*/ 0 h 75"/>
                <a:gd name="T20" fmla="*/ 27 w 57"/>
                <a:gd name="T21" fmla="*/ 0 h 75"/>
                <a:gd name="T22" fmla="*/ 27 w 57"/>
                <a:gd name="T23" fmla="*/ 19 h 75"/>
                <a:gd name="T24" fmla="*/ 38 w 57"/>
                <a:gd name="T25" fmla="*/ 19 h 75"/>
                <a:gd name="T26" fmla="*/ 38 w 57"/>
                <a:gd name="T27" fmla="*/ 23 h 75"/>
                <a:gd name="T28" fmla="*/ 50 w 57"/>
                <a:gd name="T29" fmla="*/ 23 h 75"/>
                <a:gd name="T30" fmla="*/ 50 w 57"/>
                <a:gd name="T31" fmla="*/ 23 h 75"/>
                <a:gd name="T32" fmla="*/ 57 w 57"/>
                <a:gd name="T33" fmla="*/ 2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5">
                  <a:moveTo>
                    <a:pt x="57" y="23"/>
                  </a:moveTo>
                  <a:lnTo>
                    <a:pt x="57" y="51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27" y="57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7" y="23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6" name="Freeform 1397"/>
            <p:cNvSpPr>
              <a:spLocks/>
            </p:cNvSpPr>
            <p:nvPr/>
          </p:nvSpPr>
          <p:spPr bwMode="auto">
            <a:xfrm>
              <a:off x="3470" y="2061"/>
              <a:ext cx="10" cy="6"/>
            </a:xfrm>
            <a:custGeom>
              <a:avLst/>
              <a:gdLst>
                <a:gd name="T0" fmla="*/ 0 w 46"/>
                <a:gd name="T1" fmla="*/ 6 h 24"/>
                <a:gd name="T2" fmla="*/ 9 w 46"/>
                <a:gd name="T3" fmla="*/ 6 h 24"/>
                <a:gd name="T4" fmla="*/ 9 w 46"/>
                <a:gd name="T5" fmla="*/ 0 h 24"/>
                <a:gd name="T6" fmla="*/ 19 w 46"/>
                <a:gd name="T7" fmla="*/ 0 h 24"/>
                <a:gd name="T8" fmla="*/ 19 w 46"/>
                <a:gd name="T9" fmla="*/ 0 h 24"/>
                <a:gd name="T10" fmla="*/ 27 w 46"/>
                <a:gd name="T11" fmla="*/ 0 h 24"/>
                <a:gd name="T12" fmla="*/ 27 w 46"/>
                <a:gd name="T13" fmla="*/ 0 h 24"/>
                <a:gd name="T14" fmla="*/ 41 w 46"/>
                <a:gd name="T15" fmla="*/ 0 h 24"/>
                <a:gd name="T16" fmla="*/ 42 w 46"/>
                <a:gd name="T17" fmla="*/ 1 h 24"/>
                <a:gd name="T18" fmla="*/ 46 w 46"/>
                <a:gd name="T19" fmla="*/ 1 h 24"/>
                <a:gd name="T20" fmla="*/ 46 w 46"/>
                <a:gd name="T21" fmla="*/ 22 h 24"/>
                <a:gd name="T22" fmla="*/ 42 w 46"/>
                <a:gd name="T23" fmla="*/ 22 h 24"/>
                <a:gd name="T24" fmla="*/ 41 w 46"/>
                <a:gd name="T25" fmla="*/ 24 h 24"/>
                <a:gd name="T26" fmla="*/ 27 w 46"/>
                <a:gd name="T27" fmla="*/ 24 h 24"/>
                <a:gd name="T28" fmla="*/ 27 w 46"/>
                <a:gd name="T29" fmla="*/ 23 h 24"/>
                <a:gd name="T30" fmla="*/ 19 w 46"/>
                <a:gd name="T31" fmla="*/ 23 h 24"/>
                <a:gd name="T32" fmla="*/ 19 w 46"/>
                <a:gd name="T33" fmla="*/ 24 h 24"/>
                <a:gd name="T34" fmla="*/ 9 w 46"/>
                <a:gd name="T35" fmla="*/ 24 h 24"/>
                <a:gd name="T36" fmla="*/ 9 w 46"/>
                <a:gd name="T37" fmla="*/ 17 h 24"/>
                <a:gd name="T38" fmla="*/ 0 w 46"/>
                <a:gd name="T39" fmla="*/ 17 h 24"/>
                <a:gd name="T40" fmla="*/ 0 w 46"/>
                <a:gd name="T4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24">
                  <a:moveTo>
                    <a:pt x="0" y="6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7" name="Freeform 1398"/>
            <p:cNvSpPr>
              <a:spLocks/>
            </p:cNvSpPr>
            <p:nvPr/>
          </p:nvSpPr>
          <p:spPr bwMode="auto">
            <a:xfrm>
              <a:off x="3470" y="2061"/>
              <a:ext cx="10" cy="6"/>
            </a:xfrm>
            <a:custGeom>
              <a:avLst/>
              <a:gdLst>
                <a:gd name="T0" fmla="*/ 0 w 46"/>
                <a:gd name="T1" fmla="*/ 6 h 24"/>
                <a:gd name="T2" fmla="*/ 9 w 46"/>
                <a:gd name="T3" fmla="*/ 6 h 24"/>
                <a:gd name="T4" fmla="*/ 9 w 46"/>
                <a:gd name="T5" fmla="*/ 0 h 24"/>
                <a:gd name="T6" fmla="*/ 19 w 46"/>
                <a:gd name="T7" fmla="*/ 0 h 24"/>
                <a:gd name="T8" fmla="*/ 19 w 46"/>
                <a:gd name="T9" fmla="*/ 0 h 24"/>
                <a:gd name="T10" fmla="*/ 27 w 46"/>
                <a:gd name="T11" fmla="*/ 0 h 24"/>
                <a:gd name="T12" fmla="*/ 27 w 46"/>
                <a:gd name="T13" fmla="*/ 0 h 24"/>
                <a:gd name="T14" fmla="*/ 41 w 46"/>
                <a:gd name="T15" fmla="*/ 0 h 24"/>
                <a:gd name="T16" fmla="*/ 42 w 46"/>
                <a:gd name="T17" fmla="*/ 1 h 24"/>
                <a:gd name="T18" fmla="*/ 46 w 46"/>
                <a:gd name="T19" fmla="*/ 1 h 24"/>
                <a:gd name="T20" fmla="*/ 46 w 46"/>
                <a:gd name="T21" fmla="*/ 22 h 24"/>
                <a:gd name="T22" fmla="*/ 42 w 46"/>
                <a:gd name="T23" fmla="*/ 22 h 24"/>
                <a:gd name="T24" fmla="*/ 41 w 46"/>
                <a:gd name="T25" fmla="*/ 24 h 24"/>
                <a:gd name="T26" fmla="*/ 27 w 46"/>
                <a:gd name="T27" fmla="*/ 24 h 24"/>
                <a:gd name="T28" fmla="*/ 27 w 46"/>
                <a:gd name="T29" fmla="*/ 23 h 24"/>
                <a:gd name="T30" fmla="*/ 19 w 46"/>
                <a:gd name="T31" fmla="*/ 23 h 24"/>
                <a:gd name="T32" fmla="*/ 19 w 46"/>
                <a:gd name="T33" fmla="*/ 24 h 24"/>
                <a:gd name="T34" fmla="*/ 9 w 46"/>
                <a:gd name="T35" fmla="*/ 24 h 24"/>
                <a:gd name="T36" fmla="*/ 9 w 46"/>
                <a:gd name="T37" fmla="*/ 17 h 24"/>
                <a:gd name="T38" fmla="*/ 0 w 46"/>
                <a:gd name="T39" fmla="*/ 17 h 24"/>
                <a:gd name="T40" fmla="*/ 0 w 46"/>
                <a:gd name="T4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24">
                  <a:moveTo>
                    <a:pt x="0" y="6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8" name="Freeform 1399"/>
            <p:cNvSpPr>
              <a:spLocks/>
            </p:cNvSpPr>
            <p:nvPr/>
          </p:nvSpPr>
          <p:spPr bwMode="auto">
            <a:xfrm>
              <a:off x="3464" y="2061"/>
              <a:ext cx="8" cy="6"/>
            </a:xfrm>
            <a:custGeom>
              <a:avLst/>
              <a:gdLst>
                <a:gd name="T0" fmla="*/ 0 w 32"/>
                <a:gd name="T1" fmla="*/ 5 h 27"/>
                <a:gd name="T2" fmla="*/ 1 w 32"/>
                <a:gd name="T3" fmla="*/ 4 h 27"/>
                <a:gd name="T4" fmla="*/ 9 w 32"/>
                <a:gd name="T5" fmla="*/ 4 h 27"/>
                <a:gd name="T6" fmla="*/ 9 w 32"/>
                <a:gd name="T7" fmla="*/ 5 h 27"/>
                <a:gd name="T8" fmla="*/ 13 w 32"/>
                <a:gd name="T9" fmla="*/ 5 h 27"/>
                <a:gd name="T10" fmla="*/ 13 w 32"/>
                <a:gd name="T11" fmla="*/ 0 h 27"/>
                <a:gd name="T12" fmla="*/ 21 w 32"/>
                <a:gd name="T13" fmla="*/ 0 h 27"/>
                <a:gd name="T14" fmla="*/ 21 w 32"/>
                <a:gd name="T15" fmla="*/ 4 h 27"/>
                <a:gd name="T16" fmla="*/ 32 w 32"/>
                <a:gd name="T17" fmla="*/ 4 h 27"/>
                <a:gd name="T18" fmla="*/ 32 w 32"/>
                <a:gd name="T19" fmla="*/ 23 h 27"/>
                <a:gd name="T20" fmla="*/ 21 w 32"/>
                <a:gd name="T21" fmla="*/ 23 h 27"/>
                <a:gd name="T22" fmla="*/ 21 w 32"/>
                <a:gd name="T23" fmla="*/ 27 h 27"/>
                <a:gd name="T24" fmla="*/ 13 w 32"/>
                <a:gd name="T25" fmla="*/ 27 h 27"/>
                <a:gd name="T26" fmla="*/ 13 w 32"/>
                <a:gd name="T27" fmla="*/ 22 h 27"/>
                <a:gd name="T28" fmla="*/ 9 w 32"/>
                <a:gd name="T29" fmla="*/ 22 h 27"/>
                <a:gd name="T30" fmla="*/ 9 w 32"/>
                <a:gd name="T31" fmla="*/ 23 h 27"/>
                <a:gd name="T32" fmla="*/ 1 w 32"/>
                <a:gd name="T33" fmla="*/ 23 h 27"/>
                <a:gd name="T34" fmla="*/ 0 w 32"/>
                <a:gd name="T35" fmla="*/ 22 h 27"/>
                <a:gd name="T36" fmla="*/ 0 w 32"/>
                <a:gd name="T3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7">
                  <a:moveTo>
                    <a:pt x="0" y="5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32" y="23"/>
                  </a:lnTo>
                  <a:lnTo>
                    <a:pt x="21" y="23"/>
                  </a:lnTo>
                  <a:lnTo>
                    <a:pt x="21" y="27"/>
                  </a:lnTo>
                  <a:lnTo>
                    <a:pt x="13" y="27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9" name="Freeform 1400"/>
            <p:cNvSpPr>
              <a:spLocks/>
            </p:cNvSpPr>
            <p:nvPr/>
          </p:nvSpPr>
          <p:spPr bwMode="auto">
            <a:xfrm>
              <a:off x="3464" y="2061"/>
              <a:ext cx="8" cy="6"/>
            </a:xfrm>
            <a:custGeom>
              <a:avLst/>
              <a:gdLst>
                <a:gd name="T0" fmla="*/ 0 w 32"/>
                <a:gd name="T1" fmla="*/ 5 h 27"/>
                <a:gd name="T2" fmla="*/ 1 w 32"/>
                <a:gd name="T3" fmla="*/ 4 h 27"/>
                <a:gd name="T4" fmla="*/ 9 w 32"/>
                <a:gd name="T5" fmla="*/ 4 h 27"/>
                <a:gd name="T6" fmla="*/ 9 w 32"/>
                <a:gd name="T7" fmla="*/ 5 h 27"/>
                <a:gd name="T8" fmla="*/ 13 w 32"/>
                <a:gd name="T9" fmla="*/ 5 h 27"/>
                <a:gd name="T10" fmla="*/ 13 w 32"/>
                <a:gd name="T11" fmla="*/ 0 h 27"/>
                <a:gd name="T12" fmla="*/ 21 w 32"/>
                <a:gd name="T13" fmla="*/ 0 h 27"/>
                <a:gd name="T14" fmla="*/ 21 w 32"/>
                <a:gd name="T15" fmla="*/ 4 h 27"/>
                <a:gd name="T16" fmla="*/ 32 w 32"/>
                <a:gd name="T17" fmla="*/ 4 h 27"/>
                <a:gd name="T18" fmla="*/ 32 w 32"/>
                <a:gd name="T19" fmla="*/ 23 h 27"/>
                <a:gd name="T20" fmla="*/ 21 w 32"/>
                <a:gd name="T21" fmla="*/ 23 h 27"/>
                <a:gd name="T22" fmla="*/ 21 w 32"/>
                <a:gd name="T23" fmla="*/ 27 h 27"/>
                <a:gd name="T24" fmla="*/ 13 w 32"/>
                <a:gd name="T25" fmla="*/ 27 h 27"/>
                <a:gd name="T26" fmla="*/ 13 w 32"/>
                <a:gd name="T27" fmla="*/ 22 h 27"/>
                <a:gd name="T28" fmla="*/ 9 w 32"/>
                <a:gd name="T29" fmla="*/ 22 h 27"/>
                <a:gd name="T30" fmla="*/ 9 w 32"/>
                <a:gd name="T31" fmla="*/ 23 h 27"/>
                <a:gd name="T32" fmla="*/ 1 w 32"/>
                <a:gd name="T33" fmla="*/ 23 h 27"/>
                <a:gd name="T34" fmla="*/ 0 w 32"/>
                <a:gd name="T35" fmla="*/ 22 h 27"/>
                <a:gd name="T36" fmla="*/ 0 w 32"/>
                <a:gd name="T3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7">
                  <a:moveTo>
                    <a:pt x="0" y="5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32" y="23"/>
                  </a:lnTo>
                  <a:lnTo>
                    <a:pt x="21" y="23"/>
                  </a:lnTo>
                  <a:lnTo>
                    <a:pt x="21" y="27"/>
                  </a:lnTo>
                  <a:lnTo>
                    <a:pt x="13" y="27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0" name="Freeform 1401"/>
            <p:cNvSpPr>
              <a:spLocks/>
            </p:cNvSpPr>
            <p:nvPr/>
          </p:nvSpPr>
          <p:spPr bwMode="auto">
            <a:xfrm>
              <a:off x="3434" y="2060"/>
              <a:ext cx="23" cy="8"/>
            </a:xfrm>
            <a:custGeom>
              <a:avLst/>
              <a:gdLst>
                <a:gd name="T0" fmla="*/ 85 w 96"/>
                <a:gd name="T1" fmla="*/ 0 h 33"/>
                <a:gd name="T2" fmla="*/ 0 w 96"/>
                <a:gd name="T3" fmla="*/ 0 h 33"/>
                <a:gd name="T4" fmla="*/ 0 w 96"/>
                <a:gd name="T5" fmla="*/ 33 h 33"/>
                <a:gd name="T6" fmla="*/ 85 w 96"/>
                <a:gd name="T7" fmla="*/ 33 h 33"/>
                <a:gd name="T8" fmla="*/ 85 w 96"/>
                <a:gd name="T9" fmla="*/ 32 h 33"/>
                <a:gd name="T10" fmla="*/ 94 w 96"/>
                <a:gd name="T11" fmla="*/ 32 h 33"/>
                <a:gd name="T12" fmla="*/ 96 w 96"/>
                <a:gd name="T13" fmla="*/ 30 h 33"/>
                <a:gd name="T14" fmla="*/ 96 w 96"/>
                <a:gd name="T15" fmla="*/ 4 h 33"/>
                <a:gd name="T16" fmla="*/ 94 w 96"/>
                <a:gd name="T17" fmla="*/ 2 h 33"/>
                <a:gd name="T18" fmla="*/ 85 w 96"/>
                <a:gd name="T19" fmla="*/ 2 h 33"/>
                <a:gd name="T20" fmla="*/ 85 w 96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33">
                  <a:moveTo>
                    <a:pt x="8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85" y="33"/>
                  </a:lnTo>
                  <a:lnTo>
                    <a:pt x="85" y="32"/>
                  </a:lnTo>
                  <a:lnTo>
                    <a:pt x="94" y="32"/>
                  </a:lnTo>
                  <a:lnTo>
                    <a:pt x="96" y="30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85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1" name="Freeform 1402"/>
            <p:cNvSpPr>
              <a:spLocks/>
            </p:cNvSpPr>
            <p:nvPr/>
          </p:nvSpPr>
          <p:spPr bwMode="auto">
            <a:xfrm>
              <a:off x="3454" y="2056"/>
              <a:ext cx="13" cy="16"/>
            </a:xfrm>
            <a:custGeom>
              <a:avLst/>
              <a:gdLst>
                <a:gd name="T0" fmla="*/ 57 w 57"/>
                <a:gd name="T1" fmla="*/ 24 h 75"/>
                <a:gd name="T2" fmla="*/ 57 w 57"/>
                <a:gd name="T3" fmla="*/ 52 h 75"/>
                <a:gd name="T4" fmla="*/ 50 w 57"/>
                <a:gd name="T5" fmla="*/ 52 h 75"/>
                <a:gd name="T6" fmla="*/ 50 w 57"/>
                <a:gd name="T7" fmla="*/ 52 h 75"/>
                <a:gd name="T8" fmla="*/ 38 w 57"/>
                <a:gd name="T9" fmla="*/ 52 h 75"/>
                <a:gd name="T10" fmla="*/ 38 w 57"/>
                <a:gd name="T11" fmla="*/ 56 h 75"/>
                <a:gd name="T12" fmla="*/ 27 w 57"/>
                <a:gd name="T13" fmla="*/ 56 h 75"/>
                <a:gd name="T14" fmla="*/ 27 w 57"/>
                <a:gd name="T15" fmla="*/ 75 h 75"/>
                <a:gd name="T16" fmla="*/ 0 w 57"/>
                <a:gd name="T17" fmla="*/ 75 h 75"/>
                <a:gd name="T18" fmla="*/ 0 w 57"/>
                <a:gd name="T19" fmla="*/ 0 h 75"/>
                <a:gd name="T20" fmla="*/ 27 w 57"/>
                <a:gd name="T21" fmla="*/ 0 h 75"/>
                <a:gd name="T22" fmla="*/ 27 w 57"/>
                <a:gd name="T23" fmla="*/ 19 h 75"/>
                <a:gd name="T24" fmla="*/ 38 w 57"/>
                <a:gd name="T25" fmla="*/ 19 h 75"/>
                <a:gd name="T26" fmla="*/ 38 w 57"/>
                <a:gd name="T27" fmla="*/ 23 h 75"/>
                <a:gd name="T28" fmla="*/ 50 w 57"/>
                <a:gd name="T29" fmla="*/ 23 h 75"/>
                <a:gd name="T30" fmla="*/ 50 w 57"/>
                <a:gd name="T31" fmla="*/ 24 h 75"/>
                <a:gd name="T32" fmla="*/ 57 w 57"/>
                <a:gd name="T33" fmla="*/ 2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5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2" name="Freeform 1403"/>
            <p:cNvSpPr>
              <a:spLocks/>
            </p:cNvSpPr>
            <p:nvPr/>
          </p:nvSpPr>
          <p:spPr bwMode="auto">
            <a:xfrm>
              <a:off x="3454" y="2056"/>
              <a:ext cx="13" cy="16"/>
            </a:xfrm>
            <a:custGeom>
              <a:avLst/>
              <a:gdLst>
                <a:gd name="T0" fmla="*/ 57 w 57"/>
                <a:gd name="T1" fmla="*/ 24 h 75"/>
                <a:gd name="T2" fmla="*/ 57 w 57"/>
                <a:gd name="T3" fmla="*/ 52 h 75"/>
                <a:gd name="T4" fmla="*/ 50 w 57"/>
                <a:gd name="T5" fmla="*/ 52 h 75"/>
                <a:gd name="T6" fmla="*/ 50 w 57"/>
                <a:gd name="T7" fmla="*/ 52 h 75"/>
                <a:gd name="T8" fmla="*/ 38 w 57"/>
                <a:gd name="T9" fmla="*/ 52 h 75"/>
                <a:gd name="T10" fmla="*/ 38 w 57"/>
                <a:gd name="T11" fmla="*/ 56 h 75"/>
                <a:gd name="T12" fmla="*/ 27 w 57"/>
                <a:gd name="T13" fmla="*/ 56 h 75"/>
                <a:gd name="T14" fmla="*/ 27 w 57"/>
                <a:gd name="T15" fmla="*/ 75 h 75"/>
                <a:gd name="T16" fmla="*/ 0 w 57"/>
                <a:gd name="T17" fmla="*/ 75 h 75"/>
                <a:gd name="T18" fmla="*/ 0 w 57"/>
                <a:gd name="T19" fmla="*/ 0 h 75"/>
                <a:gd name="T20" fmla="*/ 27 w 57"/>
                <a:gd name="T21" fmla="*/ 0 h 75"/>
                <a:gd name="T22" fmla="*/ 27 w 57"/>
                <a:gd name="T23" fmla="*/ 19 h 75"/>
                <a:gd name="T24" fmla="*/ 38 w 57"/>
                <a:gd name="T25" fmla="*/ 19 h 75"/>
                <a:gd name="T26" fmla="*/ 38 w 57"/>
                <a:gd name="T27" fmla="*/ 23 h 75"/>
                <a:gd name="T28" fmla="*/ 50 w 57"/>
                <a:gd name="T29" fmla="*/ 23 h 75"/>
                <a:gd name="T30" fmla="*/ 50 w 57"/>
                <a:gd name="T31" fmla="*/ 24 h 75"/>
                <a:gd name="T32" fmla="*/ 57 w 57"/>
                <a:gd name="T33" fmla="*/ 2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5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3" name="Freeform 1404"/>
            <p:cNvSpPr>
              <a:spLocks/>
            </p:cNvSpPr>
            <p:nvPr/>
          </p:nvSpPr>
          <p:spPr bwMode="auto">
            <a:xfrm>
              <a:off x="3459" y="2058"/>
              <a:ext cx="3" cy="11"/>
            </a:xfrm>
            <a:custGeom>
              <a:avLst/>
              <a:gdLst>
                <a:gd name="T0" fmla="*/ 11 w 11"/>
                <a:gd name="T1" fmla="*/ 6 h 49"/>
                <a:gd name="T2" fmla="*/ 11 w 11"/>
                <a:gd name="T3" fmla="*/ 43 h 49"/>
                <a:gd name="T4" fmla="*/ 11 w 11"/>
                <a:gd name="T5" fmla="*/ 49 h 49"/>
                <a:gd name="T6" fmla="*/ 0 w 11"/>
                <a:gd name="T7" fmla="*/ 49 h 49"/>
                <a:gd name="T8" fmla="*/ 0 w 11"/>
                <a:gd name="T9" fmla="*/ 43 h 49"/>
                <a:gd name="T10" fmla="*/ 0 w 11"/>
                <a:gd name="T11" fmla="*/ 6 h 49"/>
                <a:gd name="T12" fmla="*/ 0 w 11"/>
                <a:gd name="T13" fmla="*/ 0 h 49"/>
                <a:gd name="T14" fmla="*/ 11 w 11"/>
                <a:gd name="T15" fmla="*/ 0 h 49"/>
                <a:gd name="T16" fmla="*/ 11 w 11"/>
                <a:gd name="T17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9">
                  <a:moveTo>
                    <a:pt x="11" y="6"/>
                  </a:moveTo>
                  <a:lnTo>
                    <a:pt x="11" y="43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4" name="Freeform 1405"/>
            <p:cNvSpPr>
              <a:spLocks/>
            </p:cNvSpPr>
            <p:nvPr/>
          </p:nvSpPr>
          <p:spPr bwMode="auto">
            <a:xfrm>
              <a:off x="3473" y="2060"/>
              <a:ext cx="2" cy="8"/>
            </a:xfrm>
            <a:custGeom>
              <a:avLst/>
              <a:gdLst>
                <a:gd name="T0" fmla="*/ 11 w 11"/>
                <a:gd name="T1" fmla="*/ 4 h 32"/>
                <a:gd name="T2" fmla="*/ 11 w 11"/>
                <a:gd name="T3" fmla="*/ 27 h 32"/>
                <a:gd name="T4" fmla="*/ 11 w 11"/>
                <a:gd name="T5" fmla="*/ 32 h 32"/>
                <a:gd name="T6" fmla="*/ 0 w 11"/>
                <a:gd name="T7" fmla="*/ 32 h 32"/>
                <a:gd name="T8" fmla="*/ 0 w 11"/>
                <a:gd name="T9" fmla="*/ 27 h 32"/>
                <a:gd name="T10" fmla="*/ 0 w 11"/>
                <a:gd name="T11" fmla="*/ 4 h 32"/>
                <a:gd name="T12" fmla="*/ 0 w 11"/>
                <a:gd name="T13" fmla="*/ 0 h 32"/>
                <a:gd name="T14" fmla="*/ 11 w 11"/>
                <a:gd name="T15" fmla="*/ 0 h 32"/>
                <a:gd name="T16" fmla="*/ 11 w 11"/>
                <a:gd name="T1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2">
                  <a:moveTo>
                    <a:pt x="11" y="4"/>
                  </a:moveTo>
                  <a:lnTo>
                    <a:pt x="11" y="27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5" name="Freeform 1406"/>
            <p:cNvSpPr>
              <a:spLocks/>
            </p:cNvSpPr>
            <p:nvPr/>
          </p:nvSpPr>
          <p:spPr bwMode="auto">
            <a:xfrm>
              <a:off x="3470" y="2047"/>
              <a:ext cx="10" cy="6"/>
            </a:xfrm>
            <a:custGeom>
              <a:avLst/>
              <a:gdLst>
                <a:gd name="T0" fmla="*/ 0 w 46"/>
                <a:gd name="T1" fmla="*/ 5 h 24"/>
                <a:gd name="T2" fmla="*/ 9 w 46"/>
                <a:gd name="T3" fmla="*/ 5 h 24"/>
                <a:gd name="T4" fmla="*/ 9 w 46"/>
                <a:gd name="T5" fmla="*/ 0 h 24"/>
                <a:gd name="T6" fmla="*/ 19 w 46"/>
                <a:gd name="T7" fmla="*/ 0 h 24"/>
                <a:gd name="T8" fmla="*/ 19 w 46"/>
                <a:gd name="T9" fmla="*/ 1 h 24"/>
                <a:gd name="T10" fmla="*/ 27 w 46"/>
                <a:gd name="T11" fmla="*/ 1 h 24"/>
                <a:gd name="T12" fmla="*/ 27 w 46"/>
                <a:gd name="T13" fmla="*/ 0 h 24"/>
                <a:gd name="T14" fmla="*/ 41 w 46"/>
                <a:gd name="T15" fmla="*/ 0 h 24"/>
                <a:gd name="T16" fmla="*/ 42 w 46"/>
                <a:gd name="T17" fmla="*/ 1 h 24"/>
                <a:gd name="T18" fmla="*/ 46 w 46"/>
                <a:gd name="T19" fmla="*/ 1 h 24"/>
                <a:gd name="T20" fmla="*/ 46 w 46"/>
                <a:gd name="T21" fmla="*/ 21 h 24"/>
                <a:gd name="T22" fmla="*/ 42 w 46"/>
                <a:gd name="T23" fmla="*/ 21 h 24"/>
                <a:gd name="T24" fmla="*/ 41 w 46"/>
                <a:gd name="T25" fmla="*/ 24 h 24"/>
                <a:gd name="T26" fmla="*/ 27 w 46"/>
                <a:gd name="T27" fmla="*/ 24 h 24"/>
                <a:gd name="T28" fmla="*/ 27 w 46"/>
                <a:gd name="T29" fmla="*/ 22 h 24"/>
                <a:gd name="T30" fmla="*/ 19 w 46"/>
                <a:gd name="T31" fmla="*/ 22 h 24"/>
                <a:gd name="T32" fmla="*/ 19 w 46"/>
                <a:gd name="T33" fmla="*/ 24 h 24"/>
                <a:gd name="T34" fmla="*/ 9 w 46"/>
                <a:gd name="T35" fmla="*/ 24 h 24"/>
                <a:gd name="T36" fmla="*/ 9 w 46"/>
                <a:gd name="T37" fmla="*/ 18 h 24"/>
                <a:gd name="T38" fmla="*/ 0 w 46"/>
                <a:gd name="T39" fmla="*/ 18 h 24"/>
                <a:gd name="T40" fmla="*/ 0 w 46"/>
                <a:gd name="T4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24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6" name="Freeform 1407"/>
            <p:cNvSpPr>
              <a:spLocks/>
            </p:cNvSpPr>
            <p:nvPr/>
          </p:nvSpPr>
          <p:spPr bwMode="auto">
            <a:xfrm>
              <a:off x="3470" y="2047"/>
              <a:ext cx="10" cy="6"/>
            </a:xfrm>
            <a:custGeom>
              <a:avLst/>
              <a:gdLst>
                <a:gd name="T0" fmla="*/ 0 w 46"/>
                <a:gd name="T1" fmla="*/ 5 h 24"/>
                <a:gd name="T2" fmla="*/ 9 w 46"/>
                <a:gd name="T3" fmla="*/ 5 h 24"/>
                <a:gd name="T4" fmla="*/ 9 w 46"/>
                <a:gd name="T5" fmla="*/ 0 h 24"/>
                <a:gd name="T6" fmla="*/ 19 w 46"/>
                <a:gd name="T7" fmla="*/ 0 h 24"/>
                <a:gd name="T8" fmla="*/ 19 w 46"/>
                <a:gd name="T9" fmla="*/ 1 h 24"/>
                <a:gd name="T10" fmla="*/ 27 w 46"/>
                <a:gd name="T11" fmla="*/ 1 h 24"/>
                <a:gd name="T12" fmla="*/ 27 w 46"/>
                <a:gd name="T13" fmla="*/ 0 h 24"/>
                <a:gd name="T14" fmla="*/ 41 w 46"/>
                <a:gd name="T15" fmla="*/ 0 h 24"/>
                <a:gd name="T16" fmla="*/ 42 w 46"/>
                <a:gd name="T17" fmla="*/ 1 h 24"/>
                <a:gd name="T18" fmla="*/ 46 w 46"/>
                <a:gd name="T19" fmla="*/ 1 h 24"/>
                <a:gd name="T20" fmla="*/ 46 w 46"/>
                <a:gd name="T21" fmla="*/ 21 h 24"/>
                <a:gd name="T22" fmla="*/ 42 w 46"/>
                <a:gd name="T23" fmla="*/ 21 h 24"/>
                <a:gd name="T24" fmla="*/ 41 w 46"/>
                <a:gd name="T25" fmla="*/ 24 h 24"/>
                <a:gd name="T26" fmla="*/ 27 w 46"/>
                <a:gd name="T27" fmla="*/ 24 h 24"/>
                <a:gd name="T28" fmla="*/ 27 w 46"/>
                <a:gd name="T29" fmla="*/ 22 h 24"/>
                <a:gd name="T30" fmla="*/ 19 w 46"/>
                <a:gd name="T31" fmla="*/ 22 h 24"/>
                <a:gd name="T32" fmla="*/ 19 w 46"/>
                <a:gd name="T33" fmla="*/ 24 h 24"/>
                <a:gd name="T34" fmla="*/ 9 w 46"/>
                <a:gd name="T35" fmla="*/ 24 h 24"/>
                <a:gd name="T36" fmla="*/ 9 w 46"/>
                <a:gd name="T37" fmla="*/ 18 h 24"/>
                <a:gd name="T38" fmla="*/ 0 w 46"/>
                <a:gd name="T39" fmla="*/ 18 h 24"/>
                <a:gd name="T40" fmla="*/ 0 w 46"/>
                <a:gd name="T4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24">
                  <a:moveTo>
                    <a:pt x="0" y="5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41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7" name="Freeform 1408"/>
            <p:cNvSpPr>
              <a:spLocks/>
            </p:cNvSpPr>
            <p:nvPr/>
          </p:nvSpPr>
          <p:spPr bwMode="auto">
            <a:xfrm>
              <a:off x="3464" y="2047"/>
              <a:ext cx="8" cy="6"/>
            </a:xfrm>
            <a:custGeom>
              <a:avLst/>
              <a:gdLst>
                <a:gd name="T0" fmla="*/ 0 w 32"/>
                <a:gd name="T1" fmla="*/ 5 h 26"/>
                <a:gd name="T2" fmla="*/ 1 w 32"/>
                <a:gd name="T3" fmla="*/ 3 h 26"/>
                <a:gd name="T4" fmla="*/ 9 w 32"/>
                <a:gd name="T5" fmla="*/ 3 h 26"/>
                <a:gd name="T6" fmla="*/ 9 w 32"/>
                <a:gd name="T7" fmla="*/ 5 h 26"/>
                <a:gd name="T8" fmla="*/ 13 w 32"/>
                <a:gd name="T9" fmla="*/ 5 h 26"/>
                <a:gd name="T10" fmla="*/ 13 w 32"/>
                <a:gd name="T11" fmla="*/ 0 h 26"/>
                <a:gd name="T12" fmla="*/ 21 w 32"/>
                <a:gd name="T13" fmla="*/ 0 h 26"/>
                <a:gd name="T14" fmla="*/ 21 w 32"/>
                <a:gd name="T15" fmla="*/ 3 h 26"/>
                <a:gd name="T16" fmla="*/ 32 w 32"/>
                <a:gd name="T17" fmla="*/ 3 h 26"/>
                <a:gd name="T18" fmla="*/ 32 w 32"/>
                <a:gd name="T19" fmla="*/ 22 h 26"/>
                <a:gd name="T20" fmla="*/ 21 w 32"/>
                <a:gd name="T21" fmla="*/ 22 h 26"/>
                <a:gd name="T22" fmla="*/ 21 w 32"/>
                <a:gd name="T23" fmla="*/ 26 h 26"/>
                <a:gd name="T24" fmla="*/ 13 w 32"/>
                <a:gd name="T25" fmla="*/ 26 h 26"/>
                <a:gd name="T26" fmla="*/ 13 w 32"/>
                <a:gd name="T27" fmla="*/ 20 h 26"/>
                <a:gd name="T28" fmla="*/ 9 w 32"/>
                <a:gd name="T29" fmla="*/ 20 h 26"/>
                <a:gd name="T30" fmla="*/ 9 w 32"/>
                <a:gd name="T31" fmla="*/ 22 h 26"/>
                <a:gd name="T32" fmla="*/ 1 w 32"/>
                <a:gd name="T33" fmla="*/ 22 h 26"/>
                <a:gd name="T34" fmla="*/ 0 w 32"/>
                <a:gd name="T35" fmla="*/ 20 h 26"/>
                <a:gd name="T36" fmla="*/ 0 w 32"/>
                <a:gd name="T3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6">
                  <a:moveTo>
                    <a:pt x="0" y="5"/>
                  </a:moveTo>
                  <a:lnTo>
                    <a:pt x="1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32" y="3"/>
                  </a:lnTo>
                  <a:lnTo>
                    <a:pt x="32" y="22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8" name="Freeform 1409"/>
            <p:cNvSpPr>
              <a:spLocks/>
            </p:cNvSpPr>
            <p:nvPr/>
          </p:nvSpPr>
          <p:spPr bwMode="auto">
            <a:xfrm>
              <a:off x="3464" y="2047"/>
              <a:ext cx="8" cy="6"/>
            </a:xfrm>
            <a:custGeom>
              <a:avLst/>
              <a:gdLst>
                <a:gd name="T0" fmla="*/ 0 w 32"/>
                <a:gd name="T1" fmla="*/ 5 h 26"/>
                <a:gd name="T2" fmla="*/ 1 w 32"/>
                <a:gd name="T3" fmla="*/ 3 h 26"/>
                <a:gd name="T4" fmla="*/ 9 w 32"/>
                <a:gd name="T5" fmla="*/ 3 h 26"/>
                <a:gd name="T6" fmla="*/ 9 w 32"/>
                <a:gd name="T7" fmla="*/ 5 h 26"/>
                <a:gd name="T8" fmla="*/ 13 w 32"/>
                <a:gd name="T9" fmla="*/ 5 h 26"/>
                <a:gd name="T10" fmla="*/ 13 w 32"/>
                <a:gd name="T11" fmla="*/ 0 h 26"/>
                <a:gd name="T12" fmla="*/ 21 w 32"/>
                <a:gd name="T13" fmla="*/ 0 h 26"/>
                <a:gd name="T14" fmla="*/ 21 w 32"/>
                <a:gd name="T15" fmla="*/ 3 h 26"/>
                <a:gd name="T16" fmla="*/ 32 w 32"/>
                <a:gd name="T17" fmla="*/ 3 h 26"/>
                <a:gd name="T18" fmla="*/ 32 w 32"/>
                <a:gd name="T19" fmla="*/ 22 h 26"/>
                <a:gd name="T20" fmla="*/ 21 w 32"/>
                <a:gd name="T21" fmla="*/ 22 h 26"/>
                <a:gd name="T22" fmla="*/ 21 w 32"/>
                <a:gd name="T23" fmla="*/ 26 h 26"/>
                <a:gd name="T24" fmla="*/ 13 w 32"/>
                <a:gd name="T25" fmla="*/ 26 h 26"/>
                <a:gd name="T26" fmla="*/ 13 w 32"/>
                <a:gd name="T27" fmla="*/ 20 h 26"/>
                <a:gd name="T28" fmla="*/ 9 w 32"/>
                <a:gd name="T29" fmla="*/ 20 h 26"/>
                <a:gd name="T30" fmla="*/ 9 w 32"/>
                <a:gd name="T31" fmla="*/ 22 h 26"/>
                <a:gd name="T32" fmla="*/ 1 w 32"/>
                <a:gd name="T33" fmla="*/ 22 h 26"/>
                <a:gd name="T34" fmla="*/ 0 w 32"/>
                <a:gd name="T35" fmla="*/ 20 h 26"/>
                <a:gd name="T36" fmla="*/ 0 w 32"/>
                <a:gd name="T3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6">
                  <a:moveTo>
                    <a:pt x="0" y="5"/>
                  </a:moveTo>
                  <a:lnTo>
                    <a:pt x="1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32" y="3"/>
                  </a:lnTo>
                  <a:lnTo>
                    <a:pt x="32" y="22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9" name="Freeform 1410"/>
            <p:cNvSpPr>
              <a:spLocks/>
            </p:cNvSpPr>
            <p:nvPr/>
          </p:nvSpPr>
          <p:spPr bwMode="auto">
            <a:xfrm>
              <a:off x="2544" y="2048"/>
              <a:ext cx="898" cy="1"/>
            </a:xfrm>
            <a:custGeom>
              <a:avLst/>
              <a:gdLst>
                <a:gd name="T0" fmla="*/ 3908 w 3908"/>
                <a:gd name="T1" fmla="*/ 6 w 3908"/>
                <a:gd name="T2" fmla="*/ 0 w 39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908">
                  <a:moveTo>
                    <a:pt x="3908" y="0"/>
                  </a:move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0" name="Freeform 1411"/>
            <p:cNvSpPr>
              <a:spLocks/>
            </p:cNvSpPr>
            <p:nvPr/>
          </p:nvSpPr>
          <p:spPr bwMode="auto">
            <a:xfrm>
              <a:off x="2518" y="2047"/>
              <a:ext cx="54" cy="3"/>
            </a:xfrm>
            <a:custGeom>
              <a:avLst/>
              <a:gdLst>
                <a:gd name="T0" fmla="*/ 0 w 235"/>
                <a:gd name="T1" fmla="*/ 11 h 11"/>
                <a:gd name="T2" fmla="*/ 110 w 235"/>
                <a:gd name="T3" fmla="*/ 11 h 11"/>
                <a:gd name="T4" fmla="*/ 110 w 235"/>
                <a:gd name="T5" fmla="*/ 0 h 11"/>
                <a:gd name="T6" fmla="*/ 235 w 235"/>
                <a:gd name="T7" fmla="*/ 0 h 11"/>
                <a:gd name="T8" fmla="*/ 0 w 23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1">
                  <a:moveTo>
                    <a:pt x="0" y="11"/>
                  </a:moveTo>
                  <a:lnTo>
                    <a:pt x="110" y="11"/>
                  </a:lnTo>
                  <a:lnTo>
                    <a:pt x="110" y="0"/>
                  </a:lnTo>
                  <a:lnTo>
                    <a:pt x="23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1" name="Freeform 1412"/>
            <p:cNvSpPr>
              <a:spLocks/>
            </p:cNvSpPr>
            <p:nvPr/>
          </p:nvSpPr>
          <p:spPr bwMode="auto">
            <a:xfrm>
              <a:off x="2818" y="2002"/>
              <a:ext cx="50" cy="17"/>
            </a:xfrm>
            <a:custGeom>
              <a:avLst/>
              <a:gdLst>
                <a:gd name="T0" fmla="*/ 10 w 221"/>
                <a:gd name="T1" fmla="*/ 0 h 79"/>
                <a:gd name="T2" fmla="*/ 220 w 221"/>
                <a:gd name="T3" fmla="*/ 70 h 79"/>
                <a:gd name="T4" fmla="*/ 221 w 221"/>
                <a:gd name="T5" fmla="*/ 71 h 79"/>
                <a:gd name="T6" fmla="*/ 221 w 221"/>
                <a:gd name="T7" fmla="*/ 79 h 79"/>
                <a:gd name="T8" fmla="*/ 213 w 221"/>
                <a:gd name="T9" fmla="*/ 79 h 79"/>
                <a:gd name="T10" fmla="*/ 3 w 221"/>
                <a:gd name="T11" fmla="*/ 9 h 79"/>
                <a:gd name="T12" fmla="*/ 0 w 221"/>
                <a:gd name="T13" fmla="*/ 8 h 79"/>
                <a:gd name="T14" fmla="*/ 0 w 221"/>
                <a:gd name="T15" fmla="*/ 0 h 79"/>
                <a:gd name="T16" fmla="*/ 10 w 221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79">
                  <a:moveTo>
                    <a:pt x="10" y="0"/>
                  </a:moveTo>
                  <a:lnTo>
                    <a:pt x="220" y="70"/>
                  </a:lnTo>
                  <a:lnTo>
                    <a:pt x="221" y="71"/>
                  </a:lnTo>
                  <a:lnTo>
                    <a:pt x="221" y="79"/>
                  </a:lnTo>
                  <a:lnTo>
                    <a:pt x="213" y="79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2" name="Freeform 1413"/>
            <p:cNvSpPr>
              <a:spLocks/>
            </p:cNvSpPr>
            <p:nvPr/>
          </p:nvSpPr>
          <p:spPr bwMode="auto">
            <a:xfrm>
              <a:off x="2817" y="2004"/>
              <a:ext cx="51" cy="17"/>
            </a:xfrm>
            <a:custGeom>
              <a:avLst/>
              <a:gdLst>
                <a:gd name="T0" fmla="*/ 212 w 222"/>
                <a:gd name="T1" fmla="*/ 78 h 78"/>
                <a:gd name="T2" fmla="*/ 2 w 222"/>
                <a:gd name="T3" fmla="*/ 8 h 78"/>
                <a:gd name="T4" fmla="*/ 0 w 222"/>
                <a:gd name="T5" fmla="*/ 7 h 78"/>
                <a:gd name="T6" fmla="*/ 0 w 222"/>
                <a:gd name="T7" fmla="*/ 0 h 78"/>
                <a:gd name="T8" fmla="*/ 10 w 222"/>
                <a:gd name="T9" fmla="*/ 0 h 78"/>
                <a:gd name="T10" fmla="*/ 220 w 222"/>
                <a:gd name="T11" fmla="*/ 70 h 78"/>
                <a:gd name="T12" fmla="*/ 222 w 222"/>
                <a:gd name="T13" fmla="*/ 70 h 78"/>
                <a:gd name="T14" fmla="*/ 222 w 222"/>
                <a:gd name="T15" fmla="*/ 78 h 78"/>
                <a:gd name="T16" fmla="*/ 212 w 222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78">
                  <a:moveTo>
                    <a:pt x="212" y="78"/>
                  </a:moveTo>
                  <a:lnTo>
                    <a:pt x="2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0" y="70"/>
                  </a:lnTo>
                  <a:lnTo>
                    <a:pt x="222" y="70"/>
                  </a:lnTo>
                  <a:lnTo>
                    <a:pt x="222" y="78"/>
                  </a:lnTo>
                  <a:lnTo>
                    <a:pt x="212" y="7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3" name="Freeform 1414"/>
            <p:cNvSpPr>
              <a:spLocks/>
            </p:cNvSpPr>
            <p:nvPr/>
          </p:nvSpPr>
          <p:spPr bwMode="auto">
            <a:xfrm>
              <a:off x="2579" y="2001"/>
              <a:ext cx="241" cy="2"/>
            </a:xfrm>
            <a:custGeom>
              <a:avLst/>
              <a:gdLst>
                <a:gd name="T0" fmla="*/ 5 w 1048"/>
                <a:gd name="T1" fmla="*/ 0 h 10"/>
                <a:gd name="T2" fmla="*/ 1043 w 1048"/>
                <a:gd name="T3" fmla="*/ 0 h 10"/>
                <a:gd name="T4" fmla="*/ 1048 w 1048"/>
                <a:gd name="T5" fmla="*/ 0 h 10"/>
                <a:gd name="T6" fmla="*/ 1048 w 1048"/>
                <a:gd name="T7" fmla="*/ 10 h 10"/>
                <a:gd name="T8" fmla="*/ 1043 w 1048"/>
                <a:gd name="T9" fmla="*/ 10 h 10"/>
                <a:gd name="T10" fmla="*/ 5 w 1048"/>
                <a:gd name="T11" fmla="*/ 10 h 10"/>
                <a:gd name="T12" fmla="*/ 0 w 1048"/>
                <a:gd name="T13" fmla="*/ 10 h 10"/>
                <a:gd name="T14" fmla="*/ 0 w 1048"/>
                <a:gd name="T15" fmla="*/ 0 h 10"/>
                <a:gd name="T16" fmla="*/ 5 w 104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8" h="10">
                  <a:moveTo>
                    <a:pt x="5" y="0"/>
                  </a:moveTo>
                  <a:lnTo>
                    <a:pt x="1043" y="0"/>
                  </a:lnTo>
                  <a:lnTo>
                    <a:pt x="1048" y="0"/>
                  </a:lnTo>
                  <a:lnTo>
                    <a:pt x="1048" y="10"/>
                  </a:lnTo>
                  <a:lnTo>
                    <a:pt x="1043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4" name="Freeform 1415"/>
            <p:cNvSpPr>
              <a:spLocks/>
            </p:cNvSpPr>
            <p:nvPr/>
          </p:nvSpPr>
          <p:spPr bwMode="auto">
            <a:xfrm>
              <a:off x="2556" y="2002"/>
              <a:ext cx="25" cy="10"/>
            </a:xfrm>
            <a:custGeom>
              <a:avLst/>
              <a:gdLst>
                <a:gd name="T0" fmla="*/ 2 w 111"/>
                <a:gd name="T1" fmla="*/ 40 h 49"/>
                <a:gd name="T2" fmla="*/ 102 w 111"/>
                <a:gd name="T3" fmla="*/ 0 h 49"/>
                <a:gd name="T4" fmla="*/ 111 w 111"/>
                <a:gd name="T5" fmla="*/ 0 h 49"/>
                <a:gd name="T6" fmla="*/ 111 w 111"/>
                <a:gd name="T7" fmla="*/ 8 h 49"/>
                <a:gd name="T8" fmla="*/ 110 w 111"/>
                <a:gd name="T9" fmla="*/ 8 h 49"/>
                <a:gd name="T10" fmla="*/ 9 w 111"/>
                <a:gd name="T11" fmla="*/ 49 h 49"/>
                <a:gd name="T12" fmla="*/ 0 w 111"/>
                <a:gd name="T13" fmla="*/ 49 h 49"/>
                <a:gd name="T14" fmla="*/ 0 w 111"/>
                <a:gd name="T15" fmla="*/ 41 h 49"/>
                <a:gd name="T16" fmla="*/ 2 w 111"/>
                <a:gd name="T17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49">
                  <a:moveTo>
                    <a:pt x="2" y="40"/>
                  </a:moveTo>
                  <a:lnTo>
                    <a:pt x="102" y="0"/>
                  </a:lnTo>
                  <a:lnTo>
                    <a:pt x="111" y="0"/>
                  </a:lnTo>
                  <a:lnTo>
                    <a:pt x="111" y="8"/>
                  </a:lnTo>
                  <a:lnTo>
                    <a:pt x="110" y="8"/>
                  </a:lnTo>
                  <a:lnTo>
                    <a:pt x="9" y="49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5" name="Freeform 1416"/>
            <p:cNvSpPr>
              <a:spLocks/>
            </p:cNvSpPr>
            <p:nvPr/>
          </p:nvSpPr>
          <p:spPr bwMode="auto">
            <a:xfrm>
              <a:off x="2556" y="2004"/>
              <a:ext cx="25" cy="11"/>
            </a:xfrm>
            <a:custGeom>
              <a:avLst/>
              <a:gdLst>
                <a:gd name="T0" fmla="*/ 110 w 111"/>
                <a:gd name="T1" fmla="*/ 8 h 48"/>
                <a:gd name="T2" fmla="*/ 9 w 111"/>
                <a:gd name="T3" fmla="*/ 48 h 48"/>
                <a:gd name="T4" fmla="*/ 0 w 111"/>
                <a:gd name="T5" fmla="*/ 48 h 48"/>
                <a:gd name="T6" fmla="*/ 0 w 111"/>
                <a:gd name="T7" fmla="*/ 41 h 48"/>
                <a:gd name="T8" fmla="*/ 3 w 111"/>
                <a:gd name="T9" fmla="*/ 39 h 48"/>
                <a:gd name="T10" fmla="*/ 102 w 111"/>
                <a:gd name="T11" fmla="*/ 0 h 48"/>
                <a:gd name="T12" fmla="*/ 111 w 111"/>
                <a:gd name="T13" fmla="*/ 0 h 48"/>
                <a:gd name="T14" fmla="*/ 111 w 111"/>
                <a:gd name="T15" fmla="*/ 7 h 48"/>
                <a:gd name="T16" fmla="*/ 110 w 111"/>
                <a:gd name="T17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48">
                  <a:moveTo>
                    <a:pt x="110" y="8"/>
                  </a:moveTo>
                  <a:lnTo>
                    <a:pt x="9" y="48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3" y="39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11" y="7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6" name="Freeform 1417"/>
            <p:cNvSpPr>
              <a:spLocks/>
            </p:cNvSpPr>
            <p:nvPr/>
          </p:nvSpPr>
          <p:spPr bwMode="auto">
            <a:xfrm>
              <a:off x="2537" y="2007"/>
              <a:ext cx="4" cy="5"/>
            </a:xfrm>
            <a:custGeom>
              <a:avLst/>
              <a:gdLst>
                <a:gd name="T0" fmla="*/ 8 w 21"/>
                <a:gd name="T1" fmla="*/ 0 h 18"/>
                <a:gd name="T2" fmla="*/ 21 w 21"/>
                <a:gd name="T3" fmla="*/ 11 h 18"/>
                <a:gd name="T4" fmla="*/ 21 w 21"/>
                <a:gd name="T5" fmla="*/ 11 h 18"/>
                <a:gd name="T6" fmla="*/ 21 w 21"/>
                <a:gd name="T7" fmla="*/ 18 h 18"/>
                <a:gd name="T8" fmla="*/ 14 w 21"/>
                <a:gd name="T9" fmla="*/ 18 h 18"/>
                <a:gd name="T10" fmla="*/ 1 w 21"/>
                <a:gd name="T11" fmla="*/ 7 h 18"/>
                <a:gd name="T12" fmla="*/ 0 w 21"/>
                <a:gd name="T13" fmla="*/ 7 h 18"/>
                <a:gd name="T14" fmla="*/ 0 w 21"/>
                <a:gd name="T15" fmla="*/ 0 h 18"/>
                <a:gd name="T16" fmla="*/ 8 w 2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8" y="0"/>
                  </a:moveTo>
                  <a:lnTo>
                    <a:pt x="21" y="11"/>
                  </a:lnTo>
                  <a:lnTo>
                    <a:pt x="21" y="11"/>
                  </a:lnTo>
                  <a:lnTo>
                    <a:pt x="21" y="18"/>
                  </a:lnTo>
                  <a:lnTo>
                    <a:pt x="14" y="1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7" name="Freeform 1418"/>
            <p:cNvSpPr>
              <a:spLocks/>
            </p:cNvSpPr>
            <p:nvPr/>
          </p:nvSpPr>
          <p:spPr bwMode="auto">
            <a:xfrm>
              <a:off x="2534" y="2008"/>
              <a:ext cx="7" cy="7"/>
            </a:xfrm>
            <a:custGeom>
              <a:avLst/>
              <a:gdLst>
                <a:gd name="T0" fmla="*/ 22 w 30"/>
                <a:gd name="T1" fmla="*/ 27 h 27"/>
                <a:gd name="T2" fmla="*/ 0 w 30"/>
                <a:gd name="T3" fmla="*/ 9 h 27"/>
                <a:gd name="T4" fmla="*/ 0 w 30"/>
                <a:gd name="T5" fmla="*/ 8 h 27"/>
                <a:gd name="T6" fmla="*/ 0 w 30"/>
                <a:gd name="T7" fmla="*/ 0 h 27"/>
                <a:gd name="T8" fmla="*/ 8 w 30"/>
                <a:gd name="T9" fmla="*/ 0 h 27"/>
                <a:gd name="T10" fmla="*/ 30 w 30"/>
                <a:gd name="T11" fmla="*/ 19 h 27"/>
                <a:gd name="T12" fmla="*/ 30 w 30"/>
                <a:gd name="T13" fmla="*/ 20 h 27"/>
                <a:gd name="T14" fmla="*/ 30 w 30"/>
                <a:gd name="T15" fmla="*/ 27 h 27"/>
                <a:gd name="T16" fmla="*/ 22 w 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22" y="27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8" name="Freeform 1419"/>
            <p:cNvSpPr>
              <a:spLocks/>
            </p:cNvSpPr>
            <p:nvPr/>
          </p:nvSpPr>
          <p:spPr bwMode="auto">
            <a:xfrm>
              <a:off x="3434" y="2047"/>
              <a:ext cx="23" cy="7"/>
            </a:xfrm>
            <a:custGeom>
              <a:avLst/>
              <a:gdLst>
                <a:gd name="T0" fmla="*/ 85 w 96"/>
                <a:gd name="T1" fmla="*/ 0 h 34"/>
                <a:gd name="T2" fmla="*/ 39 w 96"/>
                <a:gd name="T3" fmla="*/ 0 h 34"/>
                <a:gd name="T4" fmla="*/ 0 w 96"/>
                <a:gd name="T5" fmla="*/ 34 h 34"/>
                <a:gd name="T6" fmla="*/ 85 w 96"/>
                <a:gd name="T7" fmla="*/ 34 h 34"/>
                <a:gd name="T8" fmla="*/ 85 w 96"/>
                <a:gd name="T9" fmla="*/ 33 h 34"/>
                <a:gd name="T10" fmla="*/ 94 w 96"/>
                <a:gd name="T11" fmla="*/ 33 h 34"/>
                <a:gd name="T12" fmla="*/ 96 w 96"/>
                <a:gd name="T13" fmla="*/ 31 h 34"/>
                <a:gd name="T14" fmla="*/ 96 w 96"/>
                <a:gd name="T15" fmla="*/ 5 h 34"/>
                <a:gd name="T16" fmla="*/ 94 w 96"/>
                <a:gd name="T17" fmla="*/ 3 h 34"/>
                <a:gd name="T18" fmla="*/ 85 w 96"/>
                <a:gd name="T19" fmla="*/ 3 h 34"/>
                <a:gd name="T20" fmla="*/ 85 w 96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34">
                  <a:moveTo>
                    <a:pt x="85" y="0"/>
                  </a:moveTo>
                  <a:lnTo>
                    <a:pt x="39" y="0"/>
                  </a:lnTo>
                  <a:lnTo>
                    <a:pt x="0" y="34"/>
                  </a:lnTo>
                  <a:lnTo>
                    <a:pt x="85" y="34"/>
                  </a:lnTo>
                  <a:lnTo>
                    <a:pt x="85" y="33"/>
                  </a:lnTo>
                  <a:lnTo>
                    <a:pt x="94" y="33"/>
                  </a:lnTo>
                  <a:lnTo>
                    <a:pt x="96" y="31"/>
                  </a:lnTo>
                  <a:lnTo>
                    <a:pt x="96" y="5"/>
                  </a:lnTo>
                  <a:lnTo>
                    <a:pt x="94" y="3"/>
                  </a:lnTo>
                  <a:lnTo>
                    <a:pt x="85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9" name="Freeform 1420"/>
            <p:cNvSpPr>
              <a:spLocks/>
            </p:cNvSpPr>
            <p:nvPr/>
          </p:nvSpPr>
          <p:spPr bwMode="auto">
            <a:xfrm>
              <a:off x="3454" y="2042"/>
              <a:ext cx="13" cy="17"/>
            </a:xfrm>
            <a:custGeom>
              <a:avLst/>
              <a:gdLst>
                <a:gd name="T0" fmla="*/ 57 w 57"/>
                <a:gd name="T1" fmla="*/ 24 h 75"/>
                <a:gd name="T2" fmla="*/ 57 w 57"/>
                <a:gd name="T3" fmla="*/ 52 h 75"/>
                <a:gd name="T4" fmla="*/ 50 w 57"/>
                <a:gd name="T5" fmla="*/ 52 h 75"/>
                <a:gd name="T6" fmla="*/ 50 w 57"/>
                <a:gd name="T7" fmla="*/ 53 h 75"/>
                <a:gd name="T8" fmla="*/ 38 w 57"/>
                <a:gd name="T9" fmla="*/ 53 h 75"/>
                <a:gd name="T10" fmla="*/ 38 w 57"/>
                <a:gd name="T11" fmla="*/ 56 h 75"/>
                <a:gd name="T12" fmla="*/ 27 w 57"/>
                <a:gd name="T13" fmla="*/ 56 h 75"/>
                <a:gd name="T14" fmla="*/ 27 w 57"/>
                <a:gd name="T15" fmla="*/ 75 h 75"/>
                <a:gd name="T16" fmla="*/ 0 w 57"/>
                <a:gd name="T17" fmla="*/ 75 h 75"/>
                <a:gd name="T18" fmla="*/ 0 w 57"/>
                <a:gd name="T19" fmla="*/ 0 h 75"/>
                <a:gd name="T20" fmla="*/ 27 w 57"/>
                <a:gd name="T21" fmla="*/ 0 h 75"/>
                <a:gd name="T22" fmla="*/ 27 w 57"/>
                <a:gd name="T23" fmla="*/ 19 h 75"/>
                <a:gd name="T24" fmla="*/ 38 w 57"/>
                <a:gd name="T25" fmla="*/ 19 h 75"/>
                <a:gd name="T26" fmla="*/ 38 w 57"/>
                <a:gd name="T27" fmla="*/ 23 h 75"/>
                <a:gd name="T28" fmla="*/ 50 w 57"/>
                <a:gd name="T29" fmla="*/ 23 h 75"/>
                <a:gd name="T30" fmla="*/ 50 w 57"/>
                <a:gd name="T31" fmla="*/ 24 h 75"/>
                <a:gd name="T32" fmla="*/ 57 w 57"/>
                <a:gd name="T33" fmla="*/ 2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5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0" name="Freeform 1421"/>
            <p:cNvSpPr>
              <a:spLocks/>
            </p:cNvSpPr>
            <p:nvPr/>
          </p:nvSpPr>
          <p:spPr bwMode="auto">
            <a:xfrm>
              <a:off x="3454" y="2042"/>
              <a:ext cx="13" cy="17"/>
            </a:xfrm>
            <a:custGeom>
              <a:avLst/>
              <a:gdLst>
                <a:gd name="T0" fmla="*/ 57 w 57"/>
                <a:gd name="T1" fmla="*/ 24 h 75"/>
                <a:gd name="T2" fmla="*/ 57 w 57"/>
                <a:gd name="T3" fmla="*/ 52 h 75"/>
                <a:gd name="T4" fmla="*/ 50 w 57"/>
                <a:gd name="T5" fmla="*/ 52 h 75"/>
                <a:gd name="T6" fmla="*/ 50 w 57"/>
                <a:gd name="T7" fmla="*/ 53 h 75"/>
                <a:gd name="T8" fmla="*/ 38 w 57"/>
                <a:gd name="T9" fmla="*/ 53 h 75"/>
                <a:gd name="T10" fmla="*/ 38 w 57"/>
                <a:gd name="T11" fmla="*/ 56 h 75"/>
                <a:gd name="T12" fmla="*/ 27 w 57"/>
                <a:gd name="T13" fmla="*/ 56 h 75"/>
                <a:gd name="T14" fmla="*/ 27 w 57"/>
                <a:gd name="T15" fmla="*/ 75 h 75"/>
                <a:gd name="T16" fmla="*/ 0 w 57"/>
                <a:gd name="T17" fmla="*/ 75 h 75"/>
                <a:gd name="T18" fmla="*/ 0 w 57"/>
                <a:gd name="T19" fmla="*/ 0 h 75"/>
                <a:gd name="T20" fmla="*/ 27 w 57"/>
                <a:gd name="T21" fmla="*/ 0 h 75"/>
                <a:gd name="T22" fmla="*/ 27 w 57"/>
                <a:gd name="T23" fmla="*/ 19 h 75"/>
                <a:gd name="T24" fmla="*/ 38 w 57"/>
                <a:gd name="T25" fmla="*/ 19 h 75"/>
                <a:gd name="T26" fmla="*/ 38 w 57"/>
                <a:gd name="T27" fmla="*/ 23 h 75"/>
                <a:gd name="T28" fmla="*/ 50 w 57"/>
                <a:gd name="T29" fmla="*/ 23 h 75"/>
                <a:gd name="T30" fmla="*/ 50 w 57"/>
                <a:gd name="T31" fmla="*/ 24 h 75"/>
                <a:gd name="T32" fmla="*/ 57 w 57"/>
                <a:gd name="T33" fmla="*/ 2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5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1" name="Freeform 1422"/>
            <p:cNvSpPr>
              <a:spLocks/>
            </p:cNvSpPr>
            <p:nvPr/>
          </p:nvSpPr>
          <p:spPr bwMode="auto">
            <a:xfrm>
              <a:off x="3422" y="2086"/>
              <a:ext cx="10" cy="5"/>
            </a:xfrm>
            <a:custGeom>
              <a:avLst/>
              <a:gdLst>
                <a:gd name="T0" fmla="*/ 45 w 45"/>
                <a:gd name="T1" fmla="*/ 6 h 24"/>
                <a:gd name="T2" fmla="*/ 36 w 45"/>
                <a:gd name="T3" fmla="*/ 6 h 24"/>
                <a:gd name="T4" fmla="*/ 36 w 45"/>
                <a:gd name="T5" fmla="*/ 0 h 24"/>
                <a:gd name="T6" fmla="*/ 26 w 45"/>
                <a:gd name="T7" fmla="*/ 0 h 24"/>
                <a:gd name="T8" fmla="*/ 26 w 45"/>
                <a:gd name="T9" fmla="*/ 1 h 24"/>
                <a:gd name="T10" fmla="*/ 17 w 45"/>
                <a:gd name="T11" fmla="*/ 1 h 24"/>
                <a:gd name="T12" fmla="*/ 17 w 45"/>
                <a:gd name="T13" fmla="*/ 0 h 24"/>
                <a:gd name="T14" fmla="*/ 4 w 45"/>
                <a:gd name="T15" fmla="*/ 0 h 24"/>
                <a:gd name="T16" fmla="*/ 3 w 45"/>
                <a:gd name="T17" fmla="*/ 2 h 24"/>
                <a:gd name="T18" fmla="*/ 0 w 45"/>
                <a:gd name="T19" fmla="*/ 2 h 24"/>
                <a:gd name="T20" fmla="*/ 0 w 45"/>
                <a:gd name="T21" fmla="*/ 22 h 24"/>
                <a:gd name="T22" fmla="*/ 3 w 45"/>
                <a:gd name="T23" fmla="*/ 22 h 24"/>
                <a:gd name="T24" fmla="*/ 4 w 45"/>
                <a:gd name="T25" fmla="*/ 24 h 24"/>
                <a:gd name="T26" fmla="*/ 17 w 45"/>
                <a:gd name="T27" fmla="*/ 24 h 24"/>
                <a:gd name="T28" fmla="*/ 17 w 45"/>
                <a:gd name="T29" fmla="*/ 23 h 24"/>
                <a:gd name="T30" fmla="*/ 26 w 45"/>
                <a:gd name="T31" fmla="*/ 23 h 24"/>
                <a:gd name="T32" fmla="*/ 26 w 45"/>
                <a:gd name="T33" fmla="*/ 24 h 24"/>
                <a:gd name="T34" fmla="*/ 36 w 45"/>
                <a:gd name="T35" fmla="*/ 24 h 24"/>
                <a:gd name="T36" fmla="*/ 36 w 45"/>
                <a:gd name="T37" fmla="*/ 18 h 24"/>
                <a:gd name="T38" fmla="*/ 45 w 45"/>
                <a:gd name="T39" fmla="*/ 18 h 24"/>
                <a:gd name="T40" fmla="*/ 45 w 45"/>
                <a:gd name="T4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4">
                  <a:moveTo>
                    <a:pt x="45" y="6"/>
                  </a:moveTo>
                  <a:lnTo>
                    <a:pt x="36" y="6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45" y="18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2" name="Freeform 1423"/>
            <p:cNvSpPr>
              <a:spLocks/>
            </p:cNvSpPr>
            <p:nvPr/>
          </p:nvSpPr>
          <p:spPr bwMode="auto">
            <a:xfrm>
              <a:off x="3431" y="2086"/>
              <a:ext cx="7" cy="5"/>
            </a:xfrm>
            <a:custGeom>
              <a:avLst/>
              <a:gdLst>
                <a:gd name="T0" fmla="*/ 32 w 32"/>
                <a:gd name="T1" fmla="*/ 5 h 26"/>
                <a:gd name="T2" fmla="*/ 31 w 32"/>
                <a:gd name="T3" fmla="*/ 3 h 26"/>
                <a:gd name="T4" fmla="*/ 22 w 32"/>
                <a:gd name="T5" fmla="*/ 3 h 26"/>
                <a:gd name="T6" fmla="*/ 22 w 32"/>
                <a:gd name="T7" fmla="*/ 5 h 26"/>
                <a:gd name="T8" fmla="*/ 19 w 32"/>
                <a:gd name="T9" fmla="*/ 5 h 26"/>
                <a:gd name="T10" fmla="*/ 19 w 32"/>
                <a:gd name="T11" fmla="*/ 0 h 26"/>
                <a:gd name="T12" fmla="*/ 11 w 32"/>
                <a:gd name="T13" fmla="*/ 0 h 26"/>
                <a:gd name="T14" fmla="*/ 11 w 32"/>
                <a:gd name="T15" fmla="*/ 3 h 26"/>
                <a:gd name="T16" fmla="*/ 0 w 32"/>
                <a:gd name="T17" fmla="*/ 3 h 26"/>
                <a:gd name="T18" fmla="*/ 0 w 32"/>
                <a:gd name="T19" fmla="*/ 23 h 26"/>
                <a:gd name="T20" fmla="*/ 11 w 32"/>
                <a:gd name="T21" fmla="*/ 23 h 26"/>
                <a:gd name="T22" fmla="*/ 11 w 32"/>
                <a:gd name="T23" fmla="*/ 26 h 26"/>
                <a:gd name="T24" fmla="*/ 19 w 32"/>
                <a:gd name="T25" fmla="*/ 26 h 26"/>
                <a:gd name="T26" fmla="*/ 19 w 32"/>
                <a:gd name="T27" fmla="*/ 21 h 26"/>
                <a:gd name="T28" fmla="*/ 22 w 32"/>
                <a:gd name="T29" fmla="*/ 21 h 26"/>
                <a:gd name="T30" fmla="*/ 22 w 32"/>
                <a:gd name="T31" fmla="*/ 23 h 26"/>
                <a:gd name="T32" fmla="*/ 31 w 32"/>
                <a:gd name="T33" fmla="*/ 23 h 26"/>
                <a:gd name="T34" fmla="*/ 32 w 32"/>
                <a:gd name="T35" fmla="*/ 21 h 26"/>
                <a:gd name="T36" fmla="*/ 32 w 32"/>
                <a:gd name="T3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6">
                  <a:moveTo>
                    <a:pt x="32" y="5"/>
                  </a:moveTo>
                  <a:lnTo>
                    <a:pt x="31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9" y="26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31" y="23"/>
                  </a:lnTo>
                  <a:lnTo>
                    <a:pt x="32" y="21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3" name="Freeform 1424"/>
            <p:cNvSpPr>
              <a:spLocks/>
            </p:cNvSpPr>
            <p:nvPr/>
          </p:nvSpPr>
          <p:spPr bwMode="auto">
            <a:xfrm>
              <a:off x="3434" y="2085"/>
              <a:ext cx="23" cy="8"/>
            </a:xfrm>
            <a:custGeom>
              <a:avLst/>
              <a:gdLst>
                <a:gd name="T0" fmla="*/ 85 w 96"/>
                <a:gd name="T1" fmla="*/ 0 h 34"/>
                <a:gd name="T2" fmla="*/ 0 w 96"/>
                <a:gd name="T3" fmla="*/ 0 h 34"/>
                <a:gd name="T4" fmla="*/ 0 w 96"/>
                <a:gd name="T5" fmla="*/ 34 h 34"/>
                <a:gd name="T6" fmla="*/ 85 w 96"/>
                <a:gd name="T7" fmla="*/ 34 h 34"/>
                <a:gd name="T8" fmla="*/ 85 w 96"/>
                <a:gd name="T9" fmla="*/ 32 h 34"/>
                <a:gd name="T10" fmla="*/ 94 w 96"/>
                <a:gd name="T11" fmla="*/ 32 h 34"/>
                <a:gd name="T12" fmla="*/ 96 w 96"/>
                <a:gd name="T13" fmla="*/ 30 h 34"/>
                <a:gd name="T14" fmla="*/ 96 w 96"/>
                <a:gd name="T15" fmla="*/ 4 h 34"/>
                <a:gd name="T16" fmla="*/ 94 w 96"/>
                <a:gd name="T17" fmla="*/ 2 h 34"/>
                <a:gd name="T18" fmla="*/ 85 w 96"/>
                <a:gd name="T19" fmla="*/ 2 h 34"/>
                <a:gd name="T20" fmla="*/ 85 w 96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34">
                  <a:moveTo>
                    <a:pt x="8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85" y="34"/>
                  </a:lnTo>
                  <a:lnTo>
                    <a:pt x="85" y="32"/>
                  </a:lnTo>
                  <a:lnTo>
                    <a:pt x="94" y="32"/>
                  </a:lnTo>
                  <a:lnTo>
                    <a:pt x="96" y="30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85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4" name="Freeform 1425"/>
            <p:cNvSpPr>
              <a:spLocks/>
            </p:cNvSpPr>
            <p:nvPr/>
          </p:nvSpPr>
          <p:spPr bwMode="auto">
            <a:xfrm>
              <a:off x="3454" y="2080"/>
              <a:ext cx="13" cy="18"/>
            </a:xfrm>
            <a:custGeom>
              <a:avLst/>
              <a:gdLst>
                <a:gd name="T0" fmla="*/ 57 w 57"/>
                <a:gd name="T1" fmla="*/ 24 h 76"/>
                <a:gd name="T2" fmla="*/ 57 w 57"/>
                <a:gd name="T3" fmla="*/ 52 h 76"/>
                <a:gd name="T4" fmla="*/ 50 w 57"/>
                <a:gd name="T5" fmla="*/ 52 h 76"/>
                <a:gd name="T6" fmla="*/ 50 w 57"/>
                <a:gd name="T7" fmla="*/ 53 h 76"/>
                <a:gd name="T8" fmla="*/ 38 w 57"/>
                <a:gd name="T9" fmla="*/ 53 h 76"/>
                <a:gd name="T10" fmla="*/ 38 w 57"/>
                <a:gd name="T11" fmla="*/ 56 h 76"/>
                <a:gd name="T12" fmla="*/ 27 w 57"/>
                <a:gd name="T13" fmla="*/ 56 h 76"/>
                <a:gd name="T14" fmla="*/ 27 w 57"/>
                <a:gd name="T15" fmla="*/ 76 h 76"/>
                <a:gd name="T16" fmla="*/ 0 w 57"/>
                <a:gd name="T17" fmla="*/ 76 h 76"/>
                <a:gd name="T18" fmla="*/ 0 w 57"/>
                <a:gd name="T19" fmla="*/ 0 h 76"/>
                <a:gd name="T20" fmla="*/ 27 w 57"/>
                <a:gd name="T21" fmla="*/ 0 h 76"/>
                <a:gd name="T22" fmla="*/ 27 w 57"/>
                <a:gd name="T23" fmla="*/ 20 h 76"/>
                <a:gd name="T24" fmla="*/ 38 w 57"/>
                <a:gd name="T25" fmla="*/ 20 h 76"/>
                <a:gd name="T26" fmla="*/ 38 w 57"/>
                <a:gd name="T27" fmla="*/ 23 h 76"/>
                <a:gd name="T28" fmla="*/ 50 w 57"/>
                <a:gd name="T29" fmla="*/ 23 h 76"/>
                <a:gd name="T30" fmla="*/ 50 w 57"/>
                <a:gd name="T31" fmla="*/ 24 h 76"/>
                <a:gd name="T32" fmla="*/ 57 w 57"/>
                <a:gd name="T33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6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20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5" name="Freeform 1426"/>
            <p:cNvSpPr>
              <a:spLocks/>
            </p:cNvSpPr>
            <p:nvPr/>
          </p:nvSpPr>
          <p:spPr bwMode="auto">
            <a:xfrm>
              <a:off x="3454" y="2080"/>
              <a:ext cx="13" cy="18"/>
            </a:xfrm>
            <a:custGeom>
              <a:avLst/>
              <a:gdLst>
                <a:gd name="T0" fmla="*/ 57 w 57"/>
                <a:gd name="T1" fmla="*/ 24 h 76"/>
                <a:gd name="T2" fmla="*/ 57 w 57"/>
                <a:gd name="T3" fmla="*/ 52 h 76"/>
                <a:gd name="T4" fmla="*/ 50 w 57"/>
                <a:gd name="T5" fmla="*/ 52 h 76"/>
                <a:gd name="T6" fmla="*/ 50 w 57"/>
                <a:gd name="T7" fmla="*/ 53 h 76"/>
                <a:gd name="T8" fmla="*/ 38 w 57"/>
                <a:gd name="T9" fmla="*/ 53 h 76"/>
                <a:gd name="T10" fmla="*/ 38 w 57"/>
                <a:gd name="T11" fmla="*/ 56 h 76"/>
                <a:gd name="T12" fmla="*/ 27 w 57"/>
                <a:gd name="T13" fmla="*/ 56 h 76"/>
                <a:gd name="T14" fmla="*/ 27 w 57"/>
                <a:gd name="T15" fmla="*/ 76 h 76"/>
                <a:gd name="T16" fmla="*/ 0 w 57"/>
                <a:gd name="T17" fmla="*/ 76 h 76"/>
                <a:gd name="T18" fmla="*/ 0 w 57"/>
                <a:gd name="T19" fmla="*/ 0 h 76"/>
                <a:gd name="T20" fmla="*/ 27 w 57"/>
                <a:gd name="T21" fmla="*/ 0 h 76"/>
                <a:gd name="T22" fmla="*/ 27 w 57"/>
                <a:gd name="T23" fmla="*/ 20 h 76"/>
                <a:gd name="T24" fmla="*/ 38 w 57"/>
                <a:gd name="T25" fmla="*/ 20 h 76"/>
                <a:gd name="T26" fmla="*/ 38 w 57"/>
                <a:gd name="T27" fmla="*/ 23 h 76"/>
                <a:gd name="T28" fmla="*/ 50 w 57"/>
                <a:gd name="T29" fmla="*/ 23 h 76"/>
                <a:gd name="T30" fmla="*/ 50 w 57"/>
                <a:gd name="T31" fmla="*/ 24 h 76"/>
                <a:gd name="T32" fmla="*/ 57 w 57"/>
                <a:gd name="T33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6">
                  <a:moveTo>
                    <a:pt x="57" y="24"/>
                  </a:moveTo>
                  <a:lnTo>
                    <a:pt x="57" y="52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27" y="56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20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7" y="2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6" name="Rectangle 1427"/>
            <p:cNvSpPr>
              <a:spLocks noChangeArrowheads="1"/>
            </p:cNvSpPr>
            <p:nvPr/>
          </p:nvSpPr>
          <p:spPr bwMode="auto">
            <a:xfrm>
              <a:off x="3460" y="2034"/>
              <a:ext cx="9" cy="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7" name="Rectangle 1428"/>
            <p:cNvSpPr>
              <a:spLocks noChangeArrowheads="1"/>
            </p:cNvSpPr>
            <p:nvPr/>
          </p:nvSpPr>
          <p:spPr bwMode="auto">
            <a:xfrm>
              <a:off x="3460" y="2034"/>
              <a:ext cx="9" cy="6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8" name="Rectangle 1429"/>
            <p:cNvSpPr>
              <a:spLocks noChangeArrowheads="1"/>
            </p:cNvSpPr>
            <p:nvPr/>
          </p:nvSpPr>
          <p:spPr bwMode="auto">
            <a:xfrm>
              <a:off x="3469" y="2038"/>
              <a:ext cx="13" cy="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9" name="Rectangle 1430"/>
            <p:cNvSpPr>
              <a:spLocks noChangeArrowheads="1"/>
            </p:cNvSpPr>
            <p:nvPr/>
          </p:nvSpPr>
          <p:spPr bwMode="auto">
            <a:xfrm>
              <a:off x="3469" y="2038"/>
              <a:ext cx="13" cy="5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0" name="Rectangle 1431"/>
            <p:cNvSpPr>
              <a:spLocks noChangeArrowheads="1"/>
            </p:cNvSpPr>
            <p:nvPr/>
          </p:nvSpPr>
          <p:spPr bwMode="auto">
            <a:xfrm>
              <a:off x="3469" y="2038"/>
              <a:ext cx="13" cy="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1" name="Rectangle 1432"/>
            <p:cNvSpPr>
              <a:spLocks noChangeArrowheads="1"/>
            </p:cNvSpPr>
            <p:nvPr/>
          </p:nvSpPr>
          <p:spPr bwMode="auto">
            <a:xfrm>
              <a:off x="3469" y="2038"/>
              <a:ext cx="13" cy="5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2" name="Rectangle 1433"/>
            <p:cNvSpPr>
              <a:spLocks noChangeArrowheads="1"/>
            </p:cNvSpPr>
            <p:nvPr/>
          </p:nvSpPr>
          <p:spPr bwMode="auto">
            <a:xfrm>
              <a:off x="3466" y="2024"/>
              <a:ext cx="8" cy="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3" name="Rectangle 1434"/>
            <p:cNvSpPr>
              <a:spLocks noChangeArrowheads="1"/>
            </p:cNvSpPr>
            <p:nvPr/>
          </p:nvSpPr>
          <p:spPr bwMode="auto">
            <a:xfrm>
              <a:off x="2501" y="2030"/>
              <a:ext cx="8" cy="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4" name="Rectangle 1435"/>
            <p:cNvSpPr>
              <a:spLocks noChangeArrowheads="1"/>
            </p:cNvSpPr>
            <p:nvPr/>
          </p:nvSpPr>
          <p:spPr bwMode="auto">
            <a:xfrm>
              <a:off x="2501" y="2030"/>
              <a:ext cx="8" cy="6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5" name="Freeform 1436"/>
            <p:cNvSpPr>
              <a:spLocks/>
            </p:cNvSpPr>
            <p:nvPr/>
          </p:nvSpPr>
          <p:spPr bwMode="auto">
            <a:xfrm>
              <a:off x="2505" y="2030"/>
              <a:ext cx="7" cy="68"/>
            </a:xfrm>
            <a:custGeom>
              <a:avLst/>
              <a:gdLst>
                <a:gd name="T0" fmla="*/ 0 w 31"/>
                <a:gd name="T1" fmla="*/ 154 h 307"/>
                <a:gd name="T2" fmla="*/ 0 w 31"/>
                <a:gd name="T3" fmla="*/ 307 h 307"/>
                <a:gd name="T4" fmla="*/ 3 w 31"/>
                <a:gd name="T5" fmla="*/ 307 h 307"/>
                <a:gd name="T6" fmla="*/ 7 w 31"/>
                <a:gd name="T7" fmla="*/ 304 h 307"/>
                <a:gd name="T8" fmla="*/ 9 w 31"/>
                <a:gd name="T9" fmla="*/ 300 h 307"/>
                <a:gd name="T10" fmla="*/ 12 w 31"/>
                <a:gd name="T11" fmla="*/ 295 h 307"/>
                <a:gd name="T12" fmla="*/ 18 w 31"/>
                <a:gd name="T13" fmla="*/ 281 h 307"/>
                <a:gd name="T14" fmla="*/ 22 w 31"/>
                <a:gd name="T15" fmla="*/ 263 h 307"/>
                <a:gd name="T16" fmla="*/ 26 w 31"/>
                <a:gd name="T17" fmla="*/ 239 h 307"/>
                <a:gd name="T18" fmla="*/ 29 w 31"/>
                <a:gd name="T19" fmla="*/ 213 h 307"/>
                <a:gd name="T20" fmla="*/ 31 w 31"/>
                <a:gd name="T21" fmla="*/ 184 h 307"/>
                <a:gd name="T22" fmla="*/ 31 w 31"/>
                <a:gd name="T23" fmla="*/ 154 h 307"/>
                <a:gd name="T24" fmla="*/ 31 w 31"/>
                <a:gd name="T25" fmla="*/ 123 h 307"/>
                <a:gd name="T26" fmla="*/ 29 w 31"/>
                <a:gd name="T27" fmla="*/ 94 h 307"/>
                <a:gd name="T28" fmla="*/ 26 w 31"/>
                <a:gd name="T29" fmla="*/ 68 h 307"/>
                <a:gd name="T30" fmla="*/ 22 w 31"/>
                <a:gd name="T31" fmla="*/ 45 h 307"/>
                <a:gd name="T32" fmla="*/ 18 w 31"/>
                <a:gd name="T33" fmla="*/ 26 h 307"/>
                <a:gd name="T34" fmla="*/ 12 w 31"/>
                <a:gd name="T35" fmla="*/ 12 h 307"/>
                <a:gd name="T36" fmla="*/ 10 w 31"/>
                <a:gd name="T37" fmla="*/ 6 h 307"/>
                <a:gd name="T38" fmla="*/ 7 w 31"/>
                <a:gd name="T39" fmla="*/ 3 h 307"/>
                <a:gd name="T40" fmla="*/ 3 w 31"/>
                <a:gd name="T41" fmla="*/ 1 h 307"/>
                <a:gd name="T42" fmla="*/ 0 w 31"/>
                <a:gd name="T43" fmla="*/ 0 h 307"/>
                <a:gd name="T44" fmla="*/ 0 w 31"/>
                <a:gd name="T45" fmla="*/ 15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07">
                  <a:moveTo>
                    <a:pt x="0" y="154"/>
                  </a:moveTo>
                  <a:lnTo>
                    <a:pt x="0" y="307"/>
                  </a:lnTo>
                  <a:lnTo>
                    <a:pt x="3" y="307"/>
                  </a:lnTo>
                  <a:lnTo>
                    <a:pt x="7" y="304"/>
                  </a:lnTo>
                  <a:lnTo>
                    <a:pt x="9" y="300"/>
                  </a:lnTo>
                  <a:lnTo>
                    <a:pt x="12" y="295"/>
                  </a:lnTo>
                  <a:lnTo>
                    <a:pt x="18" y="281"/>
                  </a:lnTo>
                  <a:lnTo>
                    <a:pt x="22" y="263"/>
                  </a:lnTo>
                  <a:lnTo>
                    <a:pt x="26" y="239"/>
                  </a:lnTo>
                  <a:lnTo>
                    <a:pt x="29" y="213"/>
                  </a:lnTo>
                  <a:lnTo>
                    <a:pt x="31" y="184"/>
                  </a:lnTo>
                  <a:lnTo>
                    <a:pt x="31" y="154"/>
                  </a:lnTo>
                  <a:lnTo>
                    <a:pt x="31" y="123"/>
                  </a:lnTo>
                  <a:lnTo>
                    <a:pt x="29" y="94"/>
                  </a:lnTo>
                  <a:lnTo>
                    <a:pt x="26" y="68"/>
                  </a:lnTo>
                  <a:lnTo>
                    <a:pt x="22" y="45"/>
                  </a:lnTo>
                  <a:lnTo>
                    <a:pt x="18" y="26"/>
                  </a:lnTo>
                  <a:lnTo>
                    <a:pt x="12" y="12"/>
                  </a:lnTo>
                  <a:lnTo>
                    <a:pt x="10" y="6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6" name="Freeform 1437"/>
            <p:cNvSpPr>
              <a:spLocks/>
            </p:cNvSpPr>
            <p:nvPr/>
          </p:nvSpPr>
          <p:spPr bwMode="auto">
            <a:xfrm>
              <a:off x="2505" y="2030"/>
              <a:ext cx="7" cy="68"/>
            </a:xfrm>
            <a:custGeom>
              <a:avLst/>
              <a:gdLst>
                <a:gd name="T0" fmla="*/ 0 w 31"/>
                <a:gd name="T1" fmla="*/ 307 h 307"/>
                <a:gd name="T2" fmla="*/ 3 w 31"/>
                <a:gd name="T3" fmla="*/ 307 h 307"/>
                <a:gd name="T4" fmla="*/ 7 w 31"/>
                <a:gd name="T5" fmla="*/ 304 h 307"/>
                <a:gd name="T6" fmla="*/ 9 w 31"/>
                <a:gd name="T7" fmla="*/ 300 h 307"/>
                <a:gd name="T8" fmla="*/ 12 w 31"/>
                <a:gd name="T9" fmla="*/ 295 h 307"/>
                <a:gd name="T10" fmla="*/ 18 w 31"/>
                <a:gd name="T11" fmla="*/ 281 h 307"/>
                <a:gd name="T12" fmla="*/ 22 w 31"/>
                <a:gd name="T13" fmla="*/ 263 h 307"/>
                <a:gd name="T14" fmla="*/ 26 w 31"/>
                <a:gd name="T15" fmla="*/ 239 h 307"/>
                <a:gd name="T16" fmla="*/ 29 w 31"/>
                <a:gd name="T17" fmla="*/ 213 h 307"/>
                <a:gd name="T18" fmla="*/ 31 w 31"/>
                <a:gd name="T19" fmla="*/ 184 h 307"/>
                <a:gd name="T20" fmla="*/ 31 w 31"/>
                <a:gd name="T21" fmla="*/ 154 h 307"/>
                <a:gd name="T22" fmla="*/ 31 w 31"/>
                <a:gd name="T23" fmla="*/ 123 h 307"/>
                <a:gd name="T24" fmla="*/ 29 w 31"/>
                <a:gd name="T25" fmla="*/ 94 h 307"/>
                <a:gd name="T26" fmla="*/ 26 w 31"/>
                <a:gd name="T27" fmla="*/ 68 h 307"/>
                <a:gd name="T28" fmla="*/ 22 w 31"/>
                <a:gd name="T29" fmla="*/ 45 h 307"/>
                <a:gd name="T30" fmla="*/ 18 w 31"/>
                <a:gd name="T31" fmla="*/ 26 h 307"/>
                <a:gd name="T32" fmla="*/ 12 w 31"/>
                <a:gd name="T33" fmla="*/ 12 h 307"/>
                <a:gd name="T34" fmla="*/ 10 w 31"/>
                <a:gd name="T35" fmla="*/ 6 h 307"/>
                <a:gd name="T36" fmla="*/ 7 w 31"/>
                <a:gd name="T37" fmla="*/ 3 h 307"/>
                <a:gd name="T38" fmla="*/ 3 w 31"/>
                <a:gd name="T39" fmla="*/ 1 h 307"/>
                <a:gd name="T40" fmla="*/ 0 w 31"/>
                <a:gd name="T4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307">
                  <a:moveTo>
                    <a:pt x="0" y="307"/>
                  </a:moveTo>
                  <a:lnTo>
                    <a:pt x="3" y="307"/>
                  </a:lnTo>
                  <a:lnTo>
                    <a:pt x="7" y="304"/>
                  </a:lnTo>
                  <a:lnTo>
                    <a:pt x="9" y="300"/>
                  </a:lnTo>
                  <a:lnTo>
                    <a:pt x="12" y="295"/>
                  </a:lnTo>
                  <a:lnTo>
                    <a:pt x="18" y="281"/>
                  </a:lnTo>
                  <a:lnTo>
                    <a:pt x="22" y="263"/>
                  </a:lnTo>
                  <a:lnTo>
                    <a:pt x="26" y="239"/>
                  </a:lnTo>
                  <a:lnTo>
                    <a:pt x="29" y="213"/>
                  </a:lnTo>
                  <a:lnTo>
                    <a:pt x="31" y="184"/>
                  </a:lnTo>
                  <a:lnTo>
                    <a:pt x="31" y="154"/>
                  </a:lnTo>
                  <a:lnTo>
                    <a:pt x="31" y="123"/>
                  </a:lnTo>
                  <a:lnTo>
                    <a:pt x="29" y="94"/>
                  </a:lnTo>
                  <a:lnTo>
                    <a:pt x="26" y="68"/>
                  </a:lnTo>
                  <a:lnTo>
                    <a:pt x="22" y="45"/>
                  </a:lnTo>
                  <a:lnTo>
                    <a:pt x="18" y="26"/>
                  </a:lnTo>
                  <a:lnTo>
                    <a:pt x="12" y="12"/>
                  </a:lnTo>
                  <a:lnTo>
                    <a:pt x="10" y="6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7" name="Freeform 1438"/>
            <p:cNvSpPr>
              <a:spLocks/>
            </p:cNvSpPr>
            <p:nvPr/>
          </p:nvSpPr>
          <p:spPr bwMode="auto">
            <a:xfrm>
              <a:off x="2500" y="2028"/>
              <a:ext cx="3" cy="3"/>
            </a:xfrm>
            <a:custGeom>
              <a:avLst/>
              <a:gdLst>
                <a:gd name="T0" fmla="*/ 0 w 11"/>
                <a:gd name="T1" fmla="*/ 5 h 12"/>
                <a:gd name="T2" fmla="*/ 3 w 11"/>
                <a:gd name="T3" fmla="*/ 0 h 12"/>
                <a:gd name="T4" fmla="*/ 3 w 11"/>
                <a:gd name="T5" fmla="*/ 0 h 12"/>
                <a:gd name="T6" fmla="*/ 11 w 11"/>
                <a:gd name="T7" fmla="*/ 0 h 12"/>
                <a:gd name="T8" fmla="*/ 11 w 11"/>
                <a:gd name="T9" fmla="*/ 0 h 12"/>
                <a:gd name="T10" fmla="*/ 11 w 11"/>
                <a:gd name="T11" fmla="*/ 8 h 12"/>
                <a:gd name="T12" fmla="*/ 11 w 11"/>
                <a:gd name="T13" fmla="*/ 8 h 12"/>
                <a:gd name="T14" fmla="*/ 8 w 11"/>
                <a:gd name="T15" fmla="*/ 12 h 12"/>
                <a:gd name="T16" fmla="*/ 8 w 11"/>
                <a:gd name="T17" fmla="*/ 12 h 12"/>
                <a:gd name="T18" fmla="*/ 0 w 11"/>
                <a:gd name="T19" fmla="*/ 12 h 12"/>
                <a:gd name="T20" fmla="*/ 0 w 11"/>
                <a:gd name="T21" fmla="*/ 12 h 12"/>
                <a:gd name="T22" fmla="*/ 0 w 11"/>
                <a:gd name="T2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8" name="Freeform 1439"/>
            <p:cNvSpPr>
              <a:spLocks/>
            </p:cNvSpPr>
            <p:nvPr/>
          </p:nvSpPr>
          <p:spPr bwMode="auto">
            <a:xfrm>
              <a:off x="2500" y="2098"/>
              <a:ext cx="3" cy="2"/>
            </a:xfrm>
            <a:custGeom>
              <a:avLst/>
              <a:gdLst>
                <a:gd name="T0" fmla="*/ 8 w 11"/>
                <a:gd name="T1" fmla="*/ 0 h 11"/>
                <a:gd name="T2" fmla="*/ 11 w 11"/>
                <a:gd name="T3" fmla="*/ 3 h 11"/>
                <a:gd name="T4" fmla="*/ 11 w 11"/>
                <a:gd name="T5" fmla="*/ 3 h 11"/>
                <a:gd name="T6" fmla="*/ 11 w 11"/>
                <a:gd name="T7" fmla="*/ 11 h 11"/>
                <a:gd name="T8" fmla="*/ 11 w 11"/>
                <a:gd name="T9" fmla="*/ 11 h 11"/>
                <a:gd name="T10" fmla="*/ 3 w 11"/>
                <a:gd name="T11" fmla="*/ 11 h 11"/>
                <a:gd name="T12" fmla="*/ 0 w 11"/>
                <a:gd name="T13" fmla="*/ 7 h 11"/>
                <a:gd name="T14" fmla="*/ 0 w 11"/>
                <a:gd name="T15" fmla="*/ 0 h 11"/>
                <a:gd name="T16" fmla="*/ 8 w 11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9" name="Freeform 1440"/>
            <p:cNvSpPr>
              <a:spLocks/>
            </p:cNvSpPr>
            <p:nvPr/>
          </p:nvSpPr>
          <p:spPr bwMode="auto">
            <a:xfrm>
              <a:off x="2875" y="2104"/>
              <a:ext cx="37" cy="24"/>
            </a:xfrm>
            <a:custGeom>
              <a:avLst/>
              <a:gdLst>
                <a:gd name="T0" fmla="*/ 23 w 153"/>
                <a:gd name="T1" fmla="*/ 38 h 109"/>
                <a:gd name="T2" fmla="*/ 150 w 153"/>
                <a:gd name="T3" fmla="*/ 38 h 109"/>
                <a:gd name="T4" fmla="*/ 153 w 153"/>
                <a:gd name="T5" fmla="*/ 33 h 109"/>
                <a:gd name="T6" fmla="*/ 153 w 153"/>
                <a:gd name="T7" fmla="*/ 24 h 109"/>
                <a:gd name="T8" fmla="*/ 107 w 153"/>
                <a:gd name="T9" fmla="*/ 24 h 109"/>
                <a:gd name="T10" fmla="*/ 107 w 153"/>
                <a:gd name="T11" fmla="*/ 0 h 109"/>
                <a:gd name="T12" fmla="*/ 96 w 153"/>
                <a:gd name="T13" fmla="*/ 0 h 109"/>
                <a:gd name="T14" fmla="*/ 96 w 153"/>
                <a:gd name="T15" fmla="*/ 28 h 109"/>
                <a:gd name="T16" fmla="*/ 0 w 153"/>
                <a:gd name="T17" fmla="*/ 28 h 109"/>
                <a:gd name="T18" fmla="*/ 0 w 153"/>
                <a:gd name="T19" fmla="*/ 109 h 109"/>
                <a:gd name="T20" fmla="*/ 18 w 153"/>
                <a:gd name="T21" fmla="*/ 109 h 109"/>
                <a:gd name="T22" fmla="*/ 23 w 153"/>
                <a:gd name="T23" fmla="*/ 104 h 109"/>
                <a:gd name="T24" fmla="*/ 23 w 153"/>
                <a:gd name="T25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09">
                  <a:moveTo>
                    <a:pt x="23" y="38"/>
                  </a:moveTo>
                  <a:lnTo>
                    <a:pt x="150" y="38"/>
                  </a:lnTo>
                  <a:lnTo>
                    <a:pt x="153" y="33"/>
                  </a:lnTo>
                  <a:lnTo>
                    <a:pt x="153" y="24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96" y="28"/>
                  </a:lnTo>
                  <a:lnTo>
                    <a:pt x="0" y="28"/>
                  </a:lnTo>
                  <a:lnTo>
                    <a:pt x="0" y="109"/>
                  </a:lnTo>
                  <a:lnTo>
                    <a:pt x="18" y="109"/>
                  </a:lnTo>
                  <a:lnTo>
                    <a:pt x="23" y="10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0" name="Freeform 1441"/>
            <p:cNvSpPr>
              <a:spLocks/>
            </p:cNvSpPr>
            <p:nvPr/>
          </p:nvSpPr>
          <p:spPr bwMode="auto">
            <a:xfrm>
              <a:off x="2875" y="2104"/>
              <a:ext cx="37" cy="24"/>
            </a:xfrm>
            <a:custGeom>
              <a:avLst/>
              <a:gdLst>
                <a:gd name="T0" fmla="*/ 23 w 153"/>
                <a:gd name="T1" fmla="*/ 38 h 109"/>
                <a:gd name="T2" fmla="*/ 150 w 153"/>
                <a:gd name="T3" fmla="*/ 38 h 109"/>
                <a:gd name="T4" fmla="*/ 153 w 153"/>
                <a:gd name="T5" fmla="*/ 33 h 109"/>
                <a:gd name="T6" fmla="*/ 153 w 153"/>
                <a:gd name="T7" fmla="*/ 24 h 109"/>
                <a:gd name="T8" fmla="*/ 107 w 153"/>
                <a:gd name="T9" fmla="*/ 24 h 109"/>
                <a:gd name="T10" fmla="*/ 107 w 153"/>
                <a:gd name="T11" fmla="*/ 0 h 109"/>
                <a:gd name="T12" fmla="*/ 96 w 153"/>
                <a:gd name="T13" fmla="*/ 0 h 109"/>
                <a:gd name="T14" fmla="*/ 96 w 153"/>
                <a:gd name="T15" fmla="*/ 28 h 109"/>
                <a:gd name="T16" fmla="*/ 0 w 153"/>
                <a:gd name="T17" fmla="*/ 28 h 109"/>
                <a:gd name="T18" fmla="*/ 0 w 153"/>
                <a:gd name="T19" fmla="*/ 109 h 109"/>
                <a:gd name="T20" fmla="*/ 18 w 153"/>
                <a:gd name="T21" fmla="*/ 109 h 109"/>
                <a:gd name="T22" fmla="*/ 23 w 153"/>
                <a:gd name="T23" fmla="*/ 104 h 109"/>
                <a:gd name="T24" fmla="*/ 23 w 153"/>
                <a:gd name="T25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09">
                  <a:moveTo>
                    <a:pt x="23" y="38"/>
                  </a:moveTo>
                  <a:lnTo>
                    <a:pt x="150" y="38"/>
                  </a:lnTo>
                  <a:lnTo>
                    <a:pt x="153" y="33"/>
                  </a:lnTo>
                  <a:lnTo>
                    <a:pt x="153" y="24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96" y="28"/>
                  </a:lnTo>
                  <a:lnTo>
                    <a:pt x="0" y="28"/>
                  </a:lnTo>
                  <a:lnTo>
                    <a:pt x="0" y="109"/>
                  </a:lnTo>
                  <a:lnTo>
                    <a:pt x="18" y="109"/>
                  </a:lnTo>
                  <a:lnTo>
                    <a:pt x="23" y="104"/>
                  </a:lnTo>
                  <a:lnTo>
                    <a:pt x="23" y="3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1" name="Freeform 1442"/>
            <p:cNvSpPr>
              <a:spLocks/>
            </p:cNvSpPr>
            <p:nvPr/>
          </p:nvSpPr>
          <p:spPr bwMode="auto">
            <a:xfrm>
              <a:off x="2516" y="2128"/>
              <a:ext cx="32" cy="38"/>
            </a:xfrm>
            <a:custGeom>
              <a:avLst/>
              <a:gdLst>
                <a:gd name="T0" fmla="*/ 97 w 138"/>
                <a:gd name="T1" fmla="*/ 148 h 169"/>
                <a:gd name="T2" fmla="*/ 138 w 138"/>
                <a:gd name="T3" fmla="*/ 0 h 169"/>
                <a:gd name="T4" fmla="*/ 58 w 138"/>
                <a:gd name="T5" fmla="*/ 0 h 169"/>
                <a:gd name="T6" fmla="*/ 23 w 138"/>
                <a:gd name="T7" fmla="*/ 129 h 169"/>
                <a:gd name="T8" fmla="*/ 2 w 138"/>
                <a:gd name="T9" fmla="*/ 129 h 169"/>
                <a:gd name="T10" fmla="*/ 0 w 138"/>
                <a:gd name="T11" fmla="*/ 140 h 169"/>
                <a:gd name="T12" fmla="*/ 111 w 138"/>
                <a:gd name="T13" fmla="*/ 169 h 169"/>
                <a:gd name="T14" fmla="*/ 114 w 138"/>
                <a:gd name="T15" fmla="*/ 158 h 169"/>
                <a:gd name="T16" fmla="*/ 97 w 138"/>
                <a:gd name="T17" fmla="*/ 14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9">
                  <a:moveTo>
                    <a:pt x="97" y="148"/>
                  </a:moveTo>
                  <a:lnTo>
                    <a:pt x="138" y="0"/>
                  </a:lnTo>
                  <a:lnTo>
                    <a:pt x="58" y="0"/>
                  </a:lnTo>
                  <a:lnTo>
                    <a:pt x="23" y="129"/>
                  </a:lnTo>
                  <a:lnTo>
                    <a:pt x="2" y="129"/>
                  </a:lnTo>
                  <a:lnTo>
                    <a:pt x="0" y="140"/>
                  </a:lnTo>
                  <a:lnTo>
                    <a:pt x="111" y="169"/>
                  </a:lnTo>
                  <a:lnTo>
                    <a:pt x="114" y="158"/>
                  </a:lnTo>
                  <a:lnTo>
                    <a:pt x="97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2" name="Freeform 1443"/>
            <p:cNvSpPr>
              <a:spLocks/>
            </p:cNvSpPr>
            <p:nvPr/>
          </p:nvSpPr>
          <p:spPr bwMode="auto">
            <a:xfrm>
              <a:off x="2516" y="2128"/>
              <a:ext cx="32" cy="38"/>
            </a:xfrm>
            <a:custGeom>
              <a:avLst/>
              <a:gdLst>
                <a:gd name="T0" fmla="*/ 97 w 138"/>
                <a:gd name="T1" fmla="*/ 148 h 169"/>
                <a:gd name="T2" fmla="*/ 138 w 138"/>
                <a:gd name="T3" fmla="*/ 0 h 169"/>
                <a:gd name="T4" fmla="*/ 58 w 138"/>
                <a:gd name="T5" fmla="*/ 0 h 169"/>
                <a:gd name="T6" fmla="*/ 23 w 138"/>
                <a:gd name="T7" fmla="*/ 129 h 169"/>
                <a:gd name="T8" fmla="*/ 2 w 138"/>
                <a:gd name="T9" fmla="*/ 129 h 169"/>
                <a:gd name="T10" fmla="*/ 0 w 138"/>
                <a:gd name="T11" fmla="*/ 140 h 169"/>
                <a:gd name="T12" fmla="*/ 111 w 138"/>
                <a:gd name="T13" fmla="*/ 169 h 169"/>
                <a:gd name="T14" fmla="*/ 114 w 138"/>
                <a:gd name="T15" fmla="*/ 158 h 169"/>
                <a:gd name="T16" fmla="*/ 97 w 138"/>
                <a:gd name="T17" fmla="*/ 14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9">
                  <a:moveTo>
                    <a:pt x="97" y="148"/>
                  </a:moveTo>
                  <a:lnTo>
                    <a:pt x="138" y="0"/>
                  </a:lnTo>
                  <a:lnTo>
                    <a:pt x="58" y="0"/>
                  </a:lnTo>
                  <a:lnTo>
                    <a:pt x="23" y="129"/>
                  </a:lnTo>
                  <a:lnTo>
                    <a:pt x="2" y="129"/>
                  </a:lnTo>
                  <a:lnTo>
                    <a:pt x="0" y="140"/>
                  </a:lnTo>
                  <a:lnTo>
                    <a:pt x="111" y="169"/>
                  </a:lnTo>
                  <a:lnTo>
                    <a:pt x="114" y="158"/>
                  </a:lnTo>
                  <a:lnTo>
                    <a:pt x="97" y="14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3" name="Rectangle 1444"/>
            <p:cNvSpPr>
              <a:spLocks noChangeArrowheads="1"/>
            </p:cNvSpPr>
            <p:nvPr/>
          </p:nvSpPr>
          <p:spPr bwMode="auto">
            <a:xfrm>
              <a:off x="3419" y="2085"/>
              <a:ext cx="5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4" name="Rectangle 1445"/>
            <p:cNvSpPr>
              <a:spLocks noChangeArrowheads="1"/>
            </p:cNvSpPr>
            <p:nvPr/>
          </p:nvSpPr>
          <p:spPr bwMode="auto">
            <a:xfrm>
              <a:off x="3478" y="2038"/>
              <a:ext cx="4" cy="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5" name="Rectangle 1446"/>
            <p:cNvSpPr>
              <a:spLocks noChangeArrowheads="1"/>
            </p:cNvSpPr>
            <p:nvPr/>
          </p:nvSpPr>
          <p:spPr bwMode="auto">
            <a:xfrm>
              <a:off x="3478" y="2038"/>
              <a:ext cx="4" cy="5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6" name="Freeform 1447"/>
            <p:cNvSpPr>
              <a:spLocks/>
            </p:cNvSpPr>
            <p:nvPr/>
          </p:nvSpPr>
          <p:spPr bwMode="auto">
            <a:xfrm>
              <a:off x="3548" y="2063"/>
              <a:ext cx="1" cy="2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0 h 10"/>
                <a:gd name="T4" fmla="*/ 5 w 5"/>
                <a:gd name="T5" fmla="*/ 1 h 10"/>
                <a:gd name="T6" fmla="*/ 0 w 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7" name="Rectangle 1448"/>
            <p:cNvSpPr>
              <a:spLocks noChangeArrowheads="1"/>
            </p:cNvSpPr>
            <p:nvPr/>
          </p:nvSpPr>
          <p:spPr bwMode="auto">
            <a:xfrm>
              <a:off x="5577" y="1794"/>
              <a:ext cx="38" cy="1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effectLst/>
                </a:rPr>
                <a:t> </a:t>
              </a:r>
              <a:endParaRPr lang="de-DE" i="1" baseline="30000">
                <a:effectLst/>
              </a:endParaRPr>
            </a:p>
          </p:txBody>
        </p:sp>
        <p:sp>
          <p:nvSpPr>
            <p:cNvPr id="1498" name="Rectangle 1449"/>
            <p:cNvSpPr>
              <a:spLocks noChangeArrowheads="1"/>
            </p:cNvSpPr>
            <p:nvPr/>
          </p:nvSpPr>
          <p:spPr bwMode="auto">
            <a:xfrm>
              <a:off x="5615" y="1794"/>
              <a:ext cx="38" cy="1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effectLst/>
                </a:rPr>
                <a:t> </a:t>
              </a:r>
              <a:endParaRPr lang="de-DE" i="1" baseline="30000">
                <a:effectLst/>
              </a:endParaRPr>
            </a:p>
          </p:txBody>
        </p:sp>
        <p:sp>
          <p:nvSpPr>
            <p:cNvPr id="1499" name="Freeform 1450"/>
            <p:cNvSpPr>
              <a:spLocks/>
            </p:cNvSpPr>
            <p:nvPr/>
          </p:nvSpPr>
          <p:spPr bwMode="auto">
            <a:xfrm>
              <a:off x="2949" y="1660"/>
              <a:ext cx="85" cy="181"/>
            </a:xfrm>
            <a:custGeom>
              <a:avLst/>
              <a:gdLst>
                <a:gd name="T0" fmla="*/ 368 w 373"/>
                <a:gd name="T1" fmla="*/ 815 h 815"/>
                <a:gd name="T2" fmla="*/ 373 w 373"/>
                <a:gd name="T3" fmla="*/ 0 h 815"/>
                <a:gd name="T4" fmla="*/ 4 w 373"/>
                <a:gd name="T5" fmla="*/ 0 h 815"/>
                <a:gd name="T6" fmla="*/ 0 w 373"/>
                <a:gd name="T7" fmla="*/ 815 h 815"/>
                <a:gd name="T8" fmla="*/ 368 w 373"/>
                <a:gd name="T9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815">
                  <a:moveTo>
                    <a:pt x="368" y="815"/>
                  </a:moveTo>
                  <a:lnTo>
                    <a:pt x="373" y="0"/>
                  </a:lnTo>
                  <a:lnTo>
                    <a:pt x="4" y="0"/>
                  </a:lnTo>
                  <a:lnTo>
                    <a:pt x="0" y="815"/>
                  </a:lnTo>
                  <a:lnTo>
                    <a:pt x="368" y="8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0" name="Rectangle 1451"/>
            <p:cNvSpPr>
              <a:spLocks noChangeArrowheads="1"/>
            </p:cNvSpPr>
            <p:nvPr/>
          </p:nvSpPr>
          <p:spPr bwMode="auto">
            <a:xfrm>
              <a:off x="2968" y="1840"/>
              <a:ext cx="51" cy="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1" name="Freeform 1452"/>
            <p:cNvSpPr>
              <a:spLocks/>
            </p:cNvSpPr>
            <p:nvPr/>
          </p:nvSpPr>
          <p:spPr bwMode="auto">
            <a:xfrm>
              <a:off x="3415" y="2081"/>
              <a:ext cx="3" cy="1"/>
            </a:xfrm>
            <a:custGeom>
              <a:avLst/>
              <a:gdLst>
                <a:gd name="T0" fmla="*/ 9 w 9"/>
                <a:gd name="T1" fmla="*/ 3 h 3"/>
                <a:gd name="T2" fmla="*/ 0 w 9"/>
                <a:gd name="T3" fmla="*/ 0 h 3"/>
                <a:gd name="T4" fmla="*/ 9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2" name="Line 1453"/>
            <p:cNvSpPr>
              <a:spLocks noChangeShapeType="1"/>
            </p:cNvSpPr>
            <p:nvPr/>
          </p:nvSpPr>
          <p:spPr bwMode="auto">
            <a:xfrm>
              <a:off x="2522" y="2084"/>
              <a:ext cx="923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3" name="Freeform 1454"/>
            <p:cNvSpPr>
              <a:spLocks/>
            </p:cNvSpPr>
            <p:nvPr/>
          </p:nvSpPr>
          <p:spPr bwMode="auto">
            <a:xfrm>
              <a:off x="3093" y="2215"/>
              <a:ext cx="95" cy="106"/>
            </a:xfrm>
            <a:custGeom>
              <a:avLst/>
              <a:gdLst>
                <a:gd name="T0" fmla="*/ 0 w 411"/>
                <a:gd name="T1" fmla="*/ 0 h 469"/>
                <a:gd name="T2" fmla="*/ 6 w 411"/>
                <a:gd name="T3" fmla="*/ 15 h 469"/>
                <a:gd name="T4" fmla="*/ 24 w 411"/>
                <a:gd name="T5" fmla="*/ 55 h 469"/>
                <a:gd name="T6" fmla="*/ 48 w 411"/>
                <a:gd name="T7" fmla="*/ 106 h 469"/>
                <a:gd name="T8" fmla="*/ 73 w 411"/>
                <a:gd name="T9" fmla="*/ 154 h 469"/>
                <a:gd name="T10" fmla="*/ 94 w 411"/>
                <a:gd name="T11" fmla="*/ 192 h 469"/>
                <a:gd name="T12" fmla="*/ 113 w 411"/>
                <a:gd name="T13" fmla="*/ 222 h 469"/>
                <a:gd name="T14" fmla="*/ 128 w 411"/>
                <a:gd name="T15" fmla="*/ 245 h 469"/>
                <a:gd name="T16" fmla="*/ 142 w 411"/>
                <a:gd name="T17" fmla="*/ 264 h 469"/>
                <a:gd name="T18" fmla="*/ 159 w 411"/>
                <a:gd name="T19" fmla="*/ 284 h 469"/>
                <a:gd name="T20" fmla="*/ 174 w 411"/>
                <a:gd name="T21" fmla="*/ 304 h 469"/>
                <a:gd name="T22" fmla="*/ 191 w 411"/>
                <a:gd name="T23" fmla="*/ 322 h 469"/>
                <a:gd name="T24" fmla="*/ 208 w 411"/>
                <a:gd name="T25" fmla="*/ 340 h 469"/>
                <a:gd name="T26" fmla="*/ 240 w 411"/>
                <a:gd name="T27" fmla="*/ 373 h 469"/>
                <a:gd name="T28" fmla="*/ 267 w 411"/>
                <a:gd name="T29" fmla="*/ 399 h 469"/>
                <a:gd name="T30" fmla="*/ 282 w 411"/>
                <a:gd name="T31" fmla="*/ 409 h 469"/>
                <a:gd name="T32" fmla="*/ 298 w 411"/>
                <a:gd name="T33" fmla="*/ 421 h 469"/>
                <a:gd name="T34" fmla="*/ 316 w 411"/>
                <a:gd name="T35" fmla="*/ 432 h 469"/>
                <a:gd name="T36" fmla="*/ 335 w 411"/>
                <a:gd name="T37" fmla="*/ 442 h 469"/>
                <a:gd name="T38" fmla="*/ 355 w 411"/>
                <a:gd name="T39" fmla="*/ 451 h 469"/>
                <a:gd name="T40" fmla="*/ 375 w 411"/>
                <a:gd name="T41" fmla="*/ 459 h 469"/>
                <a:gd name="T42" fmla="*/ 393 w 411"/>
                <a:gd name="T43" fmla="*/ 464 h 469"/>
                <a:gd name="T44" fmla="*/ 411 w 411"/>
                <a:gd name="T45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1" h="469">
                  <a:moveTo>
                    <a:pt x="0" y="0"/>
                  </a:moveTo>
                  <a:lnTo>
                    <a:pt x="6" y="15"/>
                  </a:lnTo>
                  <a:lnTo>
                    <a:pt x="24" y="55"/>
                  </a:lnTo>
                  <a:lnTo>
                    <a:pt x="48" y="106"/>
                  </a:lnTo>
                  <a:lnTo>
                    <a:pt x="73" y="154"/>
                  </a:lnTo>
                  <a:lnTo>
                    <a:pt x="94" y="192"/>
                  </a:lnTo>
                  <a:lnTo>
                    <a:pt x="113" y="222"/>
                  </a:lnTo>
                  <a:lnTo>
                    <a:pt x="128" y="245"/>
                  </a:lnTo>
                  <a:lnTo>
                    <a:pt x="142" y="264"/>
                  </a:lnTo>
                  <a:lnTo>
                    <a:pt x="159" y="284"/>
                  </a:lnTo>
                  <a:lnTo>
                    <a:pt x="174" y="304"/>
                  </a:lnTo>
                  <a:lnTo>
                    <a:pt x="191" y="322"/>
                  </a:lnTo>
                  <a:lnTo>
                    <a:pt x="208" y="340"/>
                  </a:lnTo>
                  <a:lnTo>
                    <a:pt x="240" y="373"/>
                  </a:lnTo>
                  <a:lnTo>
                    <a:pt x="267" y="399"/>
                  </a:lnTo>
                  <a:lnTo>
                    <a:pt x="282" y="409"/>
                  </a:lnTo>
                  <a:lnTo>
                    <a:pt x="298" y="421"/>
                  </a:lnTo>
                  <a:lnTo>
                    <a:pt x="316" y="432"/>
                  </a:lnTo>
                  <a:lnTo>
                    <a:pt x="335" y="442"/>
                  </a:lnTo>
                  <a:lnTo>
                    <a:pt x="355" y="451"/>
                  </a:lnTo>
                  <a:lnTo>
                    <a:pt x="375" y="459"/>
                  </a:lnTo>
                  <a:lnTo>
                    <a:pt x="393" y="464"/>
                  </a:lnTo>
                  <a:lnTo>
                    <a:pt x="411" y="46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4" name="Freeform 1455"/>
            <p:cNvSpPr>
              <a:spLocks/>
            </p:cNvSpPr>
            <p:nvPr/>
          </p:nvSpPr>
          <p:spPr bwMode="auto">
            <a:xfrm>
              <a:off x="3188" y="2321"/>
              <a:ext cx="20" cy="0"/>
            </a:xfrm>
            <a:custGeom>
              <a:avLst/>
              <a:gdLst>
                <a:gd name="T0" fmla="*/ 0 w 90"/>
                <a:gd name="T1" fmla="*/ 0 h 6"/>
                <a:gd name="T2" fmla="*/ 30 w 90"/>
                <a:gd name="T3" fmla="*/ 3 h 6"/>
                <a:gd name="T4" fmla="*/ 60 w 90"/>
                <a:gd name="T5" fmla="*/ 5 h 6"/>
                <a:gd name="T6" fmla="*/ 82 w 90"/>
                <a:gd name="T7" fmla="*/ 6 h 6"/>
                <a:gd name="T8" fmla="*/ 90 w 9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">
                  <a:moveTo>
                    <a:pt x="0" y="0"/>
                  </a:moveTo>
                  <a:lnTo>
                    <a:pt x="30" y="3"/>
                  </a:lnTo>
                  <a:lnTo>
                    <a:pt x="60" y="5"/>
                  </a:lnTo>
                  <a:lnTo>
                    <a:pt x="82" y="6"/>
                  </a:lnTo>
                  <a:lnTo>
                    <a:pt x="90" y="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5" name="Freeform 1456"/>
            <p:cNvSpPr>
              <a:spLocks/>
            </p:cNvSpPr>
            <p:nvPr/>
          </p:nvSpPr>
          <p:spPr bwMode="auto">
            <a:xfrm>
              <a:off x="3076" y="1728"/>
              <a:ext cx="133" cy="185"/>
            </a:xfrm>
            <a:custGeom>
              <a:avLst/>
              <a:gdLst>
                <a:gd name="T0" fmla="*/ 0 w 575"/>
                <a:gd name="T1" fmla="*/ 830 h 830"/>
                <a:gd name="T2" fmla="*/ 14 w 575"/>
                <a:gd name="T3" fmla="*/ 780 h 830"/>
                <a:gd name="T4" fmla="*/ 30 w 575"/>
                <a:gd name="T5" fmla="*/ 727 h 830"/>
                <a:gd name="T6" fmla="*/ 47 w 575"/>
                <a:gd name="T7" fmla="*/ 672 h 830"/>
                <a:gd name="T8" fmla="*/ 67 w 575"/>
                <a:gd name="T9" fmla="*/ 616 h 830"/>
                <a:gd name="T10" fmla="*/ 88 w 575"/>
                <a:gd name="T11" fmla="*/ 560 h 830"/>
                <a:gd name="T12" fmla="*/ 111 w 575"/>
                <a:gd name="T13" fmla="*/ 504 h 830"/>
                <a:gd name="T14" fmla="*/ 135 w 575"/>
                <a:gd name="T15" fmla="*/ 449 h 830"/>
                <a:gd name="T16" fmla="*/ 159 w 575"/>
                <a:gd name="T17" fmla="*/ 395 h 830"/>
                <a:gd name="T18" fmla="*/ 185 w 575"/>
                <a:gd name="T19" fmla="*/ 344 h 830"/>
                <a:gd name="T20" fmla="*/ 211 w 575"/>
                <a:gd name="T21" fmla="*/ 295 h 830"/>
                <a:gd name="T22" fmla="*/ 237 w 575"/>
                <a:gd name="T23" fmla="*/ 249 h 830"/>
                <a:gd name="T24" fmla="*/ 264 w 575"/>
                <a:gd name="T25" fmla="*/ 207 h 830"/>
                <a:gd name="T26" fmla="*/ 277 w 575"/>
                <a:gd name="T27" fmla="*/ 186 h 830"/>
                <a:gd name="T28" fmla="*/ 291 w 575"/>
                <a:gd name="T29" fmla="*/ 168 h 830"/>
                <a:gd name="T30" fmla="*/ 304 w 575"/>
                <a:gd name="T31" fmla="*/ 151 h 830"/>
                <a:gd name="T32" fmla="*/ 317 w 575"/>
                <a:gd name="T33" fmla="*/ 135 h 830"/>
                <a:gd name="T34" fmla="*/ 331 w 575"/>
                <a:gd name="T35" fmla="*/ 121 h 830"/>
                <a:gd name="T36" fmla="*/ 344 w 575"/>
                <a:gd name="T37" fmla="*/ 108 h 830"/>
                <a:gd name="T38" fmla="*/ 357 w 575"/>
                <a:gd name="T39" fmla="*/ 96 h 830"/>
                <a:gd name="T40" fmla="*/ 369 w 575"/>
                <a:gd name="T41" fmla="*/ 86 h 830"/>
                <a:gd name="T42" fmla="*/ 389 w 575"/>
                <a:gd name="T43" fmla="*/ 73 h 830"/>
                <a:gd name="T44" fmla="*/ 408 w 575"/>
                <a:gd name="T45" fmla="*/ 61 h 830"/>
                <a:gd name="T46" fmla="*/ 427 w 575"/>
                <a:gd name="T47" fmla="*/ 51 h 830"/>
                <a:gd name="T48" fmla="*/ 444 w 575"/>
                <a:gd name="T49" fmla="*/ 42 h 830"/>
                <a:gd name="T50" fmla="*/ 462 w 575"/>
                <a:gd name="T51" fmla="*/ 33 h 830"/>
                <a:gd name="T52" fmla="*/ 480 w 575"/>
                <a:gd name="T53" fmla="*/ 27 h 830"/>
                <a:gd name="T54" fmla="*/ 495 w 575"/>
                <a:gd name="T55" fmla="*/ 20 h 830"/>
                <a:gd name="T56" fmla="*/ 511 w 575"/>
                <a:gd name="T57" fmla="*/ 16 h 830"/>
                <a:gd name="T58" fmla="*/ 536 w 575"/>
                <a:gd name="T59" fmla="*/ 9 h 830"/>
                <a:gd name="T60" fmla="*/ 557 w 575"/>
                <a:gd name="T61" fmla="*/ 3 h 830"/>
                <a:gd name="T62" fmla="*/ 571 w 575"/>
                <a:gd name="T63" fmla="*/ 1 h 830"/>
                <a:gd name="T64" fmla="*/ 575 w 575"/>
                <a:gd name="T65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5" h="830">
                  <a:moveTo>
                    <a:pt x="0" y="830"/>
                  </a:moveTo>
                  <a:lnTo>
                    <a:pt x="14" y="780"/>
                  </a:lnTo>
                  <a:lnTo>
                    <a:pt x="30" y="727"/>
                  </a:lnTo>
                  <a:lnTo>
                    <a:pt x="47" y="672"/>
                  </a:lnTo>
                  <a:lnTo>
                    <a:pt x="67" y="616"/>
                  </a:lnTo>
                  <a:lnTo>
                    <a:pt x="88" y="560"/>
                  </a:lnTo>
                  <a:lnTo>
                    <a:pt x="111" y="504"/>
                  </a:lnTo>
                  <a:lnTo>
                    <a:pt x="135" y="449"/>
                  </a:lnTo>
                  <a:lnTo>
                    <a:pt x="159" y="395"/>
                  </a:lnTo>
                  <a:lnTo>
                    <a:pt x="185" y="344"/>
                  </a:lnTo>
                  <a:lnTo>
                    <a:pt x="211" y="295"/>
                  </a:lnTo>
                  <a:lnTo>
                    <a:pt x="237" y="249"/>
                  </a:lnTo>
                  <a:lnTo>
                    <a:pt x="264" y="207"/>
                  </a:lnTo>
                  <a:lnTo>
                    <a:pt x="277" y="186"/>
                  </a:lnTo>
                  <a:lnTo>
                    <a:pt x="291" y="168"/>
                  </a:lnTo>
                  <a:lnTo>
                    <a:pt x="304" y="151"/>
                  </a:lnTo>
                  <a:lnTo>
                    <a:pt x="317" y="135"/>
                  </a:lnTo>
                  <a:lnTo>
                    <a:pt x="331" y="121"/>
                  </a:lnTo>
                  <a:lnTo>
                    <a:pt x="344" y="108"/>
                  </a:lnTo>
                  <a:lnTo>
                    <a:pt x="357" y="96"/>
                  </a:lnTo>
                  <a:lnTo>
                    <a:pt x="369" y="86"/>
                  </a:lnTo>
                  <a:lnTo>
                    <a:pt x="389" y="73"/>
                  </a:lnTo>
                  <a:lnTo>
                    <a:pt x="408" y="61"/>
                  </a:lnTo>
                  <a:lnTo>
                    <a:pt x="427" y="51"/>
                  </a:lnTo>
                  <a:lnTo>
                    <a:pt x="444" y="42"/>
                  </a:lnTo>
                  <a:lnTo>
                    <a:pt x="462" y="33"/>
                  </a:lnTo>
                  <a:lnTo>
                    <a:pt x="480" y="27"/>
                  </a:lnTo>
                  <a:lnTo>
                    <a:pt x="495" y="20"/>
                  </a:lnTo>
                  <a:lnTo>
                    <a:pt x="511" y="16"/>
                  </a:lnTo>
                  <a:lnTo>
                    <a:pt x="536" y="9"/>
                  </a:lnTo>
                  <a:lnTo>
                    <a:pt x="557" y="3"/>
                  </a:lnTo>
                  <a:lnTo>
                    <a:pt x="571" y="1"/>
                  </a:lnTo>
                  <a:lnTo>
                    <a:pt x="57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6" name="Freeform 1457"/>
            <p:cNvSpPr>
              <a:spLocks/>
            </p:cNvSpPr>
            <p:nvPr/>
          </p:nvSpPr>
          <p:spPr bwMode="auto">
            <a:xfrm>
              <a:off x="3448" y="916"/>
              <a:ext cx="51" cy="89"/>
            </a:xfrm>
            <a:custGeom>
              <a:avLst/>
              <a:gdLst>
                <a:gd name="T0" fmla="*/ 24 w 222"/>
                <a:gd name="T1" fmla="*/ 46 h 395"/>
                <a:gd name="T2" fmla="*/ 42 w 222"/>
                <a:gd name="T3" fmla="*/ 27 h 395"/>
                <a:gd name="T4" fmla="*/ 61 w 222"/>
                <a:gd name="T5" fmla="*/ 11 h 395"/>
                <a:gd name="T6" fmla="*/ 85 w 222"/>
                <a:gd name="T7" fmla="*/ 3 h 395"/>
                <a:gd name="T8" fmla="*/ 111 w 222"/>
                <a:gd name="T9" fmla="*/ 0 h 395"/>
                <a:gd name="T10" fmla="*/ 143 w 222"/>
                <a:gd name="T11" fmla="*/ 4 h 395"/>
                <a:gd name="T12" fmla="*/ 170 w 222"/>
                <a:gd name="T13" fmla="*/ 17 h 395"/>
                <a:gd name="T14" fmla="*/ 188 w 222"/>
                <a:gd name="T15" fmla="*/ 35 h 395"/>
                <a:gd name="T16" fmla="*/ 197 w 222"/>
                <a:gd name="T17" fmla="*/ 52 h 395"/>
                <a:gd name="T18" fmla="*/ 202 w 222"/>
                <a:gd name="T19" fmla="*/ 71 h 395"/>
                <a:gd name="T20" fmla="*/ 200 w 222"/>
                <a:gd name="T21" fmla="*/ 99 h 395"/>
                <a:gd name="T22" fmla="*/ 182 w 222"/>
                <a:gd name="T23" fmla="*/ 130 h 395"/>
                <a:gd name="T24" fmla="*/ 149 w 222"/>
                <a:gd name="T25" fmla="*/ 163 h 395"/>
                <a:gd name="T26" fmla="*/ 173 w 222"/>
                <a:gd name="T27" fmla="*/ 175 h 395"/>
                <a:gd name="T28" fmla="*/ 193 w 222"/>
                <a:gd name="T29" fmla="*/ 190 h 395"/>
                <a:gd name="T30" fmla="*/ 207 w 222"/>
                <a:gd name="T31" fmla="*/ 209 h 395"/>
                <a:gd name="T32" fmla="*/ 217 w 222"/>
                <a:gd name="T33" fmla="*/ 230 h 395"/>
                <a:gd name="T34" fmla="*/ 222 w 222"/>
                <a:gd name="T35" fmla="*/ 254 h 395"/>
                <a:gd name="T36" fmla="*/ 220 w 222"/>
                <a:gd name="T37" fmla="*/ 286 h 395"/>
                <a:gd name="T38" fmla="*/ 210 w 222"/>
                <a:gd name="T39" fmla="*/ 320 h 395"/>
                <a:gd name="T40" fmla="*/ 190 w 222"/>
                <a:gd name="T41" fmla="*/ 349 h 395"/>
                <a:gd name="T42" fmla="*/ 152 w 222"/>
                <a:gd name="T43" fmla="*/ 377 h 395"/>
                <a:gd name="T44" fmla="*/ 105 w 222"/>
                <a:gd name="T45" fmla="*/ 393 h 395"/>
                <a:gd name="T46" fmla="*/ 49 w 222"/>
                <a:gd name="T47" fmla="*/ 395 h 395"/>
                <a:gd name="T48" fmla="*/ 22 w 222"/>
                <a:gd name="T49" fmla="*/ 390 h 395"/>
                <a:gd name="T50" fmla="*/ 7 w 222"/>
                <a:gd name="T51" fmla="*/ 381 h 395"/>
                <a:gd name="T52" fmla="*/ 0 w 222"/>
                <a:gd name="T53" fmla="*/ 365 h 395"/>
                <a:gd name="T54" fmla="*/ 3 w 222"/>
                <a:gd name="T55" fmla="*/ 354 h 395"/>
                <a:gd name="T56" fmla="*/ 14 w 222"/>
                <a:gd name="T57" fmla="*/ 346 h 395"/>
                <a:gd name="T58" fmla="*/ 29 w 222"/>
                <a:gd name="T59" fmla="*/ 345 h 395"/>
                <a:gd name="T60" fmla="*/ 59 w 222"/>
                <a:gd name="T61" fmla="*/ 357 h 395"/>
                <a:gd name="T62" fmla="*/ 95 w 222"/>
                <a:gd name="T63" fmla="*/ 370 h 395"/>
                <a:gd name="T64" fmla="*/ 120 w 222"/>
                <a:gd name="T65" fmla="*/ 369 h 395"/>
                <a:gd name="T66" fmla="*/ 140 w 222"/>
                <a:gd name="T67" fmla="*/ 363 h 395"/>
                <a:gd name="T68" fmla="*/ 158 w 222"/>
                <a:gd name="T69" fmla="*/ 349 h 395"/>
                <a:gd name="T70" fmla="*/ 171 w 222"/>
                <a:gd name="T71" fmla="*/ 331 h 395"/>
                <a:gd name="T72" fmla="*/ 178 w 222"/>
                <a:gd name="T73" fmla="*/ 311 h 395"/>
                <a:gd name="T74" fmla="*/ 179 w 222"/>
                <a:gd name="T75" fmla="*/ 285 h 395"/>
                <a:gd name="T76" fmla="*/ 169 w 222"/>
                <a:gd name="T77" fmla="*/ 253 h 395"/>
                <a:gd name="T78" fmla="*/ 157 w 222"/>
                <a:gd name="T79" fmla="*/ 233 h 395"/>
                <a:gd name="T80" fmla="*/ 138 w 222"/>
                <a:gd name="T81" fmla="*/ 218 h 395"/>
                <a:gd name="T82" fmla="*/ 108 w 222"/>
                <a:gd name="T83" fmla="*/ 204 h 395"/>
                <a:gd name="T84" fmla="*/ 75 w 222"/>
                <a:gd name="T85" fmla="*/ 200 h 395"/>
                <a:gd name="T86" fmla="*/ 76 w 222"/>
                <a:gd name="T87" fmla="*/ 189 h 395"/>
                <a:gd name="T88" fmla="*/ 111 w 222"/>
                <a:gd name="T89" fmla="*/ 175 h 395"/>
                <a:gd name="T90" fmla="*/ 138 w 222"/>
                <a:gd name="T91" fmla="*/ 153 h 395"/>
                <a:gd name="T92" fmla="*/ 152 w 222"/>
                <a:gd name="T93" fmla="*/ 123 h 395"/>
                <a:gd name="T94" fmla="*/ 154 w 222"/>
                <a:gd name="T95" fmla="*/ 95 h 395"/>
                <a:gd name="T96" fmla="*/ 150 w 222"/>
                <a:gd name="T97" fmla="*/ 76 h 395"/>
                <a:gd name="T98" fmla="*/ 140 w 222"/>
                <a:gd name="T99" fmla="*/ 61 h 395"/>
                <a:gd name="T100" fmla="*/ 126 w 222"/>
                <a:gd name="T101" fmla="*/ 48 h 395"/>
                <a:gd name="T102" fmla="*/ 109 w 222"/>
                <a:gd name="T103" fmla="*/ 41 h 395"/>
                <a:gd name="T104" fmla="*/ 89 w 222"/>
                <a:gd name="T105" fmla="*/ 38 h 395"/>
                <a:gd name="T106" fmla="*/ 58 w 222"/>
                <a:gd name="T107" fmla="*/ 45 h 395"/>
                <a:gd name="T108" fmla="*/ 31 w 222"/>
                <a:gd name="T109" fmla="*/ 64 h 395"/>
                <a:gd name="T110" fmla="*/ 5 w 222"/>
                <a:gd name="T111" fmla="*/ 8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2" h="395">
                  <a:moveTo>
                    <a:pt x="5" y="80"/>
                  </a:moveTo>
                  <a:lnTo>
                    <a:pt x="14" y="62"/>
                  </a:lnTo>
                  <a:lnTo>
                    <a:pt x="24" y="46"/>
                  </a:lnTo>
                  <a:lnTo>
                    <a:pt x="29" y="39"/>
                  </a:lnTo>
                  <a:lnTo>
                    <a:pt x="35" y="33"/>
                  </a:lnTo>
                  <a:lnTo>
                    <a:pt x="42" y="27"/>
                  </a:lnTo>
                  <a:lnTo>
                    <a:pt x="47" y="21"/>
                  </a:lnTo>
                  <a:lnTo>
                    <a:pt x="54" y="16"/>
                  </a:lnTo>
                  <a:lnTo>
                    <a:pt x="61" y="11"/>
                  </a:lnTo>
                  <a:lnTo>
                    <a:pt x="68" y="8"/>
                  </a:lnTo>
                  <a:lnTo>
                    <a:pt x="76" y="5"/>
                  </a:lnTo>
                  <a:lnTo>
                    <a:pt x="85" y="3"/>
                  </a:lnTo>
                  <a:lnTo>
                    <a:pt x="92" y="2"/>
                  </a:lnTo>
                  <a:lnTo>
                    <a:pt x="102" y="1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33" y="2"/>
                  </a:lnTo>
                  <a:lnTo>
                    <a:pt x="143" y="4"/>
                  </a:lnTo>
                  <a:lnTo>
                    <a:pt x="153" y="7"/>
                  </a:lnTo>
                  <a:lnTo>
                    <a:pt x="161" y="11"/>
                  </a:lnTo>
                  <a:lnTo>
                    <a:pt x="170" y="17"/>
                  </a:lnTo>
                  <a:lnTo>
                    <a:pt x="176" y="23"/>
                  </a:lnTo>
                  <a:lnTo>
                    <a:pt x="183" y="30"/>
                  </a:lnTo>
                  <a:lnTo>
                    <a:pt x="188" y="35"/>
                  </a:lnTo>
                  <a:lnTo>
                    <a:pt x="192" y="41"/>
                  </a:lnTo>
                  <a:lnTo>
                    <a:pt x="195" y="47"/>
                  </a:lnTo>
                  <a:lnTo>
                    <a:pt x="197" y="52"/>
                  </a:lnTo>
                  <a:lnTo>
                    <a:pt x="200" y="59"/>
                  </a:lnTo>
                  <a:lnTo>
                    <a:pt x="201" y="64"/>
                  </a:lnTo>
                  <a:lnTo>
                    <a:pt x="202" y="71"/>
                  </a:lnTo>
                  <a:lnTo>
                    <a:pt x="203" y="77"/>
                  </a:lnTo>
                  <a:lnTo>
                    <a:pt x="202" y="88"/>
                  </a:lnTo>
                  <a:lnTo>
                    <a:pt x="200" y="99"/>
                  </a:lnTo>
                  <a:lnTo>
                    <a:pt x="195" y="108"/>
                  </a:lnTo>
                  <a:lnTo>
                    <a:pt x="189" y="119"/>
                  </a:lnTo>
                  <a:lnTo>
                    <a:pt x="182" y="130"/>
                  </a:lnTo>
                  <a:lnTo>
                    <a:pt x="172" y="141"/>
                  </a:lnTo>
                  <a:lnTo>
                    <a:pt x="161" y="153"/>
                  </a:lnTo>
                  <a:lnTo>
                    <a:pt x="149" y="163"/>
                  </a:lnTo>
                  <a:lnTo>
                    <a:pt x="158" y="167"/>
                  </a:lnTo>
                  <a:lnTo>
                    <a:pt x="165" y="171"/>
                  </a:lnTo>
                  <a:lnTo>
                    <a:pt x="173" y="175"/>
                  </a:lnTo>
                  <a:lnTo>
                    <a:pt x="181" y="179"/>
                  </a:lnTo>
                  <a:lnTo>
                    <a:pt x="188" y="185"/>
                  </a:lnTo>
                  <a:lnTo>
                    <a:pt x="193" y="190"/>
                  </a:lnTo>
                  <a:lnTo>
                    <a:pt x="199" y="197"/>
                  </a:lnTo>
                  <a:lnTo>
                    <a:pt x="203" y="202"/>
                  </a:lnTo>
                  <a:lnTo>
                    <a:pt x="207" y="209"/>
                  </a:lnTo>
                  <a:lnTo>
                    <a:pt x="212" y="216"/>
                  </a:lnTo>
                  <a:lnTo>
                    <a:pt x="214" y="223"/>
                  </a:lnTo>
                  <a:lnTo>
                    <a:pt x="217" y="230"/>
                  </a:lnTo>
                  <a:lnTo>
                    <a:pt x="220" y="238"/>
                  </a:lnTo>
                  <a:lnTo>
                    <a:pt x="221" y="246"/>
                  </a:lnTo>
                  <a:lnTo>
                    <a:pt x="222" y="254"/>
                  </a:lnTo>
                  <a:lnTo>
                    <a:pt x="222" y="262"/>
                  </a:lnTo>
                  <a:lnTo>
                    <a:pt x="222" y="274"/>
                  </a:lnTo>
                  <a:lnTo>
                    <a:pt x="220" y="286"/>
                  </a:lnTo>
                  <a:lnTo>
                    <a:pt x="217" y="298"/>
                  </a:lnTo>
                  <a:lnTo>
                    <a:pt x="214" y="309"/>
                  </a:lnTo>
                  <a:lnTo>
                    <a:pt x="210" y="320"/>
                  </a:lnTo>
                  <a:lnTo>
                    <a:pt x="204" y="329"/>
                  </a:lnTo>
                  <a:lnTo>
                    <a:pt x="197" y="339"/>
                  </a:lnTo>
                  <a:lnTo>
                    <a:pt x="190" y="349"/>
                  </a:lnTo>
                  <a:lnTo>
                    <a:pt x="179" y="359"/>
                  </a:lnTo>
                  <a:lnTo>
                    <a:pt x="167" y="369"/>
                  </a:lnTo>
                  <a:lnTo>
                    <a:pt x="152" y="377"/>
                  </a:lnTo>
                  <a:lnTo>
                    <a:pt x="138" y="383"/>
                  </a:lnTo>
                  <a:lnTo>
                    <a:pt x="122" y="388"/>
                  </a:lnTo>
                  <a:lnTo>
                    <a:pt x="105" y="393"/>
                  </a:lnTo>
                  <a:lnTo>
                    <a:pt x="87" y="395"/>
                  </a:lnTo>
                  <a:lnTo>
                    <a:pt x="67" y="395"/>
                  </a:lnTo>
                  <a:lnTo>
                    <a:pt x="49" y="395"/>
                  </a:lnTo>
                  <a:lnTo>
                    <a:pt x="34" y="393"/>
                  </a:lnTo>
                  <a:lnTo>
                    <a:pt x="27" y="392"/>
                  </a:lnTo>
                  <a:lnTo>
                    <a:pt x="22" y="390"/>
                  </a:lnTo>
                  <a:lnTo>
                    <a:pt x="17" y="388"/>
                  </a:lnTo>
                  <a:lnTo>
                    <a:pt x="14" y="385"/>
                  </a:lnTo>
                  <a:lnTo>
                    <a:pt x="7" y="381"/>
                  </a:lnTo>
                  <a:lnTo>
                    <a:pt x="3" y="376"/>
                  </a:lnTo>
                  <a:lnTo>
                    <a:pt x="0" y="370"/>
                  </a:lnTo>
                  <a:lnTo>
                    <a:pt x="0" y="365"/>
                  </a:lnTo>
                  <a:lnTo>
                    <a:pt x="0" y="362"/>
                  </a:lnTo>
                  <a:lnTo>
                    <a:pt x="1" y="357"/>
                  </a:lnTo>
                  <a:lnTo>
                    <a:pt x="3" y="354"/>
                  </a:lnTo>
                  <a:lnTo>
                    <a:pt x="6" y="351"/>
                  </a:lnTo>
                  <a:lnTo>
                    <a:pt x="10" y="349"/>
                  </a:lnTo>
                  <a:lnTo>
                    <a:pt x="14" y="346"/>
                  </a:lnTo>
                  <a:lnTo>
                    <a:pt x="17" y="345"/>
                  </a:lnTo>
                  <a:lnTo>
                    <a:pt x="23" y="344"/>
                  </a:lnTo>
                  <a:lnTo>
                    <a:pt x="29" y="345"/>
                  </a:lnTo>
                  <a:lnTo>
                    <a:pt x="37" y="346"/>
                  </a:lnTo>
                  <a:lnTo>
                    <a:pt x="45" y="351"/>
                  </a:lnTo>
                  <a:lnTo>
                    <a:pt x="59" y="357"/>
                  </a:lnTo>
                  <a:lnTo>
                    <a:pt x="74" y="365"/>
                  </a:lnTo>
                  <a:lnTo>
                    <a:pt x="84" y="368"/>
                  </a:lnTo>
                  <a:lnTo>
                    <a:pt x="95" y="370"/>
                  </a:lnTo>
                  <a:lnTo>
                    <a:pt x="106" y="371"/>
                  </a:lnTo>
                  <a:lnTo>
                    <a:pt x="113" y="370"/>
                  </a:lnTo>
                  <a:lnTo>
                    <a:pt x="120" y="369"/>
                  </a:lnTo>
                  <a:lnTo>
                    <a:pt x="127" y="368"/>
                  </a:lnTo>
                  <a:lnTo>
                    <a:pt x="133" y="365"/>
                  </a:lnTo>
                  <a:lnTo>
                    <a:pt x="140" y="363"/>
                  </a:lnTo>
                  <a:lnTo>
                    <a:pt x="146" y="358"/>
                  </a:lnTo>
                  <a:lnTo>
                    <a:pt x="152" y="354"/>
                  </a:lnTo>
                  <a:lnTo>
                    <a:pt x="158" y="349"/>
                  </a:lnTo>
                  <a:lnTo>
                    <a:pt x="162" y="343"/>
                  </a:lnTo>
                  <a:lnTo>
                    <a:pt x="167" y="337"/>
                  </a:lnTo>
                  <a:lnTo>
                    <a:pt x="171" y="331"/>
                  </a:lnTo>
                  <a:lnTo>
                    <a:pt x="173" y="325"/>
                  </a:lnTo>
                  <a:lnTo>
                    <a:pt x="176" y="317"/>
                  </a:lnTo>
                  <a:lnTo>
                    <a:pt x="178" y="311"/>
                  </a:lnTo>
                  <a:lnTo>
                    <a:pt x="179" y="303"/>
                  </a:lnTo>
                  <a:lnTo>
                    <a:pt x="179" y="296"/>
                  </a:lnTo>
                  <a:lnTo>
                    <a:pt x="179" y="285"/>
                  </a:lnTo>
                  <a:lnTo>
                    <a:pt x="176" y="274"/>
                  </a:lnTo>
                  <a:lnTo>
                    <a:pt x="173" y="264"/>
                  </a:lnTo>
                  <a:lnTo>
                    <a:pt x="169" y="253"/>
                  </a:lnTo>
                  <a:lnTo>
                    <a:pt x="165" y="245"/>
                  </a:lnTo>
                  <a:lnTo>
                    <a:pt x="161" y="239"/>
                  </a:lnTo>
                  <a:lnTo>
                    <a:pt x="157" y="233"/>
                  </a:lnTo>
                  <a:lnTo>
                    <a:pt x="152" y="229"/>
                  </a:lnTo>
                  <a:lnTo>
                    <a:pt x="146" y="224"/>
                  </a:lnTo>
                  <a:lnTo>
                    <a:pt x="138" y="218"/>
                  </a:lnTo>
                  <a:lnTo>
                    <a:pt x="129" y="214"/>
                  </a:lnTo>
                  <a:lnTo>
                    <a:pt x="119" y="209"/>
                  </a:lnTo>
                  <a:lnTo>
                    <a:pt x="108" y="204"/>
                  </a:lnTo>
                  <a:lnTo>
                    <a:pt x="97" y="202"/>
                  </a:lnTo>
                  <a:lnTo>
                    <a:pt x="86" y="200"/>
                  </a:lnTo>
                  <a:lnTo>
                    <a:pt x="75" y="200"/>
                  </a:lnTo>
                  <a:lnTo>
                    <a:pt x="65" y="200"/>
                  </a:lnTo>
                  <a:lnTo>
                    <a:pt x="65" y="191"/>
                  </a:lnTo>
                  <a:lnTo>
                    <a:pt x="76" y="189"/>
                  </a:lnTo>
                  <a:lnTo>
                    <a:pt x="88" y="186"/>
                  </a:lnTo>
                  <a:lnTo>
                    <a:pt x="99" y="182"/>
                  </a:lnTo>
                  <a:lnTo>
                    <a:pt x="111" y="175"/>
                  </a:lnTo>
                  <a:lnTo>
                    <a:pt x="121" y="169"/>
                  </a:lnTo>
                  <a:lnTo>
                    <a:pt x="131" y="161"/>
                  </a:lnTo>
                  <a:lnTo>
                    <a:pt x="138" y="153"/>
                  </a:lnTo>
                  <a:lnTo>
                    <a:pt x="144" y="144"/>
                  </a:lnTo>
                  <a:lnTo>
                    <a:pt x="149" y="134"/>
                  </a:lnTo>
                  <a:lnTo>
                    <a:pt x="152" y="123"/>
                  </a:lnTo>
                  <a:lnTo>
                    <a:pt x="154" y="114"/>
                  </a:lnTo>
                  <a:lnTo>
                    <a:pt x="154" y="103"/>
                  </a:lnTo>
                  <a:lnTo>
                    <a:pt x="154" y="95"/>
                  </a:lnTo>
                  <a:lnTo>
                    <a:pt x="153" y="89"/>
                  </a:lnTo>
                  <a:lnTo>
                    <a:pt x="152" y="83"/>
                  </a:lnTo>
                  <a:lnTo>
                    <a:pt x="150" y="76"/>
                  </a:lnTo>
                  <a:lnTo>
                    <a:pt x="148" y="71"/>
                  </a:lnTo>
                  <a:lnTo>
                    <a:pt x="144" y="65"/>
                  </a:lnTo>
                  <a:lnTo>
                    <a:pt x="140" y="61"/>
                  </a:lnTo>
                  <a:lnTo>
                    <a:pt x="136" y="56"/>
                  </a:lnTo>
                  <a:lnTo>
                    <a:pt x="131" y="52"/>
                  </a:lnTo>
                  <a:lnTo>
                    <a:pt x="126" y="48"/>
                  </a:lnTo>
                  <a:lnTo>
                    <a:pt x="120" y="45"/>
                  </a:lnTo>
                  <a:lnTo>
                    <a:pt x="115" y="43"/>
                  </a:lnTo>
                  <a:lnTo>
                    <a:pt x="109" y="41"/>
                  </a:lnTo>
                  <a:lnTo>
                    <a:pt x="102" y="39"/>
                  </a:lnTo>
                  <a:lnTo>
                    <a:pt x="97" y="38"/>
                  </a:lnTo>
                  <a:lnTo>
                    <a:pt x="89" y="38"/>
                  </a:lnTo>
                  <a:lnTo>
                    <a:pt x="78" y="39"/>
                  </a:lnTo>
                  <a:lnTo>
                    <a:pt x="68" y="42"/>
                  </a:lnTo>
                  <a:lnTo>
                    <a:pt x="58" y="45"/>
                  </a:lnTo>
                  <a:lnTo>
                    <a:pt x="48" y="50"/>
                  </a:lnTo>
                  <a:lnTo>
                    <a:pt x="39" y="57"/>
                  </a:lnTo>
                  <a:lnTo>
                    <a:pt x="31" y="64"/>
                  </a:lnTo>
                  <a:lnTo>
                    <a:pt x="23" y="74"/>
                  </a:lnTo>
                  <a:lnTo>
                    <a:pt x="15" y="85"/>
                  </a:lnTo>
                  <a:lnTo>
                    <a:pt x="5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7" name="Freeform 1458"/>
            <p:cNvSpPr>
              <a:spLocks/>
            </p:cNvSpPr>
            <p:nvPr/>
          </p:nvSpPr>
          <p:spPr bwMode="auto">
            <a:xfrm>
              <a:off x="3513" y="969"/>
              <a:ext cx="93" cy="85"/>
            </a:xfrm>
            <a:custGeom>
              <a:avLst/>
              <a:gdLst>
                <a:gd name="T0" fmla="*/ 293 w 404"/>
                <a:gd name="T1" fmla="*/ 176 h 381"/>
                <a:gd name="T2" fmla="*/ 293 w 404"/>
                <a:gd name="T3" fmla="*/ 55 h 381"/>
                <a:gd name="T4" fmla="*/ 290 w 404"/>
                <a:gd name="T5" fmla="*/ 35 h 381"/>
                <a:gd name="T6" fmla="*/ 287 w 404"/>
                <a:gd name="T7" fmla="*/ 26 h 381"/>
                <a:gd name="T8" fmla="*/ 281 w 404"/>
                <a:gd name="T9" fmla="*/ 20 h 381"/>
                <a:gd name="T10" fmla="*/ 270 w 404"/>
                <a:gd name="T11" fmla="*/ 14 h 381"/>
                <a:gd name="T12" fmla="*/ 257 w 404"/>
                <a:gd name="T13" fmla="*/ 10 h 381"/>
                <a:gd name="T14" fmla="*/ 236 w 404"/>
                <a:gd name="T15" fmla="*/ 10 h 381"/>
                <a:gd name="T16" fmla="*/ 404 w 404"/>
                <a:gd name="T17" fmla="*/ 0 h 381"/>
                <a:gd name="T18" fmla="*/ 390 w 404"/>
                <a:gd name="T19" fmla="*/ 10 h 381"/>
                <a:gd name="T20" fmla="*/ 377 w 404"/>
                <a:gd name="T21" fmla="*/ 12 h 381"/>
                <a:gd name="T22" fmla="*/ 364 w 404"/>
                <a:gd name="T23" fmla="*/ 17 h 381"/>
                <a:gd name="T24" fmla="*/ 357 w 404"/>
                <a:gd name="T25" fmla="*/ 22 h 381"/>
                <a:gd name="T26" fmla="*/ 351 w 404"/>
                <a:gd name="T27" fmla="*/ 30 h 381"/>
                <a:gd name="T28" fmla="*/ 349 w 404"/>
                <a:gd name="T29" fmla="*/ 44 h 381"/>
                <a:gd name="T30" fmla="*/ 348 w 404"/>
                <a:gd name="T31" fmla="*/ 68 h 381"/>
                <a:gd name="T32" fmla="*/ 349 w 404"/>
                <a:gd name="T33" fmla="*/ 326 h 381"/>
                <a:gd name="T34" fmla="*/ 350 w 404"/>
                <a:gd name="T35" fmla="*/ 345 h 381"/>
                <a:gd name="T36" fmla="*/ 353 w 404"/>
                <a:gd name="T37" fmla="*/ 355 h 381"/>
                <a:gd name="T38" fmla="*/ 360 w 404"/>
                <a:gd name="T39" fmla="*/ 360 h 381"/>
                <a:gd name="T40" fmla="*/ 370 w 404"/>
                <a:gd name="T41" fmla="*/ 366 h 381"/>
                <a:gd name="T42" fmla="*/ 383 w 404"/>
                <a:gd name="T43" fmla="*/ 370 h 381"/>
                <a:gd name="T44" fmla="*/ 404 w 404"/>
                <a:gd name="T45" fmla="*/ 370 h 381"/>
                <a:gd name="T46" fmla="*/ 236 w 404"/>
                <a:gd name="T47" fmla="*/ 381 h 381"/>
                <a:gd name="T48" fmla="*/ 251 w 404"/>
                <a:gd name="T49" fmla="*/ 370 h 381"/>
                <a:gd name="T50" fmla="*/ 272 w 404"/>
                <a:gd name="T51" fmla="*/ 367 h 381"/>
                <a:gd name="T52" fmla="*/ 279 w 404"/>
                <a:gd name="T53" fmla="*/ 363 h 381"/>
                <a:gd name="T54" fmla="*/ 286 w 404"/>
                <a:gd name="T55" fmla="*/ 356 h 381"/>
                <a:gd name="T56" fmla="*/ 290 w 404"/>
                <a:gd name="T57" fmla="*/ 341 h 381"/>
                <a:gd name="T58" fmla="*/ 293 w 404"/>
                <a:gd name="T59" fmla="*/ 313 h 381"/>
                <a:gd name="T60" fmla="*/ 110 w 404"/>
                <a:gd name="T61" fmla="*/ 197 h 381"/>
                <a:gd name="T62" fmla="*/ 111 w 404"/>
                <a:gd name="T63" fmla="*/ 326 h 381"/>
                <a:gd name="T64" fmla="*/ 112 w 404"/>
                <a:gd name="T65" fmla="*/ 345 h 381"/>
                <a:gd name="T66" fmla="*/ 117 w 404"/>
                <a:gd name="T67" fmla="*/ 355 h 381"/>
                <a:gd name="T68" fmla="*/ 122 w 404"/>
                <a:gd name="T69" fmla="*/ 360 h 381"/>
                <a:gd name="T70" fmla="*/ 133 w 404"/>
                <a:gd name="T71" fmla="*/ 366 h 381"/>
                <a:gd name="T72" fmla="*/ 145 w 404"/>
                <a:gd name="T73" fmla="*/ 370 h 381"/>
                <a:gd name="T74" fmla="*/ 166 w 404"/>
                <a:gd name="T75" fmla="*/ 370 h 381"/>
                <a:gd name="T76" fmla="*/ 0 w 404"/>
                <a:gd name="T77" fmla="*/ 381 h 381"/>
                <a:gd name="T78" fmla="*/ 13 w 404"/>
                <a:gd name="T79" fmla="*/ 370 h 381"/>
                <a:gd name="T80" fmla="*/ 34 w 404"/>
                <a:gd name="T81" fmla="*/ 367 h 381"/>
                <a:gd name="T82" fmla="*/ 42 w 404"/>
                <a:gd name="T83" fmla="*/ 363 h 381"/>
                <a:gd name="T84" fmla="*/ 48 w 404"/>
                <a:gd name="T85" fmla="*/ 356 h 381"/>
                <a:gd name="T86" fmla="*/ 54 w 404"/>
                <a:gd name="T87" fmla="*/ 341 h 381"/>
                <a:gd name="T88" fmla="*/ 55 w 404"/>
                <a:gd name="T89" fmla="*/ 313 h 381"/>
                <a:gd name="T90" fmla="*/ 55 w 404"/>
                <a:gd name="T91" fmla="*/ 55 h 381"/>
                <a:gd name="T92" fmla="*/ 53 w 404"/>
                <a:gd name="T93" fmla="*/ 35 h 381"/>
                <a:gd name="T94" fmla="*/ 49 w 404"/>
                <a:gd name="T95" fmla="*/ 26 h 381"/>
                <a:gd name="T96" fmla="*/ 44 w 404"/>
                <a:gd name="T97" fmla="*/ 20 h 381"/>
                <a:gd name="T98" fmla="*/ 33 w 404"/>
                <a:gd name="T99" fmla="*/ 14 h 381"/>
                <a:gd name="T100" fmla="*/ 19 w 404"/>
                <a:gd name="T101" fmla="*/ 10 h 381"/>
                <a:gd name="T102" fmla="*/ 0 w 404"/>
                <a:gd name="T103" fmla="*/ 10 h 381"/>
                <a:gd name="T104" fmla="*/ 166 w 404"/>
                <a:gd name="T105" fmla="*/ 0 h 381"/>
                <a:gd name="T106" fmla="*/ 153 w 404"/>
                <a:gd name="T107" fmla="*/ 10 h 381"/>
                <a:gd name="T108" fmla="*/ 139 w 404"/>
                <a:gd name="T109" fmla="*/ 12 h 381"/>
                <a:gd name="T110" fmla="*/ 127 w 404"/>
                <a:gd name="T111" fmla="*/ 17 h 381"/>
                <a:gd name="T112" fmla="*/ 119 w 404"/>
                <a:gd name="T113" fmla="*/ 22 h 381"/>
                <a:gd name="T114" fmla="*/ 115 w 404"/>
                <a:gd name="T115" fmla="*/ 30 h 381"/>
                <a:gd name="T116" fmla="*/ 111 w 404"/>
                <a:gd name="T117" fmla="*/ 44 h 381"/>
                <a:gd name="T118" fmla="*/ 110 w 404"/>
                <a:gd name="T119" fmla="*/ 6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381">
                  <a:moveTo>
                    <a:pt x="110" y="176"/>
                  </a:moveTo>
                  <a:lnTo>
                    <a:pt x="293" y="176"/>
                  </a:lnTo>
                  <a:lnTo>
                    <a:pt x="293" y="68"/>
                  </a:lnTo>
                  <a:lnTo>
                    <a:pt x="293" y="55"/>
                  </a:lnTo>
                  <a:lnTo>
                    <a:pt x="291" y="43"/>
                  </a:lnTo>
                  <a:lnTo>
                    <a:pt x="290" y="35"/>
                  </a:lnTo>
                  <a:lnTo>
                    <a:pt x="289" y="29"/>
                  </a:lnTo>
                  <a:lnTo>
                    <a:pt x="287" y="26"/>
                  </a:lnTo>
                  <a:lnTo>
                    <a:pt x="285" y="22"/>
                  </a:lnTo>
                  <a:lnTo>
                    <a:pt x="281" y="20"/>
                  </a:lnTo>
                  <a:lnTo>
                    <a:pt x="277" y="17"/>
                  </a:lnTo>
                  <a:lnTo>
                    <a:pt x="270" y="14"/>
                  </a:lnTo>
                  <a:lnTo>
                    <a:pt x="264" y="12"/>
                  </a:lnTo>
                  <a:lnTo>
                    <a:pt x="257" y="10"/>
                  </a:lnTo>
                  <a:lnTo>
                    <a:pt x="251" y="10"/>
                  </a:lnTo>
                  <a:lnTo>
                    <a:pt x="236" y="10"/>
                  </a:lnTo>
                  <a:lnTo>
                    <a:pt x="236" y="0"/>
                  </a:lnTo>
                  <a:lnTo>
                    <a:pt x="404" y="0"/>
                  </a:lnTo>
                  <a:lnTo>
                    <a:pt x="404" y="10"/>
                  </a:lnTo>
                  <a:lnTo>
                    <a:pt x="390" y="10"/>
                  </a:lnTo>
                  <a:lnTo>
                    <a:pt x="383" y="10"/>
                  </a:lnTo>
                  <a:lnTo>
                    <a:pt x="377" y="12"/>
                  </a:lnTo>
                  <a:lnTo>
                    <a:pt x="370" y="14"/>
                  </a:lnTo>
                  <a:lnTo>
                    <a:pt x="364" y="17"/>
                  </a:lnTo>
                  <a:lnTo>
                    <a:pt x="360" y="19"/>
                  </a:lnTo>
                  <a:lnTo>
                    <a:pt x="357" y="22"/>
                  </a:lnTo>
                  <a:lnTo>
                    <a:pt x="353" y="26"/>
                  </a:lnTo>
                  <a:lnTo>
                    <a:pt x="351" y="30"/>
                  </a:lnTo>
                  <a:lnTo>
                    <a:pt x="350" y="36"/>
                  </a:lnTo>
                  <a:lnTo>
                    <a:pt x="349" y="44"/>
                  </a:lnTo>
                  <a:lnTo>
                    <a:pt x="348" y="55"/>
                  </a:lnTo>
                  <a:lnTo>
                    <a:pt x="348" y="68"/>
                  </a:lnTo>
                  <a:lnTo>
                    <a:pt x="348" y="313"/>
                  </a:lnTo>
                  <a:lnTo>
                    <a:pt x="349" y="326"/>
                  </a:lnTo>
                  <a:lnTo>
                    <a:pt x="349" y="337"/>
                  </a:lnTo>
                  <a:lnTo>
                    <a:pt x="350" y="345"/>
                  </a:lnTo>
                  <a:lnTo>
                    <a:pt x="352" y="351"/>
                  </a:lnTo>
                  <a:lnTo>
                    <a:pt x="353" y="355"/>
                  </a:lnTo>
                  <a:lnTo>
                    <a:pt x="357" y="358"/>
                  </a:lnTo>
                  <a:lnTo>
                    <a:pt x="360" y="360"/>
                  </a:lnTo>
                  <a:lnTo>
                    <a:pt x="363" y="364"/>
                  </a:lnTo>
                  <a:lnTo>
                    <a:pt x="370" y="366"/>
                  </a:lnTo>
                  <a:lnTo>
                    <a:pt x="377" y="368"/>
                  </a:lnTo>
                  <a:lnTo>
                    <a:pt x="383" y="370"/>
                  </a:lnTo>
                  <a:lnTo>
                    <a:pt x="390" y="370"/>
                  </a:lnTo>
                  <a:lnTo>
                    <a:pt x="404" y="370"/>
                  </a:lnTo>
                  <a:lnTo>
                    <a:pt x="404" y="381"/>
                  </a:lnTo>
                  <a:lnTo>
                    <a:pt x="236" y="381"/>
                  </a:lnTo>
                  <a:lnTo>
                    <a:pt x="236" y="370"/>
                  </a:lnTo>
                  <a:lnTo>
                    <a:pt x="251" y="370"/>
                  </a:lnTo>
                  <a:lnTo>
                    <a:pt x="262" y="369"/>
                  </a:lnTo>
                  <a:lnTo>
                    <a:pt x="272" y="367"/>
                  </a:lnTo>
                  <a:lnTo>
                    <a:pt x="275" y="365"/>
                  </a:lnTo>
                  <a:lnTo>
                    <a:pt x="279" y="363"/>
                  </a:lnTo>
                  <a:lnTo>
                    <a:pt x="283" y="359"/>
                  </a:lnTo>
                  <a:lnTo>
                    <a:pt x="286" y="356"/>
                  </a:lnTo>
                  <a:lnTo>
                    <a:pt x="288" y="351"/>
                  </a:lnTo>
                  <a:lnTo>
                    <a:pt x="290" y="341"/>
                  </a:lnTo>
                  <a:lnTo>
                    <a:pt x="293" y="328"/>
                  </a:lnTo>
                  <a:lnTo>
                    <a:pt x="293" y="313"/>
                  </a:lnTo>
                  <a:lnTo>
                    <a:pt x="293" y="197"/>
                  </a:lnTo>
                  <a:lnTo>
                    <a:pt x="110" y="197"/>
                  </a:lnTo>
                  <a:lnTo>
                    <a:pt x="110" y="313"/>
                  </a:lnTo>
                  <a:lnTo>
                    <a:pt x="111" y="326"/>
                  </a:lnTo>
                  <a:lnTo>
                    <a:pt x="111" y="337"/>
                  </a:lnTo>
                  <a:lnTo>
                    <a:pt x="112" y="345"/>
                  </a:lnTo>
                  <a:lnTo>
                    <a:pt x="115" y="351"/>
                  </a:lnTo>
                  <a:lnTo>
                    <a:pt x="117" y="355"/>
                  </a:lnTo>
                  <a:lnTo>
                    <a:pt x="119" y="358"/>
                  </a:lnTo>
                  <a:lnTo>
                    <a:pt x="122" y="360"/>
                  </a:lnTo>
                  <a:lnTo>
                    <a:pt x="127" y="364"/>
                  </a:lnTo>
                  <a:lnTo>
                    <a:pt x="133" y="366"/>
                  </a:lnTo>
                  <a:lnTo>
                    <a:pt x="139" y="368"/>
                  </a:lnTo>
                  <a:lnTo>
                    <a:pt x="145" y="370"/>
                  </a:lnTo>
                  <a:lnTo>
                    <a:pt x="153" y="370"/>
                  </a:lnTo>
                  <a:lnTo>
                    <a:pt x="166" y="370"/>
                  </a:lnTo>
                  <a:lnTo>
                    <a:pt x="166" y="381"/>
                  </a:lnTo>
                  <a:lnTo>
                    <a:pt x="0" y="381"/>
                  </a:lnTo>
                  <a:lnTo>
                    <a:pt x="0" y="370"/>
                  </a:lnTo>
                  <a:lnTo>
                    <a:pt x="13" y="370"/>
                  </a:lnTo>
                  <a:lnTo>
                    <a:pt x="24" y="369"/>
                  </a:lnTo>
                  <a:lnTo>
                    <a:pt x="34" y="367"/>
                  </a:lnTo>
                  <a:lnTo>
                    <a:pt x="38" y="365"/>
                  </a:lnTo>
                  <a:lnTo>
                    <a:pt x="42" y="363"/>
                  </a:lnTo>
                  <a:lnTo>
                    <a:pt x="45" y="359"/>
                  </a:lnTo>
                  <a:lnTo>
                    <a:pt x="48" y="356"/>
                  </a:lnTo>
                  <a:lnTo>
                    <a:pt x="51" y="351"/>
                  </a:lnTo>
                  <a:lnTo>
                    <a:pt x="54" y="341"/>
                  </a:lnTo>
                  <a:lnTo>
                    <a:pt x="55" y="328"/>
                  </a:lnTo>
                  <a:lnTo>
                    <a:pt x="55" y="313"/>
                  </a:lnTo>
                  <a:lnTo>
                    <a:pt x="55" y="68"/>
                  </a:lnTo>
                  <a:lnTo>
                    <a:pt x="55" y="55"/>
                  </a:lnTo>
                  <a:lnTo>
                    <a:pt x="54" y="43"/>
                  </a:lnTo>
                  <a:lnTo>
                    <a:pt x="53" y="35"/>
                  </a:lnTo>
                  <a:lnTo>
                    <a:pt x="51" y="29"/>
                  </a:lnTo>
                  <a:lnTo>
                    <a:pt x="49" y="26"/>
                  </a:lnTo>
                  <a:lnTo>
                    <a:pt x="47" y="22"/>
                  </a:lnTo>
                  <a:lnTo>
                    <a:pt x="44" y="20"/>
                  </a:lnTo>
                  <a:lnTo>
                    <a:pt x="39" y="17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10"/>
                  </a:lnTo>
                  <a:lnTo>
                    <a:pt x="153" y="10"/>
                  </a:lnTo>
                  <a:lnTo>
                    <a:pt x="145" y="10"/>
                  </a:lnTo>
                  <a:lnTo>
                    <a:pt x="139" y="12"/>
                  </a:lnTo>
                  <a:lnTo>
                    <a:pt x="133" y="14"/>
                  </a:lnTo>
                  <a:lnTo>
                    <a:pt x="127" y="17"/>
                  </a:lnTo>
                  <a:lnTo>
                    <a:pt x="122" y="19"/>
                  </a:lnTo>
                  <a:lnTo>
                    <a:pt x="119" y="22"/>
                  </a:lnTo>
                  <a:lnTo>
                    <a:pt x="117" y="26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11" y="44"/>
                  </a:lnTo>
                  <a:lnTo>
                    <a:pt x="111" y="55"/>
                  </a:lnTo>
                  <a:lnTo>
                    <a:pt x="110" y="68"/>
                  </a:lnTo>
                  <a:lnTo>
                    <a:pt x="110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8" name="Freeform 1459"/>
            <p:cNvSpPr>
              <a:spLocks noEditPoints="1"/>
            </p:cNvSpPr>
            <p:nvPr/>
          </p:nvSpPr>
          <p:spPr bwMode="auto">
            <a:xfrm>
              <a:off x="3615" y="995"/>
              <a:ext cx="50" cy="61"/>
            </a:xfrm>
            <a:custGeom>
              <a:avLst/>
              <a:gdLst>
                <a:gd name="T0" fmla="*/ 40 w 223"/>
                <a:gd name="T1" fmla="*/ 118 h 273"/>
                <a:gd name="T2" fmla="*/ 44 w 223"/>
                <a:gd name="T3" fmla="*/ 143 h 273"/>
                <a:gd name="T4" fmla="*/ 51 w 223"/>
                <a:gd name="T5" fmla="*/ 166 h 273"/>
                <a:gd name="T6" fmla="*/ 63 w 223"/>
                <a:gd name="T7" fmla="*/ 185 h 273"/>
                <a:gd name="T8" fmla="*/ 76 w 223"/>
                <a:gd name="T9" fmla="*/ 201 h 273"/>
                <a:gd name="T10" fmla="*/ 92 w 223"/>
                <a:gd name="T11" fmla="*/ 214 h 273"/>
                <a:gd name="T12" fmla="*/ 109 w 223"/>
                <a:gd name="T13" fmla="*/ 222 h 273"/>
                <a:gd name="T14" fmla="*/ 128 w 223"/>
                <a:gd name="T15" fmla="*/ 226 h 273"/>
                <a:gd name="T16" fmla="*/ 150 w 223"/>
                <a:gd name="T17" fmla="*/ 226 h 273"/>
                <a:gd name="T18" fmla="*/ 172 w 223"/>
                <a:gd name="T19" fmla="*/ 219 h 273"/>
                <a:gd name="T20" fmla="*/ 186 w 223"/>
                <a:gd name="T21" fmla="*/ 209 h 273"/>
                <a:gd name="T22" fmla="*/ 195 w 223"/>
                <a:gd name="T23" fmla="*/ 199 h 273"/>
                <a:gd name="T24" fmla="*/ 207 w 223"/>
                <a:gd name="T25" fmla="*/ 181 h 273"/>
                <a:gd name="T26" fmla="*/ 223 w 223"/>
                <a:gd name="T27" fmla="*/ 170 h 273"/>
                <a:gd name="T28" fmla="*/ 218 w 223"/>
                <a:gd name="T29" fmla="*/ 190 h 273"/>
                <a:gd name="T30" fmla="*/ 212 w 223"/>
                <a:gd name="T31" fmla="*/ 208 h 273"/>
                <a:gd name="T32" fmla="*/ 201 w 223"/>
                <a:gd name="T33" fmla="*/ 224 h 273"/>
                <a:gd name="T34" fmla="*/ 187 w 223"/>
                <a:gd name="T35" fmla="*/ 241 h 273"/>
                <a:gd name="T36" fmla="*/ 172 w 223"/>
                <a:gd name="T37" fmla="*/ 254 h 273"/>
                <a:gd name="T38" fmla="*/ 155 w 223"/>
                <a:gd name="T39" fmla="*/ 265 h 273"/>
                <a:gd name="T40" fmla="*/ 136 w 223"/>
                <a:gd name="T41" fmla="*/ 270 h 273"/>
                <a:gd name="T42" fmla="*/ 115 w 223"/>
                <a:gd name="T43" fmla="*/ 273 h 273"/>
                <a:gd name="T44" fmla="*/ 92 w 223"/>
                <a:gd name="T45" fmla="*/ 270 h 273"/>
                <a:gd name="T46" fmla="*/ 70 w 223"/>
                <a:gd name="T47" fmla="*/ 264 h 273"/>
                <a:gd name="T48" fmla="*/ 51 w 223"/>
                <a:gd name="T49" fmla="*/ 252 h 273"/>
                <a:gd name="T50" fmla="*/ 34 w 223"/>
                <a:gd name="T51" fmla="*/ 236 h 273"/>
                <a:gd name="T52" fmla="*/ 18 w 223"/>
                <a:gd name="T53" fmla="*/ 216 h 273"/>
                <a:gd name="T54" fmla="*/ 7 w 223"/>
                <a:gd name="T55" fmla="*/ 194 h 273"/>
                <a:gd name="T56" fmla="*/ 2 w 223"/>
                <a:gd name="T57" fmla="*/ 168 h 273"/>
                <a:gd name="T58" fmla="*/ 0 w 223"/>
                <a:gd name="T59" fmla="*/ 139 h 273"/>
                <a:gd name="T60" fmla="*/ 2 w 223"/>
                <a:gd name="T61" fmla="*/ 108 h 273"/>
                <a:gd name="T62" fmla="*/ 8 w 223"/>
                <a:gd name="T63" fmla="*/ 81 h 273"/>
                <a:gd name="T64" fmla="*/ 19 w 223"/>
                <a:gd name="T65" fmla="*/ 57 h 273"/>
                <a:gd name="T66" fmla="*/ 34 w 223"/>
                <a:gd name="T67" fmla="*/ 37 h 273"/>
                <a:gd name="T68" fmla="*/ 53 w 223"/>
                <a:gd name="T69" fmla="*/ 20 h 273"/>
                <a:gd name="T70" fmla="*/ 74 w 223"/>
                <a:gd name="T71" fmla="*/ 9 h 273"/>
                <a:gd name="T72" fmla="*/ 97 w 223"/>
                <a:gd name="T73" fmla="*/ 2 h 273"/>
                <a:gd name="T74" fmla="*/ 121 w 223"/>
                <a:gd name="T75" fmla="*/ 0 h 273"/>
                <a:gd name="T76" fmla="*/ 143 w 223"/>
                <a:gd name="T77" fmla="*/ 1 h 273"/>
                <a:gd name="T78" fmla="*/ 162 w 223"/>
                <a:gd name="T79" fmla="*/ 6 h 273"/>
                <a:gd name="T80" fmla="*/ 180 w 223"/>
                <a:gd name="T81" fmla="*/ 15 h 273"/>
                <a:gd name="T82" fmla="*/ 194 w 223"/>
                <a:gd name="T83" fmla="*/ 28 h 273"/>
                <a:gd name="T84" fmla="*/ 207 w 223"/>
                <a:gd name="T85" fmla="*/ 43 h 273"/>
                <a:gd name="T86" fmla="*/ 216 w 223"/>
                <a:gd name="T87" fmla="*/ 61 h 273"/>
                <a:gd name="T88" fmla="*/ 222 w 223"/>
                <a:gd name="T89" fmla="*/ 82 h 273"/>
                <a:gd name="T90" fmla="*/ 223 w 223"/>
                <a:gd name="T91" fmla="*/ 104 h 273"/>
                <a:gd name="T92" fmla="*/ 40 w 223"/>
                <a:gd name="T93" fmla="*/ 88 h 273"/>
                <a:gd name="T94" fmla="*/ 162 w 223"/>
                <a:gd name="T95" fmla="*/ 76 h 273"/>
                <a:gd name="T96" fmla="*/ 159 w 223"/>
                <a:gd name="T97" fmla="*/ 59 h 273"/>
                <a:gd name="T98" fmla="*/ 153 w 223"/>
                <a:gd name="T99" fmla="*/ 45 h 273"/>
                <a:gd name="T100" fmla="*/ 142 w 223"/>
                <a:gd name="T101" fmla="*/ 33 h 273"/>
                <a:gd name="T102" fmla="*/ 128 w 223"/>
                <a:gd name="T103" fmla="*/ 25 h 273"/>
                <a:gd name="T104" fmla="*/ 113 w 223"/>
                <a:gd name="T105" fmla="*/ 20 h 273"/>
                <a:gd name="T106" fmla="*/ 99 w 223"/>
                <a:gd name="T107" fmla="*/ 19 h 273"/>
                <a:gd name="T108" fmla="*/ 88 w 223"/>
                <a:gd name="T109" fmla="*/ 22 h 273"/>
                <a:gd name="T110" fmla="*/ 77 w 223"/>
                <a:gd name="T111" fmla="*/ 27 h 273"/>
                <a:gd name="T112" fmla="*/ 67 w 223"/>
                <a:gd name="T113" fmla="*/ 33 h 273"/>
                <a:gd name="T114" fmla="*/ 58 w 223"/>
                <a:gd name="T115" fmla="*/ 42 h 273"/>
                <a:gd name="T116" fmla="*/ 50 w 223"/>
                <a:gd name="T117" fmla="*/ 53 h 273"/>
                <a:gd name="T118" fmla="*/ 45 w 223"/>
                <a:gd name="T119" fmla="*/ 66 h 273"/>
                <a:gd name="T120" fmla="*/ 42 w 223"/>
                <a:gd name="T121" fmla="*/ 8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3" h="273">
                  <a:moveTo>
                    <a:pt x="40" y="104"/>
                  </a:moveTo>
                  <a:lnTo>
                    <a:pt x="40" y="118"/>
                  </a:lnTo>
                  <a:lnTo>
                    <a:pt x="42" y="131"/>
                  </a:lnTo>
                  <a:lnTo>
                    <a:pt x="44" y="143"/>
                  </a:lnTo>
                  <a:lnTo>
                    <a:pt x="47" y="155"/>
                  </a:lnTo>
                  <a:lnTo>
                    <a:pt x="51" y="166"/>
                  </a:lnTo>
                  <a:lnTo>
                    <a:pt x="56" y="177"/>
                  </a:lnTo>
                  <a:lnTo>
                    <a:pt x="63" y="185"/>
                  </a:lnTo>
                  <a:lnTo>
                    <a:pt x="69" y="194"/>
                  </a:lnTo>
                  <a:lnTo>
                    <a:pt x="76" y="201"/>
                  </a:lnTo>
                  <a:lnTo>
                    <a:pt x="84" y="208"/>
                  </a:lnTo>
                  <a:lnTo>
                    <a:pt x="92" y="214"/>
                  </a:lnTo>
                  <a:lnTo>
                    <a:pt x="100" y="219"/>
                  </a:lnTo>
                  <a:lnTo>
                    <a:pt x="109" y="222"/>
                  </a:lnTo>
                  <a:lnTo>
                    <a:pt x="118" y="224"/>
                  </a:lnTo>
                  <a:lnTo>
                    <a:pt x="128" y="226"/>
                  </a:lnTo>
                  <a:lnTo>
                    <a:pt x="137" y="226"/>
                  </a:lnTo>
                  <a:lnTo>
                    <a:pt x="150" y="226"/>
                  </a:lnTo>
                  <a:lnTo>
                    <a:pt x="161" y="223"/>
                  </a:lnTo>
                  <a:lnTo>
                    <a:pt x="172" y="219"/>
                  </a:lnTo>
                  <a:lnTo>
                    <a:pt x="182" y="212"/>
                  </a:lnTo>
                  <a:lnTo>
                    <a:pt x="186" y="209"/>
                  </a:lnTo>
                  <a:lnTo>
                    <a:pt x="191" y="205"/>
                  </a:lnTo>
                  <a:lnTo>
                    <a:pt x="195" y="199"/>
                  </a:lnTo>
                  <a:lnTo>
                    <a:pt x="200" y="194"/>
                  </a:lnTo>
                  <a:lnTo>
                    <a:pt x="207" y="181"/>
                  </a:lnTo>
                  <a:lnTo>
                    <a:pt x="214" y="165"/>
                  </a:lnTo>
                  <a:lnTo>
                    <a:pt x="223" y="170"/>
                  </a:lnTo>
                  <a:lnTo>
                    <a:pt x="222" y="180"/>
                  </a:lnTo>
                  <a:lnTo>
                    <a:pt x="218" y="190"/>
                  </a:lnTo>
                  <a:lnTo>
                    <a:pt x="215" y="198"/>
                  </a:lnTo>
                  <a:lnTo>
                    <a:pt x="212" y="208"/>
                  </a:lnTo>
                  <a:lnTo>
                    <a:pt x="206" y="216"/>
                  </a:lnTo>
                  <a:lnTo>
                    <a:pt x="201" y="224"/>
                  </a:lnTo>
                  <a:lnTo>
                    <a:pt x="195" y="233"/>
                  </a:lnTo>
                  <a:lnTo>
                    <a:pt x="187" y="241"/>
                  </a:lnTo>
                  <a:lnTo>
                    <a:pt x="181" y="248"/>
                  </a:lnTo>
                  <a:lnTo>
                    <a:pt x="172" y="254"/>
                  </a:lnTo>
                  <a:lnTo>
                    <a:pt x="164" y="260"/>
                  </a:lnTo>
                  <a:lnTo>
                    <a:pt x="155" y="265"/>
                  </a:lnTo>
                  <a:lnTo>
                    <a:pt x="145" y="268"/>
                  </a:lnTo>
                  <a:lnTo>
                    <a:pt x="136" y="270"/>
                  </a:lnTo>
                  <a:lnTo>
                    <a:pt x="126" y="271"/>
                  </a:lnTo>
                  <a:lnTo>
                    <a:pt x="115" y="273"/>
                  </a:lnTo>
                  <a:lnTo>
                    <a:pt x="103" y="271"/>
                  </a:lnTo>
                  <a:lnTo>
                    <a:pt x="92" y="270"/>
                  </a:lnTo>
                  <a:lnTo>
                    <a:pt x="81" y="267"/>
                  </a:lnTo>
                  <a:lnTo>
                    <a:pt x="70" y="264"/>
                  </a:lnTo>
                  <a:lnTo>
                    <a:pt x="60" y="259"/>
                  </a:lnTo>
                  <a:lnTo>
                    <a:pt x="51" y="252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5" y="227"/>
                  </a:lnTo>
                  <a:lnTo>
                    <a:pt x="18" y="216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4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" y="108"/>
                  </a:lnTo>
                  <a:lnTo>
                    <a:pt x="4" y="94"/>
                  </a:lnTo>
                  <a:lnTo>
                    <a:pt x="8" y="81"/>
                  </a:lnTo>
                  <a:lnTo>
                    <a:pt x="13" y="68"/>
                  </a:lnTo>
                  <a:lnTo>
                    <a:pt x="19" y="57"/>
                  </a:lnTo>
                  <a:lnTo>
                    <a:pt x="26" y="46"/>
                  </a:lnTo>
                  <a:lnTo>
                    <a:pt x="34" y="37"/>
                  </a:lnTo>
                  <a:lnTo>
                    <a:pt x="43" y="28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4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3" y="1"/>
                  </a:lnTo>
                  <a:lnTo>
                    <a:pt x="152" y="3"/>
                  </a:lnTo>
                  <a:lnTo>
                    <a:pt x="162" y="6"/>
                  </a:lnTo>
                  <a:lnTo>
                    <a:pt x="171" y="11"/>
                  </a:lnTo>
                  <a:lnTo>
                    <a:pt x="180" y="15"/>
                  </a:lnTo>
                  <a:lnTo>
                    <a:pt x="187" y="22"/>
                  </a:lnTo>
                  <a:lnTo>
                    <a:pt x="194" y="28"/>
                  </a:lnTo>
                  <a:lnTo>
                    <a:pt x="201" y="36"/>
                  </a:lnTo>
                  <a:lnTo>
                    <a:pt x="207" y="43"/>
                  </a:lnTo>
                  <a:lnTo>
                    <a:pt x="212" y="52"/>
                  </a:lnTo>
                  <a:lnTo>
                    <a:pt x="216" y="61"/>
                  </a:lnTo>
                  <a:lnTo>
                    <a:pt x="220" y="71"/>
                  </a:lnTo>
                  <a:lnTo>
                    <a:pt x="222" y="82"/>
                  </a:lnTo>
                  <a:lnTo>
                    <a:pt x="223" y="93"/>
                  </a:lnTo>
                  <a:lnTo>
                    <a:pt x="223" y="104"/>
                  </a:lnTo>
                  <a:lnTo>
                    <a:pt x="40" y="104"/>
                  </a:lnTo>
                  <a:close/>
                  <a:moveTo>
                    <a:pt x="40" y="88"/>
                  </a:moveTo>
                  <a:lnTo>
                    <a:pt x="163" y="88"/>
                  </a:lnTo>
                  <a:lnTo>
                    <a:pt x="162" y="76"/>
                  </a:lnTo>
                  <a:lnTo>
                    <a:pt x="161" y="67"/>
                  </a:lnTo>
                  <a:lnTo>
                    <a:pt x="159" y="59"/>
                  </a:lnTo>
                  <a:lnTo>
                    <a:pt x="157" y="53"/>
                  </a:lnTo>
                  <a:lnTo>
                    <a:pt x="153" y="45"/>
                  </a:lnTo>
                  <a:lnTo>
                    <a:pt x="148" y="39"/>
                  </a:lnTo>
                  <a:lnTo>
                    <a:pt x="142" y="33"/>
                  </a:lnTo>
                  <a:lnTo>
                    <a:pt x="136" y="28"/>
                  </a:lnTo>
                  <a:lnTo>
                    <a:pt x="128" y="25"/>
                  </a:lnTo>
                  <a:lnTo>
                    <a:pt x="120" y="22"/>
                  </a:lnTo>
                  <a:lnTo>
                    <a:pt x="113" y="20"/>
                  </a:lnTo>
                  <a:lnTo>
                    <a:pt x="106" y="19"/>
                  </a:lnTo>
                  <a:lnTo>
                    <a:pt x="99" y="19"/>
                  </a:lnTo>
                  <a:lnTo>
                    <a:pt x="93" y="20"/>
                  </a:lnTo>
                  <a:lnTo>
                    <a:pt x="88" y="22"/>
                  </a:lnTo>
                  <a:lnTo>
                    <a:pt x="82" y="24"/>
                  </a:lnTo>
                  <a:lnTo>
                    <a:pt x="77" y="27"/>
                  </a:lnTo>
                  <a:lnTo>
                    <a:pt x="72" y="29"/>
                  </a:lnTo>
                  <a:lnTo>
                    <a:pt x="67" y="33"/>
                  </a:lnTo>
                  <a:lnTo>
                    <a:pt x="63" y="38"/>
                  </a:lnTo>
                  <a:lnTo>
                    <a:pt x="58" y="42"/>
                  </a:lnTo>
                  <a:lnTo>
                    <a:pt x="54" y="47"/>
                  </a:lnTo>
                  <a:lnTo>
                    <a:pt x="50" y="53"/>
                  </a:lnTo>
                  <a:lnTo>
                    <a:pt x="47" y="59"/>
                  </a:lnTo>
                  <a:lnTo>
                    <a:pt x="45" y="66"/>
                  </a:lnTo>
                  <a:lnTo>
                    <a:pt x="43" y="72"/>
                  </a:lnTo>
                  <a:lnTo>
                    <a:pt x="42" y="80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9" name="Rectangle 1460"/>
            <p:cNvSpPr>
              <a:spLocks noChangeArrowheads="1"/>
            </p:cNvSpPr>
            <p:nvPr/>
          </p:nvSpPr>
          <p:spPr bwMode="auto">
            <a:xfrm>
              <a:off x="3675" y="1020"/>
              <a:ext cx="34" cy="1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0" name="Freeform 1461"/>
            <p:cNvSpPr>
              <a:spLocks noEditPoints="1"/>
            </p:cNvSpPr>
            <p:nvPr/>
          </p:nvSpPr>
          <p:spPr bwMode="auto">
            <a:xfrm>
              <a:off x="3716" y="916"/>
              <a:ext cx="63" cy="87"/>
            </a:xfrm>
            <a:custGeom>
              <a:avLst/>
              <a:gdLst>
                <a:gd name="T0" fmla="*/ 267 w 267"/>
                <a:gd name="T1" fmla="*/ 248 h 388"/>
                <a:gd name="T2" fmla="*/ 267 w 267"/>
                <a:gd name="T3" fmla="*/ 288 h 388"/>
                <a:gd name="T4" fmla="*/ 214 w 267"/>
                <a:gd name="T5" fmla="*/ 288 h 388"/>
                <a:gd name="T6" fmla="*/ 214 w 267"/>
                <a:gd name="T7" fmla="*/ 388 h 388"/>
                <a:gd name="T8" fmla="*/ 166 w 267"/>
                <a:gd name="T9" fmla="*/ 388 h 388"/>
                <a:gd name="T10" fmla="*/ 166 w 267"/>
                <a:gd name="T11" fmla="*/ 288 h 388"/>
                <a:gd name="T12" fmla="*/ 0 w 267"/>
                <a:gd name="T13" fmla="*/ 288 h 388"/>
                <a:gd name="T14" fmla="*/ 0 w 267"/>
                <a:gd name="T15" fmla="*/ 252 h 388"/>
                <a:gd name="T16" fmla="*/ 182 w 267"/>
                <a:gd name="T17" fmla="*/ 0 h 388"/>
                <a:gd name="T18" fmla="*/ 214 w 267"/>
                <a:gd name="T19" fmla="*/ 0 h 388"/>
                <a:gd name="T20" fmla="*/ 214 w 267"/>
                <a:gd name="T21" fmla="*/ 248 h 388"/>
                <a:gd name="T22" fmla="*/ 267 w 267"/>
                <a:gd name="T23" fmla="*/ 248 h 388"/>
                <a:gd name="T24" fmla="*/ 166 w 267"/>
                <a:gd name="T25" fmla="*/ 248 h 388"/>
                <a:gd name="T26" fmla="*/ 166 w 267"/>
                <a:gd name="T27" fmla="*/ 59 h 388"/>
                <a:gd name="T28" fmla="*/ 29 w 267"/>
                <a:gd name="T29" fmla="*/ 248 h 388"/>
                <a:gd name="T30" fmla="*/ 166 w 267"/>
                <a:gd name="T31" fmla="*/ 2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388">
                  <a:moveTo>
                    <a:pt x="267" y="248"/>
                  </a:moveTo>
                  <a:lnTo>
                    <a:pt x="267" y="288"/>
                  </a:lnTo>
                  <a:lnTo>
                    <a:pt x="214" y="288"/>
                  </a:lnTo>
                  <a:lnTo>
                    <a:pt x="214" y="388"/>
                  </a:lnTo>
                  <a:lnTo>
                    <a:pt x="166" y="388"/>
                  </a:lnTo>
                  <a:lnTo>
                    <a:pt x="166" y="288"/>
                  </a:lnTo>
                  <a:lnTo>
                    <a:pt x="0" y="288"/>
                  </a:lnTo>
                  <a:lnTo>
                    <a:pt x="0" y="252"/>
                  </a:lnTo>
                  <a:lnTo>
                    <a:pt x="182" y="0"/>
                  </a:lnTo>
                  <a:lnTo>
                    <a:pt x="214" y="0"/>
                  </a:lnTo>
                  <a:lnTo>
                    <a:pt x="214" y="248"/>
                  </a:lnTo>
                  <a:lnTo>
                    <a:pt x="267" y="248"/>
                  </a:lnTo>
                  <a:close/>
                  <a:moveTo>
                    <a:pt x="166" y="248"/>
                  </a:moveTo>
                  <a:lnTo>
                    <a:pt x="166" y="59"/>
                  </a:lnTo>
                  <a:lnTo>
                    <a:pt x="29" y="248"/>
                  </a:lnTo>
                  <a:lnTo>
                    <a:pt x="166" y="2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1" name="Freeform 1462"/>
            <p:cNvSpPr>
              <a:spLocks/>
            </p:cNvSpPr>
            <p:nvPr/>
          </p:nvSpPr>
          <p:spPr bwMode="auto">
            <a:xfrm>
              <a:off x="3785" y="969"/>
              <a:ext cx="93" cy="85"/>
            </a:xfrm>
            <a:custGeom>
              <a:avLst/>
              <a:gdLst>
                <a:gd name="T0" fmla="*/ 294 w 405"/>
                <a:gd name="T1" fmla="*/ 176 h 381"/>
                <a:gd name="T2" fmla="*/ 294 w 405"/>
                <a:gd name="T3" fmla="*/ 55 h 381"/>
                <a:gd name="T4" fmla="*/ 291 w 405"/>
                <a:gd name="T5" fmla="*/ 35 h 381"/>
                <a:gd name="T6" fmla="*/ 288 w 405"/>
                <a:gd name="T7" fmla="*/ 26 h 381"/>
                <a:gd name="T8" fmla="*/ 282 w 405"/>
                <a:gd name="T9" fmla="*/ 20 h 381"/>
                <a:gd name="T10" fmla="*/ 272 w 405"/>
                <a:gd name="T11" fmla="*/ 14 h 381"/>
                <a:gd name="T12" fmla="*/ 258 w 405"/>
                <a:gd name="T13" fmla="*/ 10 h 381"/>
                <a:gd name="T14" fmla="*/ 237 w 405"/>
                <a:gd name="T15" fmla="*/ 10 h 381"/>
                <a:gd name="T16" fmla="*/ 405 w 405"/>
                <a:gd name="T17" fmla="*/ 0 h 381"/>
                <a:gd name="T18" fmla="*/ 391 w 405"/>
                <a:gd name="T19" fmla="*/ 10 h 381"/>
                <a:gd name="T20" fmla="*/ 378 w 405"/>
                <a:gd name="T21" fmla="*/ 12 h 381"/>
                <a:gd name="T22" fmla="*/ 364 w 405"/>
                <a:gd name="T23" fmla="*/ 17 h 381"/>
                <a:gd name="T24" fmla="*/ 357 w 405"/>
                <a:gd name="T25" fmla="*/ 22 h 381"/>
                <a:gd name="T26" fmla="*/ 352 w 405"/>
                <a:gd name="T27" fmla="*/ 30 h 381"/>
                <a:gd name="T28" fmla="*/ 350 w 405"/>
                <a:gd name="T29" fmla="*/ 44 h 381"/>
                <a:gd name="T30" fmla="*/ 349 w 405"/>
                <a:gd name="T31" fmla="*/ 68 h 381"/>
                <a:gd name="T32" fmla="*/ 349 w 405"/>
                <a:gd name="T33" fmla="*/ 326 h 381"/>
                <a:gd name="T34" fmla="*/ 351 w 405"/>
                <a:gd name="T35" fmla="*/ 345 h 381"/>
                <a:gd name="T36" fmla="*/ 355 w 405"/>
                <a:gd name="T37" fmla="*/ 355 h 381"/>
                <a:gd name="T38" fmla="*/ 360 w 405"/>
                <a:gd name="T39" fmla="*/ 360 h 381"/>
                <a:gd name="T40" fmla="*/ 371 w 405"/>
                <a:gd name="T41" fmla="*/ 366 h 381"/>
                <a:gd name="T42" fmla="*/ 384 w 405"/>
                <a:gd name="T43" fmla="*/ 370 h 381"/>
                <a:gd name="T44" fmla="*/ 405 w 405"/>
                <a:gd name="T45" fmla="*/ 370 h 381"/>
                <a:gd name="T46" fmla="*/ 237 w 405"/>
                <a:gd name="T47" fmla="*/ 381 h 381"/>
                <a:gd name="T48" fmla="*/ 252 w 405"/>
                <a:gd name="T49" fmla="*/ 370 h 381"/>
                <a:gd name="T50" fmla="*/ 272 w 405"/>
                <a:gd name="T51" fmla="*/ 367 h 381"/>
                <a:gd name="T52" fmla="*/ 280 w 405"/>
                <a:gd name="T53" fmla="*/ 363 h 381"/>
                <a:gd name="T54" fmla="*/ 286 w 405"/>
                <a:gd name="T55" fmla="*/ 356 h 381"/>
                <a:gd name="T56" fmla="*/ 291 w 405"/>
                <a:gd name="T57" fmla="*/ 341 h 381"/>
                <a:gd name="T58" fmla="*/ 294 w 405"/>
                <a:gd name="T59" fmla="*/ 313 h 381"/>
                <a:gd name="T60" fmla="*/ 111 w 405"/>
                <a:gd name="T61" fmla="*/ 197 h 381"/>
                <a:gd name="T62" fmla="*/ 111 w 405"/>
                <a:gd name="T63" fmla="*/ 326 h 381"/>
                <a:gd name="T64" fmla="*/ 113 w 405"/>
                <a:gd name="T65" fmla="*/ 345 h 381"/>
                <a:gd name="T66" fmla="*/ 117 w 405"/>
                <a:gd name="T67" fmla="*/ 355 h 381"/>
                <a:gd name="T68" fmla="*/ 123 w 405"/>
                <a:gd name="T69" fmla="*/ 360 h 381"/>
                <a:gd name="T70" fmla="*/ 133 w 405"/>
                <a:gd name="T71" fmla="*/ 366 h 381"/>
                <a:gd name="T72" fmla="*/ 147 w 405"/>
                <a:gd name="T73" fmla="*/ 370 h 381"/>
                <a:gd name="T74" fmla="*/ 168 w 405"/>
                <a:gd name="T75" fmla="*/ 370 h 381"/>
                <a:gd name="T76" fmla="*/ 0 w 405"/>
                <a:gd name="T77" fmla="*/ 381 h 381"/>
                <a:gd name="T78" fmla="*/ 14 w 405"/>
                <a:gd name="T79" fmla="*/ 370 h 381"/>
                <a:gd name="T80" fmla="*/ 35 w 405"/>
                <a:gd name="T81" fmla="*/ 367 h 381"/>
                <a:gd name="T82" fmla="*/ 43 w 405"/>
                <a:gd name="T83" fmla="*/ 363 h 381"/>
                <a:gd name="T84" fmla="*/ 49 w 405"/>
                <a:gd name="T85" fmla="*/ 356 h 381"/>
                <a:gd name="T86" fmla="*/ 54 w 405"/>
                <a:gd name="T87" fmla="*/ 341 h 381"/>
                <a:gd name="T88" fmla="*/ 56 w 405"/>
                <a:gd name="T89" fmla="*/ 313 h 381"/>
                <a:gd name="T90" fmla="*/ 56 w 405"/>
                <a:gd name="T91" fmla="*/ 55 h 381"/>
                <a:gd name="T92" fmla="*/ 54 w 405"/>
                <a:gd name="T93" fmla="*/ 35 h 381"/>
                <a:gd name="T94" fmla="*/ 50 w 405"/>
                <a:gd name="T95" fmla="*/ 26 h 381"/>
                <a:gd name="T96" fmla="*/ 45 w 405"/>
                <a:gd name="T97" fmla="*/ 20 h 381"/>
                <a:gd name="T98" fmla="*/ 34 w 405"/>
                <a:gd name="T99" fmla="*/ 14 h 381"/>
                <a:gd name="T100" fmla="*/ 21 w 405"/>
                <a:gd name="T101" fmla="*/ 10 h 381"/>
                <a:gd name="T102" fmla="*/ 0 w 405"/>
                <a:gd name="T103" fmla="*/ 10 h 381"/>
                <a:gd name="T104" fmla="*/ 168 w 405"/>
                <a:gd name="T105" fmla="*/ 0 h 381"/>
                <a:gd name="T106" fmla="*/ 153 w 405"/>
                <a:gd name="T107" fmla="*/ 10 h 381"/>
                <a:gd name="T108" fmla="*/ 140 w 405"/>
                <a:gd name="T109" fmla="*/ 12 h 381"/>
                <a:gd name="T110" fmla="*/ 128 w 405"/>
                <a:gd name="T111" fmla="*/ 17 h 381"/>
                <a:gd name="T112" fmla="*/ 120 w 405"/>
                <a:gd name="T113" fmla="*/ 22 h 381"/>
                <a:gd name="T114" fmla="*/ 115 w 405"/>
                <a:gd name="T115" fmla="*/ 30 h 381"/>
                <a:gd name="T116" fmla="*/ 112 w 405"/>
                <a:gd name="T117" fmla="*/ 44 h 381"/>
                <a:gd name="T118" fmla="*/ 111 w 405"/>
                <a:gd name="T119" fmla="*/ 6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" h="381">
                  <a:moveTo>
                    <a:pt x="111" y="176"/>
                  </a:moveTo>
                  <a:lnTo>
                    <a:pt x="294" y="176"/>
                  </a:lnTo>
                  <a:lnTo>
                    <a:pt x="294" y="68"/>
                  </a:lnTo>
                  <a:lnTo>
                    <a:pt x="294" y="55"/>
                  </a:lnTo>
                  <a:lnTo>
                    <a:pt x="293" y="43"/>
                  </a:lnTo>
                  <a:lnTo>
                    <a:pt x="291" y="35"/>
                  </a:lnTo>
                  <a:lnTo>
                    <a:pt x="289" y="29"/>
                  </a:lnTo>
                  <a:lnTo>
                    <a:pt x="288" y="26"/>
                  </a:lnTo>
                  <a:lnTo>
                    <a:pt x="285" y="22"/>
                  </a:lnTo>
                  <a:lnTo>
                    <a:pt x="282" y="20"/>
                  </a:lnTo>
                  <a:lnTo>
                    <a:pt x="278" y="17"/>
                  </a:lnTo>
                  <a:lnTo>
                    <a:pt x="272" y="14"/>
                  </a:lnTo>
                  <a:lnTo>
                    <a:pt x="265" y="12"/>
                  </a:lnTo>
                  <a:lnTo>
                    <a:pt x="258" y="10"/>
                  </a:lnTo>
                  <a:lnTo>
                    <a:pt x="252" y="10"/>
                  </a:lnTo>
                  <a:lnTo>
                    <a:pt x="237" y="10"/>
                  </a:lnTo>
                  <a:lnTo>
                    <a:pt x="237" y="0"/>
                  </a:lnTo>
                  <a:lnTo>
                    <a:pt x="405" y="0"/>
                  </a:lnTo>
                  <a:lnTo>
                    <a:pt x="405" y="10"/>
                  </a:lnTo>
                  <a:lnTo>
                    <a:pt x="391" y="10"/>
                  </a:lnTo>
                  <a:lnTo>
                    <a:pt x="384" y="10"/>
                  </a:lnTo>
                  <a:lnTo>
                    <a:pt x="378" y="12"/>
                  </a:lnTo>
                  <a:lnTo>
                    <a:pt x="371" y="14"/>
                  </a:lnTo>
                  <a:lnTo>
                    <a:pt x="364" y="17"/>
                  </a:lnTo>
                  <a:lnTo>
                    <a:pt x="361" y="19"/>
                  </a:lnTo>
                  <a:lnTo>
                    <a:pt x="357" y="22"/>
                  </a:lnTo>
                  <a:lnTo>
                    <a:pt x="355" y="26"/>
                  </a:lnTo>
                  <a:lnTo>
                    <a:pt x="352" y="30"/>
                  </a:lnTo>
                  <a:lnTo>
                    <a:pt x="351" y="36"/>
                  </a:lnTo>
                  <a:lnTo>
                    <a:pt x="350" y="44"/>
                  </a:lnTo>
                  <a:lnTo>
                    <a:pt x="349" y="55"/>
                  </a:lnTo>
                  <a:lnTo>
                    <a:pt x="349" y="68"/>
                  </a:lnTo>
                  <a:lnTo>
                    <a:pt x="349" y="313"/>
                  </a:lnTo>
                  <a:lnTo>
                    <a:pt x="349" y="326"/>
                  </a:lnTo>
                  <a:lnTo>
                    <a:pt x="350" y="337"/>
                  </a:lnTo>
                  <a:lnTo>
                    <a:pt x="351" y="345"/>
                  </a:lnTo>
                  <a:lnTo>
                    <a:pt x="352" y="351"/>
                  </a:lnTo>
                  <a:lnTo>
                    <a:pt x="355" y="355"/>
                  </a:lnTo>
                  <a:lnTo>
                    <a:pt x="357" y="358"/>
                  </a:lnTo>
                  <a:lnTo>
                    <a:pt x="360" y="360"/>
                  </a:lnTo>
                  <a:lnTo>
                    <a:pt x="364" y="364"/>
                  </a:lnTo>
                  <a:lnTo>
                    <a:pt x="371" y="366"/>
                  </a:lnTo>
                  <a:lnTo>
                    <a:pt x="378" y="368"/>
                  </a:lnTo>
                  <a:lnTo>
                    <a:pt x="384" y="370"/>
                  </a:lnTo>
                  <a:lnTo>
                    <a:pt x="391" y="370"/>
                  </a:lnTo>
                  <a:lnTo>
                    <a:pt x="405" y="370"/>
                  </a:lnTo>
                  <a:lnTo>
                    <a:pt x="405" y="381"/>
                  </a:lnTo>
                  <a:lnTo>
                    <a:pt x="237" y="381"/>
                  </a:lnTo>
                  <a:lnTo>
                    <a:pt x="237" y="370"/>
                  </a:lnTo>
                  <a:lnTo>
                    <a:pt x="252" y="370"/>
                  </a:lnTo>
                  <a:lnTo>
                    <a:pt x="263" y="369"/>
                  </a:lnTo>
                  <a:lnTo>
                    <a:pt x="272" y="367"/>
                  </a:lnTo>
                  <a:lnTo>
                    <a:pt x="276" y="365"/>
                  </a:lnTo>
                  <a:lnTo>
                    <a:pt x="280" y="363"/>
                  </a:lnTo>
                  <a:lnTo>
                    <a:pt x="284" y="359"/>
                  </a:lnTo>
                  <a:lnTo>
                    <a:pt x="286" y="356"/>
                  </a:lnTo>
                  <a:lnTo>
                    <a:pt x="289" y="351"/>
                  </a:lnTo>
                  <a:lnTo>
                    <a:pt x="291" y="341"/>
                  </a:lnTo>
                  <a:lnTo>
                    <a:pt x="293" y="328"/>
                  </a:lnTo>
                  <a:lnTo>
                    <a:pt x="294" y="313"/>
                  </a:lnTo>
                  <a:lnTo>
                    <a:pt x="294" y="197"/>
                  </a:lnTo>
                  <a:lnTo>
                    <a:pt x="111" y="197"/>
                  </a:lnTo>
                  <a:lnTo>
                    <a:pt x="111" y="313"/>
                  </a:lnTo>
                  <a:lnTo>
                    <a:pt x="111" y="326"/>
                  </a:lnTo>
                  <a:lnTo>
                    <a:pt x="112" y="337"/>
                  </a:lnTo>
                  <a:lnTo>
                    <a:pt x="113" y="345"/>
                  </a:lnTo>
                  <a:lnTo>
                    <a:pt x="116" y="351"/>
                  </a:lnTo>
                  <a:lnTo>
                    <a:pt x="117" y="355"/>
                  </a:lnTo>
                  <a:lnTo>
                    <a:pt x="120" y="358"/>
                  </a:lnTo>
                  <a:lnTo>
                    <a:pt x="123" y="360"/>
                  </a:lnTo>
                  <a:lnTo>
                    <a:pt x="128" y="364"/>
                  </a:lnTo>
                  <a:lnTo>
                    <a:pt x="133" y="366"/>
                  </a:lnTo>
                  <a:lnTo>
                    <a:pt x="140" y="368"/>
                  </a:lnTo>
                  <a:lnTo>
                    <a:pt x="147" y="370"/>
                  </a:lnTo>
                  <a:lnTo>
                    <a:pt x="153" y="370"/>
                  </a:lnTo>
                  <a:lnTo>
                    <a:pt x="168" y="370"/>
                  </a:lnTo>
                  <a:lnTo>
                    <a:pt x="168" y="381"/>
                  </a:lnTo>
                  <a:lnTo>
                    <a:pt x="0" y="381"/>
                  </a:lnTo>
                  <a:lnTo>
                    <a:pt x="0" y="370"/>
                  </a:lnTo>
                  <a:lnTo>
                    <a:pt x="14" y="370"/>
                  </a:lnTo>
                  <a:lnTo>
                    <a:pt x="25" y="369"/>
                  </a:lnTo>
                  <a:lnTo>
                    <a:pt x="35" y="367"/>
                  </a:lnTo>
                  <a:lnTo>
                    <a:pt x="39" y="365"/>
                  </a:lnTo>
                  <a:lnTo>
                    <a:pt x="43" y="363"/>
                  </a:lnTo>
                  <a:lnTo>
                    <a:pt x="46" y="359"/>
                  </a:lnTo>
                  <a:lnTo>
                    <a:pt x="49" y="356"/>
                  </a:lnTo>
                  <a:lnTo>
                    <a:pt x="53" y="351"/>
                  </a:lnTo>
                  <a:lnTo>
                    <a:pt x="54" y="341"/>
                  </a:lnTo>
                  <a:lnTo>
                    <a:pt x="56" y="328"/>
                  </a:lnTo>
                  <a:lnTo>
                    <a:pt x="56" y="313"/>
                  </a:lnTo>
                  <a:lnTo>
                    <a:pt x="56" y="68"/>
                  </a:lnTo>
                  <a:lnTo>
                    <a:pt x="56" y="55"/>
                  </a:lnTo>
                  <a:lnTo>
                    <a:pt x="55" y="43"/>
                  </a:lnTo>
                  <a:lnTo>
                    <a:pt x="54" y="35"/>
                  </a:lnTo>
                  <a:lnTo>
                    <a:pt x="53" y="29"/>
                  </a:lnTo>
                  <a:lnTo>
                    <a:pt x="50" y="26"/>
                  </a:lnTo>
                  <a:lnTo>
                    <a:pt x="48" y="22"/>
                  </a:lnTo>
                  <a:lnTo>
                    <a:pt x="45" y="20"/>
                  </a:lnTo>
                  <a:lnTo>
                    <a:pt x="40" y="17"/>
                  </a:lnTo>
                  <a:lnTo>
                    <a:pt x="34" y="14"/>
                  </a:lnTo>
                  <a:lnTo>
                    <a:pt x="27" y="12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53" y="10"/>
                  </a:lnTo>
                  <a:lnTo>
                    <a:pt x="147" y="10"/>
                  </a:lnTo>
                  <a:lnTo>
                    <a:pt x="140" y="12"/>
                  </a:lnTo>
                  <a:lnTo>
                    <a:pt x="133" y="14"/>
                  </a:lnTo>
                  <a:lnTo>
                    <a:pt x="128" y="17"/>
                  </a:lnTo>
                  <a:lnTo>
                    <a:pt x="123" y="19"/>
                  </a:lnTo>
                  <a:lnTo>
                    <a:pt x="120" y="22"/>
                  </a:lnTo>
                  <a:lnTo>
                    <a:pt x="117" y="26"/>
                  </a:lnTo>
                  <a:lnTo>
                    <a:pt x="115" y="30"/>
                  </a:lnTo>
                  <a:lnTo>
                    <a:pt x="113" y="36"/>
                  </a:lnTo>
                  <a:lnTo>
                    <a:pt x="112" y="44"/>
                  </a:lnTo>
                  <a:lnTo>
                    <a:pt x="111" y="55"/>
                  </a:lnTo>
                  <a:lnTo>
                    <a:pt x="111" y="68"/>
                  </a:lnTo>
                  <a:lnTo>
                    <a:pt x="111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2" name="Freeform 1463"/>
            <p:cNvSpPr>
              <a:spLocks noEditPoints="1"/>
            </p:cNvSpPr>
            <p:nvPr/>
          </p:nvSpPr>
          <p:spPr bwMode="auto">
            <a:xfrm>
              <a:off x="3886" y="995"/>
              <a:ext cx="51" cy="61"/>
            </a:xfrm>
            <a:custGeom>
              <a:avLst/>
              <a:gdLst>
                <a:gd name="T0" fmla="*/ 41 w 223"/>
                <a:gd name="T1" fmla="*/ 118 h 273"/>
                <a:gd name="T2" fmla="*/ 44 w 223"/>
                <a:gd name="T3" fmla="*/ 143 h 273"/>
                <a:gd name="T4" fmla="*/ 52 w 223"/>
                <a:gd name="T5" fmla="*/ 166 h 273"/>
                <a:gd name="T6" fmla="*/ 62 w 223"/>
                <a:gd name="T7" fmla="*/ 185 h 273"/>
                <a:gd name="T8" fmla="*/ 76 w 223"/>
                <a:gd name="T9" fmla="*/ 201 h 273"/>
                <a:gd name="T10" fmla="*/ 91 w 223"/>
                <a:gd name="T11" fmla="*/ 214 h 273"/>
                <a:gd name="T12" fmla="*/ 109 w 223"/>
                <a:gd name="T13" fmla="*/ 222 h 273"/>
                <a:gd name="T14" fmla="*/ 127 w 223"/>
                <a:gd name="T15" fmla="*/ 226 h 273"/>
                <a:gd name="T16" fmla="*/ 149 w 223"/>
                <a:gd name="T17" fmla="*/ 226 h 273"/>
                <a:gd name="T18" fmla="*/ 172 w 223"/>
                <a:gd name="T19" fmla="*/ 219 h 273"/>
                <a:gd name="T20" fmla="*/ 187 w 223"/>
                <a:gd name="T21" fmla="*/ 209 h 273"/>
                <a:gd name="T22" fmla="*/ 195 w 223"/>
                <a:gd name="T23" fmla="*/ 199 h 273"/>
                <a:gd name="T24" fmla="*/ 208 w 223"/>
                <a:gd name="T25" fmla="*/ 181 h 273"/>
                <a:gd name="T26" fmla="*/ 223 w 223"/>
                <a:gd name="T27" fmla="*/ 170 h 273"/>
                <a:gd name="T28" fmla="*/ 219 w 223"/>
                <a:gd name="T29" fmla="*/ 190 h 273"/>
                <a:gd name="T30" fmla="*/ 211 w 223"/>
                <a:gd name="T31" fmla="*/ 208 h 273"/>
                <a:gd name="T32" fmla="*/ 201 w 223"/>
                <a:gd name="T33" fmla="*/ 224 h 273"/>
                <a:gd name="T34" fmla="*/ 188 w 223"/>
                <a:gd name="T35" fmla="*/ 241 h 273"/>
                <a:gd name="T36" fmla="*/ 172 w 223"/>
                <a:gd name="T37" fmla="*/ 254 h 273"/>
                <a:gd name="T38" fmla="*/ 154 w 223"/>
                <a:gd name="T39" fmla="*/ 265 h 273"/>
                <a:gd name="T40" fmla="*/ 136 w 223"/>
                <a:gd name="T41" fmla="*/ 270 h 273"/>
                <a:gd name="T42" fmla="*/ 115 w 223"/>
                <a:gd name="T43" fmla="*/ 273 h 273"/>
                <a:gd name="T44" fmla="*/ 91 w 223"/>
                <a:gd name="T45" fmla="*/ 270 h 273"/>
                <a:gd name="T46" fmla="*/ 70 w 223"/>
                <a:gd name="T47" fmla="*/ 264 h 273"/>
                <a:gd name="T48" fmla="*/ 51 w 223"/>
                <a:gd name="T49" fmla="*/ 252 h 273"/>
                <a:gd name="T50" fmla="*/ 33 w 223"/>
                <a:gd name="T51" fmla="*/ 236 h 273"/>
                <a:gd name="T52" fmla="*/ 18 w 223"/>
                <a:gd name="T53" fmla="*/ 216 h 273"/>
                <a:gd name="T54" fmla="*/ 7 w 223"/>
                <a:gd name="T55" fmla="*/ 194 h 273"/>
                <a:gd name="T56" fmla="*/ 1 w 223"/>
                <a:gd name="T57" fmla="*/ 168 h 273"/>
                <a:gd name="T58" fmla="*/ 0 w 223"/>
                <a:gd name="T59" fmla="*/ 139 h 273"/>
                <a:gd name="T60" fmla="*/ 2 w 223"/>
                <a:gd name="T61" fmla="*/ 108 h 273"/>
                <a:gd name="T62" fmla="*/ 7 w 223"/>
                <a:gd name="T63" fmla="*/ 81 h 273"/>
                <a:gd name="T64" fmla="*/ 18 w 223"/>
                <a:gd name="T65" fmla="*/ 57 h 273"/>
                <a:gd name="T66" fmla="*/ 34 w 223"/>
                <a:gd name="T67" fmla="*/ 37 h 273"/>
                <a:gd name="T68" fmla="*/ 53 w 223"/>
                <a:gd name="T69" fmla="*/ 20 h 273"/>
                <a:gd name="T70" fmla="*/ 74 w 223"/>
                <a:gd name="T71" fmla="*/ 9 h 273"/>
                <a:gd name="T72" fmla="*/ 96 w 223"/>
                <a:gd name="T73" fmla="*/ 2 h 273"/>
                <a:gd name="T74" fmla="*/ 121 w 223"/>
                <a:gd name="T75" fmla="*/ 0 h 273"/>
                <a:gd name="T76" fmla="*/ 142 w 223"/>
                <a:gd name="T77" fmla="*/ 1 h 273"/>
                <a:gd name="T78" fmla="*/ 162 w 223"/>
                <a:gd name="T79" fmla="*/ 6 h 273"/>
                <a:gd name="T80" fmla="*/ 179 w 223"/>
                <a:gd name="T81" fmla="*/ 15 h 273"/>
                <a:gd name="T82" fmla="*/ 194 w 223"/>
                <a:gd name="T83" fmla="*/ 28 h 273"/>
                <a:gd name="T84" fmla="*/ 206 w 223"/>
                <a:gd name="T85" fmla="*/ 43 h 273"/>
                <a:gd name="T86" fmla="*/ 216 w 223"/>
                <a:gd name="T87" fmla="*/ 61 h 273"/>
                <a:gd name="T88" fmla="*/ 221 w 223"/>
                <a:gd name="T89" fmla="*/ 82 h 273"/>
                <a:gd name="T90" fmla="*/ 223 w 223"/>
                <a:gd name="T91" fmla="*/ 104 h 273"/>
                <a:gd name="T92" fmla="*/ 41 w 223"/>
                <a:gd name="T93" fmla="*/ 88 h 273"/>
                <a:gd name="T94" fmla="*/ 162 w 223"/>
                <a:gd name="T95" fmla="*/ 76 h 273"/>
                <a:gd name="T96" fmla="*/ 159 w 223"/>
                <a:gd name="T97" fmla="*/ 59 h 273"/>
                <a:gd name="T98" fmla="*/ 152 w 223"/>
                <a:gd name="T99" fmla="*/ 45 h 273"/>
                <a:gd name="T100" fmla="*/ 142 w 223"/>
                <a:gd name="T101" fmla="*/ 33 h 273"/>
                <a:gd name="T102" fmla="*/ 128 w 223"/>
                <a:gd name="T103" fmla="*/ 25 h 273"/>
                <a:gd name="T104" fmla="*/ 112 w 223"/>
                <a:gd name="T105" fmla="*/ 20 h 273"/>
                <a:gd name="T106" fmla="*/ 99 w 223"/>
                <a:gd name="T107" fmla="*/ 19 h 273"/>
                <a:gd name="T108" fmla="*/ 88 w 223"/>
                <a:gd name="T109" fmla="*/ 22 h 273"/>
                <a:gd name="T110" fmla="*/ 77 w 223"/>
                <a:gd name="T111" fmla="*/ 27 h 273"/>
                <a:gd name="T112" fmla="*/ 67 w 223"/>
                <a:gd name="T113" fmla="*/ 33 h 273"/>
                <a:gd name="T114" fmla="*/ 58 w 223"/>
                <a:gd name="T115" fmla="*/ 42 h 273"/>
                <a:gd name="T116" fmla="*/ 51 w 223"/>
                <a:gd name="T117" fmla="*/ 53 h 273"/>
                <a:gd name="T118" fmla="*/ 45 w 223"/>
                <a:gd name="T119" fmla="*/ 66 h 273"/>
                <a:gd name="T120" fmla="*/ 42 w 223"/>
                <a:gd name="T121" fmla="*/ 8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3" h="273">
                  <a:moveTo>
                    <a:pt x="41" y="104"/>
                  </a:moveTo>
                  <a:lnTo>
                    <a:pt x="41" y="118"/>
                  </a:lnTo>
                  <a:lnTo>
                    <a:pt x="42" y="131"/>
                  </a:lnTo>
                  <a:lnTo>
                    <a:pt x="44" y="143"/>
                  </a:lnTo>
                  <a:lnTo>
                    <a:pt x="47" y="155"/>
                  </a:lnTo>
                  <a:lnTo>
                    <a:pt x="52" y="166"/>
                  </a:lnTo>
                  <a:lnTo>
                    <a:pt x="56" y="177"/>
                  </a:lnTo>
                  <a:lnTo>
                    <a:pt x="62" y="185"/>
                  </a:lnTo>
                  <a:lnTo>
                    <a:pt x="69" y="194"/>
                  </a:lnTo>
                  <a:lnTo>
                    <a:pt x="76" y="201"/>
                  </a:lnTo>
                  <a:lnTo>
                    <a:pt x="84" y="208"/>
                  </a:lnTo>
                  <a:lnTo>
                    <a:pt x="91" y="214"/>
                  </a:lnTo>
                  <a:lnTo>
                    <a:pt x="100" y="219"/>
                  </a:lnTo>
                  <a:lnTo>
                    <a:pt x="109" y="222"/>
                  </a:lnTo>
                  <a:lnTo>
                    <a:pt x="118" y="224"/>
                  </a:lnTo>
                  <a:lnTo>
                    <a:pt x="127" y="226"/>
                  </a:lnTo>
                  <a:lnTo>
                    <a:pt x="137" y="226"/>
                  </a:lnTo>
                  <a:lnTo>
                    <a:pt x="149" y="226"/>
                  </a:lnTo>
                  <a:lnTo>
                    <a:pt x="161" y="223"/>
                  </a:lnTo>
                  <a:lnTo>
                    <a:pt x="172" y="219"/>
                  </a:lnTo>
                  <a:lnTo>
                    <a:pt x="182" y="212"/>
                  </a:lnTo>
                  <a:lnTo>
                    <a:pt x="187" y="209"/>
                  </a:lnTo>
                  <a:lnTo>
                    <a:pt x="191" y="205"/>
                  </a:lnTo>
                  <a:lnTo>
                    <a:pt x="195" y="199"/>
                  </a:lnTo>
                  <a:lnTo>
                    <a:pt x="200" y="194"/>
                  </a:lnTo>
                  <a:lnTo>
                    <a:pt x="208" y="181"/>
                  </a:lnTo>
                  <a:lnTo>
                    <a:pt x="214" y="165"/>
                  </a:lnTo>
                  <a:lnTo>
                    <a:pt x="223" y="170"/>
                  </a:lnTo>
                  <a:lnTo>
                    <a:pt x="221" y="180"/>
                  </a:lnTo>
                  <a:lnTo>
                    <a:pt x="219" y="190"/>
                  </a:lnTo>
                  <a:lnTo>
                    <a:pt x="215" y="198"/>
                  </a:lnTo>
                  <a:lnTo>
                    <a:pt x="211" y="208"/>
                  </a:lnTo>
                  <a:lnTo>
                    <a:pt x="206" y="216"/>
                  </a:lnTo>
                  <a:lnTo>
                    <a:pt x="201" y="224"/>
                  </a:lnTo>
                  <a:lnTo>
                    <a:pt x="194" y="233"/>
                  </a:lnTo>
                  <a:lnTo>
                    <a:pt x="188" y="241"/>
                  </a:lnTo>
                  <a:lnTo>
                    <a:pt x="180" y="248"/>
                  </a:lnTo>
                  <a:lnTo>
                    <a:pt x="172" y="254"/>
                  </a:lnTo>
                  <a:lnTo>
                    <a:pt x="163" y="260"/>
                  </a:lnTo>
                  <a:lnTo>
                    <a:pt x="154" y="265"/>
                  </a:lnTo>
                  <a:lnTo>
                    <a:pt x="146" y="268"/>
                  </a:lnTo>
                  <a:lnTo>
                    <a:pt x="136" y="270"/>
                  </a:lnTo>
                  <a:lnTo>
                    <a:pt x="126" y="271"/>
                  </a:lnTo>
                  <a:lnTo>
                    <a:pt x="115" y="273"/>
                  </a:lnTo>
                  <a:lnTo>
                    <a:pt x="104" y="271"/>
                  </a:lnTo>
                  <a:lnTo>
                    <a:pt x="91" y="270"/>
                  </a:lnTo>
                  <a:lnTo>
                    <a:pt x="80" y="267"/>
                  </a:lnTo>
                  <a:lnTo>
                    <a:pt x="70" y="264"/>
                  </a:lnTo>
                  <a:lnTo>
                    <a:pt x="60" y="259"/>
                  </a:lnTo>
                  <a:lnTo>
                    <a:pt x="51" y="252"/>
                  </a:lnTo>
                  <a:lnTo>
                    <a:pt x="42" y="244"/>
                  </a:lnTo>
                  <a:lnTo>
                    <a:pt x="33" y="236"/>
                  </a:lnTo>
                  <a:lnTo>
                    <a:pt x="25" y="227"/>
                  </a:lnTo>
                  <a:lnTo>
                    <a:pt x="18" y="216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4" y="182"/>
                  </a:lnTo>
                  <a:lnTo>
                    <a:pt x="1" y="168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" y="108"/>
                  </a:lnTo>
                  <a:lnTo>
                    <a:pt x="4" y="94"/>
                  </a:lnTo>
                  <a:lnTo>
                    <a:pt x="7" y="81"/>
                  </a:lnTo>
                  <a:lnTo>
                    <a:pt x="13" y="68"/>
                  </a:lnTo>
                  <a:lnTo>
                    <a:pt x="18" y="57"/>
                  </a:lnTo>
                  <a:lnTo>
                    <a:pt x="26" y="46"/>
                  </a:lnTo>
                  <a:lnTo>
                    <a:pt x="34" y="37"/>
                  </a:lnTo>
                  <a:lnTo>
                    <a:pt x="43" y="28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4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2" y="1"/>
                  </a:lnTo>
                  <a:lnTo>
                    <a:pt x="152" y="3"/>
                  </a:lnTo>
                  <a:lnTo>
                    <a:pt x="162" y="6"/>
                  </a:lnTo>
                  <a:lnTo>
                    <a:pt x="171" y="11"/>
                  </a:lnTo>
                  <a:lnTo>
                    <a:pt x="179" y="15"/>
                  </a:lnTo>
                  <a:lnTo>
                    <a:pt x="188" y="22"/>
                  </a:lnTo>
                  <a:lnTo>
                    <a:pt x="194" y="28"/>
                  </a:lnTo>
                  <a:lnTo>
                    <a:pt x="201" y="36"/>
                  </a:lnTo>
                  <a:lnTo>
                    <a:pt x="206" y="43"/>
                  </a:lnTo>
                  <a:lnTo>
                    <a:pt x="212" y="52"/>
                  </a:lnTo>
                  <a:lnTo>
                    <a:pt x="216" y="61"/>
                  </a:lnTo>
                  <a:lnTo>
                    <a:pt x="219" y="71"/>
                  </a:lnTo>
                  <a:lnTo>
                    <a:pt x="221" y="82"/>
                  </a:lnTo>
                  <a:lnTo>
                    <a:pt x="223" y="93"/>
                  </a:lnTo>
                  <a:lnTo>
                    <a:pt x="223" y="104"/>
                  </a:lnTo>
                  <a:lnTo>
                    <a:pt x="41" y="104"/>
                  </a:lnTo>
                  <a:close/>
                  <a:moveTo>
                    <a:pt x="41" y="88"/>
                  </a:moveTo>
                  <a:lnTo>
                    <a:pt x="162" y="88"/>
                  </a:lnTo>
                  <a:lnTo>
                    <a:pt x="162" y="76"/>
                  </a:lnTo>
                  <a:lnTo>
                    <a:pt x="160" y="67"/>
                  </a:lnTo>
                  <a:lnTo>
                    <a:pt x="159" y="59"/>
                  </a:lnTo>
                  <a:lnTo>
                    <a:pt x="157" y="53"/>
                  </a:lnTo>
                  <a:lnTo>
                    <a:pt x="152" y="45"/>
                  </a:lnTo>
                  <a:lnTo>
                    <a:pt x="148" y="39"/>
                  </a:lnTo>
                  <a:lnTo>
                    <a:pt x="142" y="33"/>
                  </a:lnTo>
                  <a:lnTo>
                    <a:pt x="136" y="28"/>
                  </a:lnTo>
                  <a:lnTo>
                    <a:pt x="128" y="25"/>
                  </a:lnTo>
                  <a:lnTo>
                    <a:pt x="120" y="22"/>
                  </a:lnTo>
                  <a:lnTo>
                    <a:pt x="112" y="20"/>
                  </a:lnTo>
                  <a:lnTo>
                    <a:pt x="105" y="19"/>
                  </a:lnTo>
                  <a:lnTo>
                    <a:pt x="99" y="19"/>
                  </a:lnTo>
                  <a:lnTo>
                    <a:pt x="94" y="20"/>
                  </a:lnTo>
                  <a:lnTo>
                    <a:pt x="88" y="22"/>
                  </a:lnTo>
                  <a:lnTo>
                    <a:pt x="83" y="24"/>
                  </a:lnTo>
                  <a:lnTo>
                    <a:pt x="77" y="27"/>
                  </a:lnTo>
                  <a:lnTo>
                    <a:pt x="73" y="29"/>
                  </a:lnTo>
                  <a:lnTo>
                    <a:pt x="67" y="33"/>
                  </a:lnTo>
                  <a:lnTo>
                    <a:pt x="63" y="38"/>
                  </a:lnTo>
                  <a:lnTo>
                    <a:pt x="58" y="42"/>
                  </a:lnTo>
                  <a:lnTo>
                    <a:pt x="54" y="47"/>
                  </a:lnTo>
                  <a:lnTo>
                    <a:pt x="51" y="53"/>
                  </a:lnTo>
                  <a:lnTo>
                    <a:pt x="47" y="59"/>
                  </a:lnTo>
                  <a:lnTo>
                    <a:pt x="45" y="66"/>
                  </a:lnTo>
                  <a:lnTo>
                    <a:pt x="43" y="72"/>
                  </a:lnTo>
                  <a:lnTo>
                    <a:pt x="42" y="80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3" name="Freeform 1464"/>
            <p:cNvSpPr>
              <a:spLocks noEditPoints="1"/>
            </p:cNvSpPr>
            <p:nvPr/>
          </p:nvSpPr>
          <p:spPr bwMode="auto">
            <a:xfrm>
              <a:off x="3978" y="969"/>
              <a:ext cx="91" cy="85"/>
            </a:xfrm>
            <a:custGeom>
              <a:avLst/>
              <a:gdLst>
                <a:gd name="T0" fmla="*/ 0 w 394"/>
                <a:gd name="T1" fmla="*/ 370 h 381"/>
                <a:gd name="T2" fmla="*/ 21 w 394"/>
                <a:gd name="T3" fmla="*/ 370 h 381"/>
                <a:gd name="T4" fmla="*/ 31 w 394"/>
                <a:gd name="T5" fmla="*/ 368 h 381"/>
                <a:gd name="T6" fmla="*/ 40 w 394"/>
                <a:gd name="T7" fmla="*/ 364 h 381"/>
                <a:gd name="T8" fmla="*/ 47 w 394"/>
                <a:gd name="T9" fmla="*/ 358 h 381"/>
                <a:gd name="T10" fmla="*/ 53 w 394"/>
                <a:gd name="T11" fmla="*/ 349 h 381"/>
                <a:gd name="T12" fmla="*/ 56 w 394"/>
                <a:gd name="T13" fmla="*/ 328 h 381"/>
                <a:gd name="T14" fmla="*/ 56 w 394"/>
                <a:gd name="T15" fmla="*/ 68 h 381"/>
                <a:gd name="T16" fmla="*/ 54 w 394"/>
                <a:gd name="T17" fmla="*/ 38 h 381"/>
                <a:gd name="T18" fmla="*/ 48 w 394"/>
                <a:gd name="T19" fmla="*/ 22 h 381"/>
                <a:gd name="T20" fmla="*/ 34 w 394"/>
                <a:gd name="T21" fmla="*/ 14 h 381"/>
                <a:gd name="T22" fmla="*/ 14 w 394"/>
                <a:gd name="T23" fmla="*/ 10 h 381"/>
                <a:gd name="T24" fmla="*/ 0 w 394"/>
                <a:gd name="T25" fmla="*/ 0 h 381"/>
                <a:gd name="T26" fmla="*/ 181 w 394"/>
                <a:gd name="T27" fmla="*/ 0 h 381"/>
                <a:gd name="T28" fmla="*/ 220 w 394"/>
                <a:gd name="T29" fmla="*/ 3 h 381"/>
                <a:gd name="T30" fmla="*/ 253 w 394"/>
                <a:gd name="T31" fmla="*/ 7 h 381"/>
                <a:gd name="T32" fmla="*/ 281 w 394"/>
                <a:gd name="T33" fmla="*/ 15 h 381"/>
                <a:gd name="T34" fmla="*/ 304 w 394"/>
                <a:gd name="T35" fmla="*/ 24 h 381"/>
                <a:gd name="T36" fmla="*/ 325 w 394"/>
                <a:gd name="T37" fmla="*/ 37 h 381"/>
                <a:gd name="T38" fmla="*/ 344 w 394"/>
                <a:gd name="T39" fmla="*/ 54 h 381"/>
                <a:gd name="T40" fmla="*/ 359 w 394"/>
                <a:gd name="T41" fmla="*/ 73 h 381"/>
                <a:gd name="T42" fmla="*/ 373 w 394"/>
                <a:gd name="T43" fmla="*/ 96 h 381"/>
                <a:gd name="T44" fmla="*/ 383 w 394"/>
                <a:gd name="T45" fmla="*/ 119 h 381"/>
                <a:gd name="T46" fmla="*/ 391 w 394"/>
                <a:gd name="T47" fmla="*/ 146 h 381"/>
                <a:gd name="T48" fmla="*/ 394 w 394"/>
                <a:gd name="T49" fmla="*/ 174 h 381"/>
                <a:gd name="T50" fmla="*/ 393 w 394"/>
                <a:gd name="T51" fmla="*/ 208 h 381"/>
                <a:gd name="T52" fmla="*/ 388 w 394"/>
                <a:gd name="T53" fmla="*/ 244 h 381"/>
                <a:gd name="T54" fmla="*/ 376 w 394"/>
                <a:gd name="T55" fmla="*/ 278 h 381"/>
                <a:gd name="T56" fmla="*/ 357 w 394"/>
                <a:gd name="T57" fmla="*/ 308 h 381"/>
                <a:gd name="T58" fmla="*/ 338 w 394"/>
                <a:gd name="T59" fmla="*/ 328 h 381"/>
                <a:gd name="T60" fmla="*/ 321 w 394"/>
                <a:gd name="T61" fmla="*/ 341 h 381"/>
                <a:gd name="T62" fmla="*/ 304 w 394"/>
                <a:gd name="T63" fmla="*/ 352 h 381"/>
                <a:gd name="T64" fmla="*/ 285 w 394"/>
                <a:gd name="T65" fmla="*/ 362 h 381"/>
                <a:gd name="T66" fmla="*/ 264 w 394"/>
                <a:gd name="T67" fmla="*/ 369 h 381"/>
                <a:gd name="T68" fmla="*/ 241 w 394"/>
                <a:gd name="T69" fmla="*/ 375 h 381"/>
                <a:gd name="T70" fmla="*/ 202 w 394"/>
                <a:gd name="T71" fmla="*/ 380 h 381"/>
                <a:gd name="T72" fmla="*/ 0 w 394"/>
                <a:gd name="T73" fmla="*/ 381 h 381"/>
                <a:gd name="T74" fmla="*/ 129 w 394"/>
                <a:gd name="T75" fmla="*/ 356 h 381"/>
                <a:gd name="T76" fmla="*/ 160 w 394"/>
                <a:gd name="T77" fmla="*/ 360 h 381"/>
                <a:gd name="T78" fmla="*/ 190 w 394"/>
                <a:gd name="T79" fmla="*/ 360 h 381"/>
                <a:gd name="T80" fmla="*/ 220 w 394"/>
                <a:gd name="T81" fmla="*/ 354 h 381"/>
                <a:gd name="T82" fmla="*/ 249 w 394"/>
                <a:gd name="T83" fmla="*/ 343 h 381"/>
                <a:gd name="T84" fmla="*/ 273 w 394"/>
                <a:gd name="T85" fmla="*/ 326 h 381"/>
                <a:gd name="T86" fmla="*/ 295 w 394"/>
                <a:gd name="T87" fmla="*/ 303 h 381"/>
                <a:gd name="T88" fmla="*/ 312 w 394"/>
                <a:gd name="T89" fmla="*/ 276 h 381"/>
                <a:gd name="T90" fmla="*/ 323 w 394"/>
                <a:gd name="T91" fmla="*/ 245 h 381"/>
                <a:gd name="T92" fmla="*/ 328 w 394"/>
                <a:gd name="T93" fmla="*/ 210 h 381"/>
                <a:gd name="T94" fmla="*/ 328 w 394"/>
                <a:gd name="T95" fmla="*/ 172 h 381"/>
                <a:gd name="T96" fmla="*/ 323 w 394"/>
                <a:gd name="T97" fmla="*/ 136 h 381"/>
                <a:gd name="T98" fmla="*/ 312 w 394"/>
                <a:gd name="T99" fmla="*/ 105 h 381"/>
                <a:gd name="T100" fmla="*/ 295 w 394"/>
                <a:gd name="T101" fmla="*/ 78 h 381"/>
                <a:gd name="T102" fmla="*/ 273 w 394"/>
                <a:gd name="T103" fmla="*/ 56 h 381"/>
                <a:gd name="T104" fmla="*/ 247 w 394"/>
                <a:gd name="T105" fmla="*/ 38 h 381"/>
                <a:gd name="T106" fmla="*/ 220 w 394"/>
                <a:gd name="T107" fmla="*/ 28 h 381"/>
                <a:gd name="T108" fmla="*/ 188 w 394"/>
                <a:gd name="T109" fmla="*/ 22 h 381"/>
                <a:gd name="T110" fmla="*/ 158 w 394"/>
                <a:gd name="T111" fmla="*/ 21 h 381"/>
                <a:gd name="T112" fmla="*/ 128 w 394"/>
                <a:gd name="T113" fmla="*/ 26 h 381"/>
                <a:gd name="T114" fmla="*/ 111 w 394"/>
                <a:gd name="T115" fmla="*/ 35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4" h="381">
                  <a:moveTo>
                    <a:pt x="0" y="381"/>
                  </a:moveTo>
                  <a:lnTo>
                    <a:pt x="0" y="370"/>
                  </a:lnTo>
                  <a:lnTo>
                    <a:pt x="14" y="370"/>
                  </a:lnTo>
                  <a:lnTo>
                    <a:pt x="21" y="370"/>
                  </a:lnTo>
                  <a:lnTo>
                    <a:pt x="26" y="369"/>
                  </a:lnTo>
                  <a:lnTo>
                    <a:pt x="31" y="368"/>
                  </a:lnTo>
                  <a:lnTo>
                    <a:pt x="36" y="366"/>
                  </a:lnTo>
                  <a:lnTo>
                    <a:pt x="40" y="364"/>
                  </a:lnTo>
                  <a:lnTo>
                    <a:pt x="44" y="362"/>
                  </a:lnTo>
                  <a:lnTo>
                    <a:pt x="47" y="358"/>
                  </a:lnTo>
                  <a:lnTo>
                    <a:pt x="49" y="355"/>
                  </a:lnTo>
                  <a:lnTo>
                    <a:pt x="53" y="349"/>
                  </a:lnTo>
                  <a:lnTo>
                    <a:pt x="55" y="340"/>
                  </a:lnTo>
                  <a:lnTo>
                    <a:pt x="56" y="328"/>
                  </a:lnTo>
                  <a:lnTo>
                    <a:pt x="56" y="313"/>
                  </a:lnTo>
                  <a:lnTo>
                    <a:pt x="56" y="68"/>
                  </a:lnTo>
                  <a:lnTo>
                    <a:pt x="56" y="51"/>
                  </a:lnTo>
                  <a:lnTo>
                    <a:pt x="54" y="38"/>
                  </a:lnTo>
                  <a:lnTo>
                    <a:pt x="52" y="29"/>
                  </a:lnTo>
                  <a:lnTo>
                    <a:pt x="48" y="22"/>
                  </a:lnTo>
                  <a:lnTo>
                    <a:pt x="42" y="17"/>
                  </a:lnTo>
                  <a:lnTo>
                    <a:pt x="34" y="14"/>
                  </a:lnTo>
                  <a:lnTo>
                    <a:pt x="25" y="1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81" y="0"/>
                  </a:lnTo>
                  <a:lnTo>
                    <a:pt x="201" y="1"/>
                  </a:lnTo>
                  <a:lnTo>
                    <a:pt x="220" y="3"/>
                  </a:lnTo>
                  <a:lnTo>
                    <a:pt x="236" y="5"/>
                  </a:lnTo>
                  <a:lnTo>
                    <a:pt x="253" y="7"/>
                  </a:lnTo>
                  <a:lnTo>
                    <a:pt x="267" y="10"/>
                  </a:lnTo>
                  <a:lnTo>
                    <a:pt x="281" y="15"/>
                  </a:lnTo>
                  <a:lnTo>
                    <a:pt x="293" y="19"/>
                  </a:lnTo>
                  <a:lnTo>
                    <a:pt x="304" y="24"/>
                  </a:lnTo>
                  <a:lnTo>
                    <a:pt x="315" y="31"/>
                  </a:lnTo>
                  <a:lnTo>
                    <a:pt x="325" y="37"/>
                  </a:lnTo>
                  <a:lnTo>
                    <a:pt x="335" y="45"/>
                  </a:lnTo>
                  <a:lnTo>
                    <a:pt x="344" y="54"/>
                  </a:lnTo>
                  <a:lnTo>
                    <a:pt x="351" y="63"/>
                  </a:lnTo>
                  <a:lnTo>
                    <a:pt x="359" y="73"/>
                  </a:lnTo>
                  <a:lnTo>
                    <a:pt x="367" y="84"/>
                  </a:lnTo>
                  <a:lnTo>
                    <a:pt x="373" y="96"/>
                  </a:lnTo>
                  <a:lnTo>
                    <a:pt x="379" y="107"/>
                  </a:lnTo>
                  <a:lnTo>
                    <a:pt x="383" y="119"/>
                  </a:lnTo>
                  <a:lnTo>
                    <a:pt x="388" y="132"/>
                  </a:lnTo>
                  <a:lnTo>
                    <a:pt x="391" y="146"/>
                  </a:lnTo>
                  <a:lnTo>
                    <a:pt x="393" y="159"/>
                  </a:lnTo>
                  <a:lnTo>
                    <a:pt x="394" y="174"/>
                  </a:lnTo>
                  <a:lnTo>
                    <a:pt x="394" y="188"/>
                  </a:lnTo>
                  <a:lnTo>
                    <a:pt x="393" y="208"/>
                  </a:lnTo>
                  <a:lnTo>
                    <a:pt x="391" y="226"/>
                  </a:lnTo>
                  <a:lnTo>
                    <a:pt x="388" y="244"/>
                  </a:lnTo>
                  <a:lnTo>
                    <a:pt x="382" y="261"/>
                  </a:lnTo>
                  <a:lnTo>
                    <a:pt x="376" y="278"/>
                  </a:lnTo>
                  <a:lnTo>
                    <a:pt x="367" y="293"/>
                  </a:lnTo>
                  <a:lnTo>
                    <a:pt x="357" y="308"/>
                  </a:lnTo>
                  <a:lnTo>
                    <a:pt x="345" y="321"/>
                  </a:lnTo>
                  <a:lnTo>
                    <a:pt x="338" y="328"/>
                  </a:lnTo>
                  <a:lnTo>
                    <a:pt x="330" y="335"/>
                  </a:lnTo>
                  <a:lnTo>
                    <a:pt x="321" y="341"/>
                  </a:lnTo>
                  <a:lnTo>
                    <a:pt x="314" y="348"/>
                  </a:lnTo>
                  <a:lnTo>
                    <a:pt x="304" y="352"/>
                  </a:lnTo>
                  <a:lnTo>
                    <a:pt x="295" y="357"/>
                  </a:lnTo>
                  <a:lnTo>
                    <a:pt x="285" y="362"/>
                  </a:lnTo>
                  <a:lnTo>
                    <a:pt x="275" y="366"/>
                  </a:lnTo>
                  <a:lnTo>
                    <a:pt x="264" y="369"/>
                  </a:lnTo>
                  <a:lnTo>
                    <a:pt x="252" y="372"/>
                  </a:lnTo>
                  <a:lnTo>
                    <a:pt x="241" y="375"/>
                  </a:lnTo>
                  <a:lnTo>
                    <a:pt x="229" y="377"/>
                  </a:lnTo>
                  <a:lnTo>
                    <a:pt x="202" y="380"/>
                  </a:lnTo>
                  <a:lnTo>
                    <a:pt x="176" y="381"/>
                  </a:lnTo>
                  <a:lnTo>
                    <a:pt x="0" y="381"/>
                  </a:lnTo>
                  <a:close/>
                  <a:moveTo>
                    <a:pt x="111" y="353"/>
                  </a:moveTo>
                  <a:lnTo>
                    <a:pt x="129" y="356"/>
                  </a:lnTo>
                  <a:lnTo>
                    <a:pt x="146" y="359"/>
                  </a:lnTo>
                  <a:lnTo>
                    <a:pt x="160" y="360"/>
                  </a:lnTo>
                  <a:lnTo>
                    <a:pt x="173" y="360"/>
                  </a:lnTo>
                  <a:lnTo>
                    <a:pt x="190" y="360"/>
                  </a:lnTo>
                  <a:lnTo>
                    <a:pt x="205" y="358"/>
                  </a:lnTo>
                  <a:lnTo>
                    <a:pt x="220" y="354"/>
                  </a:lnTo>
                  <a:lnTo>
                    <a:pt x="234" y="350"/>
                  </a:lnTo>
                  <a:lnTo>
                    <a:pt x="249" y="343"/>
                  </a:lnTo>
                  <a:lnTo>
                    <a:pt x="261" y="335"/>
                  </a:lnTo>
                  <a:lnTo>
                    <a:pt x="273" y="326"/>
                  </a:lnTo>
                  <a:lnTo>
                    <a:pt x="285" y="315"/>
                  </a:lnTo>
                  <a:lnTo>
                    <a:pt x="295" y="303"/>
                  </a:lnTo>
                  <a:lnTo>
                    <a:pt x="304" y="290"/>
                  </a:lnTo>
                  <a:lnTo>
                    <a:pt x="312" y="276"/>
                  </a:lnTo>
                  <a:lnTo>
                    <a:pt x="318" y="261"/>
                  </a:lnTo>
                  <a:lnTo>
                    <a:pt x="323" y="245"/>
                  </a:lnTo>
                  <a:lnTo>
                    <a:pt x="326" y="228"/>
                  </a:lnTo>
                  <a:lnTo>
                    <a:pt x="328" y="210"/>
                  </a:lnTo>
                  <a:lnTo>
                    <a:pt x="329" y="191"/>
                  </a:lnTo>
                  <a:lnTo>
                    <a:pt x="328" y="172"/>
                  </a:lnTo>
                  <a:lnTo>
                    <a:pt x="326" y="154"/>
                  </a:lnTo>
                  <a:lnTo>
                    <a:pt x="323" y="136"/>
                  </a:lnTo>
                  <a:lnTo>
                    <a:pt x="318" y="120"/>
                  </a:lnTo>
                  <a:lnTo>
                    <a:pt x="312" y="105"/>
                  </a:lnTo>
                  <a:lnTo>
                    <a:pt x="304" y="91"/>
                  </a:lnTo>
                  <a:lnTo>
                    <a:pt x="295" y="78"/>
                  </a:lnTo>
                  <a:lnTo>
                    <a:pt x="285" y="66"/>
                  </a:lnTo>
                  <a:lnTo>
                    <a:pt x="273" y="56"/>
                  </a:lnTo>
                  <a:lnTo>
                    <a:pt x="261" y="47"/>
                  </a:lnTo>
                  <a:lnTo>
                    <a:pt x="247" y="38"/>
                  </a:lnTo>
                  <a:lnTo>
                    <a:pt x="234" y="33"/>
                  </a:lnTo>
                  <a:lnTo>
                    <a:pt x="220" y="28"/>
                  </a:lnTo>
                  <a:lnTo>
                    <a:pt x="204" y="24"/>
                  </a:lnTo>
                  <a:lnTo>
                    <a:pt x="188" y="22"/>
                  </a:lnTo>
                  <a:lnTo>
                    <a:pt x="171" y="21"/>
                  </a:lnTo>
                  <a:lnTo>
                    <a:pt x="158" y="21"/>
                  </a:lnTo>
                  <a:lnTo>
                    <a:pt x="143" y="23"/>
                  </a:lnTo>
                  <a:lnTo>
                    <a:pt x="128" y="26"/>
                  </a:lnTo>
                  <a:lnTo>
                    <a:pt x="111" y="30"/>
                  </a:lnTo>
                  <a:lnTo>
                    <a:pt x="111" y="3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4" name="Freeform 1465"/>
            <p:cNvSpPr>
              <a:spLocks noEditPoints="1"/>
            </p:cNvSpPr>
            <p:nvPr/>
          </p:nvSpPr>
          <p:spPr bwMode="auto">
            <a:xfrm>
              <a:off x="4078" y="965"/>
              <a:ext cx="30" cy="89"/>
            </a:xfrm>
            <a:custGeom>
              <a:avLst/>
              <a:gdLst>
                <a:gd name="T0" fmla="*/ 74 w 133"/>
                <a:gd name="T1" fmla="*/ 0 h 400"/>
                <a:gd name="T2" fmla="*/ 85 w 133"/>
                <a:gd name="T3" fmla="*/ 5 h 400"/>
                <a:gd name="T4" fmla="*/ 93 w 133"/>
                <a:gd name="T5" fmla="*/ 13 h 400"/>
                <a:gd name="T6" fmla="*/ 98 w 133"/>
                <a:gd name="T7" fmla="*/ 23 h 400"/>
                <a:gd name="T8" fmla="*/ 98 w 133"/>
                <a:gd name="T9" fmla="*/ 35 h 400"/>
                <a:gd name="T10" fmla="*/ 93 w 133"/>
                <a:gd name="T11" fmla="*/ 45 h 400"/>
                <a:gd name="T12" fmla="*/ 85 w 133"/>
                <a:gd name="T13" fmla="*/ 52 h 400"/>
                <a:gd name="T14" fmla="*/ 74 w 133"/>
                <a:gd name="T15" fmla="*/ 56 h 400"/>
                <a:gd name="T16" fmla="*/ 63 w 133"/>
                <a:gd name="T17" fmla="*/ 56 h 400"/>
                <a:gd name="T18" fmla="*/ 52 w 133"/>
                <a:gd name="T19" fmla="*/ 52 h 400"/>
                <a:gd name="T20" fmla="*/ 45 w 133"/>
                <a:gd name="T21" fmla="*/ 45 h 400"/>
                <a:gd name="T22" fmla="*/ 40 w 133"/>
                <a:gd name="T23" fmla="*/ 35 h 400"/>
                <a:gd name="T24" fmla="*/ 40 w 133"/>
                <a:gd name="T25" fmla="*/ 23 h 400"/>
                <a:gd name="T26" fmla="*/ 45 w 133"/>
                <a:gd name="T27" fmla="*/ 13 h 400"/>
                <a:gd name="T28" fmla="*/ 52 w 133"/>
                <a:gd name="T29" fmla="*/ 5 h 400"/>
                <a:gd name="T30" fmla="*/ 63 w 133"/>
                <a:gd name="T31" fmla="*/ 0 h 400"/>
                <a:gd name="T32" fmla="*/ 93 w 133"/>
                <a:gd name="T33" fmla="*/ 135 h 400"/>
                <a:gd name="T34" fmla="*/ 93 w 133"/>
                <a:gd name="T35" fmla="*/ 353 h 400"/>
                <a:gd name="T36" fmla="*/ 95 w 133"/>
                <a:gd name="T37" fmla="*/ 369 h 400"/>
                <a:gd name="T38" fmla="*/ 99 w 133"/>
                <a:gd name="T39" fmla="*/ 377 h 400"/>
                <a:gd name="T40" fmla="*/ 104 w 133"/>
                <a:gd name="T41" fmla="*/ 384 h 400"/>
                <a:gd name="T42" fmla="*/ 112 w 133"/>
                <a:gd name="T43" fmla="*/ 387 h 400"/>
                <a:gd name="T44" fmla="*/ 124 w 133"/>
                <a:gd name="T45" fmla="*/ 389 h 400"/>
                <a:gd name="T46" fmla="*/ 133 w 133"/>
                <a:gd name="T47" fmla="*/ 400 h 400"/>
                <a:gd name="T48" fmla="*/ 5 w 133"/>
                <a:gd name="T49" fmla="*/ 389 h 400"/>
                <a:gd name="T50" fmla="*/ 20 w 133"/>
                <a:gd name="T51" fmla="*/ 388 h 400"/>
                <a:gd name="T52" fmla="*/ 30 w 133"/>
                <a:gd name="T53" fmla="*/ 386 h 400"/>
                <a:gd name="T54" fmla="*/ 37 w 133"/>
                <a:gd name="T55" fmla="*/ 381 h 400"/>
                <a:gd name="T56" fmla="*/ 41 w 133"/>
                <a:gd name="T57" fmla="*/ 374 h 400"/>
                <a:gd name="T58" fmla="*/ 45 w 133"/>
                <a:gd name="T59" fmla="*/ 361 h 400"/>
                <a:gd name="T60" fmla="*/ 45 w 133"/>
                <a:gd name="T61" fmla="*/ 342 h 400"/>
                <a:gd name="T62" fmla="*/ 45 w 133"/>
                <a:gd name="T63" fmla="*/ 223 h 400"/>
                <a:gd name="T64" fmla="*/ 43 w 133"/>
                <a:gd name="T65" fmla="*/ 196 h 400"/>
                <a:gd name="T66" fmla="*/ 41 w 133"/>
                <a:gd name="T67" fmla="*/ 183 h 400"/>
                <a:gd name="T68" fmla="*/ 38 w 133"/>
                <a:gd name="T69" fmla="*/ 178 h 400"/>
                <a:gd name="T70" fmla="*/ 33 w 133"/>
                <a:gd name="T71" fmla="*/ 174 h 400"/>
                <a:gd name="T72" fmla="*/ 28 w 133"/>
                <a:gd name="T73" fmla="*/ 173 h 400"/>
                <a:gd name="T74" fmla="*/ 15 w 133"/>
                <a:gd name="T75" fmla="*/ 173 h 400"/>
                <a:gd name="T76" fmla="*/ 0 w 133"/>
                <a:gd name="T77" fmla="*/ 166 h 400"/>
                <a:gd name="T78" fmla="*/ 93 w 133"/>
                <a:gd name="T79" fmla="*/ 1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" h="400">
                  <a:moveTo>
                    <a:pt x="69" y="0"/>
                  </a:moveTo>
                  <a:lnTo>
                    <a:pt x="74" y="0"/>
                  </a:lnTo>
                  <a:lnTo>
                    <a:pt x="80" y="2"/>
                  </a:lnTo>
                  <a:lnTo>
                    <a:pt x="85" y="5"/>
                  </a:lnTo>
                  <a:lnTo>
                    <a:pt x="90" y="9"/>
                  </a:lnTo>
                  <a:lnTo>
                    <a:pt x="93" y="13"/>
                  </a:lnTo>
                  <a:lnTo>
                    <a:pt x="96" y="18"/>
                  </a:lnTo>
                  <a:lnTo>
                    <a:pt x="98" y="23"/>
                  </a:lnTo>
                  <a:lnTo>
                    <a:pt x="98" y="28"/>
                  </a:lnTo>
                  <a:lnTo>
                    <a:pt x="98" y="35"/>
                  </a:lnTo>
                  <a:lnTo>
                    <a:pt x="96" y="39"/>
                  </a:lnTo>
                  <a:lnTo>
                    <a:pt x="93" y="45"/>
                  </a:lnTo>
                  <a:lnTo>
                    <a:pt x="90" y="49"/>
                  </a:lnTo>
                  <a:lnTo>
                    <a:pt x="85" y="52"/>
                  </a:lnTo>
                  <a:lnTo>
                    <a:pt x="80" y="55"/>
                  </a:lnTo>
                  <a:lnTo>
                    <a:pt x="74" y="56"/>
                  </a:lnTo>
                  <a:lnTo>
                    <a:pt x="69" y="57"/>
                  </a:lnTo>
                  <a:lnTo>
                    <a:pt x="63" y="56"/>
                  </a:lnTo>
                  <a:lnTo>
                    <a:pt x="58" y="55"/>
                  </a:lnTo>
                  <a:lnTo>
                    <a:pt x="52" y="52"/>
                  </a:lnTo>
                  <a:lnTo>
                    <a:pt x="48" y="49"/>
                  </a:lnTo>
                  <a:lnTo>
                    <a:pt x="45" y="45"/>
                  </a:lnTo>
                  <a:lnTo>
                    <a:pt x="41" y="39"/>
                  </a:lnTo>
                  <a:lnTo>
                    <a:pt x="40" y="35"/>
                  </a:lnTo>
                  <a:lnTo>
                    <a:pt x="39" y="28"/>
                  </a:lnTo>
                  <a:lnTo>
                    <a:pt x="40" y="23"/>
                  </a:lnTo>
                  <a:lnTo>
                    <a:pt x="41" y="18"/>
                  </a:lnTo>
                  <a:lnTo>
                    <a:pt x="45" y="13"/>
                  </a:lnTo>
                  <a:lnTo>
                    <a:pt x="48" y="9"/>
                  </a:lnTo>
                  <a:lnTo>
                    <a:pt x="52" y="5"/>
                  </a:lnTo>
                  <a:lnTo>
                    <a:pt x="58" y="2"/>
                  </a:lnTo>
                  <a:lnTo>
                    <a:pt x="63" y="0"/>
                  </a:lnTo>
                  <a:lnTo>
                    <a:pt x="69" y="0"/>
                  </a:lnTo>
                  <a:close/>
                  <a:moveTo>
                    <a:pt x="93" y="135"/>
                  </a:moveTo>
                  <a:lnTo>
                    <a:pt x="93" y="342"/>
                  </a:lnTo>
                  <a:lnTo>
                    <a:pt x="93" y="353"/>
                  </a:lnTo>
                  <a:lnTo>
                    <a:pt x="94" y="361"/>
                  </a:lnTo>
                  <a:lnTo>
                    <a:pt x="95" y="369"/>
                  </a:lnTo>
                  <a:lnTo>
                    <a:pt x="96" y="373"/>
                  </a:lnTo>
                  <a:lnTo>
                    <a:pt x="99" y="377"/>
                  </a:lnTo>
                  <a:lnTo>
                    <a:pt x="101" y="381"/>
                  </a:lnTo>
                  <a:lnTo>
                    <a:pt x="104" y="384"/>
                  </a:lnTo>
                  <a:lnTo>
                    <a:pt x="108" y="386"/>
                  </a:lnTo>
                  <a:lnTo>
                    <a:pt x="112" y="387"/>
                  </a:lnTo>
                  <a:lnTo>
                    <a:pt x="117" y="388"/>
                  </a:lnTo>
                  <a:lnTo>
                    <a:pt x="124" y="389"/>
                  </a:lnTo>
                  <a:lnTo>
                    <a:pt x="133" y="389"/>
                  </a:lnTo>
                  <a:lnTo>
                    <a:pt x="133" y="400"/>
                  </a:lnTo>
                  <a:lnTo>
                    <a:pt x="5" y="400"/>
                  </a:lnTo>
                  <a:lnTo>
                    <a:pt x="5" y="389"/>
                  </a:lnTo>
                  <a:lnTo>
                    <a:pt x="14" y="389"/>
                  </a:lnTo>
                  <a:lnTo>
                    <a:pt x="20" y="388"/>
                  </a:lnTo>
                  <a:lnTo>
                    <a:pt x="27" y="387"/>
                  </a:lnTo>
                  <a:lnTo>
                    <a:pt x="30" y="386"/>
                  </a:lnTo>
                  <a:lnTo>
                    <a:pt x="33" y="384"/>
                  </a:lnTo>
                  <a:lnTo>
                    <a:pt x="37" y="381"/>
                  </a:lnTo>
                  <a:lnTo>
                    <a:pt x="39" y="377"/>
                  </a:lnTo>
                  <a:lnTo>
                    <a:pt x="41" y="374"/>
                  </a:lnTo>
                  <a:lnTo>
                    <a:pt x="42" y="369"/>
                  </a:lnTo>
                  <a:lnTo>
                    <a:pt x="45" y="361"/>
                  </a:lnTo>
                  <a:lnTo>
                    <a:pt x="45" y="353"/>
                  </a:lnTo>
                  <a:lnTo>
                    <a:pt x="45" y="342"/>
                  </a:lnTo>
                  <a:lnTo>
                    <a:pt x="45" y="243"/>
                  </a:lnTo>
                  <a:lnTo>
                    <a:pt x="45" y="223"/>
                  </a:lnTo>
                  <a:lnTo>
                    <a:pt x="45" y="208"/>
                  </a:lnTo>
                  <a:lnTo>
                    <a:pt x="43" y="196"/>
                  </a:lnTo>
                  <a:lnTo>
                    <a:pt x="42" y="188"/>
                  </a:lnTo>
                  <a:lnTo>
                    <a:pt x="41" y="183"/>
                  </a:lnTo>
                  <a:lnTo>
                    <a:pt x="40" y="180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3" y="174"/>
                  </a:lnTo>
                  <a:lnTo>
                    <a:pt x="31" y="173"/>
                  </a:lnTo>
                  <a:lnTo>
                    <a:pt x="28" y="173"/>
                  </a:lnTo>
                  <a:lnTo>
                    <a:pt x="25" y="172"/>
                  </a:lnTo>
                  <a:lnTo>
                    <a:pt x="15" y="173"/>
                  </a:lnTo>
                  <a:lnTo>
                    <a:pt x="5" y="176"/>
                  </a:lnTo>
                  <a:lnTo>
                    <a:pt x="0" y="166"/>
                  </a:lnTo>
                  <a:lnTo>
                    <a:pt x="80" y="135"/>
                  </a:lnTo>
                  <a:lnTo>
                    <a:pt x="93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5" name="Freeform 1466"/>
            <p:cNvSpPr>
              <a:spLocks/>
            </p:cNvSpPr>
            <p:nvPr/>
          </p:nvSpPr>
          <p:spPr bwMode="auto">
            <a:xfrm>
              <a:off x="4116" y="965"/>
              <a:ext cx="30" cy="89"/>
            </a:xfrm>
            <a:custGeom>
              <a:avLst/>
              <a:gdLst>
                <a:gd name="T0" fmla="*/ 92 w 135"/>
                <a:gd name="T1" fmla="*/ 0 h 400"/>
                <a:gd name="T2" fmla="*/ 92 w 135"/>
                <a:gd name="T3" fmla="*/ 342 h 400"/>
                <a:gd name="T4" fmla="*/ 92 w 135"/>
                <a:gd name="T5" fmla="*/ 353 h 400"/>
                <a:gd name="T6" fmla="*/ 93 w 135"/>
                <a:gd name="T7" fmla="*/ 361 h 400"/>
                <a:gd name="T8" fmla="*/ 94 w 135"/>
                <a:gd name="T9" fmla="*/ 369 h 400"/>
                <a:gd name="T10" fmla="*/ 95 w 135"/>
                <a:gd name="T11" fmla="*/ 373 h 400"/>
                <a:gd name="T12" fmla="*/ 97 w 135"/>
                <a:gd name="T13" fmla="*/ 377 h 400"/>
                <a:gd name="T14" fmla="*/ 101 w 135"/>
                <a:gd name="T15" fmla="*/ 381 h 400"/>
                <a:gd name="T16" fmla="*/ 103 w 135"/>
                <a:gd name="T17" fmla="*/ 383 h 400"/>
                <a:gd name="T18" fmla="*/ 107 w 135"/>
                <a:gd name="T19" fmla="*/ 385 h 400"/>
                <a:gd name="T20" fmla="*/ 112 w 135"/>
                <a:gd name="T21" fmla="*/ 387 h 400"/>
                <a:gd name="T22" fmla="*/ 117 w 135"/>
                <a:gd name="T23" fmla="*/ 388 h 400"/>
                <a:gd name="T24" fmla="*/ 125 w 135"/>
                <a:gd name="T25" fmla="*/ 389 h 400"/>
                <a:gd name="T26" fmla="*/ 135 w 135"/>
                <a:gd name="T27" fmla="*/ 389 h 400"/>
                <a:gd name="T28" fmla="*/ 135 w 135"/>
                <a:gd name="T29" fmla="*/ 400 h 400"/>
                <a:gd name="T30" fmla="*/ 6 w 135"/>
                <a:gd name="T31" fmla="*/ 400 h 400"/>
                <a:gd name="T32" fmla="*/ 6 w 135"/>
                <a:gd name="T33" fmla="*/ 389 h 400"/>
                <a:gd name="T34" fmla="*/ 13 w 135"/>
                <a:gd name="T35" fmla="*/ 389 h 400"/>
                <a:gd name="T36" fmla="*/ 20 w 135"/>
                <a:gd name="T37" fmla="*/ 388 h 400"/>
                <a:gd name="T38" fmla="*/ 25 w 135"/>
                <a:gd name="T39" fmla="*/ 387 h 400"/>
                <a:gd name="T40" fmla="*/ 30 w 135"/>
                <a:gd name="T41" fmla="*/ 386 h 400"/>
                <a:gd name="T42" fmla="*/ 33 w 135"/>
                <a:gd name="T43" fmla="*/ 384 h 400"/>
                <a:gd name="T44" fmla="*/ 35 w 135"/>
                <a:gd name="T45" fmla="*/ 381 h 400"/>
                <a:gd name="T46" fmla="*/ 39 w 135"/>
                <a:gd name="T47" fmla="*/ 377 h 400"/>
                <a:gd name="T48" fmla="*/ 40 w 135"/>
                <a:gd name="T49" fmla="*/ 374 h 400"/>
                <a:gd name="T50" fmla="*/ 42 w 135"/>
                <a:gd name="T51" fmla="*/ 369 h 400"/>
                <a:gd name="T52" fmla="*/ 43 w 135"/>
                <a:gd name="T53" fmla="*/ 361 h 400"/>
                <a:gd name="T54" fmla="*/ 44 w 135"/>
                <a:gd name="T55" fmla="*/ 353 h 400"/>
                <a:gd name="T56" fmla="*/ 44 w 135"/>
                <a:gd name="T57" fmla="*/ 342 h 400"/>
                <a:gd name="T58" fmla="*/ 44 w 135"/>
                <a:gd name="T59" fmla="*/ 108 h 400"/>
                <a:gd name="T60" fmla="*/ 44 w 135"/>
                <a:gd name="T61" fmla="*/ 89 h 400"/>
                <a:gd name="T62" fmla="*/ 43 w 135"/>
                <a:gd name="T63" fmla="*/ 73 h 400"/>
                <a:gd name="T64" fmla="*/ 43 w 135"/>
                <a:gd name="T65" fmla="*/ 62 h 400"/>
                <a:gd name="T66" fmla="*/ 42 w 135"/>
                <a:gd name="T67" fmla="*/ 54 h 400"/>
                <a:gd name="T68" fmla="*/ 41 w 135"/>
                <a:gd name="T69" fmla="*/ 50 h 400"/>
                <a:gd name="T70" fmla="*/ 40 w 135"/>
                <a:gd name="T71" fmla="*/ 46 h 400"/>
                <a:gd name="T72" fmla="*/ 38 w 135"/>
                <a:gd name="T73" fmla="*/ 43 h 400"/>
                <a:gd name="T74" fmla="*/ 35 w 135"/>
                <a:gd name="T75" fmla="*/ 41 h 400"/>
                <a:gd name="T76" fmla="*/ 31 w 135"/>
                <a:gd name="T77" fmla="*/ 38 h 400"/>
                <a:gd name="T78" fmla="*/ 24 w 135"/>
                <a:gd name="T79" fmla="*/ 37 h 400"/>
                <a:gd name="T80" fmla="*/ 16 w 135"/>
                <a:gd name="T81" fmla="*/ 38 h 400"/>
                <a:gd name="T82" fmla="*/ 6 w 135"/>
                <a:gd name="T83" fmla="*/ 41 h 400"/>
                <a:gd name="T84" fmla="*/ 0 w 135"/>
                <a:gd name="T85" fmla="*/ 32 h 400"/>
                <a:gd name="T86" fmla="*/ 79 w 135"/>
                <a:gd name="T87" fmla="*/ 0 h 400"/>
                <a:gd name="T88" fmla="*/ 92 w 135"/>
                <a:gd name="T8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400">
                  <a:moveTo>
                    <a:pt x="92" y="0"/>
                  </a:moveTo>
                  <a:lnTo>
                    <a:pt x="92" y="342"/>
                  </a:lnTo>
                  <a:lnTo>
                    <a:pt x="92" y="353"/>
                  </a:lnTo>
                  <a:lnTo>
                    <a:pt x="93" y="361"/>
                  </a:lnTo>
                  <a:lnTo>
                    <a:pt x="94" y="369"/>
                  </a:lnTo>
                  <a:lnTo>
                    <a:pt x="95" y="373"/>
                  </a:lnTo>
                  <a:lnTo>
                    <a:pt x="97" y="377"/>
                  </a:lnTo>
                  <a:lnTo>
                    <a:pt x="101" y="381"/>
                  </a:lnTo>
                  <a:lnTo>
                    <a:pt x="103" y="383"/>
                  </a:lnTo>
                  <a:lnTo>
                    <a:pt x="107" y="385"/>
                  </a:lnTo>
                  <a:lnTo>
                    <a:pt x="112" y="387"/>
                  </a:lnTo>
                  <a:lnTo>
                    <a:pt x="117" y="388"/>
                  </a:lnTo>
                  <a:lnTo>
                    <a:pt x="125" y="389"/>
                  </a:lnTo>
                  <a:lnTo>
                    <a:pt x="135" y="389"/>
                  </a:lnTo>
                  <a:lnTo>
                    <a:pt x="135" y="400"/>
                  </a:lnTo>
                  <a:lnTo>
                    <a:pt x="6" y="400"/>
                  </a:lnTo>
                  <a:lnTo>
                    <a:pt x="6" y="389"/>
                  </a:lnTo>
                  <a:lnTo>
                    <a:pt x="13" y="389"/>
                  </a:lnTo>
                  <a:lnTo>
                    <a:pt x="20" y="388"/>
                  </a:lnTo>
                  <a:lnTo>
                    <a:pt x="25" y="387"/>
                  </a:lnTo>
                  <a:lnTo>
                    <a:pt x="30" y="386"/>
                  </a:lnTo>
                  <a:lnTo>
                    <a:pt x="33" y="384"/>
                  </a:lnTo>
                  <a:lnTo>
                    <a:pt x="35" y="381"/>
                  </a:lnTo>
                  <a:lnTo>
                    <a:pt x="39" y="377"/>
                  </a:lnTo>
                  <a:lnTo>
                    <a:pt x="40" y="374"/>
                  </a:lnTo>
                  <a:lnTo>
                    <a:pt x="42" y="369"/>
                  </a:lnTo>
                  <a:lnTo>
                    <a:pt x="43" y="361"/>
                  </a:lnTo>
                  <a:lnTo>
                    <a:pt x="44" y="353"/>
                  </a:lnTo>
                  <a:lnTo>
                    <a:pt x="44" y="342"/>
                  </a:lnTo>
                  <a:lnTo>
                    <a:pt x="44" y="108"/>
                  </a:lnTo>
                  <a:lnTo>
                    <a:pt x="44" y="89"/>
                  </a:lnTo>
                  <a:lnTo>
                    <a:pt x="43" y="73"/>
                  </a:lnTo>
                  <a:lnTo>
                    <a:pt x="43" y="62"/>
                  </a:lnTo>
                  <a:lnTo>
                    <a:pt x="42" y="54"/>
                  </a:lnTo>
                  <a:lnTo>
                    <a:pt x="41" y="50"/>
                  </a:lnTo>
                  <a:lnTo>
                    <a:pt x="40" y="46"/>
                  </a:lnTo>
                  <a:lnTo>
                    <a:pt x="38" y="43"/>
                  </a:lnTo>
                  <a:lnTo>
                    <a:pt x="35" y="41"/>
                  </a:lnTo>
                  <a:lnTo>
                    <a:pt x="31" y="38"/>
                  </a:lnTo>
                  <a:lnTo>
                    <a:pt x="24" y="37"/>
                  </a:lnTo>
                  <a:lnTo>
                    <a:pt x="16" y="38"/>
                  </a:lnTo>
                  <a:lnTo>
                    <a:pt x="6" y="41"/>
                  </a:lnTo>
                  <a:lnTo>
                    <a:pt x="0" y="32"/>
                  </a:lnTo>
                  <a:lnTo>
                    <a:pt x="79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6" name="Freeform 1467"/>
            <p:cNvSpPr>
              <a:spLocks/>
            </p:cNvSpPr>
            <p:nvPr/>
          </p:nvSpPr>
          <p:spPr bwMode="auto">
            <a:xfrm>
              <a:off x="4149" y="996"/>
              <a:ext cx="68" cy="60"/>
            </a:xfrm>
            <a:custGeom>
              <a:avLst/>
              <a:gdLst>
                <a:gd name="T0" fmla="*/ 250 w 295"/>
                <a:gd name="T1" fmla="*/ 155 h 265"/>
                <a:gd name="T2" fmla="*/ 251 w 295"/>
                <a:gd name="T3" fmla="*/ 191 h 265"/>
                <a:gd name="T4" fmla="*/ 252 w 295"/>
                <a:gd name="T5" fmla="*/ 210 h 265"/>
                <a:gd name="T6" fmla="*/ 256 w 295"/>
                <a:gd name="T7" fmla="*/ 218 h 265"/>
                <a:gd name="T8" fmla="*/ 260 w 295"/>
                <a:gd name="T9" fmla="*/ 224 h 265"/>
                <a:gd name="T10" fmla="*/ 271 w 295"/>
                <a:gd name="T11" fmla="*/ 228 h 265"/>
                <a:gd name="T12" fmla="*/ 291 w 295"/>
                <a:gd name="T13" fmla="*/ 222 h 265"/>
                <a:gd name="T14" fmla="*/ 216 w 295"/>
                <a:gd name="T15" fmla="*/ 265 h 265"/>
                <a:gd name="T16" fmla="*/ 202 w 295"/>
                <a:gd name="T17" fmla="*/ 210 h 265"/>
                <a:gd name="T18" fmla="*/ 173 w 295"/>
                <a:gd name="T19" fmla="*/ 240 h 265"/>
                <a:gd name="T20" fmla="*/ 150 w 295"/>
                <a:gd name="T21" fmla="*/ 255 h 265"/>
                <a:gd name="T22" fmla="*/ 133 w 295"/>
                <a:gd name="T23" fmla="*/ 262 h 265"/>
                <a:gd name="T24" fmla="*/ 113 w 295"/>
                <a:gd name="T25" fmla="*/ 265 h 265"/>
                <a:gd name="T26" fmla="*/ 92 w 295"/>
                <a:gd name="T27" fmla="*/ 261 h 265"/>
                <a:gd name="T28" fmla="*/ 74 w 295"/>
                <a:gd name="T29" fmla="*/ 252 h 265"/>
                <a:gd name="T30" fmla="*/ 61 w 295"/>
                <a:gd name="T31" fmla="*/ 238 h 265"/>
                <a:gd name="T32" fmla="*/ 52 w 295"/>
                <a:gd name="T33" fmla="*/ 219 h 265"/>
                <a:gd name="T34" fmla="*/ 47 w 295"/>
                <a:gd name="T35" fmla="*/ 196 h 265"/>
                <a:gd name="T36" fmla="*/ 45 w 295"/>
                <a:gd name="T37" fmla="*/ 164 h 265"/>
                <a:gd name="T38" fmla="*/ 45 w 295"/>
                <a:gd name="T39" fmla="*/ 40 h 265"/>
                <a:gd name="T40" fmla="*/ 43 w 295"/>
                <a:gd name="T41" fmla="*/ 29 h 265"/>
                <a:gd name="T42" fmla="*/ 39 w 295"/>
                <a:gd name="T43" fmla="*/ 21 h 265"/>
                <a:gd name="T44" fmla="*/ 33 w 295"/>
                <a:gd name="T45" fmla="*/ 16 h 265"/>
                <a:gd name="T46" fmla="*/ 24 w 295"/>
                <a:gd name="T47" fmla="*/ 11 h 265"/>
                <a:gd name="T48" fmla="*/ 10 w 295"/>
                <a:gd name="T49" fmla="*/ 10 h 265"/>
                <a:gd name="T50" fmla="*/ 0 w 295"/>
                <a:gd name="T51" fmla="*/ 0 h 265"/>
                <a:gd name="T52" fmla="*/ 93 w 295"/>
                <a:gd name="T53" fmla="*/ 172 h 265"/>
                <a:gd name="T54" fmla="*/ 96 w 295"/>
                <a:gd name="T55" fmla="*/ 201 h 265"/>
                <a:gd name="T56" fmla="*/ 101 w 295"/>
                <a:gd name="T57" fmla="*/ 212 h 265"/>
                <a:gd name="T58" fmla="*/ 106 w 295"/>
                <a:gd name="T59" fmla="*/ 218 h 265"/>
                <a:gd name="T60" fmla="*/ 121 w 295"/>
                <a:gd name="T61" fmla="*/ 227 h 265"/>
                <a:gd name="T62" fmla="*/ 137 w 295"/>
                <a:gd name="T63" fmla="*/ 230 h 265"/>
                <a:gd name="T64" fmla="*/ 150 w 295"/>
                <a:gd name="T65" fmla="*/ 228 h 265"/>
                <a:gd name="T66" fmla="*/ 165 w 295"/>
                <a:gd name="T67" fmla="*/ 222 h 265"/>
                <a:gd name="T68" fmla="*/ 183 w 295"/>
                <a:gd name="T69" fmla="*/ 212 h 265"/>
                <a:gd name="T70" fmla="*/ 202 w 295"/>
                <a:gd name="T71" fmla="*/ 193 h 265"/>
                <a:gd name="T72" fmla="*/ 202 w 295"/>
                <a:gd name="T73" fmla="*/ 37 h 265"/>
                <a:gd name="T74" fmla="*/ 198 w 295"/>
                <a:gd name="T75" fmla="*/ 23 h 265"/>
                <a:gd name="T76" fmla="*/ 189 w 295"/>
                <a:gd name="T77" fmla="*/ 15 h 265"/>
                <a:gd name="T78" fmla="*/ 173 w 295"/>
                <a:gd name="T79" fmla="*/ 10 h 265"/>
                <a:gd name="T80" fmla="*/ 160 w 295"/>
                <a:gd name="T8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5">
                  <a:moveTo>
                    <a:pt x="250" y="0"/>
                  </a:moveTo>
                  <a:lnTo>
                    <a:pt x="250" y="155"/>
                  </a:lnTo>
                  <a:lnTo>
                    <a:pt x="251" y="175"/>
                  </a:lnTo>
                  <a:lnTo>
                    <a:pt x="251" y="191"/>
                  </a:lnTo>
                  <a:lnTo>
                    <a:pt x="251" y="203"/>
                  </a:lnTo>
                  <a:lnTo>
                    <a:pt x="252" y="210"/>
                  </a:lnTo>
                  <a:lnTo>
                    <a:pt x="253" y="214"/>
                  </a:lnTo>
                  <a:lnTo>
                    <a:pt x="256" y="218"/>
                  </a:lnTo>
                  <a:lnTo>
                    <a:pt x="258" y="221"/>
                  </a:lnTo>
                  <a:lnTo>
                    <a:pt x="260" y="224"/>
                  </a:lnTo>
                  <a:lnTo>
                    <a:pt x="264" y="227"/>
                  </a:lnTo>
                  <a:lnTo>
                    <a:pt x="271" y="228"/>
                  </a:lnTo>
                  <a:lnTo>
                    <a:pt x="280" y="227"/>
                  </a:lnTo>
                  <a:lnTo>
                    <a:pt x="291" y="222"/>
                  </a:lnTo>
                  <a:lnTo>
                    <a:pt x="295" y="232"/>
                  </a:lnTo>
                  <a:lnTo>
                    <a:pt x="216" y="265"/>
                  </a:lnTo>
                  <a:lnTo>
                    <a:pt x="202" y="265"/>
                  </a:lnTo>
                  <a:lnTo>
                    <a:pt x="202" y="210"/>
                  </a:lnTo>
                  <a:lnTo>
                    <a:pt x="187" y="226"/>
                  </a:lnTo>
                  <a:lnTo>
                    <a:pt x="173" y="240"/>
                  </a:lnTo>
                  <a:lnTo>
                    <a:pt x="160" y="248"/>
                  </a:lnTo>
                  <a:lnTo>
                    <a:pt x="150" y="255"/>
                  </a:lnTo>
                  <a:lnTo>
                    <a:pt x="142" y="259"/>
                  </a:lnTo>
                  <a:lnTo>
                    <a:pt x="133" y="262"/>
                  </a:lnTo>
                  <a:lnTo>
                    <a:pt x="123" y="263"/>
                  </a:lnTo>
                  <a:lnTo>
                    <a:pt x="113" y="265"/>
                  </a:lnTo>
                  <a:lnTo>
                    <a:pt x="102" y="263"/>
                  </a:lnTo>
                  <a:lnTo>
                    <a:pt x="92" y="261"/>
                  </a:lnTo>
                  <a:lnTo>
                    <a:pt x="83" y="257"/>
                  </a:lnTo>
                  <a:lnTo>
                    <a:pt x="74" y="252"/>
                  </a:lnTo>
                  <a:lnTo>
                    <a:pt x="66" y="245"/>
                  </a:lnTo>
                  <a:lnTo>
                    <a:pt x="61" y="238"/>
                  </a:lnTo>
                  <a:lnTo>
                    <a:pt x="55" y="229"/>
                  </a:lnTo>
                  <a:lnTo>
                    <a:pt x="52" y="219"/>
                  </a:lnTo>
                  <a:lnTo>
                    <a:pt x="49" y="208"/>
                  </a:lnTo>
                  <a:lnTo>
                    <a:pt x="47" y="196"/>
                  </a:lnTo>
                  <a:lnTo>
                    <a:pt x="45" y="182"/>
                  </a:lnTo>
                  <a:lnTo>
                    <a:pt x="45" y="164"/>
                  </a:lnTo>
                  <a:lnTo>
                    <a:pt x="45" y="49"/>
                  </a:lnTo>
                  <a:lnTo>
                    <a:pt x="45" y="40"/>
                  </a:lnTo>
                  <a:lnTo>
                    <a:pt x="44" y="34"/>
                  </a:lnTo>
                  <a:lnTo>
                    <a:pt x="43" y="29"/>
                  </a:lnTo>
                  <a:lnTo>
                    <a:pt x="41" y="24"/>
                  </a:lnTo>
                  <a:lnTo>
                    <a:pt x="39" y="21"/>
                  </a:lnTo>
                  <a:lnTo>
                    <a:pt x="37" y="18"/>
                  </a:lnTo>
                  <a:lnTo>
                    <a:pt x="33" y="16"/>
                  </a:lnTo>
                  <a:lnTo>
                    <a:pt x="29" y="14"/>
                  </a:lnTo>
                  <a:lnTo>
                    <a:pt x="24" y="11"/>
                  </a:lnTo>
                  <a:lnTo>
                    <a:pt x="18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72"/>
                  </a:lnTo>
                  <a:lnTo>
                    <a:pt x="94" y="188"/>
                  </a:lnTo>
                  <a:lnTo>
                    <a:pt x="96" y="201"/>
                  </a:lnTo>
                  <a:lnTo>
                    <a:pt x="99" y="206"/>
                  </a:lnTo>
                  <a:lnTo>
                    <a:pt x="101" y="212"/>
                  </a:lnTo>
                  <a:lnTo>
                    <a:pt x="103" y="215"/>
                  </a:lnTo>
                  <a:lnTo>
                    <a:pt x="106" y="218"/>
                  </a:lnTo>
                  <a:lnTo>
                    <a:pt x="113" y="224"/>
                  </a:lnTo>
                  <a:lnTo>
                    <a:pt x="121" y="227"/>
                  </a:lnTo>
                  <a:lnTo>
                    <a:pt x="128" y="229"/>
                  </a:lnTo>
                  <a:lnTo>
                    <a:pt x="137" y="230"/>
                  </a:lnTo>
                  <a:lnTo>
                    <a:pt x="144" y="229"/>
                  </a:lnTo>
                  <a:lnTo>
                    <a:pt x="150" y="228"/>
                  </a:lnTo>
                  <a:lnTo>
                    <a:pt x="158" y="226"/>
                  </a:lnTo>
                  <a:lnTo>
                    <a:pt x="165" y="222"/>
                  </a:lnTo>
                  <a:lnTo>
                    <a:pt x="174" y="217"/>
                  </a:lnTo>
                  <a:lnTo>
                    <a:pt x="183" y="212"/>
                  </a:lnTo>
                  <a:lnTo>
                    <a:pt x="193" y="203"/>
                  </a:lnTo>
                  <a:lnTo>
                    <a:pt x="202" y="193"/>
                  </a:lnTo>
                  <a:lnTo>
                    <a:pt x="202" y="48"/>
                  </a:lnTo>
                  <a:lnTo>
                    <a:pt x="202" y="37"/>
                  </a:lnTo>
                  <a:lnTo>
                    <a:pt x="200" y="30"/>
                  </a:lnTo>
                  <a:lnTo>
                    <a:pt x="198" y="23"/>
                  </a:lnTo>
                  <a:lnTo>
                    <a:pt x="195" y="18"/>
                  </a:lnTo>
                  <a:lnTo>
                    <a:pt x="189" y="15"/>
                  </a:lnTo>
                  <a:lnTo>
                    <a:pt x="181" y="12"/>
                  </a:lnTo>
                  <a:lnTo>
                    <a:pt x="173" y="10"/>
                  </a:lnTo>
                  <a:lnTo>
                    <a:pt x="160" y="10"/>
                  </a:lnTo>
                  <a:lnTo>
                    <a:pt x="16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7" name="Freeform 1468"/>
            <p:cNvSpPr>
              <a:spLocks/>
            </p:cNvSpPr>
            <p:nvPr/>
          </p:nvSpPr>
          <p:spPr bwMode="auto">
            <a:xfrm>
              <a:off x="4219" y="977"/>
              <a:ext cx="37" cy="78"/>
            </a:xfrm>
            <a:custGeom>
              <a:avLst/>
              <a:gdLst>
                <a:gd name="T0" fmla="*/ 90 w 159"/>
                <a:gd name="T1" fmla="*/ 0 h 346"/>
                <a:gd name="T2" fmla="*/ 90 w 159"/>
                <a:gd name="T3" fmla="*/ 86 h 346"/>
                <a:gd name="T4" fmla="*/ 151 w 159"/>
                <a:gd name="T5" fmla="*/ 86 h 346"/>
                <a:gd name="T6" fmla="*/ 151 w 159"/>
                <a:gd name="T7" fmla="*/ 105 h 346"/>
                <a:gd name="T8" fmla="*/ 90 w 159"/>
                <a:gd name="T9" fmla="*/ 105 h 346"/>
                <a:gd name="T10" fmla="*/ 90 w 159"/>
                <a:gd name="T11" fmla="*/ 272 h 346"/>
                <a:gd name="T12" fmla="*/ 90 w 159"/>
                <a:gd name="T13" fmla="*/ 284 h 346"/>
                <a:gd name="T14" fmla="*/ 91 w 159"/>
                <a:gd name="T15" fmla="*/ 292 h 346"/>
                <a:gd name="T16" fmla="*/ 93 w 159"/>
                <a:gd name="T17" fmla="*/ 300 h 346"/>
                <a:gd name="T18" fmla="*/ 96 w 159"/>
                <a:gd name="T19" fmla="*/ 305 h 346"/>
                <a:gd name="T20" fmla="*/ 101 w 159"/>
                <a:gd name="T21" fmla="*/ 310 h 346"/>
                <a:gd name="T22" fmla="*/ 105 w 159"/>
                <a:gd name="T23" fmla="*/ 312 h 346"/>
                <a:gd name="T24" fmla="*/ 109 w 159"/>
                <a:gd name="T25" fmla="*/ 314 h 346"/>
                <a:gd name="T26" fmla="*/ 115 w 159"/>
                <a:gd name="T27" fmla="*/ 314 h 346"/>
                <a:gd name="T28" fmla="*/ 121 w 159"/>
                <a:gd name="T29" fmla="*/ 314 h 346"/>
                <a:gd name="T30" fmla="*/ 125 w 159"/>
                <a:gd name="T31" fmla="*/ 313 h 346"/>
                <a:gd name="T32" fmla="*/ 129 w 159"/>
                <a:gd name="T33" fmla="*/ 311 h 346"/>
                <a:gd name="T34" fmla="*/ 134 w 159"/>
                <a:gd name="T35" fmla="*/ 308 h 346"/>
                <a:gd name="T36" fmla="*/ 138 w 159"/>
                <a:gd name="T37" fmla="*/ 305 h 346"/>
                <a:gd name="T38" fmla="*/ 142 w 159"/>
                <a:gd name="T39" fmla="*/ 301 h 346"/>
                <a:gd name="T40" fmla="*/ 145 w 159"/>
                <a:gd name="T41" fmla="*/ 297 h 346"/>
                <a:gd name="T42" fmla="*/ 148 w 159"/>
                <a:gd name="T43" fmla="*/ 291 h 346"/>
                <a:gd name="T44" fmla="*/ 159 w 159"/>
                <a:gd name="T45" fmla="*/ 291 h 346"/>
                <a:gd name="T46" fmla="*/ 154 w 159"/>
                <a:gd name="T47" fmla="*/ 304 h 346"/>
                <a:gd name="T48" fmla="*/ 147 w 159"/>
                <a:gd name="T49" fmla="*/ 316 h 346"/>
                <a:gd name="T50" fmla="*/ 139 w 159"/>
                <a:gd name="T51" fmla="*/ 325 h 346"/>
                <a:gd name="T52" fmla="*/ 130 w 159"/>
                <a:gd name="T53" fmla="*/ 333 h 346"/>
                <a:gd name="T54" fmla="*/ 122 w 159"/>
                <a:gd name="T55" fmla="*/ 339 h 346"/>
                <a:gd name="T56" fmla="*/ 112 w 159"/>
                <a:gd name="T57" fmla="*/ 343 h 346"/>
                <a:gd name="T58" fmla="*/ 102 w 159"/>
                <a:gd name="T59" fmla="*/ 346 h 346"/>
                <a:gd name="T60" fmla="*/ 93 w 159"/>
                <a:gd name="T61" fmla="*/ 346 h 346"/>
                <a:gd name="T62" fmla="*/ 86 w 159"/>
                <a:gd name="T63" fmla="*/ 346 h 346"/>
                <a:gd name="T64" fmla="*/ 80 w 159"/>
                <a:gd name="T65" fmla="*/ 345 h 346"/>
                <a:gd name="T66" fmla="*/ 73 w 159"/>
                <a:gd name="T67" fmla="*/ 343 h 346"/>
                <a:gd name="T68" fmla="*/ 66 w 159"/>
                <a:gd name="T69" fmla="*/ 340 h 346"/>
                <a:gd name="T70" fmla="*/ 61 w 159"/>
                <a:gd name="T71" fmla="*/ 335 h 346"/>
                <a:gd name="T72" fmla="*/ 55 w 159"/>
                <a:gd name="T73" fmla="*/ 331 h 346"/>
                <a:gd name="T74" fmla="*/ 51 w 159"/>
                <a:gd name="T75" fmla="*/ 326 h 346"/>
                <a:gd name="T76" fmla="*/ 48 w 159"/>
                <a:gd name="T77" fmla="*/ 319 h 346"/>
                <a:gd name="T78" fmla="*/ 45 w 159"/>
                <a:gd name="T79" fmla="*/ 312 h 346"/>
                <a:gd name="T80" fmla="*/ 43 w 159"/>
                <a:gd name="T81" fmla="*/ 302 h 346"/>
                <a:gd name="T82" fmla="*/ 42 w 159"/>
                <a:gd name="T83" fmla="*/ 291 h 346"/>
                <a:gd name="T84" fmla="*/ 41 w 159"/>
                <a:gd name="T85" fmla="*/ 278 h 346"/>
                <a:gd name="T86" fmla="*/ 41 w 159"/>
                <a:gd name="T87" fmla="*/ 105 h 346"/>
                <a:gd name="T88" fmla="*/ 0 w 159"/>
                <a:gd name="T89" fmla="*/ 105 h 346"/>
                <a:gd name="T90" fmla="*/ 0 w 159"/>
                <a:gd name="T91" fmla="*/ 96 h 346"/>
                <a:gd name="T92" fmla="*/ 8 w 159"/>
                <a:gd name="T93" fmla="*/ 92 h 346"/>
                <a:gd name="T94" fmla="*/ 15 w 159"/>
                <a:gd name="T95" fmla="*/ 88 h 346"/>
                <a:gd name="T96" fmla="*/ 24 w 159"/>
                <a:gd name="T97" fmla="*/ 81 h 346"/>
                <a:gd name="T98" fmla="*/ 32 w 159"/>
                <a:gd name="T99" fmla="*/ 75 h 346"/>
                <a:gd name="T100" fmla="*/ 40 w 159"/>
                <a:gd name="T101" fmla="*/ 67 h 346"/>
                <a:gd name="T102" fmla="*/ 48 w 159"/>
                <a:gd name="T103" fmla="*/ 59 h 346"/>
                <a:gd name="T104" fmla="*/ 55 w 159"/>
                <a:gd name="T105" fmla="*/ 50 h 346"/>
                <a:gd name="T106" fmla="*/ 62 w 159"/>
                <a:gd name="T107" fmla="*/ 40 h 346"/>
                <a:gd name="T108" fmla="*/ 65 w 159"/>
                <a:gd name="T109" fmla="*/ 34 h 346"/>
                <a:gd name="T110" fmla="*/ 70 w 159"/>
                <a:gd name="T111" fmla="*/ 25 h 346"/>
                <a:gd name="T112" fmla="*/ 74 w 159"/>
                <a:gd name="T113" fmla="*/ 14 h 346"/>
                <a:gd name="T114" fmla="*/ 81 w 159"/>
                <a:gd name="T115" fmla="*/ 0 h 346"/>
                <a:gd name="T116" fmla="*/ 90 w 159"/>
                <a:gd name="T11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" h="346">
                  <a:moveTo>
                    <a:pt x="90" y="0"/>
                  </a:moveTo>
                  <a:lnTo>
                    <a:pt x="90" y="86"/>
                  </a:lnTo>
                  <a:lnTo>
                    <a:pt x="151" y="86"/>
                  </a:lnTo>
                  <a:lnTo>
                    <a:pt x="151" y="105"/>
                  </a:lnTo>
                  <a:lnTo>
                    <a:pt x="90" y="105"/>
                  </a:lnTo>
                  <a:lnTo>
                    <a:pt x="90" y="272"/>
                  </a:lnTo>
                  <a:lnTo>
                    <a:pt x="90" y="284"/>
                  </a:lnTo>
                  <a:lnTo>
                    <a:pt x="91" y="292"/>
                  </a:lnTo>
                  <a:lnTo>
                    <a:pt x="93" y="300"/>
                  </a:lnTo>
                  <a:lnTo>
                    <a:pt x="96" y="305"/>
                  </a:lnTo>
                  <a:lnTo>
                    <a:pt x="101" y="310"/>
                  </a:lnTo>
                  <a:lnTo>
                    <a:pt x="105" y="312"/>
                  </a:lnTo>
                  <a:lnTo>
                    <a:pt x="109" y="314"/>
                  </a:lnTo>
                  <a:lnTo>
                    <a:pt x="115" y="314"/>
                  </a:lnTo>
                  <a:lnTo>
                    <a:pt x="121" y="314"/>
                  </a:lnTo>
                  <a:lnTo>
                    <a:pt x="125" y="313"/>
                  </a:lnTo>
                  <a:lnTo>
                    <a:pt x="129" y="311"/>
                  </a:lnTo>
                  <a:lnTo>
                    <a:pt x="134" y="308"/>
                  </a:lnTo>
                  <a:lnTo>
                    <a:pt x="138" y="305"/>
                  </a:lnTo>
                  <a:lnTo>
                    <a:pt x="142" y="301"/>
                  </a:lnTo>
                  <a:lnTo>
                    <a:pt x="145" y="297"/>
                  </a:lnTo>
                  <a:lnTo>
                    <a:pt x="148" y="291"/>
                  </a:lnTo>
                  <a:lnTo>
                    <a:pt x="159" y="291"/>
                  </a:lnTo>
                  <a:lnTo>
                    <a:pt x="154" y="304"/>
                  </a:lnTo>
                  <a:lnTo>
                    <a:pt x="147" y="316"/>
                  </a:lnTo>
                  <a:lnTo>
                    <a:pt x="139" y="325"/>
                  </a:lnTo>
                  <a:lnTo>
                    <a:pt x="130" y="333"/>
                  </a:lnTo>
                  <a:lnTo>
                    <a:pt x="122" y="339"/>
                  </a:lnTo>
                  <a:lnTo>
                    <a:pt x="112" y="343"/>
                  </a:lnTo>
                  <a:lnTo>
                    <a:pt x="102" y="346"/>
                  </a:lnTo>
                  <a:lnTo>
                    <a:pt x="93" y="346"/>
                  </a:lnTo>
                  <a:lnTo>
                    <a:pt x="86" y="346"/>
                  </a:lnTo>
                  <a:lnTo>
                    <a:pt x="80" y="345"/>
                  </a:lnTo>
                  <a:lnTo>
                    <a:pt x="73" y="343"/>
                  </a:lnTo>
                  <a:lnTo>
                    <a:pt x="66" y="340"/>
                  </a:lnTo>
                  <a:lnTo>
                    <a:pt x="61" y="335"/>
                  </a:lnTo>
                  <a:lnTo>
                    <a:pt x="55" y="331"/>
                  </a:lnTo>
                  <a:lnTo>
                    <a:pt x="51" y="326"/>
                  </a:lnTo>
                  <a:lnTo>
                    <a:pt x="48" y="319"/>
                  </a:lnTo>
                  <a:lnTo>
                    <a:pt x="45" y="312"/>
                  </a:lnTo>
                  <a:lnTo>
                    <a:pt x="43" y="302"/>
                  </a:lnTo>
                  <a:lnTo>
                    <a:pt x="42" y="291"/>
                  </a:lnTo>
                  <a:lnTo>
                    <a:pt x="41" y="278"/>
                  </a:lnTo>
                  <a:lnTo>
                    <a:pt x="41" y="105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8" y="92"/>
                  </a:lnTo>
                  <a:lnTo>
                    <a:pt x="15" y="88"/>
                  </a:lnTo>
                  <a:lnTo>
                    <a:pt x="24" y="81"/>
                  </a:lnTo>
                  <a:lnTo>
                    <a:pt x="32" y="75"/>
                  </a:lnTo>
                  <a:lnTo>
                    <a:pt x="40" y="67"/>
                  </a:lnTo>
                  <a:lnTo>
                    <a:pt x="48" y="59"/>
                  </a:lnTo>
                  <a:lnTo>
                    <a:pt x="55" y="50"/>
                  </a:lnTo>
                  <a:lnTo>
                    <a:pt x="62" y="40"/>
                  </a:lnTo>
                  <a:lnTo>
                    <a:pt x="65" y="34"/>
                  </a:lnTo>
                  <a:lnTo>
                    <a:pt x="70" y="25"/>
                  </a:lnTo>
                  <a:lnTo>
                    <a:pt x="74" y="14"/>
                  </a:lnTo>
                  <a:lnTo>
                    <a:pt x="81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8" name="Freeform 1469"/>
            <p:cNvSpPr>
              <a:spLocks noEditPoints="1"/>
            </p:cNvSpPr>
            <p:nvPr/>
          </p:nvSpPr>
          <p:spPr bwMode="auto">
            <a:xfrm>
              <a:off x="4259" y="965"/>
              <a:ext cx="31" cy="89"/>
            </a:xfrm>
            <a:custGeom>
              <a:avLst/>
              <a:gdLst>
                <a:gd name="T0" fmla="*/ 74 w 132"/>
                <a:gd name="T1" fmla="*/ 0 h 400"/>
                <a:gd name="T2" fmla="*/ 84 w 132"/>
                <a:gd name="T3" fmla="*/ 5 h 400"/>
                <a:gd name="T4" fmla="*/ 93 w 132"/>
                <a:gd name="T5" fmla="*/ 13 h 400"/>
                <a:gd name="T6" fmla="*/ 97 w 132"/>
                <a:gd name="T7" fmla="*/ 23 h 400"/>
                <a:gd name="T8" fmla="*/ 97 w 132"/>
                <a:gd name="T9" fmla="*/ 35 h 400"/>
                <a:gd name="T10" fmla="*/ 93 w 132"/>
                <a:gd name="T11" fmla="*/ 45 h 400"/>
                <a:gd name="T12" fmla="*/ 84 w 132"/>
                <a:gd name="T13" fmla="*/ 52 h 400"/>
                <a:gd name="T14" fmla="*/ 74 w 132"/>
                <a:gd name="T15" fmla="*/ 56 h 400"/>
                <a:gd name="T16" fmla="*/ 62 w 132"/>
                <a:gd name="T17" fmla="*/ 56 h 400"/>
                <a:gd name="T18" fmla="*/ 52 w 132"/>
                <a:gd name="T19" fmla="*/ 52 h 400"/>
                <a:gd name="T20" fmla="*/ 43 w 132"/>
                <a:gd name="T21" fmla="*/ 45 h 400"/>
                <a:gd name="T22" fmla="*/ 40 w 132"/>
                <a:gd name="T23" fmla="*/ 35 h 400"/>
                <a:gd name="T24" fmla="*/ 40 w 132"/>
                <a:gd name="T25" fmla="*/ 23 h 400"/>
                <a:gd name="T26" fmla="*/ 43 w 132"/>
                <a:gd name="T27" fmla="*/ 13 h 400"/>
                <a:gd name="T28" fmla="*/ 52 w 132"/>
                <a:gd name="T29" fmla="*/ 5 h 400"/>
                <a:gd name="T30" fmla="*/ 62 w 132"/>
                <a:gd name="T31" fmla="*/ 0 h 400"/>
                <a:gd name="T32" fmla="*/ 92 w 132"/>
                <a:gd name="T33" fmla="*/ 135 h 400"/>
                <a:gd name="T34" fmla="*/ 93 w 132"/>
                <a:gd name="T35" fmla="*/ 353 h 400"/>
                <a:gd name="T36" fmla="*/ 94 w 132"/>
                <a:gd name="T37" fmla="*/ 369 h 400"/>
                <a:gd name="T38" fmla="*/ 97 w 132"/>
                <a:gd name="T39" fmla="*/ 377 h 400"/>
                <a:gd name="T40" fmla="*/ 103 w 132"/>
                <a:gd name="T41" fmla="*/ 384 h 400"/>
                <a:gd name="T42" fmla="*/ 110 w 132"/>
                <a:gd name="T43" fmla="*/ 387 h 400"/>
                <a:gd name="T44" fmla="*/ 124 w 132"/>
                <a:gd name="T45" fmla="*/ 389 h 400"/>
                <a:gd name="T46" fmla="*/ 132 w 132"/>
                <a:gd name="T47" fmla="*/ 400 h 400"/>
                <a:gd name="T48" fmla="*/ 3 w 132"/>
                <a:gd name="T49" fmla="*/ 389 h 400"/>
                <a:gd name="T50" fmla="*/ 20 w 132"/>
                <a:gd name="T51" fmla="*/ 388 h 400"/>
                <a:gd name="T52" fmla="*/ 30 w 132"/>
                <a:gd name="T53" fmla="*/ 386 h 400"/>
                <a:gd name="T54" fmla="*/ 35 w 132"/>
                <a:gd name="T55" fmla="*/ 381 h 400"/>
                <a:gd name="T56" fmla="*/ 40 w 132"/>
                <a:gd name="T57" fmla="*/ 374 h 400"/>
                <a:gd name="T58" fmla="*/ 43 w 132"/>
                <a:gd name="T59" fmla="*/ 361 h 400"/>
                <a:gd name="T60" fmla="*/ 44 w 132"/>
                <a:gd name="T61" fmla="*/ 342 h 400"/>
                <a:gd name="T62" fmla="*/ 44 w 132"/>
                <a:gd name="T63" fmla="*/ 223 h 400"/>
                <a:gd name="T64" fmla="*/ 43 w 132"/>
                <a:gd name="T65" fmla="*/ 196 h 400"/>
                <a:gd name="T66" fmla="*/ 41 w 132"/>
                <a:gd name="T67" fmla="*/ 183 h 400"/>
                <a:gd name="T68" fmla="*/ 37 w 132"/>
                <a:gd name="T69" fmla="*/ 178 h 400"/>
                <a:gd name="T70" fmla="*/ 33 w 132"/>
                <a:gd name="T71" fmla="*/ 174 h 400"/>
                <a:gd name="T72" fmla="*/ 26 w 132"/>
                <a:gd name="T73" fmla="*/ 173 h 400"/>
                <a:gd name="T74" fmla="*/ 14 w 132"/>
                <a:gd name="T75" fmla="*/ 173 h 400"/>
                <a:gd name="T76" fmla="*/ 0 w 132"/>
                <a:gd name="T77" fmla="*/ 166 h 400"/>
                <a:gd name="T78" fmla="*/ 92 w 132"/>
                <a:gd name="T79" fmla="*/ 1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400">
                  <a:moveTo>
                    <a:pt x="68" y="0"/>
                  </a:moveTo>
                  <a:lnTo>
                    <a:pt x="74" y="0"/>
                  </a:lnTo>
                  <a:lnTo>
                    <a:pt x="79" y="2"/>
                  </a:lnTo>
                  <a:lnTo>
                    <a:pt x="84" y="5"/>
                  </a:lnTo>
                  <a:lnTo>
                    <a:pt x="88" y="9"/>
                  </a:lnTo>
                  <a:lnTo>
                    <a:pt x="93" y="13"/>
                  </a:lnTo>
                  <a:lnTo>
                    <a:pt x="95" y="18"/>
                  </a:lnTo>
                  <a:lnTo>
                    <a:pt x="97" y="23"/>
                  </a:lnTo>
                  <a:lnTo>
                    <a:pt x="97" y="28"/>
                  </a:lnTo>
                  <a:lnTo>
                    <a:pt x="97" y="35"/>
                  </a:lnTo>
                  <a:lnTo>
                    <a:pt x="95" y="39"/>
                  </a:lnTo>
                  <a:lnTo>
                    <a:pt x="93" y="45"/>
                  </a:lnTo>
                  <a:lnTo>
                    <a:pt x="88" y="49"/>
                  </a:lnTo>
                  <a:lnTo>
                    <a:pt x="84" y="52"/>
                  </a:lnTo>
                  <a:lnTo>
                    <a:pt x="79" y="55"/>
                  </a:lnTo>
                  <a:lnTo>
                    <a:pt x="74" y="56"/>
                  </a:lnTo>
                  <a:lnTo>
                    <a:pt x="68" y="57"/>
                  </a:lnTo>
                  <a:lnTo>
                    <a:pt x="62" y="56"/>
                  </a:lnTo>
                  <a:lnTo>
                    <a:pt x="57" y="55"/>
                  </a:lnTo>
                  <a:lnTo>
                    <a:pt x="52" y="52"/>
                  </a:lnTo>
                  <a:lnTo>
                    <a:pt x="47" y="49"/>
                  </a:lnTo>
                  <a:lnTo>
                    <a:pt x="43" y="45"/>
                  </a:lnTo>
                  <a:lnTo>
                    <a:pt x="41" y="39"/>
                  </a:lnTo>
                  <a:lnTo>
                    <a:pt x="40" y="35"/>
                  </a:lnTo>
                  <a:lnTo>
                    <a:pt x="38" y="28"/>
                  </a:lnTo>
                  <a:lnTo>
                    <a:pt x="40" y="23"/>
                  </a:lnTo>
                  <a:lnTo>
                    <a:pt x="41" y="18"/>
                  </a:lnTo>
                  <a:lnTo>
                    <a:pt x="43" y="13"/>
                  </a:lnTo>
                  <a:lnTo>
                    <a:pt x="47" y="9"/>
                  </a:lnTo>
                  <a:lnTo>
                    <a:pt x="52" y="5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68" y="0"/>
                  </a:lnTo>
                  <a:close/>
                  <a:moveTo>
                    <a:pt x="92" y="135"/>
                  </a:moveTo>
                  <a:lnTo>
                    <a:pt x="92" y="342"/>
                  </a:lnTo>
                  <a:lnTo>
                    <a:pt x="93" y="353"/>
                  </a:lnTo>
                  <a:lnTo>
                    <a:pt x="93" y="361"/>
                  </a:lnTo>
                  <a:lnTo>
                    <a:pt x="94" y="369"/>
                  </a:lnTo>
                  <a:lnTo>
                    <a:pt x="96" y="373"/>
                  </a:lnTo>
                  <a:lnTo>
                    <a:pt x="97" y="377"/>
                  </a:lnTo>
                  <a:lnTo>
                    <a:pt x="100" y="381"/>
                  </a:lnTo>
                  <a:lnTo>
                    <a:pt x="103" y="384"/>
                  </a:lnTo>
                  <a:lnTo>
                    <a:pt x="106" y="386"/>
                  </a:lnTo>
                  <a:lnTo>
                    <a:pt x="110" y="387"/>
                  </a:lnTo>
                  <a:lnTo>
                    <a:pt x="116" y="388"/>
                  </a:lnTo>
                  <a:lnTo>
                    <a:pt x="124" y="389"/>
                  </a:lnTo>
                  <a:lnTo>
                    <a:pt x="132" y="389"/>
                  </a:lnTo>
                  <a:lnTo>
                    <a:pt x="132" y="400"/>
                  </a:lnTo>
                  <a:lnTo>
                    <a:pt x="3" y="400"/>
                  </a:lnTo>
                  <a:lnTo>
                    <a:pt x="3" y="389"/>
                  </a:lnTo>
                  <a:lnTo>
                    <a:pt x="12" y="389"/>
                  </a:lnTo>
                  <a:lnTo>
                    <a:pt x="20" y="388"/>
                  </a:lnTo>
                  <a:lnTo>
                    <a:pt x="25" y="387"/>
                  </a:lnTo>
                  <a:lnTo>
                    <a:pt x="30" y="386"/>
                  </a:lnTo>
                  <a:lnTo>
                    <a:pt x="33" y="384"/>
                  </a:lnTo>
                  <a:lnTo>
                    <a:pt x="35" y="381"/>
                  </a:lnTo>
                  <a:lnTo>
                    <a:pt x="38" y="377"/>
                  </a:lnTo>
                  <a:lnTo>
                    <a:pt x="40" y="374"/>
                  </a:lnTo>
                  <a:lnTo>
                    <a:pt x="42" y="369"/>
                  </a:lnTo>
                  <a:lnTo>
                    <a:pt x="43" y="361"/>
                  </a:lnTo>
                  <a:lnTo>
                    <a:pt x="44" y="353"/>
                  </a:lnTo>
                  <a:lnTo>
                    <a:pt x="44" y="342"/>
                  </a:lnTo>
                  <a:lnTo>
                    <a:pt x="44" y="243"/>
                  </a:lnTo>
                  <a:lnTo>
                    <a:pt x="44" y="223"/>
                  </a:lnTo>
                  <a:lnTo>
                    <a:pt x="43" y="208"/>
                  </a:lnTo>
                  <a:lnTo>
                    <a:pt x="43" y="196"/>
                  </a:lnTo>
                  <a:lnTo>
                    <a:pt x="42" y="188"/>
                  </a:lnTo>
                  <a:lnTo>
                    <a:pt x="41" y="183"/>
                  </a:lnTo>
                  <a:lnTo>
                    <a:pt x="38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4"/>
                  </a:lnTo>
                  <a:lnTo>
                    <a:pt x="30" y="173"/>
                  </a:lnTo>
                  <a:lnTo>
                    <a:pt x="26" y="173"/>
                  </a:lnTo>
                  <a:lnTo>
                    <a:pt x="23" y="172"/>
                  </a:lnTo>
                  <a:lnTo>
                    <a:pt x="14" y="173"/>
                  </a:lnTo>
                  <a:lnTo>
                    <a:pt x="3" y="176"/>
                  </a:lnTo>
                  <a:lnTo>
                    <a:pt x="0" y="166"/>
                  </a:lnTo>
                  <a:lnTo>
                    <a:pt x="79" y="135"/>
                  </a:lnTo>
                  <a:lnTo>
                    <a:pt x="92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9" name="Freeform 1470"/>
            <p:cNvSpPr>
              <a:spLocks noEditPoints="1"/>
            </p:cNvSpPr>
            <p:nvPr/>
          </p:nvSpPr>
          <p:spPr bwMode="auto">
            <a:xfrm>
              <a:off x="4298" y="995"/>
              <a:ext cx="58" cy="61"/>
            </a:xfrm>
            <a:custGeom>
              <a:avLst/>
              <a:gdLst>
                <a:gd name="T0" fmla="*/ 156 w 255"/>
                <a:gd name="T1" fmla="*/ 2 h 273"/>
                <a:gd name="T2" fmla="*/ 193 w 255"/>
                <a:gd name="T3" fmla="*/ 17 h 273"/>
                <a:gd name="T4" fmla="*/ 224 w 255"/>
                <a:gd name="T5" fmla="*/ 44 h 273"/>
                <a:gd name="T6" fmla="*/ 243 w 255"/>
                <a:gd name="T7" fmla="*/ 74 h 273"/>
                <a:gd name="T8" fmla="*/ 253 w 255"/>
                <a:gd name="T9" fmla="*/ 108 h 273"/>
                <a:gd name="T10" fmla="*/ 254 w 255"/>
                <a:gd name="T11" fmla="*/ 149 h 273"/>
                <a:gd name="T12" fmla="*/ 237 w 255"/>
                <a:gd name="T13" fmla="*/ 201 h 273"/>
                <a:gd name="T14" fmla="*/ 223 w 255"/>
                <a:gd name="T15" fmla="*/ 225 h 273"/>
                <a:gd name="T16" fmla="*/ 205 w 255"/>
                <a:gd name="T17" fmla="*/ 244 h 273"/>
                <a:gd name="T18" fmla="*/ 183 w 255"/>
                <a:gd name="T19" fmla="*/ 259 h 273"/>
                <a:gd name="T20" fmla="*/ 159 w 255"/>
                <a:gd name="T21" fmla="*/ 268 h 273"/>
                <a:gd name="T22" fmla="*/ 134 w 255"/>
                <a:gd name="T23" fmla="*/ 273 h 273"/>
                <a:gd name="T24" fmla="*/ 96 w 255"/>
                <a:gd name="T25" fmla="*/ 269 h 273"/>
                <a:gd name="T26" fmla="*/ 59 w 255"/>
                <a:gd name="T27" fmla="*/ 254 h 273"/>
                <a:gd name="T28" fmla="*/ 30 w 255"/>
                <a:gd name="T29" fmla="*/ 226 h 273"/>
                <a:gd name="T30" fmla="*/ 11 w 255"/>
                <a:gd name="T31" fmla="*/ 195 h 273"/>
                <a:gd name="T32" fmla="*/ 1 w 255"/>
                <a:gd name="T33" fmla="*/ 163 h 273"/>
                <a:gd name="T34" fmla="*/ 0 w 255"/>
                <a:gd name="T35" fmla="*/ 129 h 273"/>
                <a:gd name="T36" fmla="*/ 4 w 255"/>
                <a:gd name="T37" fmla="*/ 103 h 273"/>
                <a:gd name="T38" fmla="*/ 22 w 255"/>
                <a:gd name="T39" fmla="*/ 59 h 273"/>
                <a:gd name="T40" fmla="*/ 38 w 255"/>
                <a:gd name="T41" fmla="*/ 38 h 273"/>
                <a:gd name="T42" fmla="*/ 58 w 255"/>
                <a:gd name="T43" fmla="*/ 20 h 273"/>
                <a:gd name="T44" fmla="*/ 96 w 255"/>
                <a:gd name="T45" fmla="*/ 4 h 273"/>
                <a:gd name="T46" fmla="*/ 118 w 255"/>
                <a:gd name="T47" fmla="*/ 18 h 273"/>
                <a:gd name="T48" fmla="*/ 96 w 255"/>
                <a:gd name="T49" fmla="*/ 23 h 273"/>
                <a:gd name="T50" fmla="*/ 74 w 255"/>
                <a:gd name="T51" fmla="*/ 39 h 273"/>
                <a:gd name="T52" fmla="*/ 58 w 255"/>
                <a:gd name="T53" fmla="*/ 70 h 273"/>
                <a:gd name="T54" fmla="*/ 53 w 255"/>
                <a:gd name="T55" fmla="*/ 115 h 273"/>
                <a:gd name="T56" fmla="*/ 56 w 255"/>
                <a:gd name="T57" fmla="*/ 155 h 273"/>
                <a:gd name="T58" fmla="*/ 66 w 255"/>
                <a:gd name="T59" fmla="*/ 191 h 273"/>
                <a:gd name="T60" fmla="*/ 83 w 255"/>
                <a:gd name="T61" fmla="*/ 221 h 273"/>
                <a:gd name="T62" fmla="*/ 103 w 255"/>
                <a:gd name="T63" fmla="*/ 242 h 273"/>
                <a:gd name="T64" fmla="*/ 128 w 255"/>
                <a:gd name="T65" fmla="*/ 252 h 273"/>
                <a:gd name="T66" fmla="*/ 150 w 255"/>
                <a:gd name="T67" fmla="*/ 251 h 273"/>
                <a:gd name="T68" fmla="*/ 168 w 255"/>
                <a:gd name="T69" fmla="*/ 243 h 273"/>
                <a:gd name="T70" fmla="*/ 183 w 255"/>
                <a:gd name="T71" fmla="*/ 230 h 273"/>
                <a:gd name="T72" fmla="*/ 194 w 255"/>
                <a:gd name="T73" fmla="*/ 209 h 273"/>
                <a:gd name="T74" fmla="*/ 200 w 255"/>
                <a:gd name="T75" fmla="*/ 178 h 273"/>
                <a:gd name="T76" fmla="*/ 201 w 255"/>
                <a:gd name="T77" fmla="*/ 136 h 273"/>
                <a:gd name="T78" fmla="*/ 193 w 255"/>
                <a:gd name="T79" fmla="*/ 92 h 273"/>
                <a:gd name="T80" fmla="*/ 178 w 255"/>
                <a:gd name="T81" fmla="*/ 55 h 273"/>
                <a:gd name="T82" fmla="*/ 160 w 255"/>
                <a:gd name="T83" fmla="*/ 33 h 273"/>
                <a:gd name="T84" fmla="*/ 141 w 255"/>
                <a:gd name="T85" fmla="*/ 22 h 273"/>
                <a:gd name="T86" fmla="*/ 118 w 255"/>
                <a:gd name="T87" fmla="*/ 1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5" h="273">
                  <a:moveTo>
                    <a:pt x="128" y="0"/>
                  </a:moveTo>
                  <a:lnTo>
                    <a:pt x="142" y="0"/>
                  </a:lnTo>
                  <a:lnTo>
                    <a:pt x="156" y="2"/>
                  </a:lnTo>
                  <a:lnTo>
                    <a:pt x="169" y="6"/>
                  </a:lnTo>
                  <a:lnTo>
                    <a:pt x="182" y="11"/>
                  </a:lnTo>
                  <a:lnTo>
                    <a:pt x="193" y="17"/>
                  </a:lnTo>
                  <a:lnTo>
                    <a:pt x="204" y="25"/>
                  </a:lnTo>
                  <a:lnTo>
                    <a:pt x="214" y="33"/>
                  </a:lnTo>
                  <a:lnTo>
                    <a:pt x="224" y="44"/>
                  </a:lnTo>
                  <a:lnTo>
                    <a:pt x="231" y="54"/>
                  </a:lnTo>
                  <a:lnTo>
                    <a:pt x="237" y="64"/>
                  </a:lnTo>
                  <a:lnTo>
                    <a:pt x="243" y="74"/>
                  </a:lnTo>
                  <a:lnTo>
                    <a:pt x="247" y="85"/>
                  </a:lnTo>
                  <a:lnTo>
                    <a:pt x="251" y="96"/>
                  </a:lnTo>
                  <a:lnTo>
                    <a:pt x="253" y="108"/>
                  </a:lnTo>
                  <a:lnTo>
                    <a:pt x="254" y="120"/>
                  </a:lnTo>
                  <a:lnTo>
                    <a:pt x="255" y="131"/>
                  </a:lnTo>
                  <a:lnTo>
                    <a:pt x="254" y="149"/>
                  </a:lnTo>
                  <a:lnTo>
                    <a:pt x="251" y="166"/>
                  </a:lnTo>
                  <a:lnTo>
                    <a:pt x="245" y="183"/>
                  </a:lnTo>
                  <a:lnTo>
                    <a:pt x="237" y="201"/>
                  </a:lnTo>
                  <a:lnTo>
                    <a:pt x="233" y="210"/>
                  </a:lnTo>
                  <a:lnTo>
                    <a:pt x="229" y="218"/>
                  </a:lnTo>
                  <a:lnTo>
                    <a:pt x="223" y="225"/>
                  </a:lnTo>
                  <a:lnTo>
                    <a:pt x="218" y="233"/>
                  </a:lnTo>
                  <a:lnTo>
                    <a:pt x="212" y="238"/>
                  </a:lnTo>
                  <a:lnTo>
                    <a:pt x="205" y="244"/>
                  </a:lnTo>
                  <a:lnTo>
                    <a:pt x="198" y="250"/>
                  </a:lnTo>
                  <a:lnTo>
                    <a:pt x="191" y="254"/>
                  </a:lnTo>
                  <a:lnTo>
                    <a:pt x="183" y="259"/>
                  </a:lnTo>
                  <a:lnTo>
                    <a:pt x="176" y="263"/>
                  </a:lnTo>
                  <a:lnTo>
                    <a:pt x="168" y="265"/>
                  </a:lnTo>
                  <a:lnTo>
                    <a:pt x="159" y="268"/>
                  </a:lnTo>
                  <a:lnTo>
                    <a:pt x="151" y="270"/>
                  </a:lnTo>
                  <a:lnTo>
                    <a:pt x="142" y="271"/>
                  </a:lnTo>
                  <a:lnTo>
                    <a:pt x="134" y="273"/>
                  </a:lnTo>
                  <a:lnTo>
                    <a:pt x="125" y="273"/>
                  </a:lnTo>
                  <a:lnTo>
                    <a:pt x="110" y="271"/>
                  </a:lnTo>
                  <a:lnTo>
                    <a:pt x="96" y="269"/>
                  </a:lnTo>
                  <a:lnTo>
                    <a:pt x="83" y="266"/>
                  </a:lnTo>
                  <a:lnTo>
                    <a:pt x="71" y="261"/>
                  </a:lnTo>
                  <a:lnTo>
                    <a:pt x="59" y="254"/>
                  </a:lnTo>
                  <a:lnTo>
                    <a:pt x="48" y="247"/>
                  </a:lnTo>
                  <a:lnTo>
                    <a:pt x="38" y="237"/>
                  </a:lnTo>
                  <a:lnTo>
                    <a:pt x="30" y="226"/>
                  </a:lnTo>
                  <a:lnTo>
                    <a:pt x="22" y="216"/>
                  </a:lnTo>
                  <a:lnTo>
                    <a:pt x="16" y="206"/>
                  </a:lnTo>
                  <a:lnTo>
                    <a:pt x="11" y="195"/>
                  </a:lnTo>
                  <a:lnTo>
                    <a:pt x="7" y="184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1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1" y="121"/>
                  </a:lnTo>
                  <a:lnTo>
                    <a:pt x="2" y="112"/>
                  </a:lnTo>
                  <a:lnTo>
                    <a:pt x="4" y="103"/>
                  </a:lnTo>
                  <a:lnTo>
                    <a:pt x="10" y="86"/>
                  </a:lnTo>
                  <a:lnTo>
                    <a:pt x="17" y="68"/>
                  </a:lnTo>
                  <a:lnTo>
                    <a:pt x="22" y="59"/>
                  </a:lnTo>
                  <a:lnTo>
                    <a:pt x="27" y="52"/>
                  </a:lnTo>
                  <a:lnTo>
                    <a:pt x="33" y="44"/>
                  </a:lnTo>
                  <a:lnTo>
                    <a:pt x="38" y="38"/>
                  </a:lnTo>
                  <a:lnTo>
                    <a:pt x="45" y="31"/>
                  </a:lnTo>
                  <a:lnTo>
                    <a:pt x="51" y="26"/>
                  </a:lnTo>
                  <a:lnTo>
                    <a:pt x="58" y="20"/>
                  </a:lnTo>
                  <a:lnTo>
                    <a:pt x="65" y="16"/>
                  </a:lnTo>
                  <a:lnTo>
                    <a:pt x="80" y="10"/>
                  </a:lnTo>
                  <a:lnTo>
                    <a:pt x="96" y="4"/>
                  </a:lnTo>
                  <a:lnTo>
                    <a:pt x="111" y="1"/>
                  </a:lnTo>
                  <a:lnTo>
                    <a:pt x="128" y="0"/>
                  </a:lnTo>
                  <a:close/>
                  <a:moveTo>
                    <a:pt x="118" y="18"/>
                  </a:moveTo>
                  <a:lnTo>
                    <a:pt x="111" y="18"/>
                  </a:lnTo>
                  <a:lnTo>
                    <a:pt x="104" y="20"/>
                  </a:lnTo>
                  <a:lnTo>
                    <a:pt x="96" y="23"/>
                  </a:lnTo>
                  <a:lnTo>
                    <a:pt x="88" y="27"/>
                  </a:lnTo>
                  <a:lnTo>
                    <a:pt x="80" y="32"/>
                  </a:lnTo>
                  <a:lnTo>
                    <a:pt x="74" y="39"/>
                  </a:lnTo>
                  <a:lnTo>
                    <a:pt x="68" y="47"/>
                  </a:lnTo>
                  <a:lnTo>
                    <a:pt x="63" y="58"/>
                  </a:lnTo>
                  <a:lnTo>
                    <a:pt x="58" y="70"/>
                  </a:lnTo>
                  <a:lnTo>
                    <a:pt x="56" y="83"/>
                  </a:lnTo>
                  <a:lnTo>
                    <a:pt x="54" y="98"/>
                  </a:lnTo>
                  <a:lnTo>
                    <a:pt x="53" y="115"/>
                  </a:lnTo>
                  <a:lnTo>
                    <a:pt x="54" y="128"/>
                  </a:lnTo>
                  <a:lnTo>
                    <a:pt x="55" y="142"/>
                  </a:lnTo>
                  <a:lnTo>
                    <a:pt x="56" y="155"/>
                  </a:lnTo>
                  <a:lnTo>
                    <a:pt x="59" y="167"/>
                  </a:lnTo>
                  <a:lnTo>
                    <a:pt x="63" y="179"/>
                  </a:lnTo>
                  <a:lnTo>
                    <a:pt x="66" y="191"/>
                  </a:lnTo>
                  <a:lnTo>
                    <a:pt x="71" y="201"/>
                  </a:lnTo>
                  <a:lnTo>
                    <a:pt x="76" y="212"/>
                  </a:lnTo>
                  <a:lnTo>
                    <a:pt x="83" y="221"/>
                  </a:lnTo>
                  <a:lnTo>
                    <a:pt x="88" y="229"/>
                  </a:lnTo>
                  <a:lnTo>
                    <a:pt x="96" y="237"/>
                  </a:lnTo>
                  <a:lnTo>
                    <a:pt x="103" y="242"/>
                  </a:lnTo>
                  <a:lnTo>
                    <a:pt x="110" y="247"/>
                  </a:lnTo>
                  <a:lnTo>
                    <a:pt x="119" y="250"/>
                  </a:lnTo>
                  <a:lnTo>
                    <a:pt x="128" y="252"/>
                  </a:lnTo>
                  <a:lnTo>
                    <a:pt x="137" y="252"/>
                  </a:lnTo>
                  <a:lnTo>
                    <a:pt x="144" y="252"/>
                  </a:lnTo>
                  <a:lnTo>
                    <a:pt x="150" y="251"/>
                  </a:lnTo>
                  <a:lnTo>
                    <a:pt x="157" y="249"/>
                  </a:lnTo>
                  <a:lnTo>
                    <a:pt x="162" y="247"/>
                  </a:lnTo>
                  <a:lnTo>
                    <a:pt x="168" y="243"/>
                  </a:lnTo>
                  <a:lnTo>
                    <a:pt x="173" y="240"/>
                  </a:lnTo>
                  <a:lnTo>
                    <a:pt x="178" y="235"/>
                  </a:lnTo>
                  <a:lnTo>
                    <a:pt x="183" y="230"/>
                  </a:lnTo>
                  <a:lnTo>
                    <a:pt x="188" y="224"/>
                  </a:lnTo>
                  <a:lnTo>
                    <a:pt x="191" y="216"/>
                  </a:lnTo>
                  <a:lnTo>
                    <a:pt x="194" y="209"/>
                  </a:lnTo>
                  <a:lnTo>
                    <a:pt x="197" y="199"/>
                  </a:lnTo>
                  <a:lnTo>
                    <a:pt x="199" y="190"/>
                  </a:lnTo>
                  <a:lnTo>
                    <a:pt x="200" y="178"/>
                  </a:lnTo>
                  <a:lnTo>
                    <a:pt x="201" y="166"/>
                  </a:lnTo>
                  <a:lnTo>
                    <a:pt x="201" y="153"/>
                  </a:lnTo>
                  <a:lnTo>
                    <a:pt x="201" y="136"/>
                  </a:lnTo>
                  <a:lnTo>
                    <a:pt x="199" y="121"/>
                  </a:lnTo>
                  <a:lnTo>
                    <a:pt x="197" y="106"/>
                  </a:lnTo>
                  <a:lnTo>
                    <a:pt x="193" y="92"/>
                  </a:lnTo>
                  <a:lnTo>
                    <a:pt x="189" y="79"/>
                  </a:lnTo>
                  <a:lnTo>
                    <a:pt x="184" y="67"/>
                  </a:lnTo>
                  <a:lnTo>
                    <a:pt x="178" y="55"/>
                  </a:lnTo>
                  <a:lnTo>
                    <a:pt x="171" y="45"/>
                  </a:lnTo>
                  <a:lnTo>
                    <a:pt x="166" y="39"/>
                  </a:lnTo>
                  <a:lnTo>
                    <a:pt x="160" y="33"/>
                  </a:lnTo>
                  <a:lnTo>
                    <a:pt x="153" y="29"/>
                  </a:lnTo>
                  <a:lnTo>
                    <a:pt x="148" y="25"/>
                  </a:lnTo>
                  <a:lnTo>
                    <a:pt x="141" y="22"/>
                  </a:lnTo>
                  <a:lnTo>
                    <a:pt x="134" y="19"/>
                  </a:lnTo>
                  <a:lnTo>
                    <a:pt x="126" y="18"/>
                  </a:lnTo>
                  <a:lnTo>
                    <a:pt x="1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0" name="Freeform 1471"/>
            <p:cNvSpPr>
              <a:spLocks/>
            </p:cNvSpPr>
            <p:nvPr/>
          </p:nvSpPr>
          <p:spPr bwMode="auto">
            <a:xfrm>
              <a:off x="4362" y="995"/>
              <a:ext cx="67" cy="59"/>
            </a:xfrm>
            <a:custGeom>
              <a:avLst/>
              <a:gdLst>
                <a:gd name="T0" fmla="*/ 104 w 291"/>
                <a:gd name="T1" fmla="*/ 42 h 265"/>
                <a:gd name="T2" fmla="*/ 128 w 291"/>
                <a:gd name="T3" fmla="*/ 22 h 265"/>
                <a:gd name="T4" fmla="*/ 150 w 291"/>
                <a:gd name="T5" fmla="*/ 8 h 265"/>
                <a:gd name="T6" fmla="*/ 171 w 291"/>
                <a:gd name="T7" fmla="*/ 1 h 265"/>
                <a:gd name="T8" fmla="*/ 193 w 291"/>
                <a:gd name="T9" fmla="*/ 0 h 265"/>
                <a:gd name="T10" fmla="*/ 210 w 291"/>
                <a:gd name="T11" fmla="*/ 5 h 265"/>
                <a:gd name="T12" fmla="*/ 226 w 291"/>
                <a:gd name="T13" fmla="*/ 16 h 265"/>
                <a:gd name="T14" fmla="*/ 239 w 291"/>
                <a:gd name="T15" fmla="*/ 33 h 265"/>
                <a:gd name="T16" fmla="*/ 247 w 291"/>
                <a:gd name="T17" fmla="*/ 55 h 265"/>
                <a:gd name="T18" fmla="*/ 250 w 291"/>
                <a:gd name="T19" fmla="*/ 81 h 265"/>
                <a:gd name="T20" fmla="*/ 250 w 291"/>
                <a:gd name="T21" fmla="*/ 207 h 265"/>
                <a:gd name="T22" fmla="*/ 251 w 291"/>
                <a:gd name="T23" fmla="*/ 227 h 265"/>
                <a:gd name="T24" fmla="*/ 255 w 291"/>
                <a:gd name="T25" fmla="*/ 239 h 265"/>
                <a:gd name="T26" fmla="*/ 258 w 291"/>
                <a:gd name="T27" fmla="*/ 246 h 265"/>
                <a:gd name="T28" fmla="*/ 265 w 291"/>
                <a:gd name="T29" fmla="*/ 251 h 265"/>
                <a:gd name="T30" fmla="*/ 275 w 291"/>
                <a:gd name="T31" fmla="*/ 253 h 265"/>
                <a:gd name="T32" fmla="*/ 291 w 291"/>
                <a:gd name="T33" fmla="*/ 254 h 265"/>
                <a:gd name="T34" fmla="*/ 160 w 291"/>
                <a:gd name="T35" fmla="*/ 265 h 265"/>
                <a:gd name="T36" fmla="*/ 165 w 291"/>
                <a:gd name="T37" fmla="*/ 254 h 265"/>
                <a:gd name="T38" fmla="*/ 181 w 291"/>
                <a:gd name="T39" fmla="*/ 253 h 265"/>
                <a:gd name="T40" fmla="*/ 192 w 291"/>
                <a:gd name="T41" fmla="*/ 249 h 265"/>
                <a:gd name="T42" fmla="*/ 197 w 291"/>
                <a:gd name="T43" fmla="*/ 242 h 265"/>
                <a:gd name="T44" fmla="*/ 202 w 291"/>
                <a:gd name="T45" fmla="*/ 233 h 265"/>
                <a:gd name="T46" fmla="*/ 203 w 291"/>
                <a:gd name="T47" fmla="*/ 207 h 265"/>
                <a:gd name="T48" fmla="*/ 202 w 291"/>
                <a:gd name="T49" fmla="*/ 85 h 265"/>
                <a:gd name="T50" fmla="*/ 197 w 291"/>
                <a:gd name="T51" fmla="*/ 59 h 265"/>
                <a:gd name="T52" fmla="*/ 191 w 291"/>
                <a:gd name="T53" fmla="*/ 46 h 265"/>
                <a:gd name="T54" fmla="*/ 184 w 291"/>
                <a:gd name="T55" fmla="*/ 41 h 265"/>
                <a:gd name="T56" fmla="*/ 176 w 291"/>
                <a:gd name="T57" fmla="*/ 37 h 265"/>
                <a:gd name="T58" fmla="*/ 167 w 291"/>
                <a:gd name="T59" fmla="*/ 34 h 265"/>
                <a:gd name="T60" fmla="*/ 153 w 291"/>
                <a:gd name="T61" fmla="*/ 34 h 265"/>
                <a:gd name="T62" fmla="*/ 135 w 291"/>
                <a:gd name="T63" fmla="*/ 40 h 265"/>
                <a:gd name="T64" fmla="*/ 119 w 291"/>
                <a:gd name="T65" fmla="*/ 48 h 265"/>
                <a:gd name="T66" fmla="*/ 102 w 291"/>
                <a:gd name="T67" fmla="*/ 62 h 265"/>
                <a:gd name="T68" fmla="*/ 93 w 291"/>
                <a:gd name="T69" fmla="*/ 207 h 265"/>
                <a:gd name="T70" fmla="*/ 94 w 291"/>
                <a:gd name="T71" fmla="*/ 227 h 265"/>
                <a:gd name="T72" fmla="*/ 97 w 291"/>
                <a:gd name="T73" fmla="*/ 239 h 265"/>
                <a:gd name="T74" fmla="*/ 101 w 291"/>
                <a:gd name="T75" fmla="*/ 246 h 265"/>
                <a:gd name="T76" fmla="*/ 108 w 291"/>
                <a:gd name="T77" fmla="*/ 251 h 265"/>
                <a:gd name="T78" fmla="*/ 119 w 291"/>
                <a:gd name="T79" fmla="*/ 253 h 265"/>
                <a:gd name="T80" fmla="*/ 136 w 291"/>
                <a:gd name="T81" fmla="*/ 254 h 265"/>
                <a:gd name="T82" fmla="*/ 5 w 291"/>
                <a:gd name="T83" fmla="*/ 265 h 265"/>
                <a:gd name="T84" fmla="*/ 11 w 291"/>
                <a:gd name="T85" fmla="*/ 254 h 265"/>
                <a:gd name="T86" fmla="*/ 28 w 291"/>
                <a:gd name="T87" fmla="*/ 252 h 265"/>
                <a:gd name="T88" fmla="*/ 38 w 291"/>
                <a:gd name="T89" fmla="*/ 244 h 265"/>
                <a:gd name="T90" fmla="*/ 44 w 291"/>
                <a:gd name="T91" fmla="*/ 230 h 265"/>
                <a:gd name="T92" fmla="*/ 46 w 291"/>
                <a:gd name="T93" fmla="*/ 207 h 265"/>
                <a:gd name="T94" fmla="*/ 46 w 291"/>
                <a:gd name="T95" fmla="*/ 90 h 265"/>
                <a:gd name="T96" fmla="*/ 45 w 291"/>
                <a:gd name="T97" fmla="*/ 61 h 265"/>
                <a:gd name="T98" fmla="*/ 42 w 291"/>
                <a:gd name="T99" fmla="*/ 50 h 265"/>
                <a:gd name="T100" fmla="*/ 39 w 291"/>
                <a:gd name="T101" fmla="*/ 43 h 265"/>
                <a:gd name="T102" fmla="*/ 31 w 291"/>
                <a:gd name="T103" fmla="*/ 38 h 265"/>
                <a:gd name="T104" fmla="*/ 16 w 291"/>
                <a:gd name="T105" fmla="*/ 38 h 265"/>
                <a:gd name="T106" fmla="*/ 0 w 291"/>
                <a:gd name="T107" fmla="*/ 31 h 265"/>
                <a:gd name="T108" fmla="*/ 93 w 291"/>
                <a:gd name="T10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1" h="265">
                  <a:moveTo>
                    <a:pt x="93" y="54"/>
                  </a:moveTo>
                  <a:lnTo>
                    <a:pt x="104" y="42"/>
                  </a:lnTo>
                  <a:lnTo>
                    <a:pt x="117" y="30"/>
                  </a:lnTo>
                  <a:lnTo>
                    <a:pt x="128" y="22"/>
                  </a:lnTo>
                  <a:lnTo>
                    <a:pt x="139" y="13"/>
                  </a:lnTo>
                  <a:lnTo>
                    <a:pt x="150" y="8"/>
                  </a:lnTo>
                  <a:lnTo>
                    <a:pt x="161" y="3"/>
                  </a:lnTo>
                  <a:lnTo>
                    <a:pt x="171" y="1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02" y="2"/>
                  </a:lnTo>
                  <a:lnTo>
                    <a:pt x="210" y="5"/>
                  </a:lnTo>
                  <a:lnTo>
                    <a:pt x="219" y="11"/>
                  </a:lnTo>
                  <a:lnTo>
                    <a:pt x="226" y="16"/>
                  </a:lnTo>
                  <a:lnTo>
                    <a:pt x="233" y="25"/>
                  </a:lnTo>
                  <a:lnTo>
                    <a:pt x="239" y="33"/>
                  </a:lnTo>
                  <a:lnTo>
                    <a:pt x="244" y="45"/>
                  </a:lnTo>
                  <a:lnTo>
                    <a:pt x="247" y="55"/>
                  </a:lnTo>
                  <a:lnTo>
                    <a:pt x="249" y="67"/>
                  </a:lnTo>
                  <a:lnTo>
                    <a:pt x="250" y="81"/>
                  </a:lnTo>
                  <a:lnTo>
                    <a:pt x="250" y="97"/>
                  </a:lnTo>
                  <a:lnTo>
                    <a:pt x="250" y="207"/>
                  </a:lnTo>
                  <a:lnTo>
                    <a:pt x="250" y="218"/>
                  </a:lnTo>
                  <a:lnTo>
                    <a:pt x="251" y="227"/>
                  </a:lnTo>
                  <a:lnTo>
                    <a:pt x="253" y="234"/>
                  </a:lnTo>
                  <a:lnTo>
                    <a:pt x="255" y="239"/>
                  </a:lnTo>
                  <a:lnTo>
                    <a:pt x="256" y="242"/>
                  </a:lnTo>
                  <a:lnTo>
                    <a:pt x="258" y="246"/>
                  </a:lnTo>
                  <a:lnTo>
                    <a:pt x="261" y="249"/>
                  </a:lnTo>
                  <a:lnTo>
                    <a:pt x="265" y="251"/>
                  </a:lnTo>
                  <a:lnTo>
                    <a:pt x="269" y="252"/>
                  </a:lnTo>
                  <a:lnTo>
                    <a:pt x="275" y="253"/>
                  </a:lnTo>
                  <a:lnTo>
                    <a:pt x="282" y="254"/>
                  </a:lnTo>
                  <a:lnTo>
                    <a:pt x="291" y="254"/>
                  </a:lnTo>
                  <a:lnTo>
                    <a:pt x="291" y="265"/>
                  </a:lnTo>
                  <a:lnTo>
                    <a:pt x="160" y="265"/>
                  </a:lnTo>
                  <a:lnTo>
                    <a:pt x="160" y="254"/>
                  </a:lnTo>
                  <a:lnTo>
                    <a:pt x="165" y="254"/>
                  </a:lnTo>
                  <a:lnTo>
                    <a:pt x="174" y="254"/>
                  </a:lnTo>
                  <a:lnTo>
                    <a:pt x="181" y="253"/>
                  </a:lnTo>
                  <a:lnTo>
                    <a:pt x="187" y="251"/>
                  </a:lnTo>
                  <a:lnTo>
                    <a:pt x="192" y="249"/>
                  </a:lnTo>
                  <a:lnTo>
                    <a:pt x="195" y="246"/>
                  </a:lnTo>
                  <a:lnTo>
                    <a:pt x="197" y="242"/>
                  </a:lnTo>
                  <a:lnTo>
                    <a:pt x="199" y="238"/>
                  </a:lnTo>
                  <a:lnTo>
                    <a:pt x="202" y="233"/>
                  </a:lnTo>
                  <a:lnTo>
                    <a:pt x="203" y="224"/>
                  </a:lnTo>
                  <a:lnTo>
                    <a:pt x="203" y="207"/>
                  </a:lnTo>
                  <a:lnTo>
                    <a:pt x="203" y="101"/>
                  </a:lnTo>
                  <a:lnTo>
                    <a:pt x="202" y="85"/>
                  </a:lnTo>
                  <a:lnTo>
                    <a:pt x="201" y="71"/>
                  </a:lnTo>
                  <a:lnTo>
                    <a:pt x="197" y="59"/>
                  </a:lnTo>
                  <a:lnTo>
                    <a:pt x="193" y="51"/>
                  </a:lnTo>
                  <a:lnTo>
                    <a:pt x="191" y="46"/>
                  </a:lnTo>
                  <a:lnTo>
                    <a:pt x="187" y="43"/>
                  </a:lnTo>
                  <a:lnTo>
                    <a:pt x="184" y="41"/>
                  </a:lnTo>
                  <a:lnTo>
                    <a:pt x="181" y="39"/>
                  </a:lnTo>
                  <a:lnTo>
                    <a:pt x="176" y="37"/>
                  </a:lnTo>
                  <a:lnTo>
                    <a:pt x="172" y="36"/>
                  </a:lnTo>
                  <a:lnTo>
                    <a:pt x="167" y="34"/>
                  </a:lnTo>
                  <a:lnTo>
                    <a:pt x="162" y="34"/>
                  </a:lnTo>
                  <a:lnTo>
                    <a:pt x="153" y="34"/>
                  </a:lnTo>
                  <a:lnTo>
                    <a:pt x="144" y="37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19" y="48"/>
                  </a:lnTo>
                  <a:lnTo>
                    <a:pt x="110" y="55"/>
                  </a:lnTo>
                  <a:lnTo>
                    <a:pt x="102" y="62"/>
                  </a:lnTo>
                  <a:lnTo>
                    <a:pt x="93" y="71"/>
                  </a:lnTo>
                  <a:lnTo>
                    <a:pt x="93" y="207"/>
                  </a:lnTo>
                  <a:lnTo>
                    <a:pt x="93" y="219"/>
                  </a:lnTo>
                  <a:lnTo>
                    <a:pt x="94" y="227"/>
                  </a:lnTo>
                  <a:lnTo>
                    <a:pt x="94" y="235"/>
                  </a:lnTo>
                  <a:lnTo>
                    <a:pt x="97" y="239"/>
                  </a:lnTo>
                  <a:lnTo>
                    <a:pt x="99" y="242"/>
                  </a:lnTo>
                  <a:lnTo>
                    <a:pt x="101" y="246"/>
                  </a:lnTo>
                  <a:lnTo>
                    <a:pt x="104" y="249"/>
                  </a:lnTo>
                  <a:lnTo>
                    <a:pt x="108" y="251"/>
                  </a:lnTo>
                  <a:lnTo>
                    <a:pt x="112" y="252"/>
                  </a:lnTo>
                  <a:lnTo>
                    <a:pt x="119" y="253"/>
                  </a:lnTo>
                  <a:lnTo>
                    <a:pt x="126" y="254"/>
                  </a:lnTo>
                  <a:lnTo>
                    <a:pt x="136" y="254"/>
                  </a:lnTo>
                  <a:lnTo>
                    <a:pt x="136" y="265"/>
                  </a:lnTo>
                  <a:lnTo>
                    <a:pt x="5" y="265"/>
                  </a:lnTo>
                  <a:lnTo>
                    <a:pt x="5" y="254"/>
                  </a:lnTo>
                  <a:lnTo>
                    <a:pt x="11" y="254"/>
                  </a:lnTo>
                  <a:lnTo>
                    <a:pt x="20" y="254"/>
                  </a:lnTo>
                  <a:lnTo>
                    <a:pt x="28" y="252"/>
                  </a:lnTo>
                  <a:lnTo>
                    <a:pt x="34" y="249"/>
                  </a:lnTo>
                  <a:lnTo>
                    <a:pt x="38" y="244"/>
                  </a:lnTo>
                  <a:lnTo>
                    <a:pt x="41" y="238"/>
                  </a:lnTo>
                  <a:lnTo>
                    <a:pt x="44" y="230"/>
                  </a:lnTo>
                  <a:lnTo>
                    <a:pt x="45" y="220"/>
                  </a:lnTo>
                  <a:lnTo>
                    <a:pt x="46" y="207"/>
                  </a:lnTo>
                  <a:lnTo>
                    <a:pt x="46" y="111"/>
                  </a:lnTo>
                  <a:lnTo>
                    <a:pt x="46" y="90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4" y="55"/>
                  </a:lnTo>
                  <a:lnTo>
                    <a:pt x="42" y="50"/>
                  </a:lnTo>
                  <a:lnTo>
                    <a:pt x="40" y="46"/>
                  </a:lnTo>
                  <a:lnTo>
                    <a:pt x="39" y="43"/>
                  </a:lnTo>
                  <a:lnTo>
                    <a:pt x="37" y="41"/>
                  </a:lnTo>
                  <a:lnTo>
                    <a:pt x="31" y="38"/>
                  </a:lnTo>
                  <a:lnTo>
                    <a:pt x="25" y="37"/>
                  </a:lnTo>
                  <a:lnTo>
                    <a:pt x="16" y="38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81" y="0"/>
                  </a:lnTo>
                  <a:lnTo>
                    <a:pt x="93" y="0"/>
                  </a:lnTo>
                  <a:lnTo>
                    <a:pt x="9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1" name="Freeform 1472"/>
            <p:cNvSpPr>
              <a:spLocks/>
            </p:cNvSpPr>
            <p:nvPr/>
          </p:nvSpPr>
          <p:spPr bwMode="auto">
            <a:xfrm>
              <a:off x="3412" y="1137"/>
              <a:ext cx="45" cy="58"/>
            </a:xfrm>
            <a:custGeom>
              <a:avLst/>
              <a:gdLst>
                <a:gd name="T0" fmla="*/ 92 w 196"/>
                <a:gd name="T1" fmla="*/ 58 h 265"/>
                <a:gd name="T2" fmla="*/ 109 w 196"/>
                <a:gd name="T3" fmla="*/ 32 h 265"/>
                <a:gd name="T4" fmla="*/ 126 w 196"/>
                <a:gd name="T5" fmla="*/ 14 h 265"/>
                <a:gd name="T6" fmla="*/ 142 w 196"/>
                <a:gd name="T7" fmla="*/ 3 h 265"/>
                <a:gd name="T8" fmla="*/ 160 w 196"/>
                <a:gd name="T9" fmla="*/ 0 h 265"/>
                <a:gd name="T10" fmla="*/ 174 w 196"/>
                <a:gd name="T11" fmla="*/ 2 h 265"/>
                <a:gd name="T12" fmla="*/ 186 w 196"/>
                <a:gd name="T13" fmla="*/ 9 h 265"/>
                <a:gd name="T14" fmla="*/ 194 w 196"/>
                <a:gd name="T15" fmla="*/ 19 h 265"/>
                <a:gd name="T16" fmla="*/ 196 w 196"/>
                <a:gd name="T17" fmla="*/ 31 h 265"/>
                <a:gd name="T18" fmla="*/ 195 w 196"/>
                <a:gd name="T19" fmla="*/ 41 h 265"/>
                <a:gd name="T20" fmla="*/ 190 w 196"/>
                <a:gd name="T21" fmla="*/ 49 h 265"/>
                <a:gd name="T22" fmla="*/ 181 w 196"/>
                <a:gd name="T23" fmla="*/ 55 h 265"/>
                <a:gd name="T24" fmla="*/ 171 w 196"/>
                <a:gd name="T25" fmla="*/ 57 h 265"/>
                <a:gd name="T26" fmla="*/ 161 w 196"/>
                <a:gd name="T27" fmla="*/ 55 h 265"/>
                <a:gd name="T28" fmla="*/ 149 w 196"/>
                <a:gd name="T29" fmla="*/ 47 h 265"/>
                <a:gd name="T30" fmla="*/ 138 w 196"/>
                <a:gd name="T31" fmla="*/ 39 h 265"/>
                <a:gd name="T32" fmla="*/ 130 w 196"/>
                <a:gd name="T33" fmla="*/ 37 h 265"/>
                <a:gd name="T34" fmla="*/ 124 w 196"/>
                <a:gd name="T35" fmla="*/ 38 h 265"/>
                <a:gd name="T36" fmla="*/ 119 w 196"/>
                <a:gd name="T37" fmla="*/ 43 h 265"/>
                <a:gd name="T38" fmla="*/ 106 w 196"/>
                <a:gd name="T39" fmla="*/ 58 h 265"/>
                <a:gd name="T40" fmla="*/ 92 w 196"/>
                <a:gd name="T41" fmla="*/ 81 h 265"/>
                <a:gd name="T42" fmla="*/ 92 w 196"/>
                <a:gd name="T43" fmla="*/ 214 h 265"/>
                <a:gd name="T44" fmla="*/ 95 w 196"/>
                <a:gd name="T45" fmla="*/ 230 h 265"/>
                <a:gd name="T46" fmla="*/ 99 w 196"/>
                <a:gd name="T47" fmla="*/ 240 h 265"/>
                <a:gd name="T48" fmla="*/ 106 w 196"/>
                <a:gd name="T49" fmla="*/ 246 h 265"/>
                <a:gd name="T50" fmla="*/ 116 w 196"/>
                <a:gd name="T51" fmla="*/ 252 h 265"/>
                <a:gd name="T52" fmla="*/ 130 w 196"/>
                <a:gd name="T53" fmla="*/ 254 h 265"/>
                <a:gd name="T54" fmla="*/ 138 w 196"/>
                <a:gd name="T55" fmla="*/ 265 h 265"/>
                <a:gd name="T56" fmla="*/ 3 w 196"/>
                <a:gd name="T57" fmla="*/ 254 h 265"/>
                <a:gd name="T58" fmla="*/ 21 w 196"/>
                <a:gd name="T59" fmla="*/ 253 h 265"/>
                <a:gd name="T60" fmla="*/ 33 w 196"/>
                <a:gd name="T61" fmla="*/ 248 h 265"/>
                <a:gd name="T62" fmla="*/ 38 w 196"/>
                <a:gd name="T63" fmla="*/ 242 h 265"/>
                <a:gd name="T64" fmla="*/ 43 w 196"/>
                <a:gd name="T65" fmla="*/ 233 h 265"/>
                <a:gd name="T66" fmla="*/ 44 w 196"/>
                <a:gd name="T67" fmla="*/ 206 h 265"/>
                <a:gd name="T68" fmla="*/ 44 w 196"/>
                <a:gd name="T69" fmla="*/ 87 h 265"/>
                <a:gd name="T70" fmla="*/ 43 w 196"/>
                <a:gd name="T71" fmla="*/ 60 h 265"/>
                <a:gd name="T72" fmla="*/ 42 w 196"/>
                <a:gd name="T73" fmla="*/ 49 h 265"/>
                <a:gd name="T74" fmla="*/ 37 w 196"/>
                <a:gd name="T75" fmla="*/ 43 h 265"/>
                <a:gd name="T76" fmla="*/ 33 w 196"/>
                <a:gd name="T77" fmla="*/ 39 h 265"/>
                <a:gd name="T78" fmla="*/ 26 w 196"/>
                <a:gd name="T79" fmla="*/ 37 h 265"/>
                <a:gd name="T80" fmla="*/ 13 w 196"/>
                <a:gd name="T81" fmla="*/ 38 h 265"/>
                <a:gd name="T82" fmla="*/ 0 w 196"/>
                <a:gd name="T83" fmla="*/ 31 h 265"/>
                <a:gd name="T84" fmla="*/ 92 w 196"/>
                <a:gd name="T8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265">
                  <a:moveTo>
                    <a:pt x="92" y="0"/>
                  </a:moveTo>
                  <a:lnTo>
                    <a:pt x="92" y="58"/>
                  </a:lnTo>
                  <a:lnTo>
                    <a:pt x="100" y="44"/>
                  </a:lnTo>
                  <a:lnTo>
                    <a:pt x="109" y="32"/>
                  </a:lnTo>
                  <a:lnTo>
                    <a:pt x="117" y="22"/>
                  </a:lnTo>
                  <a:lnTo>
                    <a:pt x="126" y="14"/>
                  </a:lnTo>
                  <a:lnTo>
                    <a:pt x="134" y="7"/>
                  </a:lnTo>
                  <a:lnTo>
                    <a:pt x="142" y="3"/>
                  </a:lnTo>
                  <a:lnTo>
                    <a:pt x="151" y="1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4" y="2"/>
                  </a:lnTo>
                  <a:lnTo>
                    <a:pt x="181" y="5"/>
                  </a:lnTo>
                  <a:lnTo>
                    <a:pt x="186" y="9"/>
                  </a:lnTo>
                  <a:lnTo>
                    <a:pt x="191" y="14"/>
                  </a:lnTo>
                  <a:lnTo>
                    <a:pt x="194" y="19"/>
                  </a:lnTo>
                  <a:lnTo>
                    <a:pt x="196" y="24"/>
                  </a:lnTo>
                  <a:lnTo>
                    <a:pt x="196" y="31"/>
                  </a:lnTo>
                  <a:lnTo>
                    <a:pt x="196" y="36"/>
                  </a:lnTo>
                  <a:lnTo>
                    <a:pt x="195" y="41"/>
                  </a:lnTo>
                  <a:lnTo>
                    <a:pt x="193" y="45"/>
                  </a:lnTo>
                  <a:lnTo>
                    <a:pt x="190" y="49"/>
                  </a:lnTo>
                  <a:lnTo>
                    <a:pt x="185" y="52"/>
                  </a:lnTo>
                  <a:lnTo>
                    <a:pt x="181" y="55"/>
                  </a:lnTo>
                  <a:lnTo>
                    <a:pt x="176" y="57"/>
                  </a:lnTo>
                  <a:lnTo>
                    <a:pt x="171" y="57"/>
                  </a:lnTo>
                  <a:lnTo>
                    <a:pt x="167" y="57"/>
                  </a:lnTo>
                  <a:lnTo>
                    <a:pt x="161" y="55"/>
                  </a:lnTo>
                  <a:lnTo>
                    <a:pt x="154" y="51"/>
                  </a:lnTo>
                  <a:lnTo>
                    <a:pt x="149" y="47"/>
                  </a:lnTo>
                  <a:lnTo>
                    <a:pt x="142" y="43"/>
                  </a:lnTo>
                  <a:lnTo>
                    <a:pt x="138" y="39"/>
                  </a:lnTo>
                  <a:lnTo>
                    <a:pt x="133" y="38"/>
                  </a:lnTo>
                  <a:lnTo>
                    <a:pt x="130" y="37"/>
                  </a:lnTo>
                  <a:lnTo>
                    <a:pt x="128" y="37"/>
                  </a:lnTo>
                  <a:lnTo>
                    <a:pt x="124" y="38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2" y="50"/>
                  </a:lnTo>
                  <a:lnTo>
                    <a:pt x="106" y="58"/>
                  </a:lnTo>
                  <a:lnTo>
                    <a:pt x="99" y="69"/>
                  </a:lnTo>
                  <a:lnTo>
                    <a:pt x="92" y="81"/>
                  </a:lnTo>
                  <a:lnTo>
                    <a:pt x="92" y="204"/>
                  </a:lnTo>
                  <a:lnTo>
                    <a:pt x="92" y="214"/>
                  </a:lnTo>
                  <a:lnTo>
                    <a:pt x="94" y="223"/>
                  </a:lnTo>
                  <a:lnTo>
                    <a:pt x="95" y="230"/>
                  </a:lnTo>
                  <a:lnTo>
                    <a:pt x="97" y="237"/>
                  </a:lnTo>
                  <a:lnTo>
                    <a:pt x="99" y="240"/>
                  </a:lnTo>
                  <a:lnTo>
                    <a:pt x="102" y="243"/>
                  </a:lnTo>
                  <a:lnTo>
                    <a:pt x="106" y="246"/>
                  </a:lnTo>
                  <a:lnTo>
                    <a:pt x="110" y="249"/>
                  </a:lnTo>
                  <a:lnTo>
                    <a:pt x="116" y="252"/>
                  </a:lnTo>
                  <a:lnTo>
                    <a:pt x="122" y="253"/>
                  </a:lnTo>
                  <a:lnTo>
                    <a:pt x="130" y="254"/>
                  </a:lnTo>
                  <a:lnTo>
                    <a:pt x="138" y="254"/>
                  </a:lnTo>
                  <a:lnTo>
                    <a:pt x="138" y="265"/>
                  </a:lnTo>
                  <a:lnTo>
                    <a:pt x="3" y="265"/>
                  </a:lnTo>
                  <a:lnTo>
                    <a:pt x="3" y="254"/>
                  </a:lnTo>
                  <a:lnTo>
                    <a:pt x="12" y="254"/>
                  </a:lnTo>
                  <a:lnTo>
                    <a:pt x="21" y="253"/>
                  </a:lnTo>
                  <a:lnTo>
                    <a:pt x="27" y="251"/>
                  </a:lnTo>
                  <a:lnTo>
                    <a:pt x="33" y="248"/>
                  </a:lnTo>
                  <a:lnTo>
                    <a:pt x="36" y="245"/>
                  </a:lnTo>
                  <a:lnTo>
                    <a:pt x="38" y="242"/>
                  </a:lnTo>
                  <a:lnTo>
                    <a:pt x="42" y="239"/>
                  </a:lnTo>
                  <a:lnTo>
                    <a:pt x="43" y="233"/>
                  </a:lnTo>
                  <a:lnTo>
                    <a:pt x="44" y="225"/>
                  </a:lnTo>
                  <a:lnTo>
                    <a:pt x="44" y="206"/>
                  </a:lnTo>
                  <a:lnTo>
                    <a:pt x="44" y="106"/>
                  </a:lnTo>
                  <a:lnTo>
                    <a:pt x="44" y="87"/>
                  </a:lnTo>
                  <a:lnTo>
                    <a:pt x="44" y="71"/>
                  </a:lnTo>
                  <a:lnTo>
                    <a:pt x="43" y="60"/>
                  </a:lnTo>
                  <a:lnTo>
                    <a:pt x="43" y="53"/>
                  </a:lnTo>
                  <a:lnTo>
                    <a:pt x="42" y="49"/>
                  </a:lnTo>
                  <a:lnTo>
                    <a:pt x="39" y="46"/>
                  </a:lnTo>
                  <a:lnTo>
                    <a:pt x="37" y="43"/>
                  </a:lnTo>
                  <a:lnTo>
                    <a:pt x="35" y="41"/>
                  </a:lnTo>
                  <a:lnTo>
                    <a:pt x="33" y="39"/>
                  </a:lnTo>
                  <a:lnTo>
                    <a:pt x="29" y="38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13" y="38"/>
                  </a:lnTo>
                  <a:lnTo>
                    <a:pt x="3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2" name="Freeform 1473"/>
            <p:cNvSpPr>
              <a:spLocks noEditPoints="1"/>
            </p:cNvSpPr>
            <p:nvPr/>
          </p:nvSpPr>
          <p:spPr bwMode="auto">
            <a:xfrm>
              <a:off x="3462" y="1137"/>
              <a:ext cx="51" cy="60"/>
            </a:xfrm>
            <a:custGeom>
              <a:avLst/>
              <a:gdLst>
                <a:gd name="T0" fmla="*/ 41 w 224"/>
                <a:gd name="T1" fmla="*/ 118 h 272"/>
                <a:gd name="T2" fmla="*/ 44 w 224"/>
                <a:gd name="T3" fmla="*/ 144 h 272"/>
                <a:gd name="T4" fmla="*/ 52 w 224"/>
                <a:gd name="T5" fmla="*/ 165 h 272"/>
                <a:gd name="T6" fmla="*/ 63 w 224"/>
                <a:gd name="T7" fmla="*/ 185 h 272"/>
                <a:gd name="T8" fmla="*/ 76 w 224"/>
                <a:gd name="T9" fmla="*/ 201 h 272"/>
                <a:gd name="T10" fmla="*/ 93 w 224"/>
                <a:gd name="T11" fmla="*/ 214 h 272"/>
                <a:gd name="T12" fmla="*/ 110 w 224"/>
                <a:gd name="T13" fmla="*/ 221 h 272"/>
                <a:gd name="T14" fmla="*/ 127 w 224"/>
                <a:gd name="T15" fmla="*/ 226 h 272"/>
                <a:gd name="T16" fmla="*/ 151 w 224"/>
                <a:gd name="T17" fmla="*/ 226 h 272"/>
                <a:gd name="T18" fmla="*/ 173 w 224"/>
                <a:gd name="T19" fmla="*/ 218 h 272"/>
                <a:gd name="T20" fmla="*/ 187 w 224"/>
                <a:gd name="T21" fmla="*/ 209 h 272"/>
                <a:gd name="T22" fmla="*/ 196 w 224"/>
                <a:gd name="T23" fmla="*/ 199 h 272"/>
                <a:gd name="T24" fmla="*/ 208 w 224"/>
                <a:gd name="T25" fmla="*/ 181 h 272"/>
                <a:gd name="T26" fmla="*/ 224 w 224"/>
                <a:gd name="T27" fmla="*/ 171 h 272"/>
                <a:gd name="T28" fmla="*/ 219 w 224"/>
                <a:gd name="T29" fmla="*/ 189 h 272"/>
                <a:gd name="T30" fmla="*/ 212 w 224"/>
                <a:gd name="T31" fmla="*/ 207 h 272"/>
                <a:gd name="T32" fmla="*/ 201 w 224"/>
                <a:gd name="T33" fmla="*/ 225 h 272"/>
                <a:gd name="T34" fmla="*/ 188 w 224"/>
                <a:gd name="T35" fmla="*/ 241 h 272"/>
                <a:gd name="T36" fmla="*/ 173 w 224"/>
                <a:gd name="T37" fmla="*/ 254 h 272"/>
                <a:gd name="T38" fmla="*/ 156 w 224"/>
                <a:gd name="T39" fmla="*/ 265 h 272"/>
                <a:gd name="T40" fmla="*/ 136 w 224"/>
                <a:gd name="T41" fmla="*/ 270 h 272"/>
                <a:gd name="T42" fmla="*/ 115 w 224"/>
                <a:gd name="T43" fmla="*/ 272 h 272"/>
                <a:gd name="T44" fmla="*/ 93 w 224"/>
                <a:gd name="T45" fmla="*/ 270 h 272"/>
                <a:gd name="T46" fmla="*/ 71 w 224"/>
                <a:gd name="T47" fmla="*/ 263 h 272"/>
                <a:gd name="T48" fmla="*/ 52 w 224"/>
                <a:gd name="T49" fmla="*/ 252 h 272"/>
                <a:gd name="T50" fmla="*/ 33 w 224"/>
                <a:gd name="T51" fmla="*/ 237 h 272"/>
                <a:gd name="T52" fmla="*/ 19 w 224"/>
                <a:gd name="T53" fmla="*/ 216 h 272"/>
                <a:gd name="T54" fmla="*/ 8 w 224"/>
                <a:gd name="T55" fmla="*/ 193 h 272"/>
                <a:gd name="T56" fmla="*/ 2 w 224"/>
                <a:gd name="T57" fmla="*/ 168 h 272"/>
                <a:gd name="T58" fmla="*/ 0 w 224"/>
                <a:gd name="T59" fmla="*/ 139 h 272"/>
                <a:gd name="T60" fmla="*/ 2 w 224"/>
                <a:gd name="T61" fmla="*/ 107 h 272"/>
                <a:gd name="T62" fmla="*/ 9 w 224"/>
                <a:gd name="T63" fmla="*/ 80 h 272"/>
                <a:gd name="T64" fmla="*/ 19 w 224"/>
                <a:gd name="T65" fmla="*/ 57 h 272"/>
                <a:gd name="T66" fmla="*/ 34 w 224"/>
                <a:gd name="T67" fmla="*/ 36 h 272"/>
                <a:gd name="T68" fmla="*/ 53 w 224"/>
                <a:gd name="T69" fmla="*/ 20 h 272"/>
                <a:gd name="T70" fmla="*/ 74 w 224"/>
                <a:gd name="T71" fmla="*/ 8 h 272"/>
                <a:gd name="T72" fmla="*/ 97 w 224"/>
                <a:gd name="T73" fmla="*/ 2 h 272"/>
                <a:gd name="T74" fmla="*/ 122 w 224"/>
                <a:gd name="T75" fmla="*/ 0 h 272"/>
                <a:gd name="T76" fmla="*/ 144 w 224"/>
                <a:gd name="T77" fmla="*/ 1 h 272"/>
                <a:gd name="T78" fmla="*/ 163 w 224"/>
                <a:gd name="T79" fmla="*/ 6 h 272"/>
                <a:gd name="T80" fmla="*/ 180 w 224"/>
                <a:gd name="T81" fmla="*/ 16 h 272"/>
                <a:gd name="T82" fmla="*/ 195 w 224"/>
                <a:gd name="T83" fmla="*/ 28 h 272"/>
                <a:gd name="T84" fmla="*/ 208 w 224"/>
                <a:gd name="T85" fmla="*/ 43 h 272"/>
                <a:gd name="T86" fmla="*/ 217 w 224"/>
                <a:gd name="T87" fmla="*/ 61 h 272"/>
                <a:gd name="T88" fmla="*/ 222 w 224"/>
                <a:gd name="T89" fmla="*/ 81 h 272"/>
                <a:gd name="T90" fmla="*/ 224 w 224"/>
                <a:gd name="T91" fmla="*/ 104 h 272"/>
                <a:gd name="T92" fmla="*/ 41 w 224"/>
                <a:gd name="T93" fmla="*/ 88 h 272"/>
                <a:gd name="T94" fmla="*/ 163 w 224"/>
                <a:gd name="T95" fmla="*/ 76 h 272"/>
                <a:gd name="T96" fmla="*/ 159 w 224"/>
                <a:gd name="T97" fmla="*/ 59 h 272"/>
                <a:gd name="T98" fmla="*/ 154 w 224"/>
                <a:gd name="T99" fmla="*/ 46 h 272"/>
                <a:gd name="T100" fmla="*/ 143 w 224"/>
                <a:gd name="T101" fmla="*/ 33 h 272"/>
                <a:gd name="T102" fmla="*/ 128 w 224"/>
                <a:gd name="T103" fmla="*/ 24 h 272"/>
                <a:gd name="T104" fmla="*/ 114 w 224"/>
                <a:gd name="T105" fmla="*/ 20 h 272"/>
                <a:gd name="T106" fmla="*/ 100 w 224"/>
                <a:gd name="T107" fmla="*/ 19 h 272"/>
                <a:gd name="T108" fmla="*/ 89 w 224"/>
                <a:gd name="T109" fmla="*/ 22 h 272"/>
                <a:gd name="T110" fmla="*/ 78 w 224"/>
                <a:gd name="T111" fmla="*/ 27 h 272"/>
                <a:gd name="T112" fmla="*/ 68 w 224"/>
                <a:gd name="T113" fmla="*/ 33 h 272"/>
                <a:gd name="T114" fmla="*/ 59 w 224"/>
                <a:gd name="T115" fmla="*/ 42 h 272"/>
                <a:gd name="T116" fmla="*/ 51 w 224"/>
                <a:gd name="T117" fmla="*/ 52 h 272"/>
                <a:gd name="T118" fmla="*/ 45 w 224"/>
                <a:gd name="T119" fmla="*/ 65 h 272"/>
                <a:gd name="T120" fmla="*/ 42 w 224"/>
                <a:gd name="T121" fmla="*/ 7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4" h="272">
                  <a:moveTo>
                    <a:pt x="41" y="104"/>
                  </a:moveTo>
                  <a:lnTo>
                    <a:pt x="41" y="118"/>
                  </a:lnTo>
                  <a:lnTo>
                    <a:pt x="42" y="131"/>
                  </a:lnTo>
                  <a:lnTo>
                    <a:pt x="44" y="144"/>
                  </a:lnTo>
                  <a:lnTo>
                    <a:pt x="48" y="155"/>
                  </a:lnTo>
                  <a:lnTo>
                    <a:pt x="52" y="165"/>
                  </a:lnTo>
                  <a:lnTo>
                    <a:pt x="57" y="176"/>
                  </a:lnTo>
                  <a:lnTo>
                    <a:pt x="63" y="185"/>
                  </a:lnTo>
                  <a:lnTo>
                    <a:pt x="70" y="193"/>
                  </a:lnTo>
                  <a:lnTo>
                    <a:pt x="76" y="201"/>
                  </a:lnTo>
                  <a:lnTo>
                    <a:pt x="84" y="209"/>
                  </a:lnTo>
                  <a:lnTo>
                    <a:pt x="93" y="214"/>
                  </a:lnTo>
                  <a:lnTo>
                    <a:pt x="101" y="218"/>
                  </a:lnTo>
                  <a:lnTo>
                    <a:pt x="110" y="221"/>
                  </a:lnTo>
                  <a:lnTo>
                    <a:pt x="118" y="225"/>
                  </a:lnTo>
                  <a:lnTo>
                    <a:pt x="127" y="226"/>
                  </a:lnTo>
                  <a:lnTo>
                    <a:pt x="137" y="226"/>
                  </a:lnTo>
                  <a:lnTo>
                    <a:pt x="151" y="226"/>
                  </a:lnTo>
                  <a:lnTo>
                    <a:pt x="162" y="223"/>
                  </a:lnTo>
                  <a:lnTo>
                    <a:pt x="173" y="218"/>
                  </a:lnTo>
                  <a:lnTo>
                    <a:pt x="183" y="213"/>
                  </a:lnTo>
                  <a:lnTo>
                    <a:pt x="187" y="209"/>
                  </a:lnTo>
                  <a:lnTo>
                    <a:pt x="191" y="204"/>
                  </a:lnTo>
                  <a:lnTo>
                    <a:pt x="196" y="199"/>
                  </a:lnTo>
                  <a:lnTo>
                    <a:pt x="200" y="193"/>
                  </a:lnTo>
                  <a:lnTo>
                    <a:pt x="208" y="181"/>
                  </a:lnTo>
                  <a:lnTo>
                    <a:pt x="215" y="164"/>
                  </a:lnTo>
                  <a:lnTo>
                    <a:pt x="224" y="171"/>
                  </a:lnTo>
                  <a:lnTo>
                    <a:pt x="222" y="179"/>
                  </a:lnTo>
                  <a:lnTo>
                    <a:pt x="219" y="189"/>
                  </a:lnTo>
                  <a:lnTo>
                    <a:pt x="216" y="199"/>
                  </a:lnTo>
                  <a:lnTo>
                    <a:pt x="212" y="207"/>
                  </a:lnTo>
                  <a:lnTo>
                    <a:pt x="207" y="216"/>
                  </a:lnTo>
                  <a:lnTo>
                    <a:pt x="201" y="225"/>
                  </a:lnTo>
                  <a:lnTo>
                    <a:pt x="196" y="232"/>
                  </a:lnTo>
                  <a:lnTo>
                    <a:pt x="188" y="241"/>
                  </a:lnTo>
                  <a:lnTo>
                    <a:pt x="182" y="248"/>
                  </a:lnTo>
                  <a:lnTo>
                    <a:pt x="173" y="254"/>
                  </a:lnTo>
                  <a:lnTo>
                    <a:pt x="165" y="260"/>
                  </a:lnTo>
                  <a:lnTo>
                    <a:pt x="156" y="265"/>
                  </a:lnTo>
                  <a:lnTo>
                    <a:pt x="146" y="268"/>
                  </a:lnTo>
                  <a:lnTo>
                    <a:pt x="136" y="270"/>
                  </a:lnTo>
                  <a:lnTo>
                    <a:pt x="126" y="272"/>
                  </a:lnTo>
                  <a:lnTo>
                    <a:pt x="115" y="272"/>
                  </a:lnTo>
                  <a:lnTo>
                    <a:pt x="104" y="271"/>
                  </a:lnTo>
                  <a:lnTo>
                    <a:pt x="93" y="270"/>
                  </a:lnTo>
                  <a:lnTo>
                    <a:pt x="82" y="267"/>
                  </a:lnTo>
                  <a:lnTo>
                    <a:pt x="71" y="263"/>
                  </a:lnTo>
                  <a:lnTo>
                    <a:pt x="61" y="258"/>
                  </a:lnTo>
                  <a:lnTo>
                    <a:pt x="52" y="252"/>
                  </a:lnTo>
                  <a:lnTo>
                    <a:pt x="42" y="244"/>
                  </a:lnTo>
                  <a:lnTo>
                    <a:pt x="33" y="237"/>
                  </a:lnTo>
                  <a:lnTo>
                    <a:pt x="26" y="227"/>
                  </a:lnTo>
                  <a:lnTo>
                    <a:pt x="19" y="216"/>
                  </a:lnTo>
                  <a:lnTo>
                    <a:pt x="13" y="205"/>
                  </a:lnTo>
                  <a:lnTo>
                    <a:pt x="8" y="193"/>
                  </a:lnTo>
                  <a:lnTo>
                    <a:pt x="5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" y="107"/>
                  </a:lnTo>
                  <a:lnTo>
                    <a:pt x="5" y="93"/>
                  </a:lnTo>
                  <a:lnTo>
                    <a:pt x="9" y="80"/>
                  </a:lnTo>
                  <a:lnTo>
                    <a:pt x="13" y="67"/>
                  </a:lnTo>
                  <a:lnTo>
                    <a:pt x="19" y="57"/>
                  </a:lnTo>
                  <a:lnTo>
                    <a:pt x="27" y="46"/>
                  </a:lnTo>
                  <a:lnTo>
                    <a:pt x="34" y="36"/>
                  </a:lnTo>
                  <a:lnTo>
                    <a:pt x="43" y="28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2"/>
                  </a:lnTo>
                  <a:lnTo>
                    <a:pt x="110" y="0"/>
                  </a:lnTo>
                  <a:lnTo>
                    <a:pt x="122" y="0"/>
                  </a:lnTo>
                  <a:lnTo>
                    <a:pt x="133" y="0"/>
                  </a:lnTo>
                  <a:lnTo>
                    <a:pt x="144" y="1"/>
                  </a:lnTo>
                  <a:lnTo>
                    <a:pt x="153" y="3"/>
                  </a:lnTo>
                  <a:lnTo>
                    <a:pt x="163" y="6"/>
                  </a:lnTo>
                  <a:lnTo>
                    <a:pt x="172" y="10"/>
                  </a:lnTo>
                  <a:lnTo>
                    <a:pt x="180" y="16"/>
                  </a:lnTo>
                  <a:lnTo>
                    <a:pt x="188" y="21"/>
                  </a:lnTo>
                  <a:lnTo>
                    <a:pt x="195" y="28"/>
                  </a:lnTo>
                  <a:lnTo>
                    <a:pt x="201" y="35"/>
                  </a:lnTo>
                  <a:lnTo>
                    <a:pt x="208" y="43"/>
                  </a:lnTo>
                  <a:lnTo>
                    <a:pt x="212" y="51"/>
                  </a:lnTo>
                  <a:lnTo>
                    <a:pt x="217" y="61"/>
                  </a:lnTo>
                  <a:lnTo>
                    <a:pt x="220" y="71"/>
                  </a:lnTo>
                  <a:lnTo>
                    <a:pt x="222" y="81"/>
                  </a:lnTo>
                  <a:lnTo>
                    <a:pt x="224" y="92"/>
                  </a:lnTo>
                  <a:lnTo>
                    <a:pt x="224" y="104"/>
                  </a:lnTo>
                  <a:lnTo>
                    <a:pt x="41" y="104"/>
                  </a:lnTo>
                  <a:close/>
                  <a:moveTo>
                    <a:pt x="41" y="88"/>
                  </a:moveTo>
                  <a:lnTo>
                    <a:pt x="164" y="88"/>
                  </a:lnTo>
                  <a:lnTo>
                    <a:pt x="163" y="76"/>
                  </a:lnTo>
                  <a:lnTo>
                    <a:pt x="162" y="66"/>
                  </a:lnTo>
                  <a:lnTo>
                    <a:pt x="159" y="59"/>
                  </a:lnTo>
                  <a:lnTo>
                    <a:pt x="157" y="52"/>
                  </a:lnTo>
                  <a:lnTo>
                    <a:pt x="154" y="46"/>
                  </a:lnTo>
                  <a:lnTo>
                    <a:pt x="148" y="38"/>
                  </a:lnTo>
                  <a:lnTo>
                    <a:pt x="143" y="33"/>
                  </a:lnTo>
                  <a:lnTo>
                    <a:pt x="136" y="29"/>
                  </a:lnTo>
                  <a:lnTo>
                    <a:pt x="128" y="24"/>
                  </a:lnTo>
                  <a:lnTo>
                    <a:pt x="121" y="21"/>
                  </a:lnTo>
                  <a:lnTo>
                    <a:pt x="114" y="20"/>
                  </a:lnTo>
                  <a:lnTo>
                    <a:pt x="106" y="19"/>
                  </a:lnTo>
                  <a:lnTo>
                    <a:pt x="100" y="19"/>
                  </a:lnTo>
                  <a:lnTo>
                    <a:pt x="94" y="20"/>
                  </a:lnTo>
                  <a:lnTo>
                    <a:pt x="89" y="22"/>
                  </a:lnTo>
                  <a:lnTo>
                    <a:pt x="83" y="23"/>
                  </a:lnTo>
                  <a:lnTo>
                    <a:pt x="78" y="27"/>
                  </a:lnTo>
                  <a:lnTo>
                    <a:pt x="73" y="30"/>
                  </a:lnTo>
                  <a:lnTo>
                    <a:pt x="68" y="33"/>
                  </a:lnTo>
                  <a:lnTo>
                    <a:pt x="63" y="37"/>
                  </a:lnTo>
                  <a:lnTo>
                    <a:pt x="59" y="42"/>
                  </a:lnTo>
                  <a:lnTo>
                    <a:pt x="54" y="47"/>
                  </a:lnTo>
                  <a:lnTo>
                    <a:pt x="51" y="52"/>
                  </a:lnTo>
                  <a:lnTo>
                    <a:pt x="48" y="59"/>
                  </a:lnTo>
                  <a:lnTo>
                    <a:pt x="45" y="65"/>
                  </a:lnTo>
                  <a:lnTo>
                    <a:pt x="43" y="73"/>
                  </a:lnTo>
                  <a:lnTo>
                    <a:pt x="42" y="7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3" name="Freeform 1474"/>
            <p:cNvSpPr>
              <a:spLocks/>
            </p:cNvSpPr>
            <p:nvPr/>
          </p:nvSpPr>
          <p:spPr bwMode="auto">
            <a:xfrm>
              <a:off x="3522" y="1107"/>
              <a:ext cx="54" cy="88"/>
            </a:xfrm>
            <a:custGeom>
              <a:avLst/>
              <a:gdLst>
                <a:gd name="T0" fmla="*/ 100 w 235"/>
                <a:gd name="T1" fmla="*/ 331 h 399"/>
                <a:gd name="T2" fmla="*/ 102 w 235"/>
                <a:gd name="T3" fmla="*/ 360 h 399"/>
                <a:gd name="T4" fmla="*/ 108 w 235"/>
                <a:gd name="T5" fmla="*/ 376 h 399"/>
                <a:gd name="T6" fmla="*/ 120 w 235"/>
                <a:gd name="T7" fmla="*/ 385 h 399"/>
                <a:gd name="T8" fmla="*/ 136 w 235"/>
                <a:gd name="T9" fmla="*/ 388 h 399"/>
                <a:gd name="T10" fmla="*/ 161 w 235"/>
                <a:gd name="T11" fmla="*/ 399 h 399"/>
                <a:gd name="T12" fmla="*/ 3 w 235"/>
                <a:gd name="T13" fmla="*/ 388 h 399"/>
                <a:gd name="T14" fmla="*/ 19 w 235"/>
                <a:gd name="T15" fmla="*/ 388 h 399"/>
                <a:gd name="T16" fmla="*/ 30 w 235"/>
                <a:gd name="T17" fmla="*/ 385 h 399"/>
                <a:gd name="T18" fmla="*/ 39 w 235"/>
                <a:gd name="T19" fmla="*/ 379 h 399"/>
                <a:gd name="T20" fmla="*/ 46 w 235"/>
                <a:gd name="T21" fmla="*/ 372 h 399"/>
                <a:gd name="T22" fmla="*/ 50 w 235"/>
                <a:gd name="T23" fmla="*/ 362 h 399"/>
                <a:gd name="T24" fmla="*/ 51 w 235"/>
                <a:gd name="T25" fmla="*/ 343 h 399"/>
                <a:gd name="T26" fmla="*/ 52 w 235"/>
                <a:gd name="T27" fmla="*/ 162 h 399"/>
                <a:gd name="T28" fmla="*/ 0 w 235"/>
                <a:gd name="T29" fmla="*/ 141 h 399"/>
                <a:gd name="T30" fmla="*/ 52 w 235"/>
                <a:gd name="T31" fmla="*/ 124 h 399"/>
                <a:gd name="T32" fmla="*/ 55 w 235"/>
                <a:gd name="T33" fmla="*/ 88 h 399"/>
                <a:gd name="T34" fmla="*/ 64 w 235"/>
                <a:gd name="T35" fmla="*/ 59 h 399"/>
                <a:gd name="T36" fmla="*/ 81 w 235"/>
                <a:gd name="T37" fmla="*/ 34 h 399"/>
                <a:gd name="T38" fmla="*/ 103 w 235"/>
                <a:gd name="T39" fmla="*/ 16 h 399"/>
                <a:gd name="T40" fmla="*/ 116 w 235"/>
                <a:gd name="T41" fmla="*/ 9 h 399"/>
                <a:gd name="T42" fmla="*/ 131 w 235"/>
                <a:gd name="T43" fmla="*/ 3 h 399"/>
                <a:gd name="T44" fmla="*/ 162 w 235"/>
                <a:gd name="T45" fmla="*/ 0 h 399"/>
                <a:gd name="T46" fmla="*/ 177 w 235"/>
                <a:gd name="T47" fmla="*/ 1 h 399"/>
                <a:gd name="T48" fmla="*/ 192 w 235"/>
                <a:gd name="T49" fmla="*/ 4 h 399"/>
                <a:gd name="T50" fmla="*/ 205 w 235"/>
                <a:gd name="T51" fmla="*/ 11 h 399"/>
                <a:gd name="T52" fmla="*/ 218 w 235"/>
                <a:gd name="T53" fmla="*/ 18 h 399"/>
                <a:gd name="T54" fmla="*/ 230 w 235"/>
                <a:gd name="T55" fmla="*/ 32 h 399"/>
                <a:gd name="T56" fmla="*/ 235 w 235"/>
                <a:gd name="T57" fmla="*/ 47 h 399"/>
                <a:gd name="T58" fmla="*/ 233 w 235"/>
                <a:gd name="T59" fmla="*/ 55 h 399"/>
                <a:gd name="T60" fmla="*/ 227 w 235"/>
                <a:gd name="T61" fmla="*/ 62 h 399"/>
                <a:gd name="T62" fmla="*/ 219 w 235"/>
                <a:gd name="T63" fmla="*/ 69 h 399"/>
                <a:gd name="T64" fmla="*/ 212 w 235"/>
                <a:gd name="T65" fmla="*/ 70 h 399"/>
                <a:gd name="T66" fmla="*/ 197 w 235"/>
                <a:gd name="T67" fmla="*/ 66 h 399"/>
                <a:gd name="T68" fmla="*/ 188 w 235"/>
                <a:gd name="T69" fmla="*/ 58 h 399"/>
                <a:gd name="T70" fmla="*/ 179 w 235"/>
                <a:gd name="T71" fmla="*/ 46 h 399"/>
                <a:gd name="T72" fmla="*/ 168 w 235"/>
                <a:gd name="T73" fmla="*/ 33 h 399"/>
                <a:gd name="T74" fmla="*/ 160 w 235"/>
                <a:gd name="T75" fmla="*/ 25 h 399"/>
                <a:gd name="T76" fmla="*/ 150 w 235"/>
                <a:gd name="T77" fmla="*/ 22 h 399"/>
                <a:gd name="T78" fmla="*/ 140 w 235"/>
                <a:gd name="T79" fmla="*/ 19 h 399"/>
                <a:gd name="T80" fmla="*/ 127 w 235"/>
                <a:gd name="T81" fmla="*/ 22 h 399"/>
                <a:gd name="T82" fmla="*/ 116 w 235"/>
                <a:gd name="T83" fmla="*/ 27 h 399"/>
                <a:gd name="T84" fmla="*/ 109 w 235"/>
                <a:gd name="T85" fmla="*/ 36 h 399"/>
                <a:gd name="T86" fmla="*/ 103 w 235"/>
                <a:gd name="T87" fmla="*/ 48 h 399"/>
                <a:gd name="T88" fmla="*/ 101 w 235"/>
                <a:gd name="T89" fmla="*/ 74 h 399"/>
                <a:gd name="T90" fmla="*/ 100 w 235"/>
                <a:gd name="T91" fmla="*/ 123 h 399"/>
                <a:gd name="T92" fmla="*/ 167 w 235"/>
                <a:gd name="T93" fmla="*/ 141 h 399"/>
                <a:gd name="T94" fmla="*/ 100 w 235"/>
                <a:gd name="T95" fmla="*/ 16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5" h="399">
                  <a:moveTo>
                    <a:pt x="100" y="162"/>
                  </a:moveTo>
                  <a:lnTo>
                    <a:pt x="100" y="331"/>
                  </a:lnTo>
                  <a:lnTo>
                    <a:pt x="100" y="347"/>
                  </a:lnTo>
                  <a:lnTo>
                    <a:pt x="102" y="360"/>
                  </a:lnTo>
                  <a:lnTo>
                    <a:pt x="104" y="369"/>
                  </a:lnTo>
                  <a:lnTo>
                    <a:pt x="108" y="376"/>
                  </a:lnTo>
                  <a:lnTo>
                    <a:pt x="113" y="381"/>
                  </a:lnTo>
                  <a:lnTo>
                    <a:pt x="120" y="385"/>
                  </a:lnTo>
                  <a:lnTo>
                    <a:pt x="127" y="388"/>
                  </a:lnTo>
                  <a:lnTo>
                    <a:pt x="136" y="388"/>
                  </a:lnTo>
                  <a:lnTo>
                    <a:pt x="161" y="388"/>
                  </a:lnTo>
                  <a:lnTo>
                    <a:pt x="161" y="399"/>
                  </a:lnTo>
                  <a:lnTo>
                    <a:pt x="3" y="399"/>
                  </a:lnTo>
                  <a:lnTo>
                    <a:pt x="3" y="388"/>
                  </a:lnTo>
                  <a:lnTo>
                    <a:pt x="14" y="388"/>
                  </a:lnTo>
                  <a:lnTo>
                    <a:pt x="19" y="388"/>
                  </a:lnTo>
                  <a:lnTo>
                    <a:pt x="25" y="387"/>
                  </a:lnTo>
                  <a:lnTo>
                    <a:pt x="30" y="385"/>
                  </a:lnTo>
                  <a:lnTo>
                    <a:pt x="35" y="382"/>
                  </a:lnTo>
                  <a:lnTo>
                    <a:pt x="39" y="379"/>
                  </a:lnTo>
                  <a:lnTo>
                    <a:pt x="43" y="376"/>
                  </a:lnTo>
                  <a:lnTo>
                    <a:pt x="46" y="372"/>
                  </a:lnTo>
                  <a:lnTo>
                    <a:pt x="48" y="367"/>
                  </a:lnTo>
                  <a:lnTo>
                    <a:pt x="50" y="362"/>
                  </a:lnTo>
                  <a:lnTo>
                    <a:pt x="51" y="353"/>
                  </a:lnTo>
                  <a:lnTo>
                    <a:pt x="51" y="343"/>
                  </a:lnTo>
                  <a:lnTo>
                    <a:pt x="52" y="331"/>
                  </a:lnTo>
                  <a:lnTo>
                    <a:pt x="52" y="162"/>
                  </a:lnTo>
                  <a:lnTo>
                    <a:pt x="0" y="162"/>
                  </a:lnTo>
                  <a:lnTo>
                    <a:pt x="0" y="141"/>
                  </a:lnTo>
                  <a:lnTo>
                    <a:pt x="52" y="141"/>
                  </a:lnTo>
                  <a:lnTo>
                    <a:pt x="52" y="124"/>
                  </a:lnTo>
                  <a:lnTo>
                    <a:pt x="52" y="106"/>
                  </a:lnTo>
                  <a:lnTo>
                    <a:pt x="55" y="88"/>
                  </a:lnTo>
                  <a:lnTo>
                    <a:pt x="59" y="73"/>
                  </a:lnTo>
                  <a:lnTo>
                    <a:pt x="64" y="59"/>
                  </a:lnTo>
                  <a:lnTo>
                    <a:pt x="72" y="46"/>
                  </a:lnTo>
                  <a:lnTo>
                    <a:pt x="81" y="34"/>
                  </a:lnTo>
                  <a:lnTo>
                    <a:pt x="91" y="25"/>
                  </a:lnTo>
                  <a:lnTo>
                    <a:pt x="103" y="16"/>
                  </a:lnTo>
                  <a:lnTo>
                    <a:pt x="110" y="12"/>
                  </a:lnTo>
                  <a:lnTo>
                    <a:pt x="116" y="9"/>
                  </a:lnTo>
                  <a:lnTo>
                    <a:pt x="124" y="6"/>
                  </a:lnTo>
                  <a:lnTo>
                    <a:pt x="131" y="3"/>
                  </a:lnTo>
                  <a:lnTo>
                    <a:pt x="146" y="1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77" y="1"/>
                  </a:lnTo>
                  <a:lnTo>
                    <a:pt x="184" y="2"/>
                  </a:lnTo>
                  <a:lnTo>
                    <a:pt x="192" y="4"/>
                  </a:lnTo>
                  <a:lnTo>
                    <a:pt x="198" y="8"/>
                  </a:lnTo>
                  <a:lnTo>
                    <a:pt x="205" y="11"/>
                  </a:lnTo>
                  <a:lnTo>
                    <a:pt x="212" y="14"/>
                  </a:lnTo>
                  <a:lnTo>
                    <a:pt x="218" y="18"/>
                  </a:lnTo>
                  <a:lnTo>
                    <a:pt x="225" y="25"/>
                  </a:lnTo>
                  <a:lnTo>
                    <a:pt x="230" y="32"/>
                  </a:lnTo>
                  <a:lnTo>
                    <a:pt x="234" y="40"/>
                  </a:lnTo>
                  <a:lnTo>
                    <a:pt x="235" y="47"/>
                  </a:lnTo>
                  <a:lnTo>
                    <a:pt x="235" y="52"/>
                  </a:lnTo>
                  <a:lnTo>
                    <a:pt x="233" y="55"/>
                  </a:lnTo>
                  <a:lnTo>
                    <a:pt x="230" y="59"/>
                  </a:lnTo>
                  <a:lnTo>
                    <a:pt x="227" y="62"/>
                  </a:lnTo>
                  <a:lnTo>
                    <a:pt x="224" y="66"/>
                  </a:lnTo>
                  <a:lnTo>
                    <a:pt x="219" y="69"/>
                  </a:lnTo>
                  <a:lnTo>
                    <a:pt x="215" y="70"/>
                  </a:lnTo>
                  <a:lnTo>
                    <a:pt x="212" y="70"/>
                  </a:lnTo>
                  <a:lnTo>
                    <a:pt x="204" y="69"/>
                  </a:lnTo>
                  <a:lnTo>
                    <a:pt x="197" y="66"/>
                  </a:lnTo>
                  <a:lnTo>
                    <a:pt x="193" y="62"/>
                  </a:lnTo>
                  <a:lnTo>
                    <a:pt x="188" y="58"/>
                  </a:lnTo>
                  <a:lnTo>
                    <a:pt x="184" y="53"/>
                  </a:lnTo>
                  <a:lnTo>
                    <a:pt x="179" y="46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4" y="28"/>
                  </a:lnTo>
                  <a:lnTo>
                    <a:pt x="160" y="25"/>
                  </a:lnTo>
                  <a:lnTo>
                    <a:pt x="155" y="23"/>
                  </a:lnTo>
                  <a:lnTo>
                    <a:pt x="150" y="22"/>
                  </a:lnTo>
                  <a:lnTo>
                    <a:pt x="145" y="20"/>
                  </a:lnTo>
                  <a:lnTo>
                    <a:pt x="140" y="19"/>
                  </a:lnTo>
                  <a:lnTo>
                    <a:pt x="133" y="20"/>
                  </a:lnTo>
                  <a:lnTo>
                    <a:pt x="127" y="22"/>
                  </a:lnTo>
                  <a:lnTo>
                    <a:pt x="122" y="24"/>
                  </a:lnTo>
                  <a:lnTo>
                    <a:pt x="116" y="27"/>
                  </a:lnTo>
                  <a:lnTo>
                    <a:pt x="113" y="30"/>
                  </a:lnTo>
                  <a:lnTo>
                    <a:pt x="109" y="36"/>
                  </a:lnTo>
                  <a:lnTo>
                    <a:pt x="105" y="41"/>
                  </a:lnTo>
                  <a:lnTo>
                    <a:pt x="103" y="48"/>
                  </a:lnTo>
                  <a:lnTo>
                    <a:pt x="102" y="58"/>
                  </a:lnTo>
                  <a:lnTo>
                    <a:pt x="101" y="74"/>
                  </a:lnTo>
                  <a:lnTo>
                    <a:pt x="100" y="96"/>
                  </a:lnTo>
                  <a:lnTo>
                    <a:pt x="100" y="123"/>
                  </a:lnTo>
                  <a:lnTo>
                    <a:pt x="100" y="141"/>
                  </a:lnTo>
                  <a:lnTo>
                    <a:pt x="167" y="141"/>
                  </a:lnTo>
                  <a:lnTo>
                    <a:pt x="167" y="162"/>
                  </a:lnTo>
                  <a:lnTo>
                    <a:pt x="10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4" name="Freeform 1475"/>
            <p:cNvSpPr>
              <a:spLocks/>
            </p:cNvSpPr>
            <p:nvPr/>
          </p:nvSpPr>
          <p:spPr bwMode="auto">
            <a:xfrm>
              <a:off x="3563" y="1137"/>
              <a:ext cx="46" cy="58"/>
            </a:xfrm>
            <a:custGeom>
              <a:avLst/>
              <a:gdLst>
                <a:gd name="T0" fmla="*/ 92 w 197"/>
                <a:gd name="T1" fmla="*/ 58 h 265"/>
                <a:gd name="T2" fmla="*/ 110 w 197"/>
                <a:gd name="T3" fmla="*/ 32 h 265"/>
                <a:gd name="T4" fmla="*/ 126 w 197"/>
                <a:gd name="T5" fmla="*/ 14 h 265"/>
                <a:gd name="T6" fmla="*/ 143 w 197"/>
                <a:gd name="T7" fmla="*/ 3 h 265"/>
                <a:gd name="T8" fmla="*/ 161 w 197"/>
                <a:gd name="T9" fmla="*/ 0 h 265"/>
                <a:gd name="T10" fmla="*/ 175 w 197"/>
                <a:gd name="T11" fmla="*/ 2 h 265"/>
                <a:gd name="T12" fmla="*/ 187 w 197"/>
                <a:gd name="T13" fmla="*/ 9 h 265"/>
                <a:gd name="T14" fmla="*/ 195 w 197"/>
                <a:gd name="T15" fmla="*/ 19 h 265"/>
                <a:gd name="T16" fmla="*/ 197 w 197"/>
                <a:gd name="T17" fmla="*/ 31 h 265"/>
                <a:gd name="T18" fmla="*/ 196 w 197"/>
                <a:gd name="T19" fmla="*/ 41 h 265"/>
                <a:gd name="T20" fmla="*/ 189 w 197"/>
                <a:gd name="T21" fmla="*/ 49 h 265"/>
                <a:gd name="T22" fmla="*/ 182 w 197"/>
                <a:gd name="T23" fmla="*/ 55 h 265"/>
                <a:gd name="T24" fmla="*/ 172 w 197"/>
                <a:gd name="T25" fmla="*/ 57 h 265"/>
                <a:gd name="T26" fmla="*/ 162 w 197"/>
                <a:gd name="T27" fmla="*/ 55 h 265"/>
                <a:gd name="T28" fmla="*/ 150 w 197"/>
                <a:gd name="T29" fmla="*/ 47 h 265"/>
                <a:gd name="T30" fmla="*/ 139 w 197"/>
                <a:gd name="T31" fmla="*/ 39 h 265"/>
                <a:gd name="T32" fmla="*/ 131 w 197"/>
                <a:gd name="T33" fmla="*/ 37 h 265"/>
                <a:gd name="T34" fmla="*/ 125 w 197"/>
                <a:gd name="T35" fmla="*/ 38 h 265"/>
                <a:gd name="T36" fmla="*/ 120 w 197"/>
                <a:gd name="T37" fmla="*/ 43 h 265"/>
                <a:gd name="T38" fmla="*/ 107 w 197"/>
                <a:gd name="T39" fmla="*/ 58 h 265"/>
                <a:gd name="T40" fmla="*/ 92 w 197"/>
                <a:gd name="T41" fmla="*/ 81 h 265"/>
                <a:gd name="T42" fmla="*/ 93 w 197"/>
                <a:gd name="T43" fmla="*/ 214 h 265"/>
                <a:gd name="T44" fmla="*/ 95 w 197"/>
                <a:gd name="T45" fmla="*/ 230 h 265"/>
                <a:gd name="T46" fmla="*/ 100 w 197"/>
                <a:gd name="T47" fmla="*/ 240 h 265"/>
                <a:gd name="T48" fmla="*/ 107 w 197"/>
                <a:gd name="T49" fmla="*/ 246 h 265"/>
                <a:gd name="T50" fmla="*/ 116 w 197"/>
                <a:gd name="T51" fmla="*/ 252 h 265"/>
                <a:gd name="T52" fmla="*/ 131 w 197"/>
                <a:gd name="T53" fmla="*/ 254 h 265"/>
                <a:gd name="T54" fmla="*/ 139 w 197"/>
                <a:gd name="T55" fmla="*/ 265 h 265"/>
                <a:gd name="T56" fmla="*/ 4 w 197"/>
                <a:gd name="T57" fmla="*/ 254 h 265"/>
                <a:gd name="T58" fmla="*/ 21 w 197"/>
                <a:gd name="T59" fmla="*/ 253 h 265"/>
                <a:gd name="T60" fmla="*/ 34 w 197"/>
                <a:gd name="T61" fmla="*/ 248 h 265"/>
                <a:gd name="T62" fmla="*/ 39 w 197"/>
                <a:gd name="T63" fmla="*/ 242 h 265"/>
                <a:gd name="T64" fmla="*/ 43 w 197"/>
                <a:gd name="T65" fmla="*/ 233 h 265"/>
                <a:gd name="T66" fmla="*/ 45 w 197"/>
                <a:gd name="T67" fmla="*/ 206 h 265"/>
                <a:gd name="T68" fmla="*/ 45 w 197"/>
                <a:gd name="T69" fmla="*/ 87 h 265"/>
                <a:gd name="T70" fmla="*/ 43 w 197"/>
                <a:gd name="T71" fmla="*/ 60 h 265"/>
                <a:gd name="T72" fmla="*/ 42 w 197"/>
                <a:gd name="T73" fmla="*/ 49 h 265"/>
                <a:gd name="T74" fmla="*/ 38 w 197"/>
                <a:gd name="T75" fmla="*/ 43 h 265"/>
                <a:gd name="T76" fmla="*/ 34 w 197"/>
                <a:gd name="T77" fmla="*/ 39 h 265"/>
                <a:gd name="T78" fmla="*/ 27 w 197"/>
                <a:gd name="T79" fmla="*/ 37 h 265"/>
                <a:gd name="T80" fmla="*/ 14 w 197"/>
                <a:gd name="T81" fmla="*/ 38 h 265"/>
                <a:gd name="T82" fmla="*/ 0 w 197"/>
                <a:gd name="T83" fmla="*/ 31 h 265"/>
                <a:gd name="T84" fmla="*/ 92 w 197"/>
                <a:gd name="T8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7" h="265">
                  <a:moveTo>
                    <a:pt x="92" y="0"/>
                  </a:moveTo>
                  <a:lnTo>
                    <a:pt x="92" y="58"/>
                  </a:lnTo>
                  <a:lnTo>
                    <a:pt x="101" y="44"/>
                  </a:lnTo>
                  <a:lnTo>
                    <a:pt x="110" y="32"/>
                  </a:lnTo>
                  <a:lnTo>
                    <a:pt x="118" y="22"/>
                  </a:lnTo>
                  <a:lnTo>
                    <a:pt x="126" y="14"/>
                  </a:lnTo>
                  <a:lnTo>
                    <a:pt x="135" y="7"/>
                  </a:lnTo>
                  <a:lnTo>
                    <a:pt x="143" y="3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2"/>
                  </a:lnTo>
                  <a:lnTo>
                    <a:pt x="182" y="5"/>
                  </a:lnTo>
                  <a:lnTo>
                    <a:pt x="187" y="9"/>
                  </a:lnTo>
                  <a:lnTo>
                    <a:pt x="192" y="14"/>
                  </a:lnTo>
                  <a:lnTo>
                    <a:pt x="195" y="19"/>
                  </a:lnTo>
                  <a:lnTo>
                    <a:pt x="197" y="24"/>
                  </a:lnTo>
                  <a:lnTo>
                    <a:pt x="197" y="31"/>
                  </a:lnTo>
                  <a:lnTo>
                    <a:pt x="197" y="36"/>
                  </a:lnTo>
                  <a:lnTo>
                    <a:pt x="196" y="41"/>
                  </a:lnTo>
                  <a:lnTo>
                    <a:pt x="193" y="45"/>
                  </a:lnTo>
                  <a:lnTo>
                    <a:pt x="189" y="49"/>
                  </a:lnTo>
                  <a:lnTo>
                    <a:pt x="186" y="52"/>
                  </a:lnTo>
                  <a:lnTo>
                    <a:pt x="182" y="55"/>
                  </a:lnTo>
                  <a:lnTo>
                    <a:pt x="177" y="57"/>
                  </a:lnTo>
                  <a:lnTo>
                    <a:pt x="172" y="57"/>
                  </a:lnTo>
                  <a:lnTo>
                    <a:pt x="167" y="57"/>
                  </a:lnTo>
                  <a:lnTo>
                    <a:pt x="162" y="55"/>
                  </a:lnTo>
                  <a:lnTo>
                    <a:pt x="155" y="51"/>
                  </a:lnTo>
                  <a:lnTo>
                    <a:pt x="150" y="47"/>
                  </a:lnTo>
                  <a:lnTo>
                    <a:pt x="143" y="43"/>
                  </a:lnTo>
                  <a:lnTo>
                    <a:pt x="139" y="39"/>
                  </a:lnTo>
                  <a:lnTo>
                    <a:pt x="134" y="38"/>
                  </a:lnTo>
                  <a:lnTo>
                    <a:pt x="131" y="37"/>
                  </a:lnTo>
                  <a:lnTo>
                    <a:pt x="128" y="37"/>
                  </a:lnTo>
                  <a:lnTo>
                    <a:pt x="125" y="38"/>
                  </a:lnTo>
                  <a:lnTo>
                    <a:pt x="122" y="41"/>
                  </a:lnTo>
                  <a:lnTo>
                    <a:pt x="120" y="43"/>
                  </a:lnTo>
                  <a:lnTo>
                    <a:pt x="113" y="50"/>
                  </a:lnTo>
                  <a:lnTo>
                    <a:pt x="107" y="58"/>
                  </a:lnTo>
                  <a:lnTo>
                    <a:pt x="100" y="69"/>
                  </a:lnTo>
                  <a:lnTo>
                    <a:pt x="92" y="81"/>
                  </a:lnTo>
                  <a:lnTo>
                    <a:pt x="92" y="204"/>
                  </a:lnTo>
                  <a:lnTo>
                    <a:pt x="93" y="214"/>
                  </a:lnTo>
                  <a:lnTo>
                    <a:pt x="94" y="223"/>
                  </a:lnTo>
                  <a:lnTo>
                    <a:pt x="95" y="230"/>
                  </a:lnTo>
                  <a:lnTo>
                    <a:pt x="98" y="237"/>
                  </a:lnTo>
                  <a:lnTo>
                    <a:pt x="100" y="240"/>
                  </a:lnTo>
                  <a:lnTo>
                    <a:pt x="103" y="243"/>
                  </a:lnTo>
                  <a:lnTo>
                    <a:pt x="107" y="246"/>
                  </a:lnTo>
                  <a:lnTo>
                    <a:pt x="111" y="249"/>
                  </a:lnTo>
                  <a:lnTo>
                    <a:pt x="116" y="252"/>
                  </a:lnTo>
                  <a:lnTo>
                    <a:pt x="123" y="253"/>
                  </a:lnTo>
                  <a:lnTo>
                    <a:pt x="131" y="254"/>
                  </a:lnTo>
                  <a:lnTo>
                    <a:pt x="139" y="254"/>
                  </a:lnTo>
                  <a:lnTo>
                    <a:pt x="139" y="265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13" y="254"/>
                  </a:lnTo>
                  <a:lnTo>
                    <a:pt x="21" y="253"/>
                  </a:lnTo>
                  <a:lnTo>
                    <a:pt x="28" y="251"/>
                  </a:lnTo>
                  <a:lnTo>
                    <a:pt x="34" y="248"/>
                  </a:lnTo>
                  <a:lnTo>
                    <a:pt x="37" y="245"/>
                  </a:lnTo>
                  <a:lnTo>
                    <a:pt x="39" y="242"/>
                  </a:lnTo>
                  <a:lnTo>
                    <a:pt x="41" y="239"/>
                  </a:lnTo>
                  <a:lnTo>
                    <a:pt x="43" y="233"/>
                  </a:lnTo>
                  <a:lnTo>
                    <a:pt x="45" y="225"/>
                  </a:lnTo>
                  <a:lnTo>
                    <a:pt x="45" y="206"/>
                  </a:lnTo>
                  <a:lnTo>
                    <a:pt x="45" y="106"/>
                  </a:lnTo>
                  <a:lnTo>
                    <a:pt x="45" y="87"/>
                  </a:lnTo>
                  <a:lnTo>
                    <a:pt x="45" y="71"/>
                  </a:lnTo>
                  <a:lnTo>
                    <a:pt x="43" y="60"/>
                  </a:lnTo>
                  <a:lnTo>
                    <a:pt x="43" y="53"/>
                  </a:lnTo>
                  <a:lnTo>
                    <a:pt x="42" y="49"/>
                  </a:lnTo>
                  <a:lnTo>
                    <a:pt x="40" y="46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0" y="38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14" y="38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5" name="Freeform 1476"/>
            <p:cNvSpPr>
              <a:spLocks noEditPoints="1"/>
            </p:cNvSpPr>
            <p:nvPr/>
          </p:nvSpPr>
          <p:spPr bwMode="auto">
            <a:xfrm>
              <a:off x="3612" y="1107"/>
              <a:ext cx="30" cy="88"/>
            </a:xfrm>
            <a:custGeom>
              <a:avLst/>
              <a:gdLst>
                <a:gd name="T0" fmla="*/ 74 w 132"/>
                <a:gd name="T1" fmla="*/ 1 h 400"/>
                <a:gd name="T2" fmla="*/ 84 w 132"/>
                <a:gd name="T3" fmla="*/ 4 h 400"/>
                <a:gd name="T4" fmla="*/ 92 w 132"/>
                <a:gd name="T5" fmla="*/ 13 h 400"/>
                <a:gd name="T6" fmla="*/ 96 w 132"/>
                <a:gd name="T7" fmla="*/ 23 h 400"/>
                <a:gd name="T8" fmla="*/ 96 w 132"/>
                <a:gd name="T9" fmla="*/ 34 h 400"/>
                <a:gd name="T10" fmla="*/ 92 w 132"/>
                <a:gd name="T11" fmla="*/ 44 h 400"/>
                <a:gd name="T12" fmla="*/ 84 w 132"/>
                <a:gd name="T13" fmla="*/ 53 h 400"/>
                <a:gd name="T14" fmla="*/ 74 w 132"/>
                <a:gd name="T15" fmla="*/ 57 h 400"/>
                <a:gd name="T16" fmla="*/ 61 w 132"/>
                <a:gd name="T17" fmla="*/ 57 h 400"/>
                <a:gd name="T18" fmla="*/ 52 w 132"/>
                <a:gd name="T19" fmla="*/ 53 h 400"/>
                <a:gd name="T20" fmla="*/ 43 w 132"/>
                <a:gd name="T21" fmla="*/ 44 h 400"/>
                <a:gd name="T22" fmla="*/ 38 w 132"/>
                <a:gd name="T23" fmla="*/ 34 h 400"/>
                <a:gd name="T24" fmla="*/ 38 w 132"/>
                <a:gd name="T25" fmla="*/ 23 h 400"/>
                <a:gd name="T26" fmla="*/ 43 w 132"/>
                <a:gd name="T27" fmla="*/ 13 h 400"/>
                <a:gd name="T28" fmla="*/ 52 w 132"/>
                <a:gd name="T29" fmla="*/ 4 h 400"/>
                <a:gd name="T30" fmla="*/ 61 w 132"/>
                <a:gd name="T31" fmla="*/ 1 h 400"/>
                <a:gd name="T32" fmla="*/ 91 w 132"/>
                <a:gd name="T33" fmla="*/ 135 h 400"/>
                <a:gd name="T34" fmla="*/ 91 w 132"/>
                <a:gd name="T35" fmla="*/ 352 h 400"/>
                <a:gd name="T36" fmla="*/ 94 w 132"/>
                <a:gd name="T37" fmla="*/ 368 h 400"/>
                <a:gd name="T38" fmla="*/ 97 w 132"/>
                <a:gd name="T39" fmla="*/ 377 h 400"/>
                <a:gd name="T40" fmla="*/ 102 w 132"/>
                <a:gd name="T41" fmla="*/ 383 h 400"/>
                <a:gd name="T42" fmla="*/ 110 w 132"/>
                <a:gd name="T43" fmla="*/ 387 h 400"/>
                <a:gd name="T44" fmla="*/ 123 w 132"/>
                <a:gd name="T45" fmla="*/ 389 h 400"/>
                <a:gd name="T46" fmla="*/ 132 w 132"/>
                <a:gd name="T47" fmla="*/ 400 h 400"/>
                <a:gd name="T48" fmla="*/ 3 w 132"/>
                <a:gd name="T49" fmla="*/ 389 h 400"/>
                <a:gd name="T50" fmla="*/ 19 w 132"/>
                <a:gd name="T51" fmla="*/ 388 h 400"/>
                <a:gd name="T52" fmla="*/ 29 w 132"/>
                <a:gd name="T53" fmla="*/ 386 h 400"/>
                <a:gd name="T54" fmla="*/ 35 w 132"/>
                <a:gd name="T55" fmla="*/ 380 h 400"/>
                <a:gd name="T56" fmla="*/ 39 w 132"/>
                <a:gd name="T57" fmla="*/ 374 h 400"/>
                <a:gd name="T58" fmla="*/ 43 w 132"/>
                <a:gd name="T59" fmla="*/ 361 h 400"/>
                <a:gd name="T60" fmla="*/ 44 w 132"/>
                <a:gd name="T61" fmla="*/ 341 h 400"/>
                <a:gd name="T62" fmla="*/ 44 w 132"/>
                <a:gd name="T63" fmla="*/ 223 h 400"/>
                <a:gd name="T64" fmla="*/ 42 w 132"/>
                <a:gd name="T65" fmla="*/ 196 h 400"/>
                <a:gd name="T66" fmla="*/ 39 w 132"/>
                <a:gd name="T67" fmla="*/ 184 h 400"/>
                <a:gd name="T68" fmla="*/ 36 w 132"/>
                <a:gd name="T69" fmla="*/ 178 h 400"/>
                <a:gd name="T70" fmla="*/ 33 w 132"/>
                <a:gd name="T71" fmla="*/ 173 h 400"/>
                <a:gd name="T72" fmla="*/ 26 w 132"/>
                <a:gd name="T73" fmla="*/ 172 h 400"/>
                <a:gd name="T74" fmla="*/ 14 w 132"/>
                <a:gd name="T75" fmla="*/ 173 h 400"/>
                <a:gd name="T76" fmla="*/ 0 w 132"/>
                <a:gd name="T77" fmla="*/ 166 h 400"/>
                <a:gd name="T78" fmla="*/ 91 w 132"/>
                <a:gd name="T79" fmla="*/ 1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400">
                  <a:moveTo>
                    <a:pt x="67" y="0"/>
                  </a:moveTo>
                  <a:lnTo>
                    <a:pt x="74" y="1"/>
                  </a:lnTo>
                  <a:lnTo>
                    <a:pt x="79" y="2"/>
                  </a:lnTo>
                  <a:lnTo>
                    <a:pt x="84" y="4"/>
                  </a:lnTo>
                  <a:lnTo>
                    <a:pt x="88" y="9"/>
                  </a:lnTo>
                  <a:lnTo>
                    <a:pt x="92" y="13"/>
                  </a:lnTo>
                  <a:lnTo>
                    <a:pt x="95" y="17"/>
                  </a:lnTo>
                  <a:lnTo>
                    <a:pt x="96" y="23"/>
                  </a:lnTo>
                  <a:lnTo>
                    <a:pt x="97" y="28"/>
                  </a:lnTo>
                  <a:lnTo>
                    <a:pt x="96" y="34"/>
                  </a:lnTo>
                  <a:lnTo>
                    <a:pt x="95" y="40"/>
                  </a:lnTo>
                  <a:lnTo>
                    <a:pt x="92" y="44"/>
                  </a:lnTo>
                  <a:lnTo>
                    <a:pt x="88" y="48"/>
                  </a:lnTo>
                  <a:lnTo>
                    <a:pt x="84" y="53"/>
                  </a:lnTo>
                  <a:lnTo>
                    <a:pt x="79" y="55"/>
                  </a:lnTo>
                  <a:lnTo>
                    <a:pt x="74" y="57"/>
                  </a:lnTo>
                  <a:lnTo>
                    <a:pt x="67" y="57"/>
                  </a:lnTo>
                  <a:lnTo>
                    <a:pt x="61" y="57"/>
                  </a:lnTo>
                  <a:lnTo>
                    <a:pt x="56" y="55"/>
                  </a:lnTo>
                  <a:lnTo>
                    <a:pt x="52" y="53"/>
                  </a:lnTo>
                  <a:lnTo>
                    <a:pt x="47" y="48"/>
                  </a:lnTo>
                  <a:lnTo>
                    <a:pt x="43" y="44"/>
                  </a:lnTo>
                  <a:lnTo>
                    <a:pt x="40" y="40"/>
                  </a:lnTo>
                  <a:lnTo>
                    <a:pt x="38" y="34"/>
                  </a:lnTo>
                  <a:lnTo>
                    <a:pt x="38" y="28"/>
                  </a:lnTo>
                  <a:lnTo>
                    <a:pt x="38" y="23"/>
                  </a:lnTo>
                  <a:lnTo>
                    <a:pt x="40" y="17"/>
                  </a:lnTo>
                  <a:lnTo>
                    <a:pt x="43" y="13"/>
                  </a:lnTo>
                  <a:lnTo>
                    <a:pt x="47" y="9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61" y="1"/>
                  </a:lnTo>
                  <a:lnTo>
                    <a:pt x="67" y="0"/>
                  </a:lnTo>
                  <a:close/>
                  <a:moveTo>
                    <a:pt x="91" y="135"/>
                  </a:moveTo>
                  <a:lnTo>
                    <a:pt x="91" y="341"/>
                  </a:lnTo>
                  <a:lnTo>
                    <a:pt x="91" y="352"/>
                  </a:lnTo>
                  <a:lnTo>
                    <a:pt x="92" y="361"/>
                  </a:lnTo>
                  <a:lnTo>
                    <a:pt x="94" y="368"/>
                  </a:lnTo>
                  <a:lnTo>
                    <a:pt x="95" y="374"/>
                  </a:lnTo>
                  <a:lnTo>
                    <a:pt x="97" y="377"/>
                  </a:lnTo>
                  <a:lnTo>
                    <a:pt x="99" y="380"/>
                  </a:lnTo>
                  <a:lnTo>
                    <a:pt x="102" y="383"/>
                  </a:lnTo>
                  <a:lnTo>
                    <a:pt x="106" y="386"/>
                  </a:lnTo>
                  <a:lnTo>
                    <a:pt x="110" y="387"/>
                  </a:lnTo>
                  <a:lnTo>
                    <a:pt x="116" y="388"/>
                  </a:lnTo>
                  <a:lnTo>
                    <a:pt x="123" y="389"/>
                  </a:lnTo>
                  <a:lnTo>
                    <a:pt x="132" y="389"/>
                  </a:lnTo>
                  <a:lnTo>
                    <a:pt x="132" y="400"/>
                  </a:lnTo>
                  <a:lnTo>
                    <a:pt x="3" y="400"/>
                  </a:lnTo>
                  <a:lnTo>
                    <a:pt x="3" y="389"/>
                  </a:lnTo>
                  <a:lnTo>
                    <a:pt x="12" y="389"/>
                  </a:lnTo>
                  <a:lnTo>
                    <a:pt x="19" y="388"/>
                  </a:lnTo>
                  <a:lnTo>
                    <a:pt x="25" y="387"/>
                  </a:lnTo>
                  <a:lnTo>
                    <a:pt x="29" y="386"/>
                  </a:lnTo>
                  <a:lnTo>
                    <a:pt x="33" y="383"/>
                  </a:lnTo>
                  <a:lnTo>
                    <a:pt x="35" y="380"/>
                  </a:lnTo>
                  <a:lnTo>
                    <a:pt x="37" y="377"/>
                  </a:lnTo>
                  <a:lnTo>
                    <a:pt x="39" y="374"/>
                  </a:lnTo>
                  <a:lnTo>
                    <a:pt x="42" y="368"/>
                  </a:lnTo>
                  <a:lnTo>
                    <a:pt x="43" y="361"/>
                  </a:lnTo>
                  <a:lnTo>
                    <a:pt x="44" y="352"/>
                  </a:lnTo>
                  <a:lnTo>
                    <a:pt x="44" y="341"/>
                  </a:lnTo>
                  <a:lnTo>
                    <a:pt x="44" y="242"/>
                  </a:lnTo>
                  <a:lnTo>
                    <a:pt x="44" y="223"/>
                  </a:lnTo>
                  <a:lnTo>
                    <a:pt x="43" y="208"/>
                  </a:lnTo>
                  <a:lnTo>
                    <a:pt x="42" y="196"/>
                  </a:lnTo>
                  <a:lnTo>
                    <a:pt x="40" y="187"/>
                  </a:lnTo>
                  <a:lnTo>
                    <a:pt x="39" y="184"/>
                  </a:lnTo>
                  <a:lnTo>
                    <a:pt x="38" y="180"/>
                  </a:lnTo>
                  <a:lnTo>
                    <a:pt x="36" y="178"/>
                  </a:lnTo>
                  <a:lnTo>
                    <a:pt x="35" y="176"/>
                  </a:lnTo>
                  <a:lnTo>
                    <a:pt x="33" y="173"/>
                  </a:lnTo>
                  <a:lnTo>
                    <a:pt x="29" y="172"/>
                  </a:lnTo>
                  <a:lnTo>
                    <a:pt x="26" y="172"/>
                  </a:lnTo>
                  <a:lnTo>
                    <a:pt x="23" y="172"/>
                  </a:lnTo>
                  <a:lnTo>
                    <a:pt x="14" y="173"/>
                  </a:lnTo>
                  <a:lnTo>
                    <a:pt x="3" y="177"/>
                  </a:lnTo>
                  <a:lnTo>
                    <a:pt x="0" y="166"/>
                  </a:lnTo>
                  <a:lnTo>
                    <a:pt x="79" y="135"/>
                  </a:lnTo>
                  <a:lnTo>
                    <a:pt x="91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6" name="Freeform 1477"/>
            <p:cNvSpPr>
              <a:spLocks noEditPoints="1"/>
            </p:cNvSpPr>
            <p:nvPr/>
          </p:nvSpPr>
          <p:spPr bwMode="auto">
            <a:xfrm>
              <a:off x="3649" y="1137"/>
              <a:ext cx="62" cy="86"/>
            </a:xfrm>
            <a:custGeom>
              <a:avLst/>
              <a:gdLst>
                <a:gd name="T0" fmla="*/ 41 w 267"/>
                <a:gd name="T1" fmla="*/ 148 h 388"/>
                <a:gd name="T2" fmla="*/ 22 w 267"/>
                <a:gd name="T3" fmla="*/ 105 h 388"/>
                <a:gd name="T4" fmla="*/ 26 w 267"/>
                <a:gd name="T5" fmla="*/ 65 h 388"/>
                <a:gd name="T6" fmla="*/ 43 w 267"/>
                <a:gd name="T7" fmla="*/ 34 h 388"/>
                <a:gd name="T8" fmla="*/ 75 w 267"/>
                <a:gd name="T9" fmla="*/ 10 h 388"/>
                <a:gd name="T10" fmla="*/ 115 w 267"/>
                <a:gd name="T11" fmla="*/ 0 h 388"/>
                <a:gd name="T12" fmla="*/ 154 w 267"/>
                <a:gd name="T13" fmla="*/ 2 h 388"/>
                <a:gd name="T14" fmla="*/ 185 w 267"/>
                <a:gd name="T15" fmla="*/ 14 h 388"/>
                <a:gd name="T16" fmla="*/ 262 w 267"/>
                <a:gd name="T17" fmla="*/ 18 h 388"/>
                <a:gd name="T18" fmla="*/ 267 w 267"/>
                <a:gd name="T19" fmla="*/ 30 h 388"/>
                <a:gd name="T20" fmla="*/ 262 w 267"/>
                <a:gd name="T21" fmla="*/ 42 h 388"/>
                <a:gd name="T22" fmla="*/ 218 w 267"/>
                <a:gd name="T23" fmla="*/ 48 h 388"/>
                <a:gd name="T24" fmla="*/ 229 w 267"/>
                <a:gd name="T25" fmla="*/ 79 h 388"/>
                <a:gd name="T26" fmla="*/ 226 w 267"/>
                <a:gd name="T27" fmla="*/ 120 h 388"/>
                <a:gd name="T28" fmla="*/ 208 w 267"/>
                <a:gd name="T29" fmla="*/ 149 h 388"/>
                <a:gd name="T30" fmla="*/ 177 w 267"/>
                <a:gd name="T31" fmla="*/ 172 h 388"/>
                <a:gd name="T32" fmla="*/ 137 w 267"/>
                <a:gd name="T33" fmla="*/ 181 h 388"/>
                <a:gd name="T34" fmla="*/ 95 w 267"/>
                <a:gd name="T35" fmla="*/ 178 h 388"/>
                <a:gd name="T36" fmla="*/ 64 w 267"/>
                <a:gd name="T37" fmla="*/ 202 h 388"/>
                <a:gd name="T38" fmla="*/ 71 w 267"/>
                <a:gd name="T39" fmla="*/ 219 h 388"/>
                <a:gd name="T40" fmla="*/ 93 w 267"/>
                <a:gd name="T41" fmla="*/ 225 h 388"/>
                <a:gd name="T42" fmla="*/ 155 w 267"/>
                <a:gd name="T43" fmla="*/ 227 h 388"/>
                <a:gd name="T44" fmla="*/ 218 w 267"/>
                <a:gd name="T45" fmla="*/ 232 h 388"/>
                <a:gd name="T46" fmla="*/ 255 w 267"/>
                <a:gd name="T47" fmla="*/ 257 h 388"/>
                <a:gd name="T48" fmla="*/ 263 w 267"/>
                <a:gd name="T49" fmla="*/ 296 h 388"/>
                <a:gd name="T50" fmla="*/ 251 w 267"/>
                <a:gd name="T51" fmla="*/ 326 h 388"/>
                <a:gd name="T52" fmla="*/ 221 w 267"/>
                <a:gd name="T53" fmla="*/ 357 h 388"/>
                <a:gd name="T54" fmla="*/ 166 w 267"/>
                <a:gd name="T55" fmla="*/ 383 h 388"/>
                <a:gd name="T56" fmla="*/ 102 w 267"/>
                <a:gd name="T57" fmla="*/ 388 h 388"/>
                <a:gd name="T58" fmla="*/ 52 w 267"/>
                <a:gd name="T59" fmla="*/ 379 h 388"/>
                <a:gd name="T60" fmla="*/ 11 w 267"/>
                <a:gd name="T61" fmla="*/ 357 h 388"/>
                <a:gd name="T62" fmla="*/ 0 w 267"/>
                <a:gd name="T63" fmla="*/ 339 h 388"/>
                <a:gd name="T64" fmla="*/ 10 w 267"/>
                <a:gd name="T65" fmla="*/ 309 h 388"/>
                <a:gd name="T66" fmla="*/ 40 w 267"/>
                <a:gd name="T67" fmla="*/ 254 h 388"/>
                <a:gd name="T68" fmla="*/ 26 w 267"/>
                <a:gd name="T69" fmla="*/ 235 h 388"/>
                <a:gd name="T70" fmla="*/ 30 w 267"/>
                <a:gd name="T71" fmla="*/ 214 h 388"/>
                <a:gd name="T72" fmla="*/ 58 w 267"/>
                <a:gd name="T73" fmla="*/ 182 h 388"/>
                <a:gd name="T74" fmla="*/ 111 w 267"/>
                <a:gd name="T75" fmla="*/ 14 h 388"/>
                <a:gd name="T76" fmla="*/ 85 w 267"/>
                <a:gd name="T77" fmla="*/ 30 h 388"/>
                <a:gd name="T78" fmla="*/ 75 w 267"/>
                <a:gd name="T79" fmla="*/ 50 h 388"/>
                <a:gd name="T80" fmla="*/ 72 w 267"/>
                <a:gd name="T81" fmla="*/ 101 h 388"/>
                <a:gd name="T82" fmla="*/ 82 w 267"/>
                <a:gd name="T83" fmla="*/ 135 h 388"/>
                <a:gd name="T84" fmla="*/ 99 w 267"/>
                <a:gd name="T85" fmla="*/ 157 h 388"/>
                <a:gd name="T86" fmla="*/ 119 w 267"/>
                <a:gd name="T87" fmla="*/ 167 h 388"/>
                <a:gd name="T88" fmla="*/ 150 w 267"/>
                <a:gd name="T89" fmla="*/ 163 h 388"/>
                <a:gd name="T90" fmla="*/ 165 w 267"/>
                <a:gd name="T91" fmla="*/ 151 h 388"/>
                <a:gd name="T92" fmla="*/ 176 w 267"/>
                <a:gd name="T93" fmla="*/ 131 h 388"/>
                <a:gd name="T94" fmla="*/ 178 w 267"/>
                <a:gd name="T95" fmla="*/ 80 h 388"/>
                <a:gd name="T96" fmla="*/ 168 w 267"/>
                <a:gd name="T97" fmla="*/ 45 h 388"/>
                <a:gd name="T98" fmla="*/ 152 w 267"/>
                <a:gd name="T99" fmla="*/ 23 h 388"/>
                <a:gd name="T100" fmla="*/ 133 w 267"/>
                <a:gd name="T101" fmla="*/ 15 h 388"/>
                <a:gd name="T102" fmla="*/ 57 w 267"/>
                <a:gd name="T103" fmla="*/ 279 h 388"/>
                <a:gd name="T104" fmla="*/ 41 w 267"/>
                <a:gd name="T105" fmla="*/ 309 h 388"/>
                <a:gd name="T106" fmla="*/ 50 w 267"/>
                <a:gd name="T107" fmla="*/ 332 h 388"/>
                <a:gd name="T108" fmla="*/ 83 w 267"/>
                <a:gd name="T109" fmla="*/ 348 h 388"/>
                <a:gd name="T110" fmla="*/ 129 w 267"/>
                <a:gd name="T111" fmla="*/ 354 h 388"/>
                <a:gd name="T112" fmla="*/ 176 w 267"/>
                <a:gd name="T113" fmla="*/ 352 h 388"/>
                <a:gd name="T114" fmla="*/ 212 w 267"/>
                <a:gd name="T115" fmla="*/ 341 h 388"/>
                <a:gd name="T116" fmla="*/ 234 w 267"/>
                <a:gd name="T117" fmla="*/ 323 h 388"/>
                <a:gd name="T118" fmla="*/ 242 w 267"/>
                <a:gd name="T119" fmla="*/ 303 h 388"/>
                <a:gd name="T120" fmla="*/ 235 w 267"/>
                <a:gd name="T121" fmla="*/ 282 h 388"/>
                <a:gd name="T122" fmla="*/ 189 w 267"/>
                <a:gd name="T123" fmla="*/ 271 h 388"/>
                <a:gd name="T124" fmla="*/ 88 w 267"/>
                <a:gd name="T125" fmla="*/ 26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388">
                  <a:moveTo>
                    <a:pt x="71" y="171"/>
                  </a:moveTo>
                  <a:lnTo>
                    <a:pt x="60" y="164"/>
                  </a:lnTo>
                  <a:lnTo>
                    <a:pt x="50" y="157"/>
                  </a:lnTo>
                  <a:lnTo>
                    <a:pt x="41" y="148"/>
                  </a:lnTo>
                  <a:lnTo>
                    <a:pt x="35" y="139"/>
                  </a:lnTo>
                  <a:lnTo>
                    <a:pt x="28" y="128"/>
                  </a:lnTo>
                  <a:lnTo>
                    <a:pt x="25" y="117"/>
                  </a:lnTo>
                  <a:lnTo>
                    <a:pt x="22" y="105"/>
                  </a:lnTo>
                  <a:lnTo>
                    <a:pt x="21" y="92"/>
                  </a:lnTo>
                  <a:lnTo>
                    <a:pt x="21" y="84"/>
                  </a:lnTo>
                  <a:lnTo>
                    <a:pt x="24" y="74"/>
                  </a:lnTo>
                  <a:lnTo>
                    <a:pt x="26" y="65"/>
                  </a:lnTo>
                  <a:lnTo>
                    <a:pt x="29" y="57"/>
                  </a:lnTo>
                  <a:lnTo>
                    <a:pt x="32" y="49"/>
                  </a:lnTo>
                  <a:lnTo>
                    <a:pt x="38" y="42"/>
                  </a:lnTo>
                  <a:lnTo>
                    <a:pt x="43" y="34"/>
                  </a:lnTo>
                  <a:lnTo>
                    <a:pt x="51" y="27"/>
                  </a:lnTo>
                  <a:lnTo>
                    <a:pt x="59" y="20"/>
                  </a:lnTo>
                  <a:lnTo>
                    <a:pt x="67" y="15"/>
                  </a:lnTo>
                  <a:lnTo>
                    <a:pt x="75" y="10"/>
                  </a:lnTo>
                  <a:lnTo>
                    <a:pt x="84" y="6"/>
                  </a:lnTo>
                  <a:lnTo>
                    <a:pt x="94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6" y="0"/>
                  </a:lnTo>
                  <a:lnTo>
                    <a:pt x="136" y="0"/>
                  </a:lnTo>
                  <a:lnTo>
                    <a:pt x="145" y="1"/>
                  </a:lnTo>
                  <a:lnTo>
                    <a:pt x="154" y="2"/>
                  </a:lnTo>
                  <a:lnTo>
                    <a:pt x="162" y="4"/>
                  </a:lnTo>
                  <a:lnTo>
                    <a:pt x="169" y="6"/>
                  </a:lnTo>
                  <a:lnTo>
                    <a:pt x="177" y="9"/>
                  </a:lnTo>
                  <a:lnTo>
                    <a:pt x="185" y="14"/>
                  </a:lnTo>
                  <a:lnTo>
                    <a:pt x="193" y="18"/>
                  </a:lnTo>
                  <a:lnTo>
                    <a:pt x="248" y="18"/>
                  </a:lnTo>
                  <a:lnTo>
                    <a:pt x="258" y="18"/>
                  </a:lnTo>
                  <a:lnTo>
                    <a:pt x="262" y="18"/>
                  </a:lnTo>
                  <a:lnTo>
                    <a:pt x="265" y="19"/>
                  </a:lnTo>
                  <a:lnTo>
                    <a:pt x="266" y="20"/>
                  </a:lnTo>
                  <a:lnTo>
                    <a:pt x="267" y="24"/>
                  </a:lnTo>
                  <a:lnTo>
                    <a:pt x="267" y="30"/>
                  </a:lnTo>
                  <a:lnTo>
                    <a:pt x="267" y="36"/>
                  </a:lnTo>
                  <a:lnTo>
                    <a:pt x="266" y="39"/>
                  </a:lnTo>
                  <a:lnTo>
                    <a:pt x="265" y="41"/>
                  </a:lnTo>
                  <a:lnTo>
                    <a:pt x="262" y="42"/>
                  </a:lnTo>
                  <a:lnTo>
                    <a:pt x="258" y="43"/>
                  </a:lnTo>
                  <a:lnTo>
                    <a:pt x="248" y="43"/>
                  </a:lnTo>
                  <a:lnTo>
                    <a:pt x="214" y="43"/>
                  </a:lnTo>
                  <a:lnTo>
                    <a:pt x="218" y="48"/>
                  </a:lnTo>
                  <a:lnTo>
                    <a:pt x="221" y="53"/>
                  </a:lnTo>
                  <a:lnTo>
                    <a:pt x="224" y="60"/>
                  </a:lnTo>
                  <a:lnTo>
                    <a:pt x="226" y="65"/>
                  </a:lnTo>
                  <a:lnTo>
                    <a:pt x="229" y="79"/>
                  </a:lnTo>
                  <a:lnTo>
                    <a:pt x="230" y="94"/>
                  </a:lnTo>
                  <a:lnTo>
                    <a:pt x="229" y="103"/>
                  </a:lnTo>
                  <a:lnTo>
                    <a:pt x="228" y="112"/>
                  </a:lnTo>
                  <a:lnTo>
                    <a:pt x="226" y="120"/>
                  </a:lnTo>
                  <a:lnTo>
                    <a:pt x="223" y="128"/>
                  </a:lnTo>
                  <a:lnTo>
                    <a:pt x="219" y="135"/>
                  </a:lnTo>
                  <a:lnTo>
                    <a:pt x="214" y="143"/>
                  </a:lnTo>
                  <a:lnTo>
                    <a:pt x="208" y="149"/>
                  </a:lnTo>
                  <a:lnTo>
                    <a:pt x="202" y="156"/>
                  </a:lnTo>
                  <a:lnTo>
                    <a:pt x="194" y="162"/>
                  </a:lnTo>
                  <a:lnTo>
                    <a:pt x="186" y="167"/>
                  </a:lnTo>
                  <a:lnTo>
                    <a:pt x="177" y="172"/>
                  </a:lnTo>
                  <a:lnTo>
                    <a:pt x="168" y="175"/>
                  </a:lnTo>
                  <a:lnTo>
                    <a:pt x="158" y="178"/>
                  </a:lnTo>
                  <a:lnTo>
                    <a:pt x="148" y="179"/>
                  </a:lnTo>
                  <a:lnTo>
                    <a:pt x="137" y="181"/>
                  </a:lnTo>
                  <a:lnTo>
                    <a:pt x="125" y="182"/>
                  </a:lnTo>
                  <a:lnTo>
                    <a:pt x="115" y="182"/>
                  </a:lnTo>
                  <a:lnTo>
                    <a:pt x="105" y="181"/>
                  </a:lnTo>
                  <a:lnTo>
                    <a:pt x="95" y="178"/>
                  </a:lnTo>
                  <a:lnTo>
                    <a:pt x="85" y="176"/>
                  </a:lnTo>
                  <a:lnTo>
                    <a:pt x="74" y="186"/>
                  </a:lnTo>
                  <a:lnTo>
                    <a:pt x="69" y="195"/>
                  </a:lnTo>
                  <a:lnTo>
                    <a:pt x="64" y="202"/>
                  </a:lnTo>
                  <a:lnTo>
                    <a:pt x="63" y="209"/>
                  </a:lnTo>
                  <a:lnTo>
                    <a:pt x="66" y="213"/>
                  </a:lnTo>
                  <a:lnTo>
                    <a:pt x="69" y="217"/>
                  </a:lnTo>
                  <a:lnTo>
                    <a:pt x="71" y="219"/>
                  </a:lnTo>
                  <a:lnTo>
                    <a:pt x="75" y="221"/>
                  </a:lnTo>
                  <a:lnTo>
                    <a:pt x="81" y="223"/>
                  </a:lnTo>
                  <a:lnTo>
                    <a:pt x="88" y="224"/>
                  </a:lnTo>
                  <a:lnTo>
                    <a:pt x="93" y="225"/>
                  </a:lnTo>
                  <a:lnTo>
                    <a:pt x="101" y="225"/>
                  </a:lnTo>
                  <a:lnTo>
                    <a:pt x="113" y="226"/>
                  </a:lnTo>
                  <a:lnTo>
                    <a:pt x="127" y="226"/>
                  </a:lnTo>
                  <a:lnTo>
                    <a:pt x="155" y="227"/>
                  </a:lnTo>
                  <a:lnTo>
                    <a:pt x="177" y="228"/>
                  </a:lnTo>
                  <a:lnTo>
                    <a:pt x="194" y="229"/>
                  </a:lnTo>
                  <a:lnTo>
                    <a:pt x="205" y="230"/>
                  </a:lnTo>
                  <a:lnTo>
                    <a:pt x="218" y="232"/>
                  </a:lnTo>
                  <a:lnTo>
                    <a:pt x="229" y="237"/>
                  </a:lnTo>
                  <a:lnTo>
                    <a:pt x="239" y="242"/>
                  </a:lnTo>
                  <a:lnTo>
                    <a:pt x="248" y="249"/>
                  </a:lnTo>
                  <a:lnTo>
                    <a:pt x="255" y="257"/>
                  </a:lnTo>
                  <a:lnTo>
                    <a:pt x="260" y="267"/>
                  </a:lnTo>
                  <a:lnTo>
                    <a:pt x="262" y="276"/>
                  </a:lnTo>
                  <a:lnTo>
                    <a:pt x="263" y="288"/>
                  </a:lnTo>
                  <a:lnTo>
                    <a:pt x="263" y="296"/>
                  </a:lnTo>
                  <a:lnTo>
                    <a:pt x="262" y="303"/>
                  </a:lnTo>
                  <a:lnTo>
                    <a:pt x="259" y="311"/>
                  </a:lnTo>
                  <a:lnTo>
                    <a:pt x="256" y="318"/>
                  </a:lnTo>
                  <a:lnTo>
                    <a:pt x="251" y="326"/>
                  </a:lnTo>
                  <a:lnTo>
                    <a:pt x="247" y="333"/>
                  </a:lnTo>
                  <a:lnTo>
                    <a:pt x="240" y="340"/>
                  </a:lnTo>
                  <a:lnTo>
                    <a:pt x="234" y="348"/>
                  </a:lnTo>
                  <a:lnTo>
                    <a:pt x="221" y="357"/>
                  </a:lnTo>
                  <a:lnTo>
                    <a:pt x="209" y="365"/>
                  </a:lnTo>
                  <a:lnTo>
                    <a:pt x="196" y="372"/>
                  </a:lnTo>
                  <a:lnTo>
                    <a:pt x="182" y="378"/>
                  </a:lnTo>
                  <a:lnTo>
                    <a:pt x="166" y="383"/>
                  </a:lnTo>
                  <a:lnTo>
                    <a:pt x="151" y="386"/>
                  </a:lnTo>
                  <a:lnTo>
                    <a:pt x="133" y="387"/>
                  </a:lnTo>
                  <a:lnTo>
                    <a:pt x="115" y="388"/>
                  </a:lnTo>
                  <a:lnTo>
                    <a:pt x="102" y="388"/>
                  </a:lnTo>
                  <a:lnTo>
                    <a:pt x="89" y="386"/>
                  </a:lnTo>
                  <a:lnTo>
                    <a:pt x="77" y="385"/>
                  </a:lnTo>
                  <a:lnTo>
                    <a:pt x="64" y="382"/>
                  </a:lnTo>
                  <a:lnTo>
                    <a:pt x="52" y="379"/>
                  </a:lnTo>
                  <a:lnTo>
                    <a:pt x="41" y="374"/>
                  </a:lnTo>
                  <a:lnTo>
                    <a:pt x="31" y="370"/>
                  </a:lnTo>
                  <a:lnTo>
                    <a:pt x="21" y="364"/>
                  </a:lnTo>
                  <a:lnTo>
                    <a:pt x="11" y="357"/>
                  </a:lnTo>
                  <a:lnTo>
                    <a:pt x="5" y="350"/>
                  </a:lnTo>
                  <a:lnTo>
                    <a:pt x="3" y="346"/>
                  </a:lnTo>
                  <a:lnTo>
                    <a:pt x="1" y="342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8"/>
                  </a:lnTo>
                  <a:lnTo>
                    <a:pt x="3" y="322"/>
                  </a:lnTo>
                  <a:lnTo>
                    <a:pt x="10" y="309"/>
                  </a:lnTo>
                  <a:lnTo>
                    <a:pt x="24" y="293"/>
                  </a:lnTo>
                  <a:lnTo>
                    <a:pt x="31" y="284"/>
                  </a:lnTo>
                  <a:lnTo>
                    <a:pt x="52" y="262"/>
                  </a:lnTo>
                  <a:lnTo>
                    <a:pt x="40" y="254"/>
                  </a:lnTo>
                  <a:lnTo>
                    <a:pt x="31" y="246"/>
                  </a:lnTo>
                  <a:lnTo>
                    <a:pt x="29" y="243"/>
                  </a:lnTo>
                  <a:lnTo>
                    <a:pt x="27" y="239"/>
                  </a:lnTo>
                  <a:lnTo>
                    <a:pt x="26" y="235"/>
                  </a:lnTo>
                  <a:lnTo>
                    <a:pt x="26" y="231"/>
                  </a:lnTo>
                  <a:lnTo>
                    <a:pt x="26" y="226"/>
                  </a:lnTo>
                  <a:lnTo>
                    <a:pt x="27" y="220"/>
                  </a:lnTo>
                  <a:lnTo>
                    <a:pt x="30" y="214"/>
                  </a:lnTo>
                  <a:lnTo>
                    <a:pt x="33" y="207"/>
                  </a:lnTo>
                  <a:lnTo>
                    <a:pt x="39" y="201"/>
                  </a:lnTo>
                  <a:lnTo>
                    <a:pt x="47" y="191"/>
                  </a:lnTo>
                  <a:lnTo>
                    <a:pt x="58" y="182"/>
                  </a:lnTo>
                  <a:lnTo>
                    <a:pt x="71" y="171"/>
                  </a:lnTo>
                  <a:close/>
                  <a:moveTo>
                    <a:pt x="122" y="13"/>
                  </a:moveTo>
                  <a:lnTo>
                    <a:pt x="116" y="14"/>
                  </a:lnTo>
                  <a:lnTo>
                    <a:pt x="111" y="14"/>
                  </a:lnTo>
                  <a:lnTo>
                    <a:pt x="106" y="16"/>
                  </a:lnTo>
                  <a:lnTo>
                    <a:pt x="102" y="17"/>
                  </a:lnTo>
                  <a:lnTo>
                    <a:pt x="93" y="22"/>
                  </a:lnTo>
                  <a:lnTo>
                    <a:pt x="85" y="30"/>
                  </a:lnTo>
                  <a:lnTo>
                    <a:pt x="82" y="34"/>
                  </a:lnTo>
                  <a:lnTo>
                    <a:pt x="80" y="39"/>
                  </a:lnTo>
                  <a:lnTo>
                    <a:pt x="77" y="45"/>
                  </a:lnTo>
                  <a:lnTo>
                    <a:pt x="75" y="50"/>
                  </a:lnTo>
                  <a:lnTo>
                    <a:pt x="72" y="64"/>
                  </a:lnTo>
                  <a:lnTo>
                    <a:pt x="71" y="80"/>
                  </a:lnTo>
                  <a:lnTo>
                    <a:pt x="72" y="91"/>
                  </a:lnTo>
                  <a:lnTo>
                    <a:pt x="72" y="101"/>
                  </a:lnTo>
                  <a:lnTo>
                    <a:pt x="74" y="111"/>
                  </a:lnTo>
                  <a:lnTo>
                    <a:pt x="77" y="120"/>
                  </a:lnTo>
                  <a:lnTo>
                    <a:pt x="79" y="128"/>
                  </a:lnTo>
                  <a:lnTo>
                    <a:pt x="82" y="135"/>
                  </a:lnTo>
                  <a:lnTo>
                    <a:pt x="87" y="143"/>
                  </a:lnTo>
                  <a:lnTo>
                    <a:pt x="91" y="149"/>
                  </a:lnTo>
                  <a:lnTo>
                    <a:pt x="95" y="154"/>
                  </a:lnTo>
                  <a:lnTo>
                    <a:pt x="99" y="157"/>
                  </a:lnTo>
                  <a:lnTo>
                    <a:pt x="103" y="160"/>
                  </a:lnTo>
                  <a:lnTo>
                    <a:pt x="108" y="163"/>
                  </a:lnTo>
                  <a:lnTo>
                    <a:pt x="113" y="165"/>
                  </a:lnTo>
                  <a:lnTo>
                    <a:pt x="119" y="167"/>
                  </a:lnTo>
                  <a:lnTo>
                    <a:pt x="123" y="168"/>
                  </a:lnTo>
                  <a:lnTo>
                    <a:pt x="130" y="168"/>
                  </a:lnTo>
                  <a:lnTo>
                    <a:pt x="140" y="167"/>
                  </a:lnTo>
                  <a:lnTo>
                    <a:pt x="150" y="163"/>
                  </a:lnTo>
                  <a:lnTo>
                    <a:pt x="154" y="161"/>
                  </a:lnTo>
                  <a:lnTo>
                    <a:pt x="157" y="159"/>
                  </a:lnTo>
                  <a:lnTo>
                    <a:pt x="162" y="156"/>
                  </a:lnTo>
                  <a:lnTo>
                    <a:pt x="165" y="151"/>
                  </a:lnTo>
                  <a:lnTo>
                    <a:pt x="168" y="147"/>
                  </a:lnTo>
                  <a:lnTo>
                    <a:pt x="172" y="143"/>
                  </a:lnTo>
                  <a:lnTo>
                    <a:pt x="174" y="137"/>
                  </a:lnTo>
                  <a:lnTo>
                    <a:pt x="176" y="131"/>
                  </a:lnTo>
                  <a:lnTo>
                    <a:pt x="178" y="117"/>
                  </a:lnTo>
                  <a:lnTo>
                    <a:pt x="179" y="102"/>
                  </a:lnTo>
                  <a:lnTo>
                    <a:pt x="179" y="90"/>
                  </a:lnTo>
                  <a:lnTo>
                    <a:pt x="178" y="80"/>
                  </a:lnTo>
                  <a:lnTo>
                    <a:pt x="176" y="71"/>
                  </a:lnTo>
                  <a:lnTo>
                    <a:pt x="175" y="62"/>
                  </a:lnTo>
                  <a:lnTo>
                    <a:pt x="172" y="53"/>
                  </a:lnTo>
                  <a:lnTo>
                    <a:pt x="168" y="45"/>
                  </a:lnTo>
                  <a:lnTo>
                    <a:pt x="164" y="38"/>
                  </a:lnTo>
                  <a:lnTo>
                    <a:pt x="160" y="32"/>
                  </a:lnTo>
                  <a:lnTo>
                    <a:pt x="156" y="28"/>
                  </a:lnTo>
                  <a:lnTo>
                    <a:pt x="152" y="23"/>
                  </a:lnTo>
                  <a:lnTo>
                    <a:pt x="147" y="20"/>
                  </a:lnTo>
                  <a:lnTo>
                    <a:pt x="143" y="18"/>
                  </a:lnTo>
                  <a:lnTo>
                    <a:pt x="137" y="16"/>
                  </a:lnTo>
                  <a:lnTo>
                    <a:pt x="133" y="15"/>
                  </a:lnTo>
                  <a:lnTo>
                    <a:pt x="127" y="14"/>
                  </a:lnTo>
                  <a:lnTo>
                    <a:pt x="122" y="13"/>
                  </a:lnTo>
                  <a:close/>
                  <a:moveTo>
                    <a:pt x="69" y="265"/>
                  </a:moveTo>
                  <a:lnTo>
                    <a:pt x="57" y="279"/>
                  </a:lnTo>
                  <a:lnTo>
                    <a:pt x="48" y="290"/>
                  </a:lnTo>
                  <a:lnTo>
                    <a:pt x="45" y="297"/>
                  </a:lnTo>
                  <a:lnTo>
                    <a:pt x="42" y="302"/>
                  </a:lnTo>
                  <a:lnTo>
                    <a:pt x="41" y="309"/>
                  </a:lnTo>
                  <a:lnTo>
                    <a:pt x="41" y="314"/>
                  </a:lnTo>
                  <a:lnTo>
                    <a:pt x="42" y="321"/>
                  </a:lnTo>
                  <a:lnTo>
                    <a:pt x="46" y="326"/>
                  </a:lnTo>
                  <a:lnTo>
                    <a:pt x="50" y="332"/>
                  </a:lnTo>
                  <a:lnTo>
                    <a:pt x="58" y="337"/>
                  </a:lnTo>
                  <a:lnTo>
                    <a:pt x="66" y="341"/>
                  </a:lnTo>
                  <a:lnTo>
                    <a:pt x="74" y="345"/>
                  </a:lnTo>
                  <a:lnTo>
                    <a:pt x="83" y="348"/>
                  </a:lnTo>
                  <a:lnTo>
                    <a:pt x="93" y="351"/>
                  </a:lnTo>
                  <a:lnTo>
                    <a:pt x="104" y="352"/>
                  </a:lnTo>
                  <a:lnTo>
                    <a:pt x="115" y="354"/>
                  </a:lnTo>
                  <a:lnTo>
                    <a:pt x="129" y="354"/>
                  </a:lnTo>
                  <a:lnTo>
                    <a:pt x="141" y="355"/>
                  </a:lnTo>
                  <a:lnTo>
                    <a:pt x="154" y="354"/>
                  </a:lnTo>
                  <a:lnTo>
                    <a:pt x="165" y="354"/>
                  </a:lnTo>
                  <a:lnTo>
                    <a:pt x="176" y="352"/>
                  </a:lnTo>
                  <a:lnTo>
                    <a:pt x="186" y="350"/>
                  </a:lnTo>
                  <a:lnTo>
                    <a:pt x="196" y="348"/>
                  </a:lnTo>
                  <a:lnTo>
                    <a:pt x="204" y="344"/>
                  </a:lnTo>
                  <a:lnTo>
                    <a:pt x="212" y="341"/>
                  </a:lnTo>
                  <a:lnTo>
                    <a:pt x="218" y="337"/>
                  </a:lnTo>
                  <a:lnTo>
                    <a:pt x="224" y="332"/>
                  </a:lnTo>
                  <a:lnTo>
                    <a:pt x="229" y="328"/>
                  </a:lnTo>
                  <a:lnTo>
                    <a:pt x="234" y="323"/>
                  </a:lnTo>
                  <a:lnTo>
                    <a:pt x="237" y="318"/>
                  </a:lnTo>
                  <a:lnTo>
                    <a:pt x="239" y="314"/>
                  </a:lnTo>
                  <a:lnTo>
                    <a:pt x="241" y="309"/>
                  </a:lnTo>
                  <a:lnTo>
                    <a:pt x="242" y="303"/>
                  </a:lnTo>
                  <a:lnTo>
                    <a:pt x="242" y="299"/>
                  </a:lnTo>
                  <a:lnTo>
                    <a:pt x="241" y="291"/>
                  </a:lnTo>
                  <a:lnTo>
                    <a:pt x="239" y="286"/>
                  </a:lnTo>
                  <a:lnTo>
                    <a:pt x="235" y="282"/>
                  </a:lnTo>
                  <a:lnTo>
                    <a:pt x="228" y="279"/>
                  </a:lnTo>
                  <a:lnTo>
                    <a:pt x="218" y="275"/>
                  </a:lnTo>
                  <a:lnTo>
                    <a:pt x="206" y="273"/>
                  </a:lnTo>
                  <a:lnTo>
                    <a:pt x="189" y="271"/>
                  </a:lnTo>
                  <a:lnTo>
                    <a:pt x="168" y="271"/>
                  </a:lnTo>
                  <a:lnTo>
                    <a:pt x="137" y="270"/>
                  </a:lnTo>
                  <a:lnTo>
                    <a:pt x="111" y="268"/>
                  </a:lnTo>
                  <a:lnTo>
                    <a:pt x="88" y="267"/>
                  </a:lnTo>
                  <a:lnTo>
                    <a:pt x="69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7" name="Freeform 1478"/>
            <p:cNvSpPr>
              <a:spLocks noEditPoints="1"/>
            </p:cNvSpPr>
            <p:nvPr/>
          </p:nvSpPr>
          <p:spPr bwMode="auto">
            <a:xfrm>
              <a:off x="3718" y="1137"/>
              <a:ext cx="52" cy="60"/>
            </a:xfrm>
            <a:custGeom>
              <a:avLst/>
              <a:gdLst>
                <a:gd name="T0" fmla="*/ 41 w 223"/>
                <a:gd name="T1" fmla="*/ 118 h 272"/>
                <a:gd name="T2" fmla="*/ 45 w 223"/>
                <a:gd name="T3" fmla="*/ 144 h 272"/>
                <a:gd name="T4" fmla="*/ 52 w 223"/>
                <a:gd name="T5" fmla="*/ 165 h 272"/>
                <a:gd name="T6" fmla="*/ 63 w 223"/>
                <a:gd name="T7" fmla="*/ 185 h 272"/>
                <a:gd name="T8" fmla="*/ 77 w 223"/>
                <a:gd name="T9" fmla="*/ 201 h 272"/>
                <a:gd name="T10" fmla="*/ 93 w 223"/>
                <a:gd name="T11" fmla="*/ 214 h 272"/>
                <a:gd name="T12" fmla="*/ 109 w 223"/>
                <a:gd name="T13" fmla="*/ 221 h 272"/>
                <a:gd name="T14" fmla="*/ 128 w 223"/>
                <a:gd name="T15" fmla="*/ 226 h 272"/>
                <a:gd name="T16" fmla="*/ 150 w 223"/>
                <a:gd name="T17" fmla="*/ 226 h 272"/>
                <a:gd name="T18" fmla="*/ 172 w 223"/>
                <a:gd name="T19" fmla="*/ 218 h 272"/>
                <a:gd name="T20" fmla="*/ 188 w 223"/>
                <a:gd name="T21" fmla="*/ 209 h 272"/>
                <a:gd name="T22" fmla="*/ 196 w 223"/>
                <a:gd name="T23" fmla="*/ 199 h 272"/>
                <a:gd name="T24" fmla="*/ 208 w 223"/>
                <a:gd name="T25" fmla="*/ 181 h 272"/>
                <a:gd name="T26" fmla="*/ 223 w 223"/>
                <a:gd name="T27" fmla="*/ 171 h 272"/>
                <a:gd name="T28" fmla="*/ 219 w 223"/>
                <a:gd name="T29" fmla="*/ 189 h 272"/>
                <a:gd name="T30" fmla="*/ 212 w 223"/>
                <a:gd name="T31" fmla="*/ 207 h 272"/>
                <a:gd name="T32" fmla="*/ 201 w 223"/>
                <a:gd name="T33" fmla="*/ 225 h 272"/>
                <a:gd name="T34" fmla="*/ 189 w 223"/>
                <a:gd name="T35" fmla="*/ 241 h 272"/>
                <a:gd name="T36" fmla="*/ 174 w 223"/>
                <a:gd name="T37" fmla="*/ 254 h 272"/>
                <a:gd name="T38" fmla="*/ 156 w 223"/>
                <a:gd name="T39" fmla="*/ 265 h 272"/>
                <a:gd name="T40" fmla="*/ 137 w 223"/>
                <a:gd name="T41" fmla="*/ 270 h 272"/>
                <a:gd name="T42" fmla="*/ 116 w 223"/>
                <a:gd name="T43" fmla="*/ 272 h 272"/>
                <a:gd name="T44" fmla="*/ 93 w 223"/>
                <a:gd name="T45" fmla="*/ 270 h 272"/>
                <a:gd name="T46" fmla="*/ 71 w 223"/>
                <a:gd name="T47" fmla="*/ 263 h 272"/>
                <a:gd name="T48" fmla="*/ 52 w 223"/>
                <a:gd name="T49" fmla="*/ 252 h 272"/>
                <a:gd name="T50" fmla="*/ 34 w 223"/>
                <a:gd name="T51" fmla="*/ 237 h 272"/>
                <a:gd name="T52" fmla="*/ 19 w 223"/>
                <a:gd name="T53" fmla="*/ 216 h 272"/>
                <a:gd name="T54" fmla="*/ 9 w 223"/>
                <a:gd name="T55" fmla="*/ 193 h 272"/>
                <a:gd name="T56" fmla="*/ 2 w 223"/>
                <a:gd name="T57" fmla="*/ 168 h 272"/>
                <a:gd name="T58" fmla="*/ 0 w 223"/>
                <a:gd name="T59" fmla="*/ 139 h 272"/>
                <a:gd name="T60" fmla="*/ 2 w 223"/>
                <a:gd name="T61" fmla="*/ 107 h 272"/>
                <a:gd name="T62" fmla="*/ 9 w 223"/>
                <a:gd name="T63" fmla="*/ 80 h 272"/>
                <a:gd name="T64" fmla="*/ 20 w 223"/>
                <a:gd name="T65" fmla="*/ 57 h 272"/>
                <a:gd name="T66" fmla="*/ 34 w 223"/>
                <a:gd name="T67" fmla="*/ 36 h 272"/>
                <a:gd name="T68" fmla="*/ 53 w 223"/>
                <a:gd name="T69" fmla="*/ 20 h 272"/>
                <a:gd name="T70" fmla="*/ 74 w 223"/>
                <a:gd name="T71" fmla="*/ 8 h 272"/>
                <a:gd name="T72" fmla="*/ 97 w 223"/>
                <a:gd name="T73" fmla="*/ 2 h 272"/>
                <a:gd name="T74" fmla="*/ 123 w 223"/>
                <a:gd name="T75" fmla="*/ 0 h 272"/>
                <a:gd name="T76" fmla="*/ 144 w 223"/>
                <a:gd name="T77" fmla="*/ 1 h 272"/>
                <a:gd name="T78" fmla="*/ 163 w 223"/>
                <a:gd name="T79" fmla="*/ 6 h 272"/>
                <a:gd name="T80" fmla="*/ 180 w 223"/>
                <a:gd name="T81" fmla="*/ 16 h 272"/>
                <a:gd name="T82" fmla="*/ 196 w 223"/>
                <a:gd name="T83" fmla="*/ 28 h 272"/>
                <a:gd name="T84" fmla="*/ 208 w 223"/>
                <a:gd name="T85" fmla="*/ 43 h 272"/>
                <a:gd name="T86" fmla="*/ 217 w 223"/>
                <a:gd name="T87" fmla="*/ 61 h 272"/>
                <a:gd name="T88" fmla="*/ 222 w 223"/>
                <a:gd name="T89" fmla="*/ 81 h 272"/>
                <a:gd name="T90" fmla="*/ 223 w 223"/>
                <a:gd name="T91" fmla="*/ 104 h 272"/>
                <a:gd name="T92" fmla="*/ 41 w 223"/>
                <a:gd name="T93" fmla="*/ 88 h 272"/>
                <a:gd name="T94" fmla="*/ 163 w 223"/>
                <a:gd name="T95" fmla="*/ 76 h 272"/>
                <a:gd name="T96" fmla="*/ 159 w 223"/>
                <a:gd name="T97" fmla="*/ 59 h 272"/>
                <a:gd name="T98" fmla="*/ 154 w 223"/>
                <a:gd name="T99" fmla="*/ 46 h 272"/>
                <a:gd name="T100" fmla="*/ 143 w 223"/>
                <a:gd name="T101" fmla="*/ 33 h 272"/>
                <a:gd name="T102" fmla="*/ 128 w 223"/>
                <a:gd name="T103" fmla="*/ 24 h 272"/>
                <a:gd name="T104" fmla="*/ 114 w 223"/>
                <a:gd name="T105" fmla="*/ 20 h 272"/>
                <a:gd name="T106" fmla="*/ 101 w 223"/>
                <a:gd name="T107" fmla="*/ 19 h 272"/>
                <a:gd name="T108" fmla="*/ 88 w 223"/>
                <a:gd name="T109" fmla="*/ 22 h 272"/>
                <a:gd name="T110" fmla="*/ 78 w 223"/>
                <a:gd name="T111" fmla="*/ 27 h 272"/>
                <a:gd name="T112" fmla="*/ 67 w 223"/>
                <a:gd name="T113" fmla="*/ 33 h 272"/>
                <a:gd name="T114" fmla="*/ 59 w 223"/>
                <a:gd name="T115" fmla="*/ 42 h 272"/>
                <a:gd name="T116" fmla="*/ 51 w 223"/>
                <a:gd name="T117" fmla="*/ 52 h 272"/>
                <a:gd name="T118" fmla="*/ 45 w 223"/>
                <a:gd name="T119" fmla="*/ 65 h 272"/>
                <a:gd name="T120" fmla="*/ 42 w 223"/>
                <a:gd name="T121" fmla="*/ 7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3" h="272">
                  <a:moveTo>
                    <a:pt x="41" y="104"/>
                  </a:moveTo>
                  <a:lnTo>
                    <a:pt x="41" y="118"/>
                  </a:lnTo>
                  <a:lnTo>
                    <a:pt x="43" y="131"/>
                  </a:lnTo>
                  <a:lnTo>
                    <a:pt x="45" y="144"/>
                  </a:lnTo>
                  <a:lnTo>
                    <a:pt x="48" y="155"/>
                  </a:lnTo>
                  <a:lnTo>
                    <a:pt x="52" y="165"/>
                  </a:lnTo>
                  <a:lnTo>
                    <a:pt x="57" y="176"/>
                  </a:lnTo>
                  <a:lnTo>
                    <a:pt x="63" y="185"/>
                  </a:lnTo>
                  <a:lnTo>
                    <a:pt x="70" y="193"/>
                  </a:lnTo>
                  <a:lnTo>
                    <a:pt x="77" y="201"/>
                  </a:lnTo>
                  <a:lnTo>
                    <a:pt x="85" y="209"/>
                  </a:lnTo>
                  <a:lnTo>
                    <a:pt x="93" y="214"/>
                  </a:lnTo>
                  <a:lnTo>
                    <a:pt x="101" y="218"/>
                  </a:lnTo>
                  <a:lnTo>
                    <a:pt x="109" y="221"/>
                  </a:lnTo>
                  <a:lnTo>
                    <a:pt x="118" y="225"/>
                  </a:lnTo>
                  <a:lnTo>
                    <a:pt x="128" y="226"/>
                  </a:lnTo>
                  <a:lnTo>
                    <a:pt x="137" y="226"/>
                  </a:lnTo>
                  <a:lnTo>
                    <a:pt x="150" y="226"/>
                  </a:lnTo>
                  <a:lnTo>
                    <a:pt x="161" y="223"/>
                  </a:lnTo>
                  <a:lnTo>
                    <a:pt x="172" y="218"/>
                  </a:lnTo>
                  <a:lnTo>
                    <a:pt x="182" y="213"/>
                  </a:lnTo>
                  <a:lnTo>
                    <a:pt x="188" y="209"/>
                  </a:lnTo>
                  <a:lnTo>
                    <a:pt x="192" y="204"/>
                  </a:lnTo>
                  <a:lnTo>
                    <a:pt x="196" y="199"/>
                  </a:lnTo>
                  <a:lnTo>
                    <a:pt x="200" y="193"/>
                  </a:lnTo>
                  <a:lnTo>
                    <a:pt x="208" y="181"/>
                  </a:lnTo>
                  <a:lnTo>
                    <a:pt x="214" y="164"/>
                  </a:lnTo>
                  <a:lnTo>
                    <a:pt x="223" y="171"/>
                  </a:lnTo>
                  <a:lnTo>
                    <a:pt x="222" y="179"/>
                  </a:lnTo>
                  <a:lnTo>
                    <a:pt x="219" y="189"/>
                  </a:lnTo>
                  <a:lnTo>
                    <a:pt x="216" y="199"/>
                  </a:lnTo>
                  <a:lnTo>
                    <a:pt x="212" y="207"/>
                  </a:lnTo>
                  <a:lnTo>
                    <a:pt x="207" y="216"/>
                  </a:lnTo>
                  <a:lnTo>
                    <a:pt x="201" y="225"/>
                  </a:lnTo>
                  <a:lnTo>
                    <a:pt x="196" y="232"/>
                  </a:lnTo>
                  <a:lnTo>
                    <a:pt x="189" y="241"/>
                  </a:lnTo>
                  <a:lnTo>
                    <a:pt x="181" y="248"/>
                  </a:lnTo>
                  <a:lnTo>
                    <a:pt x="174" y="254"/>
                  </a:lnTo>
                  <a:lnTo>
                    <a:pt x="165" y="260"/>
                  </a:lnTo>
                  <a:lnTo>
                    <a:pt x="156" y="265"/>
                  </a:lnTo>
                  <a:lnTo>
                    <a:pt x="146" y="268"/>
                  </a:lnTo>
                  <a:lnTo>
                    <a:pt x="137" y="270"/>
                  </a:lnTo>
                  <a:lnTo>
                    <a:pt x="126" y="272"/>
                  </a:lnTo>
                  <a:lnTo>
                    <a:pt x="116" y="272"/>
                  </a:lnTo>
                  <a:lnTo>
                    <a:pt x="104" y="271"/>
                  </a:lnTo>
                  <a:lnTo>
                    <a:pt x="93" y="270"/>
                  </a:lnTo>
                  <a:lnTo>
                    <a:pt x="82" y="267"/>
                  </a:lnTo>
                  <a:lnTo>
                    <a:pt x="71" y="263"/>
                  </a:lnTo>
                  <a:lnTo>
                    <a:pt x="61" y="258"/>
                  </a:lnTo>
                  <a:lnTo>
                    <a:pt x="52" y="252"/>
                  </a:lnTo>
                  <a:lnTo>
                    <a:pt x="43" y="244"/>
                  </a:lnTo>
                  <a:lnTo>
                    <a:pt x="34" y="237"/>
                  </a:lnTo>
                  <a:lnTo>
                    <a:pt x="25" y="227"/>
                  </a:lnTo>
                  <a:lnTo>
                    <a:pt x="19" y="216"/>
                  </a:lnTo>
                  <a:lnTo>
                    <a:pt x="13" y="205"/>
                  </a:lnTo>
                  <a:lnTo>
                    <a:pt x="9" y="193"/>
                  </a:lnTo>
                  <a:lnTo>
                    <a:pt x="4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" y="107"/>
                  </a:lnTo>
                  <a:lnTo>
                    <a:pt x="4" y="93"/>
                  </a:lnTo>
                  <a:lnTo>
                    <a:pt x="9" y="80"/>
                  </a:lnTo>
                  <a:lnTo>
                    <a:pt x="13" y="67"/>
                  </a:lnTo>
                  <a:lnTo>
                    <a:pt x="20" y="57"/>
                  </a:lnTo>
                  <a:lnTo>
                    <a:pt x="27" y="46"/>
                  </a:lnTo>
                  <a:lnTo>
                    <a:pt x="34" y="36"/>
                  </a:lnTo>
                  <a:lnTo>
                    <a:pt x="44" y="28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3" y="0"/>
                  </a:lnTo>
                  <a:lnTo>
                    <a:pt x="133" y="0"/>
                  </a:lnTo>
                  <a:lnTo>
                    <a:pt x="144" y="1"/>
                  </a:lnTo>
                  <a:lnTo>
                    <a:pt x="154" y="3"/>
                  </a:lnTo>
                  <a:lnTo>
                    <a:pt x="163" y="6"/>
                  </a:lnTo>
                  <a:lnTo>
                    <a:pt x="171" y="10"/>
                  </a:lnTo>
                  <a:lnTo>
                    <a:pt x="180" y="16"/>
                  </a:lnTo>
                  <a:lnTo>
                    <a:pt x="188" y="21"/>
                  </a:lnTo>
                  <a:lnTo>
                    <a:pt x="196" y="28"/>
                  </a:lnTo>
                  <a:lnTo>
                    <a:pt x="202" y="35"/>
                  </a:lnTo>
                  <a:lnTo>
                    <a:pt x="208" y="43"/>
                  </a:lnTo>
                  <a:lnTo>
                    <a:pt x="212" y="51"/>
                  </a:lnTo>
                  <a:lnTo>
                    <a:pt x="217" y="61"/>
                  </a:lnTo>
                  <a:lnTo>
                    <a:pt x="220" y="71"/>
                  </a:lnTo>
                  <a:lnTo>
                    <a:pt x="222" y="81"/>
                  </a:lnTo>
                  <a:lnTo>
                    <a:pt x="223" y="92"/>
                  </a:lnTo>
                  <a:lnTo>
                    <a:pt x="223" y="104"/>
                  </a:lnTo>
                  <a:lnTo>
                    <a:pt x="41" y="104"/>
                  </a:lnTo>
                  <a:close/>
                  <a:moveTo>
                    <a:pt x="41" y="88"/>
                  </a:moveTo>
                  <a:lnTo>
                    <a:pt x="164" y="88"/>
                  </a:lnTo>
                  <a:lnTo>
                    <a:pt x="163" y="76"/>
                  </a:lnTo>
                  <a:lnTo>
                    <a:pt x="161" y="66"/>
                  </a:lnTo>
                  <a:lnTo>
                    <a:pt x="159" y="59"/>
                  </a:lnTo>
                  <a:lnTo>
                    <a:pt x="157" y="52"/>
                  </a:lnTo>
                  <a:lnTo>
                    <a:pt x="154" y="46"/>
                  </a:lnTo>
                  <a:lnTo>
                    <a:pt x="148" y="38"/>
                  </a:lnTo>
                  <a:lnTo>
                    <a:pt x="143" y="33"/>
                  </a:lnTo>
                  <a:lnTo>
                    <a:pt x="136" y="29"/>
                  </a:lnTo>
                  <a:lnTo>
                    <a:pt x="128" y="24"/>
                  </a:lnTo>
                  <a:lnTo>
                    <a:pt x="122" y="21"/>
                  </a:lnTo>
                  <a:lnTo>
                    <a:pt x="114" y="20"/>
                  </a:lnTo>
                  <a:lnTo>
                    <a:pt x="106" y="19"/>
                  </a:lnTo>
                  <a:lnTo>
                    <a:pt x="101" y="19"/>
                  </a:lnTo>
                  <a:lnTo>
                    <a:pt x="94" y="20"/>
                  </a:lnTo>
                  <a:lnTo>
                    <a:pt x="88" y="22"/>
                  </a:lnTo>
                  <a:lnTo>
                    <a:pt x="83" y="23"/>
                  </a:lnTo>
                  <a:lnTo>
                    <a:pt x="78" y="27"/>
                  </a:lnTo>
                  <a:lnTo>
                    <a:pt x="73" y="30"/>
                  </a:lnTo>
                  <a:lnTo>
                    <a:pt x="67" y="33"/>
                  </a:lnTo>
                  <a:lnTo>
                    <a:pt x="63" y="37"/>
                  </a:lnTo>
                  <a:lnTo>
                    <a:pt x="59" y="42"/>
                  </a:lnTo>
                  <a:lnTo>
                    <a:pt x="54" y="47"/>
                  </a:lnTo>
                  <a:lnTo>
                    <a:pt x="51" y="52"/>
                  </a:lnTo>
                  <a:lnTo>
                    <a:pt x="49" y="59"/>
                  </a:lnTo>
                  <a:lnTo>
                    <a:pt x="45" y="65"/>
                  </a:lnTo>
                  <a:lnTo>
                    <a:pt x="43" y="73"/>
                  </a:lnTo>
                  <a:lnTo>
                    <a:pt x="42" y="7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8" name="Freeform 1479"/>
            <p:cNvSpPr>
              <a:spLocks/>
            </p:cNvSpPr>
            <p:nvPr/>
          </p:nvSpPr>
          <p:spPr bwMode="auto">
            <a:xfrm>
              <a:off x="3775" y="1137"/>
              <a:ext cx="46" cy="58"/>
            </a:xfrm>
            <a:custGeom>
              <a:avLst/>
              <a:gdLst>
                <a:gd name="T0" fmla="*/ 92 w 197"/>
                <a:gd name="T1" fmla="*/ 58 h 265"/>
                <a:gd name="T2" fmla="*/ 110 w 197"/>
                <a:gd name="T3" fmla="*/ 32 h 265"/>
                <a:gd name="T4" fmla="*/ 126 w 197"/>
                <a:gd name="T5" fmla="*/ 14 h 265"/>
                <a:gd name="T6" fmla="*/ 143 w 197"/>
                <a:gd name="T7" fmla="*/ 3 h 265"/>
                <a:gd name="T8" fmla="*/ 161 w 197"/>
                <a:gd name="T9" fmla="*/ 0 h 265"/>
                <a:gd name="T10" fmla="*/ 175 w 197"/>
                <a:gd name="T11" fmla="*/ 2 h 265"/>
                <a:gd name="T12" fmla="*/ 187 w 197"/>
                <a:gd name="T13" fmla="*/ 9 h 265"/>
                <a:gd name="T14" fmla="*/ 195 w 197"/>
                <a:gd name="T15" fmla="*/ 19 h 265"/>
                <a:gd name="T16" fmla="*/ 197 w 197"/>
                <a:gd name="T17" fmla="*/ 31 h 265"/>
                <a:gd name="T18" fmla="*/ 196 w 197"/>
                <a:gd name="T19" fmla="*/ 41 h 265"/>
                <a:gd name="T20" fmla="*/ 189 w 197"/>
                <a:gd name="T21" fmla="*/ 49 h 265"/>
                <a:gd name="T22" fmla="*/ 182 w 197"/>
                <a:gd name="T23" fmla="*/ 55 h 265"/>
                <a:gd name="T24" fmla="*/ 172 w 197"/>
                <a:gd name="T25" fmla="*/ 57 h 265"/>
                <a:gd name="T26" fmla="*/ 162 w 197"/>
                <a:gd name="T27" fmla="*/ 55 h 265"/>
                <a:gd name="T28" fmla="*/ 150 w 197"/>
                <a:gd name="T29" fmla="*/ 47 h 265"/>
                <a:gd name="T30" fmla="*/ 139 w 197"/>
                <a:gd name="T31" fmla="*/ 39 h 265"/>
                <a:gd name="T32" fmla="*/ 131 w 197"/>
                <a:gd name="T33" fmla="*/ 37 h 265"/>
                <a:gd name="T34" fmla="*/ 125 w 197"/>
                <a:gd name="T35" fmla="*/ 38 h 265"/>
                <a:gd name="T36" fmla="*/ 120 w 197"/>
                <a:gd name="T37" fmla="*/ 43 h 265"/>
                <a:gd name="T38" fmla="*/ 106 w 197"/>
                <a:gd name="T39" fmla="*/ 58 h 265"/>
                <a:gd name="T40" fmla="*/ 92 w 197"/>
                <a:gd name="T41" fmla="*/ 81 h 265"/>
                <a:gd name="T42" fmla="*/ 93 w 197"/>
                <a:gd name="T43" fmla="*/ 214 h 265"/>
                <a:gd name="T44" fmla="*/ 95 w 197"/>
                <a:gd name="T45" fmla="*/ 230 h 265"/>
                <a:gd name="T46" fmla="*/ 100 w 197"/>
                <a:gd name="T47" fmla="*/ 240 h 265"/>
                <a:gd name="T48" fmla="*/ 106 w 197"/>
                <a:gd name="T49" fmla="*/ 246 h 265"/>
                <a:gd name="T50" fmla="*/ 116 w 197"/>
                <a:gd name="T51" fmla="*/ 252 h 265"/>
                <a:gd name="T52" fmla="*/ 131 w 197"/>
                <a:gd name="T53" fmla="*/ 254 h 265"/>
                <a:gd name="T54" fmla="*/ 139 w 197"/>
                <a:gd name="T55" fmla="*/ 265 h 265"/>
                <a:gd name="T56" fmla="*/ 4 w 197"/>
                <a:gd name="T57" fmla="*/ 254 h 265"/>
                <a:gd name="T58" fmla="*/ 21 w 197"/>
                <a:gd name="T59" fmla="*/ 253 h 265"/>
                <a:gd name="T60" fmla="*/ 34 w 197"/>
                <a:gd name="T61" fmla="*/ 248 h 265"/>
                <a:gd name="T62" fmla="*/ 39 w 197"/>
                <a:gd name="T63" fmla="*/ 242 h 265"/>
                <a:gd name="T64" fmla="*/ 43 w 197"/>
                <a:gd name="T65" fmla="*/ 233 h 265"/>
                <a:gd name="T66" fmla="*/ 45 w 197"/>
                <a:gd name="T67" fmla="*/ 206 h 265"/>
                <a:gd name="T68" fmla="*/ 45 w 197"/>
                <a:gd name="T69" fmla="*/ 87 h 265"/>
                <a:gd name="T70" fmla="*/ 43 w 197"/>
                <a:gd name="T71" fmla="*/ 60 h 265"/>
                <a:gd name="T72" fmla="*/ 42 w 197"/>
                <a:gd name="T73" fmla="*/ 49 h 265"/>
                <a:gd name="T74" fmla="*/ 38 w 197"/>
                <a:gd name="T75" fmla="*/ 43 h 265"/>
                <a:gd name="T76" fmla="*/ 34 w 197"/>
                <a:gd name="T77" fmla="*/ 39 h 265"/>
                <a:gd name="T78" fmla="*/ 27 w 197"/>
                <a:gd name="T79" fmla="*/ 37 h 265"/>
                <a:gd name="T80" fmla="*/ 14 w 197"/>
                <a:gd name="T81" fmla="*/ 38 h 265"/>
                <a:gd name="T82" fmla="*/ 0 w 197"/>
                <a:gd name="T83" fmla="*/ 31 h 265"/>
                <a:gd name="T84" fmla="*/ 92 w 197"/>
                <a:gd name="T8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7" h="265">
                  <a:moveTo>
                    <a:pt x="92" y="0"/>
                  </a:moveTo>
                  <a:lnTo>
                    <a:pt x="92" y="58"/>
                  </a:lnTo>
                  <a:lnTo>
                    <a:pt x="101" y="44"/>
                  </a:lnTo>
                  <a:lnTo>
                    <a:pt x="110" y="32"/>
                  </a:lnTo>
                  <a:lnTo>
                    <a:pt x="118" y="22"/>
                  </a:lnTo>
                  <a:lnTo>
                    <a:pt x="126" y="14"/>
                  </a:lnTo>
                  <a:lnTo>
                    <a:pt x="135" y="7"/>
                  </a:lnTo>
                  <a:lnTo>
                    <a:pt x="143" y="3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2"/>
                  </a:lnTo>
                  <a:lnTo>
                    <a:pt x="182" y="5"/>
                  </a:lnTo>
                  <a:lnTo>
                    <a:pt x="187" y="9"/>
                  </a:lnTo>
                  <a:lnTo>
                    <a:pt x="192" y="14"/>
                  </a:lnTo>
                  <a:lnTo>
                    <a:pt x="195" y="19"/>
                  </a:lnTo>
                  <a:lnTo>
                    <a:pt x="197" y="24"/>
                  </a:lnTo>
                  <a:lnTo>
                    <a:pt x="197" y="31"/>
                  </a:lnTo>
                  <a:lnTo>
                    <a:pt x="197" y="36"/>
                  </a:lnTo>
                  <a:lnTo>
                    <a:pt x="196" y="41"/>
                  </a:lnTo>
                  <a:lnTo>
                    <a:pt x="193" y="45"/>
                  </a:lnTo>
                  <a:lnTo>
                    <a:pt x="189" y="49"/>
                  </a:lnTo>
                  <a:lnTo>
                    <a:pt x="186" y="52"/>
                  </a:lnTo>
                  <a:lnTo>
                    <a:pt x="182" y="55"/>
                  </a:lnTo>
                  <a:lnTo>
                    <a:pt x="177" y="57"/>
                  </a:lnTo>
                  <a:lnTo>
                    <a:pt x="172" y="57"/>
                  </a:lnTo>
                  <a:lnTo>
                    <a:pt x="167" y="57"/>
                  </a:lnTo>
                  <a:lnTo>
                    <a:pt x="162" y="55"/>
                  </a:lnTo>
                  <a:lnTo>
                    <a:pt x="155" y="51"/>
                  </a:lnTo>
                  <a:lnTo>
                    <a:pt x="150" y="47"/>
                  </a:lnTo>
                  <a:lnTo>
                    <a:pt x="143" y="43"/>
                  </a:lnTo>
                  <a:lnTo>
                    <a:pt x="139" y="39"/>
                  </a:lnTo>
                  <a:lnTo>
                    <a:pt x="134" y="38"/>
                  </a:lnTo>
                  <a:lnTo>
                    <a:pt x="131" y="37"/>
                  </a:lnTo>
                  <a:lnTo>
                    <a:pt x="127" y="37"/>
                  </a:lnTo>
                  <a:lnTo>
                    <a:pt x="125" y="38"/>
                  </a:lnTo>
                  <a:lnTo>
                    <a:pt x="122" y="41"/>
                  </a:lnTo>
                  <a:lnTo>
                    <a:pt x="120" y="43"/>
                  </a:lnTo>
                  <a:lnTo>
                    <a:pt x="113" y="50"/>
                  </a:lnTo>
                  <a:lnTo>
                    <a:pt x="106" y="58"/>
                  </a:lnTo>
                  <a:lnTo>
                    <a:pt x="100" y="69"/>
                  </a:lnTo>
                  <a:lnTo>
                    <a:pt x="92" y="81"/>
                  </a:lnTo>
                  <a:lnTo>
                    <a:pt x="92" y="204"/>
                  </a:lnTo>
                  <a:lnTo>
                    <a:pt x="93" y="214"/>
                  </a:lnTo>
                  <a:lnTo>
                    <a:pt x="94" y="223"/>
                  </a:lnTo>
                  <a:lnTo>
                    <a:pt x="95" y="230"/>
                  </a:lnTo>
                  <a:lnTo>
                    <a:pt x="98" y="237"/>
                  </a:lnTo>
                  <a:lnTo>
                    <a:pt x="100" y="240"/>
                  </a:lnTo>
                  <a:lnTo>
                    <a:pt x="103" y="243"/>
                  </a:lnTo>
                  <a:lnTo>
                    <a:pt x="106" y="246"/>
                  </a:lnTo>
                  <a:lnTo>
                    <a:pt x="111" y="249"/>
                  </a:lnTo>
                  <a:lnTo>
                    <a:pt x="116" y="252"/>
                  </a:lnTo>
                  <a:lnTo>
                    <a:pt x="123" y="253"/>
                  </a:lnTo>
                  <a:lnTo>
                    <a:pt x="131" y="254"/>
                  </a:lnTo>
                  <a:lnTo>
                    <a:pt x="139" y="254"/>
                  </a:lnTo>
                  <a:lnTo>
                    <a:pt x="139" y="265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12" y="254"/>
                  </a:lnTo>
                  <a:lnTo>
                    <a:pt x="21" y="253"/>
                  </a:lnTo>
                  <a:lnTo>
                    <a:pt x="28" y="251"/>
                  </a:lnTo>
                  <a:lnTo>
                    <a:pt x="34" y="248"/>
                  </a:lnTo>
                  <a:lnTo>
                    <a:pt x="37" y="245"/>
                  </a:lnTo>
                  <a:lnTo>
                    <a:pt x="39" y="242"/>
                  </a:lnTo>
                  <a:lnTo>
                    <a:pt x="41" y="239"/>
                  </a:lnTo>
                  <a:lnTo>
                    <a:pt x="43" y="233"/>
                  </a:lnTo>
                  <a:lnTo>
                    <a:pt x="45" y="225"/>
                  </a:lnTo>
                  <a:lnTo>
                    <a:pt x="45" y="206"/>
                  </a:lnTo>
                  <a:lnTo>
                    <a:pt x="45" y="106"/>
                  </a:lnTo>
                  <a:lnTo>
                    <a:pt x="45" y="87"/>
                  </a:lnTo>
                  <a:lnTo>
                    <a:pt x="45" y="71"/>
                  </a:lnTo>
                  <a:lnTo>
                    <a:pt x="43" y="60"/>
                  </a:lnTo>
                  <a:lnTo>
                    <a:pt x="43" y="53"/>
                  </a:lnTo>
                  <a:lnTo>
                    <a:pt x="42" y="49"/>
                  </a:lnTo>
                  <a:lnTo>
                    <a:pt x="40" y="46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0" y="38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14" y="38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9" name="Freeform 1480"/>
            <p:cNvSpPr>
              <a:spLocks noEditPoints="1"/>
            </p:cNvSpPr>
            <p:nvPr/>
          </p:nvSpPr>
          <p:spPr bwMode="auto">
            <a:xfrm>
              <a:off x="3824" y="1137"/>
              <a:ext cx="55" cy="59"/>
            </a:xfrm>
            <a:custGeom>
              <a:avLst/>
              <a:gdLst>
                <a:gd name="T0" fmla="*/ 114 w 240"/>
                <a:gd name="T1" fmla="*/ 252 h 270"/>
                <a:gd name="T2" fmla="*/ 88 w 240"/>
                <a:gd name="T3" fmla="*/ 266 h 270"/>
                <a:gd name="T4" fmla="*/ 63 w 240"/>
                <a:gd name="T5" fmla="*/ 270 h 270"/>
                <a:gd name="T6" fmla="*/ 43 w 240"/>
                <a:gd name="T7" fmla="*/ 267 h 270"/>
                <a:gd name="T8" fmla="*/ 27 w 240"/>
                <a:gd name="T9" fmla="*/ 259 h 270"/>
                <a:gd name="T10" fmla="*/ 13 w 240"/>
                <a:gd name="T11" fmla="*/ 246 h 270"/>
                <a:gd name="T12" fmla="*/ 4 w 240"/>
                <a:gd name="T13" fmla="*/ 230 h 270"/>
                <a:gd name="T14" fmla="*/ 0 w 240"/>
                <a:gd name="T15" fmla="*/ 211 h 270"/>
                <a:gd name="T16" fmla="*/ 2 w 240"/>
                <a:gd name="T17" fmla="*/ 186 h 270"/>
                <a:gd name="T18" fmla="*/ 15 w 240"/>
                <a:gd name="T19" fmla="*/ 161 h 270"/>
                <a:gd name="T20" fmla="*/ 50 w 240"/>
                <a:gd name="T21" fmla="*/ 135 h 270"/>
                <a:gd name="T22" fmla="*/ 116 w 240"/>
                <a:gd name="T23" fmla="*/ 105 h 270"/>
                <a:gd name="T24" fmla="*/ 146 w 240"/>
                <a:gd name="T25" fmla="*/ 66 h 270"/>
                <a:gd name="T26" fmla="*/ 140 w 240"/>
                <a:gd name="T27" fmla="*/ 39 h 270"/>
                <a:gd name="T28" fmla="*/ 131 w 240"/>
                <a:gd name="T29" fmla="*/ 28 h 270"/>
                <a:gd name="T30" fmla="*/ 119 w 240"/>
                <a:gd name="T31" fmla="*/ 20 h 270"/>
                <a:gd name="T32" fmla="*/ 89 w 240"/>
                <a:gd name="T33" fmla="*/ 17 h 270"/>
                <a:gd name="T34" fmla="*/ 70 w 240"/>
                <a:gd name="T35" fmla="*/ 27 h 270"/>
                <a:gd name="T36" fmla="*/ 58 w 240"/>
                <a:gd name="T37" fmla="*/ 42 h 270"/>
                <a:gd name="T38" fmla="*/ 58 w 240"/>
                <a:gd name="T39" fmla="*/ 71 h 270"/>
                <a:gd name="T40" fmla="*/ 52 w 240"/>
                <a:gd name="T41" fmla="*/ 85 h 270"/>
                <a:gd name="T42" fmla="*/ 40 w 240"/>
                <a:gd name="T43" fmla="*/ 91 h 270"/>
                <a:gd name="T44" fmla="*/ 24 w 240"/>
                <a:gd name="T45" fmla="*/ 89 h 270"/>
                <a:gd name="T46" fmla="*/ 13 w 240"/>
                <a:gd name="T47" fmla="*/ 80 h 270"/>
                <a:gd name="T48" fmla="*/ 10 w 240"/>
                <a:gd name="T49" fmla="*/ 64 h 270"/>
                <a:gd name="T50" fmla="*/ 13 w 240"/>
                <a:gd name="T51" fmla="*/ 47 h 270"/>
                <a:gd name="T52" fmla="*/ 24 w 240"/>
                <a:gd name="T53" fmla="*/ 30 h 270"/>
                <a:gd name="T54" fmla="*/ 42 w 240"/>
                <a:gd name="T55" fmla="*/ 15 h 270"/>
                <a:gd name="T56" fmla="*/ 66 w 240"/>
                <a:gd name="T57" fmla="*/ 5 h 270"/>
                <a:gd name="T58" fmla="*/ 95 w 240"/>
                <a:gd name="T59" fmla="*/ 0 h 270"/>
                <a:gd name="T60" fmla="*/ 139 w 240"/>
                <a:gd name="T61" fmla="*/ 3 h 270"/>
                <a:gd name="T62" fmla="*/ 172 w 240"/>
                <a:gd name="T63" fmla="*/ 16 h 270"/>
                <a:gd name="T64" fmla="*/ 190 w 240"/>
                <a:gd name="T65" fmla="*/ 38 h 270"/>
                <a:gd name="T66" fmla="*/ 194 w 240"/>
                <a:gd name="T67" fmla="*/ 71 h 270"/>
                <a:gd name="T68" fmla="*/ 194 w 240"/>
                <a:gd name="T69" fmla="*/ 191 h 270"/>
                <a:gd name="T70" fmla="*/ 197 w 240"/>
                <a:gd name="T71" fmla="*/ 220 h 270"/>
                <a:gd name="T72" fmla="*/ 204 w 240"/>
                <a:gd name="T73" fmla="*/ 233 h 270"/>
                <a:gd name="T74" fmla="*/ 217 w 240"/>
                <a:gd name="T75" fmla="*/ 232 h 270"/>
                <a:gd name="T76" fmla="*/ 240 w 240"/>
                <a:gd name="T77" fmla="*/ 227 h 270"/>
                <a:gd name="T78" fmla="*/ 217 w 240"/>
                <a:gd name="T79" fmla="*/ 253 h 270"/>
                <a:gd name="T80" fmla="*/ 193 w 240"/>
                <a:gd name="T81" fmla="*/ 267 h 270"/>
                <a:gd name="T82" fmla="*/ 171 w 240"/>
                <a:gd name="T83" fmla="*/ 269 h 270"/>
                <a:gd name="T84" fmla="*/ 156 w 240"/>
                <a:gd name="T85" fmla="*/ 260 h 270"/>
                <a:gd name="T86" fmla="*/ 148 w 240"/>
                <a:gd name="T87" fmla="*/ 238 h 270"/>
                <a:gd name="T88" fmla="*/ 147 w 240"/>
                <a:gd name="T89" fmla="*/ 111 h 270"/>
                <a:gd name="T90" fmla="*/ 99 w 240"/>
                <a:gd name="T91" fmla="*/ 131 h 270"/>
                <a:gd name="T92" fmla="*/ 71 w 240"/>
                <a:gd name="T93" fmla="*/ 147 h 270"/>
                <a:gd name="T94" fmla="*/ 54 w 240"/>
                <a:gd name="T95" fmla="*/ 168 h 270"/>
                <a:gd name="T96" fmla="*/ 49 w 240"/>
                <a:gd name="T97" fmla="*/ 190 h 270"/>
                <a:gd name="T98" fmla="*/ 55 w 240"/>
                <a:gd name="T99" fmla="*/ 216 h 270"/>
                <a:gd name="T100" fmla="*/ 74 w 240"/>
                <a:gd name="T101" fmla="*/ 233 h 270"/>
                <a:gd name="T102" fmla="*/ 95 w 240"/>
                <a:gd name="T103" fmla="*/ 237 h 270"/>
                <a:gd name="T104" fmla="*/ 115 w 240"/>
                <a:gd name="T105" fmla="*/ 23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270">
                  <a:moveTo>
                    <a:pt x="147" y="227"/>
                  </a:moveTo>
                  <a:lnTo>
                    <a:pt x="128" y="241"/>
                  </a:lnTo>
                  <a:lnTo>
                    <a:pt x="114" y="252"/>
                  </a:lnTo>
                  <a:lnTo>
                    <a:pt x="103" y="258"/>
                  </a:lnTo>
                  <a:lnTo>
                    <a:pt x="96" y="262"/>
                  </a:lnTo>
                  <a:lnTo>
                    <a:pt x="88" y="266"/>
                  </a:lnTo>
                  <a:lnTo>
                    <a:pt x="79" y="268"/>
                  </a:lnTo>
                  <a:lnTo>
                    <a:pt x="72" y="269"/>
                  </a:lnTo>
                  <a:lnTo>
                    <a:pt x="63" y="270"/>
                  </a:lnTo>
                  <a:lnTo>
                    <a:pt x="56" y="269"/>
                  </a:lnTo>
                  <a:lnTo>
                    <a:pt x="50" y="269"/>
                  </a:lnTo>
                  <a:lnTo>
                    <a:pt x="43" y="267"/>
                  </a:lnTo>
                  <a:lnTo>
                    <a:pt x="37" y="265"/>
                  </a:lnTo>
                  <a:lnTo>
                    <a:pt x="32" y="262"/>
                  </a:lnTo>
                  <a:lnTo>
                    <a:pt x="27" y="259"/>
                  </a:lnTo>
                  <a:lnTo>
                    <a:pt x="22" y="256"/>
                  </a:lnTo>
                  <a:lnTo>
                    <a:pt x="18" y="252"/>
                  </a:lnTo>
                  <a:lnTo>
                    <a:pt x="13" y="246"/>
                  </a:lnTo>
                  <a:lnTo>
                    <a:pt x="10" y="242"/>
                  </a:lnTo>
                  <a:lnTo>
                    <a:pt x="6" y="235"/>
                  </a:lnTo>
                  <a:lnTo>
                    <a:pt x="4" y="230"/>
                  </a:lnTo>
                  <a:lnTo>
                    <a:pt x="2" y="224"/>
                  </a:lnTo>
                  <a:lnTo>
                    <a:pt x="1" y="217"/>
                  </a:lnTo>
                  <a:lnTo>
                    <a:pt x="0" y="211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2" y="186"/>
                  </a:lnTo>
                  <a:lnTo>
                    <a:pt x="4" y="178"/>
                  </a:lnTo>
                  <a:lnTo>
                    <a:pt x="9" y="171"/>
                  </a:lnTo>
                  <a:lnTo>
                    <a:pt x="15" y="161"/>
                  </a:lnTo>
                  <a:lnTo>
                    <a:pt x="24" y="153"/>
                  </a:lnTo>
                  <a:lnTo>
                    <a:pt x="36" y="144"/>
                  </a:lnTo>
                  <a:lnTo>
                    <a:pt x="50" y="135"/>
                  </a:lnTo>
                  <a:lnTo>
                    <a:pt x="66" y="126"/>
                  </a:lnTo>
                  <a:lnTo>
                    <a:pt x="88" y="116"/>
                  </a:lnTo>
                  <a:lnTo>
                    <a:pt x="116" y="105"/>
                  </a:lnTo>
                  <a:lnTo>
                    <a:pt x="147" y="94"/>
                  </a:lnTo>
                  <a:lnTo>
                    <a:pt x="147" y="84"/>
                  </a:lnTo>
                  <a:lnTo>
                    <a:pt x="146" y="66"/>
                  </a:lnTo>
                  <a:lnTo>
                    <a:pt x="144" y="51"/>
                  </a:lnTo>
                  <a:lnTo>
                    <a:pt x="142" y="45"/>
                  </a:lnTo>
                  <a:lnTo>
                    <a:pt x="140" y="39"/>
                  </a:lnTo>
                  <a:lnTo>
                    <a:pt x="137" y="35"/>
                  </a:lnTo>
                  <a:lnTo>
                    <a:pt x="135" y="31"/>
                  </a:lnTo>
                  <a:lnTo>
                    <a:pt x="131" y="28"/>
                  </a:lnTo>
                  <a:lnTo>
                    <a:pt x="127" y="24"/>
                  </a:lnTo>
                  <a:lnTo>
                    <a:pt x="124" y="22"/>
                  </a:lnTo>
                  <a:lnTo>
                    <a:pt x="119" y="20"/>
                  </a:lnTo>
                  <a:lnTo>
                    <a:pt x="109" y="18"/>
                  </a:lnTo>
                  <a:lnTo>
                    <a:pt x="98" y="17"/>
                  </a:lnTo>
                  <a:lnTo>
                    <a:pt x="89" y="17"/>
                  </a:lnTo>
                  <a:lnTo>
                    <a:pt x="82" y="19"/>
                  </a:lnTo>
                  <a:lnTo>
                    <a:pt x="75" y="22"/>
                  </a:lnTo>
                  <a:lnTo>
                    <a:pt x="70" y="27"/>
                  </a:lnTo>
                  <a:lnTo>
                    <a:pt x="64" y="31"/>
                  </a:lnTo>
                  <a:lnTo>
                    <a:pt x="61" y="36"/>
                  </a:lnTo>
                  <a:lnTo>
                    <a:pt x="58" y="42"/>
                  </a:lnTo>
                  <a:lnTo>
                    <a:pt x="58" y="48"/>
                  </a:lnTo>
                  <a:lnTo>
                    <a:pt x="58" y="64"/>
                  </a:lnTo>
                  <a:lnTo>
                    <a:pt x="58" y="71"/>
                  </a:lnTo>
                  <a:lnTo>
                    <a:pt x="57" y="76"/>
                  </a:lnTo>
                  <a:lnTo>
                    <a:pt x="55" y="80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4" y="90"/>
                  </a:lnTo>
                  <a:lnTo>
                    <a:pt x="40" y="91"/>
                  </a:lnTo>
                  <a:lnTo>
                    <a:pt x="34" y="91"/>
                  </a:lnTo>
                  <a:lnTo>
                    <a:pt x="29" y="91"/>
                  </a:lnTo>
                  <a:lnTo>
                    <a:pt x="24" y="89"/>
                  </a:lnTo>
                  <a:lnTo>
                    <a:pt x="20" y="87"/>
                  </a:lnTo>
                  <a:lnTo>
                    <a:pt x="16" y="84"/>
                  </a:lnTo>
                  <a:lnTo>
                    <a:pt x="13" y="80"/>
                  </a:lnTo>
                  <a:lnTo>
                    <a:pt x="12" y="75"/>
                  </a:lnTo>
                  <a:lnTo>
                    <a:pt x="10" y="70"/>
                  </a:lnTo>
                  <a:lnTo>
                    <a:pt x="10" y="64"/>
                  </a:lnTo>
                  <a:lnTo>
                    <a:pt x="10" y="58"/>
                  </a:lnTo>
                  <a:lnTo>
                    <a:pt x="11" y="52"/>
                  </a:lnTo>
                  <a:lnTo>
                    <a:pt x="13" y="47"/>
                  </a:lnTo>
                  <a:lnTo>
                    <a:pt x="16" y="41"/>
                  </a:lnTo>
                  <a:lnTo>
                    <a:pt x="20" y="35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5" y="20"/>
                  </a:lnTo>
                  <a:lnTo>
                    <a:pt x="42" y="15"/>
                  </a:lnTo>
                  <a:lnTo>
                    <a:pt x="50" y="11"/>
                  </a:lnTo>
                  <a:lnTo>
                    <a:pt x="57" y="7"/>
                  </a:lnTo>
                  <a:lnTo>
                    <a:pt x="66" y="5"/>
                  </a:lnTo>
                  <a:lnTo>
                    <a:pt x="75" y="3"/>
                  </a:lnTo>
                  <a:lnTo>
                    <a:pt x="85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24" y="1"/>
                  </a:lnTo>
                  <a:lnTo>
                    <a:pt x="139" y="3"/>
                  </a:lnTo>
                  <a:lnTo>
                    <a:pt x="152" y="6"/>
                  </a:lnTo>
                  <a:lnTo>
                    <a:pt x="165" y="11"/>
                  </a:lnTo>
                  <a:lnTo>
                    <a:pt x="172" y="16"/>
                  </a:lnTo>
                  <a:lnTo>
                    <a:pt x="179" y="22"/>
                  </a:lnTo>
                  <a:lnTo>
                    <a:pt x="185" y="30"/>
                  </a:lnTo>
                  <a:lnTo>
                    <a:pt x="190" y="38"/>
                  </a:lnTo>
                  <a:lnTo>
                    <a:pt x="192" y="46"/>
                  </a:lnTo>
                  <a:lnTo>
                    <a:pt x="193" y="57"/>
                  </a:lnTo>
                  <a:lnTo>
                    <a:pt x="194" y="71"/>
                  </a:lnTo>
                  <a:lnTo>
                    <a:pt x="194" y="88"/>
                  </a:lnTo>
                  <a:lnTo>
                    <a:pt x="194" y="175"/>
                  </a:lnTo>
                  <a:lnTo>
                    <a:pt x="194" y="191"/>
                  </a:lnTo>
                  <a:lnTo>
                    <a:pt x="196" y="204"/>
                  </a:lnTo>
                  <a:lnTo>
                    <a:pt x="196" y="214"/>
                  </a:lnTo>
                  <a:lnTo>
                    <a:pt x="197" y="220"/>
                  </a:lnTo>
                  <a:lnTo>
                    <a:pt x="198" y="227"/>
                  </a:lnTo>
                  <a:lnTo>
                    <a:pt x="201" y="231"/>
                  </a:lnTo>
                  <a:lnTo>
                    <a:pt x="204" y="233"/>
                  </a:lnTo>
                  <a:lnTo>
                    <a:pt x="209" y="234"/>
                  </a:lnTo>
                  <a:lnTo>
                    <a:pt x="213" y="233"/>
                  </a:lnTo>
                  <a:lnTo>
                    <a:pt x="217" y="232"/>
                  </a:lnTo>
                  <a:lnTo>
                    <a:pt x="225" y="225"/>
                  </a:lnTo>
                  <a:lnTo>
                    <a:pt x="240" y="212"/>
                  </a:lnTo>
                  <a:lnTo>
                    <a:pt x="240" y="227"/>
                  </a:lnTo>
                  <a:lnTo>
                    <a:pt x="232" y="237"/>
                  </a:lnTo>
                  <a:lnTo>
                    <a:pt x="224" y="245"/>
                  </a:lnTo>
                  <a:lnTo>
                    <a:pt x="217" y="253"/>
                  </a:lnTo>
                  <a:lnTo>
                    <a:pt x="209" y="259"/>
                  </a:lnTo>
                  <a:lnTo>
                    <a:pt x="201" y="263"/>
                  </a:lnTo>
                  <a:lnTo>
                    <a:pt x="193" y="267"/>
                  </a:lnTo>
                  <a:lnTo>
                    <a:pt x="186" y="269"/>
                  </a:lnTo>
                  <a:lnTo>
                    <a:pt x="178" y="269"/>
                  </a:lnTo>
                  <a:lnTo>
                    <a:pt x="171" y="269"/>
                  </a:lnTo>
                  <a:lnTo>
                    <a:pt x="166" y="267"/>
                  </a:lnTo>
                  <a:lnTo>
                    <a:pt x="160" y="263"/>
                  </a:lnTo>
                  <a:lnTo>
                    <a:pt x="156" y="260"/>
                  </a:lnTo>
                  <a:lnTo>
                    <a:pt x="152" y="254"/>
                  </a:lnTo>
                  <a:lnTo>
                    <a:pt x="149" y="247"/>
                  </a:lnTo>
                  <a:lnTo>
                    <a:pt x="148" y="238"/>
                  </a:lnTo>
                  <a:lnTo>
                    <a:pt x="147" y="227"/>
                  </a:lnTo>
                  <a:close/>
                  <a:moveTo>
                    <a:pt x="147" y="209"/>
                  </a:moveTo>
                  <a:lnTo>
                    <a:pt x="147" y="111"/>
                  </a:lnTo>
                  <a:lnTo>
                    <a:pt x="127" y="119"/>
                  </a:lnTo>
                  <a:lnTo>
                    <a:pt x="112" y="126"/>
                  </a:lnTo>
                  <a:lnTo>
                    <a:pt x="99" y="131"/>
                  </a:lnTo>
                  <a:lnTo>
                    <a:pt x="91" y="135"/>
                  </a:lnTo>
                  <a:lnTo>
                    <a:pt x="81" y="141"/>
                  </a:lnTo>
                  <a:lnTo>
                    <a:pt x="71" y="147"/>
                  </a:lnTo>
                  <a:lnTo>
                    <a:pt x="64" y="154"/>
                  </a:lnTo>
                  <a:lnTo>
                    <a:pt x="58" y="161"/>
                  </a:lnTo>
                  <a:lnTo>
                    <a:pt x="54" y="168"/>
                  </a:lnTo>
                  <a:lnTo>
                    <a:pt x="51" y="175"/>
                  </a:lnTo>
                  <a:lnTo>
                    <a:pt x="49" y="183"/>
                  </a:lnTo>
                  <a:lnTo>
                    <a:pt x="49" y="190"/>
                  </a:lnTo>
                  <a:lnTo>
                    <a:pt x="49" y="200"/>
                  </a:lnTo>
                  <a:lnTo>
                    <a:pt x="52" y="209"/>
                  </a:lnTo>
                  <a:lnTo>
                    <a:pt x="55" y="216"/>
                  </a:lnTo>
                  <a:lnTo>
                    <a:pt x="61" y="224"/>
                  </a:lnTo>
                  <a:lnTo>
                    <a:pt x="67" y="229"/>
                  </a:lnTo>
                  <a:lnTo>
                    <a:pt x="74" y="233"/>
                  </a:lnTo>
                  <a:lnTo>
                    <a:pt x="82" y="237"/>
                  </a:lnTo>
                  <a:lnTo>
                    <a:pt x="89" y="237"/>
                  </a:lnTo>
                  <a:lnTo>
                    <a:pt x="95" y="237"/>
                  </a:lnTo>
                  <a:lnTo>
                    <a:pt x="102" y="235"/>
                  </a:lnTo>
                  <a:lnTo>
                    <a:pt x="108" y="233"/>
                  </a:lnTo>
                  <a:lnTo>
                    <a:pt x="115" y="230"/>
                  </a:lnTo>
                  <a:lnTo>
                    <a:pt x="130" y="221"/>
                  </a:lnTo>
                  <a:lnTo>
                    <a:pt x="147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0" name="Freeform 1481"/>
            <p:cNvSpPr>
              <a:spLocks/>
            </p:cNvSpPr>
            <p:nvPr/>
          </p:nvSpPr>
          <p:spPr bwMode="auto">
            <a:xfrm>
              <a:off x="3881" y="1120"/>
              <a:ext cx="37" cy="76"/>
            </a:xfrm>
            <a:custGeom>
              <a:avLst/>
              <a:gdLst>
                <a:gd name="T0" fmla="*/ 89 w 159"/>
                <a:gd name="T1" fmla="*/ 0 h 346"/>
                <a:gd name="T2" fmla="*/ 89 w 159"/>
                <a:gd name="T3" fmla="*/ 84 h 346"/>
                <a:gd name="T4" fmla="*/ 151 w 159"/>
                <a:gd name="T5" fmla="*/ 84 h 346"/>
                <a:gd name="T6" fmla="*/ 151 w 159"/>
                <a:gd name="T7" fmla="*/ 104 h 346"/>
                <a:gd name="T8" fmla="*/ 89 w 159"/>
                <a:gd name="T9" fmla="*/ 104 h 346"/>
                <a:gd name="T10" fmla="*/ 89 w 159"/>
                <a:gd name="T11" fmla="*/ 270 h 346"/>
                <a:gd name="T12" fmla="*/ 89 w 159"/>
                <a:gd name="T13" fmla="*/ 282 h 346"/>
                <a:gd name="T14" fmla="*/ 90 w 159"/>
                <a:gd name="T15" fmla="*/ 291 h 346"/>
                <a:gd name="T16" fmla="*/ 92 w 159"/>
                <a:gd name="T17" fmla="*/ 298 h 346"/>
                <a:gd name="T18" fmla="*/ 96 w 159"/>
                <a:gd name="T19" fmla="*/ 304 h 346"/>
                <a:gd name="T20" fmla="*/ 100 w 159"/>
                <a:gd name="T21" fmla="*/ 308 h 346"/>
                <a:gd name="T22" fmla="*/ 105 w 159"/>
                <a:gd name="T23" fmla="*/ 310 h 346"/>
                <a:gd name="T24" fmla="*/ 109 w 159"/>
                <a:gd name="T25" fmla="*/ 312 h 346"/>
                <a:gd name="T26" fmla="*/ 115 w 159"/>
                <a:gd name="T27" fmla="*/ 312 h 346"/>
                <a:gd name="T28" fmla="*/ 120 w 159"/>
                <a:gd name="T29" fmla="*/ 312 h 346"/>
                <a:gd name="T30" fmla="*/ 124 w 159"/>
                <a:gd name="T31" fmla="*/ 311 h 346"/>
                <a:gd name="T32" fmla="*/ 129 w 159"/>
                <a:gd name="T33" fmla="*/ 309 h 346"/>
                <a:gd name="T34" fmla="*/ 133 w 159"/>
                <a:gd name="T35" fmla="*/ 307 h 346"/>
                <a:gd name="T36" fmla="*/ 138 w 159"/>
                <a:gd name="T37" fmla="*/ 304 h 346"/>
                <a:gd name="T38" fmla="*/ 141 w 159"/>
                <a:gd name="T39" fmla="*/ 300 h 346"/>
                <a:gd name="T40" fmla="*/ 144 w 159"/>
                <a:gd name="T41" fmla="*/ 295 h 346"/>
                <a:gd name="T42" fmla="*/ 148 w 159"/>
                <a:gd name="T43" fmla="*/ 290 h 346"/>
                <a:gd name="T44" fmla="*/ 159 w 159"/>
                <a:gd name="T45" fmla="*/ 290 h 346"/>
                <a:gd name="T46" fmla="*/ 153 w 159"/>
                <a:gd name="T47" fmla="*/ 303 h 346"/>
                <a:gd name="T48" fmla="*/ 147 w 159"/>
                <a:gd name="T49" fmla="*/ 315 h 346"/>
                <a:gd name="T50" fmla="*/ 139 w 159"/>
                <a:gd name="T51" fmla="*/ 323 h 346"/>
                <a:gd name="T52" fmla="*/ 130 w 159"/>
                <a:gd name="T53" fmla="*/ 332 h 346"/>
                <a:gd name="T54" fmla="*/ 121 w 159"/>
                <a:gd name="T55" fmla="*/ 337 h 346"/>
                <a:gd name="T56" fmla="*/ 111 w 159"/>
                <a:gd name="T57" fmla="*/ 342 h 346"/>
                <a:gd name="T58" fmla="*/ 101 w 159"/>
                <a:gd name="T59" fmla="*/ 345 h 346"/>
                <a:gd name="T60" fmla="*/ 91 w 159"/>
                <a:gd name="T61" fmla="*/ 346 h 346"/>
                <a:gd name="T62" fmla="*/ 85 w 159"/>
                <a:gd name="T63" fmla="*/ 345 h 346"/>
                <a:gd name="T64" fmla="*/ 79 w 159"/>
                <a:gd name="T65" fmla="*/ 344 h 346"/>
                <a:gd name="T66" fmla="*/ 73 w 159"/>
                <a:gd name="T67" fmla="*/ 342 h 346"/>
                <a:gd name="T68" fmla="*/ 66 w 159"/>
                <a:gd name="T69" fmla="*/ 338 h 346"/>
                <a:gd name="T70" fmla="*/ 60 w 159"/>
                <a:gd name="T71" fmla="*/ 334 h 346"/>
                <a:gd name="T72" fmla="*/ 55 w 159"/>
                <a:gd name="T73" fmla="*/ 330 h 346"/>
                <a:gd name="T74" fmla="*/ 50 w 159"/>
                <a:gd name="T75" fmla="*/ 324 h 346"/>
                <a:gd name="T76" fmla="*/ 47 w 159"/>
                <a:gd name="T77" fmla="*/ 318 h 346"/>
                <a:gd name="T78" fmla="*/ 45 w 159"/>
                <a:gd name="T79" fmla="*/ 310 h 346"/>
                <a:gd name="T80" fmla="*/ 43 w 159"/>
                <a:gd name="T81" fmla="*/ 301 h 346"/>
                <a:gd name="T82" fmla="*/ 42 w 159"/>
                <a:gd name="T83" fmla="*/ 290 h 346"/>
                <a:gd name="T84" fmla="*/ 40 w 159"/>
                <a:gd name="T85" fmla="*/ 277 h 346"/>
                <a:gd name="T86" fmla="*/ 40 w 159"/>
                <a:gd name="T87" fmla="*/ 104 h 346"/>
                <a:gd name="T88" fmla="*/ 0 w 159"/>
                <a:gd name="T89" fmla="*/ 104 h 346"/>
                <a:gd name="T90" fmla="*/ 0 w 159"/>
                <a:gd name="T91" fmla="*/ 95 h 346"/>
                <a:gd name="T92" fmla="*/ 7 w 159"/>
                <a:gd name="T93" fmla="*/ 91 h 346"/>
                <a:gd name="T94" fmla="*/ 15 w 159"/>
                <a:gd name="T95" fmla="*/ 86 h 346"/>
                <a:gd name="T96" fmla="*/ 23 w 159"/>
                <a:gd name="T97" fmla="*/ 81 h 346"/>
                <a:gd name="T98" fmla="*/ 32 w 159"/>
                <a:gd name="T99" fmla="*/ 73 h 346"/>
                <a:gd name="T100" fmla="*/ 39 w 159"/>
                <a:gd name="T101" fmla="*/ 66 h 346"/>
                <a:gd name="T102" fmla="*/ 47 w 159"/>
                <a:gd name="T103" fmla="*/ 57 h 346"/>
                <a:gd name="T104" fmla="*/ 55 w 159"/>
                <a:gd name="T105" fmla="*/ 49 h 346"/>
                <a:gd name="T106" fmla="*/ 61 w 159"/>
                <a:gd name="T107" fmla="*/ 39 h 346"/>
                <a:gd name="T108" fmla="*/ 65 w 159"/>
                <a:gd name="T109" fmla="*/ 32 h 346"/>
                <a:gd name="T110" fmla="*/ 69 w 159"/>
                <a:gd name="T111" fmla="*/ 24 h 346"/>
                <a:gd name="T112" fmla="*/ 74 w 159"/>
                <a:gd name="T113" fmla="*/ 13 h 346"/>
                <a:gd name="T114" fmla="*/ 79 w 159"/>
                <a:gd name="T115" fmla="*/ 0 h 346"/>
                <a:gd name="T116" fmla="*/ 89 w 159"/>
                <a:gd name="T11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" h="346">
                  <a:moveTo>
                    <a:pt x="89" y="0"/>
                  </a:moveTo>
                  <a:lnTo>
                    <a:pt x="89" y="84"/>
                  </a:lnTo>
                  <a:lnTo>
                    <a:pt x="151" y="84"/>
                  </a:lnTo>
                  <a:lnTo>
                    <a:pt x="151" y="104"/>
                  </a:lnTo>
                  <a:lnTo>
                    <a:pt x="89" y="104"/>
                  </a:lnTo>
                  <a:lnTo>
                    <a:pt x="89" y="270"/>
                  </a:lnTo>
                  <a:lnTo>
                    <a:pt x="89" y="282"/>
                  </a:lnTo>
                  <a:lnTo>
                    <a:pt x="90" y="291"/>
                  </a:lnTo>
                  <a:lnTo>
                    <a:pt x="92" y="298"/>
                  </a:lnTo>
                  <a:lnTo>
                    <a:pt x="96" y="304"/>
                  </a:lnTo>
                  <a:lnTo>
                    <a:pt x="100" y="308"/>
                  </a:lnTo>
                  <a:lnTo>
                    <a:pt x="105" y="310"/>
                  </a:lnTo>
                  <a:lnTo>
                    <a:pt x="109" y="312"/>
                  </a:lnTo>
                  <a:lnTo>
                    <a:pt x="115" y="312"/>
                  </a:lnTo>
                  <a:lnTo>
                    <a:pt x="120" y="312"/>
                  </a:lnTo>
                  <a:lnTo>
                    <a:pt x="124" y="311"/>
                  </a:lnTo>
                  <a:lnTo>
                    <a:pt x="129" y="309"/>
                  </a:lnTo>
                  <a:lnTo>
                    <a:pt x="133" y="307"/>
                  </a:lnTo>
                  <a:lnTo>
                    <a:pt x="138" y="304"/>
                  </a:lnTo>
                  <a:lnTo>
                    <a:pt x="141" y="300"/>
                  </a:lnTo>
                  <a:lnTo>
                    <a:pt x="144" y="295"/>
                  </a:lnTo>
                  <a:lnTo>
                    <a:pt x="148" y="290"/>
                  </a:lnTo>
                  <a:lnTo>
                    <a:pt x="159" y="290"/>
                  </a:lnTo>
                  <a:lnTo>
                    <a:pt x="153" y="303"/>
                  </a:lnTo>
                  <a:lnTo>
                    <a:pt x="147" y="315"/>
                  </a:lnTo>
                  <a:lnTo>
                    <a:pt x="139" y="323"/>
                  </a:lnTo>
                  <a:lnTo>
                    <a:pt x="130" y="332"/>
                  </a:lnTo>
                  <a:lnTo>
                    <a:pt x="121" y="337"/>
                  </a:lnTo>
                  <a:lnTo>
                    <a:pt x="111" y="342"/>
                  </a:lnTo>
                  <a:lnTo>
                    <a:pt x="101" y="345"/>
                  </a:lnTo>
                  <a:lnTo>
                    <a:pt x="91" y="346"/>
                  </a:lnTo>
                  <a:lnTo>
                    <a:pt x="85" y="345"/>
                  </a:lnTo>
                  <a:lnTo>
                    <a:pt x="79" y="344"/>
                  </a:lnTo>
                  <a:lnTo>
                    <a:pt x="73" y="342"/>
                  </a:lnTo>
                  <a:lnTo>
                    <a:pt x="66" y="338"/>
                  </a:lnTo>
                  <a:lnTo>
                    <a:pt x="60" y="334"/>
                  </a:lnTo>
                  <a:lnTo>
                    <a:pt x="55" y="330"/>
                  </a:lnTo>
                  <a:lnTo>
                    <a:pt x="50" y="324"/>
                  </a:lnTo>
                  <a:lnTo>
                    <a:pt x="47" y="318"/>
                  </a:lnTo>
                  <a:lnTo>
                    <a:pt x="45" y="310"/>
                  </a:lnTo>
                  <a:lnTo>
                    <a:pt x="43" y="301"/>
                  </a:lnTo>
                  <a:lnTo>
                    <a:pt x="42" y="290"/>
                  </a:lnTo>
                  <a:lnTo>
                    <a:pt x="40" y="277"/>
                  </a:lnTo>
                  <a:lnTo>
                    <a:pt x="40" y="104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7" y="91"/>
                  </a:lnTo>
                  <a:lnTo>
                    <a:pt x="15" y="86"/>
                  </a:lnTo>
                  <a:lnTo>
                    <a:pt x="23" y="81"/>
                  </a:lnTo>
                  <a:lnTo>
                    <a:pt x="32" y="73"/>
                  </a:lnTo>
                  <a:lnTo>
                    <a:pt x="39" y="66"/>
                  </a:lnTo>
                  <a:lnTo>
                    <a:pt x="47" y="57"/>
                  </a:lnTo>
                  <a:lnTo>
                    <a:pt x="55" y="49"/>
                  </a:lnTo>
                  <a:lnTo>
                    <a:pt x="61" y="39"/>
                  </a:lnTo>
                  <a:lnTo>
                    <a:pt x="65" y="32"/>
                  </a:lnTo>
                  <a:lnTo>
                    <a:pt x="69" y="24"/>
                  </a:lnTo>
                  <a:lnTo>
                    <a:pt x="74" y="13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1" name="Freeform 1482"/>
            <p:cNvSpPr>
              <a:spLocks noEditPoints="1"/>
            </p:cNvSpPr>
            <p:nvPr/>
          </p:nvSpPr>
          <p:spPr bwMode="auto">
            <a:xfrm>
              <a:off x="3921" y="1137"/>
              <a:ext cx="60" cy="60"/>
            </a:xfrm>
            <a:custGeom>
              <a:avLst/>
              <a:gdLst>
                <a:gd name="T0" fmla="*/ 157 w 255"/>
                <a:gd name="T1" fmla="*/ 2 h 272"/>
                <a:gd name="T2" fmla="*/ 193 w 255"/>
                <a:gd name="T3" fmla="*/ 17 h 272"/>
                <a:gd name="T4" fmla="*/ 224 w 255"/>
                <a:gd name="T5" fmla="*/ 44 h 272"/>
                <a:gd name="T6" fmla="*/ 243 w 255"/>
                <a:gd name="T7" fmla="*/ 74 h 272"/>
                <a:gd name="T8" fmla="*/ 253 w 255"/>
                <a:gd name="T9" fmla="*/ 107 h 272"/>
                <a:gd name="T10" fmla="*/ 254 w 255"/>
                <a:gd name="T11" fmla="*/ 148 h 272"/>
                <a:gd name="T12" fmla="*/ 238 w 255"/>
                <a:gd name="T13" fmla="*/ 201 h 272"/>
                <a:gd name="T14" fmla="*/ 223 w 255"/>
                <a:gd name="T15" fmla="*/ 225 h 272"/>
                <a:gd name="T16" fmla="*/ 205 w 255"/>
                <a:gd name="T17" fmla="*/ 244 h 272"/>
                <a:gd name="T18" fmla="*/ 183 w 255"/>
                <a:gd name="T19" fmla="*/ 258 h 272"/>
                <a:gd name="T20" fmla="*/ 160 w 255"/>
                <a:gd name="T21" fmla="*/ 268 h 272"/>
                <a:gd name="T22" fmla="*/ 133 w 255"/>
                <a:gd name="T23" fmla="*/ 272 h 272"/>
                <a:gd name="T24" fmla="*/ 96 w 255"/>
                <a:gd name="T25" fmla="*/ 269 h 272"/>
                <a:gd name="T26" fmla="*/ 59 w 255"/>
                <a:gd name="T27" fmla="*/ 254 h 272"/>
                <a:gd name="T28" fmla="*/ 29 w 255"/>
                <a:gd name="T29" fmla="*/ 226 h 272"/>
                <a:gd name="T30" fmla="*/ 12 w 255"/>
                <a:gd name="T31" fmla="*/ 196 h 272"/>
                <a:gd name="T32" fmla="*/ 2 w 255"/>
                <a:gd name="T33" fmla="*/ 162 h 272"/>
                <a:gd name="T34" fmla="*/ 0 w 255"/>
                <a:gd name="T35" fmla="*/ 130 h 272"/>
                <a:gd name="T36" fmla="*/ 4 w 255"/>
                <a:gd name="T37" fmla="*/ 103 h 272"/>
                <a:gd name="T38" fmla="*/ 23 w 255"/>
                <a:gd name="T39" fmla="*/ 60 h 272"/>
                <a:gd name="T40" fmla="*/ 38 w 255"/>
                <a:gd name="T41" fmla="*/ 37 h 272"/>
                <a:gd name="T42" fmla="*/ 58 w 255"/>
                <a:gd name="T43" fmla="*/ 21 h 272"/>
                <a:gd name="T44" fmla="*/ 96 w 255"/>
                <a:gd name="T45" fmla="*/ 4 h 272"/>
                <a:gd name="T46" fmla="*/ 119 w 255"/>
                <a:gd name="T47" fmla="*/ 18 h 272"/>
                <a:gd name="T48" fmla="*/ 96 w 255"/>
                <a:gd name="T49" fmla="*/ 22 h 272"/>
                <a:gd name="T50" fmla="*/ 74 w 255"/>
                <a:gd name="T51" fmla="*/ 38 h 272"/>
                <a:gd name="T52" fmla="*/ 58 w 255"/>
                <a:gd name="T53" fmla="*/ 70 h 272"/>
                <a:gd name="T54" fmla="*/ 54 w 255"/>
                <a:gd name="T55" fmla="*/ 115 h 272"/>
                <a:gd name="T56" fmla="*/ 57 w 255"/>
                <a:gd name="T57" fmla="*/ 155 h 272"/>
                <a:gd name="T58" fmla="*/ 66 w 255"/>
                <a:gd name="T59" fmla="*/ 190 h 272"/>
                <a:gd name="T60" fmla="*/ 82 w 255"/>
                <a:gd name="T61" fmla="*/ 221 h 272"/>
                <a:gd name="T62" fmla="*/ 102 w 255"/>
                <a:gd name="T63" fmla="*/ 242 h 272"/>
                <a:gd name="T64" fmla="*/ 128 w 255"/>
                <a:gd name="T65" fmla="*/ 252 h 272"/>
                <a:gd name="T66" fmla="*/ 150 w 255"/>
                <a:gd name="T67" fmla="*/ 251 h 272"/>
                <a:gd name="T68" fmla="*/ 168 w 255"/>
                <a:gd name="T69" fmla="*/ 243 h 272"/>
                <a:gd name="T70" fmla="*/ 183 w 255"/>
                <a:gd name="T71" fmla="*/ 230 h 272"/>
                <a:gd name="T72" fmla="*/ 194 w 255"/>
                <a:gd name="T73" fmla="*/ 209 h 272"/>
                <a:gd name="T74" fmla="*/ 200 w 255"/>
                <a:gd name="T75" fmla="*/ 178 h 272"/>
                <a:gd name="T76" fmla="*/ 201 w 255"/>
                <a:gd name="T77" fmla="*/ 135 h 272"/>
                <a:gd name="T78" fmla="*/ 194 w 255"/>
                <a:gd name="T79" fmla="*/ 91 h 272"/>
                <a:gd name="T80" fmla="*/ 178 w 255"/>
                <a:gd name="T81" fmla="*/ 55 h 272"/>
                <a:gd name="T82" fmla="*/ 160 w 255"/>
                <a:gd name="T83" fmla="*/ 33 h 272"/>
                <a:gd name="T84" fmla="*/ 141 w 255"/>
                <a:gd name="T85" fmla="*/ 21 h 272"/>
                <a:gd name="T86" fmla="*/ 119 w 255"/>
                <a:gd name="T87" fmla="*/ 1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5" h="272">
                  <a:moveTo>
                    <a:pt x="128" y="0"/>
                  </a:moveTo>
                  <a:lnTo>
                    <a:pt x="142" y="1"/>
                  </a:lnTo>
                  <a:lnTo>
                    <a:pt x="157" y="2"/>
                  </a:lnTo>
                  <a:lnTo>
                    <a:pt x="170" y="6"/>
                  </a:lnTo>
                  <a:lnTo>
                    <a:pt x="182" y="10"/>
                  </a:lnTo>
                  <a:lnTo>
                    <a:pt x="193" y="17"/>
                  </a:lnTo>
                  <a:lnTo>
                    <a:pt x="204" y="24"/>
                  </a:lnTo>
                  <a:lnTo>
                    <a:pt x="215" y="33"/>
                  </a:lnTo>
                  <a:lnTo>
                    <a:pt x="224" y="44"/>
                  </a:lnTo>
                  <a:lnTo>
                    <a:pt x="232" y="53"/>
                  </a:lnTo>
                  <a:lnTo>
                    <a:pt x="237" y="63"/>
                  </a:lnTo>
                  <a:lnTo>
                    <a:pt x="243" y="74"/>
                  </a:lnTo>
                  <a:lnTo>
                    <a:pt x="247" y="85"/>
                  </a:lnTo>
                  <a:lnTo>
                    <a:pt x="251" y="95"/>
                  </a:lnTo>
                  <a:lnTo>
                    <a:pt x="253" y="107"/>
                  </a:lnTo>
                  <a:lnTo>
                    <a:pt x="255" y="119"/>
                  </a:lnTo>
                  <a:lnTo>
                    <a:pt x="255" y="131"/>
                  </a:lnTo>
                  <a:lnTo>
                    <a:pt x="254" y="148"/>
                  </a:lnTo>
                  <a:lnTo>
                    <a:pt x="251" y="165"/>
                  </a:lnTo>
                  <a:lnTo>
                    <a:pt x="245" y="183"/>
                  </a:lnTo>
                  <a:lnTo>
                    <a:pt x="238" y="201"/>
                  </a:lnTo>
                  <a:lnTo>
                    <a:pt x="234" y="210"/>
                  </a:lnTo>
                  <a:lnTo>
                    <a:pt x="228" y="217"/>
                  </a:lnTo>
                  <a:lnTo>
                    <a:pt x="223" y="225"/>
                  </a:lnTo>
                  <a:lnTo>
                    <a:pt x="217" y="232"/>
                  </a:lnTo>
                  <a:lnTo>
                    <a:pt x="212" y="239"/>
                  </a:lnTo>
                  <a:lnTo>
                    <a:pt x="205" y="244"/>
                  </a:lnTo>
                  <a:lnTo>
                    <a:pt x="199" y="249"/>
                  </a:lnTo>
                  <a:lnTo>
                    <a:pt x="191" y="254"/>
                  </a:lnTo>
                  <a:lnTo>
                    <a:pt x="183" y="258"/>
                  </a:lnTo>
                  <a:lnTo>
                    <a:pt x="175" y="262"/>
                  </a:lnTo>
                  <a:lnTo>
                    <a:pt x="168" y="266"/>
                  </a:lnTo>
                  <a:lnTo>
                    <a:pt x="160" y="268"/>
                  </a:lnTo>
                  <a:lnTo>
                    <a:pt x="151" y="270"/>
                  </a:lnTo>
                  <a:lnTo>
                    <a:pt x="142" y="271"/>
                  </a:lnTo>
                  <a:lnTo>
                    <a:pt x="133" y="272"/>
                  </a:lnTo>
                  <a:lnTo>
                    <a:pt x="125" y="272"/>
                  </a:lnTo>
                  <a:lnTo>
                    <a:pt x="110" y="271"/>
                  </a:lnTo>
                  <a:lnTo>
                    <a:pt x="96" y="269"/>
                  </a:lnTo>
                  <a:lnTo>
                    <a:pt x="82" y="266"/>
                  </a:lnTo>
                  <a:lnTo>
                    <a:pt x="70" y="260"/>
                  </a:lnTo>
                  <a:lnTo>
                    <a:pt x="59" y="254"/>
                  </a:lnTo>
                  <a:lnTo>
                    <a:pt x="48" y="246"/>
                  </a:lnTo>
                  <a:lnTo>
                    <a:pt x="38" y="237"/>
                  </a:lnTo>
                  <a:lnTo>
                    <a:pt x="29" y="226"/>
                  </a:lnTo>
                  <a:lnTo>
                    <a:pt x="23" y="216"/>
                  </a:lnTo>
                  <a:lnTo>
                    <a:pt x="16" y="205"/>
                  </a:lnTo>
                  <a:lnTo>
                    <a:pt x="12" y="196"/>
                  </a:lnTo>
                  <a:lnTo>
                    <a:pt x="7" y="185"/>
                  </a:lnTo>
                  <a:lnTo>
                    <a:pt x="4" y="173"/>
                  </a:lnTo>
                  <a:lnTo>
                    <a:pt x="2" y="162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0"/>
                  </a:lnTo>
                  <a:lnTo>
                    <a:pt x="2" y="112"/>
                  </a:lnTo>
                  <a:lnTo>
                    <a:pt x="4" y="103"/>
                  </a:lnTo>
                  <a:lnTo>
                    <a:pt x="10" y="86"/>
                  </a:lnTo>
                  <a:lnTo>
                    <a:pt x="17" y="67"/>
                  </a:lnTo>
                  <a:lnTo>
                    <a:pt x="23" y="60"/>
                  </a:lnTo>
                  <a:lnTo>
                    <a:pt x="27" y="51"/>
                  </a:lnTo>
                  <a:lnTo>
                    <a:pt x="33" y="44"/>
                  </a:lnTo>
                  <a:lnTo>
                    <a:pt x="38" y="37"/>
                  </a:lnTo>
                  <a:lnTo>
                    <a:pt x="45" y="31"/>
                  </a:lnTo>
                  <a:lnTo>
                    <a:pt x="52" y="25"/>
                  </a:lnTo>
                  <a:lnTo>
                    <a:pt x="58" y="21"/>
                  </a:lnTo>
                  <a:lnTo>
                    <a:pt x="65" y="16"/>
                  </a:lnTo>
                  <a:lnTo>
                    <a:pt x="80" y="9"/>
                  </a:lnTo>
                  <a:lnTo>
                    <a:pt x="96" y="4"/>
                  </a:lnTo>
                  <a:lnTo>
                    <a:pt x="111" y="1"/>
                  </a:lnTo>
                  <a:lnTo>
                    <a:pt x="128" y="0"/>
                  </a:lnTo>
                  <a:close/>
                  <a:moveTo>
                    <a:pt x="119" y="18"/>
                  </a:moveTo>
                  <a:lnTo>
                    <a:pt x="111" y="18"/>
                  </a:lnTo>
                  <a:lnTo>
                    <a:pt x="104" y="20"/>
                  </a:lnTo>
                  <a:lnTo>
                    <a:pt x="96" y="22"/>
                  </a:lnTo>
                  <a:lnTo>
                    <a:pt x="88" y="27"/>
                  </a:lnTo>
                  <a:lnTo>
                    <a:pt x="80" y="32"/>
                  </a:lnTo>
                  <a:lnTo>
                    <a:pt x="74" y="38"/>
                  </a:lnTo>
                  <a:lnTo>
                    <a:pt x="68" y="47"/>
                  </a:lnTo>
                  <a:lnTo>
                    <a:pt x="63" y="58"/>
                  </a:lnTo>
                  <a:lnTo>
                    <a:pt x="58" y="70"/>
                  </a:lnTo>
                  <a:lnTo>
                    <a:pt x="56" y="83"/>
                  </a:lnTo>
                  <a:lnTo>
                    <a:pt x="54" y="98"/>
                  </a:lnTo>
                  <a:lnTo>
                    <a:pt x="54" y="115"/>
                  </a:lnTo>
                  <a:lnTo>
                    <a:pt x="54" y="129"/>
                  </a:lnTo>
                  <a:lnTo>
                    <a:pt x="55" y="142"/>
                  </a:lnTo>
                  <a:lnTo>
                    <a:pt x="57" y="155"/>
                  </a:lnTo>
                  <a:lnTo>
                    <a:pt x="59" y="167"/>
                  </a:lnTo>
                  <a:lnTo>
                    <a:pt x="63" y="178"/>
                  </a:lnTo>
                  <a:lnTo>
                    <a:pt x="66" y="190"/>
                  </a:lnTo>
                  <a:lnTo>
                    <a:pt x="71" y="201"/>
                  </a:lnTo>
                  <a:lnTo>
                    <a:pt x="76" y="212"/>
                  </a:lnTo>
                  <a:lnTo>
                    <a:pt x="82" y="221"/>
                  </a:lnTo>
                  <a:lnTo>
                    <a:pt x="89" y="229"/>
                  </a:lnTo>
                  <a:lnTo>
                    <a:pt x="96" y="237"/>
                  </a:lnTo>
                  <a:lnTo>
                    <a:pt x="102" y="242"/>
                  </a:lnTo>
                  <a:lnTo>
                    <a:pt x="111" y="246"/>
                  </a:lnTo>
                  <a:lnTo>
                    <a:pt x="119" y="249"/>
                  </a:lnTo>
                  <a:lnTo>
                    <a:pt x="128" y="252"/>
                  </a:lnTo>
                  <a:lnTo>
                    <a:pt x="137" y="252"/>
                  </a:lnTo>
                  <a:lnTo>
                    <a:pt x="143" y="252"/>
                  </a:lnTo>
                  <a:lnTo>
                    <a:pt x="150" y="251"/>
                  </a:lnTo>
                  <a:lnTo>
                    <a:pt x="157" y="249"/>
                  </a:lnTo>
                  <a:lnTo>
                    <a:pt x="162" y="246"/>
                  </a:lnTo>
                  <a:lnTo>
                    <a:pt x="168" y="243"/>
                  </a:lnTo>
                  <a:lnTo>
                    <a:pt x="173" y="240"/>
                  </a:lnTo>
                  <a:lnTo>
                    <a:pt x="179" y="235"/>
                  </a:lnTo>
                  <a:lnTo>
                    <a:pt x="183" y="230"/>
                  </a:lnTo>
                  <a:lnTo>
                    <a:pt x="188" y="224"/>
                  </a:lnTo>
                  <a:lnTo>
                    <a:pt x="191" y="216"/>
                  </a:lnTo>
                  <a:lnTo>
                    <a:pt x="194" y="209"/>
                  </a:lnTo>
                  <a:lnTo>
                    <a:pt x="196" y="199"/>
                  </a:lnTo>
                  <a:lnTo>
                    <a:pt x="199" y="189"/>
                  </a:lnTo>
                  <a:lnTo>
                    <a:pt x="200" y="178"/>
                  </a:lnTo>
                  <a:lnTo>
                    <a:pt x="201" y="165"/>
                  </a:lnTo>
                  <a:lnTo>
                    <a:pt x="201" y="153"/>
                  </a:lnTo>
                  <a:lnTo>
                    <a:pt x="201" y="135"/>
                  </a:lnTo>
                  <a:lnTo>
                    <a:pt x="200" y="120"/>
                  </a:lnTo>
                  <a:lnTo>
                    <a:pt x="197" y="105"/>
                  </a:lnTo>
                  <a:lnTo>
                    <a:pt x="194" y="91"/>
                  </a:lnTo>
                  <a:lnTo>
                    <a:pt x="190" y="78"/>
                  </a:lnTo>
                  <a:lnTo>
                    <a:pt x="184" y="66"/>
                  </a:lnTo>
                  <a:lnTo>
                    <a:pt x="178" y="55"/>
                  </a:lnTo>
                  <a:lnTo>
                    <a:pt x="171" y="45"/>
                  </a:lnTo>
                  <a:lnTo>
                    <a:pt x="165" y="38"/>
                  </a:lnTo>
                  <a:lnTo>
                    <a:pt x="160" y="33"/>
                  </a:lnTo>
                  <a:lnTo>
                    <a:pt x="154" y="29"/>
                  </a:lnTo>
                  <a:lnTo>
                    <a:pt x="148" y="24"/>
                  </a:lnTo>
                  <a:lnTo>
                    <a:pt x="141" y="21"/>
                  </a:lnTo>
                  <a:lnTo>
                    <a:pt x="133" y="19"/>
                  </a:lnTo>
                  <a:lnTo>
                    <a:pt x="127" y="18"/>
                  </a:lnTo>
                  <a:lnTo>
                    <a:pt x="11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2" name="Freeform 1483"/>
            <p:cNvSpPr>
              <a:spLocks/>
            </p:cNvSpPr>
            <p:nvPr/>
          </p:nvSpPr>
          <p:spPr bwMode="auto">
            <a:xfrm>
              <a:off x="3987" y="1137"/>
              <a:ext cx="45" cy="58"/>
            </a:xfrm>
            <a:custGeom>
              <a:avLst/>
              <a:gdLst>
                <a:gd name="T0" fmla="*/ 92 w 197"/>
                <a:gd name="T1" fmla="*/ 58 h 265"/>
                <a:gd name="T2" fmla="*/ 109 w 197"/>
                <a:gd name="T3" fmla="*/ 32 h 265"/>
                <a:gd name="T4" fmla="*/ 126 w 197"/>
                <a:gd name="T5" fmla="*/ 14 h 265"/>
                <a:gd name="T6" fmla="*/ 143 w 197"/>
                <a:gd name="T7" fmla="*/ 3 h 265"/>
                <a:gd name="T8" fmla="*/ 161 w 197"/>
                <a:gd name="T9" fmla="*/ 0 h 265"/>
                <a:gd name="T10" fmla="*/ 175 w 197"/>
                <a:gd name="T11" fmla="*/ 2 h 265"/>
                <a:gd name="T12" fmla="*/ 187 w 197"/>
                <a:gd name="T13" fmla="*/ 9 h 265"/>
                <a:gd name="T14" fmla="*/ 195 w 197"/>
                <a:gd name="T15" fmla="*/ 19 h 265"/>
                <a:gd name="T16" fmla="*/ 197 w 197"/>
                <a:gd name="T17" fmla="*/ 31 h 265"/>
                <a:gd name="T18" fmla="*/ 196 w 197"/>
                <a:gd name="T19" fmla="*/ 41 h 265"/>
                <a:gd name="T20" fmla="*/ 189 w 197"/>
                <a:gd name="T21" fmla="*/ 49 h 265"/>
                <a:gd name="T22" fmla="*/ 182 w 197"/>
                <a:gd name="T23" fmla="*/ 55 h 265"/>
                <a:gd name="T24" fmla="*/ 172 w 197"/>
                <a:gd name="T25" fmla="*/ 57 h 265"/>
                <a:gd name="T26" fmla="*/ 161 w 197"/>
                <a:gd name="T27" fmla="*/ 55 h 265"/>
                <a:gd name="T28" fmla="*/ 150 w 197"/>
                <a:gd name="T29" fmla="*/ 47 h 265"/>
                <a:gd name="T30" fmla="*/ 139 w 197"/>
                <a:gd name="T31" fmla="*/ 39 h 265"/>
                <a:gd name="T32" fmla="*/ 131 w 197"/>
                <a:gd name="T33" fmla="*/ 37 h 265"/>
                <a:gd name="T34" fmla="*/ 125 w 197"/>
                <a:gd name="T35" fmla="*/ 38 h 265"/>
                <a:gd name="T36" fmla="*/ 120 w 197"/>
                <a:gd name="T37" fmla="*/ 43 h 265"/>
                <a:gd name="T38" fmla="*/ 106 w 197"/>
                <a:gd name="T39" fmla="*/ 58 h 265"/>
                <a:gd name="T40" fmla="*/ 92 w 197"/>
                <a:gd name="T41" fmla="*/ 81 h 265"/>
                <a:gd name="T42" fmla="*/ 93 w 197"/>
                <a:gd name="T43" fmla="*/ 214 h 265"/>
                <a:gd name="T44" fmla="*/ 95 w 197"/>
                <a:gd name="T45" fmla="*/ 230 h 265"/>
                <a:gd name="T46" fmla="*/ 100 w 197"/>
                <a:gd name="T47" fmla="*/ 240 h 265"/>
                <a:gd name="T48" fmla="*/ 106 w 197"/>
                <a:gd name="T49" fmla="*/ 246 h 265"/>
                <a:gd name="T50" fmla="*/ 116 w 197"/>
                <a:gd name="T51" fmla="*/ 252 h 265"/>
                <a:gd name="T52" fmla="*/ 130 w 197"/>
                <a:gd name="T53" fmla="*/ 254 h 265"/>
                <a:gd name="T54" fmla="*/ 139 w 197"/>
                <a:gd name="T55" fmla="*/ 265 h 265"/>
                <a:gd name="T56" fmla="*/ 4 w 197"/>
                <a:gd name="T57" fmla="*/ 254 h 265"/>
                <a:gd name="T58" fmla="*/ 21 w 197"/>
                <a:gd name="T59" fmla="*/ 253 h 265"/>
                <a:gd name="T60" fmla="*/ 33 w 197"/>
                <a:gd name="T61" fmla="*/ 248 h 265"/>
                <a:gd name="T62" fmla="*/ 39 w 197"/>
                <a:gd name="T63" fmla="*/ 242 h 265"/>
                <a:gd name="T64" fmla="*/ 43 w 197"/>
                <a:gd name="T65" fmla="*/ 233 h 265"/>
                <a:gd name="T66" fmla="*/ 45 w 197"/>
                <a:gd name="T67" fmla="*/ 206 h 265"/>
                <a:gd name="T68" fmla="*/ 45 w 197"/>
                <a:gd name="T69" fmla="*/ 87 h 265"/>
                <a:gd name="T70" fmla="*/ 43 w 197"/>
                <a:gd name="T71" fmla="*/ 60 h 265"/>
                <a:gd name="T72" fmla="*/ 42 w 197"/>
                <a:gd name="T73" fmla="*/ 49 h 265"/>
                <a:gd name="T74" fmla="*/ 38 w 197"/>
                <a:gd name="T75" fmla="*/ 43 h 265"/>
                <a:gd name="T76" fmla="*/ 33 w 197"/>
                <a:gd name="T77" fmla="*/ 39 h 265"/>
                <a:gd name="T78" fmla="*/ 27 w 197"/>
                <a:gd name="T79" fmla="*/ 37 h 265"/>
                <a:gd name="T80" fmla="*/ 14 w 197"/>
                <a:gd name="T81" fmla="*/ 38 h 265"/>
                <a:gd name="T82" fmla="*/ 0 w 197"/>
                <a:gd name="T83" fmla="*/ 31 h 265"/>
                <a:gd name="T84" fmla="*/ 92 w 197"/>
                <a:gd name="T8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7" h="265">
                  <a:moveTo>
                    <a:pt x="92" y="0"/>
                  </a:moveTo>
                  <a:lnTo>
                    <a:pt x="92" y="58"/>
                  </a:lnTo>
                  <a:lnTo>
                    <a:pt x="101" y="44"/>
                  </a:lnTo>
                  <a:lnTo>
                    <a:pt x="109" y="32"/>
                  </a:lnTo>
                  <a:lnTo>
                    <a:pt x="118" y="22"/>
                  </a:lnTo>
                  <a:lnTo>
                    <a:pt x="126" y="14"/>
                  </a:lnTo>
                  <a:lnTo>
                    <a:pt x="135" y="7"/>
                  </a:lnTo>
                  <a:lnTo>
                    <a:pt x="143" y="3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2"/>
                  </a:lnTo>
                  <a:lnTo>
                    <a:pt x="182" y="5"/>
                  </a:lnTo>
                  <a:lnTo>
                    <a:pt x="187" y="9"/>
                  </a:lnTo>
                  <a:lnTo>
                    <a:pt x="192" y="14"/>
                  </a:lnTo>
                  <a:lnTo>
                    <a:pt x="195" y="19"/>
                  </a:lnTo>
                  <a:lnTo>
                    <a:pt x="197" y="24"/>
                  </a:lnTo>
                  <a:lnTo>
                    <a:pt x="197" y="31"/>
                  </a:lnTo>
                  <a:lnTo>
                    <a:pt x="197" y="36"/>
                  </a:lnTo>
                  <a:lnTo>
                    <a:pt x="196" y="41"/>
                  </a:lnTo>
                  <a:lnTo>
                    <a:pt x="193" y="45"/>
                  </a:lnTo>
                  <a:lnTo>
                    <a:pt x="189" y="49"/>
                  </a:lnTo>
                  <a:lnTo>
                    <a:pt x="186" y="52"/>
                  </a:lnTo>
                  <a:lnTo>
                    <a:pt x="182" y="55"/>
                  </a:lnTo>
                  <a:lnTo>
                    <a:pt x="177" y="57"/>
                  </a:lnTo>
                  <a:lnTo>
                    <a:pt x="172" y="57"/>
                  </a:lnTo>
                  <a:lnTo>
                    <a:pt x="166" y="57"/>
                  </a:lnTo>
                  <a:lnTo>
                    <a:pt x="161" y="55"/>
                  </a:lnTo>
                  <a:lnTo>
                    <a:pt x="155" y="51"/>
                  </a:lnTo>
                  <a:lnTo>
                    <a:pt x="150" y="47"/>
                  </a:lnTo>
                  <a:lnTo>
                    <a:pt x="143" y="43"/>
                  </a:lnTo>
                  <a:lnTo>
                    <a:pt x="139" y="39"/>
                  </a:lnTo>
                  <a:lnTo>
                    <a:pt x="134" y="38"/>
                  </a:lnTo>
                  <a:lnTo>
                    <a:pt x="131" y="37"/>
                  </a:lnTo>
                  <a:lnTo>
                    <a:pt x="127" y="37"/>
                  </a:lnTo>
                  <a:lnTo>
                    <a:pt x="125" y="38"/>
                  </a:lnTo>
                  <a:lnTo>
                    <a:pt x="122" y="41"/>
                  </a:lnTo>
                  <a:lnTo>
                    <a:pt x="120" y="43"/>
                  </a:lnTo>
                  <a:lnTo>
                    <a:pt x="113" y="50"/>
                  </a:lnTo>
                  <a:lnTo>
                    <a:pt x="106" y="58"/>
                  </a:lnTo>
                  <a:lnTo>
                    <a:pt x="100" y="69"/>
                  </a:lnTo>
                  <a:lnTo>
                    <a:pt x="92" y="81"/>
                  </a:lnTo>
                  <a:lnTo>
                    <a:pt x="92" y="204"/>
                  </a:lnTo>
                  <a:lnTo>
                    <a:pt x="93" y="214"/>
                  </a:lnTo>
                  <a:lnTo>
                    <a:pt x="94" y="223"/>
                  </a:lnTo>
                  <a:lnTo>
                    <a:pt x="95" y="230"/>
                  </a:lnTo>
                  <a:lnTo>
                    <a:pt x="98" y="237"/>
                  </a:lnTo>
                  <a:lnTo>
                    <a:pt x="100" y="240"/>
                  </a:lnTo>
                  <a:lnTo>
                    <a:pt x="103" y="243"/>
                  </a:lnTo>
                  <a:lnTo>
                    <a:pt x="106" y="246"/>
                  </a:lnTo>
                  <a:lnTo>
                    <a:pt x="111" y="249"/>
                  </a:lnTo>
                  <a:lnTo>
                    <a:pt x="116" y="252"/>
                  </a:lnTo>
                  <a:lnTo>
                    <a:pt x="123" y="253"/>
                  </a:lnTo>
                  <a:lnTo>
                    <a:pt x="130" y="254"/>
                  </a:lnTo>
                  <a:lnTo>
                    <a:pt x="139" y="254"/>
                  </a:lnTo>
                  <a:lnTo>
                    <a:pt x="139" y="265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12" y="254"/>
                  </a:lnTo>
                  <a:lnTo>
                    <a:pt x="21" y="253"/>
                  </a:lnTo>
                  <a:lnTo>
                    <a:pt x="28" y="251"/>
                  </a:lnTo>
                  <a:lnTo>
                    <a:pt x="33" y="248"/>
                  </a:lnTo>
                  <a:lnTo>
                    <a:pt x="37" y="245"/>
                  </a:lnTo>
                  <a:lnTo>
                    <a:pt x="39" y="242"/>
                  </a:lnTo>
                  <a:lnTo>
                    <a:pt x="41" y="239"/>
                  </a:lnTo>
                  <a:lnTo>
                    <a:pt x="43" y="233"/>
                  </a:lnTo>
                  <a:lnTo>
                    <a:pt x="45" y="225"/>
                  </a:lnTo>
                  <a:lnTo>
                    <a:pt x="45" y="206"/>
                  </a:lnTo>
                  <a:lnTo>
                    <a:pt x="45" y="106"/>
                  </a:lnTo>
                  <a:lnTo>
                    <a:pt x="45" y="87"/>
                  </a:lnTo>
                  <a:lnTo>
                    <a:pt x="45" y="71"/>
                  </a:lnTo>
                  <a:lnTo>
                    <a:pt x="43" y="60"/>
                  </a:lnTo>
                  <a:lnTo>
                    <a:pt x="43" y="53"/>
                  </a:lnTo>
                  <a:lnTo>
                    <a:pt x="42" y="49"/>
                  </a:lnTo>
                  <a:lnTo>
                    <a:pt x="40" y="46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3" y="39"/>
                  </a:lnTo>
                  <a:lnTo>
                    <a:pt x="30" y="38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14" y="38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3" name="Freeform 1484"/>
            <p:cNvSpPr>
              <a:spLocks/>
            </p:cNvSpPr>
            <p:nvPr/>
          </p:nvSpPr>
          <p:spPr bwMode="auto">
            <a:xfrm>
              <a:off x="4071" y="1107"/>
              <a:ext cx="36" cy="116"/>
            </a:xfrm>
            <a:custGeom>
              <a:avLst/>
              <a:gdLst>
                <a:gd name="T0" fmla="*/ 160 w 160"/>
                <a:gd name="T1" fmla="*/ 522 h 522"/>
                <a:gd name="T2" fmla="*/ 120 w 160"/>
                <a:gd name="T3" fmla="*/ 499 h 522"/>
                <a:gd name="T4" fmla="*/ 87 w 160"/>
                <a:gd name="T5" fmla="*/ 472 h 522"/>
                <a:gd name="T6" fmla="*/ 67 w 160"/>
                <a:gd name="T7" fmla="*/ 451 h 522"/>
                <a:gd name="T8" fmla="*/ 50 w 160"/>
                <a:gd name="T9" fmla="*/ 428 h 522"/>
                <a:gd name="T10" fmla="*/ 35 w 160"/>
                <a:gd name="T11" fmla="*/ 403 h 522"/>
                <a:gd name="T12" fmla="*/ 22 w 160"/>
                <a:gd name="T13" fmla="*/ 376 h 522"/>
                <a:gd name="T14" fmla="*/ 12 w 160"/>
                <a:gd name="T15" fmla="*/ 348 h 522"/>
                <a:gd name="T16" fmla="*/ 6 w 160"/>
                <a:gd name="T17" fmla="*/ 320 h 522"/>
                <a:gd name="T18" fmla="*/ 1 w 160"/>
                <a:gd name="T19" fmla="*/ 291 h 522"/>
                <a:gd name="T20" fmla="*/ 0 w 160"/>
                <a:gd name="T21" fmla="*/ 262 h 522"/>
                <a:gd name="T22" fmla="*/ 3 w 160"/>
                <a:gd name="T23" fmla="*/ 219 h 522"/>
                <a:gd name="T24" fmla="*/ 11 w 160"/>
                <a:gd name="T25" fmla="*/ 179 h 522"/>
                <a:gd name="T26" fmla="*/ 25 w 160"/>
                <a:gd name="T27" fmla="*/ 140 h 522"/>
                <a:gd name="T28" fmla="*/ 43 w 160"/>
                <a:gd name="T29" fmla="*/ 102 h 522"/>
                <a:gd name="T30" fmla="*/ 68 w 160"/>
                <a:gd name="T31" fmla="*/ 69 h 522"/>
                <a:gd name="T32" fmla="*/ 95 w 160"/>
                <a:gd name="T33" fmla="*/ 41 h 522"/>
                <a:gd name="T34" fmla="*/ 125 w 160"/>
                <a:gd name="T35" fmla="*/ 18 h 522"/>
                <a:gd name="T36" fmla="*/ 160 w 160"/>
                <a:gd name="T37" fmla="*/ 0 h 522"/>
                <a:gd name="T38" fmla="*/ 151 w 160"/>
                <a:gd name="T39" fmla="*/ 17 h 522"/>
                <a:gd name="T40" fmla="*/ 134 w 160"/>
                <a:gd name="T41" fmla="*/ 28 h 522"/>
                <a:gd name="T42" fmla="*/ 120 w 160"/>
                <a:gd name="T43" fmla="*/ 41 h 522"/>
                <a:gd name="T44" fmla="*/ 106 w 160"/>
                <a:gd name="T45" fmla="*/ 56 h 522"/>
                <a:gd name="T46" fmla="*/ 95 w 160"/>
                <a:gd name="T47" fmla="*/ 72 h 522"/>
                <a:gd name="T48" fmla="*/ 85 w 160"/>
                <a:gd name="T49" fmla="*/ 91 h 522"/>
                <a:gd name="T50" fmla="*/ 73 w 160"/>
                <a:gd name="T51" fmla="*/ 124 h 522"/>
                <a:gd name="T52" fmla="*/ 62 w 160"/>
                <a:gd name="T53" fmla="*/ 173 h 522"/>
                <a:gd name="T54" fmla="*/ 57 w 160"/>
                <a:gd name="T55" fmla="*/ 227 h 522"/>
                <a:gd name="T56" fmla="*/ 57 w 160"/>
                <a:gd name="T57" fmla="*/ 283 h 522"/>
                <a:gd name="T58" fmla="*/ 61 w 160"/>
                <a:gd name="T59" fmla="*/ 338 h 522"/>
                <a:gd name="T60" fmla="*/ 69 w 160"/>
                <a:gd name="T61" fmla="*/ 381 h 522"/>
                <a:gd name="T62" fmla="*/ 78 w 160"/>
                <a:gd name="T63" fmla="*/ 412 h 522"/>
                <a:gd name="T64" fmla="*/ 89 w 160"/>
                <a:gd name="T65" fmla="*/ 437 h 522"/>
                <a:gd name="T66" fmla="*/ 103 w 160"/>
                <a:gd name="T67" fmla="*/ 460 h 522"/>
                <a:gd name="T68" fmla="*/ 122 w 160"/>
                <a:gd name="T69" fmla="*/ 481 h 522"/>
                <a:gd name="T70" fmla="*/ 145 w 160"/>
                <a:gd name="T71" fmla="*/ 50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" h="522">
                  <a:moveTo>
                    <a:pt x="160" y="512"/>
                  </a:moveTo>
                  <a:lnTo>
                    <a:pt x="160" y="522"/>
                  </a:lnTo>
                  <a:lnTo>
                    <a:pt x="139" y="512"/>
                  </a:lnTo>
                  <a:lnTo>
                    <a:pt x="120" y="499"/>
                  </a:lnTo>
                  <a:lnTo>
                    <a:pt x="102" y="486"/>
                  </a:lnTo>
                  <a:lnTo>
                    <a:pt x="87" y="472"/>
                  </a:lnTo>
                  <a:lnTo>
                    <a:pt x="77" y="462"/>
                  </a:lnTo>
                  <a:lnTo>
                    <a:pt x="67" y="451"/>
                  </a:lnTo>
                  <a:lnTo>
                    <a:pt x="58" y="439"/>
                  </a:lnTo>
                  <a:lnTo>
                    <a:pt x="50" y="428"/>
                  </a:lnTo>
                  <a:lnTo>
                    <a:pt x="42" y="416"/>
                  </a:lnTo>
                  <a:lnTo>
                    <a:pt x="35" y="403"/>
                  </a:lnTo>
                  <a:lnTo>
                    <a:pt x="28" y="390"/>
                  </a:lnTo>
                  <a:lnTo>
                    <a:pt x="22" y="376"/>
                  </a:lnTo>
                  <a:lnTo>
                    <a:pt x="17" y="362"/>
                  </a:lnTo>
                  <a:lnTo>
                    <a:pt x="12" y="348"/>
                  </a:lnTo>
                  <a:lnTo>
                    <a:pt x="8" y="334"/>
                  </a:lnTo>
                  <a:lnTo>
                    <a:pt x="6" y="320"/>
                  </a:lnTo>
                  <a:lnTo>
                    <a:pt x="3" y="306"/>
                  </a:lnTo>
                  <a:lnTo>
                    <a:pt x="1" y="291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0" y="240"/>
                  </a:lnTo>
                  <a:lnTo>
                    <a:pt x="3" y="219"/>
                  </a:lnTo>
                  <a:lnTo>
                    <a:pt x="6" y="198"/>
                  </a:lnTo>
                  <a:lnTo>
                    <a:pt x="11" y="179"/>
                  </a:lnTo>
                  <a:lnTo>
                    <a:pt x="17" y="158"/>
                  </a:lnTo>
                  <a:lnTo>
                    <a:pt x="25" y="140"/>
                  </a:lnTo>
                  <a:lnTo>
                    <a:pt x="33" y="121"/>
                  </a:lnTo>
                  <a:lnTo>
                    <a:pt x="43" y="102"/>
                  </a:lnTo>
                  <a:lnTo>
                    <a:pt x="56" y="85"/>
                  </a:lnTo>
                  <a:lnTo>
                    <a:pt x="68" y="69"/>
                  </a:lnTo>
                  <a:lnTo>
                    <a:pt x="81" y="55"/>
                  </a:lnTo>
                  <a:lnTo>
                    <a:pt x="95" y="41"/>
                  </a:lnTo>
                  <a:lnTo>
                    <a:pt x="110" y="29"/>
                  </a:lnTo>
                  <a:lnTo>
                    <a:pt x="125" y="18"/>
                  </a:lnTo>
                  <a:lnTo>
                    <a:pt x="142" y="9"/>
                  </a:lnTo>
                  <a:lnTo>
                    <a:pt x="160" y="0"/>
                  </a:lnTo>
                  <a:lnTo>
                    <a:pt x="160" y="12"/>
                  </a:lnTo>
                  <a:lnTo>
                    <a:pt x="151" y="17"/>
                  </a:lnTo>
                  <a:lnTo>
                    <a:pt x="142" y="23"/>
                  </a:lnTo>
                  <a:lnTo>
                    <a:pt x="134" y="28"/>
                  </a:lnTo>
                  <a:lnTo>
                    <a:pt x="127" y="34"/>
                  </a:lnTo>
                  <a:lnTo>
                    <a:pt x="120" y="41"/>
                  </a:lnTo>
                  <a:lnTo>
                    <a:pt x="113" y="48"/>
                  </a:lnTo>
                  <a:lnTo>
                    <a:pt x="106" y="56"/>
                  </a:lnTo>
                  <a:lnTo>
                    <a:pt x="101" y="65"/>
                  </a:lnTo>
                  <a:lnTo>
                    <a:pt x="95" y="72"/>
                  </a:lnTo>
                  <a:lnTo>
                    <a:pt x="90" y="82"/>
                  </a:lnTo>
                  <a:lnTo>
                    <a:pt x="85" y="91"/>
                  </a:lnTo>
                  <a:lnTo>
                    <a:pt x="81" y="101"/>
                  </a:lnTo>
                  <a:lnTo>
                    <a:pt x="73" y="124"/>
                  </a:lnTo>
                  <a:lnTo>
                    <a:pt x="67" y="148"/>
                  </a:lnTo>
                  <a:lnTo>
                    <a:pt x="62" y="173"/>
                  </a:lnTo>
                  <a:lnTo>
                    <a:pt x="59" y="200"/>
                  </a:lnTo>
                  <a:lnTo>
                    <a:pt x="57" y="227"/>
                  </a:lnTo>
                  <a:lnTo>
                    <a:pt x="56" y="254"/>
                  </a:lnTo>
                  <a:lnTo>
                    <a:pt x="57" y="283"/>
                  </a:lnTo>
                  <a:lnTo>
                    <a:pt x="58" y="311"/>
                  </a:lnTo>
                  <a:lnTo>
                    <a:pt x="61" y="338"/>
                  </a:lnTo>
                  <a:lnTo>
                    <a:pt x="66" y="363"/>
                  </a:lnTo>
                  <a:lnTo>
                    <a:pt x="69" y="381"/>
                  </a:lnTo>
                  <a:lnTo>
                    <a:pt x="73" y="398"/>
                  </a:lnTo>
                  <a:lnTo>
                    <a:pt x="78" y="412"/>
                  </a:lnTo>
                  <a:lnTo>
                    <a:pt x="83" y="425"/>
                  </a:lnTo>
                  <a:lnTo>
                    <a:pt x="89" y="437"/>
                  </a:lnTo>
                  <a:lnTo>
                    <a:pt x="95" y="448"/>
                  </a:lnTo>
                  <a:lnTo>
                    <a:pt x="103" y="460"/>
                  </a:lnTo>
                  <a:lnTo>
                    <a:pt x="112" y="471"/>
                  </a:lnTo>
                  <a:lnTo>
                    <a:pt x="122" y="481"/>
                  </a:lnTo>
                  <a:lnTo>
                    <a:pt x="133" y="492"/>
                  </a:lnTo>
                  <a:lnTo>
                    <a:pt x="145" y="502"/>
                  </a:lnTo>
                  <a:lnTo>
                    <a:pt x="160" y="5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4" name="Freeform 1485"/>
            <p:cNvSpPr>
              <a:spLocks/>
            </p:cNvSpPr>
            <p:nvPr/>
          </p:nvSpPr>
          <p:spPr bwMode="auto">
            <a:xfrm>
              <a:off x="4114" y="1111"/>
              <a:ext cx="76" cy="84"/>
            </a:xfrm>
            <a:custGeom>
              <a:avLst/>
              <a:gdLst>
                <a:gd name="T0" fmla="*/ 323 w 328"/>
                <a:gd name="T1" fmla="*/ 0 h 382"/>
                <a:gd name="T2" fmla="*/ 328 w 328"/>
                <a:gd name="T3" fmla="*/ 90 h 382"/>
                <a:gd name="T4" fmla="*/ 317 w 328"/>
                <a:gd name="T5" fmla="*/ 90 h 382"/>
                <a:gd name="T6" fmla="*/ 316 w 328"/>
                <a:gd name="T7" fmla="*/ 79 h 382"/>
                <a:gd name="T8" fmla="*/ 314 w 328"/>
                <a:gd name="T9" fmla="*/ 69 h 382"/>
                <a:gd name="T10" fmla="*/ 311 w 328"/>
                <a:gd name="T11" fmla="*/ 62 h 382"/>
                <a:gd name="T12" fmla="*/ 309 w 328"/>
                <a:gd name="T13" fmla="*/ 56 h 382"/>
                <a:gd name="T14" fmla="*/ 304 w 328"/>
                <a:gd name="T15" fmla="*/ 49 h 382"/>
                <a:gd name="T16" fmla="*/ 298 w 328"/>
                <a:gd name="T17" fmla="*/ 42 h 382"/>
                <a:gd name="T18" fmla="*/ 291 w 328"/>
                <a:gd name="T19" fmla="*/ 37 h 382"/>
                <a:gd name="T20" fmla="*/ 285 w 328"/>
                <a:gd name="T21" fmla="*/ 33 h 382"/>
                <a:gd name="T22" fmla="*/ 277 w 328"/>
                <a:gd name="T23" fmla="*/ 28 h 382"/>
                <a:gd name="T24" fmla="*/ 267 w 328"/>
                <a:gd name="T25" fmla="*/ 26 h 382"/>
                <a:gd name="T26" fmla="*/ 257 w 328"/>
                <a:gd name="T27" fmla="*/ 25 h 382"/>
                <a:gd name="T28" fmla="*/ 246 w 328"/>
                <a:gd name="T29" fmla="*/ 24 h 382"/>
                <a:gd name="T30" fmla="*/ 191 w 328"/>
                <a:gd name="T31" fmla="*/ 24 h 382"/>
                <a:gd name="T32" fmla="*/ 191 w 328"/>
                <a:gd name="T33" fmla="*/ 315 h 382"/>
                <a:gd name="T34" fmla="*/ 191 w 328"/>
                <a:gd name="T35" fmla="*/ 331 h 382"/>
                <a:gd name="T36" fmla="*/ 192 w 328"/>
                <a:gd name="T37" fmla="*/ 344 h 382"/>
                <a:gd name="T38" fmla="*/ 195 w 328"/>
                <a:gd name="T39" fmla="*/ 354 h 382"/>
                <a:gd name="T40" fmla="*/ 199 w 328"/>
                <a:gd name="T41" fmla="*/ 359 h 382"/>
                <a:gd name="T42" fmla="*/ 204 w 328"/>
                <a:gd name="T43" fmla="*/ 364 h 382"/>
                <a:gd name="T44" fmla="*/ 212 w 328"/>
                <a:gd name="T45" fmla="*/ 368 h 382"/>
                <a:gd name="T46" fmla="*/ 222 w 328"/>
                <a:gd name="T47" fmla="*/ 370 h 382"/>
                <a:gd name="T48" fmla="*/ 232 w 328"/>
                <a:gd name="T49" fmla="*/ 371 h 382"/>
                <a:gd name="T50" fmla="*/ 246 w 328"/>
                <a:gd name="T51" fmla="*/ 371 h 382"/>
                <a:gd name="T52" fmla="*/ 246 w 328"/>
                <a:gd name="T53" fmla="*/ 382 h 382"/>
                <a:gd name="T54" fmla="*/ 79 w 328"/>
                <a:gd name="T55" fmla="*/ 382 h 382"/>
                <a:gd name="T56" fmla="*/ 79 w 328"/>
                <a:gd name="T57" fmla="*/ 371 h 382"/>
                <a:gd name="T58" fmla="*/ 94 w 328"/>
                <a:gd name="T59" fmla="*/ 371 h 382"/>
                <a:gd name="T60" fmla="*/ 105 w 328"/>
                <a:gd name="T61" fmla="*/ 370 h 382"/>
                <a:gd name="T62" fmla="*/ 115 w 328"/>
                <a:gd name="T63" fmla="*/ 368 h 382"/>
                <a:gd name="T64" fmla="*/ 119 w 328"/>
                <a:gd name="T65" fmla="*/ 365 h 382"/>
                <a:gd name="T66" fmla="*/ 122 w 328"/>
                <a:gd name="T67" fmla="*/ 362 h 382"/>
                <a:gd name="T68" fmla="*/ 126 w 328"/>
                <a:gd name="T69" fmla="*/ 360 h 382"/>
                <a:gd name="T70" fmla="*/ 129 w 328"/>
                <a:gd name="T71" fmla="*/ 356 h 382"/>
                <a:gd name="T72" fmla="*/ 131 w 328"/>
                <a:gd name="T73" fmla="*/ 350 h 382"/>
                <a:gd name="T74" fmla="*/ 133 w 328"/>
                <a:gd name="T75" fmla="*/ 342 h 382"/>
                <a:gd name="T76" fmla="*/ 134 w 328"/>
                <a:gd name="T77" fmla="*/ 330 h 382"/>
                <a:gd name="T78" fmla="*/ 136 w 328"/>
                <a:gd name="T79" fmla="*/ 315 h 382"/>
                <a:gd name="T80" fmla="*/ 136 w 328"/>
                <a:gd name="T81" fmla="*/ 24 h 382"/>
                <a:gd name="T82" fmla="*/ 88 w 328"/>
                <a:gd name="T83" fmla="*/ 24 h 382"/>
                <a:gd name="T84" fmla="*/ 75 w 328"/>
                <a:gd name="T85" fmla="*/ 25 h 382"/>
                <a:gd name="T86" fmla="*/ 65 w 328"/>
                <a:gd name="T87" fmla="*/ 25 h 382"/>
                <a:gd name="T88" fmla="*/ 56 w 328"/>
                <a:gd name="T89" fmla="*/ 26 h 382"/>
                <a:gd name="T90" fmla="*/ 49 w 328"/>
                <a:gd name="T91" fmla="*/ 28 h 382"/>
                <a:gd name="T92" fmla="*/ 42 w 328"/>
                <a:gd name="T93" fmla="*/ 31 h 382"/>
                <a:gd name="T94" fmla="*/ 35 w 328"/>
                <a:gd name="T95" fmla="*/ 36 h 382"/>
                <a:gd name="T96" fmla="*/ 28 w 328"/>
                <a:gd name="T97" fmla="*/ 42 h 382"/>
                <a:gd name="T98" fmla="*/ 23 w 328"/>
                <a:gd name="T99" fmla="*/ 49 h 382"/>
                <a:gd name="T100" fmla="*/ 18 w 328"/>
                <a:gd name="T101" fmla="*/ 57 h 382"/>
                <a:gd name="T102" fmla="*/ 15 w 328"/>
                <a:gd name="T103" fmla="*/ 67 h 382"/>
                <a:gd name="T104" fmla="*/ 12 w 328"/>
                <a:gd name="T105" fmla="*/ 78 h 382"/>
                <a:gd name="T106" fmla="*/ 11 w 328"/>
                <a:gd name="T107" fmla="*/ 90 h 382"/>
                <a:gd name="T108" fmla="*/ 0 w 328"/>
                <a:gd name="T109" fmla="*/ 90 h 382"/>
                <a:gd name="T110" fmla="*/ 4 w 328"/>
                <a:gd name="T111" fmla="*/ 0 h 382"/>
                <a:gd name="T112" fmla="*/ 323 w 328"/>
                <a:gd name="T1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8" h="382">
                  <a:moveTo>
                    <a:pt x="323" y="0"/>
                  </a:moveTo>
                  <a:lnTo>
                    <a:pt x="328" y="90"/>
                  </a:lnTo>
                  <a:lnTo>
                    <a:pt x="317" y="90"/>
                  </a:lnTo>
                  <a:lnTo>
                    <a:pt x="316" y="79"/>
                  </a:lnTo>
                  <a:lnTo>
                    <a:pt x="314" y="69"/>
                  </a:lnTo>
                  <a:lnTo>
                    <a:pt x="311" y="62"/>
                  </a:lnTo>
                  <a:lnTo>
                    <a:pt x="309" y="56"/>
                  </a:lnTo>
                  <a:lnTo>
                    <a:pt x="304" y="49"/>
                  </a:lnTo>
                  <a:lnTo>
                    <a:pt x="298" y="42"/>
                  </a:lnTo>
                  <a:lnTo>
                    <a:pt x="291" y="37"/>
                  </a:lnTo>
                  <a:lnTo>
                    <a:pt x="285" y="33"/>
                  </a:lnTo>
                  <a:lnTo>
                    <a:pt x="277" y="28"/>
                  </a:lnTo>
                  <a:lnTo>
                    <a:pt x="267" y="26"/>
                  </a:lnTo>
                  <a:lnTo>
                    <a:pt x="257" y="25"/>
                  </a:lnTo>
                  <a:lnTo>
                    <a:pt x="246" y="24"/>
                  </a:lnTo>
                  <a:lnTo>
                    <a:pt x="191" y="24"/>
                  </a:lnTo>
                  <a:lnTo>
                    <a:pt x="191" y="315"/>
                  </a:lnTo>
                  <a:lnTo>
                    <a:pt x="191" y="331"/>
                  </a:lnTo>
                  <a:lnTo>
                    <a:pt x="192" y="344"/>
                  </a:lnTo>
                  <a:lnTo>
                    <a:pt x="195" y="354"/>
                  </a:lnTo>
                  <a:lnTo>
                    <a:pt x="199" y="359"/>
                  </a:lnTo>
                  <a:lnTo>
                    <a:pt x="204" y="364"/>
                  </a:lnTo>
                  <a:lnTo>
                    <a:pt x="212" y="368"/>
                  </a:lnTo>
                  <a:lnTo>
                    <a:pt x="222" y="370"/>
                  </a:lnTo>
                  <a:lnTo>
                    <a:pt x="232" y="371"/>
                  </a:lnTo>
                  <a:lnTo>
                    <a:pt x="246" y="371"/>
                  </a:lnTo>
                  <a:lnTo>
                    <a:pt x="246" y="382"/>
                  </a:lnTo>
                  <a:lnTo>
                    <a:pt x="79" y="382"/>
                  </a:lnTo>
                  <a:lnTo>
                    <a:pt x="79" y="371"/>
                  </a:lnTo>
                  <a:lnTo>
                    <a:pt x="94" y="371"/>
                  </a:lnTo>
                  <a:lnTo>
                    <a:pt x="105" y="370"/>
                  </a:lnTo>
                  <a:lnTo>
                    <a:pt x="115" y="368"/>
                  </a:lnTo>
                  <a:lnTo>
                    <a:pt x="119" y="365"/>
                  </a:lnTo>
                  <a:lnTo>
                    <a:pt x="122" y="362"/>
                  </a:lnTo>
                  <a:lnTo>
                    <a:pt x="126" y="360"/>
                  </a:lnTo>
                  <a:lnTo>
                    <a:pt x="129" y="356"/>
                  </a:lnTo>
                  <a:lnTo>
                    <a:pt x="131" y="350"/>
                  </a:lnTo>
                  <a:lnTo>
                    <a:pt x="133" y="342"/>
                  </a:lnTo>
                  <a:lnTo>
                    <a:pt x="134" y="330"/>
                  </a:lnTo>
                  <a:lnTo>
                    <a:pt x="136" y="315"/>
                  </a:lnTo>
                  <a:lnTo>
                    <a:pt x="136" y="24"/>
                  </a:lnTo>
                  <a:lnTo>
                    <a:pt x="88" y="24"/>
                  </a:lnTo>
                  <a:lnTo>
                    <a:pt x="75" y="25"/>
                  </a:lnTo>
                  <a:lnTo>
                    <a:pt x="65" y="25"/>
                  </a:lnTo>
                  <a:lnTo>
                    <a:pt x="56" y="26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35" y="36"/>
                  </a:lnTo>
                  <a:lnTo>
                    <a:pt x="28" y="42"/>
                  </a:lnTo>
                  <a:lnTo>
                    <a:pt x="23" y="49"/>
                  </a:lnTo>
                  <a:lnTo>
                    <a:pt x="18" y="57"/>
                  </a:lnTo>
                  <a:lnTo>
                    <a:pt x="15" y="67"/>
                  </a:lnTo>
                  <a:lnTo>
                    <a:pt x="12" y="78"/>
                  </a:lnTo>
                  <a:lnTo>
                    <a:pt x="11" y="90"/>
                  </a:lnTo>
                  <a:lnTo>
                    <a:pt x="0" y="90"/>
                  </a:lnTo>
                  <a:lnTo>
                    <a:pt x="4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5" name="Freeform 1486"/>
            <p:cNvSpPr>
              <a:spLocks/>
            </p:cNvSpPr>
            <p:nvPr/>
          </p:nvSpPr>
          <p:spPr bwMode="auto">
            <a:xfrm>
              <a:off x="4195" y="1152"/>
              <a:ext cx="71" cy="19"/>
            </a:xfrm>
            <a:custGeom>
              <a:avLst/>
              <a:gdLst>
                <a:gd name="T0" fmla="*/ 308 w 308"/>
                <a:gd name="T1" fmla="*/ 1 h 79"/>
                <a:gd name="T2" fmla="*/ 306 w 308"/>
                <a:gd name="T3" fmla="*/ 18 h 79"/>
                <a:gd name="T4" fmla="*/ 302 w 308"/>
                <a:gd name="T5" fmla="*/ 33 h 79"/>
                <a:gd name="T6" fmla="*/ 295 w 308"/>
                <a:gd name="T7" fmla="*/ 46 h 79"/>
                <a:gd name="T8" fmla="*/ 286 w 308"/>
                <a:gd name="T9" fmla="*/ 58 h 79"/>
                <a:gd name="T10" fmla="*/ 276 w 308"/>
                <a:gd name="T11" fmla="*/ 67 h 79"/>
                <a:gd name="T12" fmla="*/ 264 w 308"/>
                <a:gd name="T13" fmla="*/ 73 h 79"/>
                <a:gd name="T14" fmla="*/ 251 w 308"/>
                <a:gd name="T15" fmla="*/ 77 h 79"/>
                <a:gd name="T16" fmla="*/ 238 w 308"/>
                <a:gd name="T17" fmla="*/ 79 h 79"/>
                <a:gd name="T18" fmla="*/ 209 w 308"/>
                <a:gd name="T19" fmla="*/ 74 h 79"/>
                <a:gd name="T20" fmla="*/ 181 w 308"/>
                <a:gd name="T21" fmla="*/ 65 h 79"/>
                <a:gd name="T22" fmla="*/ 129 w 308"/>
                <a:gd name="T23" fmla="*/ 44 h 79"/>
                <a:gd name="T24" fmla="*/ 92 w 308"/>
                <a:gd name="T25" fmla="*/ 31 h 79"/>
                <a:gd name="T26" fmla="*/ 66 w 308"/>
                <a:gd name="T27" fmla="*/ 27 h 79"/>
                <a:gd name="T28" fmla="*/ 47 w 308"/>
                <a:gd name="T29" fmla="*/ 30 h 79"/>
                <a:gd name="T30" fmla="*/ 32 w 308"/>
                <a:gd name="T31" fmla="*/ 39 h 79"/>
                <a:gd name="T32" fmla="*/ 20 w 308"/>
                <a:gd name="T33" fmla="*/ 55 h 79"/>
                <a:gd name="T34" fmla="*/ 12 w 308"/>
                <a:gd name="T35" fmla="*/ 77 h 79"/>
                <a:gd name="T36" fmla="*/ 1 w 308"/>
                <a:gd name="T37" fmla="*/ 69 h 79"/>
                <a:gd name="T38" fmla="*/ 3 w 308"/>
                <a:gd name="T39" fmla="*/ 52 h 79"/>
                <a:gd name="T40" fmla="*/ 9 w 308"/>
                <a:gd name="T41" fmla="*/ 38 h 79"/>
                <a:gd name="T42" fmla="*/ 17 w 308"/>
                <a:gd name="T43" fmla="*/ 26 h 79"/>
                <a:gd name="T44" fmla="*/ 26 w 308"/>
                <a:gd name="T45" fmla="*/ 15 h 79"/>
                <a:gd name="T46" fmla="*/ 36 w 308"/>
                <a:gd name="T47" fmla="*/ 7 h 79"/>
                <a:gd name="T48" fmla="*/ 49 w 308"/>
                <a:gd name="T49" fmla="*/ 3 h 79"/>
                <a:gd name="T50" fmla="*/ 61 w 308"/>
                <a:gd name="T51" fmla="*/ 0 h 79"/>
                <a:gd name="T52" fmla="*/ 81 w 308"/>
                <a:gd name="T53" fmla="*/ 1 h 79"/>
                <a:gd name="T54" fmla="*/ 109 w 308"/>
                <a:gd name="T55" fmla="*/ 9 h 79"/>
                <a:gd name="T56" fmla="*/ 149 w 308"/>
                <a:gd name="T57" fmla="*/ 24 h 79"/>
                <a:gd name="T58" fmla="*/ 196 w 308"/>
                <a:gd name="T59" fmla="*/ 42 h 79"/>
                <a:gd name="T60" fmla="*/ 230 w 308"/>
                <a:gd name="T61" fmla="*/ 52 h 79"/>
                <a:gd name="T62" fmla="*/ 252 w 308"/>
                <a:gd name="T63" fmla="*/ 52 h 79"/>
                <a:gd name="T64" fmla="*/ 270 w 308"/>
                <a:gd name="T65" fmla="*/ 45 h 79"/>
                <a:gd name="T66" fmla="*/ 284 w 308"/>
                <a:gd name="T67" fmla="*/ 32 h 79"/>
                <a:gd name="T68" fmla="*/ 293 w 308"/>
                <a:gd name="T69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8" h="79">
                  <a:moveTo>
                    <a:pt x="295" y="1"/>
                  </a:moveTo>
                  <a:lnTo>
                    <a:pt x="308" y="1"/>
                  </a:lnTo>
                  <a:lnTo>
                    <a:pt x="307" y="10"/>
                  </a:lnTo>
                  <a:lnTo>
                    <a:pt x="306" y="18"/>
                  </a:lnTo>
                  <a:lnTo>
                    <a:pt x="305" y="26"/>
                  </a:lnTo>
                  <a:lnTo>
                    <a:pt x="302" y="33"/>
                  </a:lnTo>
                  <a:lnTo>
                    <a:pt x="300" y="40"/>
                  </a:lnTo>
                  <a:lnTo>
                    <a:pt x="295" y="46"/>
                  </a:lnTo>
                  <a:lnTo>
                    <a:pt x="292" y="53"/>
                  </a:lnTo>
                  <a:lnTo>
                    <a:pt x="286" y="58"/>
                  </a:lnTo>
                  <a:lnTo>
                    <a:pt x="282" y="62"/>
                  </a:lnTo>
                  <a:lnTo>
                    <a:pt x="276" y="67"/>
                  </a:lnTo>
                  <a:lnTo>
                    <a:pt x="271" y="71"/>
                  </a:lnTo>
                  <a:lnTo>
                    <a:pt x="264" y="73"/>
                  </a:lnTo>
                  <a:lnTo>
                    <a:pt x="258" y="75"/>
                  </a:lnTo>
                  <a:lnTo>
                    <a:pt x="251" y="77"/>
                  </a:lnTo>
                  <a:lnTo>
                    <a:pt x="244" y="79"/>
                  </a:lnTo>
                  <a:lnTo>
                    <a:pt x="238" y="79"/>
                  </a:lnTo>
                  <a:lnTo>
                    <a:pt x="223" y="77"/>
                  </a:lnTo>
                  <a:lnTo>
                    <a:pt x="209" y="74"/>
                  </a:lnTo>
                  <a:lnTo>
                    <a:pt x="198" y="71"/>
                  </a:lnTo>
                  <a:lnTo>
                    <a:pt x="181" y="65"/>
                  </a:lnTo>
                  <a:lnTo>
                    <a:pt x="158" y="56"/>
                  </a:lnTo>
                  <a:lnTo>
                    <a:pt x="129" y="44"/>
                  </a:lnTo>
                  <a:lnTo>
                    <a:pt x="109" y="37"/>
                  </a:lnTo>
                  <a:lnTo>
                    <a:pt x="92" y="31"/>
                  </a:lnTo>
                  <a:lnTo>
                    <a:pt x="77" y="28"/>
                  </a:lnTo>
                  <a:lnTo>
                    <a:pt x="66" y="27"/>
                  </a:lnTo>
                  <a:lnTo>
                    <a:pt x="56" y="27"/>
                  </a:lnTo>
                  <a:lnTo>
                    <a:pt x="47" y="30"/>
                  </a:lnTo>
                  <a:lnTo>
                    <a:pt x="40" y="33"/>
                  </a:lnTo>
                  <a:lnTo>
                    <a:pt x="32" y="39"/>
                  </a:lnTo>
                  <a:lnTo>
                    <a:pt x="25" y="45"/>
                  </a:lnTo>
                  <a:lnTo>
                    <a:pt x="20" y="55"/>
                  </a:lnTo>
                  <a:lnTo>
                    <a:pt x="17" y="66"/>
                  </a:lnTo>
                  <a:lnTo>
                    <a:pt x="12" y="77"/>
                  </a:lnTo>
                  <a:lnTo>
                    <a:pt x="0" y="77"/>
                  </a:lnTo>
                  <a:lnTo>
                    <a:pt x="1" y="69"/>
                  </a:lnTo>
                  <a:lnTo>
                    <a:pt x="2" y="60"/>
                  </a:lnTo>
                  <a:lnTo>
                    <a:pt x="3" y="52"/>
                  </a:lnTo>
                  <a:lnTo>
                    <a:pt x="7" y="44"/>
                  </a:lnTo>
                  <a:lnTo>
                    <a:pt x="9" y="38"/>
                  </a:lnTo>
                  <a:lnTo>
                    <a:pt x="12" y="31"/>
                  </a:lnTo>
                  <a:lnTo>
                    <a:pt x="17" y="26"/>
                  </a:lnTo>
                  <a:lnTo>
                    <a:pt x="21" y="20"/>
                  </a:lnTo>
                  <a:lnTo>
                    <a:pt x="26" y="15"/>
                  </a:lnTo>
                  <a:lnTo>
                    <a:pt x="31" y="11"/>
                  </a:lnTo>
                  <a:lnTo>
                    <a:pt x="36" y="7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81" y="1"/>
                  </a:lnTo>
                  <a:lnTo>
                    <a:pt x="94" y="4"/>
                  </a:lnTo>
                  <a:lnTo>
                    <a:pt x="109" y="9"/>
                  </a:lnTo>
                  <a:lnTo>
                    <a:pt x="128" y="15"/>
                  </a:lnTo>
                  <a:lnTo>
                    <a:pt x="149" y="24"/>
                  </a:lnTo>
                  <a:lnTo>
                    <a:pt x="172" y="32"/>
                  </a:lnTo>
                  <a:lnTo>
                    <a:pt x="196" y="42"/>
                  </a:lnTo>
                  <a:lnTo>
                    <a:pt x="214" y="48"/>
                  </a:lnTo>
                  <a:lnTo>
                    <a:pt x="230" y="52"/>
                  </a:lnTo>
                  <a:lnTo>
                    <a:pt x="241" y="53"/>
                  </a:lnTo>
                  <a:lnTo>
                    <a:pt x="252" y="52"/>
                  </a:lnTo>
                  <a:lnTo>
                    <a:pt x="261" y="49"/>
                  </a:lnTo>
                  <a:lnTo>
                    <a:pt x="270" y="45"/>
                  </a:lnTo>
                  <a:lnTo>
                    <a:pt x="277" y="40"/>
                  </a:lnTo>
                  <a:lnTo>
                    <a:pt x="284" y="32"/>
                  </a:lnTo>
                  <a:lnTo>
                    <a:pt x="290" y="23"/>
                  </a:lnTo>
                  <a:lnTo>
                    <a:pt x="293" y="13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6" name="Freeform 1487"/>
            <p:cNvSpPr>
              <a:spLocks/>
            </p:cNvSpPr>
            <p:nvPr/>
          </p:nvSpPr>
          <p:spPr bwMode="auto">
            <a:xfrm>
              <a:off x="4273" y="1111"/>
              <a:ext cx="53" cy="86"/>
            </a:xfrm>
            <a:custGeom>
              <a:avLst/>
              <a:gdLst>
                <a:gd name="T0" fmla="*/ 205 w 229"/>
                <a:gd name="T1" fmla="*/ 49 h 388"/>
                <a:gd name="T2" fmla="*/ 62 w 229"/>
                <a:gd name="T3" fmla="*/ 99 h 388"/>
                <a:gd name="T4" fmla="*/ 98 w 229"/>
                <a:gd name="T5" fmla="*/ 107 h 388"/>
                <a:gd name="T6" fmla="*/ 130 w 229"/>
                <a:gd name="T7" fmla="*/ 119 h 388"/>
                <a:gd name="T8" fmla="*/ 159 w 229"/>
                <a:gd name="T9" fmla="*/ 135 h 388"/>
                <a:gd name="T10" fmla="*/ 183 w 229"/>
                <a:gd name="T11" fmla="*/ 154 h 388"/>
                <a:gd name="T12" fmla="*/ 200 w 229"/>
                <a:gd name="T13" fmla="*/ 175 h 388"/>
                <a:gd name="T14" fmla="*/ 212 w 229"/>
                <a:gd name="T15" fmla="*/ 196 h 388"/>
                <a:gd name="T16" fmla="*/ 220 w 229"/>
                <a:gd name="T17" fmla="*/ 220 h 388"/>
                <a:gd name="T18" fmla="*/ 222 w 229"/>
                <a:gd name="T19" fmla="*/ 245 h 388"/>
                <a:gd name="T20" fmla="*/ 219 w 229"/>
                <a:gd name="T21" fmla="*/ 274 h 388"/>
                <a:gd name="T22" fmla="*/ 209 w 229"/>
                <a:gd name="T23" fmla="*/ 300 h 388"/>
                <a:gd name="T24" fmla="*/ 195 w 229"/>
                <a:gd name="T25" fmla="*/ 323 h 388"/>
                <a:gd name="T26" fmla="*/ 178 w 229"/>
                <a:gd name="T27" fmla="*/ 344 h 388"/>
                <a:gd name="T28" fmla="*/ 158 w 229"/>
                <a:gd name="T29" fmla="*/ 360 h 388"/>
                <a:gd name="T30" fmla="*/ 135 w 229"/>
                <a:gd name="T31" fmla="*/ 373 h 388"/>
                <a:gd name="T32" fmla="*/ 101 w 229"/>
                <a:gd name="T33" fmla="*/ 384 h 388"/>
                <a:gd name="T34" fmla="*/ 67 w 229"/>
                <a:gd name="T35" fmla="*/ 388 h 388"/>
                <a:gd name="T36" fmla="*/ 36 w 229"/>
                <a:gd name="T37" fmla="*/ 385 h 388"/>
                <a:gd name="T38" fmla="*/ 25 w 229"/>
                <a:gd name="T39" fmla="*/ 382 h 388"/>
                <a:gd name="T40" fmla="*/ 15 w 229"/>
                <a:gd name="T41" fmla="*/ 376 h 388"/>
                <a:gd name="T42" fmla="*/ 3 w 229"/>
                <a:gd name="T43" fmla="*/ 364 h 388"/>
                <a:gd name="T44" fmla="*/ 0 w 229"/>
                <a:gd name="T45" fmla="*/ 350 h 388"/>
                <a:gd name="T46" fmla="*/ 1 w 229"/>
                <a:gd name="T47" fmla="*/ 343 h 388"/>
                <a:gd name="T48" fmla="*/ 6 w 229"/>
                <a:gd name="T49" fmla="*/ 336 h 388"/>
                <a:gd name="T50" fmla="*/ 14 w 229"/>
                <a:gd name="T51" fmla="*/ 332 h 388"/>
                <a:gd name="T52" fmla="*/ 23 w 229"/>
                <a:gd name="T53" fmla="*/ 331 h 388"/>
                <a:gd name="T54" fmla="*/ 36 w 229"/>
                <a:gd name="T55" fmla="*/ 333 h 388"/>
                <a:gd name="T56" fmla="*/ 55 w 229"/>
                <a:gd name="T57" fmla="*/ 345 h 388"/>
                <a:gd name="T58" fmla="*/ 77 w 229"/>
                <a:gd name="T59" fmla="*/ 356 h 388"/>
                <a:gd name="T60" fmla="*/ 99 w 229"/>
                <a:gd name="T61" fmla="*/ 359 h 388"/>
                <a:gd name="T62" fmla="*/ 116 w 229"/>
                <a:gd name="T63" fmla="*/ 358 h 388"/>
                <a:gd name="T64" fmla="*/ 131 w 229"/>
                <a:gd name="T65" fmla="*/ 352 h 388"/>
                <a:gd name="T66" fmla="*/ 146 w 229"/>
                <a:gd name="T67" fmla="*/ 345 h 388"/>
                <a:gd name="T68" fmla="*/ 159 w 229"/>
                <a:gd name="T69" fmla="*/ 334 h 388"/>
                <a:gd name="T70" fmla="*/ 170 w 229"/>
                <a:gd name="T71" fmla="*/ 321 h 388"/>
                <a:gd name="T72" fmla="*/ 178 w 229"/>
                <a:gd name="T73" fmla="*/ 306 h 388"/>
                <a:gd name="T74" fmla="*/ 182 w 229"/>
                <a:gd name="T75" fmla="*/ 291 h 388"/>
                <a:gd name="T76" fmla="*/ 184 w 229"/>
                <a:gd name="T77" fmla="*/ 274 h 388"/>
                <a:gd name="T78" fmla="*/ 182 w 229"/>
                <a:gd name="T79" fmla="*/ 257 h 388"/>
                <a:gd name="T80" fmla="*/ 179 w 229"/>
                <a:gd name="T81" fmla="*/ 240 h 388"/>
                <a:gd name="T82" fmla="*/ 171 w 229"/>
                <a:gd name="T83" fmla="*/ 224 h 388"/>
                <a:gd name="T84" fmla="*/ 161 w 229"/>
                <a:gd name="T85" fmla="*/ 209 h 388"/>
                <a:gd name="T86" fmla="*/ 149 w 229"/>
                <a:gd name="T87" fmla="*/ 195 h 388"/>
                <a:gd name="T88" fmla="*/ 135 w 229"/>
                <a:gd name="T89" fmla="*/ 183 h 388"/>
                <a:gd name="T90" fmla="*/ 117 w 229"/>
                <a:gd name="T91" fmla="*/ 173 h 388"/>
                <a:gd name="T92" fmla="*/ 98 w 229"/>
                <a:gd name="T93" fmla="*/ 163 h 388"/>
                <a:gd name="T94" fmla="*/ 62 w 229"/>
                <a:gd name="T95" fmla="*/ 153 h 388"/>
                <a:gd name="T96" fmla="*/ 13 w 229"/>
                <a:gd name="T97" fmla="*/ 149 h 388"/>
                <a:gd name="T98" fmla="*/ 229 w 229"/>
                <a:gd name="T9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9" h="388">
                  <a:moveTo>
                    <a:pt x="229" y="0"/>
                  </a:moveTo>
                  <a:lnTo>
                    <a:pt x="205" y="49"/>
                  </a:lnTo>
                  <a:lnTo>
                    <a:pt x="88" y="49"/>
                  </a:lnTo>
                  <a:lnTo>
                    <a:pt x="62" y="99"/>
                  </a:lnTo>
                  <a:lnTo>
                    <a:pt x="80" y="103"/>
                  </a:lnTo>
                  <a:lnTo>
                    <a:pt x="98" y="107"/>
                  </a:lnTo>
                  <a:lnTo>
                    <a:pt x="115" y="112"/>
                  </a:lnTo>
                  <a:lnTo>
                    <a:pt x="130" y="119"/>
                  </a:lnTo>
                  <a:lnTo>
                    <a:pt x="146" y="126"/>
                  </a:lnTo>
                  <a:lnTo>
                    <a:pt x="159" y="135"/>
                  </a:lnTo>
                  <a:lnTo>
                    <a:pt x="171" y="145"/>
                  </a:lnTo>
                  <a:lnTo>
                    <a:pt x="183" y="154"/>
                  </a:lnTo>
                  <a:lnTo>
                    <a:pt x="192" y="164"/>
                  </a:lnTo>
                  <a:lnTo>
                    <a:pt x="200" y="175"/>
                  </a:lnTo>
                  <a:lnTo>
                    <a:pt x="206" y="186"/>
                  </a:lnTo>
                  <a:lnTo>
                    <a:pt x="212" y="196"/>
                  </a:lnTo>
                  <a:lnTo>
                    <a:pt x="216" y="208"/>
                  </a:lnTo>
                  <a:lnTo>
                    <a:pt x="220" y="220"/>
                  </a:lnTo>
                  <a:lnTo>
                    <a:pt x="221" y="232"/>
                  </a:lnTo>
                  <a:lnTo>
                    <a:pt x="222" y="245"/>
                  </a:lnTo>
                  <a:lnTo>
                    <a:pt x="221" y="259"/>
                  </a:lnTo>
                  <a:lnTo>
                    <a:pt x="219" y="274"/>
                  </a:lnTo>
                  <a:lnTo>
                    <a:pt x="214" y="287"/>
                  </a:lnTo>
                  <a:lnTo>
                    <a:pt x="209" y="300"/>
                  </a:lnTo>
                  <a:lnTo>
                    <a:pt x="202" y="313"/>
                  </a:lnTo>
                  <a:lnTo>
                    <a:pt x="195" y="323"/>
                  </a:lnTo>
                  <a:lnTo>
                    <a:pt x="187" y="334"/>
                  </a:lnTo>
                  <a:lnTo>
                    <a:pt x="178" y="344"/>
                  </a:lnTo>
                  <a:lnTo>
                    <a:pt x="168" y="352"/>
                  </a:lnTo>
                  <a:lnTo>
                    <a:pt x="158" y="360"/>
                  </a:lnTo>
                  <a:lnTo>
                    <a:pt x="147" y="366"/>
                  </a:lnTo>
                  <a:lnTo>
                    <a:pt x="135" y="373"/>
                  </a:lnTo>
                  <a:lnTo>
                    <a:pt x="118" y="379"/>
                  </a:lnTo>
                  <a:lnTo>
                    <a:pt x="101" y="384"/>
                  </a:lnTo>
                  <a:lnTo>
                    <a:pt x="84" y="387"/>
                  </a:lnTo>
                  <a:lnTo>
                    <a:pt x="67" y="388"/>
                  </a:lnTo>
                  <a:lnTo>
                    <a:pt x="51" y="387"/>
                  </a:lnTo>
                  <a:lnTo>
                    <a:pt x="36" y="385"/>
                  </a:lnTo>
                  <a:lnTo>
                    <a:pt x="31" y="384"/>
                  </a:lnTo>
                  <a:lnTo>
                    <a:pt x="25" y="382"/>
                  </a:lnTo>
                  <a:lnTo>
                    <a:pt x="20" y="379"/>
                  </a:lnTo>
                  <a:lnTo>
                    <a:pt x="15" y="376"/>
                  </a:lnTo>
                  <a:lnTo>
                    <a:pt x="9" y="371"/>
                  </a:lnTo>
                  <a:lnTo>
                    <a:pt x="3" y="364"/>
                  </a:lnTo>
                  <a:lnTo>
                    <a:pt x="1" y="358"/>
                  </a:lnTo>
                  <a:lnTo>
                    <a:pt x="0" y="350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3" y="340"/>
                  </a:lnTo>
                  <a:lnTo>
                    <a:pt x="6" y="336"/>
                  </a:lnTo>
                  <a:lnTo>
                    <a:pt x="10" y="334"/>
                  </a:lnTo>
                  <a:lnTo>
                    <a:pt x="14" y="332"/>
                  </a:lnTo>
                  <a:lnTo>
                    <a:pt x="19" y="331"/>
                  </a:lnTo>
                  <a:lnTo>
                    <a:pt x="23" y="331"/>
                  </a:lnTo>
                  <a:lnTo>
                    <a:pt x="30" y="331"/>
                  </a:lnTo>
                  <a:lnTo>
                    <a:pt x="36" y="333"/>
                  </a:lnTo>
                  <a:lnTo>
                    <a:pt x="44" y="337"/>
                  </a:lnTo>
                  <a:lnTo>
                    <a:pt x="55" y="345"/>
                  </a:lnTo>
                  <a:lnTo>
                    <a:pt x="66" y="350"/>
                  </a:lnTo>
                  <a:lnTo>
                    <a:pt x="77" y="356"/>
                  </a:lnTo>
                  <a:lnTo>
                    <a:pt x="88" y="358"/>
                  </a:lnTo>
                  <a:lnTo>
                    <a:pt x="99" y="359"/>
                  </a:lnTo>
                  <a:lnTo>
                    <a:pt x="107" y="359"/>
                  </a:lnTo>
                  <a:lnTo>
                    <a:pt x="116" y="358"/>
                  </a:lnTo>
                  <a:lnTo>
                    <a:pt x="124" y="356"/>
                  </a:lnTo>
                  <a:lnTo>
                    <a:pt x="131" y="352"/>
                  </a:lnTo>
                  <a:lnTo>
                    <a:pt x="138" y="349"/>
                  </a:lnTo>
                  <a:lnTo>
                    <a:pt x="146" y="345"/>
                  </a:lnTo>
                  <a:lnTo>
                    <a:pt x="152" y="340"/>
                  </a:lnTo>
                  <a:lnTo>
                    <a:pt x="159" y="334"/>
                  </a:lnTo>
                  <a:lnTo>
                    <a:pt x="164" y="328"/>
                  </a:lnTo>
                  <a:lnTo>
                    <a:pt x="170" y="321"/>
                  </a:lnTo>
                  <a:lnTo>
                    <a:pt x="174" y="314"/>
                  </a:lnTo>
                  <a:lnTo>
                    <a:pt x="178" y="306"/>
                  </a:lnTo>
                  <a:lnTo>
                    <a:pt x="181" y="299"/>
                  </a:lnTo>
                  <a:lnTo>
                    <a:pt x="182" y="291"/>
                  </a:lnTo>
                  <a:lnTo>
                    <a:pt x="183" y="282"/>
                  </a:lnTo>
                  <a:lnTo>
                    <a:pt x="184" y="274"/>
                  </a:lnTo>
                  <a:lnTo>
                    <a:pt x="183" y="265"/>
                  </a:lnTo>
                  <a:lnTo>
                    <a:pt x="182" y="257"/>
                  </a:lnTo>
                  <a:lnTo>
                    <a:pt x="181" y="248"/>
                  </a:lnTo>
                  <a:lnTo>
                    <a:pt x="179" y="240"/>
                  </a:lnTo>
                  <a:lnTo>
                    <a:pt x="176" y="233"/>
                  </a:lnTo>
                  <a:lnTo>
                    <a:pt x="171" y="224"/>
                  </a:lnTo>
                  <a:lnTo>
                    <a:pt x="167" y="217"/>
                  </a:lnTo>
                  <a:lnTo>
                    <a:pt x="161" y="209"/>
                  </a:lnTo>
                  <a:lnTo>
                    <a:pt x="156" y="202"/>
                  </a:lnTo>
                  <a:lnTo>
                    <a:pt x="149" y="195"/>
                  </a:lnTo>
                  <a:lnTo>
                    <a:pt x="141" y="189"/>
                  </a:lnTo>
                  <a:lnTo>
                    <a:pt x="135" y="183"/>
                  </a:lnTo>
                  <a:lnTo>
                    <a:pt x="126" y="177"/>
                  </a:lnTo>
                  <a:lnTo>
                    <a:pt x="117" y="173"/>
                  </a:lnTo>
                  <a:lnTo>
                    <a:pt x="108" y="167"/>
                  </a:lnTo>
                  <a:lnTo>
                    <a:pt x="98" y="163"/>
                  </a:lnTo>
                  <a:lnTo>
                    <a:pt x="82" y="158"/>
                  </a:lnTo>
                  <a:lnTo>
                    <a:pt x="62" y="153"/>
                  </a:lnTo>
                  <a:lnTo>
                    <a:pt x="38" y="150"/>
                  </a:lnTo>
                  <a:lnTo>
                    <a:pt x="13" y="149"/>
                  </a:lnTo>
                  <a:lnTo>
                    <a:pt x="88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" name="Freeform 1488"/>
            <p:cNvSpPr>
              <a:spLocks noEditPoints="1"/>
            </p:cNvSpPr>
            <p:nvPr/>
          </p:nvSpPr>
          <p:spPr bwMode="auto">
            <a:xfrm>
              <a:off x="4340" y="1110"/>
              <a:ext cx="59" cy="87"/>
            </a:xfrm>
            <a:custGeom>
              <a:avLst/>
              <a:gdLst>
                <a:gd name="T0" fmla="*/ 1 w 254"/>
                <a:gd name="T1" fmla="*/ 169 h 395"/>
                <a:gd name="T2" fmla="*/ 8 w 254"/>
                <a:gd name="T3" fmla="*/ 126 h 395"/>
                <a:gd name="T4" fmla="*/ 20 w 254"/>
                <a:gd name="T5" fmla="*/ 88 h 395"/>
                <a:gd name="T6" fmla="*/ 38 w 254"/>
                <a:gd name="T7" fmla="*/ 56 h 395"/>
                <a:gd name="T8" fmla="*/ 59 w 254"/>
                <a:gd name="T9" fmla="*/ 31 h 395"/>
                <a:gd name="T10" fmla="*/ 88 w 254"/>
                <a:gd name="T11" fmla="*/ 10 h 395"/>
                <a:gd name="T12" fmla="*/ 114 w 254"/>
                <a:gd name="T13" fmla="*/ 1 h 395"/>
                <a:gd name="T14" fmla="*/ 140 w 254"/>
                <a:gd name="T15" fmla="*/ 1 h 395"/>
                <a:gd name="T16" fmla="*/ 171 w 254"/>
                <a:gd name="T17" fmla="*/ 10 h 395"/>
                <a:gd name="T18" fmla="*/ 200 w 254"/>
                <a:gd name="T19" fmla="*/ 34 h 395"/>
                <a:gd name="T20" fmla="*/ 228 w 254"/>
                <a:gd name="T21" fmla="*/ 74 h 395"/>
                <a:gd name="T22" fmla="*/ 248 w 254"/>
                <a:gd name="T23" fmla="*/ 129 h 395"/>
                <a:gd name="T24" fmla="*/ 254 w 254"/>
                <a:gd name="T25" fmla="*/ 195 h 395"/>
                <a:gd name="T26" fmla="*/ 251 w 254"/>
                <a:gd name="T27" fmla="*/ 241 h 395"/>
                <a:gd name="T28" fmla="*/ 242 w 254"/>
                <a:gd name="T29" fmla="*/ 282 h 395"/>
                <a:gd name="T30" fmla="*/ 229 w 254"/>
                <a:gd name="T31" fmla="*/ 317 h 395"/>
                <a:gd name="T32" fmla="*/ 212 w 254"/>
                <a:gd name="T33" fmla="*/ 347 h 395"/>
                <a:gd name="T34" fmla="*/ 192 w 254"/>
                <a:gd name="T35" fmla="*/ 368 h 395"/>
                <a:gd name="T36" fmla="*/ 169 w 254"/>
                <a:gd name="T37" fmla="*/ 383 h 395"/>
                <a:gd name="T38" fmla="*/ 146 w 254"/>
                <a:gd name="T39" fmla="*/ 392 h 395"/>
                <a:gd name="T40" fmla="*/ 125 w 254"/>
                <a:gd name="T41" fmla="*/ 395 h 395"/>
                <a:gd name="T42" fmla="*/ 85 w 254"/>
                <a:gd name="T43" fmla="*/ 386 h 395"/>
                <a:gd name="T44" fmla="*/ 51 w 254"/>
                <a:gd name="T45" fmla="*/ 358 h 395"/>
                <a:gd name="T46" fmla="*/ 25 w 254"/>
                <a:gd name="T47" fmla="*/ 316 h 395"/>
                <a:gd name="T48" fmla="*/ 8 w 254"/>
                <a:gd name="T49" fmla="*/ 271 h 395"/>
                <a:gd name="T50" fmla="*/ 1 w 254"/>
                <a:gd name="T51" fmla="*/ 218 h 395"/>
                <a:gd name="T52" fmla="*/ 58 w 254"/>
                <a:gd name="T53" fmla="*/ 226 h 395"/>
                <a:gd name="T54" fmla="*/ 62 w 254"/>
                <a:gd name="T55" fmla="*/ 279 h 395"/>
                <a:gd name="T56" fmla="*/ 72 w 254"/>
                <a:gd name="T57" fmla="*/ 323 h 395"/>
                <a:gd name="T58" fmla="*/ 87 w 254"/>
                <a:gd name="T59" fmla="*/ 354 h 395"/>
                <a:gd name="T60" fmla="*/ 104 w 254"/>
                <a:gd name="T61" fmla="*/ 371 h 395"/>
                <a:gd name="T62" fmla="*/ 126 w 254"/>
                <a:gd name="T63" fmla="*/ 378 h 395"/>
                <a:gd name="T64" fmla="*/ 151 w 254"/>
                <a:gd name="T65" fmla="*/ 369 h 395"/>
                <a:gd name="T66" fmla="*/ 166 w 254"/>
                <a:gd name="T67" fmla="*/ 356 h 395"/>
                <a:gd name="T68" fmla="*/ 179 w 254"/>
                <a:gd name="T69" fmla="*/ 333 h 395"/>
                <a:gd name="T70" fmla="*/ 189 w 254"/>
                <a:gd name="T71" fmla="*/ 292 h 395"/>
                <a:gd name="T72" fmla="*/ 196 w 254"/>
                <a:gd name="T73" fmla="*/ 224 h 395"/>
                <a:gd name="T74" fmla="*/ 194 w 254"/>
                <a:gd name="T75" fmla="*/ 123 h 395"/>
                <a:gd name="T76" fmla="*/ 186 w 254"/>
                <a:gd name="T77" fmla="*/ 85 h 395"/>
                <a:gd name="T78" fmla="*/ 172 w 254"/>
                <a:gd name="T79" fmla="*/ 46 h 395"/>
                <a:gd name="T80" fmla="*/ 151 w 254"/>
                <a:gd name="T81" fmla="*/ 23 h 395"/>
                <a:gd name="T82" fmla="*/ 127 w 254"/>
                <a:gd name="T83" fmla="*/ 18 h 395"/>
                <a:gd name="T84" fmla="*/ 114 w 254"/>
                <a:gd name="T85" fmla="*/ 20 h 395"/>
                <a:gd name="T86" fmla="*/ 93 w 254"/>
                <a:gd name="T87" fmla="*/ 35 h 395"/>
                <a:gd name="T88" fmla="*/ 79 w 254"/>
                <a:gd name="T89" fmla="*/ 57 h 395"/>
                <a:gd name="T90" fmla="*/ 69 w 254"/>
                <a:gd name="T91" fmla="*/ 85 h 395"/>
                <a:gd name="T92" fmla="*/ 61 w 254"/>
                <a:gd name="T93" fmla="*/ 133 h 395"/>
                <a:gd name="T94" fmla="*/ 57 w 254"/>
                <a:gd name="T95" fmla="*/ 20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4" h="395">
                  <a:moveTo>
                    <a:pt x="0" y="200"/>
                  </a:moveTo>
                  <a:lnTo>
                    <a:pt x="0" y="184"/>
                  </a:lnTo>
                  <a:lnTo>
                    <a:pt x="1" y="169"/>
                  </a:lnTo>
                  <a:lnTo>
                    <a:pt x="4" y="154"/>
                  </a:lnTo>
                  <a:lnTo>
                    <a:pt x="6" y="140"/>
                  </a:lnTo>
                  <a:lnTo>
                    <a:pt x="8" y="126"/>
                  </a:lnTo>
                  <a:lnTo>
                    <a:pt x="11" y="113"/>
                  </a:lnTo>
                  <a:lnTo>
                    <a:pt x="16" y="100"/>
                  </a:lnTo>
                  <a:lnTo>
                    <a:pt x="20" y="88"/>
                  </a:lnTo>
                  <a:lnTo>
                    <a:pt x="26" y="76"/>
                  </a:lnTo>
                  <a:lnTo>
                    <a:pt x="31" y="66"/>
                  </a:lnTo>
                  <a:lnTo>
                    <a:pt x="38" y="56"/>
                  </a:lnTo>
                  <a:lnTo>
                    <a:pt x="45" y="47"/>
                  </a:lnTo>
                  <a:lnTo>
                    <a:pt x="51" y="38"/>
                  </a:lnTo>
                  <a:lnTo>
                    <a:pt x="59" y="31"/>
                  </a:lnTo>
                  <a:lnTo>
                    <a:pt x="67" y="24"/>
                  </a:lnTo>
                  <a:lnTo>
                    <a:pt x="74" y="18"/>
                  </a:lnTo>
                  <a:lnTo>
                    <a:pt x="88" y="10"/>
                  </a:lnTo>
                  <a:lnTo>
                    <a:pt x="101" y="4"/>
                  </a:lnTo>
                  <a:lnTo>
                    <a:pt x="108" y="2"/>
                  </a:lnTo>
                  <a:lnTo>
                    <a:pt x="114" y="1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40" y="1"/>
                  </a:lnTo>
                  <a:lnTo>
                    <a:pt x="150" y="3"/>
                  </a:lnTo>
                  <a:lnTo>
                    <a:pt x="161" y="6"/>
                  </a:lnTo>
                  <a:lnTo>
                    <a:pt x="171" y="10"/>
                  </a:lnTo>
                  <a:lnTo>
                    <a:pt x="181" y="17"/>
                  </a:lnTo>
                  <a:lnTo>
                    <a:pt x="191" y="24"/>
                  </a:lnTo>
                  <a:lnTo>
                    <a:pt x="200" y="34"/>
                  </a:lnTo>
                  <a:lnTo>
                    <a:pt x="209" y="44"/>
                  </a:lnTo>
                  <a:lnTo>
                    <a:pt x="219" y="59"/>
                  </a:lnTo>
                  <a:lnTo>
                    <a:pt x="228" y="74"/>
                  </a:lnTo>
                  <a:lnTo>
                    <a:pt x="236" y="91"/>
                  </a:lnTo>
                  <a:lnTo>
                    <a:pt x="242" y="110"/>
                  </a:lnTo>
                  <a:lnTo>
                    <a:pt x="248" y="129"/>
                  </a:lnTo>
                  <a:lnTo>
                    <a:pt x="251" y="149"/>
                  </a:lnTo>
                  <a:lnTo>
                    <a:pt x="254" y="171"/>
                  </a:lnTo>
                  <a:lnTo>
                    <a:pt x="254" y="195"/>
                  </a:lnTo>
                  <a:lnTo>
                    <a:pt x="254" y="211"/>
                  </a:lnTo>
                  <a:lnTo>
                    <a:pt x="252" y="226"/>
                  </a:lnTo>
                  <a:lnTo>
                    <a:pt x="251" y="241"/>
                  </a:lnTo>
                  <a:lnTo>
                    <a:pt x="249" y="256"/>
                  </a:lnTo>
                  <a:lnTo>
                    <a:pt x="246" y="269"/>
                  </a:lnTo>
                  <a:lnTo>
                    <a:pt x="242" y="282"/>
                  </a:lnTo>
                  <a:lnTo>
                    <a:pt x="239" y="295"/>
                  </a:lnTo>
                  <a:lnTo>
                    <a:pt x="235" y="307"/>
                  </a:lnTo>
                  <a:lnTo>
                    <a:pt x="229" y="317"/>
                  </a:lnTo>
                  <a:lnTo>
                    <a:pt x="224" y="328"/>
                  </a:lnTo>
                  <a:lnTo>
                    <a:pt x="218" y="338"/>
                  </a:lnTo>
                  <a:lnTo>
                    <a:pt x="212" y="347"/>
                  </a:lnTo>
                  <a:lnTo>
                    <a:pt x="205" y="355"/>
                  </a:lnTo>
                  <a:lnTo>
                    <a:pt x="198" y="362"/>
                  </a:lnTo>
                  <a:lnTo>
                    <a:pt x="192" y="368"/>
                  </a:lnTo>
                  <a:lnTo>
                    <a:pt x="184" y="375"/>
                  </a:lnTo>
                  <a:lnTo>
                    <a:pt x="176" y="379"/>
                  </a:lnTo>
                  <a:lnTo>
                    <a:pt x="169" y="383"/>
                  </a:lnTo>
                  <a:lnTo>
                    <a:pt x="162" y="386"/>
                  </a:lnTo>
                  <a:lnTo>
                    <a:pt x="154" y="390"/>
                  </a:lnTo>
                  <a:lnTo>
                    <a:pt x="146" y="392"/>
                  </a:lnTo>
                  <a:lnTo>
                    <a:pt x="140" y="394"/>
                  </a:lnTo>
                  <a:lnTo>
                    <a:pt x="132" y="395"/>
                  </a:lnTo>
                  <a:lnTo>
                    <a:pt x="125" y="395"/>
                  </a:lnTo>
                  <a:lnTo>
                    <a:pt x="112" y="394"/>
                  </a:lnTo>
                  <a:lnTo>
                    <a:pt x="99" y="391"/>
                  </a:lnTo>
                  <a:lnTo>
                    <a:pt x="85" y="386"/>
                  </a:lnTo>
                  <a:lnTo>
                    <a:pt x="74" y="379"/>
                  </a:lnTo>
                  <a:lnTo>
                    <a:pt x="62" y="370"/>
                  </a:lnTo>
                  <a:lnTo>
                    <a:pt x="51" y="358"/>
                  </a:lnTo>
                  <a:lnTo>
                    <a:pt x="41" y="345"/>
                  </a:lnTo>
                  <a:lnTo>
                    <a:pt x="32" y="330"/>
                  </a:lnTo>
                  <a:lnTo>
                    <a:pt x="25" y="316"/>
                  </a:lnTo>
                  <a:lnTo>
                    <a:pt x="18" y="302"/>
                  </a:lnTo>
                  <a:lnTo>
                    <a:pt x="12" y="287"/>
                  </a:lnTo>
                  <a:lnTo>
                    <a:pt x="8" y="271"/>
                  </a:lnTo>
                  <a:lnTo>
                    <a:pt x="5" y="254"/>
                  </a:lnTo>
                  <a:lnTo>
                    <a:pt x="3" y="237"/>
                  </a:lnTo>
                  <a:lnTo>
                    <a:pt x="1" y="218"/>
                  </a:lnTo>
                  <a:lnTo>
                    <a:pt x="0" y="200"/>
                  </a:lnTo>
                  <a:close/>
                  <a:moveTo>
                    <a:pt x="57" y="208"/>
                  </a:moveTo>
                  <a:lnTo>
                    <a:pt x="58" y="226"/>
                  </a:lnTo>
                  <a:lnTo>
                    <a:pt x="58" y="244"/>
                  </a:lnTo>
                  <a:lnTo>
                    <a:pt x="60" y="263"/>
                  </a:lnTo>
                  <a:lnTo>
                    <a:pt x="62" y="279"/>
                  </a:lnTo>
                  <a:lnTo>
                    <a:pt x="64" y="294"/>
                  </a:lnTo>
                  <a:lnTo>
                    <a:pt x="68" y="309"/>
                  </a:lnTo>
                  <a:lnTo>
                    <a:pt x="72" y="323"/>
                  </a:lnTo>
                  <a:lnTo>
                    <a:pt x="77" y="336"/>
                  </a:lnTo>
                  <a:lnTo>
                    <a:pt x="81" y="345"/>
                  </a:lnTo>
                  <a:lnTo>
                    <a:pt x="87" y="354"/>
                  </a:lnTo>
                  <a:lnTo>
                    <a:pt x="92" y="361"/>
                  </a:lnTo>
                  <a:lnTo>
                    <a:pt x="98" y="367"/>
                  </a:lnTo>
                  <a:lnTo>
                    <a:pt x="104" y="371"/>
                  </a:lnTo>
                  <a:lnTo>
                    <a:pt x="111" y="375"/>
                  </a:lnTo>
                  <a:lnTo>
                    <a:pt x="119" y="377"/>
                  </a:lnTo>
                  <a:lnTo>
                    <a:pt x="126" y="378"/>
                  </a:lnTo>
                  <a:lnTo>
                    <a:pt x="134" y="377"/>
                  </a:lnTo>
                  <a:lnTo>
                    <a:pt x="142" y="373"/>
                  </a:lnTo>
                  <a:lnTo>
                    <a:pt x="151" y="369"/>
                  </a:lnTo>
                  <a:lnTo>
                    <a:pt x="158" y="364"/>
                  </a:lnTo>
                  <a:lnTo>
                    <a:pt x="163" y="359"/>
                  </a:lnTo>
                  <a:lnTo>
                    <a:pt x="166" y="356"/>
                  </a:lnTo>
                  <a:lnTo>
                    <a:pt x="169" y="351"/>
                  </a:lnTo>
                  <a:lnTo>
                    <a:pt x="173" y="345"/>
                  </a:lnTo>
                  <a:lnTo>
                    <a:pt x="179" y="333"/>
                  </a:lnTo>
                  <a:lnTo>
                    <a:pt x="184" y="319"/>
                  </a:lnTo>
                  <a:lnTo>
                    <a:pt x="187" y="306"/>
                  </a:lnTo>
                  <a:lnTo>
                    <a:pt x="189" y="292"/>
                  </a:lnTo>
                  <a:lnTo>
                    <a:pt x="192" y="277"/>
                  </a:lnTo>
                  <a:lnTo>
                    <a:pt x="194" y="260"/>
                  </a:lnTo>
                  <a:lnTo>
                    <a:pt x="196" y="224"/>
                  </a:lnTo>
                  <a:lnTo>
                    <a:pt x="197" y="182"/>
                  </a:lnTo>
                  <a:lnTo>
                    <a:pt x="196" y="151"/>
                  </a:lnTo>
                  <a:lnTo>
                    <a:pt x="194" y="123"/>
                  </a:lnTo>
                  <a:lnTo>
                    <a:pt x="192" y="109"/>
                  </a:lnTo>
                  <a:lnTo>
                    <a:pt x="189" y="97"/>
                  </a:lnTo>
                  <a:lnTo>
                    <a:pt x="186" y="85"/>
                  </a:lnTo>
                  <a:lnTo>
                    <a:pt x="183" y="73"/>
                  </a:lnTo>
                  <a:lnTo>
                    <a:pt x="177" y="58"/>
                  </a:lnTo>
                  <a:lnTo>
                    <a:pt x="172" y="46"/>
                  </a:lnTo>
                  <a:lnTo>
                    <a:pt x="164" y="35"/>
                  </a:lnTo>
                  <a:lnTo>
                    <a:pt x="156" y="28"/>
                  </a:lnTo>
                  <a:lnTo>
                    <a:pt x="151" y="23"/>
                  </a:lnTo>
                  <a:lnTo>
                    <a:pt x="143" y="20"/>
                  </a:lnTo>
                  <a:lnTo>
                    <a:pt x="136" y="19"/>
                  </a:lnTo>
                  <a:lnTo>
                    <a:pt x="127" y="18"/>
                  </a:lnTo>
                  <a:lnTo>
                    <a:pt x="123" y="18"/>
                  </a:lnTo>
                  <a:lnTo>
                    <a:pt x="119" y="19"/>
                  </a:lnTo>
                  <a:lnTo>
                    <a:pt x="114" y="20"/>
                  </a:lnTo>
                  <a:lnTo>
                    <a:pt x="110" y="22"/>
                  </a:lnTo>
                  <a:lnTo>
                    <a:pt x="101" y="28"/>
                  </a:lnTo>
                  <a:lnTo>
                    <a:pt x="93" y="35"/>
                  </a:lnTo>
                  <a:lnTo>
                    <a:pt x="88" y="42"/>
                  </a:lnTo>
                  <a:lnTo>
                    <a:pt x="83" y="48"/>
                  </a:lnTo>
                  <a:lnTo>
                    <a:pt x="79" y="57"/>
                  </a:lnTo>
                  <a:lnTo>
                    <a:pt x="76" y="65"/>
                  </a:lnTo>
                  <a:lnTo>
                    <a:pt x="72" y="75"/>
                  </a:lnTo>
                  <a:lnTo>
                    <a:pt x="69" y="85"/>
                  </a:lnTo>
                  <a:lnTo>
                    <a:pt x="67" y="97"/>
                  </a:lnTo>
                  <a:lnTo>
                    <a:pt x="64" y="109"/>
                  </a:lnTo>
                  <a:lnTo>
                    <a:pt x="61" y="133"/>
                  </a:lnTo>
                  <a:lnTo>
                    <a:pt x="59" y="158"/>
                  </a:lnTo>
                  <a:lnTo>
                    <a:pt x="58" y="183"/>
                  </a:lnTo>
                  <a:lnTo>
                    <a:pt x="57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" name="Freeform 1489"/>
            <p:cNvSpPr>
              <a:spLocks/>
            </p:cNvSpPr>
            <p:nvPr/>
          </p:nvSpPr>
          <p:spPr bwMode="auto">
            <a:xfrm>
              <a:off x="4405" y="1137"/>
              <a:ext cx="104" cy="58"/>
            </a:xfrm>
            <a:custGeom>
              <a:avLst/>
              <a:gdLst>
                <a:gd name="T0" fmla="*/ 115 w 452"/>
                <a:gd name="T1" fmla="*/ 32 h 265"/>
                <a:gd name="T2" fmla="*/ 133 w 452"/>
                <a:gd name="T3" fmla="*/ 17 h 265"/>
                <a:gd name="T4" fmla="*/ 154 w 452"/>
                <a:gd name="T5" fmla="*/ 5 h 265"/>
                <a:gd name="T6" fmla="*/ 177 w 452"/>
                <a:gd name="T7" fmla="*/ 0 h 265"/>
                <a:gd name="T8" fmla="*/ 207 w 452"/>
                <a:gd name="T9" fmla="*/ 3 h 265"/>
                <a:gd name="T10" fmla="*/ 234 w 452"/>
                <a:gd name="T11" fmla="*/ 21 h 265"/>
                <a:gd name="T12" fmla="*/ 251 w 452"/>
                <a:gd name="T13" fmla="*/ 55 h 265"/>
                <a:gd name="T14" fmla="*/ 290 w 452"/>
                <a:gd name="T15" fmla="*/ 17 h 265"/>
                <a:gd name="T16" fmla="*/ 322 w 452"/>
                <a:gd name="T17" fmla="*/ 2 h 265"/>
                <a:gd name="T18" fmla="*/ 353 w 452"/>
                <a:gd name="T19" fmla="*/ 1 h 265"/>
                <a:gd name="T20" fmla="*/ 380 w 452"/>
                <a:gd name="T21" fmla="*/ 10 h 265"/>
                <a:gd name="T22" fmla="*/ 401 w 452"/>
                <a:gd name="T23" fmla="*/ 33 h 265"/>
                <a:gd name="T24" fmla="*/ 411 w 452"/>
                <a:gd name="T25" fmla="*/ 65 h 265"/>
                <a:gd name="T26" fmla="*/ 413 w 452"/>
                <a:gd name="T27" fmla="*/ 206 h 265"/>
                <a:gd name="T28" fmla="*/ 415 w 452"/>
                <a:gd name="T29" fmla="*/ 233 h 265"/>
                <a:gd name="T30" fmla="*/ 420 w 452"/>
                <a:gd name="T31" fmla="*/ 245 h 265"/>
                <a:gd name="T32" fmla="*/ 431 w 452"/>
                <a:gd name="T33" fmla="*/ 252 h 265"/>
                <a:gd name="T34" fmla="*/ 452 w 452"/>
                <a:gd name="T35" fmla="*/ 254 h 265"/>
                <a:gd name="T36" fmla="*/ 322 w 452"/>
                <a:gd name="T37" fmla="*/ 254 h 265"/>
                <a:gd name="T38" fmla="*/ 343 w 452"/>
                <a:gd name="T39" fmla="*/ 253 h 265"/>
                <a:gd name="T40" fmla="*/ 357 w 452"/>
                <a:gd name="T41" fmla="*/ 245 h 265"/>
                <a:gd name="T42" fmla="*/ 364 w 452"/>
                <a:gd name="T43" fmla="*/ 233 h 265"/>
                <a:gd name="T44" fmla="*/ 365 w 452"/>
                <a:gd name="T45" fmla="*/ 95 h 265"/>
                <a:gd name="T46" fmla="*/ 361 w 452"/>
                <a:gd name="T47" fmla="*/ 59 h 265"/>
                <a:gd name="T48" fmla="*/ 351 w 452"/>
                <a:gd name="T49" fmla="*/ 44 h 265"/>
                <a:gd name="T50" fmla="*/ 337 w 452"/>
                <a:gd name="T51" fmla="*/ 36 h 265"/>
                <a:gd name="T52" fmla="*/ 321 w 452"/>
                <a:gd name="T53" fmla="*/ 33 h 265"/>
                <a:gd name="T54" fmla="*/ 298 w 452"/>
                <a:gd name="T55" fmla="*/ 37 h 265"/>
                <a:gd name="T56" fmla="*/ 273 w 452"/>
                <a:gd name="T57" fmla="*/ 51 h 265"/>
                <a:gd name="T58" fmla="*/ 252 w 452"/>
                <a:gd name="T59" fmla="*/ 72 h 265"/>
                <a:gd name="T60" fmla="*/ 253 w 452"/>
                <a:gd name="T61" fmla="*/ 218 h 265"/>
                <a:gd name="T62" fmla="*/ 255 w 452"/>
                <a:gd name="T63" fmla="*/ 239 h 265"/>
                <a:gd name="T64" fmla="*/ 263 w 452"/>
                <a:gd name="T65" fmla="*/ 247 h 265"/>
                <a:gd name="T66" fmla="*/ 279 w 452"/>
                <a:gd name="T67" fmla="*/ 253 h 265"/>
                <a:gd name="T68" fmla="*/ 295 w 452"/>
                <a:gd name="T69" fmla="*/ 265 h 265"/>
                <a:gd name="T70" fmla="*/ 173 w 452"/>
                <a:gd name="T71" fmla="*/ 254 h 265"/>
                <a:gd name="T72" fmla="*/ 192 w 452"/>
                <a:gd name="T73" fmla="*/ 249 h 265"/>
                <a:gd name="T74" fmla="*/ 201 w 452"/>
                <a:gd name="T75" fmla="*/ 239 h 265"/>
                <a:gd name="T76" fmla="*/ 205 w 452"/>
                <a:gd name="T77" fmla="*/ 206 h 265"/>
                <a:gd name="T78" fmla="*/ 202 w 452"/>
                <a:gd name="T79" fmla="*/ 69 h 265"/>
                <a:gd name="T80" fmla="*/ 192 w 452"/>
                <a:gd name="T81" fmla="*/ 46 h 265"/>
                <a:gd name="T82" fmla="*/ 180 w 452"/>
                <a:gd name="T83" fmla="*/ 37 h 265"/>
                <a:gd name="T84" fmla="*/ 166 w 452"/>
                <a:gd name="T85" fmla="*/ 33 h 265"/>
                <a:gd name="T86" fmla="*/ 144 w 452"/>
                <a:gd name="T87" fmla="*/ 34 h 265"/>
                <a:gd name="T88" fmla="*/ 117 w 452"/>
                <a:gd name="T89" fmla="*/ 47 h 265"/>
                <a:gd name="T90" fmla="*/ 92 w 452"/>
                <a:gd name="T91" fmla="*/ 69 h 265"/>
                <a:gd name="T92" fmla="*/ 93 w 452"/>
                <a:gd name="T93" fmla="*/ 227 h 265"/>
                <a:gd name="T94" fmla="*/ 97 w 452"/>
                <a:gd name="T95" fmla="*/ 243 h 265"/>
                <a:gd name="T96" fmla="*/ 106 w 452"/>
                <a:gd name="T97" fmla="*/ 251 h 265"/>
                <a:gd name="T98" fmla="*/ 125 w 452"/>
                <a:gd name="T99" fmla="*/ 254 h 265"/>
                <a:gd name="T100" fmla="*/ 4 w 452"/>
                <a:gd name="T101" fmla="*/ 265 h 265"/>
                <a:gd name="T102" fmla="*/ 20 w 452"/>
                <a:gd name="T103" fmla="*/ 253 h 265"/>
                <a:gd name="T104" fmla="*/ 33 w 452"/>
                <a:gd name="T105" fmla="*/ 248 h 265"/>
                <a:gd name="T106" fmla="*/ 41 w 452"/>
                <a:gd name="T107" fmla="*/ 239 h 265"/>
                <a:gd name="T108" fmla="*/ 44 w 452"/>
                <a:gd name="T109" fmla="*/ 217 h 265"/>
                <a:gd name="T110" fmla="*/ 44 w 452"/>
                <a:gd name="T111" fmla="*/ 89 h 265"/>
                <a:gd name="T112" fmla="*/ 42 w 452"/>
                <a:gd name="T113" fmla="*/ 53 h 265"/>
                <a:gd name="T114" fmla="*/ 38 w 452"/>
                <a:gd name="T115" fmla="*/ 43 h 265"/>
                <a:gd name="T116" fmla="*/ 30 w 452"/>
                <a:gd name="T117" fmla="*/ 37 h 265"/>
                <a:gd name="T118" fmla="*/ 14 w 452"/>
                <a:gd name="T119" fmla="*/ 38 h 265"/>
                <a:gd name="T120" fmla="*/ 80 w 452"/>
                <a:gd name="T12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2" h="265">
                  <a:moveTo>
                    <a:pt x="92" y="55"/>
                  </a:moveTo>
                  <a:lnTo>
                    <a:pt x="105" y="42"/>
                  </a:lnTo>
                  <a:lnTo>
                    <a:pt x="115" y="32"/>
                  </a:lnTo>
                  <a:lnTo>
                    <a:pt x="122" y="25"/>
                  </a:lnTo>
                  <a:lnTo>
                    <a:pt x="126" y="22"/>
                  </a:lnTo>
                  <a:lnTo>
                    <a:pt x="133" y="17"/>
                  </a:lnTo>
                  <a:lnTo>
                    <a:pt x="139" y="13"/>
                  </a:lnTo>
                  <a:lnTo>
                    <a:pt x="147" y="8"/>
                  </a:lnTo>
                  <a:lnTo>
                    <a:pt x="154" y="5"/>
                  </a:lnTo>
                  <a:lnTo>
                    <a:pt x="162" y="3"/>
                  </a:lnTo>
                  <a:lnTo>
                    <a:pt x="169" y="1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6" y="1"/>
                  </a:lnTo>
                  <a:lnTo>
                    <a:pt x="207" y="3"/>
                  </a:lnTo>
                  <a:lnTo>
                    <a:pt x="217" y="7"/>
                  </a:lnTo>
                  <a:lnTo>
                    <a:pt x="227" y="14"/>
                  </a:lnTo>
                  <a:lnTo>
                    <a:pt x="234" y="21"/>
                  </a:lnTo>
                  <a:lnTo>
                    <a:pt x="241" y="31"/>
                  </a:lnTo>
                  <a:lnTo>
                    <a:pt x="247" y="42"/>
                  </a:lnTo>
                  <a:lnTo>
                    <a:pt x="251" y="55"/>
                  </a:lnTo>
                  <a:lnTo>
                    <a:pt x="265" y="38"/>
                  </a:lnTo>
                  <a:lnTo>
                    <a:pt x="278" y="27"/>
                  </a:lnTo>
                  <a:lnTo>
                    <a:pt x="290" y="17"/>
                  </a:lnTo>
                  <a:lnTo>
                    <a:pt x="301" y="10"/>
                  </a:lnTo>
                  <a:lnTo>
                    <a:pt x="311" y="5"/>
                  </a:lnTo>
                  <a:lnTo>
                    <a:pt x="322" y="2"/>
                  </a:lnTo>
                  <a:lnTo>
                    <a:pt x="332" y="1"/>
                  </a:lnTo>
                  <a:lnTo>
                    <a:pt x="343" y="0"/>
                  </a:lnTo>
                  <a:lnTo>
                    <a:pt x="353" y="1"/>
                  </a:lnTo>
                  <a:lnTo>
                    <a:pt x="363" y="2"/>
                  </a:lnTo>
                  <a:lnTo>
                    <a:pt x="372" y="5"/>
                  </a:lnTo>
                  <a:lnTo>
                    <a:pt x="380" y="10"/>
                  </a:lnTo>
                  <a:lnTo>
                    <a:pt x="388" y="16"/>
                  </a:lnTo>
                  <a:lnTo>
                    <a:pt x="395" y="24"/>
                  </a:lnTo>
                  <a:lnTo>
                    <a:pt x="401" y="33"/>
                  </a:lnTo>
                  <a:lnTo>
                    <a:pt x="406" y="45"/>
                  </a:lnTo>
                  <a:lnTo>
                    <a:pt x="409" y="53"/>
                  </a:lnTo>
                  <a:lnTo>
                    <a:pt x="411" y="65"/>
                  </a:lnTo>
                  <a:lnTo>
                    <a:pt x="413" y="79"/>
                  </a:lnTo>
                  <a:lnTo>
                    <a:pt x="413" y="95"/>
                  </a:lnTo>
                  <a:lnTo>
                    <a:pt x="413" y="206"/>
                  </a:lnTo>
                  <a:lnTo>
                    <a:pt x="413" y="217"/>
                  </a:lnTo>
                  <a:lnTo>
                    <a:pt x="414" y="227"/>
                  </a:lnTo>
                  <a:lnTo>
                    <a:pt x="415" y="233"/>
                  </a:lnTo>
                  <a:lnTo>
                    <a:pt x="417" y="239"/>
                  </a:lnTo>
                  <a:lnTo>
                    <a:pt x="418" y="242"/>
                  </a:lnTo>
                  <a:lnTo>
                    <a:pt x="420" y="245"/>
                  </a:lnTo>
                  <a:lnTo>
                    <a:pt x="424" y="247"/>
                  </a:lnTo>
                  <a:lnTo>
                    <a:pt x="427" y="249"/>
                  </a:lnTo>
                  <a:lnTo>
                    <a:pt x="431" y="252"/>
                  </a:lnTo>
                  <a:lnTo>
                    <a:pt x="438" y="253"/>
                  </a:lnTo>
                  <a:lnTo>
                    <a:pt x="445" y="254"/>
                  </a:lnTo>
                  <a:lnTo>
                    <a:pt x="452" y="254"/>
                  </a:lnTo>
                  <a:lnTo>
                    <a:pt x="452" y="265"/>
                  </a:lnTo>
                  <a:lnTo>
                    <a:pt x="322" y="265"/>
                  </a:lnTo>
                  <a:lnTo>
                    <a:pt x="322" y="254"/>
                  </a:lnTo>
                  <a:lnTo>
                    <a:pt x="327" y="254"/>
                  </a:lnTo>
                  <a:lnTo>
                    <a:pt x="335" y="254"/>
                  </a:lnTo>
                  <a:lnTo>
                    <a:pt x="343" y="253"/>
                  </a:lnTo>
                  <a:lnTo>
                    <a:pt x="348" y="251"/>
                  </a:lnTo>
                  <a:lnTo>
                    <a:pt x="354" y="247"/>
                  </a:lnTo>
                  <a:lnTo>
                    <a:pt x="357" y="245"/>
                  </a:lnTo>
                  <a:lnTo>
                    <a:pt x="359" y="242"/>
                  </a:lnTo>
                  <a:lnTo>
                    <a:pt x="362" y="238"/>
                  </a:lnTo>
                  <a:lnTo>
                    <a:pt x="364" y="233"/>
                  </a:lnTo>
                  <a:lnTo>
                    <a:pt x="365" y="225"/>
                  </a:lnTo>
                  <a:lnTo>
                    <a:pt x="365" y="206"/>
                  </a:lnTo>
                  <a:lnTo>
                    <a:pt x="365" y="95"/>
                  </a:lnTo>
                  <a:lnTo>
                    <a:pt x="364" y="81"/>
                  </a:lnTo>
                  <a:lnTo>
                    <a:pt x="363" y="69"/>
                  </a:lnTo>
                  <a:lnTo>
                    <a:pt x="361" y="59"/>
                  </a:lnTo>
                  <a:lnTo>
                    <a:pt x="357" y="51"/>
                  </a:lnTo>
                  <a:lnTo>
                    <a:pt x="354" y="47"/>
                  </a:lnTo>
                  <a:lnTo>
                    <a:pt x="351" y="44"/>
                  </a:lnTo>
                  <a:lnTo>
                    <a:pt x="346" y="41"/>
                  </a:lnTo>
                  <a:lnTo>
                    <a:pt x="343" y="37"/>
                  </a:lnTo>
                  <a:lnTo>
                    <a:pt x="337" y="36"/>
                  </a:lnTo>
                  <a:lnTo>
                    <a:pt x="333" y="34"/>
                  </a:lnTo>
                  <a:lnTo>
                    <a:pt x="327" y="33"/>
                  </a:lnTo>
                  <a:lnTo>
                    <a:pt x="321" y="33"/>
                  </a:lnTo>
                  <a:lnTo>
                    <a:pt x="313" y="34"/>
                  </a:lnTo>
                  <a:lnTo>
                    <a:pt x="305" y="35"/>
                  </a:lnTo>
                  <a:lnTo>
                    <a:pt x="298" y="37"/>
                  </a:lnTo>
                  <a:lnTo>
                    <a:pt x="290" y="41"/>
                  </a:lnTo>
                  <a:lnTo>
                    <a:pt x="282" y="45"/>
                  </a:lnTo>
                  <a:lnTo>
                    <a:pt x="273" y="51"/>
                  </a:lnTo>
                  <a:lnTo>
                    <a:pt x="263" y="59"/>
                  </a:lnTo>
                  <a:lnTo>
                    <a:pt x="252" y="69"/>
                  </a:lnTo>
                  <a:lnTo>
                    <a:pt x="252" y="72"/>
                  </a:lnTo>
                  <a:lnTo>
                    <a:pt x="252" y="84"/>
                  </a:lnTo>
                  <a:lnTo>
                    <a:pt x="252" y="206"/>
                  </a:lnTo>
                  <a:lnTo>
                    <a:pt x="253" y="218"/>
                  </a:lnTo>
                  <a:lnTo>
                    <a:pt x="253" y="228"/>
                  </a:lnTo>
                  <a:lnTo>
                    <a:pt x="254" y="234"/>
                  </a:lnTo>
                  <a:lnTo>
                    <a:pt x="255" y="239"/>
                  </a:lnTo>
                  <a:lnTo>
                    <a:pt x="258" y="242"/>
                  </a:lnTo>
                  <a:lnTo>
                    <a:pt x="260" y="245"/>
                  </a:lnTo>
                  <a:lnTo>
                    <a:pt x="263" y="247"/>
                  </a:lnTo>
                  <a:lnTo>
                    <a:pt x="268" y="249"/>
                  </a:lnTo>
                  <a:lnTo>
                    <a:pt x="272" y="252"/>
                  </a:lnTo>
                  <a:lnTo>
                    <a:pt x="279" y="253"/>
                  </a:lnTo>
                  <a:lnTo>
                    <a:pt x="286" y="254"/>
                  </a:lnTo>
                  <a:lnTo>
                    <a:pt x="295" y="254"/>
                  </a:lnTo>
                  <a:lnTo>
                    <a:pt x="295" y="265"/>
                  </a:lnTo>
                  <a:lnTo>
                    <a:pt x="162" y="265"/>
                  </a:lnTo>
                  <a:lnTo>
                    <a:pt x="162" y="254"/>
                  </a:lnTo>
                  <a:lnTo>
                    <a:pt x="173" y="254"/>
                  </a:lnTo>
                  <a:lnTo>
                    <a:pt x="180" y="253"/>
                  </a:lnTo>
                  <a:lnTo>
                    <a:pt x="187" y="252"/>
                  </a:lnTo>
                  <a:lnTo>
                    <a:pt x="192" y="249"/>
                  </a:lnTo>
                  <a:lnTo>
                    <a:pt x="196" y="246"/>
                  </a:lnTo>
                  <a:lnTo>
                    <a:pt x="199" y="243"/>
                  </a:lnTo>
                  <a:lnTo>
                    <a:pt x="201" y="239"/>
                  </a:lnTo>
                  <a:lnTo>
                    <a:pt x="204" y="234"/>
                  </a:lnTo>
                  <a:lnTo>
                    <a:pt x="205" y="225"/>
                  </a:lnTo>
                  <a:lnTo>
                    <a:pt x="205" y="206"/>
                  </a:lnTo>
                  <a:lnTo>
                    <a:pt x="205" y="95"/>
                  </a:lnTo>
                  <a:lnTo>
                    <a:pt x="205" y="80"/>
                  </a:lnTo>
                  <a:lnTo>
                    <a:pt x="202" y="69"/>
                  </a:lnTo>
                  <a:lnTo>
                    <a:pt x="199" y="59"/>
                  </a:lnTo>
                  <a:lnTo>
                    <a:pt x="196" y="50"/>
                  </a:lnTo>
                  <a:lnTo>
                    <a:pt x="192" y="46"/>
                  </a:lnTo>
                  <a:lnTo>
                    <a:pt x="188" y="43"/>
                  </a:lnTo>
                  <a:lnTo>
                    <a:pt x="185" y="39"/>
                  </a:lnTo>
                  <a:lnTo>
                    <a:pt x="180" y="37"/>
                  </a:lnTo>
                  <a:lnTo>
                    <a:pt x="176" y="35"/>
                  </a:lnTo>
                  <a:lnTo>
                    <a:pt x="170" y="33"/>
                  </a:lnTo>
                  <a:lnTo>
                    <a:pt x="166" y="33"/>
                  </a:lnTo>
                  <a:lnTo>
                    <a:pt x="160" y="32"/>
                  </a:lnTo>
                  <a:lnTo>
                    <a:pt x="152" y="33"/>
                  </a:lnTo>
                  <a:lnTo>
                    <a:pt x="144" y="34"/>
                  </a:lnTo>
                  <a:lnTo>
                    <a:pt x="137" y="37"/>
                  </a:lnTo>
                  <a:lnTo>
                    <a:pt x="129" y="41"/>
                  </a:lnTo>
                  <a:lnTo>
                    <a:pt x="117" y="47"/>
                  </a:lnTo>
                  <a:lnTo>
                    <a:pt x="107" y="53"/>
                  </a:lnTo>
                  <a:lnTo>
                    <a:pt x="100" y="61"/>
                  </a:lnTo>
                  <a:lnTo>
                    <a:pt x="92" y="69"/>
                  </a:lnTo>
                  <a:lnTo>
                    <a:pt x="92" y="206"/>
                  </a:lnTo>
                  <a:lnTo>
                    <a:pt x="92" y="217"/>
                  </a:lnTo>
                  <a:lnTo>
                    <a:pt x="93" y="227"/>
                  </a:lnTo>
                  <a:lnTo>
                    <a:pt x="94" y="234"/>
                  </a:lnTo>
                  <a:lnTo>
                    <a:pt x="95" y="239"/>
                  </a:lnTo>
                  <a:lnTo>
                    <a:pt x="97" y="243"/>
                  </a:lnTo>
                  <a:lnTo>
                    <a:pt x="100" y="245"/>
                  </a:lnTo>
                  <a:lnTo>
                    <a:pt x="103" y="248"/>
                  </a:lnTo>
                  <a:lnTo>
                    <a:pt x="106" y="251"/>
                  </a:lnTo>
                  <a:lnTo>
                    <a:pt x="111" y="252"/>
                  </a:lnTo>
                  <a:lnTo>
                    <a:pt x="117" y="253"/>
                  </a:lnTo>
                  <a:lnTo>
                    <a:pt x="125" y="254"/>
                  </a:lnTo>
                  <a:lnTo>
                    <a:pt x="135" y="254"/>
                  </a:lnTo>
                  <a:lnTo>
                    <a:pt x="135" y="265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12" y="254"/>
                  </a:lnTo>
                  <a:lnTo>
                    <a:pt x="20" y="253"/>
                  </a:lnTo>
                  <a:lnTo>
                    <a:pt x="25" y="252"/>
                  </a:lnTo>
                  <a:lnTo>
                    <a:pt x="30" y="251"/>
                  </a:lnTo>
                  <a:lnTo>
                    <a:pt x="33" y="248"/>
                  </a:lnTo>
                  <a:lnTo>
                    <a:pt x="35" y="245"/>
                  </a:lnTo>
                  <a:lnTo>
                    <a:pt x="39" y="242"/>
                  </a:lnTo>
                  <a:lnTo>
                    <a:pt x="41" y="239"/>
                  </a:lnTo>
                  <a:lnTo>
                    <a:pt x="42" y="233"/>
                  </a:lnTo>
                  <a:lnTo>
                    <a:pt x="43" y="226"/>
                  </a:lnTo>
                  <a:lnTo>
                    <a:pt x="44" y="217"/>
                  </a:lnTo>
                  <a:lnTo>
                    <a:pt x="44" y="206"/>
                  </a:lnTo>
                  <a:lnTo>
                    <a:pt x="44" y="108"/>
                  </a:lnTo>
                  <a:lnTo>
                    <a:pt x="44" y="89"/>
                  </a:lnTo>
                  <a:lnTo>
                    <a:pt x="43" y="73"/>
                  </a:lnTo>
                  <a:lnTo>
                    <a:pt x="43" y="61"/>
                  </a:lnTo>
                  <a:lnTo>
                    <a:pt x="42" y="53"/>
                  </a:lnTo>
                  <a:lnTo>
                    <a:pt x="41" y="49"/>
                  </a:lnTo>
                  <a:lnTo>
                    <a:pt x="39" y="45"/>
                  </a:lnTo>
                  <a:lnTo>
                    <a:pt x="38" y="43"/>
                  </a:lnTo>
                  <a:lnTo>
                    <a:pt x="35" y="41"/>
                  </a:lnTo>
                  <a:lnTo>
                    <a:pt x="33" y="38"/>
                  </a:lnTo>
                  <a:lnTo>
                    <a:pt x="30" y="37"/>
                  </a:lnTo>
                  <a:lnTo>
                    <a:pt x="27" y="37"/>
                  </a:lnTo>
                  <a:lnTo>
                    <a:pt x="23" y="37"/>
                  </a:lnTo>
                  <a:lnTo>
                    <a:pt x="14" y="38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" name="Freeform 1490"/>
            <p:cNvSpPr>
              <a:spLocks/>
            </p:cNvSpPr>
            <p:nvPr/>
          </p:nvSpPr>
          <p:spPr bwMode="auto">
            <a:xfrm>
              <a:off x="4511" y="1111"/>
              <a:ext cx="97" cy="84"/>
            </a:xfrm>
            <a:custGeom>
              <a:avLst/>
              <a:gdLst>
                <a:gd name="T0" fmla="*/ 310 w 422"/>
                <a:gd name="T1" fmla="*/ 309 h 382"/>
                <a:gd name="T2" fmla="*/ 343 w 422"/>
                <a:gd name="T3" fmla="*/ 338 h 382"/>
                <a:gd name="T4" fmla="*/ 371 w 422"/>
                <a:gd name="T5" fmla="*/ 357 h 382"/>
                <a:gd name="T6" fmla="*/ 397 w 422"/>
                <a:gd name="T7" fmla="*/ 366 h 382"/>
                <a:gd name="T8" fmla="*/ 422 w 422"/>
                <a:gd name="T9" fmla="*/ 371 h 382"/>
                <a:gd name="T10" fmla="*/ 235 w 422"/>
                <a:gd name="T11" fmla="*/ 382 h 382"/>
                <a:gd name="T12" fmla="*/ 243 w 422"/>
                <a:gd name="T13" fmla="*/ 371 h 382"/>
                <a:gd name="T14" fmla="*/ 255 w 422"/>
                <a:gd name="T15" fmla="*/ 368 h 382"/>
                <a:gd name="T16" fmla="*/ 263 w 422"/>
                <a:gd name="T17" fmla="*/ 362 h 382"/>
                <a:gd name="T18" fmla="*/ 266 w 422"/>
                <a:gd name="T19" fmla="*/ 357 h 382"/>
                <a:gd name="T20" fmla="*/ 266 w 422"/>
                <a:gd name="T21" fmla="*/ 347 h 382"/>
                <a:gd name="T22" fmla="*/ 258 w 422"/>
                <a:gd name="T23" fmla="*/ 333 h 382"/>
                <a:gd name="T24" fmla="*/ 110 w 422"/>
                <a:gd name="T25" fmla="*/ 191 h 382"/>
                <a:gd name="T26" fmla="*/ 111 w 422"/>
                <a:gd name="T27" fmla="*/ 327 h 382"/>
                <a:gd name="T28" fmla="*/ 112 w 422"/>
                <a:gd name="T29" fmla="*/ 346 h 382"/>
                <a:gd name="T30" fmla="*/ 116 w 422"/>
                <a:gd name="T31" fmla="*/ 356 h 382"/>
                <a:gd name="T32" fmla="*/ 122 w 422"/>
                <a:gd name="T33" fmla="*/ 361 h 382"/>
                <a:gd name="T34" fmla="*/ 132 w 422"/>
                <a:gd name="T35" fmla="*/ 368 h 382"/>
                <a:gd name="T36" fmla="*/ 146 w 422"/>
                <a:gd name="T37" fmla="*/ 371 h 382"/>
                <a:gd name="T38" fmla="*/ 167 w 422"/>
                <a:gd name="T39" fmla="*/ 371 h 382"/>
                <a:gd name="T40" fmla="*/ 0 w 422"/>
                <a:gd name="T41" fmla="*/ 382 h 382"/>
                <a:gd name="T42" fmla="*/ 13 w 422"/>
                <a:gd name="T43" fmla="*/ 371 h 382"/>
                <a:gd name="T44" fmla="*/ 34 w 422"/>
                <a:gd name="T45" fmla="*/ 368 h 382"/>
                <a:gd name="T46" fmla="*/ 42 w 422"/>
                <a:gd name="T47" fmla="*/ 363 h 382"/>
                <a:gd name="T48" fmla="*/ 48 w 422"/>
                <a:gd name="T49" fmla="*/ 357 h 382"/>
                <a:gd name="T50" fmla="*/ 54 w 422"/>
                <a:gd name="T51" fmla="*/ 342 h 382"/>
                <a:gd name="T52" fmla="*/ 55 w 422"/>
                <a:gd name="T53" fmla="*/ 314 h 382"/>
                <a:gd name="T54" fmla="*/ 55 w 422"/>
                <a:gd name="T55" fmla="*/ 55 h 382"/>
                <a:gd name="T56" fmla="*/ 53 w 422"/>
                <a:gd name="T57" fmla="*/ 36 h 382"/>
                <a:gd name="T58" fmla="*/ 49 w 422"/>
                <a:gd name="T59" fmla="*/ 26 h 382"/>
                <a:gd name="T60" fmla="*/ 44 w 422"/>
                <a:gd name="T61" fmla="*/ 21 h 382"/>
                <a:gd name="T62" fmla="*/ 33 w 422"/>
                <a:gd name="T63" fmla="*/ 14 h 382"/>
                <a:gd name="T64" fmla="*/ 19 w 422"/>
                <a:gd name="T65" fmla="*/ 11 h 382"/>
                <a:gd name="T66" fmla="*/ 0 w 422"/>
                <a:gd name="T67" fmla="*/ 11 h 382"/>
                <a:gd name="T68" fmla="*/ 167 w 422"/>
                <a:gd name="T69" fmla="*/ 0 h 382"/>
                <a:gd name="T70" fmla="*/ 152 w 422"/>
                <a:gd name="T71" fmla="*/ 11 h 382"/>
                <a:gd name="T72" fmla="*/ 139 w 422"/>
                <a:gd name="T73" fmla="*/ 12 h 382"/>
                <a:gd name="T74" fmla="*/ 127 w 422"/>
                <a:gd name="T75" fmla="*/ 17 h 382"/>
                <a:gd name="T76" fmla="*/ 119 w 422"/>
                <a:gd name="T77" fmla="*/ 23 h 382"/>
                <a:gd name="T78" fmla="*/ 115 w 422"/>
                <a:gd name="T79" fmla="*/ 30 h 382"/>
                <a:gd name="T80" fmla="*/ 111 w 422"/>
                <a:gd name="T81" fmla="*/ 44 h 382"/>
                <a:gd name="T82" fmla="*/ 110 w 422"/>
                <a:gd name="T83" fmla="*/ 68 h 382"/>
                <a:gd name="T84" fmla="*/ 116 w 422"/>
                <a:gd name="T85" fmla="*/ 180 h 382"/>
                <a:gd name="T86" fmla="*/ 134 w 422"/>
                <a:gd name="T87" fmla="*/ 163 h 382"/>
                <a:gd name="T88" fmla="*/ 189 w 422"/>
                <a:gd name="T89" fmla="*/ 113 h 382"/>
                <a:gd name="T90" fmla="*/ 241 w 422"/>
                <a:gd name="T91" fmla="*/ 63 h 382"/>
                <a:gd name="T92" fmla="*/ 257 w 422"/>
                <a:gd name="T93" fmla="*/ 41 h 382"/>
                <a:gd name="T94" fmla="*/ 262 w 422"/>
                <a:gd name="T95" fmla="*/ 31 h 382"/>
                <a:gd name="T96" fmla="*/ 262 w 422"/>
                <a:gd name="T97" fmla="*/ 24 h 382"/>
                <a:gd name="T98" fmla="*/ 258 w 422"/>
                <a:gd name="T99" fmla="*/ 19 h 382"/>
                <a:gd name="T100" fmla="*/ 252 w 422"/>
                <a:gd name="T101" fmla="*/ 14 h 382"/>
                <a:gd name="T102" fmla="*/ 242 w 422"/>
                <a:gd name="T103" fmla="*/ 11 h 382"/>
                <a:gd name="T104" fmla="*/ 226 w 422"/>
                <a:gd name="T105" fmla="*/ 11 h 382"/>
                <a:gd name="T106" fmla="*/ 370 w 422"/>
                <a:gd name="T107" fmla="*/ 0 h 382"/>
                <a:gd name="T108" fmla="*/ 358 w 422"/>
                <a:gd name="T109" fmla="*/ 12 h 382"/>
                <a:gd name="T110" fmla="*/ 336 w 422"/>
                <a:gd name="T111" fmla="*/ 19 h 382"/>
                <a:gd name="T112" fmla="*/ 314 w 422"/>
                <a:gd name="T113" fmla="*/ 31 h 382"/>
                <a:gd name="T114" fmla="*/ 295 w 422"/>
                <a:gd name="T115" fmla="*/ 45 h 382"/>
                <a:gd name="T116" fmla="*/ 278 w 422"/>
                <a:gd name="T117" fmla="*/ 61 h 382"/>
                <a:gd name="T118" fmla="*/ 249 w 422"/>
                <a:gd name="T119" fmla="*/ 90 h 382"/>
                <a:gd name="T120" fmla="*/ 167 w 422"/>
                <a:gd name="T121" fmla="*/ 17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2" h="382">
                  <a:moveTo>
                    <a:pt x="167" y="170"/>
                  </a:moveTo>
                  <a:lnTo>
                    <a:pt x="310" y="309"/>
                  </a:lnTo>
                  <a:lnTo>
                    <a:pt x="328" y="326"/>
                  </a:lnTo>
                  <a:lnTo>
                    <a:pt x="343" y="338"/>
                  </a:lnTo>
                  <a:lnTo>
                    <a:pt x="358" y="349"/>
                  </a:lnTo>
                  <a:lnTo>
                    <a:pt x="371" y="357"/>
                  </a:lnTo>
                  <a:lnTo>
                    <a:pt x="383" y="362"/>
                  </a:lnTo>
                  <a:lnTo>
                    <a:pt x="397" y="366"/>
                  </a:lnTo>
                  <a:lnTo>
                    <a:pt x="409" y="370"/>
                  </a:lnTo>
                  <a:lnTo>
                    <a:pt x="422" y="371"/>
                  </a:lnTo>
                  <a:lnTo>
                    <a:pt x="422" y="382"/>
                  </a:lnTo>
                  <a:lnTo>
                    <a:pt x="235" y="382"/>
                  </a:lnTo>
                  <a:lnTo>
                    <a:pt x="235" y="371"/>
                  </a:lnTo>
                  <a:lnTo>
                    <a:pt x="243" y="371"/>
                  </a:lnTo>
                  <a:lnTo>
                    <a:pt x="249" y="370"/>
                  </a:lnTo>
                  <a:lnTo>
                    <a:pt x="255" y="368"/>
                  </a:lnTo>
                  <a:lnTo>
                    <a:pt x="259" y="365"/>
                  </a:lnTo>
                  <a:lnTo>
                    <a:pt x="263" y="362"/>
                  </a:lnTo>
                  <a:lnTo>
                    <a:pt x="265" y="360"/>
                  </a:lnTo>
                  <a:lnTo>
                    <a:pt x="266" y="357"/>
                  </a:lnTo>
                  <a:lnTo>
                    <a:pt x="266" y="354"/>
                  </a:lnTo>
                  <a:lnTo>
                    <a:pt x="266" y="347"/>
                  </a:lnTo>
                  <a:lnTo>
                    <a:pt x="264" y="341"/>
                  </a:lnTo>
                  <a:lnTo>
                    <a:pt x="258" y="333"/>
                  </a:lnTo>
                  <a:lnTo>
                    <a:pt x="246" y="321"/>
                  </a:lnTo>
                  <a:lnTo>
                    <a:pt x="110" y="191"/>
                  </a:lnTo>
                  <a:lnTo>
                    <a:pt x="110" y="314"/>
                  </a:lnTo>
                  <a:lnTo>
                    <a:pt x="111" y="327"/>
                  </a:lnTo>
                  <a:lnTo>
                    <a:pt x="111" y="337"/>
                  </a:lnTo>
                  <a:lnTo>
                    <a:pt x="112" y="346"/>
                  </a:lnTo>
                  <a:lnTo>
                    <a:pt x="115" y="352"/>
                  </a:lnTo>
                  <a:lnTo>
                    <a:pt x="116" y="356"/>
                  </a:lnTo>
                  <a:lnTo>
                    <a:pt x="119" y="359"/>
                  </a:lnTo>
                  <a:lnTo>
                    <a:pt x="122" y="361"/>
                  </a:lnTo>
                  <a:lnTo>
                    <a:pt x="127" y="364"/>
                  </a:lnTo>
                  <a:lnTo>
                    <a:pt x="132" y="368"/>
                  </a:lnTo>
                  <a:lnTo>
                    <a:pt x="139" y="370"/>
                  </a:lnTo>
                  <a:lnTo>
                    <a:pt x="146" y="371"/>
                  </a:lnTo>
                  <a:lnTo>
                    <a:pt x="152" y="371"/>
                  </a:lnTo>
                  <a:lnTo>
                    <a:pt x="167" y="371"/>
                  </a:lnTo>
                  <a:lnTo>
                    <a:pt x="167" y="382"/>
                  </a:lnTo>
                  <a:lnTo>
                    <a:pt x="0" y="382"/>
                  </a:lnTo>
                  <a:lnTo>
                    <a:pt x="0" y="371"/>
                  </a:lnTo>
                  <a:lnTo>
                    <a:pt x="13" y="371"/>
                  </a:lnTo>
                  <a:lnTo>
                    <a:pt x="24" y="370"/>
                  </a:lnTo>
                  <a:lnTo>
                    <a:pt x="34" y="368"/>
                  </a:lnTo>
                  <a:lnTo>
                    <a:pt x="38" y="365"/>
                  </a:lnTo>
                  <a:lnTo>
                    <a:pt x="42" y="363"/>
                  </a:lnTo>
                  <a:lnTo>
                    <a:pt x="45" y="360"/>
                  </a:lnTo>
                  <a:lnTo>
                    <a:pt x="48" y="357"/>
                  </a:lnTo>
                  <a:lnTo>
                    <a:pt x="52" y="351"/>
                  </a:lnTo>
                  <a:lnTo>
                    <a:pt x="54" y="342"/>
                  </a:lnTo>
                  <a:lnTo>
                    <a:pt x="55" y="330"/>
                  </a:lnTo>
                  <a:lnTo>
                    <a:pt x="55" y="314"/>
                  </a:lnTo>
                  <a:lnTo>
                    <a:pt x="55" y="68"/>
                  </a:lnTo>
                  <a:lnTo>
                    <a:pt x="55" y="55"/>
                  </a:lnTo>
                  <a:lnTo>
                    <a:pt x="54" y="43"/>
                  </a:lnTo>
                  <a:lnTo>
                    <a:pt x="53" y="36"/>
                  </a:lnTo>
                  <a:lnTo>
                    <a:pt x="52" y="29"/>
                  </a:lnTo>
                  <a:lnTo>
                    <a:pt x="49" y="26"/>
                  </a:lnTo>
                  <a:lnTo>
                    <a:pt x="47" y="23"/>
                  </a:lnTo>
                  <a:lnTo>
                    <a:pt x="44" y="21"/>
                  </a:lnTo>
                  <a:lnTo>
                    <a:pt x="39" y="17"/>
                  </a:lnTo>
                  <a:lnTo>
                    <a:pt x="33" y="14"/>
                  </a:lnTo>
                  <a:lnTo>
                    <a:pt x="26" y="13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152" y="11"/>
                  </a:lnTo>
                  <a:lnTo>
                    <a:pt x="146" y="11"/>
                  </a:lnTo>
                  <a:lnTo>
                    <a:pt x="139" y="12"/>
                  </a:lnTo>
                  <a:lnTo>
                    <a:pt x="133" y="14"/>
                  </a:lnTo>
                  <a:lnTo>
                    <a:pt x="127" y="17"/>
                  </a:lnTo>
                  <a:lnTo>
                    <a:pt x="122" y="20"/>
                  </a:lnTo>
                  <a:lnTo>
                    <a:pt x="119" y="23"/>
                  </a:lnTo>
                  <a:lnTo>
                    <a:pt x="116" y="27"/>
                  </a:lnTo>
                  <a:lnTo>
                    <a:pt x="115" y="30"/>
                  </a:lnTo>
                  <a:lnTo>
                    <a:pt x="112" y="37"/>
                  </a:lnTo>
                  <a:lnTo>
                    <a:pt x="111" y="44"/>
                  </a:lnTo>
                  <a:lnTo>
                    <a:pt x="110" y="55"/>
                  </a:lnTo>
                  <a:lnTo>
                    <a:pt x="110" y="68"/>
                  </a:lnTo>
                  <a:lnTo>
                    <a:pt x="110" y="184"/>
                  </a:lnTo>
                  <a:lnTo>
                    <a:pt x="116" y="180"/>
                  </a:lnTo>
                  <a:lnTo>
                    <a:pt x="123" y="173"/>
                  </a:lnTo>
                  <a:lnTo>
                    <a:pt x="134" y="163"/>
                  </a:lnTo>
                  <a:lnTo>
                    <a:pt x="150" y="149"/>
                  </a:lnTo>
                  <a:lnTo>
                    <a:pt x="189" y="113"/>
                  </a:lnTo>
                  <a:lnTo>
                    <a:pt x="219" y="85"/>
                  </a:lnTo>
                  <a:lnTo>
                    <a:pt x="241" y="63"/>
                  </a:lnTo>
                  <a:lnTo>
                    <a:pt x="254" y="47"/>
                  </a:lnTo>
                  <a:lnTo>
                    <a:pt x="257" y="41"/>
                  </a:lnTo>
                  <a:lnTo>
                    <a:pt x="259" y="37"/>
                  </a:lnTo>
                  <a:lnTo>
                    <a:pt x="262" y="31"/>
                  </a:lnTo>
                  <a:lnTo>
                    <a:pt x="262" y="27"/>
                  </a:lnTo>
                  <a:lnTo>
                    <a:pt x="262" y="24"/>
                  </a:lnTo>
                  <a:lnTo>
                    <a:pt x="261" y="21"/>
                  </a:lnTo>
                  <a:lnTo>
                    <a:pt x="258" y="19"/>
                  </a:lnTo>
                  <a:lnTo>
                    <a:pt x="256" y="16"/>
                  </a:lnTo>
                  <a:lnTo>
                    <a:pt x="252" y="14"/>
                  </a:lnTo>
                  <a:lnTo>
                    <a:pt x="247" y="12"/>
                  </a:lnTo>
                  <a:lnTo>
                    <a:pt x="242" y="11"/>
                  </a:lnTo>
                  <a:lnTo>
                    <a:pt x="235" y="11"/>
                  </a:lnTo>
                  <a:lnTo>
                    <a:pt x="226" y="11"/>
                  </a:lnTo>
                  <a:lnTo>
                    <a:pt x="226" y="0"/>
                  </a:lnTo>
                  <a:lnTo>
                    <a:pt x="370" y="0"/>
                  </a:lnTo>
                  <a:lnTo>
                    <a:pt x="370" y="11"/>
                  </a:lnTo>
                  <a:lnTo>
                    <a:pt x="358" y="12"/>
                  </a:lnTo>
                  <a:lnTo>
                    <a:pt x="347" y="14"/>
                  </a:lnTo>
                  <a:lnTo>
                    <a:pt x="336" y="19"/>
                  </a:lnTo>
                  <a:lnTo>
                    <a:pt x="321" y="26"/>
                  </a:lnTo>
                  <a:lnTo>
                    <a:pt x="314" y="31"/>
                  </a:lnTo>
                  <a:lnTo>
                    <a:pt x="305" y="38"/>
                  </a:lnTo>
                  <a:lnTo>
                    <a:pt x="295" y="45"/>
                  </a:lnTo>
                  <a:lnTo>
                    <a:pt x="285" y="55"/>
                  </a:lnTo>
                  <a:lnTo>
                    <a:pt x="278" y="61"/>
                  </a:lnTo>
                  <a:lnTo>
                    <a:pt x="267" y="72"/>
                  </a:lnTo>
                  <a:lnTo>
                    <a:pt x="249" y="90"/>
                  </a:lnTo>
                  <a:lnTo>
                    <a:pt x="226" y="112"/>
                  </a:lnTo>
                  <a:lnTo>
                    <a:pt x="167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" name="Freeform 1491"/>
            <p:cNvSpPr>
              <a:spLocks/>
            </p:cNvSpPr>
            <p:nvPr/>
          </p:nvSpPr>
          <p:spPr bwMode="auto">
            <a:xfrm>
              <a:off x="4610" y="1107"/>
              <a:ext cx="37" cy="116"/>
            </a:xfrm>
            <a:custGeom>
              <a:avLst/>
              <a:gdLst>
                <a:gd name="T0" fmla="*/ 0 w 159"/>
                <a:gd name="T1" fmla="*/ 0 h 522"/>
                <a:gd name="T2" fmla="*/ 40 w 159"/>
                <a:gd name="T3" fmla="*/ 23 h 522"/>
                <a:gd name="T4" fmla="*/ 73 w 159"/>
                <a:gd name="T5" fmla="*/ 49 h 522"/>
                <a:gd name="T6" fmla="*/ 93 w 159"/>
                <a:gd name="T7" fmla="*/ 71 h 522"/>
                <a:gd name="T8" fmla="*/ 109 w 159"/>
                <a:gd name="T9" fmla="*/ 95 h 522"/>
                <a:gd name="T10" fmla="*/ 125 w 159"/>
                <a:gd name="T11" fmla="*/ 120 h 522"/>
                <a:gd name="T12" fmla="*/ 137 w 159"/>
                <a:gd name="T13" fmla="*/ 145 h 522"/>
                <a:gd name="T14" fmla="*/ 147 w 159"/>
                <a:gd name="T15" fmla="*/ 173 h 522"/>
                <a:gd name="T16" fmla="*/ 153 w 159"/>
                <a:gd name="T17" fmla="*/ 202 h 522"/>
                <a:gd name="T18" fmla="*/ 158 w 159"/>
                <a:gd name="T19" fmla="*/ 232 h 522"/>
                <a:gd name="T20" fmla="*/ 159 w 159"/>
                <a:gd name="T21" fmla="*/ 261 h 522"/>
                <a:gd name="T22" fmla="*/ 157 w 159"/>
                <a:gd name="T23" fmla="*/ 304 h 522"/>
                <a:gd name="T24" fmla="*/ 148 w 159"/>
                <a:gd name="T25" fmla="*/ 344 h 522"/>
                <a:gd name="T26" fmla="*/ 135 w 159"/>
                <a:gd name="T27" fmla="*/ 382 h 522"/>
                <a:gd name="T28" fmla="*/ 115 w 159"/>
                <a:gd name="T29" fmla="*/ 420 h 522"/>
                <a:gd name="T30" fmla="*/ 92 w 159"/>
                <a:gd name="T31" fmla="*/ 452 h 522"/>
                <a:gd name="T32" fmla="*/ 64 w 159"/>
                <a:gd name="T33" fmla="*/ 481 h 522"/>
                <a:gd name="T34" fmla="*/ 34 w 159"/>
                <a:gd name="T35" fmla="*/ 504 h 522"/>
                <a:gd name="T36" fmla="*/ 0 w 159"/>
                <a:gd name="T37" fmla="*/ 522 h 522"/>
                <a:gd name="T38" fmla="*/ 9 w 159"/>
                <a:gd name="T39" fmla="*/ 507 h 522"/>
                <a:gd name="T40" fmla="*/ 25 w 159"/>
                <a:gd name="T41" fmla="*/ 495 h 522"/>
                <a:gd name="T42" fmla="*/ 40 w 159"/>
                <a:gd name="T43" fmla="*/ 483 h 522"/>
                <a:gd name="T44" fmla="*/ 53 w 159"/>
                <a:gd name="T45" fmla="*/ 467 h 522"/>
                <a:gd name="T46" fmla="*/ 64 w 159"/>
                <a:gd name="T47" fmla="*/ 451 h 522"/>
                <a:gd name="T48" fmla="*/ 74 w 159"/>
                <a:gd name="T49" fmla="*/ 432 h 522"/>
                <a:gd name="T50" fmla="*/ 86 w 159"/>
                <a:gd name="T51" fmla="*/ 400 h 522"/>
                <a:gd name="T52" fmla="*/ 97 w 159"/>
                <a:gd name="T53" fmla="*/ 350 h 522"/>
                <a:gd name="T54" fmla="*/ 103 w 159"/>
                <a:gd name="T55" fmla="*/ 296 h 522"/>
                <a:gd name="T56" fmla="*/ 103 w 159"/>
                <a:gd name="T57" fmla="*/ 240 h 522"/>
                <a:gd name="T58" fmla="*/ 98 w 159"/>
                <a:gd name="T59" fmla="*/ 185 h 522"/>
                <a:gd name="T60" fmla="*/ 90 w 159"/>
                <a:gd name="T61" fmla="*/ 142 h 522"/>
                <a:gd name="T62" fmla="*/ 82 w 159"/>
                <a:gd name="T63" fmla="*/ 111 h 522"/>
                <a:gd name="T64" fmla="*/ 70 w 159"/>
                <a:gd name="T65" fmla="*/ 86 h 522"/>
                <a:gd name="T66" fmla="*/ 56 w 159"/>
                <a:gd name="T67" fmla="*/ 63 h 522"/>
                <a:gd name="T68" fmla="*/ 37 w 159"/>
                <a:gd name="T69" fmla="*/ 42 h 522"/>
                <a:gd name="T70" fmla="*/ 14 w 159"/>
                <a:gd name="T71" fmla="*/ 2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522">
                  <a:moveTo>
                    <a:pt x="0" y="12"/>
                  </a:moveTo>
                  <a:lnTo>
                    <a:pt x="0" y="0"/>
                  </a:lnTo>
                  <a:lnTo>
                    <a:pt x="21" y="11"/>
                  </a:lnTo>
                  <a:lnTo>
                    <a:pt x="40" y="23"/>
                  </a:lnTo>
                  <a:lnTo>
                    <a:pt x="57" y="35"/>
                  </a:lnTo>
                  <a:lnTo>
                    <a:pt x="73" y="49"/>
                  </a:lnTo>
                  <a:lnTo>
                    <a:pt x="83" y="60"/>
                  </a:lnTo>
                  <a:lnTo>
                    <a:pt x="93" y="71"/>
                  </a:lnTo>
                  <a:lnTo>
                    <a:pt x="101" y="83"/>
                  </a:lnTo>
                  <a:lnTo>
                    <a:pt x="109" y="95"/>
                  </a:lnTo>
                  <a:lnTo>
                    <a:pt x="117" y="107"/>
                  </a:lnTo>
                  <a:lnTo>
                    <a:pt x="125" y="120"/>
                  </a:lnTo>
                  <a:lnTo>
                    <a:pt x="131" y="132"/>
                  </a:lnTo>
                  <a:lnTo>
                    <a:pt x="137" y="145"/>
                  </a:lnTo>
                  <a:lnTo>
                    <a:pt x="142" y="159"/>
                  </a:lnTo>
                  <a:lnTo>
                    <a:pt x="147" y="173"/>
                  </a:lnTo>
                  <a:lnTo>
                    <a:pt x="150" y="188"/>
                  </a:lnTo>
                  <a:lnTo>
                    <a:pt x="153" y="202"/>
                  </a:lnTo>
                  <a:lnTo>
                    <a:pt x="156" y="216"/>
                  </a:lnTo>
                  <a:lnTo>
                    <a:pt x="158" y="232"/>
                  </a:lnTo>
                  <a:lnTo>
                    <a:pt x="159" y="246"/>
                  </a:lnTo>
                  <a:lnTo>
                    <a:pt x="159" y="261"/>
                  </a:lnTo>
                  <a:lnTo>
                    <a:pt x="159" y="282"/>
                  </a:lnTo>
                  <a:lnTo>
                    <a:pt x="157" y="304"/>
                  </a:lnTo>
                  <a:lnTo>
                    <a:pt x="153" y="324"/>
                  </a:lnTo>
                  <a:lnTo>
                    <a:pt x="148" y="344"/>
                  </a:lnTo>
                  <a:lnTo>
                    <a:pt x="142" y="364"/>
                  </a:lnTo>
                  <a:lnTo>
                    <a:pt x="135" y="382"/>
                  </a:lnTo>
                  <a:lnTo>
                    <a:pt x="126" y="402"/>
                  </a:lnTo>
                  <a:lnTo>
                    <a:pt x="115" y="420"/>
                  </a:lnTo>
                  <a:lnTo>
                    <a:pt x="104" y="437"/>
                  </a:lnTo>
                  <a:lnTo>
                    <a:pt x="92" y="452"/>
                  </a:lnTo>
                  <a:lnTo>
                    <a:pt x="78" y="467"/>
                  </a:lnTo>
                  <a:lnTo>
                    <a:pt x="64" y="481"/>
                  </a:lnTo>
                  <a:lnTo>
                    <a:pt x="49" y="493"/>
                  </a:lnTo>
                  <a:lnTo>
                    <a:pt x="34" y="504"/>
                  </a:lnTo>
                  <a:lnTo>
                    <a:pt x="17" y="514"/>
                  </a:lnTo>
                  <a:lnTo>
                    <a:pt x="0" y="522"/>
                  </a:lnTo>
                  <a:lnTo>
                    <a:pt x="0" y="512"/>
                  </a:lnTo>
                  <a:lnTo>
                    <a:pt x="9" y="507"/>
                  </a:lnTo>
                  <a:lnTo>
                    <a:pt x="16" y="501"/>
                  </a:lnTo>
                  <a:lnTo>
                    <a:pt x="25" y="495"/>
                  </a:lnTo>
                  <a:lnTo>
                    <a:pt x="32" y="489"/>
                  </a:lnTo>
                  <a:lnTo>
                    <a:pt x="40" y="483"/>
                  </a:lnTo>
                  <a:lnTo>
                    <a:pt x="46" y="475"/>
                  </a:lnTo>
                  <a:lnTo>
                    <a:pt x="53" y="467"/>
                  </a:lnTo>
                  <a:lnTo>
                    <a:pt x="58" y="460"/>
                  </a:lnTo>
                  <a:lnTo>
                    <a:pt x="64" y="451"/>
                  </a:lnTo>
                  <a:lnTo>
                    <a:pt x="69" y="442"/>
                  </a:lnTo>
                  <a:lnTo>
                    <a:pt x="74" y="432"/>
                  </a:lnTo>
                  <a:lnTo>
                    <a:pt x="78" y="422"/>
                  </a:lnTo>
                  <a:lnTo>
                    <a:pt x="86" y="400"/>
                  </a:lnTo>
                  <a:lnTo>
                    <a:pt x="93" y="376"/>
                  </a:lnTo>
                  <a:lnTo>
                    <a:pt x="97" y="350"/>
                  </a:lnTo>
                  <a:lnTo>
                    <a:pt x="100" y="323"/>
                  </a:lnTo>
                  <a:lnTo>
                    <a:pt x="103" y="296"/>
                  </a:lnTo>
                  <a:lnTo>
                    <a:pt x="104" y="269"/>
                  </a:lnTo>
                  <a:lnTo>
                    <a:pt x="103" y="240"/>
                  </a:lnTo>
                  <a:lnTo>
                    <a:pt x="101" y="212"/>
                  </a:lnTo>
                  <a:lnTo>
                    <a:pt x="98" y="185"/>
                  </a:lnTo>
                  <a:lnTo>
                    <a:pt x="94" y="160"/>
                  </a:lnTo>
                  <a:lnTo>
                    <a:pt x="90" y="142"/>
                  </a:lnTo>
                  <a:lnTo>
                    <a:pt x="86" y="125"/>
                  </a:lnTo>
                  <a:lnTo>
                    <a:pt x="82" y="111"/>
                  </a:lnTo>
                  <a:lnTo>
                    <a:pt x="76" y="98"/>
                  </a:lnTo>
                  <a:lnTo>
                    <a:pt x="70" y="86"/>
                  </a:lnTo>
                  <a:lnTo>
                    <a:pt x="64" y="75"/>
                  </a:lnTo>
                  <a:lnTo>
                    <a:pt x="56" y="63"/>
                  </a:lnTo>
                  <a:lnTo>
                    <a:pt x="47" y="53"/>
                  </a:lnTo>
                  <a:lnTo>
                    <a:pt x="37" y="42"/>
                  </a:lnTo>
                  <a:lnTo>
                    <a:pt x="26" y="32"/>
                  </a:lnTo>
                  <a:lnTo>
                    <a:pt x="14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" name="Rectangle 1492"/>
            <p:cNvSpPr>
              <a:spLocks noChangeArrowheads="1"/>
            </p:cNvSpPr>
            <p:nvPr/>
          </p:nvSpPr>
          <p:spPr bwMode="auto">
            <a:xfrm>
              <a:off x="3918" y="1457"/>
              <a:ext cx="66" cy="27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effectLst/>
                </a:rPr>
                <a:t> </a:t>
              </a:r>
              <a:endParaRPr lang="de-DE" i="1" baseline="30000">
                <a:effectLst/>
              </a:endParaRPr>
            </a:p>
          </p:txBody>
        </p:sp>
        <p:sp>
          <p:nvSpPr>
            <p:cNvPr id="1542" name="Line 1493"/>
            <p:cNvSpPr>
              <a:spLocks noChangeShapeType="1"/>
            </p:cNvSpPr>
            <p:nvPr/>
          </p:nvSpPr>
          <p:spPr bwMode="auto">
            <a:xfrm flipH="1" flipV="1">
              <a:off x="5371" y="1796"/>
              <a:ext cx="5" cy="5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3" name="Line 1494"/>
            <p:cNvSpPr>
              <a:spLocks noChangeShapeType="1"/>
            </p:cNvSpPr>
            <p:nvPr/>
          </p:nvSpPr>
          <p:spPr bwMode="auto">
            <a:xfrm flipV="1">
              <a:off x="5371" y="1953"/>
              <a:ext cx="1" cy="2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4" name="Freeform 1495"/>
            <p:cNvSpPr>
              <a:spLocks/>
            </p:cNvSpPr>
            <p:nvPr/>
          </p:nvSpPr>
          <p:spPr bwMode="auto">
            <a:xfrm>
              <a:off x="5128" y="1725"/>
              <a:ext cx="7" cy="3"/>
            </a:xfrm>
            <a:custGeom>
              <a:avLst/>
              <a:gdLst>
                <a:gd name="T0" fmla="*/ 6 w 30"/>
                <a:gd name="T1" fmla="*/ 0 h 11"/>
                <a:gd name="T2" fmla="*/ 24 w 30"/>
                <a:gd name="T3" fmla="*/ 0 h 11"/>
                <a:gd name="T4" fmla="*/ 30 w 30"/>
                <a:gd name="T5" fmla="*/ 0 h 11"/>
                <a:gd name="T6" fmla="*/ 30 w 30"/>
                <a:gd name="T7" fmla="*/ 11 h 11"/>
                <a:gd name="T8" fmla="*/ 24 w 30"/>
                <a:gd name="T9" fmla="*/ 11 h 11"/>
                <a:gd name="T10" fmla="*/ 6 w 30"/>
                <a:gd name="T11" fmla="*/ 11 h 11"/>
                <a:gd name="T12" fmla="*/ 0 w 30"/>
                <a:gd name="T13" fmla="*/ 11 h 11"/>
                <a:gd name="T14" fmla="*/ 0 w 30"/>
                <a:gd name="T15" fmla="*/ 0 h 11"/>
                <a:gd name="T16" fmla="*/ 6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6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0" y="11"/>
                  </a:lnTo>
                  <a:lnTo>
                    <a:pt x="24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5" name="Rectangle 1496"/>
            <p:cNvSpPr>
              <a:spLocks noChangeArrowheads="1"/>
            </p:cNvSpPr>
            <p:nvPr/>
          </p:nvSpPr>
          <p:spPr bwMode="auto">
            <a:xfrm>
              <a:off x="2998" y="539"/>
              <a:ext cx="3" cy="98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6" name="Rectangle 1497"/>
            <p:cNvSpPr>
              <a:spLocks noChangeArrowheads="1"/>
            </p:cNvSpPr>
            <p:nvPr/>
          </p:nvSpPr>
          <p:spPr bwMode="auto">
            <a:xfrm>
              <a:off x="2961" y="1892"/>
              <a:ext cx="2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7" name="Rectangle 1498"/>
            <p:cNvSpPr>
              <a:spLocks noChangeArrowheads="1"/>
            </p:cNvSpPr>
            <p:nvPr/>
          </p:nvSpPr>
          <p:spPr bwMode="auto">
            <a:xfrm>
              <a:off x="2885" y="1898"/>
              <a:ext cx="73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8" name="Rectangle 1499"/>
            <p:cNvSpPr>
              <a:spLocks noChangeArrowheads="1"/>
            </p:cNvSpPr>
            <p:nvPr/>
          </p:nvSpPr>
          <p:spPr bwMode="auto">
            <a:xfrm>
              <a:off x="2885" y="1898"/>
              <a:ext cx="73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9" name="Rectangle 1500"/>
            <p:cNvSpPr>
              <a:spLocks noChangeArrowheads="1"/>
            </p:cNvSpPr>
            <p:nvPr/>
          </p:nvSpPr>
          <p:spPr bwMode="auto">
            <a:xfrm>
              <a:off x="3491" y="2043"/>
              <a:ext cx="51" cy="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550" name="Picture 1501" descr="vertex_z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02"/>
          <a:stretch>
            <a:fillRect/>
          </a:stretch>
        </p:blipFill>
        <p:spPr bwMode="auto">
          <a:xfrm>
            <a:off x="840581" y="1989138"/>
            <a:ext cx="116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066" y="4276769"/>
            <a:ext cx="3405905" cy="240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41067" y="3928422"/>
            <a:ext cx="22235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/>
              </a:rPr>
              <a:t>LH</a:t>
            </a:r>
            <a:r>
              <a:rPr lang="en-US" b="1" baseline="-25000" dirty="0" smtClean="0">
                <a:effectLst/>
              </a:rPr>
              <a:t>2</a:t>
            </a:r>
            <a:r>
              <a:rPr lang="en-US" b="1" dirty="0" smtClean="0">
                <a:effectLst/>
              </a:rPr>
              <a:t> target </a:t>
            </a:r>
            <a:r>
              <a:rPr lang="en-US" b="1" dirty="0" smtClean="0">
                <a:effectLst/>
                <a:sym typeface="Symbol"/>
              </a:rPr>
              <a:t> run</a:t>
            </a:r>
            <a:endParaRPr lang="fr-FR" b="1" dirty="0">
              <a:effectLst/>
            </a:endParaRPr>
          </a:p>
        </p:txBody>
      </p:sp>
      <p:sp>
        <p:nvSpPr>
          <p:cNvPr id="1551" name="Date Placeholder 15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1552" name="Slide Number Placeholder 15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48108-7818-4039-92F3-44F1C78D25D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12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8" b="2363"/>
          <a:stretch/>
        </p:blipFill>
        <p:spPr bwMode="auto">
          <a:xfrm>
            <a:off x="528393" y="1725416"/>
            <a:ext cx="6981120" cy="464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331640" y="260648"/>
            <a:ext cx="3057936" cy="55301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500" b="1" u="sng" dirty="0" err="1"/>
              <a:t>Sivers</a:t>
            </a:r>
            <a:r>
              <a:rPr lang="en-US" sz="2500" b="1" u="sng" dirty="0"/>
              <a:t> </a:t>
            </a:r>
            <a:r>
              <a:rPr lang="en-US" sz="2500" b="1" u="sng" dirty="0" smtClean="0"/>
              <a:t>asymmetry</a:t>
            </a:r>
            <a:endParaRPr lang="it-IT" sz="2500" b="1" u="sng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54841" y="871292"/>
            <a:ext cx="4950719" cy="553017"/>
          </a:xfrm>
          <a:prstGeom prst="rect">
            <a:avLst/>
          </a:prstGeom>
          <a:noFill/>
          <a:ln>
            <a:noFill/>
          </a:ln>
          <a:extLst/>
        </p:spPr>
        <p:txBody>
          <a:bodyPr lIns="91390" tIns="45697" rIns="91390" bIns="45697"/>
          <a:lstStyle/>
          <a:p>
            <a:pPr marL="159843" indent="-159843" defTabSz="828013">
              <a:spcBef>
                <a:spcPct val="20000"/>
              </a:spcBef>
              <a:buClr>
                <a:srgbClr val="003399"/>
              </a:buClr>
            </a:pPr>
            <a:r>
              <a:rPr lang="en-US" b="1" dirty="0">
                <a:solidFill>
                  <a:srgbClr val="FF0000"/>
                </a:solidFill>
                <a:effectLst/>
              </a:rPr>
              <a:t>charged </a:t>
            </a:r>
            <a:r>
              <a:rPr lang="en-US" b="1" dirty="0" err="1">
                <a:solidFill>
                  <a:srgbClr val="FF0000"/>
                </a:solidFill>
                <a:effectLst/>
              </a:rPr>
              <a:t>pions</a:t>
            </a:r>
            <a:r>
              <a:rPr lang="en-US" b="1" dirty="0">
                <a:solidFill>
                  <a:srgbClr val="FF0000"/>
                </a:solidFill>
                <a:effectLst/>
              </a:rPr>
              <a:t> (and </a:t>
            </a:r>
            <a:r>
              <a:rPr lang="en-US" b="1" dirty="0" err="1">
                <a:solidFill>
                  <a:srgbClr val="FF0000"/>
                </a:solidFill>
                <a:effectLst/>
              </a:rPr>
              <a:t>kaons</a:t>
            </a:r>
            <a:r>
              <a:rPr lang="en-US" b="1" dirty="0">
                <a:solidFill>
                  <a:srgbClr val="FF0000"/>
                </a:solidFill>
                <a:effectLst/>
              </a:rPr>
              <a:t>), 2010 data</a:t>
            </a:r>
            <a:endParaRPr lang="en-US" sz="15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59632" y="1196752"/>
            <a:ext cx="4328040" cy="8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/>
          <a:lstStyle/>
          <a:p>
            <a:pPr marL="159843" indent="-159843" defTabSz="828013">
              <a:spcBef>
                <a:spcPct val="20000"/>
              </a:spcBef>
              <a:buClr>
                <a:srgbClr val="003399"/>
              </a:buClr>
            </a:pPr>
            <a:r>
              <a:rPr lang="en-US" b="1" dirty="0">
                <a:solidFill>
                  <a:srgbClr val="006600"/>
                </a:solidFill>
              </a:rPr>
              <a:t>   </a:t>
            </a:r>
            <a:r>
              <a:rPr lang="en-US" b="1" dirty="0" smtClean="0">
                <a:effectLst/>
              </a:rPr>
              <a:t>COMPAS &amp;HERMES </a:t>
            </a:r>
            <a:r>
              <a:rPr lang="en-US" b="1" dirty="0">
                <a:effectLst/>
              </a:rPr>
              <a:t>results</a:t>
            </a:r>
            <a:endParaRPr lang="el-GR" b="1" i="1" baseline="-25000" dirty="0">
              <a:effectLst/>
              <a:cs typeface="Arial" charset="0"/>
            </a:endParaRP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9492" y="2437091"/>
            <a:ext cx="1215210" cy="111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5880" y="4324443"/>
            <a:ext cx="1089311" cy="12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6717" y="3361685"/>
            <a:ext cx="4767295" cy="5761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</a:rPr>
              <a:t>as for h+, smaller values measured by COMPASS;</a:t>
            </a:r>
          </a:p>
          <a:p>
            <a:r>
              <a:rPr lang="en-US" sz="1600" dirty="0">
                <a:solidFill>
                  <a:srgbClr val="FF0000"/>
                </a:solidFill>
                <a:effectLst/>
              </a:rPr>
              <a:t>same indication for K+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13.09.2014</a:t>
            </a: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36DFF-400B-488D-8433-DDEE619265B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Diffraction2014 10-16 September</a:t>
            </a:r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436096" y="836712"/>
            <a:ext cx="2280959" cy="3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/>
          <a:lstStyle/>
          <a:p>
            <a:pPr marL="159843" indent="-159843" defTabSz="828013">
              <a:spcBef>
                <a:spcPct val="20000"/>
              </a:spcBef>
              <a:buClr>
                <a:srgbClr val="003399"/>
              </a:buClr>
            </a:pPr>
            <a:r>
              <a:rPr lang="en-US" b="1" dirty="0">
                <a:solidFill>
                  <a:srgbClr val="FF0000"/>
                </a:solidFill>
                <a:effectLst/>
              </a:rPr>
              <a:t>x &gt; 0.032 region</a:t>
            </a:r>
            <a:endParaRPr lang="el-GR" b="1" i="1" baseline="-25000" dirty="0">
              <a:solidFill>
                <a:srgbClr val="FF0000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23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Sivers</a:t>
            </a:r>
            <a:r>
              <a:rPr lang="fr-FR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asymmetry</a:t>
            </a:r>
            <a:r>
              <a:rPr lang="fr-FR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Sivers</a:t>
            </a:r>
            <a:r>
              <a:rPr lang="fr-FR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81196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052736"/>
            <a:ext cx="4236604" cy="402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63888" y="5085184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effectLst/>
              </a:rPr>
              <a:t>COMPASS data </a:t>
            </a:r>
          </a:p>
          <a:p>
            <a:pPr algn="ctr"/>
            <a:r>
              <a:rPr lang="fr-FR" dirty="0" err="1" smtClean="0">
                <a:effectLst/>
              </a:rPr>
              <a:t>with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Anselmino</a:t>
            </a:r>
            <a:r>
              <a:rPr lang="fr-FR" dirty="0" smtClean="0">
                <a:effectLst/>
              </a:rPr>
              <a:t> </a:t>
            </a:r>
          </a:p>
          <a:p>
            <a:pPr algn="ctr"/>
            <a:r>
              <a:rPr lang="fr-FR" dirty="0" smtClean="0">
                <a:effectLst/>
              </a:rPr>
              <a:t>et al. global </a:t>
            </a:r>
            <a:r>
              <a:rPr lang="fr-FR" dirty="0" err="1" smtClean="0">
                <a:effectLst/>
              </a:rPr>
              <a:t>analysis</a:t>
            </a:r>
            <a:r>
              <a:rPr lang="fr-FR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6176" y="5229200"/>
            <a:ext cx="244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/>
              </a:rPr>
              <a:t>u and d quark </a:t>
            </a:r>
            <a:r>
              <a:rPr lang="en-US" dirty="0" err="1" smtClean="0">
                <a:effectLst/>
              </a:rPr>
              <a:t>Sivers</a:t>
            </a:r>
            <a:r>
              <a:rPr lang="en-US" dirty="0" smtClean="0">
                <a:effectLst/>
              </a:rPr>
              <a:t> function opposite </a:t>
            </a:r>
            <a:endParaRPr lang="ru-RU" dirty="0">
              <a:effectLst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308304" y="4797152"/>
            <a:ext cx="21602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491880" y="4509120"/>
            <a:ext cx="36004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97552" cy="1143000"/>
          </a:xfrm>
        </p:spPr>
        <p:txBody>
          <a:bodyPr/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By product result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7200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800" u="sng" dirty="0" smtClean="0"/>
              <a:t>Heavy </a:t>
            </a:r>
            <a:r>
              <a:rPr lang="en-US" sz="2800" u="sng" dirty="0" err="1" smtClean="0"/>
              <a:t>hyperon</a:t>
            </a:r>
            <a:r>
              <a:rPr lang="en-US" sz="2800" u="sng" dirty="0" smtClean="0"/>
              <a:t> production rates in DIS</a:t>
            </a:r>
            <a:endParaRPr lang="ru-RU" sz="2800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6" name="Picture 5" descr="200px-Baryon-octet-smal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966183" cy="3232439"/>
          </a:xfrm>
          <a:prstGeom prst="rect">
            <a:avLst/>
          </a:prstGeom>
        </p:spPr>
      </p:pic>
      <p:pic>
        <p:nvPicPr>
          <p:cNvPr id="7" name="Picture 6" descr="560px-Baryon-decuplet-smal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4037856" cy="3605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0608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If you study </a:t>
            </a:r>
            <a:r>
              <a:rPr lang="en-US" dirty="0" smtClean="0">
                <a:effectLst/>
                <a:sym typeface="Symbol"/>
              </a:rPr>
              <a:t> baryon  it’s reasonable to have a look at hyperons also. ( is a lightest </a:t>
            </a:r>
            <a:r>
              <a:rPr lang="en-US" dirty="0" err="1" smtClean="0">
                <a:effectLst/>
                <a:sym typeface="Symbol"/>
              </a:rPr>
              <a:t>hyperon</a:t>
            </a:r>
            <a:r>
              <a:rPr lang="en-US" dirty="0" smtClean="0">
                <a:effectLst/>
                <a:sym typeface="Symbol"/>
              </a:rPr>
              <a:t> itself)</a:t>
            </a:r>
            <a:endParaRPr lang="ru-RU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196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Measurement of the Longitudinal Spin Transfer to Λ and Λ-bar Hyperons in Polarized </a:t>
            </a:r>
            <a:r>
              <a:rPr lang="en-US" dirty="0" err="1" smtClean="0">
                <a:effectLst/>
              </a:rPr>
              <a:t>Muon</a:t>
            </a:r>
            <a:r>
              <a:rPr lang="en-US" dirty="0" smtClean="0">
                <a:effectLst/>
              </a:rPr>
              <a:t> DIS </a:t>
            </a:r>
            <a:r>
              <a:rPr lang="fr-FR" dirty="0" smtClean="0">
                <a:effectLst/>
                <a:hlinkClick r:id="rId4"/>
              </a:rPr>
              <a:t>EPJC 64 (2009) 171–179</a:t>
            </a:r>
            <a:r>
              <a:rPr lang="fr-FR" dirty="0" smtClean="0">
                <a:effectLst/>
              </a:rPr>
              <a:t>  (COMPASS </a:t>
            </a:r>
            <a:r>
              <a:rPr lang="fr-FR" dirty="0" err="1" smtClean="0">
                <a:effectLst/>
              </a:rPr>
              <a:t>paper</a:t>
            </a:r>
            <a:r>
              <a:rPr lang="fr-FR" dirty="0" smtClean="0">
                <a:effectLst/>
              </a:rPr>
              <a:t>)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23312" cy="72008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(1385) and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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(1321)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hyperon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antihyperon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production in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DIS 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22030"/>
            <a:ext cx="7759944" cy="244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31640" y="1772816"/>
            <a:ext cx="367240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effectLst/>
              </a:rPr>
              <a:t>EPJC 73 (2013) 2581 </a:t>
            </a:r>
            <a:endParaRPr lang="ru-RU" dirty="0">
              <a:effectLst/>
            </a:endParaRPr>
          </a:p>
        </p:txBody>
      </p:sp>
      <p:pic>
        <p:nvPicPr>
          <p:cNvPr id="10" name="Image 20" descr="new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932160" cy="5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2780928"/>
            <a:ext cx="4680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Best </a:t>
            </a:r>
            <a:r>
              <a:rPr lang="en-US" dirty="0" smtClean="0">
                <a:effectLst/>
                <a:sym typeface="Symbol"/>
              </a:rPr>
              <a:t>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hyperon</a:t>
            </a:r>
            <a:r>
              <a:rPr lang="en-US" dirty="0" smtClean="0">
                <a:effectLst/>
              </a:rPr>
              <a:t> statistics </a:t>
            </a:r>
            <a:endParaRPr lang="ru-RU" dirty="0">
              <a:effectLst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716016" y="2924944"/>
            <a:ext cx="432048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3429000"/>
            <a:ext cx="37444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Example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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(1321) signal </a:t>
            </a:r>
            <a:endParaRPr lang="ru-RU" dirty="0"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1800" y="4869160"/>
            <a:ext cx="127310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</a:rPr>
              <a:t>2320  ±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68</a:t>
            </a:r>
            <a:endParaRPr lang="ru-RU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240" y="4797152"/>
            <a:ext cx="132010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</a:rPr>
              <a:t>1147  ±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49.</a:t>
            </a:r>
            <a:endParaRPr lang="ru-RU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43204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Decay channel 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(1385),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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(1321)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</a:t>
            </a:r>
            <a:endParaRPr lang="ru-RU" sz="2000" dirty="0">
              <a:effectLst/>
            </a:endParaRPr>
          </a:p>
        </p:txBody>
      </p:sp>
      <p:pic>
        <p:nvPicPr>
          <p:cNvPr id="385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1037" y="1052736"/>
            <a:ext cx="387296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(1385) and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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(1321)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hyperon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antihyperon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production in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DIS</a:t>
            </a:r>
            <a:endParaRPr lang="ru-RU" sz="2400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472608" cy="271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3149690" cy="30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60232" y="2708920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Measured ratios</a:t>
            </a:r>
            <a:endParaRPr lang="ru-RU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517232"/>
            <a:ext cx="44644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 fraction of indirectly produced </a:t>
            </a:r>
            <a:r>
              <a:rPr lang="en-US" dirty="0" smtClean="0">
                <a:effectLst/>
                <a:sym typeface="Symbol"/>
              </a:rPr>
              <a:t>(anti-) was found to be 37(32)%</a:t>
            </a:r>
            <a:endParaRPr lang="ru-RU" dirty="0">
              <a:effectLst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364088" y="5157192"/>
            <a:ext cx="432048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5940152" y="2852936"/>
            <a:ext cx="576064" cy="21602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4847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First time the yields of </a:t>
            </a:r>
            <a:r>
              <a:rPr lang="en-US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antihyperons</a:t>
            </a:r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were measured in DIS </a:t>
            </a:r>
            <a:endParaRPr lang="ru-RU" b="1" u="sng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72514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  <a:effectLst/>
              </a:rPr>
              <a:t>Tuning of LEPTO/JETSET parameters related to the strange baryon productions was done</a:t>
            </a:r>
            <a:endParaRPr lang="ru-RU" b="1" u="sng" dirty="0">
              <a:solidFill>
                <a:srgbClr val="0070C0"/>
              </a:solidFill>
              <a:effectLst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385990" cy="5812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 COMPASS-II in 2015-2017 years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04" y="3284984"/>
            <a:ext cx="8594725" cy="1440160"/>
          </a:xfrm>
        </p:spPr>
        <p:txBody>
          <a:bodyPr/>
          <a:lstStyle/>
          <a:p>
            <a:pPr lvl="1">
              <a:spcBef>
                <a:spcPts val="600"/>
              </a:spcBef>
              <a:buSzPct val="100000"/>
            </a:pPr>
            <a:endParaRPr lang="en-US" dirty="0"/>
          </a:p>
          <a:p>
            <a:pPr lvl="1">
              <a:spcBef>
                <a:spcPts val="600"/>
              </a:spcBef>
              <a:buSzPct val="100000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924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64574" cy="89243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COMPASS-II  was approved by the CERN Research Board:	 Dec. 1, 2010</a:t>
            </a:r>
            <a:r>
              <a:rPr lang="en-US" u="sng" dirty="0" smtClean="0">
                <a:solidFill>
                  <a:schemeClr val="tx1"/>
                </a:solidFill>
              </a:rPr>
              <a:t>.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94725" cy="4989160"/>
          </a:xfrm>
        </p:spPr>
        <p:txBody>
          <a:bodyPr/>
          <a:lstStyle/>
          <a:p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Preparation for DY run</a:t>
            </a:r>
          </a:p>
          <a:p>
            <a:pPr lvl="2"/>
            <a:r>
              <a:rPr lang="en-US" dirty="0" smtClean="0"/>
              <a:t>Refurbished PT magnet, PT installation, hadron absorber</a:t>
            </a:r>
            <a:endParaRPr lang="en-US" dirty="0"/>
          </a:p>
          <a:p>
            <a:pPr lvl="2"/>
            <a:r>
              <a:rPr lang="en-US" dirty="0" smtClean="0"/>
              <a:t>2 months of data taking (October-December)</a:t>
            </a:r>
          </a:p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Drell - Yan data taking  (1 “year” ≈ 140 days)</a:t>
            </a:r>
          </a:p>
          <a:p>
            <a:r>
              <a:rPr lang="en-US" dirty="0" smtClean="0"/>
              <a:t>End 2015, beg. 2016</a:t>
            </a:r>
          </a:p>
          <a:p>
            <a:pPr lvl="1"/>
            <a:r>
              <a:rPr lang="en-US" dirty="0"/>
              <a:t>Removal of </a:t>
            </a:r>
            <a:r>
              <a:rPr lang="en-US" dirty="0" smtClean="0"/>
              <a:t>PT, Installation of LH target, CAMERA, ECAL0</a:t>
            </a:r>
          </a:p>
          <a:p>
            <a:r>
              <a:rPr lang="en-US" dirty="0" smtClean="0"/>
              <a:t>2016/2017</a:t>
            </a:r>
          </a:p>
          <a:p>
            <a:pPr lvl="1"/>
            <a:r>
              <a:rPr lang="en-US" dirty="0" smtClean="0"/>
              <a:t>DVCS data taking (2 “years” ≈ 2x140 days) </a:t>
            </a:r>
          </a:p>
          <a:p>
            <a:r>
              <a:rPr lang="en-US" dirty="0" smtClean="0"/>
              <a:t>2018 and beyond Long Shutdown 2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xtensions of DY and DVCS programs (definition underway)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28600"/>
            <a:ext cx="4929894" cy="609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u="sng" dirty="0" smtClean="0">
                <a:solidFill>
                  <a:schemeClr val="tx1"/>
                </a:solidFill>
                <a:latin typeface="+mn-lt"/>
              </a:rPr>
              <a:t>Polarized </a:t>
            </a:r>
            <a:r>
              <a:rPr lang="en-US" sz="2400" u="sng" dirty="0" err="1" smtClean="0">
                <a:solidFill>
                  <a:schemeClr val="tx1"/>
                </a:solidFill>
                <a:latin typeface="+mn-lt"/>
              </a:rPr>
              <a:t>Drell</a:t>
            </a:r>
            <a:r>
              <a:rPr lang="en-US" sz="2400" u="sng" dirty="0" smtClean="0">
                <a:solidFill>
                  <a:schemeClr val="tx1"/>
                </a:solidFill>
                <a:latin typeface="+mn-lt"/>
              </a:rPr>
              <a:t>-Yan measurements</a:t>
            </a:r>
            <a:endParaRPr lang="en-US" sz="24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Diffraction2014 10-16 September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558243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429058" name="Equation" r:id="rId4" imgW="100440" imgH="155160" progId="Equation.3">
              <p:embed/>
            </p:oleObj>
          </a:graphicData>
        </a:graphic>
      </p:graphicFrame>
      <p:pic>
        <p:nvPicPr>
          <p:cNvPr id="25855" name="Picture 2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43" y="260648"/>
            <a:ext cx="2736304" cy="48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45" y="1056487"/>
            <a:ext cx="4507474" cy="156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57" name="Picture 2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42" y="2466116"/>
            <a:ext cx="3596654" cy="35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548018" y="986882"/>
            <a:ext cx="4344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sym typeface="Wingdings" pitchFamily="2" charset="2"/>
              </a:rPr>
              <a:t></a:t>
            </a:r>
            <a:r>
              <a:rPr lang="en-US" sz="2000" dirty="0">
                <a:effectLst/>
                <a:sym typeface="Wingdings" pitchFamily="2" charset="2"/>
              </a:rPr>
              <a:t>p</a:t>
            </a:r>
            <a:r>
              <a:rPr lang="en-US" sz="2000" dirty="0">
                <a:effectLst/>
              </a:rPr>
              <a:t>ion valence anti-u annihilates with proton </a:t>
            </a:r>
            <a:r>
              <a:rPr lang="en-US" sz="2000" dirty="0" smtClean="0">
                <a:effectLst/>
              </a:rPr>
              <a:t>u</a:t>
            </a:r>
            <a:endParaRPr lang="en-US" sz="2000" dirty="0" smtClean="0">
              <a:effectLst/>
              <a:sym typeface="Wingdings" pitchFamily="2" charset="2"/>
            </a:endParaRPr>
          </a:p>
          <a:p>
            <a:r>
              <a:rPr lang="en-US" sz="2000" dirty="0" smtClean="0">
                <a:effectLst/>
                <a:sym typeface="Wingdings" pitchFamily="2" charset="2"/>
              </a:rPr>
              <a:t></a:t>
            </a:r>
            <a:r>
              <a:rPr lang="en-US" sz="2000" dirty="0" smtClean="0">
                <a:effectLst/>
              </a:rPr>
              <a:t>access </a:t>
            </a:r>
            <a:r>
              <a:rPr lang="en-US" sz="2000" dirty="0">
                <a:effectLst/>
              </a:rPr>
              <a:t>to 4 azimuthal </a:t>
            </a:r>
            <a:r>
              <a:rPr lang="en-US" sz="2000" dirty="0" smtClean="0">
                <a:effectLst/>
              </a:rPr>
              <a:t>modulations: </a:t>
            </a:r>
            <a:r>
              <a:rPr lang="fr-FR" sz="2000" dirty="0" smtClean="0">
                <a:effectLst/>
              </a:rPr>
              <a:t>Boer-</a:t>
            </a:r>
            <a:r>
              <a:rPr lang="fr-FR" sz="2000" dirty="0" err="1" smtClean="0">
                <a:effectLst/>
              </a:rPr>
              <a:t>Mulders</a:t>
            </a:r>
            <a:r>
              <a:rPr lang="fr-FR" sz="2000" dirty="0">
                <a:effectLst/>
              </a:rPr>
              <a:t>, </a:t>
            </a:r>
            <a:r>
              <a:rPr lang="fr-FR" sz="2000" dirty="0" err="1">
                <a:effectLst/>
              </a:rPr>
              <a:t>Sivers</a:t>
            </a:r>
            <a:r>
              <a:rPr lang="fr-FR" sz="2000" dirty="0">
                <a:effectLst/>
              </a:rPr>
              <a:t>, </a:t>
            </a:r>
            <a:r>
              <a:rPr lang="fr-FR" sz="2000" dirty="0" err="1">
                <a:effectLst/>
              </a:rPr>
              <a:t>pretzelosity</a:t>
            </a:r>
            <a:r>
              <a:rPr lang="fr-FR" sz="2000" dirty="0">
                <a:effectLst/>
              </a:rPr>
              <a:t> </a:t>
            </a:r>
            <a:r>
              <a:rPr lang="fr-FR" sz="2000" dirty="0" smtClean="0">
                <a:effectLst/>
              </a:rPr>
              <a:t>and </a:t>
            </a:r>
            <a:r>
              <a:rPr lang="fr-FR" sz="2000" dirty="0" err="1" smtClean="0">
                <a:effectLst/>
              </a:rPr>
              <a:t>transversity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PDFs</a:t>
            </a:r>
            <a:endParaRPr lang="fr-FR" sz="2000" dirty="0">
              <a:effectLst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48018" y="4221088"/>
            <a:ext cx="434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/>
              </a:rPr>
              <a:t>gauge link changes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sign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for </a:t>
            </a:r>
            <a:r>
              <a:rPr lang="en-US" dirty="0">
                <a:solidFill>
                  <a:srgbClr val="FF0000"/>
                </a:solidFill>
                <a:effectLst/>
              </a:rPr>
              <a:t>T-odd TMD’, restricted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universality </a:t>
            </a:r>
            <a:r>
              <a:rPr lang="en-US" dirty="0">
                <a:solidFill>
                  <a:srgbClr val="FF0000"/>
                </a:solidFill>
                <a:effectLst/>
              </a:rPr>
              <a:t>of T-odd TMDs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16016" y="4887067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>
                <a:solidFill>
                  <a:srgbClr val="CC0000"/>
                </a:solidFill>
                <a:effectLst/>
              </a:rPr>
              <a:t>J.C. Collins, PLB536 (2002) 43</a:t>
            </a:r>
            <a:endParaRPr lang="en-US" dirty="0">
              <a:solidFill>
                <a:srgbClr val="CC0000"/>
              </a:solidFill>
              <a:effectLst/>
            </a:endParaRPr>
          </a:p>
        </p:txBody>
      </p:sp>
      <p:pic>
        <p:nvPicPr>
          <p:cNvPr id="23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25397" y="5444428"/>
            <a:ext cx="5293518" cy="731520"/>
          </a:xfrm>
          <a:prstGeom prst="rect">
            <a:avLst/>
          </a:prstGeom>
        </p:spPr>
      </p:pic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7891737"/>
              </p:ext>
            </p:extLst>
          </p:nvPr>
        </p:nvGraphicFramePr>
        <p:xfrm>
          <a:off x="4535116" y="2924944"/>
          <a:ext cx="3997325" cy="1031875"/>
        </p:xfrm>
        <a:graphic>
          <a:graphicData uri="http://schemas.openxmlformats.org/presentationml/2006/ole">
            <p:oleObj spid="_x0000_s429059" name="Equation" r:id="rId9" imgW="2011320" imgH="511920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033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88640"/>
            <a:ext cx="45801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ffectLst/>
                <a:latin typeface="Times New Roman" pitchFamily="18" charset="0"/>
                <a:cs typeface="Times New Roman" pitchFamily="18" charset="0"/>
              </a:rPr>
              <a:t>Expected event rates &amp; projections </a:t>
            </a:r>
            <a:endParaRPr lang="en-US" sz="240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83568" y="836712"/>
            <a:ext cx="8064896" cy="935856"/>
            <a:chOff x="611560" y="476672"/>
            <a:chExt cx="8064896" cy="935856"/>
          </a:xfrm>
        </p:grpSpPr>
        <p:sp>
          <p:nvSpPr>
            <p:cNvPr id="4" name="TextBox 3"/>
            <p:cNvSpPr txBox="1"/>
            <p:nvPr/>
          </p:nvSpPr>
          <p:spPr>
            <a:xfrm>
              <a:off x="611560" y="476672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/>
                </a:rPr>
                <a:t>With a beam intensity </a:t>
              </a:r>
              <a:r>
                <a:rPr lang="en-US" dirty="0" err="1" smtClean="0">
                  <a:effectLst/>
                </a:rPr>
                <a:t>I</a:t>
              </a:r>
              <a:r>
                <a:rPr lang="en-US" baseline="-25000" dirty="0" err="1" smtClean="0">
                  <a:effectLst/>
                </a:rPr>
                <a:t>beam</a:t>
              </a:r>
              <a:r>
                <a:rPr lang="en-US" dirty="0" smtClean="0">
                  <a:effectLst/>
                </a:rPr>
                <a:t>=6x10</a:t>
              </a:r>
              <a:r>
                <a:rPr lang="en-US" baseline="30000" dirty="0" smtClean="0">
                  <a:effectLst/>
                </a:rPr>
                <a:t>7</a:t>
              </a:r>
              <a:r>
                <a:rPr lang="en-US" dirty="0" smtClean="0">
                  <a:effectLst/>
                </a:rPr>
                <a:t> particles/second, a luminosity of L=</a:t>
              </a:r>
              <a:r>
                <a:rPr lang="en-US" dirty="0" smtClean="0">
                  <a:solidFill>
                    <a:srgbClr val="FF6600"/>
                  </a:solidFill>
                  <a:effectLst/>
                </a:rPr>
                <a:t>1.2x10</a:t>
              </a:r>
              <a:r>
                <a:rPr lang="en-US" baseline="30000" dirty="0" smtClean="0">
                  <a:solidFill>
                    <a:srgbClr val="FF6600"/>
                  </a:solidFill>
                  <a:effectLst/>
                </a:rPr>
                <a:t>32</a:t>
              </a:r>
              <a:r>
                <a:rPr lang="en-US" dirty="0" smtClean="0">
                  <a:effectLst/>
                </a:rPr>
                <a:t>cm</a:t>
              </a:r>
              <a:r>
                <a:rPr lang="en-US" baseline="30000" dirty="0" smtClean="0">
                  <a:effectLst/>
                </a:rPr>
                <a:t>-2</a:t>
              </a:r>
              <a:r>
                <a:rPr lang="en-US" dirty="0" smtClean="0">
                  <a:effectLst/>
                </a:rPr>
                <a:t>s</a:t>
              </a:r>
              <a:r>
                <a:rPr lang="en-US" baseline="30000" dirty="0" smtClean="0">
                  <a:effectLst/>
                </a:rPr>
                <a:t>-1</a:t>
              </a:r>
              <a:r>
                <a:rPr lang="en-US" i="1" dirty="0" smtClean="0">
                  <a:effectLst/>
                </a:rPr>
                <a:t> </a:t>
              </a:r>
              <a:r>
                <a:rPr lang="en-US" dirty="0" smtClean="0">
                  <a:effectLst/>
                </a:rPr>
                <a:t>can be obtained:</a:t>
              </a:r>
            </a:p>
            <a:p>
              <a:r>
                <a:rPr lang="en-US" dirty="0" smtClean="0">
                  <a:effectLst/>
                </a:rPr>
                <a:t>	</a:t>
              </a:r>
              <a:r>
                <a:rPr lang="en-US" dirty="0" smtClean="0">
                  <a:solidFill>
                    <a:srgbClr val="FF0000"/>
                  </a:solidFill>
                  <a:effectLst/>
                </a:rPr>
                <a:t>→</a:t>
              </a:r>
              <a:r>
                <a:rPr lang="en-US" dirty="0" smtClean="0">
                  <a:effectLst/>
                </a:rPr>
                <a:t> expect </a:t>
              </a:r>
              <a:r>
                <a:rPr lang="en-US" dirty="0" smtClean="0">
                  <a:solidFill>
                    <a:srgbClr val="C00000"/>
                  </a:solidFill>
                  <a:effectLst/>
                </a:rPr>
                <a:t>800</a:t>
              </a:r>
              <a:r>
                <a:rPr lang="en-US" dirty="0" smtClean="0">
                  <a:effectLst/>
                </a:rPr>
                <a:t>/day DY events with</a:t>
              </a:r>
              <a:endParaRPr lang="en-US" dirty="0">
                <a:effectLst/>
              </a:endParaRPr>
            </a:p>
          </p:txBody>
        </p:sp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5220072" y="980728"/>
            <a:ext cx="2201863" cy="431800"/>
          </p:xfrm>
          <a:graphic>
            <a:graphicData uri="http://schemas.openxmlformats.org/presentationml/2006/ole">
              <p:oleObj spid="_x0000_s439298" name="Equation" r:id="rId3" imgW="1295400" imgH="254000" progId="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287017" y="1772816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Assuming 2 years of data-taking (140 days/year), one can collect: ≈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230000</a:t>
            </a:r>
            <a:r>
              <a:rPr lang="en-US" dirty="0" smtClean="0">
                <a:effectLst/>
              </a:rPr>
              <a:t> events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Diffraction2014 10-16 September</a:t>
            </a:r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 l="3409" t="18898" r="1568" b="14641"/>
          <a:stretch>
            <a:fillRect/>
          </a:stretch>
        </p:blipFill>
        <p:spPr bwMode="auto">
          <a:xfrm>
            <a:off x="1235169" y="2084316"/>
            <a:ext cx="6626753" cy="292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4037" y="5013176"/>
            <a:ext cx="871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Expected statistical error of the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Sivers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asymmetry for a measurement in three (left) and five (right) bins in </a:t>
            </a:r>
            <a:r>
              <a:rPr lang="en-US" sz="2000" i="1" dirty="0" err="1" smtClean="0"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baseline="-25000" dirty="0" err="1" smtClean="0"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. The smaller error bar is the statistical only, while the larger one corresponds to the quadratic sum of statistical and systematic errors. The theoretical prediction of the asymmetry from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Anselmino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et al. is also shown.</a:t>
            </a:r>
            <a:endParaRPr lang="en-US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1" y="116632"/>
            <a:ext cx="4396536" cy="41805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200" u="sng" dirty="0" smtClean="0"/>
              <a:t>Outline</a:t>
            </a:r>
            <a:endParaRPr lang="fr-FR" sz="3200" u="sng" dirty="0"/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210582" y="1066820"/>
            <a:ext cx="4320480" cy="193899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2002-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2004 160 GeV </a:t>
            </a:r>
            <a:r>
              <a:rPr lang="en-US" sz="2000" kern="0" dirty="0" smtClean="0">
                <a:solidFill>
                  <a:schemeClr val="tx1"/>
                </a:solidFill>
                <a:effectLst/>
                <a:latin typeface="Symbol" pitchFamily="18" charset="2"/>
              </a:rPr>
              <a:t>m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on  </a:t>
            </a:r>
            <a:r>
              <a:rPr lang="en-US" sz="2000" kern="0" baseline="30000" dirty="0" smtClean="0">
                <a:solidFill>
                  <a:schemeClr val="tx1"/>
                </a:solidFill>
                <a:effectLst/>
              </a:rPr>
              <a:t>6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LiD </a:t>
            </a:r>
            <a:r>
              <a:rPr lang="en-US" sz="2000" b="1" kern="0" dirty="0" smtClean="0">
                <a:solidFill>
                  <a:srgbClr val="FF6600"/>
                </a:solidFill>
                <a:effectLst/>
              </a:rPr>
              <a:t>L,T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2006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          160 GeV </a:t>
            </a:r>
            <a:r>
              <a:rPr lang="en-US" sz="2000" kern="0" dirty="0" smtClean="0">
                <a:solidFill>
                  <a:schemeClr val="tx1"/>
                </a:solidFill>
                <a:effectLst/>
                <a:latin typeface="Symbol" pitchFamily="18" charset="2"/>
              </a:rPr>
              <a:t>m 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 on  </a:t>
            </a:r>
            <a:r>
              <a:rPr lang="en-US" sz="2000" kern="0" baseline="30000" dirty="0" smtClean="0">
                <a:solidFill>
                  <a:schemeClr val="tx1"/>
                </a:solidFill>
                <a:effectLst/>
              </a:rPr>
              <a:t>6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LiD </a:t>
            </a:r>
            <a:r>
              <a:rPr lang="en-US" sz="2000" b="1" kern="0" dirty="0" smtClean="0">
                <a:solidFill>
                  <a:srgbClr val="FF6600"/>
                </a:solidFill>
                <a:effectLst/>
              </a:rPr>
              <a:t>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2007        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160 GeV </a:t>
            </a:r>
            <a:r>
              <a:rPr lang="en-US" sz="2000" kern="0" dirty="0" smtClean="0">
                <a:solidFill>
                  <a:schemeClr val="tx1"/>
                </a:solidFill>
                <a:effectLst/>
                <a:latin typeface="Symbol" pitchFamily="18" charset="2"/>
              </a:rPr>
              <a:t>m 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 on   NH</a:t>
            </a:r>
            <a:r>
              <a:rPr lang="en-US" sz="2000" kern="0" baseline="-25000" dirty="0" smtClean="0">
                <a:solidFill>
                  <a:schemeClr val="tx1"/>
                </a:solidFill>
                <a:effectLst/>
              </a:rPr>
              <a:t>3</a:t>
            </a:r>
            <a:r>
              <a:rPr lang="en-US" sz="2000" b="1" kern="0" dirty="0" smtClean="0">
                <a:solidFill>
                  <a:srgbClr val="FF6600"/>
                </a:solidFill>
                <a:effectLst/>
              </a:rPr>
              <a:t>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chemeClr val="tx1"/>
                </a:solidFill>
                <a:effectLst/>
              </a:rPr>
              <a:t>2010          160 GeV </a:t>
            </a:r>
            <a:r>
              <a:rPr lang="en-US" sz="2000" kern="0" dirty="0" smtClean="0">
                <a:solidFill>
                  <a:schemeClr val="tx1"/>
                </a:solidFill>
                <a:effectLst/>
                <a:latin typeface="Symbol" pitchFamily="18" charset="2"/>
              </a:rPr>
              <a:t>m 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 on   NH</a:t>
            </a:r>
            <a:r>
              <a:rPr lang="en-US" sz="2000" kern="0" baseline="-25000" dirty="0" smtClean="0">
                <a:solidFill>
                  <a:schemeClr val="tx1"/>
                </a:solidFill>
                <a:effectLst/>
              </a:rPr>
              <a:t>3 </a:t>
            </a:r>
            <a:r>
              <a:rPr lang="en-US" sz="2000" b="1" kern="0" dirty="0" smtClean="0">
                <a:solidFill>
                  <a:srgbClr val="FF6600"/>
                </a:solidFill>
                <a:effectLst/>
              </a:rPr>
              <a:t>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indent="-457200" fontAlgn="auto">
              <a:spcAft>
                <a:spcPts val="0"/>
              </a:spcAft>
              <a:buAutoNum type="arabicPlain" startAt="2011"/>
              <a:defRPr/>
            </a:pPr>
            <a:r>
              <a:rPr lang="en-US" sz="2000" kern="0" dirty="0" smtClean="0">
                <a:solidFill>
                  <a:schemeClr val="tx1"/>
                </a:solidFill>
                <a:effectLst/>
              </a:rPr>
              <a:t>          200 GeV </a:t>
            </a:r>
            <a:r>
              <a:rPr lang="en-US" sz="2000" kern="0" dirty="0" smtClean="0">
                <a:solidFill>
                  <a:schemeClr val="tx1"/>
                </a:solidFill>
                <a:effectLst/>
                <a:latin typeface="Symbol" pitchFamily="18" charset="2"/>
              </a:rPr>
              <a:t>m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  on   NH</a:t>
            </a:r>
            <a:r>
              <a:rPr lang="en-US" sz="2000" kern="0" baseline="-25000" dirty="0" smtClean="0">
                <a:solidFill>
                  <a:schemeClr val="tx1"/>
                </a:solidFill>
                <a:effectLst/>
              </a:rPr>
              <a:t>3 </a:t>
            </a:r>
            <a:r>
              <a:rPr lang="en-US" sz="2000" b="1" kern="0" dirty="0" smtClean="0">
                <a:solidFill>
                  <a:srgbClr val="FF6600"/>
                </a:solidFill>
                <a:effectLst/>
              </a:rPr>
              <a:t>L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chemeClr val="tx1"/>
                </a:solidFill>
                <a:effectLst/>
              </a:rPr>
              <a:t>2012  160 </a:t>
            </a:r>
            <a:r>
              <a:rPr lang="en-US" sz="2000" kern="0" dirty="0" err="1" smtClean="0">
                <a:solidFill>
                  <a:schemeClr val="tx1"/>
                </a:solidFill>
                <a:effectLst/>
              </a:rPr>
              <a:t>GeV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kern="0" dirty="0" smtClean="0">
                <a:solidFill>
                  <a:schemeClr val="tx1"/>
                </a:solidFill>
                <a:effectLst/>
                <a:sym typeface="Symbol"/>
              </a:rPr>
              <a:t> on  LH</a:t>
            </a:r>
            <a:r>
              <a:rPr lang="en-US" sz="2000" kern="0" baseline="-25000" dirty="0" smtClean="0">
                <a:solidFill>
                  <a:schemeClr val="tx1"/>
                </a:solidFill>
                <a:effectLst/>
                <a:sym typeface="Symbol"/>
              </a:rPr>
              <a:t>2</a:t>
            </a:r>
            <a:r>
              <a:rPr lang="en-US" sz="2000" kern="0" dirty="0" smtClean="0">
                <a:solidFill>
                  <a:schemeClr val="tx1"/>
                </a:solidFill>
                <a:effectLst/>
              </a:rPr>
              <a:t> (GPD test)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032" y="764705"/>
            <a:ext cx="410445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effectLst/>
              </a:rPr>
              <a:t>1.</a:t>
            </a:r>
            <a:r>
              <a:rPr lang="en-US" sz="2400" dirty="0" smtClean="0">
                <a:effectLst/>
              </a:rPr>
              <a:t>Longitudinal spin structure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of the nucleon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8024" y="1700808"/>
            <a:ext cx="4032448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effectLst/>
              </a:rPr>
              <a:t>2.</a:t>
            </a:r>
            <a:r>
              <a:rPr lang="en-US" sz="2400" dirty="0" smtClean="0">
                <a:effectLst/>
              </a:rPr>
              <a:t> Transverse spin and momentum structure of the nucleon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8342" y="3245649"/>
            <a:ext cx="4403658" cy="1323439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AutoNum type="arabicPlain" startAt="2004"/>
              <a:defRPr/>
            </a:pPr>
            <a:r>
              <a:rPr lang="en-US" sz="2000" kern="0" dirty="0" smtClean="0">
                <a:solidFill>
                  <a:srgbClr val="000000"/>
                </a:solidFill>
                <a:effectLst/>
              </a:rPr>
              <a:t>  190 GeV 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p</a:t>
            </a:r>
            <a:r>
              <a:rPr lang="en-US" sz="2000" kern="0" baseline="30000" dirty="0" smtClean="0">
                <a:solidFill>
                  <a:srgbClr val="000000"/>
                </a:solidFill>
                <a:effectLst/>
                <a:latin typeface="Symbol" pitchFamily="18" charset="2"/>
              </a:rPr>
              <a:t>-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, m  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on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effectLst/>
              </a:rPr>
              <a:t>Pb</a:t>
            </a:r>
            <a:r>
              <a:rPr lang="en-US" sz="2000" kern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effectLst/>
              </a:rPr>
              <a:t>(2 weeks)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effectLst/>
              </a:rPr>
              <a:t>2008  190 GeV  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p</a:t>
            </a:r>
            <a:r>
              <a:rPr lang="en-US" sz="2000" kern="0" baseline="30000" dirty="0" smtClean="0">
                <a:solidFill>
                  <a:srgbClr val="000000"/>
                </a:solidFill>
                <a:effectLst/>
                <a:latin typeface="Symbol" pitchFamily="18" charset="2"/>
              </a:rPr>
              <a:t>-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     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on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effectLst/>
              </a:rPr>
              <a:t>LH</a:t>
            </a:r>
            <a:r>
              <a:rPr lang="en-US" sz="2000" kern="0" baseline="-25000" dirty="0" smtClean="0">
                <a:solidFill>
                  <a:srgbClr val="000000"/>
                </a:solidFill>
                <a:effectLst/>
              </a:rPr>
              <a:t>2</a:t>
            </a:r>
            <a:endParaRPr lang="en-US" sz="2000" kern="0" dirty="0" smtClean="0">
              <a:solidFill>
                <a:srgbClr val="000000"/>
              </a:solidFill>
              <a:effectLst/>
            </a:endParaRPr>
          </a:p>
          <a:p>
            <a:pPr marL="457200" lvl="0" indent="-457200" fontAlgn="auto">
              <a:spcAft>
                <a:spcPts val="0"/>
              </a:spcAft>
              <a:buAutoNum type="arabicPlain" startAt="2009"/>
              <a:defRPr/>
            </a:pPr>
            <a:r>
              <a:rPr lang="en-US" sz="2000" kern="0" dirty="0" smtClean="0">
                <a:solidFill>
                  <a:srgbClr val="000000"/>
                </a:solidFill>
                <a:effectLst/>
              </a:rPr>
              <a:t>  190 GeV </a:t>
            </a:r>
            <a:r>
              <a:rPr lang="en-US" sz="2000" kern="0" dirty="0" err="1" smtClean="0">
                <a:solidFill>
                  <a:srgbClr val="000000"/>
                </a:solidFill>
                <a:effectLst/>
              </a:rPr>
              <a:t>p,</a:t>
            </a:r>
            <a:r>
              <a:rPr lang="en-US" sz="2000" kern="0" dirty="0" err="1" smtClean="0">
                <a:solidFill>
                  <a:srgbClr val="000000"/>
                </a:solidFill>
                <a:effectLst/>
                <a:latin typeface="Symbol" pitchFamily="18" charset="2"/>
              </a:rPr>
              <a:t>p</a:t>
            </a:r>
            <a:r>
              <a:rPr lang="en-US" sz="2000" kern="0" baseline="30000" dirty="0" smtClean="0">
                <a:solidFill>
                  <a:srgbClr val="000000"/>
                </a:solidFill>
                <a:effectLst/>
                <a:latin typeface="Symbol" pitchFamily="18" charset="2"/>
              </a:rPr>
              <a:t>+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   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on</a:t>
            </a:r>
            <a:r>
              <a:rPr lang="en-US" sz="2000" kern="0" dirty="0" smtClean="0">
                <a:solidFill>
                  <a:srgbClr val="000000"/>
                </a:solidFill>
                <a:effectLst/>
              </a:rPr>
              <a:t> LH</a:t>
            </a:r>
            <a:r>
              <a:rPr lang="en-US" sz="2000" kern="0" baseline="-25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  <a:effectLst/>
              </a:rPr>
              <a:t>,Pb,Ni,W  </a:t>
            </a:r>
          </a:p>
          <a:p>
            <a:pPr marL="457200" lvl="0" indent="-457200" fontAlgn="auto"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effectLst/>
              </a:rPr>
              <a:t>2012  190 </a:t>
            </a:r>
            <a:r>
              <a:rPr lang="en-US" sz="2000" kern="0" dirty="0" err="1" smtClean="0">
                <a:solidFill>
                  <a:srgbClr val="000000"/>
                </a:solidFill>
                <a:effectLst/>
              </a:rPr>
              <a:t>GeV</a:t>
            </a:r>
            <a:r>
              <a:rPr lang="en-US" sz="2000" kern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p</a:t>
            </a:r>
            <a:r>
              <a:rPr lang="en-US" sz="2000" kern="0" baseline="30000" dirty="0" smtClean="0">
                <a:solidFill>
                  <a:srgbClr val="000000"/>
                </a:solidFill>
                <a:effectLst/>
                <a:latin typeface="Symbol" pitchFamily="18" charset="2"/>
              </a:rPr>
              <a:t>-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, m  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on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Symbol" pitchFamily="18" charset="2"/>
              </a:rPr>
              <a:t>  </a:t>
            </a:r>
            <a:r>
              <a:rPr lang="en-US" sz="2000" kern="0" dirty="0" smtClean="0">
                <a:solidFill>
                  <a:srgbClr val="000000"/>
                </a:solidFill>
                <a:effectLst/>
              </a:rPr>
              <a:t>Ni (DY test)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840494" y="3677055"/>
            <a:ext cx="45719" cy="486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663009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/>
              </a:rPr>
              <a:t>Data taken</a:t>
            </a:r>
            <a:endParaRPr lang="fr-FR" sz="20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5445224"/>
            <a:ext cx="357750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lvl="1" algn="ctr" eaLnBrk="0" hangingPunct="0">
              <a:defRPr/>
            </a:pPr>
            <a:r>
              <a:rPr lang="fr-FR" sz="2400" kern="0" dirty="0" smtClean="0">
                <a:effectLst/>
                <a:latin typeface="Arial" pitchFamily="34" charset="0"/>
                <a:cs typeface="Arial" pitchFamily="34" charset="0"/>
              </a:rPr>
              <a:t>3. COMPASS-II  </a:t>
            </a:r>
            <a:endParaRPr lang="fr-FR" sz="2400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0582" y="5419009"/>
            <a:ext cx="450543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effectLst/>
              </a:rPr>
              <a:t>SPS/LHC </a:t>
            </a:r>
            <a:r>
              <a:rPr lang="en-US" sz="2000" dirty="0">
                <a:effectLst/>
              </a:rPr>
              <a:t>shutdown, </a:t>
            </a:r>
            <a:r>
              <a:rPr lang="en-US" sz="2000" dirty="0" smtClean="0">
                <a:effectLst/>
              </a:rPr>
              <a:t>2015 (Polarized DY), 2016-2017 (GPD program)</a:t>
            </a:r>
            <a:endParaRPr lang="en-US" sz="2000" dirty="0">
              <a:effectLst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5724128" y="3501008"/>
            <a:ext cx="28083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/>
              </a:rPr>
              <a:t>Data for </a:t>
            </a:r>
            <a:r>
              <a:rPr lang="en-US" sz="2400" dirty="0" err="1" smtClean="0">
                <a:effectLst/>
              </a:rPr>
              <a:t>hadron</a:t>
            </a:r>
            <a:r>
              <a:rPr lang="en-US" sz="2400" dirty="0" smtClean="0">
                <a:effectLst/>
              </a:rPr>
              <a:t> spectroscopy</a:t>
            </a:r>
            <a:endParaRPr lang="ru-RU" sz="2400" dirty="0">
              <a:effectLst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716016" y="3789040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Left Arrow 22"/>
          <p:cNvSpPr/>
          <p:nvPr/>
        </p:nvSpPr>
        <p:spPr bwMode="auto">
          <a:xfrm>
            <a:off x="4572000" y="3645024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9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211635" y="174485"/>
            <a:ext cx="7007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u="sng" dirty="0" err="1" smtClean="0">
                <a:effectLst/>
                <a:latin typeface="Calibri" pitchFamily="34" charset="0"/>
                <a:cs typeface="Calibri" pitchFamily="34" charset="0"/>
              </a:rPr>
              <a:t>Why</a:t>
            </a:r>
            <a:r>
              <a:rPr lang="fr-FR" sz="2800" u="sng" dirty="0" smtClean="0">
                <a:effectLst/>
                <a:latin typeface="Calibri" pitchFamily="34" charset="0"/>
                <a:cs typeface="Calibri" pitchFamily="34" charset="0"/>
              </a:rPr>
              <a:t> DY </a:t>
            </a:r>
            <a:r>
              <a:rPr lang="fr-FR" sz="2800" u="sng" dirty="0" smtClean="0">
                <a:effectLst/>
                <a:latin typeface="Symbol" panose="05050102010706020507" pitchFamily="18" charset="2"/>
                <a:cs typeface="Calibri" pitchFamily="34" charset="0"/>
              </a:rPr>
              <a:t>p</a:t>
            </a:r>
            <a:r>
              <a:rPr lang="fr-FR" sz="2800" u="sng" dirty="0" smtClean="0"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lang="fr-FR" sz="2800" u="sng" baseline="30000" dirty="0" smtClean="0">
                <a:effectLst/>
                <a:latin typeface="Calibri" pitchFamily="34" charset="0"/>
                <a:cs typeface="Calibri" pitchFamily="34" charset="0"/>
              </a:rPr>
              <a:t>↑</a:t>
            </a:r>
            <a:r>
              <a:rPr lang="fr-FR" sz="2800" u="sng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sng" dirty="0" err="1" smtClean="0">
                <a:effectLst/>
                <a:latin typeface="Calibri" pitchFamily="34" charset="0"/>
                <a:cs typeface="Calibri" pitchFamily="34" charset="0"/>
              </a:rPr>
              <a:t>is</a:t>
            </a:r>
            <a:r>
              <a:rPr lang="fr-FR" sz="2800" u="sng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sng" dirty="0" err="1" smtClean="0">
                <a:effectLst/>
                <a:latin typeface="Calibri" pitchFamily="34" charset="0"/>
                <a:cs typeface="Calibri" pitchFamily="34" charset="0"/>
              </a:rPr>
              <a:t>very</a:t>
            </a:r>
            <a:r>
              <a:rPr lang="fr-FR" sz="2800" u="sng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sng" dirty="0" err="1" smtClean="0">
                <a:effectLst/>
                <a:latin typeface="Calibri" pitchFamily="34" charset="0"/>
                <a:cs typeface="Calibri" pitchFamily="34" charset="0"/>
              </a:rPr>
              <a:t>favourable</a:t>
            </a:r>
            <a:r>
              <a:rPr lang="fr-FR" sz="2800" u="sng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sng" dirty="0" err="1" smtClean="0">
                <a:effectLst/>
                <a:latin typeface="Calibri" pitchFamily="34" charset="0"/>
                <a:cs typeface="Calibri" pitchFamily="34" charset="0"/>
              </a:rPr>
              <a:t>at</a:t>
            </a:r>
            <a:r>
              <a:rPr lang="fr-FR" sz="2800" u="sng" dirty="0" smtClean="0">
                <a:effectLst/>
                <a:latin typeface="Calibri" pitchFamily="34" charset="0"/>
                <a:cs typeface="Calibri" pitchFamily="34" charset="0"/>
              </a:rPr>
              <a:t> COMPASS</a:t>
            </a:r>
            <a:r>
              <a:rPr lang="fr-FR" sz="2800" dirty="0" smtClean="0">
                <a:effectLst/>
                <a:latin typeface="Calibri" pitchFamily="34" charset="0"/>
                <a:cs typeface="Calibri" pitchFamily="34" charset="0"/>
              </a:rPr>
              <a:t>?</a:t>
            </a:r>
            <a:r>
              <a:rPr lang="fr-FR" sz="2800" dirty="0" smtClean="0">
                <a:effectLst/>
                <a:latin typeface="Comic Sans MS" pitchFamily="66" charset="0"/>
              </a:rPr>
              <a:t> </a:t>
            </a:r>
            <a:endParaRPr lang="fr-FR" sz="2800" dirty="0">
              <a:effectLst/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786842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18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omic Sans MS" pitchFamily="66" charset="0"/>
              </a:rPr>
              <a:t>          </a:t>
            </a:r>
            <a:r>
              <a:rPr lang="fr-FR" sz="2400" dirty="0" smtClean="0">
                <a:effectLst/>
                <a:latin typeface="Comic Sans MS" pitchFamily="66" charset="0"/>
                <a:sym typeface="Symbol"/>
              </a:rPr>
              <a:t></a:t>
            </a:r>
            <a:r>
              <a:rPr lang="fr-FR" sz="2400" baseline="30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DY</a:t>
            </a:r>
            <a:r>
              <a:rPr lang="fr-FR" sz="2400" dirty="0" smtClean="0">
                <a:effectLst/>
                <a:latin typeface="Comic Sans MS" pitchFamily="66" charset="0"/>
                <a:sym typeface="Symbol"/>
              </a:rPr>
              <a:t> </a:t>
            </a:r>
            <a:r>
              <a:rPr lang="fr-FR" sz="2400" dirty="0" err="1" smtClean="0">
                <a:effectLst/>
                <a:latin typeface="Calibri" pitchFamily="34" charset="0"/>
                <a:cs typeface="Calibri" pitchFamily="34" charset="0"/>
              </a:rPr>
              <a:t>dominated</a:t>
            </a:r>
            <a:r>
              <a:rPr lang="fr-FR" sz="2400" dirty="0" smtClean="0">
                <a:effectLst/>
                <a:latin typeface="Calibri" pitchFamily="34" charset="0"/>
                <a:cs typeface="Calibri" pitchFamily="34" charset="0"/>
              </a:rPr>
              <a:t> by the annihilation of a valence </a:t>
            </a:r>
            <a:r>
              <a:rPr lang="fr-FR" sz="2400" dirty="0" err="1" smtClean="0">
                <a:effectLst/>
                <a:latin typeface="Calibri" pitchFamily="34" charset="0"/>
                <a:cs typeface="Calibri" pitchFamily="34" charset="0"/>
              </a:rPr>
              <a:t>anti-quark</a:t>
            </a:r>
            <a:r>
              <a:rPr lang="fr-FR" sz="24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effectLst/>
                <a:latin typeface="Calibri" pitchFamily="34" charset="0"/>
                <a:cs typeface="Calibri" pitchFamily="34" charset="0"/>
              </a:rPr>
              <a:t>from</a:t>
            </a:r>
            <a:r>
              <a:rPr lang="fr-FR" sz="2400" dirty="0" smtClean="0">
                <a:effectLst/>
                <a:latin typeface="Calibri" pitchFamily="34" charset="0"/>
                <a:cs typeface="Calibri" pitchFamily="34" charset="0"/>
              </a:rPr>
              <a:t>    the pion  and  a valence quark </a:t>
            </a:r>
            <a:r>
              <a:rPr lang="fr-FR" sz="2400" dirty="0" err="1" smtClean="0">
                <a:effectLst/>
                <a:latin typeface="Calibri" pitchFamily="34" charset="0"/>
                <a:cs typeface="Calibri" pitchFamily="34" charset="0"/>
              </a:rPr>
              <a:t>from</a:t>
            </a:r>
            <a:r>
              <a:rPr lang="fr-FR" sz="2400" dirty="0" smtClean="0">
                <a:effectLst/>
                <a:latin typeface="Calibri" pitchFamily="34" charset="0"/>
                <a:cs typeface="Calibri" pitchFamily="34" charset="0"/>
              </a:rPr>
              <a:t> the </a:t>
            </a:r>
            <a:r>
              <a:rPr lang="fr-FR" sz="2400" dirty="0" err="1" smtClean="0">
                <a:effectLst/>
                <a:latin typeface="Calibri" pitchFamily="34" charset="0"/>
                <a:cs typeface="Calibri" pitchFamily="34" charset="0"/>
              </a:rPr>
              <a:t>polarised</a:t>
            </a:r>
            <a:r>
              <a:rPr lang="fr-FR" sz="2400" dirty="0" smtClean="0">
                <a:effectLst/>
                <a:latin typeface="Calibri" pitchFamily="34" charset="0"/>
                <a:cs typeface="Calibri" pitchFamily="34" charset="0"/>
              </a:rPr>
              <a:t> proton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5536" y="1772816"/>
            <a:ext cx="727280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/>
              </a:rPr>
              <a:t>COMPASS has large </a:t>
            </a:r>
            <a:r>
              <a:rPr lang="fr-FR" sz="2000" dirty="0" err="1" smtClean="0">
                <a:effectLst/>
              </a:rPr>
              <a:t>acceptance</a:t>
            </a:r>
            <a:r>
              <a:rPr lang="fr-FR" sz="2000" dirty="0" smtClean="0">
                <a:effectLst/>
              </a:rPr>
              <a:t> in the valence quark </a:t>
            </a:r>
            <a:r>
              <a:rPr lang="fr-FR" sz="2000" dirty="0" err="1" smtClean="0">
                <a:effectLst/>
              </a:rPr>
              <a:t>region</a:t>
            </a:r>
            <a:r>
              <a:rPr lang="fr-FR" sz="2000" dirty="0" smtClean="0">
                <a:effectLst/>
              </a:rPr>
              <a:t> for </a:t>
            </a:r>
            <a:r>
              <a:rPr lang="fr-FR" sz="2000" dirty="0" smtClean="0">
                <a:effectLst/>
                <a:cs typeface="Times New Roman"/>
              </a:rPr>
              <a:t>p and </a:t>
            </a:r>
            <a:r>
              <a:rPr lang="fr-FR" sz="2000" dirty="0" smtClean="0">
                <a:effectLst/>
                <a:cs typeface="Times New Roman"/>
                <a:sym typeface="Symbol"/>
              </a:rPr>
              <a:t> </a:t>
            </a:r>
            <a:r>
              <a:rPr lang="fr-FR" sz="2000" dirty="0" err="1" smtClean="0">
                <a:effectLst/>
              </a:rPr>
              <a:t>where</a:t>
            </a:r>
            <a:r>
              <a:rPr lang="fr-FR" sz="2000" dirty="0" smtClean="0">
                <a:effectLst/>
              </a:rPr>
              <a:t> SSA are </a:t>
            </a:r>
            <a:r>
              <a:rPr lang="fr-FR" sz="2000" dirty="0" err="1" smtClean="0">
                <a:effectLst/>
              </a:rPr>
              <a:t>expected</a:t>
            </a:r>
            <a:r>
              <a:rPr lang="fr-FR" sz="2000" dirty="0" smtClean="0">
                <a:effectLst/>
              </a:rPr>
              <a:t> to </a:t>
            </a:r>
            <a:r>
              <a:rPr lang="fr-FR" sz="2000" dirty="0" err="1" smtClean="0">
                <a:effectLst/>
              </a:rPr>
              <a:t>be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larger</a:t>
            </a:r>
            <a:r>
              <a:rPr lang="fr-FR" sz="2000" dirty="0" smtClean="0">
                <a:effectLst/>
              </a:rPr>
              <a:t> and </a:t>
            </a:r>
            <a:r>
              <a:rPr lang="fr-FR" sz="2000" dirty="0" err="1" smtClean="0">
                <a:effectLst/>
              </a:rPr>
              <a:t>we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will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start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next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year</a:t>
            </a:r>
            <a:endParaRPr lang="fr-FR" sz="2000" dirty="0">
              <a:effectLst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4048" y="2829655"/>
            <a:ext cx="334790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6"/>
                </a:solidFill>
                <a:effectLst/>
              </a:rPr>
              <a:t>Competitive</a:t>
            </a:r>
            <a:r>
              <a:rPr lang="fr-FR" i="1" dirty="0" smtClean="0">
                <a:solidFill>
                  <a:schemeClr val="accent6"/>
                </a:solidFill>
                <a:effectLst/>
              </a:rPr>
              <a:t> </a:t>
            </a:r>
            <a:r>
              <a:rPr lang="fr-FR" i="1" dirty="0" err="1" smtClean="0">
                <a:solidFill>
                  <a:schemeClr val="accent6"/>
                </a:solidFill>
                <a:effectLst/>
              </a:rPr>
              <a:t>experiments</a:t>
            </a:r>
            <a:r>
              <a:rPr lang="fr-FR" i="1" dirty="0" smtClean="0">
                <a:solidFill>
                  <a:schemeClr val="accent6"/>
                </a:solidFill>
                <a:effectLst/>
              </a:rPr>
              <a:t> </a:t>
            </a:r>
            <a:r>
              <a:rPr lang="fr-FR" i="1" dirty="0" err="1" smtClean="0">
                <a:solidFill>
                  <a:schemeClr val="accent6"/>
                </a:solidFill>
                <a:effectLst/>
              </a:rPr>
              <a:t>at</a:t>
            </a:r>
            <a:endParaRPr lang="fr-FR" i="1" dirty="0" smtClean="0">
              <a:solidFill>
                <a:schemeClr val="accent6"/>
              </a:solidFill>
              <a:effectLst/>
            </a:endParaRPr>
          </a:p>
          <a:p>
            <a:endParaRPr lang="fr-FR" sz="800" i="1" dirty="0" smtClean="0">
              <a:solidFill>
                <a:schemeClr val="accent6"/>
              </a:solidFill>
              <a:effectLst/>
            </a:endParaRPr>
          </a:p>
          <a:p>
            <a:r>
              <a:rPr lang="fr-FR" dirty="0" smtClean="0">
                <a:solidFill>
                  <a:schemeClr val="accent6"/>
                </a:solidFill>
                <a:effectLst/>
              </a:rPr>
              <a:t>RHIC (STAR, PHENIX) </a:t>
            </a:r>
            <a:r>
              <a:rPr lang="fr-FR" dirty="0" err="1" smtClean="0">
                <a:solidFill>
                  <a:schemeClr val="accent6"/>
                </a:solidFill>
                <a:effectLst/>
              </a:rPr>
              <a:t>collider</a:t>
            </a:r>
            <a:endParaRPr lang="fr-FR" dirty="0" smtClean="0">
              <a:solidFill>
                <a:schemeClr val="accent6"/>
              </a:solidFill>
              <a:effectLst/>
            </a:endParaRPr>
          </a:p>
          <a:p>
            <a:endParaRPr lang="fr-FR" sz="800" dirty="0" smtClean="0">
              <a:solidFill>
                <a:schemeClr val="accent6"/>
              </a:solidFill>
              <a:effectLst/>
            </a:endParaRPr>
          </a:p>
          <a:p>
            <a:r>
              <a:rPr lang="fr-FR" dirty="0" err="1" smtClean="0">
                <a:solidFill>
                  <a:schemeClr val="accent6"/>
                </a:solidFill>
                <a:effectLst/>
              </a:rPr>
              <a:t>Fermilab</a:t>
            </a:r>
            <a:r>
              <a:rPr lang="fr-FR" dirty="0" smtClean="0">
                <a:solidFill>
                  <a:schemeClr val="accent6"/>
                </a:solidFill>
                <a:effectLst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effectLst/>
              </a:rPr>
              <a:t>fixed</a:t>
            </a:r>
            <a:r>
              <a:rPr lang="fr-FR" dirty="0" smtClean="0">
                <a:solidFill>
                  <a:schemeClr val="accent6"/>
                </a:solidFill>
                <a:effectLst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effectLst/>
              </a:rPr>
              <a:t>target</a:t>
            </a:r>
            <a:endParaRPr lang="fr-FR" dirty="0" smtClean="0">
              <a:solidFill>
                <a:schemeClr val="accent6"/>
              </a:solidFill>
              <a:effectLst/>
            </a:endParaRPr>
          </a:p>
          <a:p>
            <a:endParaRPr lang="fr-FR" sz="800" dirty="0" smtClean="0">
              <a:solidFill>
                <a:schemeClr val="accent6"/>
              </a:solidFill>
              <a:effectLst/>
            </a:endParaRPr>
          </a:p>
          <a:p>
            <a:r>
              <a:rPr lang="fr-FR" dirty="0" smtClean="0">
                <a:solidFill>
                  <a:schemeClr val="accent6"/>
                </a:solidFill>
                <a:effectLst/>
              </a:rPr>
              <a:t>J-PARC </a:t>
            </a:r>
            <a:r>
              <a:rPr lang="fr-FR" dirty="0" err="1" smtClean="0">
                <a:solidFill>
                  <a:schemeClr val="accent6"/>
                </a:solidFill>
                <a:effectLst/>
              </a:rPr>
              <a:t>fixed</a:t>
            </a:r>
            <a:r>
              <a:rPr lang="fr-FR" dirty="0" smtClean="0">
                <a:solidFill>
                  <a:schemeClr val="accent6"/>
                </a:solidFill>
                <a:effectLst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effectLst/>
              </a:rPr>
              <a:t>target</a:t>
            </a:r>
            <a:endParaRPr lang="fr-FR" dirty="0" smtClean="0">
              <a:solidFill>
                <a:schemeClr val="accent6"/>
              </a:solidFill>
              <a:effectLst/>
            </a:endParaRPr>
          </a:p>
          <a:p>
            <a:endParaRPr lang="fr-FR" sz="800" dirty="0" smtClean="0">
              <a:solidFill>
                <a:schemeClr val="accent6"/>
              </a:solidFill>
              <a:effectLst/>
            </a:endParaRPr>
          </a:p>
          <a:p>
            <a:r>
              <a:rPr lang="fr-FR" dirty="0" smtClean="0">
                <a:solidFill>
                  <a:schemeClr val="accent6"/>
                </a:solidFill>
                <a:effectLst/>
              </a:rPr>
              <a:t>FAIR (PAX) </a:t>
            </a:r>
            <a:r>
              <a:rPr lang="fr-FR" dirty="0" err="1" smtClean="0">
                <a:solidFill>
                  <a:schemeClr val="accent6"/>
                </a:solidFill>
                <a:effectLst/>
              </a:rPr>
              <a:t>collider</a:t>
            </a:r>
            <a:endParaRPr lang="fr-FR" dirty="0" smtClean="0">
              <a:solidFill>
                <a:schemeClr val="accent6"/>
              </a:solidFill>
              <a:effectLst/>
            </a:endParaRPr>
          </a:p>
          <a:p>
            <a:endParaRPr lang="fr-FR" sz="800" dirty="0" smtClean="0">
              <a:solidFill>
                <a:schemeClr val="accent6"/>
              </a:solidFill>
              <a:effectLst/>
            </a:endParaRPr>
          </a:p>
          <a:p>
            <a:r>
              <a:rPr lang="fr-FR" dirty="0" smtClean="0">
                <a:solidFill>
                  <a:schemeClr val="accent6"/>
                </a:solidFill>
                <a:effectLst/>
              </a:rPr>
              <a:t>NICA </a:t>
            </a:r>
            <a:r>
              <a:rPr lang="fr-FR" dirty="0" err="1" smtClean="0">
                <a:solidFill>
                  <a:schemeClr val="accent6"/>
                </a:solidFill>
                <a:effectLst/>
              </a:rPr>
              <a:t>collider</a:t>
            </a:r>
            <a:endParaRPr lang="fr-FR" dirty="0" smtClean="0">
              <a:solidFill>
                <a:schemeClr val="accent6"/>
              </a:solidFill>
              <a:effectLst/>
            </a:endParaRPr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3267075"/>
            <a:ext cx="552450" cy="3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029" y="3693661"/>
            <a:ext cx="1724025" cy="29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823" y="4059162"/>
            <a:ext cx="1219200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029" y="4416637"/>
            <a:ext cx="733425" cy="33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85211"/>
            <a:ext cx="1504950" cy="3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32040" y="2780928"/>
            <a:ext cx="4139952" cy="25202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3528" y="3501008"/>
            <a:ext cx="453650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/>
              </a:rPr>
              <a:t>COMPASS has the chance to </a:t>
            </a:r>
            <a:r>
              <a:rPr lang="fr-FR" sz="2800" dirty="0" err="1" smtClean="0">
                <a:effectLst/>
              </a:rPr>
              <a:t>be</a:t>
            </a:r>
            <a:r>
              <a:rPr lang="fr-FR" sz="2800" dirty="0" smtClean="0">
                <a:effectLst/>
              </a:rPr>
              <a:t> the first </a:t>
            </a:r>
            <a:r>
              <a:rPr lang="fr-FR" sz="2800" dirty="0" err="1" smtClean="0">
                <a:effectLst/>
              </a:rPr>
              <a:t>experiment</a:t>
            </a:r>
            <a:r>
              <a:rPr lang="fr-FR" sz="2800" dirty="0" smtClean="0">
                <a:effectLst/>
              </a:rPr>
              <a:t> to </a:t>
            </a:r>
            <a:r>
              <a:rPr lang="fr-FR" sz="2800" dirty="0" err="1" smtClean="0">
                <a:effectLst/>
              </a:rPr>
              <a:t>collect</a:t>
            </a:r>
            <a:r>
              <a:rPr lang="fr-FR" sz="2800" dirty="0" smtClean="0">
                <a:effectLst/>
              </a:rPr>
              <a:t> single </a:t>
            </a:r>
            <a:r>
              <a:rPr lang="fr-FR" sz="2800" dirty="0" err="1" smtClean="0">
                <a:effectLst/>
              </a:rPr>
              <a:t>polarized</a:t>
            </a:r>
            <a:r>
              <a:rPr lang="fr-FR" sz="2800" dirty="0" smtClean="0">
                <a:effectLst/>
              </a:rPr>
              <a:t> DY </a:t>
            </a:r>
            <a:endParaRPr lang="fr-FR" sz="2800" dirty="0">
              <a:effectLst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13.09.2014</a:t>
            </a: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36DFF-400B-488D-8433-DDEE619265BB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Diffraction2014 10-16 September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608512" cy="70609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200" dirty="0" smtClean="0"/>
              <a:t>Conclusion </a:t>
            </a:r>
            <a:endParaRPr lang="ru-RU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59024" y="4005064"/>
            <a:ext cx="8784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sv-SE" sz="2000" u="sng" dirty="0" smtClean="0">
                <a:effectLst/>
              </a:rPr>
              <a:t> </a:t>
            </a:r>
            <a:r>
              <a:rPr lang="sv-SE" sz="2000" u="sng" dirty="0" smtClean="0">
                <a:solidFill>
                  <a:srgbClr val="FF0000"/>
                </a:solidFill>
                <a:effectLst/>
              </a:rPr>
              <a:t>COMPASS II   2015 (Polarized Drell-Yan) 2016-2017 (GPD program)</a:t>
            </a:r>
            <a:endParaRPr lang="sv-SE" sz="20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The feasibility of the 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Drell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-Yan measurements was confirmed by 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4  tests runs  performed in 2007-2012.</a:t>
            </a:r>
            <a:endParaRPr lang="sv-SE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       The feasibility of the  DVCS measurements was confirmed by 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       3 tests runs performed in 2008-2012.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971600" y="141277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 smtClean="0">
                <a:effectLst/>
              </a:rPr>
              <a:t>COMPASS is one of the major players in spin physics</a:t>
            </a:r>
          </a:p>
          <a:p>
            <a:pPr lvl="1"/>
            <a:endParaRPr lang="en-GB" dirty="0" smtClean="0">
              <a:effectLst/>
            </a:endParaRPr>
          </a:p>
          <a:p>
            <a:pPr lvl="1"/>
            <a:r>
              <a:rPr lang="en-GB" dirty="0" smtClean="0">
                <a:effectLst/>
              </a:rPr>
              <a:t>- essential contributions to clarify the spin structure of the nucleon both longitudinal and transverse</a:t>
            </a:r>
          </a:p>
          <a:p>
            <a:pPr lvl="1"/>
            <a:r>
              <a:rPr lang="en-GB" dirty="0" smtClean="0">
                <a:effectLst/>
                <a:latin typeface="+mj-lt"/>
              </a:rPr>
              <a:t>- </a:t>
            </a:r>
            <a:r>
              <a:rPr lang="en-US" kern="0" dirty="0" smtClean="0">
                <a:effectLst/>
                <a:latin typeface="+mj-lt"/>
                <a:cs typeface="Times New Roman" pitchFamily="18" charset="0"/>
              </a:rPr>
              <a:t>direct measurements of the gluon polarization </a:t>
            </a:r>
            <a:r>
              <a:rPr lang="en-US" kern="0" dirty="0" smtClean="0">
                <a:effectLst/>
                <a:latin typeface="+mj-lt"/>
                <a:cs typeface="Times New Roman" pitchFamily="18" charset="0"/>
                <a:sym typeface="Symbol"/>
              </a:rPr>
              <a:t>g</a:t>
            </a:r>
            <a:r>
              <a:rPr lang="en-US" kern="0" dirty="0" smtClean="0">
                <a:effectLst/>
                <a:latin typeface="+mj-lt"/>
                <a:cs typeface="Times New Roman" pitchFamily="18" charset="0"/>
              </a:rPr>
              <a:t>/g </a:t>
            </a:r>
            <a:endParaRPr lang="en-GB" dirty="0" smtClean="0">
              <a:effectLst/>
              <a:latin typeface="+mj-lt"/>
            </a:endParaRPr>
          </a:p>
          <a:p>
            <a:pPr lvl="1"/>
            <a:endParaRPr lang="en-GB" dirty="0" smtClean="0"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888" y="3501008"/>
            <a:ext cx="13498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effectLst/>
              </a:rPr>
              <a:t>FUTURE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800" u="sng" dirty="0" smtClean="0"/>
              <a:t>Beyond  2017……. COMPASS III  (?)</a:t>
            </a:r>
            <a:endParaRPr lang="ru-RU" sz="2800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8631935" cy="3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052736"/>
            <a:ext cx="7560840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</a:t>
            </a:r>
            <a:r>
              <a:rPr lang="en-US" sz="2000" dirty="0" smtClean="0">
                <a:effectLst/>
              </a:rPr>
              <a:t>n the nucleon spin structure studies can be done more from 2018 ……First ideas were already  submitted to </a:t>
            </a:r>
            <a:r>
              <a:rPr lang="fr-FR" sz="2000" dirty="0" err="1" smtClean="0">
                <a:effectLst/>
              </a:rPr>
              <a:t>European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Strategy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Preparatory</a:t>
            </a:r>
            <a:r>
              <a:rPr lang="fr-FR" sz="2000" dirty="0" smtClean="0">
                <a:effectLst/>
              </a:rPr>
              <a:t> Group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smtClean="0"/>
              <a:t>Twist-2 PDFs of nucleons </a:t>
            </a:r>
            <a:endParaRPr lang="ru-RU" sz="3600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13.09.2014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Diffraction2014 10-16 September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6DFF-400B-488D-8433-DDEE619265BB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0" y="1124744"/>
            <a:ext cx="8855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i="1" dirty="0" smtClean="0"/>
          </a:p>
          <a:p>
            <a:endParaRPr lang="en-US" sz="2000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1560" y="1340768"/>
            <a:ext cx="7488832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effectLst/>
              </a:rPr>
              <a:t>f</a:t>
            </a:r>
            <a:r>
              <a:rPr lang="en-US" b="1" i="1" baseline="-25000" dirty="0" smtClean="0">
                <a:effectLst/>
              </a:rPr>
              <a:t>1 </a:t>
            </a:r>
            <a:r>
              <a:rPr lang="en-US" dirty="0" smtClean="0">
                <a:effectLst/>
              </a:rPr>
              <a:t> - </a:t>
            </a:r>
            <a:r>
              <a:rPr lang="en-US" b="1" i="1" dirty="0" smtClean="0">
                <a:effectLst/>
              </a:rPr>
              <a:t>density</a:t>
            </a:r>
            <a:r>
              <a:rPr lang="en-US" dirty="0" smtClean="0">
                <a:effectLst/>
              </a:rPr>
              <a:t> of </a:t>
            </a:r>
            <a:r>
              <a:rPr lang="en-US" dirty="0" err="1" smtClean="0">
                <a:effectLst/>
              </a:rPr>
              <a:t>partons</a:t>
            </a:r>
            <a:r>
              <a:rPr lang="en-US" dirty="0" smtClean="0">
                <a:effectLst/>
              </a:rPr>
              <a:t> in non-polarized nucleon, </a:t>
            </a:r>
            <a:r>
              <a:rPr lang="en-US" i="1" dirty="0" smtClean="0">
                <a:effectLst/>
              </a:rPr>
              <a:t>(x, Q</a:t>
            </a:r>
            <a:r>
              <a:rPr lang="en-US" i="1" baseline="30000" dirty="0" smtClean="0">
                <a:effectLst/>
              </a:rPr>
              <a:t>2</a:t>
            </a:r>
            <a:r>
              <a:rPr lang="en-US" i="1" dirty="0" smtClean="0">
                <a:effectLst/>
              </a:rPr>
              <a:t>)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b="1" i="1" dirty="0" smtClean="0">
                <a:effectLst/>
              </a:rPr>
              <a:t>g</a:t>
            </a:r>
            <a:r>
              <a:rPr lang="en-US" b="1" i="1" baseline="-25000" dirty="0" smtClean="0">
                <a:effectLst/>
              </a:rPr>
              <a:t>1</a:t>
            </a:r>
            <a:r>
              <a:rPr lang="en-US" i="1" baseline="-25000" dirty="0" smtClean="0">
                <a:effectLst/>
              </a:rPr>
              <a:t>  </a:t>
            </a:r>
            <a:r>
              <a:rPr lang="en-US" dirty="0" smtClean="0">
                <a:effectLst/>
              </a:rPr>
              <a:t>-</a:t>
            </a:r>
            <a:r>
              <a:rPr lang="en-US" b="1" i="1" dirty="0" smtClean="0">
                <a:effectLst/>
              </a:rPr>
              <a:t> </a:t>
            </a:r>
            <a:r>
              <a:rPr lang="en-US" b="1" i="1" dirty="0" err="1" smtClean="0">
                <a:effectLst/>
              </a:rPr>
              <a:t>helicity</a:t>
            </a:r>
            <a:r>
              <a:rPr lang="en-US" b="1" i="1" dirty="0" smtClean="0">
                <a:effectLst/>
              </a:rPr>
              <a:t> , </a:t>
            </a:r>
            <a:r>
              <a:rPr lang="en-US" dirty="0" smtClean="0">
                <a:effectLst/>
              </a:rPr>
              <a:t>longitudinal polarization of quarks in longitudinally </a:t>
            </a:r>
          </a:p>
          <a:p>
            <a:r>
              <a:rPr lang="en-US" dirty="0" smtClean="0">
                <a:effectLst/>
              </a:rPr>
              <a:t>        polarized nucleon; </a:t>
            </a:r>
          </a:p>
          <a:p>
            <a:r>
              <a:rPr lang="en-US" b="1" i="1" dirty="0" smtClean="0">
                <a:effectLst/>
              </a:rPr>
              <a:t>h</a:t>
            </a:r>
            <a:r>
              <a:rPr lang="en-US" b="1" i="1" baseline="-25000" dirty="0" smtClean="0">
                <a:effectLst/>
              </a:rPr>
              <a:t>1</a:t>
            </a:r>
            <a:r>
              <a:rPr lang="en-US" i="1" baseline="-25000" dirty="0" smtClean="0">
                <a:effectLst/>
              </a:rPr>
              <a:t>  -</a:t>
            </a:r>
            <a:r>
              <a:rPr lang="en-US" dirty="0" smtClean="0">
                <a:effectLst/>
              </a:rPr>
              <a:t>- </a:t>
            </a:r>
            <a:r>
              <a:rPr lang="en-US" b="1" i="1" dirty="0" err="1" smtClean="0">
                <a:effectLst/>
              </a:rPr>
              <a:t>transversity</a:t>
            </a:r>
            <a:r>
              <a:rPr lang="en-US" b="1" i="1" dirty="0" smtClean="0">
                <a:effectLst/>
              </a:rPr>
              <a:t>, </a:t>
            </a:r>
            <a:r>
              <a:rPr lang="en-US" dirty="0" smtClean="0">
                <a:effectLst/>
              </a:rPr>
              <a:t>transverse polarization of quarks in transversely </a:t>
            </a:r>
          </a:p>
          <a:p>
            <a:r>
              <a:rPr lang="en-US" dirty="0" smtClean="0">
                <a:effectLst/>
              </a:rPr>
              <a:t>        polarized nucleon ;</a:t>
            </a:r>
          </a:p>
          <a:p>
            <a:r>
              <a:rPr lang="en-US" b="1" i="1" dirty="0" smtClean="0">
                <a:effectLst/>
              </a:rPr>
              <a:t>f</a:t>
            </a:r>
            <a:r>
              <a:rPr lang="en-US" b="1" i="1" baseline="30000" dirty="0" smtClean="0">
                <a:effectLst/>
              </a:rPr>
              <a:t>┴</a:t>
            </a:r>
            <a:r>
              <a:rPr lang="en-US" b="1" i="1" baseline="-25000" dirty="0" smtClean="0">
                <a:effectLst/>
              </a:rPr>
              <a:t>1T</a:t>
            </a:r>
            <a:r>
              <a:rPr lang="en-US" i="1" baseline="-25000" dirty="0" smtClean="0">
                <a:effectLst/>
              </a:rPr>
              <a:t> </a:t>
            </a:r>
            <a:r>
              <a:rPr lang="en-US" dirty="0" smtClean="0">
                <a:effectLst/>
              </a:rPr>
              <a:t>- </a:t>
            </a:r>
            <a:r>
              <a:rPr lang="en-US" b="1" i="1" dirty="0" err="1" smtClean="0">
                <a:effectLst/>
              </a:rPr>
              <a:t>Sivers</a:t>
            </a:r>
            <a:r>
              <a:rPr lang="en-US" b="1" i="1" dirty="0" smtClean="0">
                <a:effectLst/>
              </a:rPr>
              <a:t>, </a:t>
            </a:r>
            <a:r>
              <a:rPr lang="en-US" dirty="0" smtClean="0">
                <a:effectLst/>
              </a:rPr>
              <a:t>correlation between the transverse polarization of nucleon </a:t>
            </a:r>
          </a:p>
          <a:p>
            <a:r>
              <a:rPr lang="en-US" dirty="0" smtClean="0">
                <a:effectLst/>
              </a:rPr>
              <a:t>        (transverse spin) and the transverse momentum of non-polarized     quarks; </a:t>
            </a:r>
          </a:p>
          <a:p>
            <a:r>
              <a:rPr lang="en-US" b="1" i="1" dirty="0" smtClean="0">
                <a:effectLst/>
              </a:rPr>
              <a:t>g</a:t>
            </a:r>
            <a:r>
              <a:rPr lang="en-US" b="1" i="1" baseline="30000" dirty="0" smtClean="0">
                <a:effectLst/>
              </a:rPr>
              <a:t>┴</a:t>
            </a:r>
            <a:r>
              <a:rPr lang="en-US" b="1" i="1" baseline="-25000" dirty="0" smtClean="0">
                <a:effectLst/>
              </a:rPr>
              <a:t>1T</a:t>
            </a:r>
            <a:r>
              <a:rPr lang="en-US" i="1" baseline="-25000" dirty="0" smtClean="0">
                <a:effectLst/>
              </a:rPr>
              <a:t>  </a:t>
            </a:r>
            <a:r>
              <a:rPr lang="en-US" dirty="0" smtClean="0">
                <a:effectLst/>
              </a:rPr>
              <a:t>- </a:t>
            </a:r>
            <a:r>
              <a:rPr lang="en-US" b="1" i="1" dirty="0" smtClean="0">
                <a:effectLst/>
              </a:rPr>
              <a:t>worm-gear-T, </a:t>
            </a:r>
            <a:r>
              <a:rPr lang="en-US" dirty="0" smtClean="0">
                <a:effectLst/>
              </a:rPr>
              <a:t>correlation between the transverse spin and </a:t>
            </a:r>
          </a:p>
          <a:p>
            <a:r>
              <a:rPr lang="en-US" dirty="0" smtClean="0">
                <a:effectLst/>
              </a:rPr>
              <a:t>          the longitudinal quark polarization ;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b="1" i="1" dirty="0" smtClean="0">
                <a:effectLst/>
              </a:rPr>
              <a:t>h</a:t>
            </a:r>
            <a:r>
              <a:rPr lang="en-US" b="1" i="1" baseline="30000" dirty="0" smtClean="0">
                <a:effectLst/>
              </a:rPr>
              <a:t>┴ </a:t>
            </a:r>
            <a:r>
              <a:rPr lang="en-US" b="1" i="1" baseline="-25000" dirty="0" smtClean="0">
                <a:effectLst/>
              </a:rPr>
              <a:t>1  </a:t>
            </a:r>
            <a:r>
              <a:rPr lang="en-US" dirty="0" smtClean="0">
                <a:effectLst/>
              </a:rPr>
              <a:t>- </a:t>
            </a:r>
            <a:r>
              <a:rPr lang="en-US" b="1" i="1" dirty="0" smtClean="0">
                <a:effectLst/>
              </a:rPr>
              <a:t>Boer-</a:t>
            </a:r>
            <a:r>
              <a:rPr lang="en-US" b="1" i="1" dirty="0" err="1" smtClean="0">
                <a:effectLst/>
              </a:rPr>
              <a:t>Mulders</a:t>
            </a:r>
            <a:r>
              <a:rPr lang="en-US" b="1" i="1" dirty="0" smtClean="0">
                <a:effectLst/>
              </a:rPr>
              <a:t>, </a:t>
            </a:r>
            <a:r>
              <a:rPr lang="en-US" dirty="0" smtClean="0">
                <a:effectLst/>
              </a:rPr>
              <a:t>distribution of the quark transverse momentum </a:t>
            </a:r>
          </a:p>
          <a:p>
            <a:r>
              <a:rPr lang="en-US" dirty="0" smtClean="0">
                <a:effectLst/>
              </a:rPr>
              <a:t>          in the non-polarized nucleon ;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b="1" i="1" dirty="0" smtClean="0">
                <a:effectLst/>
              </a:rPr>
              <a:t>h</a:t>
            </a:r>
            <a:r>
              <a:rPr lang="en-US" b="1" i="1" baseline="30000" dirty="0" smtClean="0">
                <a:effectLst/>
              </a:rPr>
              <a:t>┴</a:t>
            </a:r>
            <a:r>
              <a:rPr lang="en-US" b="1" i="1" baseline="-25000" dirty="0" smtClean="0">
                <a:effectLst/>
              </a:rPr>
              <a:t>1L  </a:t>
            </a:r>
            <a:r>
              <a:rPr lang="en-US" dirty="0" smtClean="0">
                <a:effectLst/>
              </a:rPr>
              <a:t>- </a:t>
            </a:r>
            <a:r>
              <a:rPr lang="en-US" b="1" i="1" dirty="0" smtClean="0">
                <a:effectLst/>
              </a:rPr>
              <a:t>worm-gear-L, </a:t>
            </a:r>
            <a:r>
              <a:rPr lang="en-US" dirty="0" smtClean="0">
                <a:effectLst/>
              </a:rPr>
              <a:t>correlation between the longitudinal polarization </a:t>
            </a:r>
          </a:p>
          <a:p>
            <a:r>
              <a:rPr lang="en-US" dirty="0" smtClean="0">
                <a:effectLst/>
              </a:rPr>
              <a:t>           of the nucleon (longitudinal spin) and the transverse momentum </a:t>
            </a:r>
          </a:p>
          <a:p>
            <a:r>
              <a:rPr lang="en-US" dirty="0" smtClean="0">
                <a:effectLst/>
              </a:rPr>
              <a:t>           of quarks ; </a:t>
            </a:r>
          </a:p>
          <a:p>
            <a:r>
              <a:rPr lang="en-US" b="1" i="1" dirty="0" smtClean="0">
                <a:effectLst/>
              </a:rPr>
              <a:t>h</a:t>
            </a:r>
            <a:r>
              <a:rPr lang="en-US" b="1" i="1" baseline="30000" dirty="0" smtClean="0">
                <a:effectLst/>
              </a:rPr>
              <a:t>┴</a:t>
            </a:r>
            <a:r>
              <a:rPr lang="en-US" b="1" i="1" baseline="-25000" dirty="0" smtClean="0">
                <a:effectLst/>
              </a:rPr>
              <a:t>1T  </a:t>
            </a:r>
            <a:r>
              <a:rPr lang="en-US" dirty="0" smtClean="0">
                <a:effectLst/>
              </a:rPr>
              <a:t>- </a:t>
            </a:r>
            <a:r>
              <a:rPr lang="en-US" b="1" i="1" dirty="0" err="1" smtClean="0">
                <a:effectLst/>
              </a:rPr>
              <a:t>pretzelosity</a:t>
            </a:r>
            <a:r>
              <a:rPr lang="en-US" b="1" i="1" dirty="0" smtClean="0">
                <a:effectLst/>
              </a:rPr>
              <a:t>, </a:t>
            </a:r>
            <a:r>
              <a:rPr lang="en-US" dirty="0" smtClean="0">
                <a:effectLst/>
              </a:rPr>
              <a:t>distribution of the transverse momentum of quarks </a:t>
            </a:r>
          </a:p>
          <a:p>
            <a:r>
              <a:rPr lang="en-US" dirty="0" smtClean="0">
                <a:effectLst/>
              </a:rPr>
              <a:t>          in the transversely polarized nucleon 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345976"/>
            <a:ext cx="7704856" cy="513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smtClean="0"/>
              <a:t>13.09.2014</a:t>
            </a:r>
            <a:endParaRPr lang="en-US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Diffraction2014 10-16 September</a:t>
            </a:r>
            <a:endParaRPr lang="en-US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0405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>
                <a:latin typeface="Arial Unicode MS" pitchFamily="34" charset="-128"/>
              </a:rPr>
              <a:t>Key COMPASS apparatus: polarized target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4644008" y="837976"/>
            <a:ext cx="3384376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effectLst/>
                <a:latin typeface="+mn-lt"/>
              </a:rPr>
              <a:t>solenoid          </a:t>
            </a:r>
            <a:r>
              <a:rPr lang="en-US" sz="2000" dirty="0" smtClean="0">
                <a:effectLst/>
                <a:latin typeface="+mn-lt"/>
              </a:rPr>
              <a:t>   2.5T</a:t>
            </a:r>
            <a:endParaRPr lang="en-US" sz="2000" dirty="0">
              <a:effectLst/>
              <a:latin typeface="+mn-lt"/>
            </a:endParaRPr>
          </a:p>
          <a:p>
            <a:pPr>
              <a:defRPr/>
            </a:pPr>
            <a:r>
              <a:rPr lang="en-US" sz="2000" dirty="0">
                <a:effectLst/>
                <a:latin typeface="+mn-lt"/>
              </a:rPr>
              <a:t>dipole magnet </a:t>
            </a:r>
            <a:r>
              <a:rPr lang="en-US" sz="2000" dirty="0" smtClean="0">
                <a:effectLst/>
                <a:latin typeface="+mn-lt"/>
              </a:rPr>
              <a:t>   0.6T</a:t>
            </a:r>
            <a:endParaRPr lang="en-US" sz="2000" dirty="0">
              <a:effectLst/>
              <a:latin typeface="+mn-lt"/>
            </a:endParaRPr>
          </a:p>
          <a:p>
            <a:pPr>
              <a:defRPr/>
            </a:pPr>
            <a:r>
              <a:rPr lang="en-US" sz="2000" dirty="0">
                <a:effectLst/>
                <a:latin typeface="+mn-lt"/>
              </a:rPr>
              <a:t>acceptance      ± 180 </a:t>
            </a:r>
            <a:r>
              <a:rPr lang="en-US" sz="2000" dirty="0" err="1">
                <a:effectLst/>
                <a:latin typeface="+mn-lt"/>
              </a:rPr>
              <a:t>mrad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7184" y="838313"/>
            <a:ext cx="26194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aseline="30000" dirty="0">
                <a:effectLst/>
                <a:latin typeface="+mn-lt"/>
              </a:rPr>
              <a:t>3</a:t>
            </a:r>
            <a:r>
              <a:rPr lang="en-US" sz="2000" dirty="0">
                <a:effectLst/>
                <a:latin typeface="+mn-lt"/>
              </a:rPr>
              <a:t>He – </a:t>
            </a:r>
            <a:r>
              <a:rPr lang="en-US" sz="2000" baseline="30000" dirty="0">
                <a:effectLst/>
                <a:latin typeface="+mn-lt"/>
              </a:rPr>
              <a:t>4</a:t>
            </a:r>
            <a:r>
              <a:rPr lang="en-US" sz="2000" dirty="0">
                <a:effectLst/>
                <a:latin typeface="+mn-lt"/>
              </a:rPr>
              <a:t>He dilution</a:t>
            </a:r>
          </a:p>
          <a:p>
            <a:pPr eaLnBrk="0" hangingPunct="0">
              <a:defRPr/>
            </a:pPr>
            <a:r>
              <a:rPr lang="en-US" sz="2000" dirty="0">
                <a:effectLst/>
                <a:latin typeface="+mn-lt"/>
              </a:rPr>
              <a:t>refrigerator (T~50mK</a:t>
            </a:r>
            <a:r>
              <a:rPr lang="en-US" dirty="0">
                <a:effectLst/>
                <a:latin typeface="+mn-lt"/>
              </a:rPr>
              <a:t>)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45622" y="4400831"/>
            <a:ext cx="938213" cy="630238"/>
            <a:chOff x="147638" y="3340100"/>
            <a:chExt cx="938212" cy="630238"/>
          </a:xfrm>
        </p:grpSpPr>
        <p:sp>
          <p:nvSpPr>
            <p:cNvPr id="52238" name="AutoShape 8"/>
            <p:cNvSpPr>
              <a:spLocks noChangeArrowheads="1"/>
            </p:cNvSpPr>
            <p:nvPr/>
          </p:nvSpPr>
          <p:spPr bwMode="auto">
            <a:xfrm>
              <a:off x="147638" y="3700463"/>
              <a:ext cx="938212" cy="26987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Text Box 9"/>
            <p:cNvSpPr txBox="1">
              <a:spLocks noChangeArrowheads="1"/>
            </p:cNvSpPr>
            <p:nvPr/>
          </p:nvSpPr>
          <p:spPr bwMode="auto">
            <a:xfrm>
              <a:off x="215900" y="3340100"/>
              <a:ext cx="347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  <a:cs typeface="Times New Roman" pitchFamily="18" charset="0"/>
                </a:rPr>
                <a:t>μ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8923" name="AutoShape 11"/>
          <p:cNvSpPr>
            <a:spLocks noChangeArrowheads="1"/>
          </p:cNvSpPr>
          <p:nvPr/>
        </p:nvSpPr>
        <p:spPr bwMode="auto">
          <a:xfrm rot="10800000">
            <a:off x="6865672" y="4737318"/>
            <a:ext cx="512762" cy="319088"/>
          </a:xfrm>
          <a:prstGeom prst="rightArrow">
            <a:avLst>
              <a:gd name="adj1" fmla="val 50000"/>
              <a:gd name="adj2" fmla="val 676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10800000">
            <a:off x="5193795" y="4695312"/>
            <a:ext cx="511175" cy="325438"/>
          </a:xfrm>
          <a:prstGeom prst="rightArrow">
            <a:avLst>
              <a:gd name="adj1" fmla="val 50000"/>
              <a:gd name="adj2" fmla="val 675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5804253" y="4712558"/>
            <a:ext cx="1031875" cy="339725"/>
          </a:xfrm>
          <a:prstGeom prst="rightArrow">
            <a:avLst>
              <a:gd name="adj1" fmla="val 50000"/>
              <a:gd name="adj2" fmla="val 67638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22221" y="3178011"/>
            <a:ext cx="2331435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>
              <a:defRPr/>
            </a:pPr>
            <a:r>
              <a:rPr lang="en-US" sz="2000" baseline="30000" dirty="0">
                <a:latin typeface="+mn-lt"/>
              </a:rPr>
              <a:t> </a:t>
            </a:r>
            <a:r>
              <a:rPr lang="en-US" sz="2000" baseline="30000" dirty="0" smtClean="0">
                <a:effectLst/>
                <a:latin typeface="+mn-lt"/>
              </a:rPr>
              <a:t>6</a:t>
            </a:r>
            <a:r>
              <a:rPr lang="en-US" sz="2000" dirty="0" smtClean="0">
                <a:effectLst/>
                <a:latin typeface="+mn-lt"/>
              </a:rPr>
              <a:t>LiD/NH</a:t>
            </a:r>
            <a:r>
              <a:rPr lang="en-US" sz="2000" baseline="-25000" dirty="0" smtClean="0">
                <a:effectLst/>
                <a:latin typeface="+mn-lt"/>
              </a:rPr>
              <a:t>3</a:t>
            </a:r>
            <a:r>
              <a:rPr lang="en-US" sz="2000" dirty="0" smtClean="0">
                <a:effectLst/>
                <a:latin typeface="+mn-lt"/>
              </a:rPr>
              <a:t> (d/p)</a:t>
            </a:r>
            <a:endParaRPr lang="en-US" sz="2000" baseline="-25000" dirty="0">
              <a:effectLst/>
              <a:latin typeface="+mn-lt"/>
            </a:endParaRPr>
          </a:p>
          <a:p>
            <a:pPr marL="236538" indent="-236538">
              <a:defRPr/>
            </a:pPr>
            <a:r>
              <a:rPr lang="en-US" sz="2000" dirty="0">
                <a:effectLst/>
                <a:latin typeface="+mn-lt"/>
              </a:rPr>
              <a:t> </a:t>
            </a:r>
            <a:r>
              <a:rPr lang="en-US" sz="2000" dirty="0">
                <a:effectLst/>
                <a:latin typeface="+mn-lt"/>
                <a:cs typeface="Times New Roman" pitchFamily="18" charset="0"/>
              </a:rPr>
              <a:t>50/90% pol.</a:t>
            </a:r>
            <a:endParaRPr lang="en-US" sz="2000" dirty="0">
              <a:effectLst/>
              <a:latin typeface="+mn-lt"/>
            </a:endParaRPr>
          </a:p>
          <a:p>
            <a:pPr marL="236538" indent="-236538">
              <a:defRPr/>
            </a:pPr>
            <a:r>
              <a:rPr lang="en-US" sz="2000" dirty="0">
                <a:effectLst/>
                <a:latin typeface="+mn-lt"/>
              </a:rPr>
              <a:t> 40/16% dil. </a:t>
            </a:r>
            <a:r>
              <a:rPr lang="en-US" sz="2000" dirty="0" smtClean="0">
                <a:effectLst/>
                <a:latin typeface="+mn-lt"/>
              </a:rPr>
              <a:t>factor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7184" y="2204863"/>
            <a:ext cx="2619400" cy="707886"/>
          </a:xfrm>
          <a:prstGeom prst="rect">
            <a:avLst/>
          </a:prstGeom>
          <a:solidFill>
            <a:srgbClr val="F9FCCC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effectLst/>
              </a:rPr>
              <a:t>Deuterated</a:t>
            </a:r>
            <a:r>
              <a:rPr lang="en-US" sz="2000" dirty="0" smtClean="0">
                <a:effectLst/>
              </a:rPr>
              <a:t> lithium</a:t>
            </a:r>
          </a:p>
          <a:p>
            <a:pPr algn="r"/>
            <a:r>
              <a:rPr lang="en-US" sz="2000" dirty="0" smtClean="0">
                <a:effectLst/>
              </a:rPr>
              <a:t>ammonia</a:t>
            </a:r>
            <a:endParaRPr lang="fr-FR" sz="2000" dirty="0">
              <a:effectLst/>
            </a:endParaRPr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528688" y="2538173"/>
            <a:ext cx="0" cy="6499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avec flèche 7"/>
          <p:cNvCxnSpPr/>
          <p:nvPr/>
        </p:nvCxnSpPr>
        <p:spPr bwMode="auto">
          <a:xfrm flipH="1">
            <a:off x="1115616" y="2851194"/>
            <a:ext cx="648072" cy="326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141466" y="511279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</a:rPr>
              <a:t>b</a:t>
            </a:r>
            <a:r>
              <a:rPr lang="en-US" b="1" dirty="0" smtClean="0">
                <a:effectLst/>
              </a:rPr>
              <a:t>iggest /fabricated for SMC coll.</a:t>
            </a:r>
          </a:p>
          <a:p>
            <a:r>
              <a:rPr lang="en-US" b="1" dirty="0" smtClean="0">
                <a:effectLst/>
              </a:rPr>
              <a:t>Special shift during  the data taking</a:t>
            </a:r>
            <a:endParaRPr lang="fr-FR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706090"/>
          </a:xfrm>
        </p:spPr>
        <p:txBody>
          <a:bodyPr/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1.Longitudinal spin structure of the nucleon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mtClean="0"/>
              <a:t>13.09.2014</a:t>
            </a:r>
            <a:endParaRPr lang="fr-FR"/>
          </a:p>
        </p:txBody>
      </p:sp>
      <p:sp>
        <p:nvSpPr>
          <p:cNvPr id="819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Diffraction2014 10-16 September</a:t>
            </a:r>
            <a:endParaRPr lang="fr-FR"/>
          </a:p>
        </p:txBody>
      </p:sp>
      <p:sp>
        <p:nvSpPr>
          <p:cNvPr id="8197" name="desk1"/>
          <p:cNvSpPr>
            <a:spLocks noEditPoints="1" noChangeArrowheads="1"/>
          </p:cNvSpPr>
          <p:nvPr/>
        </p:nvSpPr>
        <p:spPr bwMode="auto">
          <a:xfrm>
            <a:off x="684213" y="0"/>
            <a:ext cx="7669212" cy="647700"/>
          </a:xfrm>
          <a:custGeom>
            <a:avLst/>
            <a:gdLst>
              <a:gd name="T0" fmla="*/ 0 w 21600"/>
              <a:gd name="T1" fmla="*/ 0 h 21600"/>
              <a:gd name="T2" fmla="*/ 7669212 w 21600"/>
              <a:gd name="T3" fmla="*/ 0 h 21600"/>
              <a:gd name="T4" fmla="*/ 7669212 w 21600"/>
              <a:gd name="T5" fmla="*/ 647700 h 21600"/>
              <a:gd name="T6" fmla="*/ 0 w 21600"/>
              <a:gd name="T7" fmla="*/ 647700 h 21600"/>
              <a:gd name="T8" fmla="*/ 3834606 w 21600"/>
              <a:gd name="T9" fmla="*/ 0 h 21600"/>
              <a:gd name="T10" fmla="*/ 7669212 w 21600"/>
              <a:gd name="T11" fmla="*/ 323850 h 21600"/>
              <a:gd name="T12" fmla="*/ 3834606 w 21600"/>
              <a:gd name="T13" fmla="*/ 647700 h 21600"/>
              <a:gd name="T14" fmla="*/ 0 w 21600"/>
              <a:gd name="T15" fmla="*/ 3238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l-PL" sz="3600">
                <a:solidFill>
                  <a:srgbClr val="3366FF"/>
                </a:solidFill>
                <a:effectLst/>
                <a:latin typeface="Times New Roman" pitchFamily="18" charset="0"/>
                <a:sym typeface="Mathematica1" pitchFamily="2" charset="2"/>
              </a:rPr>
              <a:t>Nucleon </a:t>
            </a:r>
            <a:r>
              <a:rPr lang="en-US" sz="3600">
                <a:solidFill>
                  <a:srgbClr val="3366FF"/>
                </a:solidFill>
                <a:effectLst/>
                <a:latin typeface="Times New Roman" pitchFamily="18" charset="0"/>
                <a:sym typeface="Mathematica1" pitchFamily="2" charset="2"/>
              </a:rPr>
              <a:t>s</a:t>
            </a:r>
            <a:r>
              <a:rPr lang="pl-PL" sz="3600">
                <a:solidFill>
                  <a:srgbClr val="3366FF"/>
                </a:solidFill>
                <a:effectLst/>
                <a:latin typeface="Times New Roman" pitchFamily="18" charset="0"/>
                <a:sym typeface="Mathematica1" pitchFamily="2" charset="2"/>
              </a:rPr>
              <a:t>pin</a:t>
            </a:r>
            <a:r>
              <a:rPr lang="en-US" sz="3600">
                <a:solidFill>
                  <a:srgbClr val="3366FF"/>
                </a:solidFill>
                <a:effectLst/>
                <a:latin typeface="Times New Roman" pitchFamily="18" charset="0"/>
                <a:sym typeface="Mathematica1" pitchFamily="2" charset="2"/>
              </a:rPr>
              <a:t> puzzle since 1988</a:t>
            </a:r>
          </a:p>
        </p:txBody>
      </p:sp>
      <p:pic>
        <p:nvPicPr>
          <p:cNvPr id="8198" name="Picture 3" descr="proton-s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21590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395288" y="2708275"/>
            <a:ext cx="8497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>
                <a:effectLst/>
                <a:latin typeface="Times New Roman" pitchFamily="18" charset="0"/>
              </a:rPr>
              <a:t>                                                </a:t>
            </a:r>
            <a:endParaRPr lang="ru-RU" sz="2400"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556037" name="Text Box 5"/>
          <p:cNvSpPr txBox="1">
            <a:spLocks noChangeArrowheads="1"/>
          </p:cNvSpPr>
          <p:nvPr/>
        </p:nvSpPr>
        <p:spPr bwMode="auto">
          <a:xfrm>
            <a:off x="179388" y="2852738"/>
            <a:ext cx="5184775" cy="3214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>
                <a:effectLst/>
                <a:latin typeface="Times New Roman" pitchFamily="18" charset="0"/>
              </a:rPr>
              <a:t>Measurement of </a:t>
            </a:r>
            <a:r>
              <a:rPr lang="fr-FR" sz="2400" b="1" u="sng" dirty="0">
                <a:solidFill>
                  <a:srgbClr val="FF0000"/>
                </a:solidFill>
                <a:effectLst/>
                <a:latin typeface="Times New Roman" pitchFamily="18" charset="0"/>
              </a:rPr>
              <a:t>ΔG</a:t>
            </a:r>
            <a:r>
              <a:rPr lang="fr-FR" sz="2400" b="1" u="sng" dirty="0">
                <a:effectLst/>
                <a:latin typeface="Times New Roman" pitchFamily="18" charset="0"/>
              </a:rPr>
              <a:t> </a:t>
            </a:r>
            <a:r>
              <a:rPr lang="fr-FR" sz="2400" b="1" u="sng" dirty="0" err="1">
                <a:effectLst/>
                <a:latin typeface="Times New Roman" pitchFamily="18" charset="0"/>
              </a:rPr>
              <a:t>is</a:t>
            </a:r>
            <a:r>
              <a:rPr lang="fr-FR" sz="2400" b="1" u="sng" dirty="0">
                <a:effectLst/>
                <a:latin typeface="Times New Roman" pitchFamily="18" charset="0"/>
              </a:rPr>
              <a:t> important for </a:t>
            </a:r>
            <a:r>
              <a:rPr lang="fr-FR" sz="2400" b="1" u="sng" dirty="0" err="1">
                <a:effectLst/>
                <a:latin typeface="Times New Roman" pitchFamily="18" charset="0"/>
              </a:rPr>
              <a:t>two</a:t>
            </a:r>
            <a:r>
              <a:rPr lang="fr-FR" sz="2400" b="1" u="sng" dirty="0">
                <a:effectLst/>
                <a:latin typeface="Times New Roman" pitchFamily="18" charset="0"/>
              </a:rPr>
              <a:t> </a:t>
            </a:r>
            <a:r>
              <a:rPr lang="fr-FR" sz="2400" b="1" u="sng" dirty="0" err="1">
                <a:effectLst/>
                <a:latin typeface="Times New Roman" pitchFamily="18" charset="0"/>
              </a:rPr>
              <a:t>reasons</a:t>
            </a:r>
            <a:r>
              <a:rPr lang="fr-FR" sz="2400" b="1" u="sng" dirty="0">
                <a:effectLst/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solidFill>
                  <a:schemeClr val="accent2"/>
                </a:solidFill>
                <a:effectLst/>
                <a:latin typeface="Times New Roman" pitchFamily="18" charset="0"/>
              </a:rPr>
              <a:t> - as an </a:t>
            </a:r>
            <a:r>
              <a:rPr lang="fr-FR" sz="2400" dirty="0" err="1">
                <a:solidFill>
                  <a:schemeClr val="accent2"/>
                </a:solidFill>
                <a:effectLst/>
                <a:latin typeface="Times New Roman" pitchFamily="18" charset="0"/>
              </a:rPr>
              <a:t>element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itchFamily="18" charset="0"/>
              </a:rPr>
              <a:t> of </a:t>
            </a:r>
            <a:r>
              <a:rPr lang="fr-FR" sz="2400" dirty="0" err="1">
                <a:solidFill>
                  <a:schemeClr val="accent2"/>
                </a:solidFill>
                <a:effectLst/>
                <a:latin typeface="Times New Roman" pitchFamily="18" charset="0"/>
              </a:rPr>
              <a:t>nucleon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itchFamily="18" charset="0"/>
              </a:rPr>
              <a:t> spin puzzle  - possible </a:t>
            </a:r>
            <a:r>
              <a:rPr lang="fr-FR" sz="2400" dirty="0" err="1">
                <a:solidFill>
                  <a:schemeClr val="accent2"/>
                </a:solidFill>
                <a:effectLst/>
                <a:latin typeface="Times New Roman" pitchFamily="18" charset="0"/>
              </a:rPr>
              <a:t>role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itchFamily="18" charset="0"/>
              </a:rPr>
              <a:t> of axial </a:t>
            </a:r>
            <a:r>
              <a:rPr lang="fr-FR" sz="2400" dirty="0" err="1">
                <a:solidFill>
                  <a:schemeClr val="accent2"/>
                </a:solidFill>
                <a:effectLst/>
                <a:latin typeface="Times New Roman" pitchFamily="18" charset="0"/>
              </a:rPr>
              <a:t>anomaly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itchFamily="18" charset="0"/>
              </a:rPr>
              <a:t> in the</a:t>
            </a:r>
            <a:r>
              <a:rPr lang="fr-FR" sz="2400" dirty="0">
                <a:effectLst/>
                <a:latin typeface="Times New Roman" pitchFamily="18" charset="0"/>
              </a:rPr>
              <a:t>    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itchFamily="18" charset="0"/>
              </a:rPr>
              <a:t>a</a:t>
            </a:r>
            <a:r>
              <a:rPr lang="fr-FR" sz="2400" baseline="-25000" dirty="0">
                <a:solidFill>
                  <a:schemeClr val="accent2"/>
                </a:solidFill>
                <a:effectLst/>
                <a:latin typeface="Times New Roman" pitchFamily="18" charset="0"/>
              </a:rPr>
              <a:t>0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  <a:r>
              <a:rPr lang="fr-FR" sz="2400" dirty="0" err="1">
                <a:solidFill>
                  <a:schemeClr val="accent2"/>
                </a:solidFill>
                <a:effectLst/>
                <a:latin typeface="Times New Roman" pitchFamily="18" charset="0"/>
              </a:rPr>
              <a:t>interpretation</a:t>
            </a:r>
            <a:r>
              <a:rPr lang="fr-FR" sz="2400" dirty="0"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(a</a:t>
            </a:r>
            <a:r>
              <a:rPr lang="fr-FR" sz="24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0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 ΔΣ)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a</a:t>
            </a:r>
            <a:r>
              <a:rPr lang="fr-FR" sz="24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0</a:t>
            </a:r>
            <a:r>
              <a:rPr lang="fr-FR" sz="2400" baseline="-25000" dirty="0">
                <a:effectLst/>
                <a:latin typeface="Times New Roman" pitchFamily="18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(= ΔΣ)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is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measured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 to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be</a:t>
            </a:r>
            <a:endParaRPr lang="fr-FR" sz="2400" dirty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~0.30-0.35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instead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 of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expected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 0.6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56038" name="Group 6"/>
          <p:cNvGrpSpPr>
            <a:grpSpLocks/>
          </p:cNvGrpSpPr>
          <p:nvPr/>
        </p:nvGrpSpPr>
        <p:grpSpPr bwMode="auto">
          <a:xfrm>
            <a:off x="2843213" y="1322388"/>
            <a:ext cx="4594225" cy="1009650"/>
            <a:chOff x="1920" y="1380"/>
            <a:chExt cx="2894" cy="636"/>
          </a:xfrm>
        </p:grpSpPr>
        <p:sp>
          <p:nvSpPr>
            <p:cNvPr id="8212" name="Text Box 7"/>
            <p:cNvSpPr txBox="1">
              <a:spLocks noChangeArrowheads="1"/>
            </p:cNvSpPr>
            <p:nvPr/>
          </p:nvSpPr>
          <p:spPr bwMode="auto">
            <a:xfrm>
              <a:off x="1920" y="1728"/>
              <a:ext cx="28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400">
                  <a:solidFill>
                    <a:srgbClr val="FF0000"/>
                  </a:solidFill>
                  <a:effectLst/>
                  <a:latin typeface="Times New Roman" pitchFamily="18" charset="0"/>
                </a:rPr>
                <a:t>   </a:t>
              </a:r>
              <a:r>
                <a:rPr lang="fr-FR" sz="2400">
                  <a:solidFill>
                    <a:schemeClr val="tx2"/>
                  </a:solidFill>
                  <a:effectLst/>
                  <a:latin typeface="Times New Roman" pitchFamily="18" charset="0"/>
                </a:rPr>
                <a:t>quarks         gluons        orb. mom</a:t>
              </a:r>
              <a:r>
                <a:rPr lang="fr-FR" sz="2400">
                  <a:effectLst/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556040" name="Line 8"/>
            <p:cNvSpPr>
              <a:spLocks noChangeShapeType="1"/>
            </p:cNvSpPr>
            <p:nvPr/>
          </p:nvSpPr>
          <p:spPr bwMode="auto">
            <a:xfrm flipH="1">
              <a:off x="2448" y="139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6041" name="Line 9"/>
            <p:cNvSpPr>
              <a:spLocks noChangeShapeType="1"/>
            </p:cNvSpPr>
            <p:nvPr/>
          </p:nvSpPr>
          <p:spPr bwMode="auto">
            <a:xfrm>
              <a:off x="3312" y="1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6042" name="Line 10"/>
            <p:cNvSpPr>
              <a:spLocks noChangeShapeType="1"/>
            </p:cNvSpPr>
            <p:nvPr/>
          </p:nvSpPr>
          <p:spPr bwMode="auto">
            <a:xfrm>
              <a:off x="4098" y="1526"/>
              <a:ext cx="174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6043" name="AutoShape 11"/>
            <p:cNvSpPr>
              <a:spLocks/>
            </p:cNvSpPr>
            <p:nvPr/>
          </p:nvSpPr>
          <p:spPr bwMode="auto">
            <a:xfrm rot="5427502">
              <a:off x="3975" y="1164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3203575" y="765175"/>
            <a:ext cx="3473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effectLst/>
                <a:latin typeface="Times New Roman" pitchFamily="18" charset="0"/>
              </a:rPr>
              <a:t>½= ½</a:t>
            </a:r>
            <a:r>
              <a:rPr lang="fr-FR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ΔΣ</a:t>
            </a:r>
            <a:r>
              <a:rPr lang="fr-FR" sz="2800" b="1">
                <a:effectLst/>
                <a:latin typeface="Times New Roman" pitchFamily="18" charset="0"/>
              </a:rPr>
              <a:t> + </a:t>
            </a:r>
            <a:r>
              <a:rPr lang="fr-FR" sz="2800" b="1">
                <a:solidFill>
                  <a:srgbClr val="00CC00"/>
                </a:solidFill>
                <a:effectLst/>
                <a:latin typeface="Times New Roman" pitchFamily="18" charset="0"/>
              </a:rPr>
              <a:t>ΔG</a:t>
            </a:r>
            <a:r>
              <a:rPr lang="fr-FR" sz="2800" b="1">
                <a:effectLst/>
                <a:latin typeface="Times New Roman" pitchFamily="18" charset="0"/>
              </a:rPr>
              <a:t> + </a:t>
            </a:r>
            <a:r>
              <a:rPr lang="fr-FR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&lt;L</a:t>
            </a:r>
            <a:r>
              <a:rPr lang="fr-FR" sz="2800" b="1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z</a:t>
            </a:r>
            <a:r>
              <a:rPr lang="fr-FR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&gt;</a:t>
            </a:r>
          </a:p>
        </p:txBody>
      </p:sp>
      <p:pic>
        <p:nvPicPr>
          <p:cNvPr id="556045" name="Picture 13" descr="spinpuzz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951163" cy="2232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8224838" y="1793875"/>
            <a:ext cx="595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400">
              <a:effectLst/>
              <a:latin typeface="Times New Roman" pitchFamily="18" charset="0"/>
            </a:endParaRPr>
          </a:p>
        </p:txBody>
      </p:sp>
      <p:grpSp>
        <p:nvGrpSpPr>
          <p:cNvPr id="556047" name="Group 15"/>
          <p:cNvGrpSpPr>
            <a:grpSpLocks noChangeAspect="1"/>
          </p:cNvGrpSpPr>
          <p:nvPr/>
        </p:nvGrpSpPr>
        <p:grpSpPr bwMode="auto">
          <a:xfrm>
            <a:off x="6443663" y="5373688"/>
            <a:ext cx="1871662" cy="1068387"/>
            <a:chOff x="4059" y="3339"/>
            <a:chExt cx="1179" cy="673"/>
          </a:xfrm>
        </p:grpSpPr>
        <p:sp>
          <p:nvSpPr>
            <p:cNvPr id="55604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059" y="3339"/>
              <a:ext cx="1179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8211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3339"/>
              <a:ext cx="1182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6050" name="Text Box 18"/>
          <p:cNvSpPr txBox="1">
            <a:spLocks noChangeArrowheads="1"/>
          </p:cNvSpPr>
          <p:nvPr/>
        </p:nvSpPr>
        <p:spPr bwMode="auto">
          <a:xfrm>
            <a:off x="5435600" y="56610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effectLst/>
                <a:latin typeface="Times New Roman" pitchFamily="18" charset="0"/>
              </a:rPr>
              <a:t>a</a:t>
            </a:r>
            <a:r>
              <a:rPr lang="en-US" sz="2400" baseline="-25000">
                <a:effectLst/>
                <a:latin typeface="Times New Roman" pitchFamily="18" charset="0"/>
              </a:rPr>
              <a:t>0  </a:t>
            </a:r>
            <a:r>
              <a:rPr lang="en-US" sz="2400">
                <a:effectLst/>
                <a:latin typeface="Times New Roman" pitchFamily="18" charset="0"/>
              </a:rPr>
              <a:t>=</a:t>
            </a:r>
            <a:endParaRPr lang="ru-RU" sz="2400">
              <a:effectLst/>
              <a:latin typeface="Times New Roman" pitchFamily="18" charset="0"/>
            </a:endParaRPr>
          </a:p>
        </p:txBody>
      </p:sp>
      <p:sp>
        <p:nvSpPr>
          <p:cNvPr id="556051" name="Text Box 19"/>
          <p:cNvSpPr txBox="1">
            <a:spLocks noChangeArrowheads="1"/>
          </p:cNvSpPr>
          <p:nvPr/>
        </p:nvSpPr>
        <p:spPr bwMode="auto">
          <a:xfrm>
            <a:off x="5508625" y="558958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400">
              <a:effectLst/>
              <a:latin typeface="Times New Roman" pitchFamily="18" charset="0"/>
            </a:endParaRPr>
          </a:p>
        </p:txBody>
      </p:sp>
      <p:sp>
        <p:nvSpPr>
          <p:cNvPr id="556052" name="Line 20"/>
          <p:cNvSpPr>
            <a:spLocks noChangeShapeType="1"/>
          </p:cNvSpPr>
          <p:nvPr/>
        </p:nvSpPr>
        <p:spPr bwMode="auto">
          <a:xfrm>
            <a:off x="4356100" y="4941888"/>
            <a:ext cx="1223963" cy="863600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56053" name="Rectangle 21"/>
          <p:cNvSpPr>
            <a:spLocks noChangeArrowheads="1"/>
          </p:cNvSpPr>
          <p:nvPr/>
        </p:nvSpPr>
        <p:spPr bwMode="auto">
          <a:xfrm>
            <a:off x="3276600" y="2420938"/>
            <a:ext cx="56880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/>
                <a:latin typeface="Times New Roman" pitchFamily="18" charset="0"/>
              </a:rPr>
              <a:t>“</a:t>
            </a:r>
            <a:r>
              <a:rPr lang="en-US" sz="2400">
                <a:solidFill>
                  <a:srgbClr val="6666FF"/>
                </a:solidFill>
                <a:effectLst/>
                <a:latin typeface="Times New Roman" pitchFamily="18" charset="0"/>
              </a:rPr>
              <a:t>past”         “present”        “future”</a:t>
            </a:r>
            <a:r>
              <a:rPr lang="en-US" sz="2400">
                <a:effectLst/>
                <a:latin typeface="Times New Roman" pitchFamily="18" charset="0"/>
              </a:rPr>
              <a:t>    </a:t>
            </a:r>
            <a:r>
              <a:rPr lang="en-US" sz="2400">
                <a:solidFill>
                  <a:srgbClr val="6666FF"/>
                </a:solidFill>
                <a:effectLst/>
                <a:latin typeface="Times New Roman" pitchFamily="18" charset="0"/>
              </a:rPr>
              <a:t>experiments</a:t>
            </a:r>
            <a:endParaRPr lang="fr-FR" sz="2400">
              <a:solidFill>
                <a:srgbClr val="6666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48108-7818-4039-92F3-44F1C78D25D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 animBg="1"/>
      <p:bldP spid="556050" grpId="0"/>
      <p:bldP spid="556051" grpId="0"/>
      <p:bldP spid="5560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576064"/>
          </a:xfrm>
        </p:spPr>
        <p:txBody>
          <a:bodyPr/>
          <a:lstStyle/>
          <a:p>
            <a:r>
              <a:rPr lang="en-US" sz="2800" u="sng" dirty="0" smtClean="0"/>
              <a:t>Three ways to study gluon spin contribution ΔG </a:t>
            </a:r>
            <a:endParaRPr lang="ru-RU" sz="28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6400800" cy="1752600"/>
          </a:xfrm>
        </p:spPr>
        <p:txBody>
          <a:bodyPr/>
          <a:lstStyle/>
          <a:p>
            <a:r>
              <a:rPr lang="fr-FR" dirty="0" smtClean="0"/>
              <a:t>1. Lepton </a:t>
            </a:r>
            <a:r>
              <a:rPr lang="fr-FR" dirty="0" err="1" smtClean="0"/>
              <a:t>Nucleon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Photon Gluon Fusion </a:t>
            </a:r>
            <a:endParaRPr lang="ru-RU" dirty="0"/>
          </a:p>
        </p:txBody>
      </p:sp>
      <p:pic>
        <p:nvPicPr>
          <p:cNvPr id="67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16824" cy="50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a date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mtClean="0"/>
              <a:t>13.09.2014</a:t>
            </a:r>
            <a:endParaRPr lang="fr-FR" dirty="0"/>
          </a:p>
        </p:txBody>
      </p:sp>
      <p:sp>
        <p:nvSpPr>
          <p:cNvPr id="9219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/>
              <a:t>Diffraction2014 10-16 September</a:t>
            </a:r>
            <a:endParaRPr lang="fr-FR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7772028" cy="86382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400" u="sng" dirty="0" smtClean="0"/>
              <a:t>Direct gluon polarization </a:t>
            </a:r>
            <a:r>
              <a:rPr lang="en-US" sz="2400" u="sng" dirty="0" err="1" smtClean="0"/>
              <a:t>Δg</a:t>
            </a:r>
            <a:r>
              <a:rPr lang="en-US" sz="2400" u="sng" dirty="0" smtClean="0"/>
              <a:t>/g </a:t>
            </a:r>
            <a:r>
              <a:rPr lang="en-US" sz="2400" u="sng" dirty="0"/>
              <a:t>from </a:t>
            </a:r>
            <a:r>
              <a:rPr lang="en-US" sz="2400" i="1" u="sng" dirty="0">
                <a:latin typeface="Symbol" pitchFamily="18" charset="2"/>
              </a:rPr>
              <a:t>m</a:t>
            </a:r>
            <a:r>
              <a:rPr lang="en-US" sz="2400" i="1" u="sng" dirty="0"/>
              <a:t> N </a:t>
            </a:r>
            <a:r>
              <a:rPr lang="en-US" sz="2400" u="sng" dirty="0" smtClean="0"/>
              <a:t>scattering COMPASS flagship measurement</a:t>
            </a:r>
            <a:endParaRPr lang="ru-RU" sz="2400" u="sng" dirty="0" smtClean="0">
              <a:solidFill>
                <a:srgbClr val="3366FF"/>
              </a:solidFill>
              <a:latin typeface="Times New Roman" pitchFamily="18" charset="0"/>
            </a:endParaRPr>
          </a:p>
        </p:txBody>
      </p:sp>
      <p:graphicFrame>
        <p:nvGraphicFramePr>
          <p:cNvPr id="922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373313" y="3770313"/>
          <a:ext cx="203200" cy="185737"/>
        </p:xfrm>
        <a:graphic>
          <a:graphicData uri="http://schemas.openxmlformats.org/presentationml/2006/ole">
            <p:oleObj spid="_x0000_s9721" name="Формула" r:id="rId3" imgW="6489700" imgH="5041900" progId="Equation.3">
              <p:embed/>
            </p:oleObj>
          </a:graphicData>
        </a:graphic>
      </p:graphicFrame>
      <p:grpSp>
        <p:nvGrpSpPr>
          <p:cNvPr id="9223" name="Group 4"/>
          <p:cNvGrpSpPr>
            <a:grpSpLocks/>
          </p:cNvGrpSpPr>
          <p:nvPr/>
        </p:nvGrpSpPr>
        <p:grpSpPr bwMode="auto">
          <a:xfrm>
            <a:off x="395536" y="1484785"/>
            <a:ext cx="3810235" cy="2578060"/>
            <a:chOff x="96" y="1008"/>
            <a:chExt cx="2784" cy="2256"/>
          </a:xfrm>
        </p:grpSpPr>
        <p:sp>
          <p:nvSpPr>
            <p:cNvPr id="780293" name="Rectangle 5"/>
            <p:cNvSpPr>
              <a:spLocks noChangeArrowheads="1"/>
            </p:cNvSpPr>
            <p:nvPr/>
          </p:nvSpPr>
          <p:spPr bwMode="auto">
            <a:xfrm>
              <a:off x="96" y="1008"/>
              <a:ext cx="2784" cy="2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9231" name="Picture 6" descr="di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96"/>
              <a:ext cx="2577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0295" name="Line 7"/>
            <p:cNvSpPr>
              <a:spLocks noChangeShapeType="1"/>
            </p:cNvSpPr>
            <p:nvPr/>
          </p:nvSpPr>
          <p:spPr bwMode="auto">
            <a:xfrm flipH="1">
              <a:off x="192" y="11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0296" name="Line 8"/>
            <p:cNvSpPr>
              <a:spLocks noChangeShapeType="1"/>
            </p:cNvSpPr>
            <p:nvPr/>
          </p:nvSpPr>
          <p:spPr bwMode="auto">
            <a:xfrm flipH="1">
              <a:off x="202" y="28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234" name="Text Box 9"/>
            <p:cNvSpPr txBox="1">
              <a:spLocks noChangeArrowheads="1"/>
            </p:cNvSpPr>
            <p:nvPr/>
          </p:nvSpPr>
          <p:spPr bwMode="auto">
            <a:xfrm>
              <a:off x="144" y="2870"/>
              <a:ext cx="250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 b="1">
                  <a:effectLst/>
                </a:rPr>
                <a:t>N</a:t>
              </a:r>
              <a:endParaRPr lang="en-US" sz="2000" b="1">
                <a:effectLst/>
              </a:endParaRPr>
            </a:p>
          </p:txBody>
        </p:sp>
      </p:grpSp>
      <p:sp>
        <p:nvSpPr>
          <p:cNvPr id="780298" name="Rectangle 10"/>
          <p:cNvSpPr>
            <a:spLocks noChangeArrowheads="1"/>
          </p:cNvSpPr>
          <p:nvPr/>
        </p:nvSpPr>
        <p:spPr bwMode="auto">
          <a:xfrm>
            <a:off x="5132387" y="1052736"/>
            <a:ext cx="4011613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u="sng" dirty="0">
                <a:solidFill>
                  <a:schemeClr val="folHlink"/>
                </a:solidFill>
                <a:effectLst/>
                <a:latin typeface="Times New Roman" pitchFamily="18" charset="0"/>
              </a:rPr>
              <a:t>Open Charm</a:t>
            </a:r>
          </a:p>
          <a:p>
            <a:endParaRPr lang="en-US" sz="2400" dirty="0">
              <a:effectLst/>
              <a:latin typeface="Times New Roman" pitchFamily="18" charset="0"/>
            </a:endParaRPr>
          </a:p>
          <a:p>
            <a:endParaRPr lang="en-US" sz="2400" dirty="0">
              <a:effectLst/>
              <a:latin typeface="Times New Roman" pitchFamily="18" charset="0"/>
            </a:endParaRPr>
          </a:p>
          <a:p>
            <a:r>
              <a:rPr lang="en-US" sz="2400" dirty="0">
                <a:effectLst/>
                <a:latin typeface="Times New Roman" pitchFamily="18" charset="0"/>
              </a:rPr>
              <a:t>→ clean channel</a:t>
            </a:r>
          </a:p>
          <a:p>
            <a:r>
              <a:rPr lang="en-US" sz="2400" dirty="0">
                <a:effectLst/>
                <a:latin typeface="Times New Roman" pitchFamily="18" charset="0"/>
              </a:rPr>
              <a:t>→ but experimentally difficult</a:t>
            </a:r>
          </a:p>
          <a:p>
            <a:r>
              <a:rPr lang="en-US" sz="2400" dirty="0">
                <a:effectLst/>
                <a:latin typeface="Times New Roman" pitchFamily="18" charset="0"/>
              </a:rPr>
              <a:t> </a:t>
            </a:r>
            <a:r>
              <a:rPr lang="en-US" sz="2400" dirty="0">
                <a:effectLst/>
                <a:latin typeface="Times New Roman" pitchFamily="18" charset="0"/>
                <a:sym typeface="Symbol" pitchFamily="18" charset="2"/>
              </a:rPr>
              <a:t> 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≈ 100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nb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</a:t>
            </a:r>
            <a:r>
              <a:rPr lang="en-US" sz="2400" dirty="0">
                <a:effectLst/>
                <a:latin typeface="Times New Roman" pitchFamily="18" charset="0"/>
              </a:rPr>
              <a:t> limited statistics </a:t>
            </a:r>
            <a:endParaRPr lang="en-US" sz="2400" baseline="30000" dirty="0">
              <a:effectLst/>
              <a:latin typeface="Times New Roman" pitchFamily="18" charset="0"/>
            </a:endParaRPr>
          </a:p>
        </p:txBody>
      </p:sp>
      <p:graphicFrame>
        <p:nvGraphicFramePr>
          <p:cNvPr id="780300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92725" y="1557338"/>
          <a:ext cx="2700338" cy="519112"/>
        </p:xfrm>
        <a:graphic>
          <a:graphicData uri="http://schemas.openxmlformats.org/presentationml/2006/ole">
            <p:oleObj spid="_x0000_s9722" name="Equation" r:id="rId5" imgW="1104900" imgH="228600" progId="Equation.3">
              <p:embed/>
            </p:oleObj>
          </a:graphicData>
        </a:graphic>
      </p:graphicFrame>
      <p:sp>
        <p:nvSpPr>
          <p:cNvPr id="780301" name="Rectangle 13"/>
          <p:cNvSpPr>
            <a:spLocks noChangeArrowheads="1"/>
          </p:cNvSpPr>
          <p:nvPr/>
        </p:nvSpPr>
        <p:spPr bwMode="auto">
          <a:xfrm>
            <a:off x="4932363" y="3357563"/>
            <a:ext cx="396081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800" u="sng" dirty="0">
                <a:solidFill>
                  <a:schemeClr val="folHlink"/>
                </a:solidFill>
                <a:effectLst/>
                <a:latin typeface="Times New Roman" pitchFamily="18" charset="0"/>
              </a:rPr>
              <a:t>High-</a:t>
            </a:r>
            <a:r>
              <a:rPr lang="de-DE" sz="2800" u="sng" dirty="0" err="1">
                <a:solidFill>
                  <a:schemeClr val="folHlink"/>
                </a:solidFill>
                <a:effectLst/>
                <a:latin typeface="Times New Roman" pitchFamily="18" charset="0"/>
              </a:rPr>
              <a:t>pT</a:t>
            </a:r>
            <a:r>
              <a:rPr lang="de-DE" sz="2800" u="sng" dirty="0">
                <a:solidFill>
                  <a:schemeClr val="folHlink"/>
                </a:solidFill>
                <a:effectLst/>
                <a:latin typeface="Times New Roman" pitchFamily="18" charset="0"/>
              </a:rPr>
              <a:t> </a:t>
            </a:r>
            <a:r>
              <a:rPr lang="de-DE" sz="2800" u="sng" dirty="0" err="1">
                <a:solidFill>
                  <a:schemeClr val="folHlink"/>
                </a:solidFill>
                <a:effectLst/>
                <a:latin typeface="Times New Roman" pitchFamily="18" charset="0"/>
              </a:rPr>
              <a:t>Hadron</a:t>
            </a:r>
            <a:r>
              <a:rPr lang="de-DE" sz="2800" u="sng" dirty="0">
                <a:solidFill>
                  <a:schemeClr val="folHlink"/>
                </a:solidFill>
                <a:effectLst/>
                <a:latin typeface="Times New Roman" pitchFamily="18" charset="0"/>
              </a:rPr>
              <a:t> Pairs</a:t>
            </a:r>
            <a:endParaRPr lang="en-US" sz="2800" u="sng" dirty="0">
              <a:solidFill>
                <a:schemeClr val="folHlink"/>
              </a:solidFill>
              <a:effectLst/>
              <a:latin typeface="Times New Roman" pitchFamily="18" charset="0"/>
            </a:endParaRPr>
          </a:p>
          <a:p>
            <a:pPr>
              <a:defRPr/>
            </a:pPr>
            <a:endParaRPr lang="en-US" sz="2400" b="1" dirty="0">
              <a:effectLst/>
              <a:latin typeface="Times New Roman" pitchFamily="18" charset="0"/>
            </a:endParaRPr>
          </a:p>
          <a:p>
            <a:pPr>
              <a:defRPr/>
            </a:pPr>
            <a:endParaRPr lang="en-US" sz="2400" dirty="0">
              <a:effectLst/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>
                <a:effectLst/>
                <a:latin typeface="Times New Roman" pitchFamily="18" charset="0"/>
              </a:rPr>
              <a:t>→ easy to get a statistics</a:t>
            </a:r>
          </a:p>
          <a:p>
            <a:pPr>
              <a:defRPr/>
            </a:pPr>
            <a:r>
              <a:rPr lang="en-US" sz="2400" dirty="0">
                <a:effectLst/>
                <a:latin typeface="Times New Roman" pitchFamily="18" charset="0"/>
              </a:rPr>
              <a:t>→ but physical background</a:t>
            </a:r>
          </a:p>
          <a:p>
            <a:pPr>
              <a:defRPr/>
            </a:pPr>
            <a:r>
              <a:rPr lang="en-US" sz="2400" dirty="0">
                <a:effectLst/>
                <a:latin typeface="Times New Roman" pitchFamily="18" charset="0"/>
              </a:rPr>
              <a:t>2 cases </a:t>
            </a:r>
            <a:r>
              <a:rPr lang="pl-PL" sz="2400" dirty="0">
                <a:effectLst/>
                <a:latin typeface="Times New Roman" pitchFamily="18" charset="0"/>
                <a:sym typeface="Mathematica1" pitchFamily="2" charset="2"/>
              </a:rPr>
              <a:t>Q</a:t>
            </a:r>
            <a:r>
              <a:rPr lang="pl-PL" sz="2400" baseline="30000" dirty="0">
                <a:effectLst/>
                <a:latin typeface="Times New Roman" pitchFamily="18" charset="0"/>
                <a:sym typeface="Mathematica1" pitchFamily="2" charset="2"/>
              </a:rPr>
              <a:t>2</a:t>
            </a:r>
            <a:r>
              <a:rPr lang="en-US" sz="2400" dirty="0">
                <a:effectLst/>
                <a:latin typeface="Times New Roman" pitchFamily="18" charset="0"/>
                <a:sym typeface="Mathematica1" pitchFamily="2" charset="2"/>
              </a:rPr>
              <a:t> &lt;1 GeV</a:t>
            </a:r>
            <a:r>
              <a:rPr lang="en-US" sz="2400" baseline="30000" dirty="0">
                <a:effectLst/>
                <a:latin typeface="Times New Roman" pitchFamily="18" charset="0"/>
                <a:sym typeface="Mathematica1" pitchFamily="2" charset="2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Mathematica1" pitchFamily="2" charset="2"/>
              </a:rPr>
              <a:t> </a:t>
            </a:r>
            <a:r>
              <a:rPr lang="en-US" sz="2400" dirty="0">
                <a:effectLst/>
                <a:latin typeface="Times New Roman" pitchFamily="18" charset="0"/>
                <a:sym typeface="Mathematica1" pitchFamily="2" charset="2"/>
              </a:rPr>
              <a:t>(90% stat) &amp; </a:t>
            </a:r>
            <a:r>
              <a:rPr lang="pl-PL" sz="2400" dirty="0">
                <a:effectLst/>
                <a:latin typeface="Times New Roman" pitchFamily="18" charset="0"/>
                <a:sym typeface="Mathematica1" pitchFamily="2" charset="2"/>
              </a:rPr>
              <a:t>Q</a:t>
            </a:r>
            <a:r>
              <a:rPr lang="pl-PL" sz="2400" baseline="30000" dirty="0">
                <a:effectLst/>
                <a:latin typeface="Times New Roman" pitchFamily="18" charset="0"/>
                <a:sym typeface="Mathematica1" pitchFamily="2" charset="2"/>
              </a:rPr>
              <a:t>2</a:t>
            </a:r>
            <a:r>
              <a:rPr lang="en-US" sz="2400" dirty="0">
                <a:effectLst/>
                <a:latin typeface="Times New Roman" pitchFamily="18" charset="0"/>
                <a:sym typeface="Mathematica1" pitchFamily="2" charset="2"/>
              </a:rPr>
              <a:t> &gt; 1 GeV</a:t>
            </a:r>
            <a:r>
              <a:rPr lang="en-US" sz="2400" baseline="30000" dirty="0">
                <a:effectLst/>
                <a:latin typeface="Times New Roman" pitchFamily="18" charset="0"/>
                <a:sym typeface="Mathematica1" pitchFamily="2" charset="2"/>
              </a:rPr>
              <a:t>2</a:t>
            </a:r>
            <a:r>
              <a:rPr lang="en-US" sz="2400" dirty="0">
                <a:effectLst/>
                <a:latin typeface="Times New Roman" pitchFamily="18" charset="0"/>
                <a:sym typeface="Mathematica1" pitchFamily="2" charset="2"/>
              </a:rPr>
              <a:t> (10% stat)</a:t>
            </a:r>
            <a:endParaRPr lang="fr-FR" sz="2400" dirty="0">
              <a:effectLst/>
              <a:latin typeface="Times New Roman" pitchFamily="18" charset="0"/>
              <a:sym typeface="Mathematica1" pitchFamily="2" charset="2"/>
            </a:endParaRPr>
          </a:p>
        </p:txBody>
      </p:sp>
      <p:graphicFrame>
        <p:nvGraphicFramePr>
          <p:cNvPr id="780302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3933825"/>
          <a:ext cx="2663825" cy="630238"/>
        </p:xfrm>
        <a:graphic>
          <a:graphicData uri="http://schemas.openxmlformats.org/presentationml/2006/ole">
            <p:oleObj spid="_x0000_s9723" name="Equation" r:id="rId6" imgW="1002865" imgH="228501" progId="Equation.3">
              <p:embed/>
            </p:oleObj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51520" y="1052736"/>
            <a:ext cx="395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Photon Gluon Fusion (PGF)</a:t>
            </a:r>
            <a:endParaRPr lang="fr-FR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8094" y="4250829"/>
            <a:ext cx="43559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/>
                <a:latin typeface="+mn-lt"/>
              </a:rPr>
              <a:t>A</a:t>
            </a:r>
            <a:r>
              <a:rPr lang="fr-FR" sz="2000" baseline="-25000" dirty="0" smtClean="0">
                <a:effectLst/>
                <a:latin typeface="+mn-lt"/>
              </a:rPr>
              <a:t>||</a:t>
            </a:r>
            <a:r>
              <a:rPr lang="fr-FR" sz="2000" dirty="0" smtClean="0">
                <a:effectLst/>
                <a:latin typeface="+mn-lt"/>
              </a:rPr>
              <a:t> </a:t>
            </a:r>
            <a:r>
              <a:rPr lang="fr-FR" sz="2000" dirty="0">
                <a:effectLst/>
                <a:latin typeface="+mn-lt"/>
              </a:rPr>
              <a:t>= R</a:t>
            </a:r>
            <a:r>
              <a:rPr lang="fr-FR" sz="2000" baseline="-25000" dirty="0">
                <a:effectLst/>
                <a:latin typeface="+mn-lt"/>
              </a:rPr>
              <a:t>PGF</a:t>
            </a:r>
            <a:r>
              <a:rPr lang="fr-FR" sz="2000" dirty="0">
                <a:effectLst/>
                <a:latin typeface="+mn-lt"/>
              </a:rPr>
              <a:t> </a:t>
            </a:r>
            <a:r>
              <a:rPr lang="fr-FR" sz="2000" dirty="0">
                <a:solidFill>
                  <a:srgbClr val="3333FF"/>
                </a:solidFill>
                <a:effectLst/>
                <a:latin typeface="+mn-lt"/>
              </a:rPr>
              <a:t>&lt;</a:t>
            </a:r>
            <a:r>
              <a:rPr lang="fr-FR" sz="2000" dirty="0" err="1">
                <a:solidFill>
                  <a:srgbClr val="3333FF"/>
                </a:solidFill>
                <a:effectLst/>
                <a:latin typeface="+mn-lt"/>
              </a:rPr>
              <a:t>a</a:t>
            </a:r>
            <a:r>
              <a:rPr lang="fr-FR" sz="2000" baseline="-25000" dirty="0" err="1">
                <a:solidFill>
                  <a:srgbClr val="3333FF"/>
                </a:solidFill>
                <a:effectLst/>
                <a:latin typeface="+mn-lt"/>
              </a:rPr>
              <a:t>LL</a:t>
            </a:r>
            <a:r>
              <a:rPr lang="fr-FR" sz="2000" dirty="0">
                <a:solidFill>
                  <a:srgbClr val="3333FF"/>
                </a:solidFill>
                <a:effectLst/>
                <a:latin typeface="+mn-lt"/>
              </a:rPr>
              <a:t>&gt;  </a:t>
            </a:r>
            <a:r>
              <a:rPr lang="fr-FR" sz="2000" b="1" dirty="0" smtClean="0">
                <a:solidFill>
                  <a:srgbClr val="FF6600"/>
                </a:solidFill>
                <a:effectLst/>
                <a:latin typeface="+mn-lt"/>
              </a:rPr>
              <a:t>&lt;</a:t>
            </a:r>
            <a:r>
              <a:rPr lang="fr-FR" sz="2000" b="1" dirty="0" smtClean="0">
                <a:solidFill>
                  <a:srgbClr val="FF6600"/>
                </a:solidFill>
                <a:effectLst/>
                <a:latin typeface="+mn-lt"/>
                <a:sym typeface="Symbol"/>
              </a:rPr>
              <a:t>g</a:t>
            </a:r>
            <a:r>
              <a:rPr lang="fr-FR" sz="2000" b="1" dirty="0" smtClean="0">
                <a:solidFill>
                  <a:srgbClr val="FF6600"/>
                </a:solidFill>
                <a:effectLst/>
                <a:latin typeface="+mn-lt"/>
              </a:rPr>
              <a:t>/g&gt;  </a:t>
            </a:r>
            <a:r>
              <a:rPr lang="fr-FR" sz="2000" dirty="0">
                <a:effectLst/>
                <a:latin typeface="+mn-lt"/>
              </a:rPr>
              <a:t>+  </a:t>
            </a:r>
            <a:r>
              <a:rPr lang="fr-FR" sz="2000" dirty="0" err="1" smtClean="0">
                <a:effectLst/>
                <a:latin typeface="+mn-lt"/>
              </a:rPr>
              <a:t>A</a:t>
            </a:r>
            <a:r>
              <a:rPr lang="fr-FR" sz="2000" baseline="-25000" dirty="0" err="1" smtClean="0">
                <a:effectLst/>
                <a:latin typeface="+mn-lt"/>
              </a:rPr>
              <a:t>bkg</a:t>
            </a:r>
            <a:endParaRPr lang="fr-FR" sz="2000" dirty="0">
              <a:effectLst/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405" y="4869160"/>
            <a:ext cx="4756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/>
              </a:rPr>
              <a:t>Spin </a:t>
            </a:r>
            <a:r>
              <a:rPr lang="fr-FR" sz="2000" dirty="0" err="1">
                <a:effectLst/>
              </a:rPr>
              <a:t>asymmetry</a:t>
            </a:r>
            <a:r>
              <a:rPr lang="fr-FR" sz="2000" dirty="0">
                <a:effectLst/>
              </a:rPr>
              <a:t> of cross sections for longitudinal </a:t>
            </a:r>
            <a:r>
              <a:rPr lang="fr-FR" sz="2000" dirty="0" err="1">
                <a:effectLst/>
              </a:rPr>
              <a:t>polarizations</a:t>
            </a:r>
            <a:r>
              <a:rPr lang="fr-FR" sz="2000" dirty="0">
                <a:effectLst/>
              </a:rPr>
              <a:t> of </a:t>
            </a:r>
            <a:r>
              <a:rPr lang="fr-FR" sz="2000" dirty="0" err="1">
                <a:effectLst/>
              </a:rPr>
              <a:t>beam</a:t>
            </a:r>
            <a:r>
              <a:rPr lang="fr-FR" sz="2000" dirty="0">
                <a:effectLst/>
              </a:rPr>
              <a:t> and </a:t>
            </a:r>
            <a:r>
              <a:rPr lang="fr-FR" sz="2000" dirty="0" err="1">
                <a:effectLst/>
              </a:rPr>
              <a:t>target</a:t>
            </a:r>
            <a:r>
              <a:rPr lang="fr-FR" sz="2000" dirty="0">
                <a:effectLst/>
              </a:rPr>
              <a:t>, </a:t>
            </a:r>
            <a:r>
              <a:rPr lang="fr-FR" sz="2000" dirty="0" err="1">
                <a:effectLst/>
              </a:rPr>
              <a:t>parallel</a:t>
            </a:r>
            <a:r>
              <a:rPr lang="fr-FR" sz="2000" dirty="0">
                <a:effectLst/>
              </a:rPr>
              <a:t> and </a:t>
            </a:r>
            <a:r>
              <a:rPr lang="fr-FR" sz="2000" dirty="0" err="1">
                <a:effectLst/>
              </a:rPr>
              <a:t>antiparallel</a:t>
            </a:r>
            <a:r>
              <a:rPr lang="fr-FR" sz="2000" dirty="0">
                <a:effectLst/>
              </a:rPr>
              <a:t>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D5C0-F760-4996-80EB-DE8E9BC9BDC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8" grpId="0"/>
      <p:bldP spid="780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13.09.2014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Diffraction2014 10-16 September</a:t>
            </a:r>
            <a:endParaRPr lang="fr-FR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/>
          <a:srcRect l="50023" t="59370" r="5956" b="18742"/>
          <a:stretch>
            <a:fillRect/>
          </a:stretch>
        </p:blipFill>
        <p:spPr bwMode="auto">
          <a:xfrm>
            <a:off x="251520" y="476672"/>
            <a:ext cx="4536504" cy="301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292080" y="1340768"/>
            <a:ext cx="3456384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</a:rPr>
              <a:t>Phys. </a:t>
            </a:r>
            <a:r>
              <a:rPr lang="en-US" b="1" i="1" dirty="0" err="1">
                <a:effectLst/>
              </a:rPr>
              <a:t>Lett</a:t>
            </a:r>
            <a:r>
              <a:rPr lang="en-US" b="1" i="1" dirty="0">
                <a:effectLst/>
              </a:rPr>
              <a:t>. B 718 (2013) </a:t>
            </a:r>
            <a:r>
              <a:rPr lang="en-US" b="1" i="1" dirty="0" smtClean="0">
                <a:effectLst/>
              </a:rPr>
              <a:t>922</a:t>
            </a:r>
          </a:p>
          <a:p>
            <a:endParaRPr lang="en-US" b="1" i="1" dirty="0">
              <a:effectLst/>
            </a:endParaRPr>
          </a:p>
        </p:txBody>
      </p:sp>
      <p:pic>
        <p:nvPicPr>
          <p:cNvPr id="9" name="Image 20" descr="new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1"/>
            <a:ext cx="864096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8" descr="dgg_nlo_040912_leg_ave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131" y="3717032"/>
            <a:ext cx="42557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3569" y="5517231"/>
            <a:ext cx="358522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effectLst/>
              </a:rPr>
              <a:t>PRD 87 (2013) 052018</a:t>
            </a:r>
          </a:p>
          <a:p>
            <a:pPr algn="ctr"/>
            <a:r>
              <a:rPr lang="en-US" b="1" i="1" dirty="0" err="1" smtClean="0">
                <a:solidFill>
                  <a:srgbClr val="FF0000"/>
                </a:solidFill>
                <a:effectLst/>
              </a:rPr>
              <a:t>Δg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/g(x=0.2</a:t>
            </a:r>
            <a:r>
              <a:rPr lang="en-US" b="1" i="1" dirty="0">
                <a:solidFill>
                  <a:srgbClr val="FF0000"/>
                </a:solidFill>
                <a:effectLst/>
              </a:rPr>
              <a:t>) = -0.13 ± 0.15 ± 0.1</a:t>
            </a:r>
            <a:r>
              <a:rPr lang="en-US" b="1" i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2" name="Image 15" descr="Capture d’écran 2012-03-19 à 18.23.03.png"/>
          <p:cNvPicPr>
            <a:picLocks noChangeAspect="1"/>
          </p:cNvPicPr>
          <p:nvPr/>
        </p:nvPicPr>
        <p:blipFill>
          <a:blip r:embed="rId5" cstate="print"/>
          <a:srcRect t="5347" b="21771"/>
          <a:stretch>
            <a:fillRect/>
          </a:stretch>
        </p:blipFill>
        <p:spPr bwMode="auto">
          <a:xfrm>
            <a:off x="899592" y="4293095"/>
            <a:ext cx="3024336" cy="11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31640" y="3501008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/>
              </a:rPr>
              <a:t>Open charm NLO (first time)</a:t>
            </a:r>
            <a:endParaRPr lang="ru-RU" b="1" dirty="0">
              <a:effectLst/>
            </a:endParaRPr>
          </a:p>
        </p:txBody>
      </p:sp>
      <p:pic>
        <p:nvPicPr>
          <p:cNvPr id="14" name="Image 20" descr="new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05064"/>
            <a:ext cx="932160" cy="5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36096" y="620688"/>
            <a:ext cx="35283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/>
              </a:rPr>
              <a:t>World direct measurements on </a:t>
            </a:r>
            <a:r>
              <a:rPr lang="en-US" b="1" dirty="0" smtClean="0">
                <a:effectLst/>
                <a:sym typeface="Symbol"/>
              </a:rPr>
              <a:t>g</a:t>
            </a:r>
            <a:r>
              <a:rPr lang="en-US" b="1" dirty="0" smtClean="0">
                <a:effectLst/>
              </a:rPr>
              <a:t>/g in LO</a:t>
            </a:r>
            <a:endParaRPr lang="ru-RU" b="1" dirty="0">
              <a:effectLst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3923928" y="3789040"/>
            <a:ext cx="72008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4716016" y="908720"/>
            <a:ext cx="648072" cy="21602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8081" y="1700808"/>
            <a:ext cx="405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  <a:effectLst/>
              </a:rPr>
              <a:t>Δg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/g(x=0.09) = 0.125 ± 0.060 ± 0.063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835696" y="332656"/>
            <a:ext cx="50405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2915816" y="188640"/>
            <a:ext cx="3101877" cy="375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kern="0" dirty="0">
                <a:effectLst/>
              </a:rPr>
              <a:t>5 points from COMPASS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06943" y="2708920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b="1" kern="0" dirty="0" smtClean="0">
                <a:effectLst/>
              </a:rPr>
              <a:t>All measurements  compatible with 0</a:t>
            </a:r>
            <a:endParaRPr lang="en-US" b="1" kern="0" dirty="0"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4048" y="3068960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/>
              </a:rPr>
              <a:t>confirmed by polarised </a:t>
            </a:r>
            <a:r>
              <a:rPr lang="en-GB" b="1" i="1" dirty="0" smtClean="0">
                <a:effectLst/>
              </a:rPr>
              <a:t>pp</a:t>
            </a:r>
            <a:r>
              <a:rPr lang="en-GB" b="1" dirty="0" smtClean="0">
                <a:effectLst/>
              </a:rPr>
              <a:t> at RHIC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70740-C6B0-494F-9C2C-A9630BFA5B7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36718</TotalTime>
  <Words>2561</Words>
  <Application>Microsoft Office PowerPoint</Application>
  <PresentationFormat>On-screen Show (4:3)</PresentationFormat>
  <Paragraphs>506</Paragraphs>
  <Slides>45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Modèle par défaut</vt:lpstr>
      <vt:lpstr>Формула</vt:lpstr>
      <vt:lpstr>Equation</vt:lpstr>
      <vt:lpstr>Clip</vt:lpstr>
      <vt:lpstr>Slide 1</vt:lpstr>
      <vt:lpstr>Slide 2</vt:lpstr>
      <vt:lpstr>Slide 3</vt:lpstr>
      <vt:lpstr>Outline</vt:lpstr>
      <vt:lpstr>1.Longitudinal spin structure of the nucleon</vt:lpstr>
      <vt:lpstr>Slide 6</vt:lpstr>
      <vt:lpstr>Three ways to study gluon spin contribution ΔG </vt:lpstr>
      <vt:lpstr>Direct gluon polarization Δg/g from m N scattering COMPASS flagship measurement</vt:lpstr>
      <vt:lpstr>Slide 9</vt:lpstr>
      <vt:lpstr>A new LO extraction of gluon polarization from COMPASS DIS data</vt:lpstr>
      <vt:lpstr>High pT hadron photo production cross-section </vt:lpstr>
      <vt:lpstr>G from high pT hadron photo production « a la RHIC » </vt:lpstr>
      <vt:lpstr>G from high pT hadron photo production « a la RHIC » </vt:lpstr>
      <vt:lpstr>g1p world data</vt:lpstr>
      <vt:lpstr>Global NLO QCD fits to world data on g1</vt:lpstr>
      <vt:lpstr>Polarized PDFs from the NLO-QCD fits to the g1d and g1p data</vt:lpstr>
      <vt:lpstr>2.Transverse spin and momentum structure of the nucleon</vt:lpstr>
      <vt:lpstr>Parton Distribution Functions</vt:lpstr>
      <vt:lpstr>Basic twist-2 PDFs of the nucleon</vt:lpstr>
      <vt:lpstr>Semi-Inclusive Deep Inelastic Scattering (SIDIS)</vt:lpstr>
      <vt:lpstr>SIDIS cross section ( from A.Bacchetta at all.,  hep-ph/0611265)</vt:lpstr>
      <vt:lpstr>Slide 22</vt:lpstr>
      <vt:lpstr>Slide 23</vt:lpstr>
      <vt:lpstr>Slide 24</vt:lpstr>
      <vt:lpstr>Slide 25</vt:lpstr>
      <vt:lpstr>Slide 26</vt:lpstr>
      <vt:lpstr>Transversity  from Collins</vt:lpstr>
      <vt:lpstr>Di-hadron asymmetries</vt:lpstr>
      <vt:lpstr>Transversity from 2h p and d results</vt:lpstr>
      <vt:lpstr>Slide 30</vt:lpstr>
      <vt:lpstr>From Sivers asymmetry to Sivers function </vt:lpstr>
      <vt:lpstr>By product result</vt:lpstr>
      <vt:lpstr>Heavy hyperon production rates in DIS</vt:lpstr>
      <vt:lpstr>(1385) and (1321) hyperon and antihyperon production in DIS </vt:lpstr>
      <vt:lpstr>(1385) and (1321) hyperon and antihyperon production in DIS</vt:lpstr>
      <vt:lpstr>3. COMPASS-II in 2015-2017 years</vt:lpstr>
      <vt:lpstr>COMPASS-II  was approved by the CERN Research Board:  Dec. 1, 2010.</vt:lpstr>
      <vt:lpstr>Polarized Drell-Yan measurements</vt:lpstr>
      <vt:lpstr>Slide 39</vt:lpstr>
      <vt:lpstr>Slide 40</vt:lpstr>
      <vt:lpstr>Conclusion </vt:lpstr>
      <vt:lpstr>Beyond  2017……. COMPASS III  (?)</vt:lpstr>
      <vt:lpstr>Backup slides</vt:lpstr>
      <vt:lpstr> Twist-2 PDFs of nucleons </vt:lpstr>
      <vt:lpstr>Key COMPASS apparatus: polarized target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Ballade, épitaphe et rondeau</dc:title>
  <dc:creator>bugeon</dc:creator>
  <cp:lastModifiedBy>1</cp:lastModifiedBy>
  <cp:revision>1264</cp:revision>
  <cp:lastPrinted>2012-06-23T14:11:21Z</cp:lastPrinted>
  <dcterms:created xsi:type="dcterms:W3CDTF">2005-03-08T09:39:40Z</dcterms:created>
  <dcterms:modified xsi:type="dcterms:W3CDTF">2015-02-12T05:12:24Z</dcterms:modified>
</cp:coreProperties>
</file>