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4" r:id="rId4"/>
    <p:sldId id="305" r:id="rId5"/>
    <p:sldId id="306" r:id="rId6"/>
    <p:sldId id="316" r:id="rId7"/>
    <p:sldId id="336" r:id="rId8"/>
    <p:sldId id="307" r:id="rId9"/>
    <p:sldId id="338" r:id="rId10"/>
    <p:sldId id="321" r:id="rId11"/>
    <p:sldId id="322" r:id="rId12"/>
    <p:sldId id="323" r:id="rId13"/>
    <p:sldId id="324" r:id="rId14"/>
    <p:sldId id="341" r:id="rId15"/>
    <p:sldId id="339" r:id="rId16"/>
    <p:sldId id="263" r:id="rId17"/>
    <p:sldId id="261" r:id="rId18"/>
    <p:sldId id="270" r:id="rId19"/>
    <p:sldId id="264" r:id="rId20"/>
    <p:sldId id="266" r:id="rId21"/>
    <p:sldId id="312" r:id="rId22"/>
    <p:sldId id="265" r:id="rId23"/>
    <p:sldId id="274" r:id="rId24"/>
    <p:sldId id="327" r:id="rId25"/>
    <p:sldId id="328" r:id="rId26"/>
    <p:sldId id="352" r:id="rId27"/>
    <p:sldId id="291" r:id="rId28"/>
    <p:sldId id="278" r:id="rId29"/>
    <p:sldId id="279" r:id="rId30"/>
    <p:sldId id="280" r:id="rId31"/>
    <p:sldId id="281" r:id="rId32"/>
    <p:sldId id="350" r:id="rId33"/>
    <p:sldId id="329" r:id="rId34"/>
    <p:sldId id="331" r:id="rId35"/>
    <p:sldId id="347" r:id="rId36"/>
    <p:sldId id="349" r:id="rId37"/>
    <p:sldId id="348" r:id="rId38"/>
    <p:sldId id="286" r:id="rId39"/>
    <p:sldId id="287" r:id="rId40"/>
    <p:sldId id="288" r:id="rId41"/>
    <p:sldId id="346" r:id="rId42"/>
    <p:sldId id="325" r:id="rId43"/>
    <p:sldId id="326" r:id="rId44"/>
    <p:sldId id="340" r:id="rId45"/>
    <p:sldId id="345" r:id="rId46"/>
  </p:sldIdLst>
  <p:sldSz cx="9144000" cy="6858000" type="screen4x3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66FF"/>
    <a:srgbClr val="009900"/>
    <a:srgbClr val="33CC33"/>
    <a:srgbClr val="000099"/>
    <a:srgbClr val="0033CC"/>
    <a:srgbClr val="CCCCFF"/>
    <a:srgbClr val="FFFFFF"/>
    <a:srgbClr val="00CC00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7" autoAdjust="0"/>
  </p:normalViewPr>
  <p:slideViewPr>
    <p:cSldViewPr>
      <p:cViewPr>
        <p:scale>
          <a:sx n="50" d="100"/>
          <a:sy n="50" d="100"/>
        </p:scale>
        <p:origin x="-546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24/10/2012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8.jpeg"/><Relationship Id="rId4" Type="http://schemas.openxmlformats.org/officeDocument/2006/relationships/oleObject" Target="../embeddings/oleObject1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1560" y="3645024"/>
            <a:ext cx="7920880" cy="302433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10529" y="116632"/>
            <a:ext cx="816467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GPD program </a:t>
            </a:r>
            <a:r>
              <a:rPr lang="fr-FR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COMPASS-II</a:t>
            </a:r>
          </a:p>
          <a:p>
            <a:pPr algn="ctr"/>
            <a:endParaRPr lang="fr-FR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(NPB 865 1- July 2012)</a:t>
            </a:r>
          </a:p>
          <a:p>
            <a:r>
              <a:rPr lang="fr-FR" sz="2400" b="1" dirty="0" smtClean="0">
                <a:solidFill>
                  <a:srgbClr val="FF0000"/>
                </a:solidFill>
              </a:rPr>
              <a:t>              </a:t>
            </a:r>
            <a:r>
              <a:rPr lang="fr-FR" sz="2400" dirty="0" err="1" smtClean="0">
                <a:solidFill>
                  <a:srgbClr val="FF0000"/>
                </a:solidFill>
              </a:rPr>
              <a:t>with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polarized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target</a:t>
            </a:r>
            <a:r>
              <a:rPr lang="fr-FR" sz="2400" dirty="0" smtClean="0">
                <a:solidFill>
                  <a:srgbClr val="FF0000"/>
                </a:solidFill>
              </a:rPr>
              <a:t> (p and d) </a:t>
            </a:r>
            <a:r>
              <a:rPr lang="fr-FR" sz="2400" dirty="0" err="1" smtClean="0">
                <a:solidFill>
                  <a:srgbClr val="FF0000"/>
                </a:solidFill>
              </a:rPr>
              <a:t>without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recoil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detection</a:t>
            </a:r>
            <a:endParaRPr lang="fr-FR" sz="2400" dirty="0" smtClean="0">
              <a:solidFill>
                <a:srgbClr val="FF0000"/>
              </a:solidFill>
            </a:endParaRPr>
          </a:p>
          <a:p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first DVCS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dirty="0" smtClean="0">
                <a:solidFill>
                  <a:srgbClr val="FF0000"/>
                </a:solidFill>
              </a:rPr>
              <a:t>(</a:t>
            </a:r>
            <a:r>
              <a:rPr lang="fr-FR" sz="2400" dirty="0" err="1" smtClean="0">
                <a:solidFill>
                  <a:srgbClr val="FF0000"/>
                </a:solidFill>
              </a:rPr>
              <a:t>oct</a:t>
            </a:r>
            <a:r>
              <a:rPr lang="fr-FR" sz="2400" dirty="0" smtClean="0">
                <a:solidFill>
                  <a:srgbClr val="FF0000"/>
                </a:solidFill>
              </a:rPr>
              <a:t>- 3 </a:t>
            </a:r>
            <a:r>
              <a:rPr lang="fr-FR" sz="2400" dirty="0" err="1" smtClean="0">
                <a:solidFill>
                  <a:srgbClr val="FF0000"/>
                </a:solidFill>
              </a:rPr>
              <a:t>dec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2012)</a:t>
            </a:r>
          </a:p>
          <a:p>
            <a:r>
              <a:rPr lang="fr-FR" sz="2400" b="1" dirty="0" smtClean="0">
                <a:solidFill>
                  <a:srgbClr val="FF0000"/>
                </a:solidFill>
              </a:rPr>
              <a:t>              </a:t>
            </a:r>
            <a:r>
              <a:rPr lang="fr-FR" sz="2400" dirty="0" err="1" smtClean="0">
                <a:solidFill>
                  <a:srgbClr val="FF0000"/>
                </a:solidFill>
              </a:rPr>
              <a:t>with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LH2 </a:t>
            </a:r>
            <a:r>
              <a:rPr lang="fr-FR" sz="2400" dirty="0" err="1" smtClean="0">
                <a:solidFill>
                  <a:srgbClr val="FF0000"/>
                </a:solidFill>
              </a:rPr>
              <a:t>target</a:t>
            </a:r>
            <a:r>
              <a:rPr lang="fr-FR" sz="2400" dirty="0" smtClean="0">
                <a:solidFill>
                  <a:srgbClr val="FF0000"/>
                </a:solidFill>
              </a:rPr>
              <a:t> and </a:t>
            </a:r>
            <a:r>
              <a:rPr lang="fr-FR" sz="2400" dirty="0" err="1" smtClean="0">
                <a:solidFill>
                  <a:srgbClr val="FF0000"/>
                </a:solidFill>
              </a:rPr>
              <a:t>with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recoil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detection</a:t>
            </a:r>
            <a:endParaRPr lang="fr-FR" sz="2400" dirty="0" smtClean="0">
              <a:solidFill>
                <a:srgbClr val="FF0000"/>
              </a:solidFill>
            </a:endParaRPr>
          </a:p>
          <a:p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 for the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</a:t>
            </a:r>
            <a:endParaRPr lang="fr-FR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dirty="0" smtClean="0">
                <a:solidFill>
                  <a:srgbClr val="0033CC"/>
                </a:solidFill>
              </a:rPr>
              <a:t>Nicole d’</a:t>
            </a:r>
            <a:r>
              <a:rPr lang="fr-FR" sz="2400" dirty="0" err="1" smtClean="0">
                <a:solidFill>
                  <a:srgbClr val="0033CC"/>
                </a:solidFill>
              </a:rPr>
              <a:t>Hose</a:t>
            </a:r>
            <a:r>
              <a:rPr lang="fr-FR" sz="2400" dirty="0" smtClean="0">
                <a:solidFill>
                  <a:srgbClr val="0033CC"/>
                </a:solidFill>
              </a:rPr>
              <a:t> (CEA-Saclay)</a:t>
            </a:r>
          </a:p>
          <a:p>
            <a:pPr algn="ctr"/>
            <a:r>
              <a:rPr lang="fr-FR" sz="2400" dirty="0" smtClean="0">
                <a:solidFill>
                  <a:srgbClr val="0033CC"/>
                </a:solidFill>
              </a:rPr>
              <a:t>On </a:t>
            </a:r>
            <a:r>
              <a:rPr lang="fr-FR" sz="2400" dirty="0" err="1" smtClean="0">
                <a:solidFill>
                  <a:srgbClr val="0033CC"/>
                </a:solidFill>
              </a:rPr>
              <a:t>behalf</a:t>
            </a:r>
            <a:r>
              <a:rPr lang="fr-FR" sz="2400" dirty="0" smtClean="0">
                <a:solidFill>
                  <a:srgbClr val="0033CC"/>
                </a:solidFill>
              </a:rPr>
              <a:t> of the COMPASS Collaboration</a:t>
            </a:r>
            <a:endParaRPr lang="fr-FR" sz="24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4103201"/>
            <a:ext cx="3672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QCD-N'12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3rd Workshop on the QCD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Structure of the Nucleon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October 22-26, 2012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Bilbao, Spain</a:t>
            </a:r>
          </a:p>
        </p:txBody>
      </p:sp>
      <p:pic>
        <p:nvPicPr>
          <p:cNvPr id="7" name="Image 6" descr="bilbao_2_guggenheim_bilbao-copi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4182" y="3717032"/>
            <a:ext cx="428625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5066"/>
            <a:ext cx="8229600" cy="855662"/>
          </a:xfrm>
        </p:spPr>
        <p:txBody>
          <a:bodyPr>
            <a:normAutofit fontScale="90000"/>
          </a:bodyPr>
          <a:lstStyle/>
          <a:p>
            <a:r>
              <a:rPr lang="fr-FR" sz="3200" b="1" dirty="0" err="1" smtClean="0">
                <a:latin typeface="Comic Sans MS Bold"/>
                <a:cs typeface="Comic Sans MS Bold"/>
              </a:rPr>
              <a:t>Mounting</a:t>
            </a:r>
            <a:r>
              <a:rPr lang="fr-FR" sz="3200" b="1" dirty="0" smtClean="0">
                <a:latin typeface="Comic Sans MS Bold"/>
                <a:cs typeface="Comic Sans MS Bold"/>
              </a:rPr>
              <a:t> in clean room </a:t>
            </a:r>
            <a:r>
              <a:rPr lang="fr-FR" sz="3200" b="1" dirty="0" err="1" smtClean="0">
                <a:latin typeface="Comic Sans MS Bold"/>
                <a:cs typeface="Comic Sans MS Bold"/>
              </a:rPr>
              <a:t>at</a:t>
            </a:r>
            <a:r>
              <a:rPr lang="fr-FR" sz="3200" b="1" dirty="0" smtClean="0">
                <a:latin typeface="Comic Sans MS Bold"/>
                <a:cs typeface="Comic Sans MS Bold"/>
              </a:rPr>
              <a:t> CERN</a:t>
            </a:r>
            <a:br>
              <a:rPr lang="fr-FR" sz="3200" b="1" dirty="0" smtClean="0">
                <a:latin typeface="Comic Sans MS Bold"/>
                <a:cs typeface="Comic Sans MS Bold"/>
              </a:rPr>
            </a:br>
            <a:endParaRPr lang="fr-FR" sz="3200" b="1" dirty="0">
              <a:latin typeface="Comic Sans MS Bold"/>
              <a:cs typeface="Comic Sans MS Bold"/>
            </a:endParaRPr>
          </a:p>
        </p:txBody>
      </p:sp>
      <p:pic>
        <p:nvPicPr>
          <p:cNvPr id="4" name="Image 3" descr="DSC_00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56000" y="4000500"/>
            <a:ext cx="77865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Ring A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251700" y="2311400"/>
            <a:ext cx="77457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Ring B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124700" y="6156012"/>
            <a:ext cx="14351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14/09/2012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5774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_01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57200" y="33338"/>
            <a:ext cx="8229600" cy="85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>
              <a:latin typeface="Comic Sans MS Bold"/>
              <a:cs typeface="Comic Sans MS Bold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125066"/>
            <a:ext cx="8229600" cy="855662"/>
          </a:xfrm>
        </p:spPr>
        <p:txBody>
          <a:bodyPr>
            <a:normAutofit fontScale="90000"/>
          </a:bodyPr>
          <a:lstStyle/>
          <a:p>
            <a:r>
              <a:rPr lang="fr-FR" sz="3200" b="1" dirty="0" err="1" smtClean="0">
                <a:latin typeface="Comic Sans MS Bold"/>
                <a:cs typeface="Comic Sans MS Bold"/>
              </a:rPr>
              <a:t>Mounting</a:t>
            </a:r>
            <a:r>
              <a:rPr lang="fr-FR" sz="3200" b="1" dirty="0" smtClean="0">
                <a:latin typeface="Comic Sans MS Bold"/>
                <a:cs typeface="Comic Sans MS Bold"/>
              </a:rPr>
              <a:t> in clean room </a:t>
            </a:r>
            <a:r>
              <a:rPr lang="fr-FR" sz="3200" b="1" dirty="0" err="1" smtClean="0">
                <a:latin typeface="Comic Sans MS Bold"/>
                <a:cs typeface="Comic Sans MS Bold"/>
              </a:rPr>
              <a:t>at</a:t>
            </a:r>
            <a:r>
              <a:rPr lang="fr-FR" sz="3200" b="1" dirty="0" smtClean="0">
                <a:latin typeface="Comic Sans MS Bold"/>
                <a:cs typeface="Comic Sans MS Bold"/>
              </a:rPr>
              <a:t> CERN</a:t>
            </a:r>
            <a:br>
              <a:rPr lang="fr-FR" sz="3200" b="1" dirty="0" smtClean="0">
                <a:latin typeface="Comic Sans MS Bold"/>
                <a:cs typeface="Comic Sans MS Bold"/>
              </a:rPr>
            </a:br>
            <a:endParaRPr lang="fr-FR" sz="3200" b="1" dirty="0">
              <a:latin typeface="Comic Sans MS Bold"/>
              <a:cs typeface="Comic Sans MS Bold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124700" y="5969000"/>
            <a:ext cx="14351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14/09/2012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00249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01600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latin typeface="Comic Sans MS Bold"/>
                <a:cs typeface="Comic Sans MS Bold"/>
              </a:rPr>
              <a:t>Installation in the </a:t>
            </a:r>
            <a:r>
              <a:rPr lang="fr-FR" sz="3200" b="1" dirty="0" err="1" smtClean="0">
                <a:latin typeface="Comic Sans MS Bold"/>
                <a:cs typeface="Comic Sans MS Bold"/>
              </a:rPr>
              <a:t>Compass</a:t>
            </a:r>
            <a:r>
              <a:rPr lang="fr-FR" sz="3200" b="1" dirty="0" smtClean="0">
                <a:latin typeface="Comic Sans MS Bold"/>
                <a:cs typeface="Comic Sans MS Bold"/>
              </a:rPr>
              <a:t> hall</a:t>
            </a:r>
            <a:endParaRPr lang="fr-FR" sz="3200" b="1" dirty="0">
              <a:latin typeface="Comic Sans MS Bold"/>
              <a:cs typeface="Comic Sans MS Bold"/>
            </a:endParaRPr>
          </a:p>
        </p:txBody>
      </p:sp>
      <p:pic>
        <p:nvPicPr>
          <p:cNvPr id="7" name="Image 6" descr="DSC0175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99"/>
          <a:stretch/>
        </p:blipFill>
        <p:spPr>
          <a:xfrm>
            <a:off x="0" y="1028700"/>
            <a:ext cx="9144000" cy="5829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24700" y="5969000"/>
            <a:ext cx="14351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27</a:t>
            </a:r>
            <a:r>
              <a:rPr lang="fr-FR" dirty="0" smtClean="0"/>
              <a:t>/09/2012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209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776" y="692696"/>
            <a:ext cx="3888432" cy="3600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363331" cy="64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83768" y="692696"/>
            <a:ext cx="4032448" cy="43204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7"/>
          <p:cNvSpPr txBox="1"/>
          <p:nvPr/>
        </p:nvSpPr>
        <p:spPr>
          <a:xfrm>
            <a:off x="755576" y="2276872"/>
            <a:ext cx="16561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Cryo</a:t>
            </a:r>
            <a:r>
              <a:rPr lang="en-GB" dirty="0" smtClean="0"/>
              <a:t> </a:t>
            </a:r>
            <a:r>
              <a:rPr lang="en-GB" dirty="0" smtClean="0"/>
              <a:t>cooler</a:t>
            </a:r>
          </a:p>
          <a:p>
            <a:r>
              <a:rPr lang="en-GB" dirty="0" smtClean="0"/>
              <a:t>Heat exchanger</a:t>
            </a:r>
            <a:endParaRPr lang="en-GB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763688" y="2996952"/>
            <a:ext cx="792088" cy="86409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172915" y="5430123"/>
            <a:ext cx="6711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Calibration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pion </a:t>
            </a:r>
            <a:r>
              <a:rPr lang="fr-FR" sz="2000" dirty="0" err="1" smtClean="0"/>
              <a:t>beam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elastic</a:t>
            </a:r>
            <a:r>
              <a:rPr lang="fr-FR" sz="2000" dirty="0" smtClean="0"/>
              <a:t>  </a:t>
            </a:r>
            <a:r>
              <a:rPr lang="fr-FR" sz="2000" dirty="0" err="1" smtClean="0"/>
              <a:t>events</a:t>
            </a:r>
            <a:r>
              <a:rPr lang="fr-FR" sz="2000" dirty="0" smtClean="0"/>
              <a:t> (</a:t>
            </a:r>
            <a:r>
              <a:rPr lang="el-GR" sz="2000" dirty="0" smtClean="0">
                <a:latin typeface="Calibri"/>
              </a:rPr>
              <a:t>π</a:t>
            </a:r>
            <a:r>
              <a:rPr lang="fr-FR" sz="2000" dirty="0" smtClean="0">
                <a:latin typeface="Calibri"/>
              </a:rPr>
              <a:t> p </a:t>
            </a:r>
            <a:r>
              <a:rPr lang="fr-FR" sz="2000" dirty="0" smtClean="0">
                <a:latin typeface="Calibri"/>
                <a:sym typeface="Wingdings" pitchFamily="2" charset="2"/>
              </a:rPr>
              <a:t> </a:t>
            </a:r>
            <a:r>
              <a:rPr lang="el-GR" sz="2000" dirty="0" smtClean="0">
                <a:latin typeface="Calibri"/>
              </a:rPr>
              <a:t>π</a:t>
            </a:r>
            <a:r>
              <a:rPr lang="fr-FR" sz="2000" dirty="0" smtClean="0">
                <a:latin typeface="Calibri"/>
              </a:rPr>
              <a:t> p)</a:t>
            </a:r>
          </a:p>
          <a:p>
            <a:r>
              <a:rPr lang="fr-FR" sz="2000" dirty="0" smtClean="0">
                <a:latin typeface="Calibri"/>
                <a:sym typeface="Wingdings" pitchFamily="2" charset="2"/>
              </a:rPr>
              <a:t> To face the </a:t>
            </a:r>
            <a:r>
              <a:rPr lang="fr-FR" sz="2000" dirty="0" err="1" smtClean="0">
                <a:latin typeface="Calibri"/>
                <a:sym typeface="Wingdings" pitchFamily="2" charset="2"/>
              </a:rPr>
              <a:t>high</a:t>
            </a:r>
            <a:r>
              <a:rPr lang="fr-FR" sz="2000" dirty="0" smtClean="0">
                <a:latin typeface="Calibri"/>
                <a:sym typeface="Wingdings" pitchFamily="2" charset="2"/>
              </a:rPr>
              <a:t> rates </a:t>
            </a:r>
            <a:r>
              <a:rPr lang="fr-FR" sz="2000" dirty="0" err="1" smtClean="0">
                <a:latin typeface="Calibri"/>
              </a:rPr>
              <a:t>using</a:t>
            </a:r>
            <a:r>
              <a:rPr lang="fr-FR" sz="2000" dirty="0" smtClean="0">
                <a:latin typeface="Calibri"/>
              </a:rPr>
              <a:t> the </a:t>
            </a:r>
            <a:r>
              <a:rPr lang="fr-FR" sz="2000" dirty="0" err="1" smtClean="0">
                <a:latin typeface="Calibri"/>
              </a:rPr>
              <a:t>high</a:t>
            </a:r>
            <a:r>
              <a:rPr lang="fr-FR" sz="2000" dirty="0" smtClean="0">
                <a:latin typeface="Calibri"/>
              </a:rPr>
              <a:t> muon </a:t>
            </a:r>
            <a:r>
              <a:rPr lang="fr-FR" sz="2000" dirty="0" err="1" smtClean="0">
                <a:latin typeface="Calibri"/>
              </a:rPr>
              <a:t>beam</a:t>
            </a:r>
            <a:r>
              <a:rPr lang="fr-FR" sz="2000" dirty="0" smtClean="0">
                <a:latin typeface="Calibri"/>
              </a:rPr>
              <a:t> </a:t>
            </a:r>
            <a:r>
              <a:rPr lang="fr-FR" sz="2000" dirty="0" err="1" smtClean="0">
                <a:latin typeface="Calibri"/>
              </a:rPr>
              <a:t>intensity</a:t>
            </a:r>
            <a:endParaRPr lang="fr-FR" sz="2000" dirty="0" smtClean="0">
              <a:latin typeface="Calibri"/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55776" y="188640"/>
            <a:ext cx="3752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CAMERA calibration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t="32229" r="13852"/>
          <a:stretch>
            <a:fillRect/>
          </a:stretch>
        </p:blipFill>
        <p:spPr bwMode="auto">
          <a:xfrm>
            <a:off x="2555776" y="1268760"/>
            <a:ext cx="3855371" cy="338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6084168" y="4077072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Calibri"/>
              </a:rPr>
              <a:t>β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2411760" y="9807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lost</a:t>
            </a:r>
            <a:r>
              <a:rPr lang="fr-FR" b="1" dirty="0" smtClean="0"/>
              <a:t> </a:t>
            </a:r>
            <a:r>
              <a:rPr lang="fr-FR" b="1" dirty="0" smtClean="0"/>
              <a:t>in Ring</a:t>
            </a:r>
            <a:r>
              <a:rPr lang="fr-FR" b="1" dirty="0" smtClean="0"/>
              <a:t> </a:t>
            </a:r>
            <a:r>
              <a:rPr lang="fr-FR" b="1" dirty="0" smtClean="0"/>
              <a:t>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03648" y="2924944"/>
            <a:ext cx="1002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Protons </a:t>
            </a:r>
            <a:endParaRPr lang="fr-FR" dirty="0" smtClean="0"/>
          </a:p>
          <a:p>
            <a:r>
              <a:rPr lang="fr-FR" dirty="0" err="1" smtClean="0"/>
              <a:t>stopped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in Ring B</a:t>
            </a:r>
            <a:endParaRPr lang="fr-FR"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2555776" y="3356992"/>
            <a:ext cx="112643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804248" y="4149080"/>
            <a:ext cx="14351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25/09/2012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148064" y="1988840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gency FB" pitchFamily="34" charset="0"/>
              </a:rPr>
              <a:t>preliminary</a:t>
            </a:r>
            <a:endParaRPr lang="fr-FR" dirty="0">
              <a:latin typeface="Agency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25441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ECAL0 made of 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 (12 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 12 cm</a:t>
            </a:r>
            <a:r>
              <a:rPr lang="fr-FR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)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9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by 9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MAPDs</a:t>
            </a:r>
            <a:endParaRPr lang="fr-FR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lain" startAt="56"/>
            </a:pP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 are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the 2012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</a:t>
            </a:r>
            <a:endParaRPr lang="fr-FR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/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already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calibrated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(24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2012)</a:t>
            </a:r>
            <a:endParaRPr lang="fr-FR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573016"/>
            <a:ext cx="3395567" cy="25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 l="34050"/>
          <a:stretch>
            <a:fillRect/>
          </a:stretch>
        </p:blipFill>
        <p:spPr bwMode="auto">
          <a:xfrm>
            <a:off x="7596336" y="1772816"/>
            <a:ext cx="1213255" cy="12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772816"/>
            <a:ext cx="1200150" cy="126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9592" y="188640"/>
            <a:ext cx="7303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ECAL0  to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enlarge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the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angular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coverage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033" y="3501008"/>
            <a:ext cx="39909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2987824" y="5589240"/>
            <a:ext cx="14351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</a:t>
            </a:r>
            <a:r>
              <a:rPr lang="fr-FR" dirty="0" smtClean="0"/>
              <a:t>4/09/2012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547664" y="5517232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gency FB" pitchFamily="34" charset="0"/>
              </a:rPr>
              <a:t>preliminary</a:t>
            </a:r>
            <a:endParaRPr lang="fr-FR" dirty="0">
              <a:latin typeface="Agency FB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580112" y="3645024"/>
            <a:ext cx="14351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30/08/2012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403648" y="5301208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r>
              <a:rPr lang="fr-FR" dirty="0" smtClean="0">
                <a:sym typeface="Symbol"/>
              </a:rPr>
              <a:t> &gt; 0.5 </a:t>
            </a:r>
            <a:r>
              <a:rPr lang="fr-FR" dirty="0" err="1" smtClean="0">
                <a:sym typeface="Symbol"/>
              </a:rPr>
              <a:t>GeV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764704"/>
            <a:ext cx="8424936" cy="51125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95536" y="908720"/>
            <a:ext cx="8199360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2800" b="1" dirty="0" err="1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Constraints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on the GPD 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H</a:t>
            </a:r>
          </a:p>
          <a:p>
            <a:pPr marL="0" lvl="1"/>
            <a:endParaRPr lang="fr-FR" sz="2000" b="1" dirty="0" smtClean="0">
              <a:solidFill>
                <a:srgbClr val="FF0000"/>
              </a:solidFill>
              <a:latin typeface="Arial Black" pitchFamily="34" charset="0"/>
              <a:sym typeface="Wingdings" pitchFamily="2" charset="2"/>
            </a:endParaRPr>
          </a:p>
          <a:p>
            <a:pPr marL="0" lvl="1"/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     and   Transverse 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Imaging : 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d</a:t>
            </a:r>
            <a:r>
              <a:rPr lang="fr-FR" sz="2800" b="1" i="1" dirty="0" smtClean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/</a:t>
            </a:r>
            <a:r>
              <a:rPr lang="fr-FR" sz="2800" b="1" dirty="0" err="1" smtClean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dt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 </a:t>
            </a:r>
            <a:endParaRPr lang="fr-FR" sz="2800" b="1" dirty="0" smtClean="0">
              <a:solidFill>
                <a:srgbClr val="FF0000"/>
              </a:solidFill>
              <a:latin typeface="Arial Black" pitchFamily="34" charset="0"/>
              <a:sym typeface="Wingdings" pitchFamily="2" charset="2"/>
            </a:endParaRPr>
          </a:p>
          <a:p>
            <a:pPr marL="0" lvl="1"/>
            <a:endParaRPr lang="fr-FR" sz="28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fr-FR" sz="2800" b="1" dirty="0" smtClean="0">
                <a:solidFill>
                  <a:srgbClr val="0033CC"/>
                </a:solidFill>
              </a:rPr>
              <a:t>       </a:t>
            </a:r>
            <a:r>
              <a:rPr lang="fr-FR" sz="2800" b="1" dirty="0" err="1" smtClean="0">
                <a:solidFill>
                  <a:srgbClr val="0033CC"/>
                </a:solidFill>
              </a:rPr>
              <a:t>with</a:t>
            </a:r>
            <a:r>
              <a:rPr lang="fr-FR" sz="2800" b="1" dirty="0" smtClean="0">
                <a:solidFill>
                  <a:srgbClr val="0033CC"/>
                </a:solidFill>
              </a:rPr>
              <a:t> </a:t>
            </a:r>
            <a:r>
              <a:rPr lang="fr-FR" sz="2800" b="1" dirty="0" err="1" smtClean="0">
                <a:solidFill>
                  <a:srgbClr val="0033CC"/>
                </a:solidFill>
              </a:rPr>
              <a:t>recoil</a:t>
            </a:r>
            <a:r>
              <a:rPr lang="fr-FR" sz="2800" b="1" dirty="0" smtClean="0">
                <a:solidFill>
                  <a:srgbClr val="0033CC"/>
                </a:solidFill>
              </a:rPr>
              <a:t> proton </a:t>
            </a:r>
            <a:r>
              <a:rPr lang="fr-FR" sz="2800" b="1" dirty="0" err="1" smtClean="0">
                <a:solidFill>
                  <a:srgbClr val="0033CC"/>
                </a:solidFill>
              </a:rPr>
              <a:t>detection</a:t>
            </a:r>
            <a:r>
              <a:rPr lang="fr-FR" sz="2800" b="1" dirty="0" smtClean="0">
                <a:solidFill>
                  <a:srgbClr val="0033CC"/>
                </a:solidFill>
              </a:rPr>
              <a:t> and </a:t>
            </a:r>
            <a:r>
              <a:rPr lang="fr-FR" sz="2800" b="1" dirty="0" err="1" smtClean="0">
                <a:solidFill>
                  <a:srgbClr val="0033CC"/>
                </a:solidFill>
              </a:rPr>
              <a:t>hydrogen</a:t>
            </a:r>
            <a:r>
              <a:rPr lang="fr-FR" sz="2800" b="1" dirty="0" smtClean="0">
                <a:solidFill>
                  <a:srgbClr val="0033CC"/>
                </a:solidFill>
              </a:rPr>
              <a:t> </a:t>
            </a:r>
            <a:r>
              <a:rPr lang="fr-FR" sz="2800" b="1" dirty="0" err="1" smtClean="0">
                <a:solidFill>
                  <a:srgbClr val="0033CC"/>
                </a:solidFill>
              </a:rPr>
              <a:t>target</a:t>
            </a:r>
            <a:r>
              <a:rPr lang="fr-FR" sz="2800" b="1" dirty="0" smtClean="0">
                <a:solidFill>
                  <a:srgbClr val="0033CC"/>
                </a:solidFill>
              </a:rPr>
              <a:t>  </a:t>
            </a:r>
          </a:p>
          <a:p>
            <a:r>
              <a:rPr lang="fr-FR" sz="2800" b="1" dirty="0" smtClean="0">
                <a:solidFill>
                  <a:srgbClr val="FF0000"/>
                </a:solidFill>
                <a:sym typeface="Wingdings" pitchFamily="2" charset="2"/>
              </a:rPr>
              <a:t>    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pPr marL="914400" lvl="3">
              <a:buFont typeface="Wingdings" pitchFamily="2" charset="2"/>
              <a:buChar char="v"/>
            </a:pPr>
            <a:r>
              <a:rPr lang="fr-FR" sz="2800" b="1" dirty="0" err="1" smtClean="0">
                <a:solidFill>
                  <a:srgbClr val="FF0000"/>
                </a:solidFill>
                <a:sym typeface="Wingdings" pitchFamily="2" charset="2"/>
              </a:rPr>
              <a:t>Very</a:t>
            </a:r>
            <a:r>
              <a:rPr lang="fr-FR" sz="2800" b="1" dirty="0" smtClean="0">
                <a:solidFill>
                  <a:srgbClr val="FF0000"/>
                </a:solidFill>
                <a:sym typeface="Wingdings" pitchFamily="2" charset="2"/>
              </a:rPr>
              <a:t> first tests in 2008-9</a:t>
            </a:r>
          </a:p>
          <a:p>
            <a:pPr marL="914400" lvl="3">
              <a:buFont typeface="Wingdings" pitchFamily="2" charset="2"/>
              <a:buChar char="v"/>
            </a:pPr>
            <a:endParaRPr lang="fr-FR" sz="28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914400" lvl="3">
              <a:buFont typeface="Wingdings" pitchFamily="2" charset="2"/>
              <a:buChar char="v"/>
            </a:pPr>
            <a:r>
              <a:rPr lang="fr-FR" sz="2800" b="1" dirty="0" smtClean="0">
                <a:solidFill>
                  <a:srgbClr val="FF0000"/>
                </a:solidFill>
                <a:sym typeface="Wingdings" pitchFamily="2" charset="2"/>
              </a:rPr>
              <a:t>1 </a:t>
            </a:r>
            <a:r>
              <a:rPr lang="fr-FR" sz="2800" b="1" dirty="0" err="1" smtClean="0">
                <a:solidFill>
                  <a:srgbClr val="FF0000"/>
                </a:solidFill>
                <a:sym typeface="Wingdings" pitchFamily="2" charset="2"/>
              </a:rPr>
              <a:t>month</a:t>
            </a:r>
            <a:r>
              <a:rPr lang="fr-FR" sz="2800" b="1" dirty="0" smtClean="0">
                <a:solidFill>
                  <a:srgbClr val="FF0000"/>
                </a:solidFill>
                <a:sym typeface="Wingdings" pitchFamily="2" charset="2"/>
              </a:rPr>
              <a:t> in </a:t>
            </a:r>
            <a:r>
              <a:rPr lang="fr-FR" sz="2800" b="1" dirty="0" err="1" smtClean="0">
                <a:solidFill>
                  <a:srgbClr val="FF0000"/>
                </a:solidFill>
                <a:sym typeface="Wingdings" pitchFamily="2" charset="2"/>
              </a:rPr>
              <a:t>autumn</a:t>
            </a:r>
            <a:r>
              <a:rPr lang="fr-FR" sz="2800" b="1" dirty="0" smtClean="0">
                <a:solidFill>
                  <a:srgbClr val="FF0000"/>
                </a:solidFill>
                <a:sym typeface="Wingdings" pitchFamily="2" charset="2"/>
              </a:rPr>
              <a:t> 2012</a:t>
            </a:r>
          </a:p>
          <a:p>
            <a:pPr lvl="2">
              <a:buFont typeface="Wingdings" pitchFamily="2" charset="2"/>
              <a:buChar char="v"/>
            </a:pPr>
            <a:endParaRPr lang="fr-FR" sz="28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2">
              <a:buFont typeface="Wingdings" pitchFamily="2" charset="2"/>
              <a:buChar char="v"/>
            </a:pPr>
            <a:r>
              <a:rPr lang="fr-FR" sz="2800" b="1" dirty="0" smtClean="0">
                <a:solidFill>
                  <a:srgbClr val="FF0000"/>
                </a:solidFill>
                <a:latin typeface="+mj-lt"/>
              </a:rPr>
              <a:t>2 </a:t>
            </a:r>
            <a:r>
              <a:rPr lang="fr-FR" sz="2800" b="1" dirty="0" err="1" smtClean="0">
                <a:solidFill>
                  <a:srgbClr val="FF0000"/>
                </a:solidFill>
                <a:latin typeface="+mj-lt"/>
              </a:rPr>
              <a:t>years</a:t>
            </a:r>
            <a:r>
              <a:rPr lang="fr-FR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+mj-lt"/>
              </a:rPr>
              <a:t>2015-16</a:t>
            </a:r>
            <a:endParaRPr lang="fr-FR" sz="2800" b="1" dirty="0" smtClean="0">
              <a:solidFill>
                <a:srgbClr val="FF0000"/>
              </a:solidFill>
              <a:latin typeface="+mj-lt"/>
            </a:endParaRPr>
          </a:p>
          <a:p>
            <a:endParaRPr lang="fr-FR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fr-FR" sz="2800" b="1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    </a:t>
            </a:r>
            <a:endParaRPr lang="fr-FR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Parchemin vertical 6"/>
          <p:cNvSpPr/>
          <p:nvPr/>
        </p:nvSpPr>
        <p:spPr>
          <a:xfrm>
            <a:off x="5508104" y="4005064"/>
            <a:ext cx="1368152" cy="79208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NOW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2143116"/>
            <a:ext cx="9144000" cy="4714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569" y="2714620"/>
            <a:ext cx="7343775" cy="305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69"/>
          <p:cNvSpPr txBox="1">
            <a:spLocks noChangeArrowheads="1"/>
          </p:cNvSpPr>
          <p:nvPr/>
        </p:nvSpPr>
        <p:spPr bwMode="auto">
          <a:xfrm>
            <a:off x="6734613" y="1681141"/>
            <a:ext cx="371037" cy="4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r>
              <a:rPr lang="el-GR" sz="24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5576" y="142852"/>
            <a:ext cx="8100392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Contributions of DVCS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BH </a:t>
            </a:r>
            <a:r>
              <a:rPr lang="fr-F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fr-FR" sz="32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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=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160 </a:t>
            </a:r>
            <a:r>
              <a:rPr lang="fr-F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GeV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AutoShape 1060"/>
          <p:cNvSpPr>
            <a:spLocks noChangeArrowheads="1"/>
          </p:cNvSpPr>
          <p:nvPr/>
        </p:nvSpPr>
        <p:spPr bwMode="auto">
          <a:xfrm>
            <a:off x="5715008" y="1194360"/>
            <a:ext cx="1766399" cy="534299"/>
          </a:xfrm>
          <a:prstGeom prst="parallelogram">
            <a:avLst>
              <a:gd name="adj" fmla="val 91052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algn="ctr" defTabSz="457200"/>
            <a:endParaRPr lang="fr-FR" b="1">
              <a:solidFill>
                <a:schemeClr val="accent2"/>
              </a:solidFill>
            </a:endParaRPr>
          </a:p>
        </p:txBody>
      </p:sp>
      <p:sp>
        <p:nvSpPr>
          <p:cNvPr id="7" name="AutoShape 1061"/>
          <p:cNvSpPr>
            <a:spLocks noChangeArrowheads="1"/>
          </p:cNvSpPr>
          <p:nvPr/>
        </p:nvSpPr>
        <p:spPr bwMode="auto">
          <a:xfrm>
            <a:off x="7134223" y="928670"/>
            <a:ext cx="984572" cy="1103634"/>
          </a:xfrm>
          <a:prstGeom prst="parallelogram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8" name="Line 1062"/>
          <p:cNvSpPr>
            <a:spLocks noChangeShapeType="1"/>
          </p:cNvSpPr>
          <p:nvPr/>
        </p:nvSpPr>
        <p:spPr bwMode="auto">
          <a:xfrm flipV="1">
            <a:off x="5771989" y="1498005"/>
            <a:ext cx="724847" cy="213136"/>
          </a:xfrm>
          <a:prstGeom prst="line">
            <a:avLst/>
          </a:prstGeom>
          <a:noFill/>
          <a:ln w="25400">
            <a:solidFill>
              <a:srgbClr val="6600CC"/>
            </a:solidFill>
            <a:round/>
            <a:headEnd/>
            <a:tailEnd type="triangle" w="lg" len="lg"/>
          </a:ln>
        </p:spPr>
        <p:txBody>
          <a:bodyPr wrap="none" lIns="26980" tIns="13490" rIns="26980" bIns="13490" anchor="ctr"/>
          <a:lstStyle/>
          <a:p>
            <a:endParaRPr lang="fr-FR"/>
          </a:p>
        </p:txBody>
      </p:sp>
      <p:sp>
        <p:nvSpPr>
          <p:cNvPr id="9" name="Line 1063"/>
          <p:cNvSpPr>
            <a:spLocks noChangeShapeType="1"/>
          </p:cNvSpPr>
          <p:nvPr/>
        </p:nvSpPr>
        <p:spPr bwMode="auto">
          <a:xfrm>
            <a:off x="6496835" y="1498005"/>
            <a:ext cx="897114" cy="0"/>
          </a:xfrm>
          <a:prstGeom prst="line">
            <a:avLst/>
          </a:prstGeom>
          <a:noFill/>
          <a:ln w="25400">
            <a:solidFill>
              <a:srgbClr val="6600CC"/>
            </a:solidFill>
            <a:round/>
            <a:headEnd/>
            <a:tailEnd type="triangle" w="lg" len="lg"/>
          </a:ln>
        </p:spPr>
        <p:txBody>
          <a:bodyPr wrap="none" lIns="26980" tIns="13490" rIns="26980" bIns="13490" anchor="ctr"/>
          <a:lstStyle/>
          <a:p>
            <a:endParaRPr lang="fr-FR"/>
          </a:p>
        </p:txBody>
      </p:sp>
      <p:sp>
        <p:nvSpPr>
          <p:cNvPr id="10" name="Line 1064"/>
          <p:cNvSpPr>
            <a:spLocks noChangeShapeType="1"/>
          </p:cNvSpPr>
          <p:nvPr/>
        </p:nvSpPr>
        <p:spPr bwMode="auto">
          <a:xfrm>
            <a:off x="7393949" y="1498005"/>
            <a:ext cx="55125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26980" tIns="13490" rIns="26980" bIns="13490" anchor="ctr"/>
          <a:lstStyle/>
          <a:p>
            <a:endParaRPr lang="fr-FR"/>
          </a:p>
        </p:txBody>
      </p:sp>
      <p:sp>
        <p:nvSpPr>
          <p:cNvPr id="11" name="Line 1065"/>
          <p:cNvSpPr>
            <a:spLocks noChangeShapeType="1"/>
          </p:cNvSpPr>
          <p:nvPr/>
        </p:nvSpPr>
        <p:spPr bwMode="auto">
          <a:xfrm flipV="1">
            <a:off x="7393949" y="1319905"/>
            <a:ext cx="492949" cy="178100"/>
          </a:xfrm>
          <a:prstGeom prst="line">
            <a:avLst/>
          </a:prstGeom>
          <a:noFill/>
          <a:ln w="25400">
            <a:solidFill>
              <a:srgbClr val="6600CC"/>
            </a:solidFill>
            <a:round/>
            <a:headEnd/>
            <a:tailEnd type="triangle" w="lg" len="lg"/>
          </a:ln>
        </p:spPr>
        <p:txBody>
          <a:bodyPr wrap="none" lIns="26980" tIns="13490" rIns="26980" bIns="13490" anchor="ctr"/>
          <a:lstStyle/>
          <a:p>
            <a:endParaRPr lang="fr-FR"/>
          </a:p>
        </p:txBody>
      </p:sp>
      <p:sp>
        <p:nvSpPr>
          <p:cNvPr id="12" name="Line 1066"/>
          <p:cNvSpPr>
            <a:spLocks noChangeShapeType="1"/>
          </p:cNvSpPr>
          <p:nvPr/>
        </p:nvSpPr>
        <p:spPr bwMode="auto">
          <a:xfrm>
            <a:off x="7393949" y="1498005"/>
            <a:ext cx="145764" cy="319704"/>
          </a:xfrm>
          <a:prstGeom prst="line">
            <a:avLst/>
          </a:prstGeom>
          <a:noFill/>
          <a:ln w="25400">
            <a:solidFill>
              <a:srgbClr val="6600CC"/>
            </a:solidFill>
            <a:round/>
            <a:headEnd/>
            <a:tailEnd type="triangle" w="lg" len="lg"/>
          </a:ln>
        </p:spPr>
        <p:txBody>
          <a:bodyPr wrap="none" lIns="26980" tIns="13490" rIns="26980" bIns="13490" anchor="ctr"/>
          <a:lstStyle/>
          <a:p>
            <a:endParaRPr lang="fr-FR"/>
          </a:p>
        </p:txBody>
      </p:sp>
      <p:sp>
        <p:nvSpPr>
          <p:cNvPr id="13" name="Line 1067"/>
          <p:cNvSpPr>
            <a:spLocks noChangeShapeType="1"/>
          </p:cNvSpPr>
          <p:nvPr/>
        </p:nvSpPr>
        <p:spPr bwMode="auto">
          <a:xfrm flipV="1">
            <a:off x="6496835" y="1248374"/>
            <a:ext cx="144439" cy="249632"/>
          </a:xfrm>
          <a:prstGeom prst="line">
            <a:avLst/>
          </a:prstGeom>
          <a:noFill/>
          <a:ln w="25400">
            <a:solidFill>
              <a:srgbClr val="6600CC"/>
            </a:solidFill>
            <a:round/>
            <a:headEnd/>
            <a:tailEnd type="triangle" w="lg" len="lg"/>
          </a:ln>
        </p:spPr>
        <p:txBody>
          <a:bodyPr wrap="none" lIns="26980" tIns="13490" rIns="26980" bIns="13490" anchor="ctr"/>
          <a:lstStyle/>
          <a:p>
            <a:endParaRPr lang="fr-FR"/>
          </a:p>
        </p:txBody>
      </p:sp>
      <p:sp>
        <p:nvSpPr>
          <p:cNvPr id="14" name="Arc 1068"/>
          <p:cNvSpPr>
            <a:spLocks/>
          </p:cNvSpPr>
          <p:nvPr/>
        </p:nvSpPr>
        <p:spPr bwMode="auto">
          <a:xfrm rot="12971203">
            <a:off x="7046764" y="1426473"/>
            <a:ext cx="245149" cy="601451"/>
          </a:xfrm>
          <a:custGeom>
            <a:avLst/>
            <a:gdLst>
              <a:gd name="T0" fmla="*/ 35 w 14024"/>
              <a:gd name="T1" fmla="*/ 0 h 21433"/>
              <a:gd name="T2" fmla="*/ 185 w 14024"/>
              <a:gd name="T3" fmla="*/ 96 h 21433"/>
              <a:gd name="T4" fmla="*/ 0 w 14024"/>
              <a:gd name="T5" fmla="*/ 412 h 21433"/>
              <a:gd name="T6" fmla="*/ 0 60000 65536"/>
              <a:gd name="T7" fmla="*/ 0 60000 65536"/>
              <a:gd name="T8" fmla="*/ 0 60000 65536"/>
              <a:gd name="T9" fmla="*/ 0 w 14024"/>
              <a:gd name="T10" fmla="*/ 0 h 21433"/>
              <a:gd name="T11" fmla="*/ 14024 w 14024"/>
              <a:gd name="T12" fmla="*/ 21433 h 214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24" h="21433" fill="none" extrusionOk="0">
                <a:moveTo>
                  <a:pt x="2678" y="-1"/>
                </a:moveTo>
                <a:cubicBezTo>
                  <a:pt x="6867" y="523"/>
                  <a:pt x="10812" y="2263"/>
                  <a:pt x="14023" y="5004"/>
                </a:cubicBezTo>
              </a:path>
              <a:path w="14024" h="21433" stroke="0" extrusionOk="0">
                <a:moveTo>
                  <a:pt x="2678" y="-1"/>
                </a:moveTo>
                <a:cubicBezTo>
                  <a:pt x="6867" y="523"/>
                  <a:pt x="10812" y="2263"/>
                  <a:pt x="14023" y="5004"/>
                </a:cubicBezTo>
                <a:lnTo>
                  <a:pt x="0" y="2143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rot="10800000" wrap="none" lIns="26980" tIns="13490" rIns="26980" bIns="13490" anchor="ctr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15" name="Line 1070"/>
          <p:cNvSpPr>
            <a:spLocks noChangeShapeType="1"/>
          </p:cNvSpPr>
          <p:nvPr/>
        </p:nvSpPr>
        <p:spPr bwMode="auto">
          <a:xfrm>
            <a:off x="7393949" y="1498005"/>
            <a:ext cx="55125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lIns="26980" tIns="13490" rIns="26980" bIns="13490" anchor="ctr"/>
          <a:lstStyle/>
          <a:p>
            <a:endParaRPr lang="fr-FR"/>
          </a:p>
        </p:txBody>
      </p:sp>
      <p:sp>
        <p:nvSpPr>
          <p:cNvPr id="16" name="Text Box 1071"/>
          <p:cNvSpPr txBox="1">
            <a:spLocks noChangeArrowheads="1"/>
          </p:cNvSpPr>
          <p:nvPr/>
        </p:nvSpPr>
        <p:spPr bwMode="auto">
          <a:xfrm>
            <a:off x="7878947" y="1127207"/>
            <a:ext cx="369711" cy="4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r>
              <a:rPr lang="el-GR" sz="2400">
                <a:latin typeface="Lucida Grande"/>
              </a:rPr>
              <a:t>θ</a:t>
            </a:r>
            <a:endParaRPr lang="fr-FR" sz="2400">
              <a:latin typeface="Calibri" pitchFamily="34" charset="0"/>
            </a:endParaRPr>
          </a:p>
        </p:txBody>
      </p:sp>
      <p:sp>
        <p:nvSpPr>
          <p:cNvPr id="17" name="Text Box 1072"/>
          <p:cNvSpPr txBox="1">
            <a:spLocks noChangeArrowheads="1"/>
          </p:cNvSpPr>
          <p:nvPr/>
        </p:nvSpPr>
        <p:spPr bwMode="auto">
          <a:xfrm>
            <a:off x="6256986" y="1061515"/>
            <a:ext cx="425367" cy="4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r>
              <a:rPr lang="el-GR" sz="2400" b="1">
                <a:solidFill>
                  <a:srgbClr val="6600CC"/>
                </a:solidFill>
                <a:latin typeface="Times New Roman" pitchFamily="18" charset="0"/>
              </a:rPr>
              <a:t>μ</a:t>
            </a:r>
            <a:r>
              <a:rPr lang="fr-FR" sz="2400" b="1">
                <a:solidFill>
                  <a:srgbClr val="6600CC"/>
                </a:solidFill>
                <a:latin typeface="Calibri" pitchFamily="34" charset="0"/>
              </a:rPr>
              <a:t>’</a:t>
            </a:r>
          </a:p>
        </p:txBody>
      </p:sp>
      <p:sp>
        <p:nvSpPr>
          <p:cNvPr id="18" name="Text Box 1073"/>
          <p:cNvSpPr txBox="1">
            <a:spLocks noChangeArrowheads="1"/>
          </p:cNvSpPr>
          <p:nvPr/>
        </p:nvSpPr>
        <p:spPr bwMode="auto">
          <a:xfrm>
            <a:off x="5954857" y="1260052"/>
            <a:ext cx="356460" cy="4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r>
              <a:rPr lang="el-GR" sz="2400" b="1">
                <a:solidFill>
                  <a:srgbClr val="6600CC"/>
                </a:solidFill>
                <a:latin typeface="Times New Roman" pitchFamily="18" charset="0"/>
              </a:rPr>
              <a:t>μ</a:t>
            </a:r>
          </a:p>
        </p:txBody>
      </p:sp>
      <p:sp>
        <p:nvSpPr>
          <p:cNvPr id="19" name="Text Box 1074"/>
          <p:cNvSpPr txBox="1">
            <a:spLocks noChangeArrowheads="1"/>
          </p:cNvSpPr>
          <p:nvPr/>
        </p:nvSpPr>
        <p:spPr bwMode="auto">
          <a:xfrm>
            <a:off x="6796315" y="1061515"/>
            <a:ext cx="462471" cy="4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r>
              <a:rPr lang="fr-FR" sz="2400" b="1">
                <a:solidFill>
                  <a:srgbClr val="6600CC"/>
                </a:solidFill>
                <a:latin typeface="Times New Roman" pitchFamily="18" charset="0"/>
                <a:sym typeface="Symbol" pitchFamily="18" charset="2"/>
              </a:rPr>
              <a:t>*</a:t>
            </a:r>
          </a:p>
        </p:txBody>
      </p:sp>
      <p:sp>
        <p:nvSpPr>
          <p:cNvPr id="20" name="Text Box 1075"/>
          <p:cNvSpPr txBox="1">
            <a:spLocks noChangeArrowheads="1"/>
          </p:cNvSpPr>
          <p:nvPr/>
        </p:nvSpPr>
        <p:spPr bwMode="auto">
          <a:xfrm>
            <a:off x="7518511" y="928670"/>
            <a:ext cx="310081" cy="4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r>
              <a:rPr lang="fr-FR" sz="2400" b="1">
                <a:solidFill>
                  <a:srgbClr val="6600CC"/>
                </a:solidFill>
                <a:latin typeface="Times New Roman" pitchFamily="18" charset="0"/>
                <a:sym typeface="Symbol" pitchFamily="18" charset="2"/>
              </a:rPr>
              <a:t></a:t>
            </a:r>
          </a:p>
        </p:txBody>
      </p:sp>
      <p:sp>
        <p:nvSpPr>
          <p:cNvPr id="21" name="Text Box 1076"/>
          <p:cNvSpPr txBox="1">
            <a:spLocks noChangeArrowheads="1"/>
          </p:cNvSpPr>
          <p:nvPr/>
        </p:nvSpPr>
        <p:spPr bwMode="auto">
          <a:xfrm>
            <a:off x="7542959" y="1609703"/>
            <a:ext cx="348509" cy="4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80" tIns="13490" rIns="26980" bIns="13490" anchor="ctr"/>
          <a:lstStyle/>
          <a:p>
            <a:pPr defTabSz="457200"/>
            <a:r>
              <a:rPr lang="fr-FR" sz="2400" b="1" dirty="0">
                <a:solidFill>
                  <a:srgbClr val="6600CC"/>
                </a:solidFill>
                <a:latin typeface="Calibri" pitchFamily="34" charset="0"/>
              </a:rPr>
              <a:t>p</a:t>
            </a:r>
          </a:p>
        </p:txBody>
      </p:sp>
      <p:grpSp>
        <p:nvGrpSpPr>
          <p:cNvPr id="2" name="Grouper 26"/>
          <p:cNvGrpSpPr/>
          <p:nvPr/>
        </p:nvGrpSpPr>
        <p:grpSpPr>
          <a:xfrm>
            <a:off x="752471" y="1019175"/>
            <a:ext cx="3248025" cy="1127125"/>
            <a:chOff x="561975" y="1082675"/>
            <a:chExt cx="3248025" cy="1127125"/>
          </a:xfrm>
        </p:grpSpPr>
        <p:grpSp>
          <p:nvGrpSpPr>
            <p:cNvPr id="22" name="Group 14"/>
            <p:cNvGrpSpPr>
              <a:grpSpLocks/>
            </p:cNvGrpSpPr>
            <p:nvPr/>
          </p:nvGrpSpPr>
          <p:grpSpPr bwMode="auto">
            <a:xfrm>
              <a:off x="561974" y="1136919"/>
              <a:ext cx="1284895" cy="762000"/>
              <a:chOff x="1104" y="1584"/>
              <a:chExt cx="1104" cy="672"/>
            </a:xfrm>
          </p:grpSpPr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 rot="-34070222">
                <a:off x="1632" y="1968"/>
                <a:ext cx="432" cy="83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1104" y="2160"/>
                <a:ext cx="1104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>
                <a:off x="1200" y="1632"/>
                <a:ext cx="432" cy="9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flipV="1">
                <a:off x="1632" y="1584"/>
                <a:ext cx="432" cy="14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 rot="-37790826">
                <a:off x="1389" y="1923"/>
                <a:ext cx="477" cy="87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20"/>
              <p:cNvSpPr>
                <a:spLocks noChangeArrowheads="1"/>
              </p:cNvSpPr>
              <p:nvPr/>
            </p:nvSpPr>
            <p:spPr bwMode="auto">
              <a:xfrm>
                <a:off x="1536" y="2064"/>
                <a:ext cx="144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" name="Freeform 21"/>
            <p:cNvSpPr>
              <a:spLocks/>
            </p:cNvSpPr>
            <p:nvPr/>
          </p:nvSpPr>
          <p:spPr bwMode="auto">
            <a:xfrm rot="9129778">
              <a:off x="2741936" y="1082675"/>
              <a:ext cx="502418" cy="939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2406990" y="1790436"/>
              <a:ext cx="1284895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2518169" y="1192478"/>
              <a:ext cx="503826" cy="10847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3021995" y="1136915"/>
              <a:ext cx="502419" cy="16404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 rot="5409174">
              <a:off x="2745829" y="1520829"/>
              <a:ext cx="541073" cy="1013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909408" y="1681957"/>
              <a:ext cx="167473" cy="2169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673155" y="1893358"/>
              <a:ext cx="1052686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/>
                <a:t>Deep VCS</a:t>
              </a:r>
              <a:endParaRPr lang="fr-FR" sz="1700" b="1" dirty="0"/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2373112" y="1894946"/>
              <a:ext cx="1436888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 dirty="0"/>
                <a:t>Bethe-Heitler</a:t>
              </a:r>
              <a:endParaRPr lang="fr-FR" sz="1700" b="1" dirty="0"/>
            </a:p>
          </p:txBody>
        </p:sp>
      </p:grp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702194" y="5715016"/>
            <a:ext cx="68665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BH </a:t>
            </a:r>
            <a:r>
              <a:rPr lang="fr-FR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</a:t>
            </a:r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</a:t>
            </a:r>
            <a:r>
              <a:rPr lang="fr-FR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</a:t>
            </a:r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</a:t>
            </a:r>
            <a:r>
              <a:rPr lang="fr-FR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</a:t>
            </a:r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fr-FR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fr-FR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fr-F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fr-FR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study</a:t>
            </a:r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</a:t>
            </a:r>
            <a:r>
              <a:rPr lang="fr-FR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Interference</a:t>
            </a:r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</a:t>
            </a:r>
            <a:r>
              <a:rPr lang="fr-FR" sz="2000" b="1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DVCS </a:t>
            </a:r>
            <a:r>
              <a:rPr lang="fr-FR" sz="2000" b="1" dirty="0" err="1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dominates</a:t>
            </a:r>
            <a:endParaRPr lang="fr-FR" sz="2000" b="1" dirty="0"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751259" y="6072206"/>
            <a:ext cx="6875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fr-F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excellent </a:t>
            </a:r>
            <a:r>
              <a:rPr lang="fr-FR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    </a:t>
            </a:r>
            <a:r>
              <a:rPr lang="fr-FR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                       </a:t>
            </a:r>
            <a:r>
              <a:rPr lang="fr-FR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 </a:t>
            </a:r>
            <a:r>
              <a:rPr lang="fr-FR" sz="1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Re</a:t>
            </a:r>
            <a:r>
              <a:rPr lang="fr-FR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T</a:t>
            </a:r>
            <a:r>
              <a:rPr lang="fr-FR" sz="1600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DVCS</a:t>
            </a:r>
            <a:r>
              <a:rPr lang="fr-FR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                               </a:t>
            </a:r>
            <a:r>
              <a:rPr lang="fr-FR" sz="1600" dirty="0" err="1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study</a:t>
            </a:r>
            <a:r>
              <a:rPr lang="fr-FR" sz="1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6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</a:t>
            </a:r>
            <a:r>
              <a:rPr lang="fr-FR" sz="16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d</a:t>
            </a:r>
            <a:r>
              <a:rPr lang="fr-FR" sz="16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</a:t>
            </a:r>
            <a:r>
              <a:rPr lang="fr-FR" sz="1600" baseline="300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DVCS</a:t>
            </a:r>
            <a:r>
              <a:rPr lang="fr-FR" sz="16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/</a:t>
            </a:r>
            <a:r>
              <a:rPr lang="fr-FR" sz="1600" dirty="0" err="1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dt</a:t>
            </a:r>
            <a:r>
              <a:rPr lang="fr-FR" sz="16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fr-F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reference</a:t>
            </a:r>
            <a:r>
              <a:rPr lang="fr-F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</a:t>
            </a:r>
            <a:r>
              <a:rPr lang="fr-F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yield</a:t>
            </a:r>
            <a:r>
              <a:rPr lang="fr-FR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                   </a:t>
            </a:r>
            <a:r>
              <a:rPr lang="fr-FR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or  Im T</a:t>
            </a:r>
            <a:r>
              <a:rPr lang="fr-FR" sz="1600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DVCS</a:t>
            </a:r>
            <a:r>
              <a:rPr lang="fr-F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                                </a:t>
            </a:r>
            <a:r>
              <a:rPr lang="fr-FR" sz="16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itchFamily="2" charset="2"/>
              </a:rPr>
              <a:t> Transverse Imaging</a:t>
            </a:r>
            <a:endParaRPr lang="fr-FR" sz="1600" i="1" u="sng" dirty="0"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Wingdings" pitchFamily="2" charset="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27584" y="2181517"/>
            <a:ext cx="6786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d  |T</a:t>
            </a:r>
            <a:r>
              <a:rPr lang="fr-FR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DVCS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|</a:t>
            </a:r>
            <a:r>
              <a:rPr lang="fr-FR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2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 + |T</a:t>
            </a:r>
            <a:r>
              <a:rPr lang="fr-FR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BH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|</a:t>
            </a:r>
            <a:r>
              <a:rPr lang="fr-FR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2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 +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Interference</a:t>
            </a:r>
            <a:r>
              <a:rPr lang="fr-F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Term</a:t>
            </a:r>
            <a:endParaRPr lang="fr-FR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668344" y="2708920"/>
            <a:ext cx="13277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Monte-Carlo</a:t>
            </a:r>
          </a:p>
          <a:p>
            <a:r>
              <a:rPr lang="fr-FR" sz="1600" b="1" dirty="0" smtClean="0"/>
              <a:t>Simulation</a:t>
            </a:r>
          </a:p>
          <a:p>
            <a:r>
              <a:rPr lang="fr-FR" sz="1600" b="1" dirty="0" smtClean="0"/>
              <a:t>for COMPASS</a:t>
            </a:r>
          </a:p>
          <a:p>
            <a:r>
              <a:rPr lang="fr-FR" sz="1600" b="1" dirty="0" err="1" smtClean="0"/>
              <a:t>set-up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with</a:t>
            </a:r>
            <a:r>
              <a:rPr lang="fr-FR" sz="1600" b="1" dirty="0" smtClean="0"/>
              <a:t> </a:t>
            </a:r>
          </a:p>
          <a:p>
            <a:r>
              <a:rPr lang="fr-FR" sz="1600" b="1" dirty="0" err="1" smtClean="0"/>
              <a:t>only</a:t>
            </a:r>
            <a:r>
              <a:rPr lang="fr-FR" sz="1600" b="1" dirty="0" smtClean="0"/>
              <a:t> ECAL1+2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166175" y="4149080"/>
            <a:ext cx="1798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/>
              <a:buChar char="ç"/>
            </a:pPr>
            <a:r>
              <a:rPr lang="fr-FR" b="1" dirty="0" err="1" smtClean="0">
                <a:solidFill>
                  <a:srgbClr val="FF33CC"/>
                </a:solidFill>
                <a:sym typeface="Wingdings" pitchFamily="2" charset="2"/>
              </a:rPr>
              <a:t>Missing</a:t>
            </a:r>
            <a:endParaRPr lang="fr-FR" b="1" dirty="0" smtClean="0">
              <a:solidFill>
                <a:srgbClr val="FF33CC"/>
              </a:solidFill>
              <a:sym typeface="Wingdings" pitchFamily="2" charset="2"/>
            </a:endParaRPr>
          </a:p>
          <a:p>
            <a:r>
              <a:rPr lang="fr-FR" b="1" dirty="0" smtClean="0">
                <a:solidFill>
                  <a:srgbClr val="FF33CC"/>
                </a:solidFill>
                <a:sym typeface="Wingdings" pitchFamily="2" charset="2"/>
              </a:rPr>
              <a:t>DVCS </a:t>
            </a:r>
            <a:r>
              <a:rPr lang="fr-FR" b="1" dirty="0" err="1" smtClean="0">
                <a:solidFill>
                  <a:srgbClr val="FF33CC"/>
                </a:solidFill>
                <a:sym typeface="Wingdings" pitchFamily="2" charset="2"/>
              </a:rPr>
              <a:t>acceptance</a:t>
            </a:r>
            <a:endParaRPr lang="fr-FR" b="1" dirty="0" smtClean="0">
              <a:solidFill>
                <a:srgbClr val="FF33CC"/>
              </a:solidFill>
              <a:sym typeface="Wingdings" pitchFamily="2" charset="2"/>
            </a:endParaRPr>
          </a:p>
          <a:p>
            <a:r>
              <a:rPr lang="fr-FR" b="1" dirty="0" err="1" smtClean="0">
                <a:solidFill>
                  <a:srgbClr val="FF33CC"/>
                </a:solidFill>
                <a:sym typeface="Wingdings" pitchFamily="2" charset="2"/>
              </a:rPr>
              <a:t>without</a:t>
            </a:r>
            <a:r>
              <a:rPr lang="fr-FR" b="1" dirty="0" smtClean="0">
                <a:solidFill>
                  <a:srgbClr val="FF33CC"/>
                </a:solidFill>
                <a:sym typeface="Wingdings" pitchFamily="2" charset="2"/>
              </a:rPr>
              <a:t> ECAL0</a:t>
            </a:r>
            <a:endParaRPr lang="fr-FR" b="1" dirty="0" smtClean="0">
              <a:solidFill>
                <a:srgbClr val="FF33CC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46753" y="548680"/>
            <a:ext cx="7841671" cy="4536504"/>
            <a:chOff x="179512" y="764704"/>
            <a:chExt cx="8712968" cy="5040560"/>
          </a:xfrm>
        </p:grpSpPr>
        <p:sp>
          <p:nvSpPr>
            <p:cNvPr id="3" name="Rectangle 2"/>
            <p:cNvSpPr/>
            <p:nvPr/>
          </p:nvSpPr>
          <p:spPr>
            <a:xfrm>
              <a:off x="179512" y="764704"/>
              <a:ext cx="8712968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" name="Groupe 20"/>
            <p:cNvGrpSpPr/>
            <p:nvPr/>
          </p:nvGrpSpPr>
          <p:grpSpPr>
            <a:xfrm>
              <a:off x="288032" y="1340768"/>
              <a:ext cx="8460432" cy="4320480"/>
              <a:chOff x="0" y="1340768"/>
              <a:chExt cx="8460432" cy="432048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1371600"/>
                <a:ext cx="8375333" cy="4289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563666" y="1340768"/>
                <a:ext cx="1160129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251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evts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23994" y="1340768"/>
                <a:ext cx="1080120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135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evts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524328" y="1340768"/>
                <a:ext cx="936104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54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evts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 rot="20060425">
                <a:off x="615154" y="2954038"/>
                <a:ext cx="1548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>
                        <a:lumMod val="65000"/>
                      </a:schemeClr>
                    </a:solidFill>
                    <a:latin typeface="Britannic Bold" pitchFamily="34" charset="0"/>
                  </a:rPr>
                  <a:t>PRELIMINARY</a:t>
                </a:r>
                <a:endParaRPr lang="fr-FR" dirty="0">
                  <a:solidFill>
                    <a:schemeClr val="bg1">
                      <a:lumMod val="65000"/>
                    </a:schemeClr>
                  </a:solidFill>
                  <a:latin typeface="Britannic Bold" pitchFamily="34" charset="0"/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 rot="20060425">
                <a:off x="3495474" y="2882032"/>
                <a:ext cx="1548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>
                        <a:lumMod val="65000"/>
                      </a:schemeClr>
                    </a:solidFill>
                    <a:latin typeface="Britannic Bold" pitchFamily="34" charset="0"/>
                  </a:rPr>
                  <a:t>PRELIMINARY</a:t>
                </a:r>
                <a:endParaRPr lang="fr-FR" dirty="0">
                  <a:solidFill>
                    <a:schemeClr val="bg1">
                      <a:lumMod val="65000"/>
                    </a:schemeClr>
                  </a:solidFill>
                  <a:latin typeface="Britannic Bold" pitchFamily="34" charset="0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 rot="20060425">
                <a:off x="6303786" y="2742541"/>
                <a:ext cx="15488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>
                        <a:lumMod val="65000"/>
                      </a:schemeClr>
                    </a:solidFill>
                    <a:latin typeface="Britannic Bold" pitchFamily="34" charset="0"/>
                  </a:rPr>
                  <a:t>PRELIMINARY</a:t>
                </a:r>
                <a:endParaRPr lang="fr-FR" dirty="0">
                  <a:solidFill>
                    <a:schemeClr val="bg1">
                      <a:lumMod val="65000"/>
                    </a:schemeClr>
                  </a:solidFill>
                  <a:latin typeface="Britannic Bold" pitchFamily="34" charset="0"/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1853467" y="1835532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|BH|</a:t>
                </a:r>
                <a:r>
                  <a:rPr lang="fr-FR" sz="1400" b="1" baseline="30000" dirty="0" smtClean="0"/>
                  <a:t>2</a:t>
                </a:r>
                <a:endParaRPr lang="fr-FR" sz="1400" b="1" baseline="30000" dirty="0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>
                <a:off x="1763688" y="1988840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15"/>
              <p:cNvSpPr txBox="1"/>
              <p:nvPr/>
            </p:nvSpPr>
            <p:spPr>
              <a:xfrm>
                <a:off x="4733787" y="1844824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|BH|</a:t>
                </a:r>
                <a:r>
                  <a:rPr lang="fr-FR" sz="1400" b="1" baseline="30000" dirty="0" smtClean="0"/>
                  <a:t>2</a:t>
                </a:r>
                <a:endParaRPr lang="fr-FR" sz="1400" b="1" baseline="30000" dirty="0"/>
              </a:p>
            </p:txBody>
          </p:sp>
          <p:cxnSp>
            <p:nvCxnSpPr>
              <p:cNvPr id="17" name="Connecteur droit 16"/>
              <p:cNvCxnSpPr/>
              <p:nvPr/>
            </p:nvCxnSpPr>
            <p:spPr>
              <a:xfrm>
                <a:off x="4644008" y="1998132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7614107" y="1844824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|BH|</a:t>
                </a:r>
                <a:r>
                  <a:rPr lang="fr-FR" sz="1400" b="1" baseline="30000" dirty="0" smtClean="0"/>
                  <a:t>2</a:t>
                </a:r>
                <a:endParaRPr lang="fr-FR" sz="1400" b="1" baseline="30000" dirty="0"/>
              </a:p>
            </p:txBody>
          </p:sp>
          <p:cxnSp>
            <p:nvCxnSpPr>
              <p:cNvPr id="19" name="Connecteur droit 18"/>
              <p:cNvCxnSpPr/>
              <p:nvPr/>
            </p:nvCxnSpPr>
            <p:spPr>
              <a:xfrm>
                <a:off x="7524328" y="1998132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ZoneTexte 26"/>
          <p:cNvSpPr txBox="1"/>
          <p:nvPr/>
        </p:nvSpPr>
        <p:spPr>
          <a:xfrm>
            <a:off x="827584" y="4797152"/>
            <a:ext cx="6742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0.005 &lt; </a:t>
            </a:r>
            <a:r>
              <a:rPr lang="fr-FR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</a:t>
            </a:r>
            <a:r>
              <a:rPr lang="fr-FR" b="1" baseline="-250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</a:t>
            </a:r>
            <a:r>
              <a:rPr lang="fr-FR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&lt; 0.01                          </a:t>
            </a:r>
            <a:r>
              <a:rPr lang="fr-FR" b="1" dirty="0" smtClean="0">
                <a:latin typeface="+mj-lt"/>
              </a:rPr>
              <a:t>0.01 &lt; </a:t>
            </a:r>
            <a:r>
              <a:rPr lang="fr-FR" b="1" dirty="0" err="1" smtClean="0">
                <a:latin typeface="+mj-lt"/>
              </a:rPr>
              <a:t>x</a:t>
            </a:r>
            <a:r>
              <a:rPr lang="fr-FR" b="1" baseline="-25000" dirty="0" err="1" smtClean="0">
                <a:latin typeface="+mj-lt"/>
              </a:rPr>
              <a:t>B</a:t>
            </a:r>
            <a:r>
              <a:rPr lang="fr-FR" b="1" dirty="0" smtClean="0">
                <a:latin typeface="+mj-lt"/>
              </a:rPr>
              <a:t> &lt; 0.03                    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0.03 &lt;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</a:t>
            </a:r>
            <a:r>
              <a:rPr lang="fr-FR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endParaRPr lang="fr-FR" b="1" dirty="0" smtClean="0">
              <a:latin typeface="+mj-lt"/>
            </a:endParaRPr>
          </a:p>
          <a:p>
            <a:endParaRPr lang="fr-FR" b="1" dirty="0"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20272" y="377974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BH</a:t>
            </a:r>
            <a:endParaRPr lang="fr-FR" b="1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2009 DVCS test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(10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days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short RPD+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target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12160" y="5229200"/>
            <a:ext cx="3024336" cy="15567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084168" y="5445224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54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evts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  <a:sym typeface="Symbol"/>
              </a:rPr>
              <a:t></a:t>
            </a:r>
            <a:r>
              <a:rPr lang="en-US" b="1" dirty="0" smtClean="0">
                <a:latin typeface="+mj-lt"/>
              </a:rPr>
              <a:t> 20  BH </a:t>
            </a:r>
          </a:p>
          <a:p>
            <a:r>
              <a:rPr lang="en-US" b="1" dirty="0" smtClean="0">
                <a:latin typeface="+mj-lt"/>
              </a:rPr>
              <a:t>              +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en-US" b="1" dirty="0" smtClean="0">
                <a:latin typeface="+mj-lt"/>
              </a:rPr>
              <a:t>DVCS</a:t>
            </a:r>
          </a:p>
          <a:p>
            <a:r>
              <a:rPr lang="en-US" b="1" dirty="0" smtClean="0">
                <a:latin typeface="+mj-lt"/>
              </a:rPr>
              <a:t>              + about 12 </a:t>
            </a:r>
            <a:r>
              <a:rPr lang="en-US" b="1" dirty="0" smtClean="0">
                <a:latin typeface="+mj-lt"/>
                <a:sym typeface="Symbol"/>
              </a:rPr>
              <a:t> from </a:t>
            </a:r>
            <a:r>
              <a:rPr lang="en-US" b="1" baseline="30000" dirty="0" smtClean="0">
                <a:latin typeface="+mj-lt"/>
              </a:rPr>
              <a:t>0  </a:t>
            </a:r>
            <a:endParaRPr lang="en-US" b="1" dirty="0" smtClean="0">
              <a:latin typeface="+mj-lt"/>
            </a:endParaRPr>
          </a:p>
        </p:txBody>
      </p:sp>
      <p:sp>
        <p:nvSpPr>
          <p:cNvPr id="30" name="TextBox 5"/>
          <p:cNvSpPr txBox="1"/>
          <p:nvPr/>
        </p:nvSpPr>
        <p:spPr>
          <a:xfrm>
            <a:off x="107504" y="5229200"/>
            <a:ext cx="4464496" cy="15388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Є</a:t>
            </a:r>
            <a:r>
              <a:rPr lang="en-US" sz="2400" b="1" baseline="-25000" dirty="0" smtClean="0">
                <a:solidFill>
                  <a:srgbClr val="003399"/>
                </a:solidFill>
                <a:latin typeface="+mj-lt"/>
                <a:sym typeface="Symbol"/>
              </a:rPr>
              <a:t> p </a:t>
            </a:r>
            <a:r>
              <a:rPr lang="en-US" sz="2400" b="1" baseline="-25000" dirty="0" smtClean="0">
                <a:solidFill>
                  <a:srgbClr val="003399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2400" b="1" baseline="-25000" dirty="0" smtClean="0">
                <a:solidFill>
                  <a:srgbClr val="003399"/>
                </a:solidFill>
                <a:latin typeface="+mj-lt"/>
                <a:sym typeface="Symbol"/>
              </a:rPr>
              <a:t>’ p</a:t>
            </a:r>
            <a:r>
              <a:rPr lang="en-US" sz="2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</a:t>
            </a:r>
            <a:r>
              <a:rPr lang="en-US" sz="2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35%</a:t>
            </a:r>
          </a:p>
          <a:p>
            <a:endParaRPr lang="en-US" sz="10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prstClr val="black"/>
                </a:solidFill>
                <a:latin typeface="+mj-lt"/>
                <a:sym typeface="Symbol"/>
              </a:rPr>
              <a:t> (0.8)</a:t>
            </a:r>
            <a:r>
              <a:rPr lang="en-US" sz="1400" baseline="30000" dirty="0" smtClean="0">
                <a:solidFill>
                  <a:prstClr val="black"/>
                </a:solidFill>
                <a:latin typeface="+mj-lt"/>
                <a:sym typeface="Symbol"/>
              </a:rPr>
              <a:t>4 </a:t>
            </a:r>
            <a:r>
              <a:rPr lang="en-US" sz="1400" dirty="0" smtClean="0">
                <a:solidFill>
                  <a:prstClr val="black"/>
                </a:solidFill>
                <a:latin typeface="+mj-lt"/>
                <a:sym typeface="Symbol"/>
              </a:rPr>
              <a:t>for SPS + COMPASS avail. + trigger </a:t>
            </a:r>
            <a:r>
              <a:rPr lang="en-US" sz="1400" dirty="0" err="1" smtClean="0">
                <a:solidFill>
                  <a:prstClr val="black"/>
                </a:solidFill>
                <a:latin typeface="+mj-lt"/>
                <a:sym typeface="Symbol"/>
              </a:rPr>
              <a:t>eff</a:t>
            </a:r>
            <a:r>
              <a:rPr lang="en-US" sz="1400" dirty="0" smtClean="0">
                <a:solidFill>
                  <a:prstClr val="black"/>
                </a:solidFill>
                <a:latin typeface="+mj-lt"/>
                <a:sym typeface="Symbol"/>
              </a:rPr>
              <a:t> + dead time</a:t>
            </a:r>
          </a:p>
          <a:p>
            <a:pPr marL="0" lvl="1" indent="0">
              <a:spcBef>
                <a:spcPts val="0"/>
              </a:spcBef>
              <a:buNone/>
            </a:pPr>
            <a:endParaRPr lang="fr-FR" sz="800" dirty="0" smtClean="0">
              <a:solidFill>
                <a:prstClr val="black"/>
              </a:solidFill>
              <a:latin typeface="+mj-l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fr-FR" dirty="0" smtClean="0">
                <a:solidFill>
                  <a:prstClr val="black"/>
                </a:solidFill>
                <a:latin typeface="+mj-lt"/>
              </a:rPr>
              <a:t>    </a:t>
            </a:r>
            <a:r>
              <a:rPr lang="en-US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</a:t>
            </a:r>
            <a:r>
              <a:rPr lang="en-US" baseline="-25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global</a:t>
            </a: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/>
              </a:rPr>
              <a:t></a:t>
            </a:r>
            <a:r>
              <a:rPr lang="en-US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0.14 </a:t>
            </a:r>
            <a:r>
              <a:rPr lang="fr-FR" sz="2000" dirty="0" smtClean="0">
                <a:solidFill>
                  <a:prstClr val="black"/>
                </a:solidFill>
                <a:latin typeface="+mj-lt"/>
                <a:sym typeface="Wingdings" pitchFamily="2" charset="2"/>
              </a:rPr>
              <a:t>     </a:t>
            </a:r>
            <a:r>
              <a:rPr lang="fr-FR" sz="1400" dirty="0" err="1" smtClean="0">
                <a:solidFill>
                  <a:prstClr val="black"/>
                </a:solidFill>
                <a:latin typeface="+mj-lt"/>
                <a:sym typeface="Wingdings" pitchFamily="2" charset="2"/>
              </a:rPr>
              <a:t>confirmed</a:t>
            </a:r>
            <a:r>
              <a:rPr lang="fr-FR" sz="1400" dirty="0" smtClean="0">
                <a:solidFill>
                  <a:prstClr val="black"/>
                </a:solidFill>
                <a:latin typeface="+mj-lt"/>
                <a:sym typeface="Wingdings" pitchFamily="2" charset="2"/>
              </a:rPr>
              <a:t>   </a:t>
            </a:r>
            <a:r>
              <a:rPr lang="en-US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</a:t>
            </a:r>
            <a:r>
              <a:rPr lang="en-US" sz="2000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global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0.1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         as assumed for  COMPASS II predictions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2" name="Group 1059"/>
          <p:cNvGrpSpPr>
            <a:grpSpLocks/>
          </p:cNvGrpSpPr>
          <p:nvPr/>
        </p:nvGrpSpPr>
        <p:grpSpPr bwMode="auto">
          <a:xfrm>
            <a:off x="142844" y="5124468"/>
            <a:ext cx="2533650" cy="1252538"/>
            <a:chOff x="158" y="1797"/>
            <a:chExt cx="1912" cy="858"/>
          </a:xfrm>
        </p:grpSpPr>
        <p:sp>
          <p:nvSpPr>
            <p:cNvPr id="63" name="Text Box 1069"/>
            <p:cNvSpPr txBox="1">
              <a:spLocks noChangeArrowheads="1"/>
            </p:cNvSpPr>
            <p:nvPr/>
          </p:nvSpPr>
          <p:spPr bwMode="auto">
            <a:xfrm>
              <a:off x="884" y="2342"/>
              <a:ext cx="280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</a:t>
              </a:r>
            </a:p>
          </p:txBody>
        </p:sp>
        <p:sp>
          <p:nvSpPr>
            <p:cNvPr id="54" name="AutoShape 1060"/>
            <p:cNvSpPr>
              <a:spLocks noChangeArrowheads="1"/>
            </p:cNvSpPr>
            <p:nvPr/>
          </p:nvSpPr>
          <p:spPr bwMode="auto">
            <a:xfrm>
              <a:off x="158" y="1979"/>
              <a:ext cx="1333" cy="366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/>
              <a:endParaRPr lang="fr-FR" b="1">
                <a:solidFill>
                  <a:schemeClr val="accent2"/>
                </a:solidFill>
              </a:endParaRPr>
            </a:p>
          </p:txBody>
        </p:sp>
        <p:sp>
          <p:nvSpPr>
            <p:cNvPr id="55" name="AutoShape 1061"/>
            <p:cNvSpPr>
              <a:spLocks noChangeArrowheads="1"/>
            </p:cNvSpPr>
            <p:nvPr/>
          </p:nvSpPr>
          <p:spPr bwMode="auto">
            <a:xfrm>
              <a:off x="1229" y="1797"/>
              <a:ext cx="743" cy="756"/>
            </a:xfrm>
            <a:prstGeom prst="parallelogram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endParaRPr lang="en-US">
                <a:latin typeface="Calibri" pitchFamily="34" charset="0"/>
              </a:endParaRPr>
            </a:p>
          </p:txBody>
        </p:sp>
        <p:sp>
          <p:nvSpPr>
            <p:cNvPr id="56" name="Line 1062"/>
            <p:cNvSpPr>
              <a:spLocks noChangeShapeType="1"/>
            </p:cNvSpPr>
            <p:nvPr/>
          </p:nvSpPr>
          <p:spPr bwMode="auto">
            <a:xfrm flipV="1">
              <a:off x="201" y="2187"/>
              <a:ext cx="547" cy="14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7" name="Line 1063"/>
            <p:cNvSpPr>
              <a:spLocks noChangeShapeType="1"/>
            </p:cNvSpPr>
            <p:nvPr/>
          </p:nvSpPr>
          <p:spPr bwMode="auto">
            <a:xfrm>
              <a:off x="748" y="2187"/>
              <a:ext cx="677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8" name="Line 1064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9" name="Line 1065"/>
            <p:cNvSpPr>
              <a:spLocks noChangeShapeType="1"/>
            </p:cNvSpPr>
            <p:nvPr/>
          </p:nvSpPr>
          <p:spPr bwMode="auto">
            <a:xfrm flipV="1">
              <a:off x="1425" y="2065"/>
              <a:ext cx="372" cy="12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0" name="Line 1066"/>
            <p:cNvSpPr>
              <a:spLocks noChangeShapeType="1"/>
            </p:cNvSpPr>
            <p:nvPr/>
          </p:nvSpPr>
          <p:spPr bwMode="auto">
            <a:xfrm>
              <a:off x="1425" y="2187"/>
              <a:ext cx="110" cy="219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1" name="Line 1067"/>
            <p:cNvSpPr>
              <a:spLocks noChangeShapeType="1"/>
            </p:cNvSpPr>
            <p:nvPr/>
          </p:nvSpPr>
          <p:spPr bwMode="auto">
            <a:xfrm flipV="1">
              <a:off x="748" y="2016"/>
              <a:ext cx="109" cy="171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2" name="Arc 1068"/>
            <p:cNvSpPr>
              <a:spLocks/>
            </p:cNvSpPr>
            <p:nvPr/>
          </p:nvSpPr>
          <p:spPr bwMode="auto">
            <a:xfrm rot="-8628797">
              <a:off x="1163" y="2138"/>
              <a:ext cx="185" cy="412"/>
            </a:xfrm>
            <a:custGeom>
              <a:avLst/>
              <a:gdLst>
                <a:gd name="T0" fmla="*/ 0 w 14024"/>
                <a:gd name="T1" fmla="*/ 0 h 21433"/>
                <a:gd name="T2" fmla="*/ 0 w 14024"/>
                <a:gd name="T3" fmla="*/ 0 h 21433"/>
                <a:gd name="T4" fmla="*/ 0 w 14024"/>
                <a:gd name="T5" fmla="*/ 0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4" name="Line 1070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5" name="Text Box 1071"/>
            <p:cNvSpPr txBox="1">
              <a:spLocks noChangeArrowheads="1"/>
            </p:cNvSpPr>
            <p:nvPr/>
          </p:nvSpPr>
          <p:spPr bwMode="auto">
            <a:xfrm>
              <a:off x="1791" y="1933"/>
              <a:ext cx="27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dirty="0">
                  <a:latin typeface="Lucida Grande"/>
                </a:rPr>
                <a:t>θ</a:t>
              </a:r>
              <a:endParaRPr lang="fr-FR" sz="2400" dirty="0">
                <a:latin typeface="Calibri" pitchFamily="34" charset="0"/>
              </a:endParaRPr>
            </a:p>
          </p:txBody>
        </p:sp>
        <p:sp>
          <p:nvSpPr>
            <p:cNvPr id="66" name="Text Box 1072"/>
            <p:cNvSpPr txBox="1">
              <a:spLocks noChangeArrowheads="1"/>
            </p:cNvSpPr>
            <p:nvPr/>
          </p:nvSpPr>
          <p:spPr bwMode="auto">
            <a:xfrm>
              <a:off x="567" y="1888"/>
              <a:ext cx="32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  <a:r>
                <a:rPr lang="fr-FR" sz="2400" b="1">
                  <a:solidFill>
                    <a:srgbClr val="6600CC"/>
                  </a:solidFill>
                  <a:latin typeface="Calibri" pitchFamily="34" charset="0"/>
                </a:rPr>
                <a:t>’</a:t>
              </a:r>
            </a:p>
          </p:txBody>
        </p:sp>
        <p:sp>
          <p:nvSpPr>
            <p:cNvPr id="67" name="Text Box 1073"/>
            <p:cNvSpPr txBox="1">
              <a:spLocks noChangeArrowheads="1"/>
            </p:cNvSpPr>
            <p:nvPr/>
          </p:nvSpPr>
          <p:spPr bwMode="auto">
            <a:xfrm>
              <a:off x="339" y="2024"/>
              <a:ext cx="26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</a:p>
          </p:txBody>
        </p:sp>
        <p:sp>
          <p:nvSpPr>
            <p:cNvPr id="68" name="Text Box 1074"/>
            <p:cNvSpPr txBox="1">
              <a:spLocks noChangeArrowheads="1"/>
            </p:cNvSpPr>
            <p:nvPr/>
          </p:nvSpPr>
          <p:spPr bwMode="auto">
            <a:xfrm>
              <a:off x="974" y="1888"/>
              <a:ext cx="34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*</a:t>
              </a:r>
            </a:p>
          </p:txBody>
        </p:sp>
        <p:sp>
          <p:nvSpPr>
            <p:cNvPr id="69" name="Text Box 1075"/>
            <p:cNvSpPr txBox="1">
              <a:spLocks noChangeArrowheads="1"/>
            </p:cNvSpPr>
            <p:nvPr/>
          </p:nvSpPr>
          <p:spPr bwMode="auto">
            <a:xfrm>
              <a:off x="1519" y="1797"/>
              <a:ext cx="23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70" name="Text Box 1076"/>
            <p:cNvSpPr txBox="1">
              <a:spLocks noChangeArrowheads="1"/>
            </p:cNvSpPr>
            <p:nvPr/>
          </p:nvSpPr>
          <p:spPr bwMode="auto">
            <a:xfrm>
              <a:off x="1376" y="2309"/>
              <a:ext cx="263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Calibri" pitchFamily="34" charset="0"/>
                </a:rPr>
                <a:t>p</a:t>
              </a:r>
            </a:p>
          </p:txBody>
        </p:sp>
      </p:grp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47664" y="152400"/>
            <a:ext cx="60780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Deeply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Virtual Compton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Scattering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3260725" y="6419874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ym typeface="Wingdings" pitchFamily="2" charset="2"/>
              </a:rPr>
              <a:t> </a:t>
            </a:r>
            <a:endParaRPr lang="fr-FR"/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2000240"/>
            <a:ext cx="9144000" cy="29718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5508104" y="4267944"/>
            <a:ext cx="331236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0" y="207644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  <a:latin typeface="+mj-lt"/>
              </a:rPr>
              <a:t>Phase 1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fr-FR" sz="2400" b="1" dirty="0">
                <a:solidFill>
                  <a:srgbClr val="FF0000"/>
                </a:solidFill>
                <a:latin typeface="+mj-lt"/>
              </a:rPr>
              <a:t>DVCS</a:t>
            </a:r>
            <a:r>
              <a:rPr lang="fr-FR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latin typeface="+mj-lt"/>
              </a:rPr>
              <a:t>experiment</a:t>
            </a:r>
            <a:endParaRPr lang="fr-FR" sz="2400" b="1" dirty="0">
              <a:solidFill>
                <a:srgbClr val="FF0000"/>
              </a:solidFill>
              <a:latin typeface="+mj-lt"/>
            </a:endParaRPr>
          </a:p>
          <a:p>
            <a:endParaRPr lang="fr-FR" sz="800" b="1" dirty="0">
              <a:solidFill>
                <a:srgbClr val="FF0066"/>
              </a:solidFill>
              <a:latin typeface="+mj-lt"/>
            </a:endParaRPr>
          </a:p>
          <a:p>
            <a:r>
              <a:rPr lang="fr-FR" sz="2000" b="1" dirty="0">
                <a:latin typeface="+mj-lt"/>
              </a:rPr>
              <a:t>   </a:t>
            </a:r>
            <a:r>
              <a:rPr lang="fr-FR" sz="2000" b="1" dirty="0" err="1">
                <a:solidFill>
                  <a:srgbClr val="0070C0"/>
                </a:solidFill>
                <a:latin typeface="+mj-lt"/>
              </a:rPr>
              <a:t>with</a:t>
            </a:r>
            <a:r>
              <a:rPr lang="fr-FR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800" b="1" dirty="0">
                <a:solidFill>
                  <a:srgbClr val="0070C0"/>
                </a:solidFill>
                <a:latin typeface="+mj-lt"/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+</a:t>
            </a:r>
            <a:r>
              <a:rPr lang="fr-FR" sz="2000" b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fr-FR" sz="2800" b="1" dirty="0">
                <a:solidFill>
                  <a:srgbClr val="0070C0"/>
                </a:solidFill>
                <a:latin typeface="+mj-lt"/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- </a:t>
            </a:r>
            <a:r>
              <a:rPr lang="fr-FR" sz="2000" b="1" dirty="0" err="1">
                <a:solidFill>
                  <a:srgbClr val="0070C0"/>
                </a:solidFill>
                <a:latin typeface="+mj-lt"/>
                <a:sym typeface="Symbol" pitchFamily="18" charset="2"/>
              </a:rPr>
              <a:t>beam</a:t>
            </a:r>
            <a:r>
              <a:rPr lang="fr-FR" sz="2000" b="1" dirty="0">
                <a:solidFill>
                  <a:srgbClr val="0070C0"/>
                </a:solidFill>
                <a:latin typeface="+mj-lt"/>
                <a:sym typeface="Symbol" pitchFamily="18" charset="2"/>
              </a:rPr>
              <a:t>  </a:t>
            </a:r>
            <a:r>
              <a:rPr lang="fr-FR" sz="2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+ </a:t>
            </a:r>
            <a:r>
              <a:rPr lang="fr-FR" sz="2000" dirty="0" err="1">
                <a:solidFill>
                  <a:srgbClr val="0070C0"/>
                </a:solidFill>
                <a:latin typeface="+mj-lt"/>
                <a:sym typeface="Symbol" pitchFamily="18" charset="2"/>
              </a:rPr>
              <a:t>unpolarized</a:t>
            </a:r>
            <a:r>
              <a:rPr lang="fr-FR" sz="2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latin typeface="+mj-lt"/>
                <a:sym typeface="Symbol" pitchFamily="18" charset="2"/>
              </a:rPr>
              <a:t>2.5m long </a:t>
            </a:r>
            <a:r>
              <a:rPr lang="fr-FR" sz="2000" dirty="0">
                <a:solidFill>
                  <a:srgbClr val="0070C0"/>
                </a:solidFill>
                <a:latin typeface="+mj-lt"/>
                <a:sym typeface="Symbol" pitchFamily="18" charset="2"/>
              </a:rPr>
              <a:t>LH2 (proton) </a:t>
            </a:r>
            <a:r>
              <a:rPr lang="fr-FR" sz="2000" dirty="0" err="1">
                <a:solidFill>
                  <a:srgbClr val="0070C0"/>
                </a:solidFill>
                <a:latin typeface="+mj-lt"/>
                <a:sym typeface="Symbol" pitchFamily="18" charset="2"/>
              </a:rPr>
              <a:t>target</a:t>
            </a:r>
            <a:r>
              <a:rPr lang="fr-FR" dirty="0">
                <a:solidFill>
                  <a:srgbClr val="0070C0"/>
                </a:solidFill>
                <a:latin typeface="+mj-lt"/>
              </a:rPr>
              <a:t>                  </a:t>
            </a:r>
          </a:p>
        </p:txBody>
      </p:sp>
      <p:sp>
        <p:nvSpPr>
          <p:cNvPr id="3090" name="Rectangle 7"/>
          <p:cNvSpPr>
            <a:spLocks noChangeArrowheads="1"/>
          </p:cNvSpPr>
          <p:nvPr/>
        </p:nvSpPr>
        <p:spPr bwMode="auto">
          <a:xfrm>
            <a:off x="714348" y="3200398"/>
            <a:ext cx="7215238" cy="728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785786" y="3214686"/>
            <a:ext cx="7633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S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1447915" y="3286124"/>
            <a:ext cx="2909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b="1" dirty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fr-FR" sz="2400" b="1" dirty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2400" dirty="0" smtClean="0"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 smtClean="0">
                <a:latin typeface="Monotype Corsiva" pitchFamily="66" charset="0"/>
                <a:sym typeface="Symbol" pitchFamily="18" charset="2"/>
              </a:rPr>
              <a:t> </a:t>
            </a:r>
            <a:endParaRPr lang="fr-FR" sz="2200" b="1" dirty="0">
              <a:latin typeface="Monotype Corsiva" pitchFamily="66" charset="0"/>
              <a:sym typeface="Symbol" pitchFamily="18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43693" y="4120044"/>
            <a:ext cx="33137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latin typeface="+mj-lt"/>
              </a:rPr>
              <a:t>Using</a:t>
            </a:r>
            <a:r>
              <a:rPr lang="fr-FR" sz="2000" dirty="0" smtClean="0">
                <a:latin typeface="+mj-lt"/>
              </a:rPr>
              <a:t> S</a:t>
            </a:r>
            <a:r>
              <a:rPr lang="fr-FR" sz="2000" i="1" baseline="-25000" dirty="0" smtClean="0">
                <a:latin typeface="+mj-lt"/>
              </a:rPr>
              <a:t>CS,U</a:t>
            </a:r>
            <a:r>
              <a:rPr lang="en-GB" sz="2000" dirty="0" smtClean="0">
                <a:latin typeface="+mj-lt"/>
              </a:rPr>
              <a:t> and </a:t>
            </a:r>
            <a:r>
              <a:rPr lang="fr-FR" sz="2000" dirty="0" smtClean="0">
                <a:latin typeface="+mj-lt"/>
              </a:rPr>
              <a:t>BH </a:t>
            </a:r>
            <a:r>
              <a:rPr lang="fr-FR" sz="2000" dirty="0" err="1" smtClean="0">
                <a:latin typeface="+mj-lt"/>
              </a:rPr>
              <a:t>subtraction</a:t>
            </a:r>
            <a:endParaRPr lang="fr-FR" sz="2000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84702" y="4510861"/>
            <a:ext cx="26272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smtClean="0"/>
              <a:t>a</a:t>
            </a:r>
            <a:r>
              <a:rPr lang="en-GB" sz="2000" dirty="0" err="1" smtClean="0"/>
              <a:t>nd</a:t>
            </a:r>
            <a:r>
              <a:rPr lang="en-GB" sz="2000" dirty="0" smtClean="0"/>
              <a:t>  integration over </a:t>
            </a:r>
            <a:r>
              <a:rPr lang="en-GB" sz="2000" dirty="0" smtClean="0">
                <a:sym typeface="Symbol" pitchFamily="18" charset="2"/>
              </a:rPr>
              <a:t></a:t>
            </a:r>
            <a:endParaRPr lang="fr-FR" sz="2000" dirty="0" smtClean="0"/>
          </a:p>
          <a:p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4286248" y="3357562"/>
            <a:ext cx="3143272" cy="42862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500694" y="3786190"/>
            <a:ext cx="431528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fr-FR" sz="3200" dirty="0" smtClean="0">
                <a:sym typeface="Wingdings 3"/>
              </a:rPr>
              <a:t></a:t>
            </a:r>
            <a:endParaRPr lang="fr-FR" sz="3200" dirty="0"/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428596" y="903279"/>
            <a:ext cx="8077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>
                <a:latin typeface="+mj-lt"/>
              </a:rPr>
              <a:t>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i="1" baseline="-16000" dirty="0">
                <a:latin typeface="+mj-lt"/>
              </a:rPr>
              <a:t>(</a:t>
            </a:r>
            <a:r>
              <a:rPr lang="el-GR" sz="2400" b="1" i="1" baseline="-16000" dirty="0">
                <a:latin typeface="+mj-lt"/>
              </a:rPr>
              <a:t>μ</a:t>
            </a:r>
            <a:r>
              <a:rPr lang="fr-FR" sz="2400" b="1" i="1" baseline="-16000" dirty="0">
                <a:latin typeface="+mj-lt"/>
              </a:rPr>
              <a:t>p</a:t>
            </a:r>
            <a:r>
              <a:rPr lang="el-GR" sz="2400" b="1" i="1" baseline="-16000" dirty="0">
                <a:latin typeface="+mj-lt"/>
                <a:sym typeface="Symbol" pitchFamily="18" charset="2"/>
              </a:rPr>
              <a:t>μ</a:t>
            </a:r>
            <a:r>
              <a:rPr lang="fr-FR" sz="2400" b="1" i="1" baseline="-16000" dirty="0">
                <a:latin typeface="+mj-lt"/>
                <a:sym typeface="Symbol" pitchFamily="18" charset="2"/>
              </a:rPr>
              <a:t>p</a:t>
            </a:r>
            <a:r>
              <a:rPr lang="el-GR" sz="2400" b="1" i="1" baseline="-16000" dirty="0">
                <a:latin typeface="+mj-lt"/>
                <a:sym typeface="Symbol" pitchFamily="18" charset="2"/>
              </a:rPr>
              <a:t></a:t>
            </a:r>
            <a:r>
              <a:rPr lang="fr-FR" sz="2400" b="1" i="1" baseline="-16000" dirty="0">
                <a:latin typeface="+mj-lt"/>
                <a:sym typeface="Symbol" pitchFamily="18" charset="2"/>
              </a:rPr>
              <a:t>)</a:t>
            </a:r>
            <a:r>
              <a:rPr lang="fr-FR" sz="2400" b="1" dirty="0">
                <a:latin typeface="+mj-lt"/>
              </a:rPr>
              <a:t> = 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>
                <a:latin typeface="+mj-lt"/>
              </a:rPr>
              <a:t>BH </a:t>
            </a:r>
            <a:r>
              <a:rPr lang="fr-FR" sz="2400" b="1" i="1" baseline="30000" dirty="0">
                <a:latin typeface="+mj-lt"/>
              </a:rPr>
              <a:t>  </a:t>
            </a:r>
            <a:r>
              <a:rPr lang="fr-FR" sz="2400" b="1" dirty="0">
                <a:latin typeface="+mj-lt"/>
              </a:rPr>
              <a:t>+ 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 err="1">
                <a:latin typeface="+mj-lt"/>
              </a:rPr>
              <a:t>DVCS</a:t>
            </a:r>
            <a:r>
              <a:rPr lang="fr-FR" sz="2400" b="1" i="1" baseline="-18000" dirty="0" err="1">
                <a:latin typeface="+mj-lt"/>
              </a:rPr>
              <a:t>unpol</a:t>
            </a:r>
            <a:r>
              <a:rPr lang="fr-FR" sz="2400" b="1" i="1" baseline="-18000" dirty="0">
                <a:latin typeface="+mj-lt"/>
              </a:rPr>
              <a:t> </a:t>
            </a:r>
            <a:r>
              <a:rPr lang="fr-FR" sz="2400" b="1" i="1" baseline="30000" dirty="0">
                <a:latin typeface="+mj-lt"/>
              </a:rPr>
              <a:t>   </a:t>
            </a:r>
            <a:r>
              <a:rPr lang="fr-FR" sz="2400" b="1" dirty="0"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 err="1">
                <a:latin typeface="+mj-lt"/>
              </a:rPr>
              <a:t>DVCS</a:t>
            </a:r>
            <a:r>
              <a:rPr lang="fr-FR" sz="2400" b="1" i="1" baseline="-18000" dirty="0" err="1">
                <a:latin typeface="+mj-lt"/>
              </a:rPr>
              <a:t>pol</a:t>
            </a:r>
            <a:r>
              <a:rPr lang="fr-FR" sz="2400" b="1" i="1" baseline="-18000" dirty="0">
                <a:latin typeface="+mj-lt"/>
              </a:rPr>
              <a:t> </a:t>
            </a:r>
            <a:r>
              <a:rPr lang="fr-FR" sz="2400" b="1" i="1" baseline="30000" dirty="0">
                <a:latin typeface="+mj-lt"/>
              </a:rPr>
              <a:t> </a:t>
            </a:r>
          </a:p>
          <a:p>
            <a:endParaRPr lang="fr-FR" sz="2400" b="1" i="1" baseline="30000" dirty="0">
              <a:solidFill>
                <a:srgbClr val="6600CC"/>
              </a:solidFill>
              <a:latin typeface="+mj-lt"/>
            </a:endParaRPr>
          </a:p>
          <a:p>
            <a:r>
              <a:rPr lang="fr-FR" sz="2400" b="1" dirty="0">
                <a:solidFill>
                  <a:srgbClr val="6600CC"/>
                </a:solidFill>
                <a:latin typeface="+mj-lt"/>
              </a:rPr>
              <a:t>          </a:t>
            </a:r>
            <a:r>
              <a:rPr lang="fr-FR" sz="2400" b="1" dirty="0" smtClean="0">
                <a:solidFill>
                  <a:srgbClr val="6600CC"/>
                </a:solidFill>
                <a:latin typeface="+mj-lt"/>
              </a:rPr>
              <a:t>         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</a:t>
            </a:r>
            <a:r>
              <a:rPr lang="fr-FR" sz="2400" b="1" baseline="30000" dirty="0" err="1">
                <a:latin typeface="+mj-lt"/>
              </a:rPr>
              <a:t>BH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i="1" dirty="0" err="1">
                <a:latin typeface="Monotype Corsiva" pitchFamily="66" charset="0"/>
              </a:rPr>
              <a:t>Re</a:t>
            </a:r>
            <a:r>
              <a:rPr lang="fr-FR" sz="2400" b="1" dirty="0">
                <a:latin typeface="Monotype Corsiva" pitchFamily="66" charset="0"/>
              </a:rPr>
              <a:t> </a:t>
            </a:r>
            <a:r>
              <a:rPr lang="fr-FR" sz="2400" b="1" dirty="0">
                <a:latin typeface="+mj-lt"/>
              </a:rPr>
              <a:t>A</a:t>
            </a:r>
            <a:r>
              <a:rPr lang="fr-FR" sz="2400" b="1" baseline="30000" dirty="0">
                <a:latin typeface="+mj-lt"/>
              </a:rPr>
              <a:t>DVCS  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smtClean="0">
                <a:latin typeface="+mj-lt"/>
              </a:rPr>
              <a:t>     </a:t>
            </a:r>
            <a:r>
              <a:rPr lang="fr-FR" sz="2400" b="1" dirty="0">
                <a:latin typeface="+mj-lt"/>
              </a:rPr>
              <a:t>+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 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</a:t>
            </a:r>
            <a:r>
              <a:rPr lang="fr-FR" sz="2400" b="1" baseline="30000" dirty="0" err="1">
                <a:latin typeface="+mj-lt"/>
              </a:rPr>
              <a:t>BH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i="1" dirty="0">
                <a:latin typeface="Monotype Corsiva" pitchFamily="66" charset="0"/>
              </a:rPr>
              <a:t>Im</a:t>
            </a:r>
            <a:r>
              <a:rPr lang="fr-FR" sz="2400" b="1" i="1" dirty="0"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A</a:t>
            </a:r>
            <a:r>
              <a:rPr lang="fr-FR" sz="2400" b="1" baseline="30000" dirty="0">
                <a:latin typeface="+mj-lt"/>
              </a:rPr>
              <a:t>DVCS</a:t>
            </a:r>
          </a:p>
          <a:p>
            <a:endParaRPr lang="fr-FR" sz="2400" b="1" baseline="30000" dirty="0">
              <a:solidFill>
                <a:srgbClr val="6600CC"/>
              </a:solidFill>
              <a:latin typeface="+mj-lt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rot="10800000" flipV="1">
            <a:off x="4788024" y="908720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10800000" flipV="1">
            <a:off x="2555777" y="1412776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3491880" y="2103239"/>
            <a:ext cx="420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fr-FR" sz="2400" b="1" dirty="0" err="1" smtClean="0">
                <a:solidFill>
                  <a:srgbClr val="0070C0"/>
                </a:solidFill>
                <a:latin typeface="+mj-lt"/>
              </a:rPr>
              <a:t>study</a:t>
            </a:r>
            <a:r>
              <a:rPr lang="fr-FR" sz="24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+mj-lt"/>
              </a:rPr>
              <a:t>the transverse </a:t>
            </a:r>
            <a:r>
              <a:rPr lang="fr-FR" sz="2400" b="1" dirty="0" err="1" smtClean="0">
                <a:solidFill>
                  <a:srgbClr val="FF0000"/>
                </a:solidFill>
                <a:latin typeface="+mj-lt"/>
              </a:rPr>
              <a:t>imaging</a:t>
            </a:r>
            <a:endParaRPr lang="fr-FR" dirty="0">
              <a:latin typeface="+mj-lt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580112" y="4182179"/>
            <a:ext cx="3202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DVCS</a:t>
            </a:r>
            <a:r>
              <a:rPr lang="fr-FR" sz="2800" b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t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exp(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|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|</a:t>
            </a: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fr-FR" sz="20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fr-FR" sz="2000" b="1" i="1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5220072" y="3286124"/>
            <a:ext cx="780688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6" name="Object 24"/>
          <p:cNvGraphicFramePr>
            <a:graphicFrameLocks noChangeAspect="1"/>
          </p:cNvGraphicFramePr>
          <p:nvPr/>
        </p:nvGraphicFramePr>
        <p:xfrm>
          <a:off x="4392613" y="3328988"/>
          <a:ext cx="2897187" cy="444500"/>
        </p:xfrm>
        <a:graphic>
          <a:graphicData uri="http://schemas.openxmlformats.org/presentationml/2006/ole">
            <p:oleObj spid="_x0000_s1026" name="Equation" r:id="rId3" imgW="13842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079" grpId="0" animBg="1"/>
      <p:bldP spid="3090" grpId="0" animBg="1"/>
      <p:bldP spid="25622" grpId="0" animBg="1"/>
      <p:bldP spid="3095" grpId="0"/>
      <p:bldP spid="25" grpId="0"/>
      <p:bldP spid="26" grpId="0"/>
      <p:bldP spid="28" grpId="0" animBg="1"/>
      <p:bldP spid="72" grpId="0"/>
      <p:bldP spid="40" grpId="0"/>
      <p:bldP spid="43" grpId="0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5"/>
          <p:cNvCxnSpPr/>
          <p:nvPr/>
        </p:nvCxnSpPr>
        <p:spPr bwMode="auto">
          <a:xfrm flipH="1">
            <a:off x="5421285" y="2780928"/>
            <a:ext cx="1238947" cy="1002846"/>
          </a:xfrm>
          <a:prstGeom prst="line">
            <a:avLst/>
          </a:prstGeom>
          <a:solidFill>
            <a:srgbClr val="FFFF00"/>
          </a:solidFill>
          <a:ln w="50800" cap="flat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Ellipse 4"/>
          <p:cNvSpPr/>
          <p:nvPr/>
        </p:nvSpPr>
        <p:spPr bwMode="auto">
          <a:xfrm>
            <a:off x="2816805" y="3474005"/>
            <a:ext cx="3051339" cy="211523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feld 4"/>
          <p:cNvSpPr txBox="1"/>
          <p:nvPr/>
        </p:nvSpPr>
        <p:spPr>
          <a:xfrm>
            <a:off x="2904701" y="3645024"/>
            <a:ext cx="28234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Upgrade existing</a:t>
            </a:r>
          </a:p>
          <a:p>
            <a:pPr>
              <a:lnSpc>
                <a:spcPct val="150000"/>
              </a:lnSpc>
            </a:pPr>
            <a:r>
              <a:rPr lang="en-US" sz="24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COMPASS </a:t>
            </a:r>
            <a:r>
              <a:rPr lang="en-US" sz="2400" i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Spectro</a:t>
            </a:r>
            <a:endParaRPr lang="en-US" sz="2400" i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400" i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@ CERN/SPS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59364" y="1052736"/>
            <a:ext cx="3273076" cy="16927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rgbClr val="000066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000099"/>
                </a:solidFill>
                <a:ea typeface="Tahoma" pitchFamily="34" charset="0"/>
                <a:cs typeface="Tahoma" pitchFamily="34" charset="0"/>
              </a:rPr>
              <a:t>Drell</a:t>
            </a:r>
            <a:r>
              <a:rPr lang="en-US" sz="2400" b="0" dirty="0" smtClean="0">
                <a:solidFill>
                  <a:srgbClr val="000099"/>
                </a:solidFill>
                <a:ea typeface="Tahoma" pitchFamily="34" charset="0"/>
                <a:cs typeface="Tahoma" pitchFamily="34" charset="0"/>
              </a:rPr>
              <a:t>-Yan </a:t>
            </a:r>
            <a:r>
              <a:rPr lang="en-US" sz="2400" dirty="0" smtClean="0">
                <a:solidFill>
                  <a:srgbClr val="000099"/>
                </a:solidFill>
                <a:ea typeface="Tahoma" pitchFamily="34" charset="0"/>
                <a:cs typeface="Tahoma" pitchFamily="34" charset="0"/>
              </a:rPr>
              <a:t>measure</a:t>
            </a:r>
            <a:r>
              <a:rPr lang="en-US" sz="2400" b="0" dirty="0" smtClean="0">
                <a:solidFill>
                  <a:srgbClr val="000099"/>
                </a:solidFill>
                <a:ea typeface="Tahoma" pitchFamily="34" charset="0"/>
                <a:cs typeface="Tahoma" pitchFamily="34" charset="0"/>
              </a:rPr>
              <a:t>ments</a:t>
            </a:r>
          </a:p>
          <a:p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Sivers PDF</a:t>
            </a:r>
          </a:p>
          <a:p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Boer Mulders PDF</a:t>
            </a:r>
          </a:p>
          <a:p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Test of factorization approach</a:t>
            </a:r>
          </a:p>
          <a:p>
            <a:r>
              <a:rPr lang="en-US" sz="2000" i="0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Data </a:t>
            </a:r>
            <a:r>
              <a:rPr lang="en-US" sz="2000" i="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taking 2014</a:t>
            </a:r>
            <a:endParaRPr lang="en-US" sz="2000" i="0" dirty="0">
              <a:solidFill>
                <a:srgbClr val="FF000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7221" y="1016729"/>
            <a:ext cx="3874779" cy="2000548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ffectLst>
            <a:glow rad="63500">
              <a:srgbClr val="000066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99"/>
                </a:solidFill>
                <a:ea typeface="Tahoma" pitchFamily="34" charset="0"/>
                <a:cs typeface="Tahoma" pitchFamily="34" charset="0"/>
              </a:rPr>
              <a:t>DVCS &amp; HEMP </a:t>
            </a:r>
            <a:r>
              <a:rPr lang="en-US" sz="2400" dirty="0" smtClean="0">
                <a:solidFill>
                  <a:srgbClr val="000099"/>
                </a:solidFill>
                <a:ea typeface="Tahoma" pitchFamily="34" charset="0"/>
                <a:cs typeface="Tahoma" pitchFamily="34" charset="0"/>
              </a:rPr>
              <a:t>measurem</a:t>
            </a:r>
            <a:r>
              <a:rPr lang="en-US" sz="2400" b="0" dirty="0" smtClean="0">
                <a:solidFill>
                  <a:srgbClr val="000099"/>
                </a:solidFill>
                <a:ea typeface="Tahoma" pitchFamily="34" charset="0"/>
                <a:cs typeface="Tahoma" pitchFamily="34" charset="0"/>
              </a:rPr>
              <a:t>ents</a:t>
            </a:r>
          </a:p>
          <a:p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Transverse Imaging of the proton</a:t>
            </a:r>
          </a:p>
          <a:p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Beam charge &amp; spin </a:t>
            </a:r>
          </a:p>
          <a:p>
            <a:r>
              <a:rPr lang="en-US" sz="2000" dirty="0" smtClean="0">
                <a:ea typeface="Tahoma" pitchFamily="34" charset="0"/>
                <a:cs typeface="Tahoma" pitchFamily="34" charset="0"/>
              </a:rPr>
              <a:t>   s</a:t>
            </a:r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um, difference and asymmetry</a:t>
            </a:r>
          </a:p>
          <a:p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GPD H,  later</a:t>
            </a:r>
            <a:r>
              <a:rPr lang="de-DE" sz="2000" b="0" i="0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i="0" dirty="0" smtClean="0">
                <a:ea typeface="Tahoma" pitchFamily="34" charset="0"/>
                <a:cs typeface="Tahoma" pitchFamily="34" charset="0"/>
              </a:rPr>
              <a:t>GPD E</a:t>
            </a:r>
          </a:p>
          <a:p>
            <a:r>
              <a:rPr lang="en-US" sz="2000" i="0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Data </a:t>
            </a:r>
            <a:r>
              <a:rPr lang="en-US" sz="2000" i="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taking (2012), </a:t>
            </a:r>
            <a:r>
              <a:rPr lang="en-US" sz="2000" i="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2015 &amp; 16</a:t>
            </a:r>
            <a:endParaRPr lang="en-US" sz="2000" i="0" dirty="0">
              <a:solidFill>
                <a:srgbClr val="FF000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7545" y="3618309"/>
            <a:ext cx="1872207" cy="16927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63500">
              <a:srgbClr val="000066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0" i="0" dirty="0" smtClean="0">
                <a:solidFill>
                  <a:srgbClr val="000099"/>
                </a:solidFill>
                <a:latin typeface="+mj-lt"/>
                <a:ea typeface="Tahoma" pitchFamily="34" charset="0"/>
                <a:cs typeface="Tahoma" pitchFamily="34" charset="0"/>
              </a:rPr>
              <a:t>SIDIS </a:t>
            </a:r>
            <a:r>
              <a:rPr lang="en-US" sz="2400" b="0" i="0" dirty="0" err="1" smtClean="0">
                <a:solidFill>
                  <a:srgbClr val="000099"/>
                </a:solidFill>
                <a:latin typeface="+mj-lt"/>
                <a:ea typeface="Tahoma" pitchFamily="34" charset="0"/>
                <a:cs typeface="Tahoma" pitchFamily="34" charset="0"/>
              </a:rPr>
              <a:t>expts</a:t>
            </a:r>
            <a:r>
              <a:rPr lang="en-US" sz="2400" b="0" i="0" dirty="0" smtClean="0">
                <a:solidFill>
                  <a:srgbClr val="000099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sz="2000" b="0" i="0" dirty="0" smtClean="0">
                <a:latin typeface="+mj-lt"/>
                <a:ea typeface="Tahoma" pitchFamily="34" charset="0"/>
                <a:cs typeface="Tahoma" pitchFamily="34" charset="0"/>
              </a:rPr>
              <a:t>PDFs and </a:t>
            </a:r>
            <a:r>
              <a:rPr lang="en-US" sz="2000" b="0" i="0" dirty="0" err="1" smtClean="0">
                <a:latin typeface="+mj-lt"/>
                <a:ea typeface="Tahoma" pitchFamily="34" charset="0"/>
                <a:cs typeface="Tahoma" pitchFamily="34" charset="0"/>
              </a:rPr>
              <a:t>Frag.F</a:t>
            </a:r>
            <a:r>
              <a:rPr lang="en-US" sz="2000" b="0" i="0" dirty="0" smtClean="0">
                <a:latin typeface="+mj-lt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sz="2000" b="0" i="0" dirty="0" smtClean="0">
                <a:latin typeface="+mj-lt"/>
                <a:ea typeface="Tahoma" pitchFamily="34" charset="0"/>
                <a:cs typeface="Tahoma" pitchFamily="34" charset="0"/>
              </a:rPr>
              <a:t>s(x), </a:t>
            </a:r>
            <a:r>
              <a:rPr lang="en-US" sz="2000" b="0" i="0" dirty="0" err="1" smtClean="0">
                <a:latin typeface="+mj-lt"/>
                <a:ea typeface="Tahoma" pitchFamily="34" charset="0"/>
                <a:cs typeface="Tahoma" pitchFamily="34" charset="0"/>
              </a:rPr>
              <a:t>Kaon</a:t>
            </a:r>
            <a:r>
              <a:rPr lang="en-US" sz="2000" b="0" i="0" dirty="0" smtClean="0">
                <a:latin typeface="+mj-lt"/>
                <a:ea typeface="Tahoma" pitchFamily="34" charset="0"/>
                <a:cs typeface="Tahoma" pitchFamily="34" charset="0"/>
              </a:rPr>
              <a:t> FF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Data taking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parasitically</a:t>
            </a:r>
            <a:endParaRPr lang="en-US" sz="2000" b="0" i="0" dirty="0" smtClean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610702" y="3844205"/>
            <a:ext cx="2353786" cy="138499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76200">
              <a:srgbClr val="000066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0" i="0" dirty="0" err="1" smtClean="0">
                <a:solidFill>
                  <a:srgbClr val="000099"/>
                </a:solidFill>
                <a:latin typeface="+mj-lt"/>
                <a:ea typeface="Tahoma" pitchFamily="34" charset="0"/>
                <a:cs typeface="Tahoma" pitchFamily="34" charset="0"/>
              </a:rPr>
              <a:t>Primakoff</a:t>
            </a:r>
            <a:r>
              <a:rPr lang="en-US" sz="2400" b="0" i="0" dirty="0" smtClean="0">
                <a:solidFill>
                  <a:srgbClr val="000099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0" i="0" dirty="0" err="1" smtClean="0">
                <a:solidFill>
                  <a:srgbClr val="000099"/>
                </a:solidFill>
                <a:latin typeface="+mj-lt"/>
                <a:ea typeface="Tahoma" pitchFamily="34" charset="0"/>
                <a:cs typeface="Tahoma" pitchFamily="34" charset="0"/>
              </a:rPr>
              <a:t>expts</a:t>
            </a:r>
            <a:endParaRPr lang="en-US" sz="2400" b="0" i="0" dirty="0" smtClean="0">
              <a:solidFill>
                <a:srgbClr val="000099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el-GR" sz="2000" b="0" i="0" dirty="0" smtClean="0">
                <a:latin typeface="Calibri"/>
                <a:ea typeface="Tahoma" pitchFamily="34" charset="0"/>
                <a:cs typeface="Tahoma" pitchFamily="34" charset="0"/>
                <a:sym typeface="Symbol"/>
              </a:rPr>
              <a:t>π</a:t>
            </a:r>
            <a:r>
              <a:rPr lang="en-US" sz="2000" b="0" i="0" dirty="0" smtClean="0">
                <a:latin typeface="+mj-lt"/>
                <a:ea typeface="Tahoma" pitchFamily="34" charset="0"/>
                <a:cs typeface="Tahoma" pitchFamily="34" charset="0"/>
              </a:rPr>
              <a:t> and K </a:t>
            </a:r>
            <a:r>
              <a:rPr lang="en-US" sz="2000" b="0" i="0" dirty="0" err="1" smtClean="0">
                <a:latin typeface="+mj-lt"/>
                <a:ea typeface="Tahoma" pitchFamily="34" charset="0"/>
                <a:cs typeface="Tahoma" pitchFamily="34" charset="0"/>
              </a:rPr>
              <a:t>Polarizability</a:t>
            </a:r>
            <a:endParaRPr lang="en-US" sz="2000" b="0" i="0" dirty="0" smtClean="0"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en-US" sz="2000" b="0" i="0" dirty="0" err="1" smtClean="0">
                <a:latin typeface="+mj-lt"/>
                <a:ea typeface="Tahoma" pitchFamily="34" charset="0"/>
                <a:cs typeface="Tahoma" pitchFamily="34" charset="0"/>
              </a:rPr>
              <a:t>Chiral</a:t>
            </a:r>
            <a:r>
              <a:rPr lang="en-US" sz="2000" b="0" i="0" dirty="0" smtClean="0"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+mj-lt"/>
                <a:ea typeface="Tahoma" pitchFamily="34" charset="0"/>
                <a:cs typeface="Tahoma" pitchFamily="34" charset="0"/>
              </a:rPr>
              <a:t>Dynamics</a:t>
            </a:r>
            <a:endParaRPr lang="en-US" sz="2000" b="0" i="0" dirty="0" smtClean="0"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en-US" sz="2000" i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Data taking 2012</a:t>
            </a:r>
          </a:p>
        </p:txBody>
      </p:sp>
      <p:sp>
        <p:nvSpPr>
          <p:cNvPr id="11" name="Textfeld 5"/>
          <p:cNvSpPr txBox="1"/>
          <p:nvPr/>
        </p:nvSpPr>
        <p:spPr>
          <a:xfrm>
            <a:off x="2402981" y="5735578"/>
            <a:ext cx="45452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Proposal submitted to CERN: 05/2010 </a:t>
            </a:r>
          </a:p>
          <a:p>
            <a:pPr algn="l"/>
            <a:r>
              <a:rPr lang="en-US" sz="200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Approval </a:t>
            </a:r>
            <a:r>
              <a:rPr lang="en-US" sz="200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12/2010</a:t>
            </a:r>
            <a:r>
              <a:rPr lang="en-US" sz="200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cxnSp>
        <p:nvCxnSpPr>
          <p:cNvPr id="12" name="Gerade Verbindung 12"/>
          <p:cNvCxnSpPr>
            <a:stCxn id="8" idx="2"/>
          </p:cNvCxnSpPr>
          <p:nvPr/>
        </p:nvCxnSpPr>
        <p:spPr bwMode="auto">
          <a:xfrm>
            <a:off x="2634611" y="3017277"/>
            <a:ext cx="857269" cy="627747"/>
          </a:xfrm>
          <a:prstGeom prst="line">
            <a:avLst/>
          </a:prstGeom>
          <a:solidFill>
            <a:srgbClr val="FFFF00"/>
          </a:solidFill>
          <a:ln w="50800" cap="rnd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1547664" y="188640"/>
            <a:ext cx="588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 COMPASS-II program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7" name="Gerade Verbindung 19"/>
          <p:cNvCxnSpPr>
            <a:stCxn id="10" idx="1"/>
          </p:cNvCxnSpPr>
          <p:nvPr/>
        </p:nvCxnSpPr>
        <p:spPr bwMode="auto">
          <a:xfrm flipH="1">
            <a:off x="5796137" y="4536703"/>
            <a:ext cx="814565" cy="139121"/>
          </a:xfrm>
          <a:prstGeom prst="line">
            <a:avLst/>
          </a:prstGeom>
          <a:solidFill>
            <a:srgbClr val="FFFF00"/>
          </a:solidFill>
          <a:ln w="50800" cap="flat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17"/>
          <p:cNvCxnSpPr>
            <a:stCxn id="9" idx="3"/>
          </p:cNvCxnSpPr>
          <p:nvPr/>
        </p:nvCxnSpPr>
        <p:spPr bwMode="auto">
          <a:xfrm>
            <a:off x="2339752" y="4464695"/>
            <a:ext cx="504056" cy="260449"/>
          </a:xfrm>
          <a:prstGeom prst="line">
            <a:avLst/>
          </a:prstGeom>
          <a:solidFill>
            <a:srgbClr val="FFFF00"/>
          </a:solidFill>
          <a:ln w="50800" cap="flat" cmpd="sng" algn="ctr">
            <a:gradFill>
              <a:gsLst>
                <a:gs pos="0">
                  <a:srgbClr val="000066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572000" y="1052736"/>
            <a:ext cx="4572000" cy="2232248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-570" y="1052736"/>
            <a:ext cx="4500562" cy="2232248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endParaRPr lang="fr-FR" sz="1600" dirty="0" smtClean="0">
              <a:solidFill>
                <a:srgbClr val="0070C0"/>
              </a:solidFill>
            </a:endParaRPr>
          </a:p>
          <a:p>
            <a:pPr algn="ctr"/>
            <a:endParaRPr lang="fr-FR" sz="1600" dirty="0" smtClean="0">
              <a:solidFill>
                <a:srgbClr val="0070C0"/>
              </a:solidFill>
            </a:endParaRPr>
          </a:p>
          <a:p>
            <a:pPr algn="ctr"/>
            <a:endParaRPr lang="fr-FR" sz="1600" dirty="0" smtClean="0">
              <a:solidFill>
                <a:srgbClr val="0070C0"/>
              </a:solidFill>
            </a:endParaRPr>
          </a:p>
          <a:p>
            <a:pPr algn="ctr"/>
            <a:endParaRPr lang="fr-FR" sz="1600" dirty="0" smtClean="0">
              <a:solidFill>
                <a:srgbClr val="0070C0"/>
              </a:solidFill>
            </a:endParaRPr>
          </a:p>
          <a:p>
            <a:pPr algn="ctr"/>
            <a:r>
              <a:rPr lang="fr-FR" sz="1600" dirty="0" err="1" smtClean="0">
                <a:solidFill>
                  <a:srgbClr val="0070C0"/>
                </a:solidFill>
              </a:rPr>
              <a:t>mainly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dominated</a:t>
            </a:r>
            <a:r>
              <a:rPr lang="fr-FR" sz="1600" dirty="0" smtClean="0">
                <a:solidFill>
                  <a:srgbClr val="0070C0"/>
                </a:solidFill>
              </a:rPr>
              <a:t> by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H(x,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=x, t)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44624"/>
            <a:ext cx="82153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at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</a:p>
          <a:p>
            <a:pPr>
              <a:defRPr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/>
          <a:srcRect l="20214"/>
          <a:stretch>
            <a:fillRect/>
          </a:stretch>
        </p:blipFill>
        <p:spPr bwMode="auto">
          <a:xfrm>
            <a:off x="568446" y="3796425"/>
            <a:ext cx="4377386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102506" y="3724987"/>
            <a:ext cx="3357586" cy="17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16" descr="Diagonales larges vers le haut"/>
          <p:cNvSpPr>
            <a:spLocks noChangeArrowheads="1"/>
          </p:cNvSpPr>
          <p:nvPr/>
        </p:nvSpPr>
        <p:spPr bwMode="auto">
          <a:xfrm>
            <a:off x="959630" y="4610822"/>
            <a:ext cx="1571636" cy="114297"/>
          </a:xfrm>
          <a:prstGeom prst="rect">
            <a:avLst/>
          </a:prstGeom>
          <a:pattFill prst="wdUpDiag">
            <a:fgClr>
              <a:srgbClr val="FF0066"/>
            </a:fgClr>
            <a:bgClr>
              <a:schemeClr val="bg1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45316" y="4260065"/>
            <a:ext cx="214150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fr-FR" sz="1600" dirty="0" smtClean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0.65 </a:t>
            </a:r>
            <a:r>
              <a:rPr lang="fr-FR" sz="160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0.02 </a:t>
            </a:r>
            <a:r>
              <a:rPr lang="fr-FR" sz="1600" dirty="0" err="1" smtClean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fm</a:t>
            </a:r>
            <a:endParaRPr lang="fr-FR" sz="1600" dirty="0" smtClean="0">
              <a:solidFill>
                <a:srgbClr val="FF0066"/>
              </a:solidFill>
              <a:latin typeface="Comic Sans MS" pitchFamily="66" charset="0"/>
              <a:sym typeface="Symbol" pitchFamily="18" charset="2"/>
            </a:endParaRPr>
          </a:p>
          <a:p>
            <a:endParaRPr lang="fr-FR" sz="800" dirty="0">
              <a:solidFill>
                <a:srgbClr val="0000FF"/>
              </a:solidFill>
              <a:latin typeface="Comic Sans MS" pitchFamily="66" charset="0"/>
              <a:sym typeface="Symbol" pitchFamily="18" charset="2"/>
            </a:endParaRPr>
          </a:p>
          <a:p>
            <a:r>
              <a:rPr lang="fr-FR" sz="1600" dirty="0" smtClean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   H1  </a:t>
            </a:r>
            <a:r>
              <a:rPr lang="fr-FR" dirty="0">
                <a:solidFill>
                  <a:srgbClr val="FF0066"/>
                </a:solidFill>
                <a:sym typeface="Symbol" pitchFamily="18" charset="2"/>
              </a:rPr>
              <a:t>PLB659(2008)</a:t>
            </a:r>
            <a:r>
              <a:rPr lang="fr-FR" sz="160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r>
              <a:rPr lang="fr-FR" sz="200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                                                           </a:t>
            </a:r>
            <a:endParaRPr lang="fr-FR" sz="2000" dirty="0">
              <a:solidFill>
                <a:srgbClr val="3333FF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916" y="4153615"/>
            <a:ext cx="428628" cy="1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16688" y="4082177"/>
            <a:ext cx="428628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88126" y="4035869"/>
            <a:ext cx="4764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1.</a:t>
            </a:r>
          </a:p>
          <a:p>
            <a:endParaRPr lang="fr-FR" sz="800" dirty="0" smtClean="0"/>
          </a:p>
          <a:p>
            <a:endParaRPr lang="fr-FR" dirty="0" smtClean="0"/>
          </a:p>
          <a:p>
            <a:r>
              <a:rPr lang="fr-FR" dirty="0" smtClean="0"/>
              <a:t>0.5</a:t>
            </a:r>
            <a:endParaRPr lang="fr-FR" dirty="0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53579" y="3377431"/>
          <a:ext cx="1062037" cy="555625"/>
        </p:xfrm>
        <a:graphic>
          <a:graphicData uri="http://schemas.openxmlformats.org/presentationml/2006/ole">
            <p:oleObj spid="_x0000_s2050" name="Equation" r:id="rId4" imgW="533160" imgH="279360" progId="Equation.3">
              <p:embed/>
            </p:oleObj>
          </a:graphicData>
        </a:graphic>
      </p:graphicFrame>
      <p:sp>
        <p:nvSpPr>
          <p:cNvPr id="32" name="Flèche droite 31"/>
          <p:cNvSpPr/>
          <p:nvPr/>
        </p:nvSpPr>
        <p:spPr>
          <a:xfrm rot="1677366">
            <a:off x="2523460" y="4782636"/>
            <a:ext cx="902561" cy="19136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2674142" y="3717032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fr-FR" sz="8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88390" y="6003048"/>
            <a:ext cx="285752" cy="21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3888" y="5733256"/>
            <a:ext cx="470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x</a:t>
            </a:r>
            <a:r>
              <a:rPr lang="fr-FR" sz="2800" baseline="-25000" dirty="0" err="1" smtClean="0"/>
              <a:t>B</a:t>
            </a:r>
            <a:endParaRPr lang="fr-FR" sz="2800" baseline="-25000" dirty="0"/>
          </a:p>
        </p:txBody>
      </p:sp>
      <p:sp>
        <p:nvSpPr>
          <p:cNvPr id="40" name="ZoneTexte 39"/>
          <p:cNvSpPr txBox="1"/>
          <p:nvPr/>
        </p:nvSpPr>
        <p:spPr>
          <a:xfrm>
            <a:off x="2388390" y="5141605"/>
            <a:ext cx="112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-32" y="1159584"/>
            <a:ext cx="89022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400" dirty="0" smtClean="0">
                <a:solidFill>
                  <a:srgbClr val="0070C0"/>
                </a:solidFill>
              </a:rPr>
              <a:t>          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(x</a:t>
            </a:r>
            <a:r>
              <a:rPr lang="fr-FR" sz="2400" baseline="-25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½ &lt; r</a:t>
            </a:r>
            <a:r>
              <a:rPr lang="fr-FR" sz="2400" baseline="-25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</a:t>
            </a:r>
            <a:r>
              <a:rPr lang="fr-FR" sz="2400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</a:t>
            </a:r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x</a:t>
            </a:r>
            <a:r>
              <a:rPr lang="fr-FR" sz="2400" baseline="-250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B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) &gt;</a:t>
            </a:r>
            <a:r>
              <a:rPr lang="fr-FR" sz="2400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                    </a:t>
            </a:r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related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to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½ &lt; b</a:t>
            </a:r>
            <a:r>
              <a:rPr lang="fr-FR" sz="2400" baseline="-25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</a:t>
            </a:r>
            <a:r>
              <a:rPr lang="fr-FR" sz="2400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</a:t>
            </a:r>
            <a:r>
              <a:rPr lang="fr-F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x</a:t>
            </a:r>
            <a:r>
              <a:rPr lang="fr-FR" sz="2400" baseline="-250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B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) &gt;</a:t>
            </a:r>
            <a:endParaRPr lang="fr-FR" sz="2400" baseline="-250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lvl="0"/>
            <a:r>
              <a:rPr lang="fr-FR" sz="2400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</a:p>
          <a:p>
            <a:pPr lvl="0"/>
            <a:r>
              <a:rPr lang="fr-FR" sz="1600" dirty="0" smtClean="0">
                <a:solidFill>
                  <a:srgbClr val="0070C0"/>
                </a:solidFill>
                <a:sym typeface="Symbol" pitchFamily="18" charset="2"/>
              </a:rPr>
              <a:t>           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distance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between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 the active quark                                    distance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between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 the active quark</a:t>
            </a:r>
          </a:p>
          <a:p>
            <a:pPr lvl="0"/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           and the center of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momentum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 of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spectators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                    and the center of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momentum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 of the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nucleon</a:t>
            </a:r>
            <a:endParaRPr lang="fr-FR" sz="1600" dirty="0" smtClean="0">
              <a:solidFill>
                <a:schemeClr val="accent1">
                  <a:lumMod val="75000"/>
                </a:schemeClr>
              </a:solidFill>
              <a:sym typeface="Symbol" pitchFamily="18" charset="2"/>
            </a:endParaRPr>
          </a:p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039244" y="2428868"/>
            <a:ext cx="37812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</a:t>
            </a:r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Representation</a:t>
            </a:r>
            <a:endParaRPr lang="fr-FR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endParaRPr lang="fr-FR" sz="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rgbClr val="0070C0"/>
                </a:solidFill>
              </a:rPr>
              <a:t>    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q(x, b</a:t>
            </a:r>
            <a:r>
              <a:rPr lang="fr-FR" sz="2000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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) &lt;-&gt; 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H(x,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=0, t)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fr-FR" sz="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7158" y="2428868"/>
            <a:ext cx="3367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size of the </a:t>
            </a:r>
            <a:r>
              <a:rPr lang="fr-FR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nucleon</a:t>
            </a:r>
            <a:endParaRPr lang="fr-FR" sz="2000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771800" y="476672"/>
            <a:ext cx="48920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DVCS</a:t>
            </a:r>
            <a:r>
              <a:rPr lang="fr-FR" sz="3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dt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3600" b="1" dirty="0" smtClean="0">
                <a:solidFill>
                  <a:schemeClr val="bg1"/>
                </a:solidFill>
              </a:rPr>
              <a:t>exp(</a:t>
            </a:r>
            <a:r>
              <a:rPr lang="fr-FR" sz="3600" b="1" dirty="0" smtClean="0">
                <a:solidFill>
                  <a:schemeClr val="bg1"/>
                </a:solidFill>
              </a:rPr>
              <a:t>-</a:t>
            </a:r>
            <a:r>
              <a:rPr lang="pl-PL" sz="3600" b="1" dirty="0" smtClean="0">
                <a:solidFill>
                  <a:schemeClr val="bg1"/>
                </a:solidFill>
              </a:rPr>
              <a:t>B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t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)</a:t>
            </a:r>
            <a:endParaRPr lang="fr-FR" sz="3600" b="1" dirty="0" smtClean="0">
              <a:solidFill>
                <a:schemeClr val="bg1"/>
              </a:solidFill>
            </a:endParaRPr>
          </a:p>
          <a:p>
            <a:endParaRPr lang="fr-FR" sz="2000" b="1" i="1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5" cstate="print"/>
          <a:srcRect l="38454"/>
          <a:stretch>
            <a:fillRect/>
          </a:stretch>
        </p:blipFill>
        <p:spPr bwMode="auto">
          <a:xfrm>
            <a:off x="4987663" y="3717180"/>
            <a:ext cx="404883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Connecteur droit 33"/>
          <p:cNvCxnSpPr/>
          <p:nvPr/>
        </p:nvCxnSpPr>
        <p:spPr>
          <a:xfrm rot="5400000">
            <a:off x="1597360" y="3955368"/>
            <a:ext cx="58052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5400000">
            <a:off x="1669368" y="3955368"/>
            <a:ext cx="58052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076056" y="6237312"/>
            <a:ext cx="3600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388390" y="6333471"/>
            <a:ext cx="285752" cy="21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611560" y="6351711"/>
            <a:ext cx="3054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Note 0.65 </a:t>
            </a:r>
            <a:r>
              <a:rPr lang="fr-FR" dirty="0" err="1" smtClean="0"/>
              <a:t>fm</a:t>
            </a:r>
            <a:r>
              <a:rPr lang="fr-FR" dirty="0" smtClean="0"/>
              <a:t>  = </a:t>
            </a:r>
            <a:r>
              <a:rPr lang="fr-FR" sz="2400" dirty="0" smtClean="0">
                <a:sym typeface="Symbol"/>
              </a:rPr>
              <a:t></a:t>
            </a:r>
            <a:r>
              <a:rPr lang="fr-FR" dirty="0" smtClean="0">
                <a:latin typeface="Times New Roman"/>
                <a:cs typeface="Times New Roman"/>
                <a:sym typeface="Symbol"/>
              </a:rPr>
              <a:t>2/3  0.8 </a:t>
            </a:r>
            <a:r>
              <a:rPr lang="fr-FR" dirty="0" err="1" smtClean="0">
                <a:latin typeface="Times New Roman"/>
                <a:cs typeface="Times New Roman"/>
                <a:sym typeface="Symbol"/>
              </a:rPr>
              <a:t>fm</a:t>
            </a:r>
            <a:endParaRPr lang="fr-FR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2339752" y="6453336"/>
            <a:ext cx="2880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2843808" y="3245301"/>
            <a:ext cx="4464496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r</a:t>
            </a:r>
            <a:r>
              <a:rPr lang="fr-FR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 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&gt;  </a:t>
            </a:r>
            <a:r>
              <a:rPr lang="fr-FR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4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~</a:t>
            </a:r>
            <a:r>
              <a:rPr lang="fr-FR" sz="2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&lt;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fr-FR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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&gt;</a:t>
            </a:r>
            <a:r>
              <a:rPr lang="fr-FR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  (1-x)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587677" y="1415678"/>
            <a:ext cx="1944763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  <a:p>
            <a:r>
              <a:rPr lang="fr-FR" sz="1600" dirty="0" smtClean="0"/>
              <a:t>160 </a:t>
            </a:r>
            <a:r>
              <a:rPr lang="fr-FR" sz="1600" dirty="0" err="1"/>
              <a:t>GeV</a:t>
            </a:r>
            <a:r>
              <a:rPr lang="fr-FR" sz="1600" dirty="0"/>
              <a:t> muon </a:t>
            </a:r>
            <a:r>
              <a:rPr lang="fr-FR" sz="1600" dirty="0" err="1"/>
              <a:t>beam</a:t>
            </a:r>
            <a:endParaRPr lang="fr-FR" sz="1600" dirty="0"/>
          </a:p>
          <a:p>
            <a:r>
              <a:rPr lang="fr-FR" sz="1600" dirty="0"/>
              <a:t>2.5m LH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  <a:r>
              <a:rPr lang="fr-FR" sz="1600" dirty="0" err="1"/>
              <a:t>target</a:t>
            </a:r>
            <a:endParaRPr lang="fr-FR" sz="1600" dirty="0"/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</a:t>
            </a:r>
            <a:r>
              <a:rPr lang="fr-FR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global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= 10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214950"/>
            <a:ext cx="9144000" cy="164305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6143636" y="2636912"/>
            <a:ext cx="2748844" cy="1925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46960" y="3645024"/>
            <a:ext cx="2257349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dirty="0">
                <a:latin typeface="Comic Sans MS" pitchFamily="66" charset="0"/>
              </a:rPr>
              <a:t>B</a:t>
            </a:r>
            <a:r>
              <a:rPr lang="pl-PL" sz="1600" dirty="0" smtClean="0"/>
              <a:t>(x</a:t>
            </a:r>
            <a:r>
              <a:rPr lang="fr-FR" sz="1600" baseline="-25000" dirty="0" smtClean="0"/>
              <a:t>B</a:t>
            </a:r>
            <a:r>
              <a:rPr lang="pl-PL" sz="1600" dirty="0" smtClean="0"/>
              <a:t>) </a:t>
            </a:r>
            <a:r>
              <a:rPr lang="pl-PL" sz="1600" dirty="0"/>
              <a:t>= b</a:t>
            </a:r>
            <a:r>
              <a:rPr lang="pl-PL" sz="1600" baseline="-25000" dirty="0"/>
              <a:t>0</a:t>
            </a:r>
            <a:r>
              <a:rPr lang="pl-PL" sz="1600" dirty="0"/>
              <a:t> + 2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</a:t>
            </a: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pl-PL" dirty="0"/>
              <a:t> </a:t>
            </a:r>
            <a:r>
              <a:rPr lang="pl-PL" sz="1600" dirty="0" smtClean="0"/>
              <a:t>ln(x</a:t>
            </a:r>
            <a:r>
              <a:rPr lang="pl-PL" sz="1600" baseline="-25000" dirty="0" smtClean="0"/>
              <a:t>0</a:t>
            </a:r>
            <a:r>
              <a:rPr lang="pl-PL" sz="1600" dirty="0" smtClean="0"/>
              <a:t>/x</a:t>
            </a:r>
            <a:r>
              <a:rPr lang="fr-FR" sz="1600" baseline="-25000" dirty="0" smtClean="0">
                <a:latin typeface="Comic Sans MS" pitchFamily="66" charset="0"/>
              </a:rPr>
              <a:t>B</a:t>
            </a:r>
            <a:r>
              <a:rPr lang="pl-PL" sz="1600" dirty="0" smtClean="0"/>
              <a:t>)</a:t>
            </a:r>
            <a:endParaRPr lang="pl-PL" sz="1600" dirty="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372200" y="2708920"/>
            <a:ext cx="21577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err="1" smtClean="0">
                <a:latin typeface="+mj-lt"/>
              </a:rPr>
              <a:t>ansatz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small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x</a:t>
            </a:r>
            <a:r>
              <a:rPr lang="fr-FR" sz="1600" baseline="-25000" dirty="0" err="1" smtClean="0">
                <a:latin typeface="+mj-lt"/>
              </a:rPr>
              <a:t>B</a:t>
            </a:r>
            <a:endParaRPr lang="fr-FR" sz="1600" baseline="-25000" dirty="0" smtClean="0">
              <a:latin typeface="+mj-lt"/>
            </a:endParaRPr>
          </a:p>
          <a:p>
            <a:r>
              <a:rPr lang="fr-FR" sz="1600" dirty="0" err="1" smtClean="0">
                <a:latin typeface="+mj-lt"/>
              </a:rPr>
              <a:t>inspired</a:t>
            </a:r>
            <a:r>
              <a:rPr lang="fr-FR" sz="1600" dirty="0" smtClean="0">
                <a:latin typeface="+mj-lt"/>
              </a:rPr>
              <a:t> by </a:t>
            </a:r>
          </a:p>
          <a:p>
            <a:r>
              <a:rPr lang="fr-FR" sz="1600" dirty="0" err="1" smtClean="0">
                <a:latin typeface="+mj-lt"/>
              </a:rPr>
              <a:t>Regge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Phenomenology</a:t>
            </a:r>
            <a:r>
              <a:rPr lang="fr-FR" sz="1600" dirty="0" smtClean="0">
                <a:latin typeface="Comic Sans MS" pitchFamily="66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86662" y="4077072"/>
            <a:ext cx="228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α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’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  </a:t>
            </a:r>
            <a:r>
              <a:rPr lang="fr-FR" sz="1600" dirty="0" err="1" smtClean="0">
                <a:cs typeface="Times New Roman" pitchFamily="18" charset="0"/>
                <a:sym typeface="Symbol" pitchFamily="18" charset="2"/>
              </a:rPr>
              <a:t>slope</a:t>
            </a:r>
            <a:r>
              <a:rPr lang="fr-FR" sz="1600" dirty="0" smtClean="0">
                <a:cs typeface="Times New Roman" pitchFamily="18" charset="0"/>
                <a:sym typeface="Symbol" pitchFamily="18" charset="2"/>
              </a:rPr>
              <a:t> of </a:t>
            </a:r>
            <a:r>
              <a:rPr lang="fr-FR" sz="1600" dirty="0" err="1" smtClean="0">
                <a:cs typeface="Times New Roman" pitchFamily="18" charset="0"/>
                <a:sym typeface="Symbol" pitchFamily="18" charset="2"/>
              </a:rPr>
              <a:t>Regge</a:t>
            </a:r>
            <a:r>
              <a:rPr lang="fr-FR" sz="16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fr-FR" sz="1600" dirty="0" err="1" smtClean="0">
                <a:cs typeface="Times New Roman" pitchFamily="18" charset="0"/>
                <a:sym typeface="Symbol" pitchFamily="18" charset="2"/>
              </a:rPr>
              <a:t>traject</a:t>
            </a:r>
            <a:endParaRPr lang="fr-FR" sz="1600" dirty="0"/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6200" y="44624"/>
            <a:ext cx="8215313" cy="95410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at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</a:p>
          <a:p>
            <a:pPr>
              <a:defRPr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771800" y="476672"/>
            <a:ext cx="489204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DVCS</a:t>
            </a:r>
            <a:r>
              <a:rPr lang="fr-FR" sz="3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3600" b="1" dirty="0" err="1" smtClean="0">
                <a:solidFill>
                  <a:schemeClr val="bg1"/>
                </a:solidFill>
                <a:sym typeface="Symbol" pitchFamily="18" charset="2"/>
              </a:rPr>
              <a:t>dt</a:t>
            </a:r>
            <a:r>
              <a:rPr lang="fr-FR" sz="3600" b="1" dirty="0" smtClean="0">
                <a:solidFill>
                  <a:schemeClr val="bg1"/>
                </a:solidFill>
                <a:sym typeface="Symbol" pitchFamily="18" charset="2"/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~</a:t>
            </a:r>
            <a:r>
              <a:rPr lang="pl-PL" sz="3600" b="1" dirty="0" smtClean="0">
                <a:solidFill>
                  <a:schemeClr val="bg1"/>
                </a:solidFill>
              </a:rPr>
              <a:t>  exp(</a:t>
            </a:r>
            <a:r>
              <a:rPr lang="fr-FR" sz="3600" b="1" dirty="0" smtClean="0">
                <a:solidFill>
                  <a:schemeClr val="bg1"/>
                </a:solidFill>
              </a:rPr>
              <a:t>-</a:t>
            </a:r>
            <a:r>
              <a:rPr lang="pl-PL" sz="3600" b="1" dirty="0" smtClean="0">
                <a:solidFill>
                  <a:schemeClr val="bg1"/>
                </a:solidFill>
              </a:rPr>
              <a:t>B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t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)</a:t>
            </a:r>
            <a:endParaRPr lang="fr-FR" sz="3600" b="1" dirty="0" smtClean="0">
              <a:solidFill>
                <a:schemeClr val="bg1"/>
              </a:solidFill>
            </a:endParaRPr>
          </a:p>
          <a:p>
            <a:endParaRPr lang="fr-FR" sz="3600" b="1" i="1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-76200" y="5301208"/>
            <a:ext cx="9220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      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for valence quark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α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’</a:t>
            </a:r>
            <a:r>
              <a:rPr lang="fr-FR" sz="2400" dirty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~ 1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GeV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-2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to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reproduce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FF       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meson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Regge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traj</a:t>
            </a:r>
            <a:r>
              <a:rPr lang="fr-FR" sz="2400" dirty="0" smtClean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.</a:t>
            </a:r>
          </a:p>
          <a:p>
            <a:r>
              <a:rPr lang="fr-FR" sz="800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             </a:t>
            </a:r>
            <a:endParaRPr lang="fr-FR" sz="800" dirty="0">
              <a:solidFill>
                <a:srgbClr val="0000FF"/>
              </a:solidFill>
              <a:latin typeface="+mj-lt"/>
              <a:cs typeface="Times New Roman" pitchFamily="18" charset="0"/>
              <a:sym typeface="Symbol" pitchFamily="18" charset="2"/>
            </a:endParaRPr>
          </a:p>
          <a:p>
            <a:r>
              <a:rPr lang="fr-FR" sz="2400" dirty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     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for gluon   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α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’</a:t>
            </a:r>
            <a:r>
              <a:rPr lang="fr-FR" sz="2400" dirty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~ 0.164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GeV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-2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(J/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at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Q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2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=0)      </a:t>
            </a:r>
          </a:p>
          <a:p>
            <a:r>
              <a:rPr lang="fr-FR" sz="2400" dirty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          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α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’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~ 0.02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GeV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-2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(J/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at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Q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2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=2-80 GeV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2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562600" y="5756821"/>
            <a:ext cx="28809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fr-FR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&lt;&lt;</a:t>
            </a:r>
            <a:r>
              <a:rPr lang="fr-FR" sz="2400" dirty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α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  <a:sym typeface="Symbol" pitchFamily="18" charset="2"/>
              </a:rPr>
              <a:t>’</a:t>
            </a:r>
            <a:r>
              <a:rPr lang="fr-FR" sz="2400" dirty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~ 0.25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GeV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-2 </a:t>
            </a:r>
          </a:p>
          <a:p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          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for</a:t>
            </a:r>
            <a:r>
              <a:rPr lang="fr-FR" sz="2400" baseline="300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  </a:t>
            </a:r>
            <a:r>
              <a:rPr lang="fr-FR" sz="2400" dirty="0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soft </a:t>
            </a:r>
            <a:r>
              <a:rPr lang="fr-FR" sz="2400" dirty="0" err="1">
                <a:solidFill>
                  <a:srgbClr val="0033CC"/>
                </a:solidFill>
                <a:latin typeface="+mj-lt"/>
                <a:cs typeface="Times New Roman" pitchFamily="18" charset="0"/>
                <a:sym typeface="Symbol" pitchFamily="18" charset="2"/>
              </a:rPr>
              <a:t>Pomeron</a:t>
            </a:r>
            <a:endParaRPr lang="fr-FR" sz="2400" dirty="0">
              <a:solidFill>
                <a:srgbClr val="0033CC"/>
              </a:solidFill>
              <a:latin typeface="+mj-lt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r="34869"/>
          <a:stretch>
            <a:fillRect/>
          </a:stretch>
        </p:blipFill>
        <p:spPr bwMode="auto">
          <a:xfrm>
            <a:off x="17782" y="1196752"/>
            <a:ext cx="61699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4574467" y="2556913"/>
            <a:ext cx="1653717" cy="3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  as soft </a:t>
            </a:r>
            <a:r>
              <a:rPr lang="fr-FR" sz="1400" dirty="0" err="1" smtClean="0"/>
              <a:t>Pomeron</a:t>
            </a:r>
            <a:endParaRPr lang="fr-FR" sz="1400" dirty="0"/>
          </a:p>
        </p:txBody>
      </p:sp>
      <p:sp>
        <p:nvSpPr>
          <p:cNvPr id="21" name="Rectangle 20"/>
          <p:cNvSpPr/>
          <p:nvPr/>
        </p:nvSpPr>
        <p:spPr>
          <a:xfrm>
            <a:off x="3815020" y="2577954"/>
            <a:ext cx="303779" cy="30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612622" y="3652221"/>
            <a:ext cx="1291061" cy="2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95912" y="3631800"/>
            <a:ext cx="2717411" cy="692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          in 2 </a:t>
            </a:r>
            <a:r>
              <a:rPr lang="fr-FR" sz="1400" b="1" dirty="0" err="1" smtClean="0">
                <a:solidFill>
                  <a:srgbClr val="0000FF"/>
                </a:solidFill>
              </a:rPr>
              <a:t>weeks</a:t>
            </a:r>
            <a:r>
              <a:rPr lang="fr-FR" sz="1400" b="1" dirty="0" smtClean="0">
                <a:solidFill>
                  <a:srgbClr val="0000FF"/>
                </a:solidFill>
              </a:rPr>
              <a:t>  in 2012</a:t>
            </a: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with</a:t>
            </a:r>
            <a:r>
              <a:rPr lang="fr-FR" sz="1400" b="1" dirty="0" smtClean="0">
                <a:solidFill>
                  <a:srgbClr val="FF0000"/>
                </a:solidFill>
              </a:rPr>
              <a:t>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40  </a:t>
            </a:r>
            <a:r>
              <a:rPr lang="fr-FR" sz="1400" b="1" dirty="0" err="1" smtClean="0">
                <a:solidFill>
                  <a:srgbClr val="FF0000"/>
                </a:solidFill>
                <a:sym typeface="Symbol"/>
              </a:rPr>
              <a:t>weeks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  in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2015-16</a:t>
            </a:r>
          </a:p>
          <a:p>
            <a:r>
              <a:rPr lang="fr-FR" sz="1100" b="1" dirty="0" smtClean="0">
                <a:sym typeface="Symbol"/>
              </a:rPr>
              <a:t>1rst bar= stat. </a:t>
            </a:r>
            <a:r>
              <a:rPr lang="fr-FR" sz="1100" b="1" dirty="0" err="1" smtClean="0">
                <a:sym typeface="Symbol"/>
              </a:rPr>
              <a:t>error</a:t>
            </a:r>
            <a:r>
              <a:rPr lang="fr-FR" sz="1100" b="1" dirty="0" smtClean="0">
                <a:sym typeface="Symbol"/>
              </a:rPr>
              <a:t>; 2</a:t>
            </a:r>
            <a:r>
              <a:rPr lang="fr-FR" sz="1100" b="1" baseline="30000" dirty="0" smtClean="0">
                <a:sym typeface="Symbol"/>
              </a:rPr>
              <a:t>nd</a:t>
            </a:r>
            <a:r>
              <a:rPr lang="fr-FR" sz="1100" b="1" dirty="0" smtClean="0">
                <a:sym typeface="Symbol"/>
              </a:rPr>
              <a:t> = stat + </a:t>
            </a:r>
            <a:r>
              <a:rPr lang="fr-FR" sz="1100" b="1" dirty="0" err="1" smtClean="0">
                <a:sym typeface="Symbol"/>
              </a:rPr>
              <a:t>syst</a:t>
            </a:r>
            <a:r>
              <a:rPr lang="fr-FR" sz="1100" b="1" dirty="0" smtClean="0">
                <a:sym typeface="Symbol"/>
              </a:rPr>
              <a:t>. </a:t>
            </a:r>
            <a:r>
              <a:rPr lang="fr-FR" sz="1100" b="1" dirty="0" err="1" smtClean="0">
                <a:sym typeface="Symbol"/>
              </a:rPr>
              <a:t>errors</a:t>
            </a:r>
            <a:endParaRPr lang="fr-FR" sz="1100" b="1" dirty="0"/>
          </a:p>
        </p:txBody>
      </p:sp>
      <p:sp>
        <p:nvSpPr>
          <p:cNvPr id="26" name="Rectangle 25"/>
          <p:cNvSpPr/>
          <p:nvPr/>
        </p:nvSpPr>
        <p:spPr>
          <a:xfrm>
            <a:off x="1115616" y="3645024"/>
            <a:ext cx="158417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587677" y="1415678"/>
            <a:ext cx="1944763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  <a:p>
            <a:r>
              <a:rPr lang="fr-FR" sz="1600" dirty="0" smtClean="0"/>
              <a:t>160 </a:t>
            </a:r>
            <a:r>
              <a:rPr lang="fr-FR" sz="1600" dirty="0" err="1"/>
              <a:t>GeV</a:t>
            </a:r>
            <a:r>
              <a:rPr lang="fr-FR" sz="1600" dirty="0"/>
              <a:t> muon </a:t>
            </a:r>
            <a:r>
              <a:rPr lang="fr-FR" sz="1600" dirty="0" err="1"/>
              <a:t>beam</a:t>
            </a:r>
            <a:endParaRPr lang="fr-FR" sz="1600" dirty="0"/>
          </a:p>
          <a:p>
            <a:r>
              <a:rPr lang="fr-FR" sz="1600" dirty="0"/>
              <a:t>2.5m LH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  <a:r>
              <a:rPr lang="fr-FR" sz="1600" dirty="0" err="1"/>
              <a:t>target</a:t>
            </a:r>
            <a:endParaRPr lang="fr-FR" sz="1600" dirty="0"/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</a:t>
            </a:r>
            <a:r>
              <a:rPr lang="fr-FR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global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= 10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214950"/>
            <a:ext cx="9144000" cy="164305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078259" y="5286388"/>
            <a:ext cx="587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           </a:t>
            </a:r>
            <a:r>
              <a:rPr lang="fr-FR" sz="2400" b="1" dirty="0" err="1" smtClean="0">
                <a:solidFill>
                  <a:srgbClr val="0033CC"/>
                </a:solidFill>
              </a:rPr>
              <a:t>without</a:t>
            </a:r>
            <a:r>
              <a:rPr lang="fr-FR" sz="2400" b="1" dirty="0" smtClean="0">
                <a:solidFill>
                  <a:srgbClr val="0033CC"/>
                </a:solidFill>
              </a:rPr>
              <a:t> </a:t>
            </a:r>
            <a:r>
              <a:rPr lang="fr-FR" sz="2400" b="1" dirty="0" err="1" smtClean="0">
                <a:solidFill>
                  <a:srgbClr val="0033CC"/>
                </a:solidFill>
              </a:rPr>
              <a:t>any</a:t>
            </a:r>
            <a:r>
              <a:rPr lang="fr-FR" sz="2400" b="1" dirty="0" smtClean="0">
                <a:solidFill>
                  <a:srgbClr val="0033CC"/>
                </a:solidFill>
              </a:rPr>
              <a:t> model </a:t>
            </a:r>
            <a:r>
              <a:rPr lang="fr-FR" sz="2400" b="1" dirty="0" err="1" smtClean="0">
                <a:solidFill>
                  <a:srgbClr val="0033CC"/>
                </a:solidFill>
              </a:rPr>
              <a:t>we</a:t>
            </a:r>
            <a:r>
              <a:rPr lang="fr-FR" sz="2400" b="1" dirty="0" smtClean="0">
                <a:solidFill>
                  <a:srgbClr val="0033CC"/>
                </a:solidFill>
              </a:rPr>
              <a:t> </a:t>
            </a:r>
            <a:r>
              <a:rPr lang="fr-FR" sz="2400" b="1" dirty="0" err="1" smtClean="0">
                <a:solidFill>
                  <a:srgbClr val="0033CC"/>
                </a:solidFill>
              </a:rPr>
              <a:t>can</a:t>
            </a:r>
            <a:r>
              <a:rPr lang="fr-FR" sz="2400" b="1" dirty="0" smtClean="0">
                <a:solidFill>
                  <a:srgbClr val="0033CC"/>
                </a:solidFill>
              </a:rPr>
              <a:t> </a:t>
            </a:r>
            <a:r>
              <a:rPr lang="fr-FR" sz="2400" b="1" dirty="0" err="1" smtClean="0">
                <a:solidFill>
                  <a:srgbClr val="0033CC"/>
                </a:solidFill>
              </a:rPr>
              <a:t>extract</a:t>
            </a:r>
            <a:r>
              <a:rPr lang="fr-FR" sz="2400" b="1" dirty="0" smtClean="0">
                <a:solidFill>
                  <a:srgbClr val="0033CC"/>
                </a:solidFill>
              </a:rPr>
              <a:t> B(</a:t>
            </a:r>
            <a:r>
              <a:rPr lang="fr-FR" sz="2400" b="1" dirty="0" err="1" smtClean="0">
                <a:solidFill>
                  <a:srgbClr val="0033CC"/>
                </a:solidFill>
              </a:rPr>
              <a:t>x</a:t>
            </a:r>
            <a:r>
              <a:rPr lang="fr-FR" sz="2400" b="1" baseline="-25000" dirty="0" err="1" smtClean="0">
                <a:solidFill>
                  <a:srgbClr val="0033CC"/>
                </a:solidFill>
              </a:rPr>
              <a:t>B</a:t>
            </a:r>
            <a:r>
              <a:rPr lang="fr-FR" sz="2400" b="1" dirty="0" smtClean="0">
                <a:solidFill>
                  <a:srgbClr val="0033CC"/>
                </a:solidFill>
              </a:rPr>
              <a:t>) </a:t>
            </a:r>
            <a:endParaRPr lang="fr-FR" sz="2400" b="1" dirty="0">
              <a:solidFill>
                <a:srgbClr val="0033CC"/>
              </a:solidFill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571472" y="5286388"/>
            <a:ext cx="978408" cy="484632"/>
          </a:xfrm>
          <a:prstGeom prst="rightArrow">
            <a:avLst>
              <a:gd name="adj1" fmla="val 50000"/>
              <a:gd name="adj2" fmla="val 100914"/>
            </a:avLst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362599" y="5661248"/>
            <a:ext cx="2803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400" dirty="0" smtClean="0">
                <a:solidFill>
                  <a:srgbClr val="0033CC"/>
                </a:solidFill>
              </a:rPr>
              <a:t>B</a:t>
            </a:r>
            <a:r>
              <a:rPr lang="pl-PL" sz="2400" dirty="0" smtClean="0">
                <a:solidFill>
                  <a:srgbClr val="0033CC"/>
                </a:solidFill>
              </a:rPr>
              <a:t>(x</a:t>
            </a:r>
            <a:r>
              <a:rPr lang="fr-FR" sz="2400" baseline="-25000" dirty="0" smtClean="0">
                <a:solidFill>
                  <a:srgbClr val="0033CC"/>
                </a:solidFill>
              </a:rPr>
              <a:t>B</a:t>
            </a:r>
            <a:r>
              <a:rPr lang="pl-PL" sz="2400" dirty="0" smtClean="0">
                <a:solidFill>
                  <a:srgbClr val="0033CC"/>
                </a:solidFill>
              </a:rPr>
              <a:t>)</a:t>
            </a:r>
            <a:r>
              <a:rPr lang="fr-FR" sz="2400" dirty="0" smtClean="0">
                <a:solidFill>
                  <a:srgbClr val="0033CC"/>
                </a:solidFill>
              </a:rPr>
              <a:t>  =  ½ &lt; r</a:t>
            </a:r>
            <a:r>
              <a:rPr lang="fr-FR" sz="2400" baseline="-25000" dirty="0" smtClean="0">
                <a:solidFill>
                  <a:srgbClr val="0033CC"/>
                </a:solidFill>
                <a:sym typeface="Symbol" pitchFamily="18" charset="2"/>
              </a:rPr>
              <a:t></a:t>
            </a:r>
            <a:r>
              <a:rPr lang="fr-FR" sz="2400" baseline="30000" dirty="0" smtClean="0">
                <a:solidFill>
                  <a:srgbClr val="0033CC"/>
                </a:solidFill>
                <a:sym typeface="Symbol" pitchFamily="18" charset="2"/>
              </a:rPr>
              <a:t>2 </a:t>
            </a:r>
            <a:r>
              <a:rPr lang="fr-FR" sz="2400" dirty="0" smtClean="0">
                <a:solidFill>
                  <a:srgbClr val="0033CC"/>
                </a:solidFill>
                <a:sym typeface="Symbol" pitchFamily="18" charset="2"/>
              </a:rPr>
              <a:t>(</a:t>
            </a:r>
            <a:r>
              <a:rPr lang="fr-FR" sz="2400" dirty="0" err="1" smtClean="0">
                <a:solidFill>
                  <a:srgbClr val="0033CC"/>
                </a:solidFill>
                <a:sym typeface="Symbol" pitchFamily="18" charset="2"/>
              </a:rPr>
              <a:t>x</a:t>
            </a:r>
            <a:r>
              <a:rPr lang="fr-FR" sz="2400" baseline="-25000" dirty="0" err="1" smtClean="0">
                <a:solidFill>
                  <a:srgbClr val="0033CC"/>
                </a:solidFill>
                <a:sym typeface="Symbol" pitchFamily="18" charset="2"/>
              </a:rPr>
              <a:t>B</a:t>
            </a:r>
            <a:r>
              <a:rPr lang="fr-FR" sz="2400" dirty="0" smtClean="0">
                <a:solidFill>
                  <a:srgbClr val="0033CC"/>
                </a:solidFill>
                <a:sym typeface="Symbol" pitchFamily="18" charset="2"/>
              </a:rPr>
              <a:t>) &gt;</a:t>
            </a:r>
            <a:r>
              <a:rPr lang="fr-FR" sz="2400" baseline="-25000" dirty="0" smtClean="0">
                <a:solidFill>
                  <a:srgbClr val="0033CC"/>
                </a:solidFill>
                <a:sym typeface="Symbol" pitchFamily="18" charset="2"/>
              </a:rPr>
              <a:t> </a:t>
            </a:r>
            <a:endParaRPr lang="fr-FR" dirty="0">
              <a:solidFill>
                <a:srgbClr val="0033CC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691680" y="6093296"/>
            <a:ext cx="4851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CC"/>
                </a:solidFill>
              </a:rPr>
              <a:t>   r</a:t>
            </a:r>
            <a:r>
              <a:rPr lang="fr-FR" sz="2000" baseline="-25000" dirty="0" smtClean="0">
                <a:solidFill>
                  <a:srgbClr val="0033CC"/>
                </a:solidFill>
                <a:sym typeface="Symbol" pitchFamily="18" charset="2"/>
              </a:rPr>
              <a:t> </a:t>
            </a:r>
            <a:r>
              <a:rPr lang="fr-FR" sz="2000" dirty="0" err="1" smtClean="0">
                <a:solidFill>
                  <a:srgbClr val="0033CC"/>
                </a:solidFill>
                <a:sym typeface="Symbol" pitchFamily="18" charset="2"/>
              </a:rPr>
              <a:t>is</a:t>
            </a:r>
            <a:r>
              <a:rPr lang="fr-FR" sz="2000" dirty="0" smtClean="0">
                <a:solidFill>
                  <a:srgbClr val="0033CC"/>
                </a:solidFill>
                <a:sym typeface="Symbol" pitchFamily="18" charset="2"/>
              </a:rPr>
              <a:t> the transverse size of the </a:t>
            </a:r>
            <a:r>
              <a:rPr lang="fr-FR" sz="2000" dirty="0" err="1" smtClean="0">
                <a:solidFill>
                  <a:srgbClr val="0033CC"/>
                </a:solidFill>
                <a:sym typeface="Symbol" pitchFamily="18" charset="2"/>
              </a:rPr>
              <a:t>nucleon</a:t>
            </a:r>
            <a:r>
              <a:rPr lang="fr-FR" sz="2000" baseline="-25000" dirty="0" smtClean="0">
                <a:solidFill>
                  <a:srgbClr val="0033CC"/>
                </a:solidFill>
                <a:sym typeface="Symbol" pitchFamily="18" charset="2"/>
              </a:rPr>
              <a:t> </a:t>
            </a: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Accuracy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&gt; 2.5 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 if </a:t>
            </a:r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α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’ = 0.125 and full ECALS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43636" y="2636912"/>
            <a:ext cx="2748844" cy="1925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46960" y="3645024"/>
            <a:ext cx="2257349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dirty="0">
                <a:latin typeface="Comic Sans MS" pitchFamily="66" charset="0"/>
              </a:rPr>
              <a:t>B</a:t>
            </a:r>
            <a:r>
              <a:rPr lang="pl-PL" sz="1600" dirty="0" smtClean="0"/>
              <a:t>(x</a:t>
            </a:r>
            <a:r>
              <a:rPr lang="fr-FR" sz="1600" baseline="-25000" dirty="0" smtClean="0"/>
              <a:t>B</a:t>
            </a:r>
            <a:r>
              <a:rPr lang="pl-PL" sz="1600" dirty="0" smtClean="0"/>
              <a:t>) </a:t>
            </a:r>
            <a:r>
              <a:rPr lang="pl-PL" sz="1600" dirty="0"/>
              <a:t>= b</a:t>
            </a:r>
            <a:r>
              <a:rPr lang="pl-PL" sz="1600" baseline="-25000" dirty="0"/>
              <a:t>0</a:t>
            </a:r>
            <a:r>
              <a:rPr lang="pl-PL" sz="1600" dirty="0"/>
              <a:t> + 2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</a:t>
            </a: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pl-PL" dirty="0"/>
              <a:t> </a:t>
            </a:r>
            <a:r>
              <a:rPr lang="pl-PL" sz="1600" dirty="0" smtClean="0"/>
              <a:t>ln(x</a:t>
            </a:r>
            <a:r>
              <a:rPr lang="pl-PL" sz="1600" baseline="-25000" dirty="0" smtClean="0"/>
              <a:t>0</a:t>
            </a:r>
            <a:r>
              <a:rPr lang="pl-PL" sz="1600" dirty="0" smtClean="0"/>
              <a:t>/x</a:t>
            </a:r>
            <a:r>
              <a:rPr lang="fr-FR" sz="1600" baseline="-25000" dirty="0" smtClean="0">
                <a:latin typeface="Comic Sans MS" pitchFamily="66" charset="0"/>
              </a:rPr>
              <a:t>B</a:t>
            </a:r>
            <a:r>
              <a:rPr lang="pl-PL" sz="1600" dirty="0" smtClean="0"/>
              <a:t>)</a:t>
            </a:r>
            <a:endParaRPr lang="pl-PL" sz="1600" dirty="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372200" y="2708920"/>
            <a:ext cx="21577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err="1" smtClean="0">
                <a:latin typeface="+mj-lt"/>
              </a:rPr>
              <a:t>ansatz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small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x</a:t>
            </a:r>
            <a:r>
              <a:rPr lang="fr-FR" sz="1600" baseline="-25000" dirty="0" err="1" smtClean="0">
                <a:latin typeface="+mj-lt"/>
              </a:rPr>
              <a:t>B</a:t>
            </a:r>
            <a:endParaRPr lang="fr-FR" sz="1600" baseline="-25000" dirty="0" smtClean="0">
              <a:latin typeface="+mj-lt"/>
            </a:endParaRPr>
          </a:p>
          <a:p>
            <a:r>
              <a:rPr lang="fr-FR" sz="1600" dirty="0" err="1" smtClean="0">
                <a:latin typeface="+mj-lt"/>
              </a:rPr>
              <a:t>inspired</a:t>
            </a:r>
            <a:r>
              <a:rPr lang="fr-FR" sz="1600" dirty="0" smtClean="0">
                <a:latin typeface="+mj-lt"/>
              </a:rPr>
              <a:t> by </a:t>
            </a:r>
          </a:p>
          <a:p>
            <a:r>
              <a:rPr lang="fr-FR" sz="1600" dirty="0" err="1" smtClean="0">
                <a:latin typeface="+mj-lt"/>
              </a:rPr>
              <a:t>Regge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Phenomenology</a:t>
            </a:r>
            <a:r>
              <a:rPr lang="fr-FR" sz="1600" dirty="0" smtClean="0">
                <a:latin typeface="Comic Sans MS" pitchFamily="66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86662" y="4077072"/>
            <a:ext cx="228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α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’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  </a:t>
            </a:r>
            <a:r>
              <a:rPr lang="fr-FR" sz="1600" dirty="0" err="1" smtClean="0">
                <a:cs typeface="Times New Roman" pitchFamily="18" charset="0"/>
                <a:sym typeface="Symbol" pitchFamily="18" charset="2"/>
              </a:rPr>
              <a:t>slope</a:t>
            </a:r>
            <a:r>
              <a:rPr lang="fr-FR" sz="1600" dirty="0" smtClean="0">
                <a:cs typeface="Times New Roman" pitchFamily="18" charset="0"/>
                <a:sym typeface="Symbol" pitchFamily="18" charset="2"/>
              </a:rPr>
              <a:t> of </a:t>
            </a:r>
            <a:r>
              <a:rPr lang="fr-FR" sz="1600" dirty="0" err="1" smtClean="0">
                <a:cs typeface="Times New Roman" pitchFamily="18" charset="0"/>
                <a:sym typeface="Symbol" pitchFamily="18" charset="2"/>
              </a:rPr>
              <a:t>Regge</a:t>
            </a:r>
            <a:r>
              <a:rPr lang="fr-FR" sz="1600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fr-FR" sz="1600" dirty="0" err="1" smtClean="0">
                <a:cs typeface="Times New Roman" pitchFamily="18" charset="0"/>
                <a:sym typeface="Symbol" pitchFamily="18" charset="2"/>
              </a:rPr>
              <a:t>traject</a:t>
            </a:r>
            <a:endParaRPr lang="fr-FR" sz="1600" dirty="0"/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6200" y="44624"/>
            <a:ext cx="82153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at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</a:p>
          <a:p>
            <a:pPr>
              <a:defRPr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771800" y="476672"/>
            <a:ext cx="48920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DVCS</a:t>
            </a:r>
            <a:r>
              <a:rPr lang="fr-FR" sz="3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3600" b="1" dirty="0" err="1" smtClean="0">
                <a:solidFill>
                  <a:schemeClr val="bg1"/>
                </a:solidFill>
                <a:sym typeface="Symbol" pitchFamily="18" charset="2"/>
              </a:rPr>
              <a:t>dt</a:t>
            </a:r>
            <a:r>
              <a:rPr lang="fr-FR" sz="3600" b="1" dirty="0" smtClean="0">
                <a:solidFill>
                  <a:schemeClr val="bg1"/>
                </a:solidFill>
                <a:sym typeface="Symbol" pitchFamily="18" charset="2"/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~</a:t>
            </a:r>
            <a:r>
              <a:rPr lang="pl-PL" sz="3600" b="1" dirty="0" smtClean="0">
                <a:solidFill>
                  <a:schemeClr val="bg1"/>
                </a:solidFill>
              </a:rPr>
              <a:t>  exp(</a:t>
            </a:r>
            <a:r>
              <a:rPr lang="fr-FR" sz="3600" b="1" dirty="0" smtClean="0">
                <a:solidFill>
                  <a:schemeClr val="bg1"/>
                </a:solidFill>
              </a:rPr>
              <a:t>-</a:t>
            </a:r>
            <a:r>
              <a:rPr lang="pl-PL" sz="3600" b="1" dirty="0" smtClean="0">
                <a:solidFill>
                  <a:schemeClr val="bg1"/>
                </a:solidFill>
              </a:rPr>
              <a:t>B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t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)</a:t>
            </a:r>
            <a:endParaRPr lang="fr-FR" sz="3600" b="1" dirty="0" smtClean="0">
              <a:solidFill>
                <a:schemeClr val="bg1"/>
              </a:solidFill>
            </a:endParaRPr>
          </a:p>
          <a:p>
            <a:endParaRPr lang="fr-FR" sz="2000" b="1" i="1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r="34869"/>
          <a:stretch>
            <a:fillRect/>
          </a:stretch>
        </p:blipFill>
        <p:spPr bwMode="auto">
          <a:xfrm>
            <a:off x="17782" y="1196752"/>
            <a:ext cx="61699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4574467" y="2556913"/>
            <a:ext cx="1653717" cy="3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  as soft </a:t>
            </a:r>
            <a:r>
              <a:rPr lang="fr-FR" sz="1400" dirty="0" err="1" smtClean="0"/>
              <a:t>Pomeron</a:t>
            </a:r>
            <a:endParaRPr lang="fr-FR" sz="1400" dirty="0"/>
          </a:p>
        </p:txBody>
      </p:sp>
      <p:sp>
        <p:nvSpPr>
          <p:cNvPr id="29" name="Rectangle 28"/>
          <p:cNvSpPr/>
          <p:nvPr/>
        </p:nvSpPr>
        <p:spPr>
          <a:xfrm>
            <a:off x="3815020" y="2577954"/>
            <a:ext cx="303779" cy="30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612622" y="3652221"/>
            <a:ext cx="1291061" cy="2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795912" y="3631800"/>
            <a:ext cx="2717411" cy="692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          in 2 </a:t>
            </a:r>
            <a:r>
              <a:rPr lang="fr-FR" sz="1400" b="1" dirty="0" err="1" smtClean="0">
                <a:solidFill>
                  <a:srgbClr val="0000FF"/>
                </a:solidFill>
              </a:rPr>
              <a:t>weeks</a:t>
            </a:r>
            <a:r>
              <a:rPr lang="fr-FR" sz="1400" b="1" dirty="0" smtClean="0">
                <a:solidFill>
                  <a:srgbClr val="0000FF"/>
                </a:solidFill>
              </a:rPr>
              <a:t>  in 2012</a:t>
            </a: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with</a:t>
            </a:r>
            <a:r>
              <a:rPr lang="fr-FR" sz="1400" b="1" dirty="0" smtClean="0">
                <a:solidFill>
                  <a:srgbClr val="FF0000"/>
                </a:solidFill>
              </a:rPr>
              <a:t>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40  </a:t>
            </a:r>
            <a:r>
              <a:rPr lang="fr-FR" sz="1400" b="1" dirty="0" err="1" smtClean="0">
                <a:solidFill>
                  <a:srgbClr val="FF0000"/>
                </a:solidFill>
                <a:sym typeface="Symbol"/>
              </a:rPr>
              <a:t>weeks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  in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2015-16</a:t>
            </a:r>
          </a:p>
          <a:p>
            <a:r>
              <a:rPr lang="fr-FR" sz="1100" b="1" dirty="0" smtClean="0">
                <a:sym typeface="Symbol"/>
              </a:rPr>
              <a:t>1rst bar= stat. </a:t>
            </a:r>
            <a:r>
              <a:rPr lang="fr-FR" sz="1100" b="1" dirty="0" err="1" smtClean="0">
                <a:sym typeface="Symbol"/>
              </a:rPr>
              <a:t>error</a:t>
            </a:r>
            <a:r>
              <a:rPr lang="fr-FR" sz="1100" b="1" dirty="0" smtClean="0">
                <a:sym typeface="Symbol"/>
              </a:rPr>
              <a:t>; 2</a:t>
            </a:r>
            <a:r>
              <a:rPr lang="fr-FR" sz="1100" b="1" baseline="30000" dirty="0" smtClean="0">
                <a:sym typeface="Symbol"/>
              </a:rPr>
              <a:t>nd</a:t>
            </a:r>
            <a:r>
              <a:rPr lang="fr-FR" sz="1100" b="1" dirty="0" smtClean="0">
                <a:sym typeface="Symbol"/>
              </a:rPr>
              <a:t> = stat + </a:t>
            </a:r>
            <a:r>
              <a:rPr lang="fr-FR" sz="1100" b="1" dirty="0" err="1" smtClean="0">
                <a:sym typeface="Symbol"/>
              </a:rPr>
              <a:t>syst</a:t>
            </a:r>
            <a:r>
              <a:rPr lang="fr-FR" sz="1100" b="1" dirty="0" smtClean="0">
                <a:sym typeface="Symbol"/>
              </a:rPr>
              <a:t>. </a:t>
            </a:r>
            <a:r>
              <a:rPr lang="fr-FR" sz="1100" b="1" dirty="0" err="1" smtClean="0">
                <a:sym typeface="Symbol"/>
              </a:rPr>
              <a:t>errors</a:t>
            </a:r>
            <a:endParaRPr lang="fr-FR" sz="1100" b="1" dirty="0"/>
          </a:p>
        </p:txBody>
      </p:sp>
      <p:sp>
        <p:nvSpPr>
          <p:cNvPr id="32" name="Rectangle 31"/>
          <p:cNvSpPr/>
          <p:nvPr/>
        </p:nvSpPr>
        <p:spPr>
          <a:xfrm>
            <a:off x="1115616" y="3645024"/>
            <a:ext cx="158417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214950"/>
            <a:ext cx="9144000" cy="164305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15616" y="5301208"/>
            <a:ext cx="6793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+mj-lt"/>
              </a:rPr>
              <a:t>           </a:t>
            </a:r>
            <a:r>
              <a:rPr lang="fr-FR" sz="2400" b="1" dirty="0" smtClean="0">
                <a:solidFill>
                  <a:srgbClr val="0033CC"/>
                </a:solidFill>
                <a:latin typeface="+mj-lt"/>
              </a:rPr>
              <a:t>2012:   </a:t>
            </a:r>
            <a:r>
              <a:rPr lang="fr-FR" sz="2400" b="1" dirty="0" err="1" smtClean="0">
                <a:solidFill>
                  <a:srgbClr val="0033CC"/>
                </a:solidFill>
                <a:latin typeface="+mj-lt"/>
              </a:rPr>
              <a:t>we</a:t>
            </a:r>
            <a:r>
              <a:rPr lang="fr-FR" sz="2400" b="1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fr-FR" sz="2400" b="1" dirty="0" err="1" smtClean="0">
                <a:solidFill>
                  <a:srgbClr val="0033CC"/>
                </a:solidFill>
                <a:latin typeface="+mj-lt"/>
              </a:rPr>
              <a:t>can</a:t>
            </a:r>
            <a:r>
              <a:rPr lang="fr-FR" sz="2400" b="1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fr-FR" sz="2400" b="1" dirty="0" err="1" smtClean="0">
                <a:solidFill>
                  <a:srgbClr val="0033CC"/>
                </a:solidFill>
                <a:latin typeface="+mj-lt"/>
              </a:rPr>
              <a:t>determine</a:t>
            </a:r>
            <a:r>
              <a:rPr lang="fr-FR" sz="2400" b="1" dirty="0" smtClean="0">
                <a:solidFill>
                  <a:srgbClr val="0033CC"/>
                </a:solidFill>
                <a:latin typeface="+mj-lt"/>
              </a:rPr>
              <a:t> one </a:t>
            </a:r>
            <a:r>
              <a:rPr lang="fr-FR" sz="2400" b="1" dirty="0" err="1" smtClean="0">
                <a:solidFill>
                  <a:srgbClr val="0033CC"/>
                </a:solidFill>
                <a:latin typeface="+mj-lt"/>
              </a:rPr>
              <a:t>mean</a:t>
            </a:r>
            <a:r>
              <a:rPr lang="fr-FR" sz="2400" b="1" dirty="0" smtClean="0">
                <a:solidFill>
                  <a:srgbClr val="0033CC"/>
                </a:solidFill>
                <a:latin typeface="+mj-lt"/>
              </a:rPr>
              <a:t> value of B</a:t>
            </a:r>
          </a:p>
          <a:p>
            <a:r>
              <a:rPr lang="fr-FR" sz="2400" b="1" dirty="0" smtClean="0">
                <a:solidFill>
                  <a:srgbClr val="0033CC"/>
                </a:solidFill>
                <a:latin typeface="+mj-lt"/>
              </a:rPr>
              <a:t>                      in the COMPASS </a:t>
            </a:r>
            <a:r>
              <a:rPr lang="fr-FR" sz="2400" b="1" dirty="0" err="1" smtClean="0">
                <a:solidFill>
                  <a:srgbClr val="0033CC"/>
                </a:solidFill>
                <a:latin typeface="+mj-lt"/>
              </a:rPr>
              <a:t>kinematic</a:t>
            </a:r>
            <a:r>
              <a:rPr lang="fr-FR" sz="2400" b="1" dirty="0" smtClean="0">
                <a:solidFill>
                  <a:srgbClr val="0033CC"/>
                </a:solidFill>
                <a:latin typeface="+mj-lt"/>
              </a:rPr>
              <a:t> range</a:t>
            </a:r>
          </a:p>
          <a:p>
            <a:endParaRPr lang="fr-FR" sz="24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571472" y="5286388"/>
            <a:ext cx="978408" cy="484632"/>
          </a:xfrm>
          <a:prstGeom prst="rightArrow">
            <a:avLst>
              <a:gd name="adj1" fmla="val 50000"/>
              <a:gd name="adj2" fmla="val 100914"/>
            </a:avLst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grpSp>
        <p:nvGrpSpPr>
          <p:cNvPr id="2" name="Groupe 12"/>
          <p:cNvGrpSpPr/>
          <p:nvPr/>
        </p:nvGrpSpPr>
        <p:grpSpPr>
          <a:xfrm>
            <a:off x="3849775" y="2011261"/>
            <a:ext cx="2090377" cy="1561755"/>
            <a:chOff x="5372144" y="2794013"/>
            <a:chExt cx="2612971" cy="1952194"/>
          </a:xfrm>
        </p:grpSpPr>
        <p:sp>
          <p:nvSpPr>
            <p:cNvPr id="27" name="Rectangle 26"/>
            <p:cNvSpPr/>
            <p:nvPr/>
          </p:nvSpPr>
          <p:spPr>
            <a:xfrm>
              <a:off x="5372144" y="2794013"/>
              <a:ext cx="428628" cy="1357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 rot="5400000">
              <a:off x="6904995" y="3666087"/>
              <a:ext cx="1080120" cy="1080120"/>
            </a:xfrm>
            <a:prstGeom prst="straightConnector1">
              <a:avLst/>
            </a:prstGeom>
            <a:ln w="12700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/>
          <p:cNvSpPr txBox="1"/>
          <p:nvPr/>
        </p:nvSpPr>
        <p:spPr>
          <a:xfrm>
            <a:off x="6084168" y="2056780"/>
            <a:ext cx="2732351" cy="2339102"/>
          </a:xfrm>
          <a:prstGeom prst="rect">
            <a:avLst/>
          </a:prstGeom>
          <a:solidFill>
            <a:srgbClr val="C6D9F1">
              <a:alpha val="25098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DVCS test in 2012</a:t>
            </a:r>
          </a:p>
          <a:p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weeks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err="1" smtClean="0"/>
              <a:t>Using</a:t>
            </a:r>
            <a:r>
              <a:rPr lang="fr-FR" dirty="0" smtClean="0"/>
              <a:t> the 4m long RPD </a:t>
            </a:r>
          </a:p>
          <a:p>
            <a:r>
              <a:rPr lang="fr-FR" dirty="0" smtClean="0"/>
              <a:t> + the 2.5m long LH2 </a:t>
            </a:r>
            <a:r>
              <a:rPr lang="fr-FR" dirty="0" err="1" smtClean="0"/>
              <a:t>target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1/20 </a:t>
            </a:r>
            <a:r>
              <a:rPr lang="fr-FR" dirty="0" smtClean="0"/>
              <a:t>of the </a:t>
            </a:r>
            <a:r>
              <a:rPr lang="fr-FR" dirty="0" err="1" smtClean="0"/>
              <a:t>complete</a:t>
            </a:r>
            <a:r>
              <a:rPr lang="fr-FR" dirty="0" smtClean="0"/>
              <a:t> </a:t>
            </a:r>
          </a:p>
          <a:p>
            <a:r>
              <a:rPr lang="fr-FR" dirty="0" smtClean="0"/>
              <a:t>                  </a:t>
            </a:r>
            <a:r>
              <a:rPr lang="fr-FR" dirty="0" smtClean="0"/>
              <a:t>            </a:t>
            </a:r>
            <a:r>
              <a:rPr lang="fr-FR" dirty="0" err="1" smtClean="0"/>
              <a:t>statistics</a:t>
            </a:r>
            <a:endParaRPr lang="fr-FR" dirty="0"/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76200" y="44624"/>
            <a:ext cx="82153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at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</a:p>
          <a:p>
            <a:pPr>
              <a:defRPr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771800" y="476672"/>
            <a:ext cx="48920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DVCS</a:t>
            </a:r>
            <a:r>
              <a:rPr lang="fr-FR" sz="3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dt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~</a:t>
            </a:r>
            <a:r>
              <a:rPr lang="pl-PL" sz="3600" b="1" dirty="0" smtClean="0">
                <a:solidFill>
                  <a:schemeClr val="bg1"/>
                </a:solidFill>
              </a:rPr>
              <a:t>  exp(</a:t>
            </a:r>
            <a:r>
              <a:rPr lang="fr-FR" sz="3600" b="1" dirty="0" smtClean="0">
                <a:solidFill>
                  <a:schemeClr val="bg1"/>
                </a:solidFill>
              </a:rPr>
              <a:t>-</a:t>
            </a:r>
            <a:r>
              <a:rPr lang="pl-PL" sz="3600" b="1" dirty="0" smtClean="0">
                <a:solidFill>
                  <a:schemeClr val="bg1"/>
                </a:solidFill>
              </a:rPr>
              <a:t>B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t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)</a:t>
            </a:r>
            <a:endParaRPr lang="fr-FR" sz="3600" b="1" dirty="0" smtClean="0">
              <a:solidFill>
                <a:schemeClr val="bg1"/>
              </a:solidFill>
            </a:endParaRPr>
          </a:p>
          <a:p>
            <a:endParaRPr lang="fr-FR" sz="2000" b="1" i="1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/>
          <a:srcRect r="34869"/>
          <a:stretch>
            <a:fillRect/>
          </a:stretch>
        </p:blipFill>
        <p:spPr bwMode="auto">
          <a:xfrm>
            <a:off x="17782" y="1196752"/>
            <a:ext cx="61699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ZoneTexte 41"/>
          <p:cNvSpPr txBox="1"/>
          <p:nvPr/>
        </p:nvSpPr>
        <p:spPr>
          <a:xfrm>
            <a:off x="4574467" y="2556913"/>
            <a:ext cx="1653717" cy="3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  as soft </a:t>
            </a:r>
            <a:r>
              <a:rPr lang="fr-FR" sz="1400" dirty="0" err="1" smtClean="0"/>
              <a:t>Pomeron</a:t>
            </a:r>
            <a:endParaRPr lang="fr-FR" sz="1400" dirty="0"/>
          </a:p>
        </p:txBody>
      </p:sp>
      <p:sp>
        <p:nvSpPr>
          <p:cNvPr id="43" name="Rectangle 42"/>
          <p:cNvSpPr/>
          <p:nvPr/>
        </p:nvSpPr>
        <p:spPr>
          <a:xfrm>
            <a:off x="3739075" y="2808154"/>
            <a:ext cx="1974564" cy="613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3815020" y="2577954"/>
            <a:ext cx="303779" cy="30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1612622" y="3652221"/>
            <a:ext cx="1291061" cy="2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795912" y="3631800"/>
            <a:ext cx="2717411" cy="692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          in 2 </a:t>
            </a:r>
            <a:r>
              <a:rPr lang="fr-FR" sz="1400" b="1" dirty="0" err="1" smtClean="0">
                <a:solidFill>
                  <a:srgbClr val="0000FF"/>
                </a:solidFill>
              </a:rPr>
              <a:t>weeks</a:t>
            </a:r>
            <a:r>
              <a:rPr lang="fr-FR" sz="1400" b="1" dirty="0" smtClean="0">
                <a:solidFill>
                  <a:srgbClr val="0000FF"/>
                </a:solidFill>
              </a:rPr>
              <a:t>  in 2012</a:t>
            </a: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with</a:t>
            </a:r>
            <a:r>
              <a:rPr lang="fr-FR" sz="1400" b="1" dirty="0" smtClean="0">
                <a:solidFill>
                  <a:srgbClr val="FF0000"/>
                </a:solidFill>
              </a:rPr>
              <a:t>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40  </a:t>
            </a:r>
            <a:r>
              <a:rPr lang="fr-FR" sz="1400" b="1" dirty="0" err="1" smtClean="0">
                <a:solidFill>
                  <a:srgbClr val="FF0000"/>
                </a:solidFill>
                <a:sym typeface="Symbol"/>
              </a:rPr>
              <a:t>weeks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in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2015-16</a:t>
            </a:r>
          </a:p>
          <a:p>
            <a:r>
              <a:rPr lang="fr-FR" sz="1100" b="1" dirty="0" smtClean="0">
                <a:sym typeface="Symbol"/>
              </a:rPr>
              <a:t>1rst bar= stat. </a:t>
            </a:r>
            <a:r>
              <a:rPr lang="fr-FR" sz="1100" b="1" dirty="0" err="1" smtClean="0">
                <a:sym typeface="Symbol"/>
              </a:rPr>
              <a:t>error</a:t>
            </a:r>
            <a:r>
              <a:rPr lang="fr-FR" sz="1100" b="1" dirty="0" smtClean="0">
                <a:sym typeface="Symbol"/>
              </a:rPr>
              <a:t>; 2</a:t>
            </a:r>
            <a:r>
              <a:rPr lang="fr-FR" sz="1100" b="1" baseline="30000" dirty="0" smtClean="0">
                <a:sym typeface="Symbol"/>
              </a:rPr>
              <a:t>nd</a:t>
            </a:r>
            <a:r>
              <a:rPr lang="fr-FR" sz="1100" b="1" dirty="0" smtClean="0">
                <a:sym typeface="Symbol"/>
              </a:rPr>
              <a:t> = stat + </a:t>
            </a:r>
            <a:r>
              <a:rPr lang="fr-FR" sz="1100" b="1" dirty="0" err="1" smtClean="0">
                <a:sym typeface="Symbol"/>
              </a:rPr>
              <a:t>syst</a:t>
            </a:r>
            <a:r>
              <a:rPr lang="fr-FR" sz="1100" b="1" dirty="0" smtClean="0">
                <a:sym typeface="Symbol"/>
              </a:rPr>
              <a:t>. </a:t>
            </a:r>
            <a:r>
              <a:rPr lang="fr-FR" sz="1100" b="1" dirty="0" err="1" smtClean="0">
                <a:sym typeface="Symbol"/>
              </a:rPr>
              <a:t>errors</a:t>
            </a:r>
            <a:endParaRPr lang="fr-FR" sz="1100" b="1" dirty="0"/>
          </a:p>
        </p:txBody>
      </p:sp>
      <p:grpSp>
        <p:nvGrpSpPr>
          <p:cNvPr id="47" name="Groupe 26"/>
          <p:cNvGrpSpPr/>
          <p:nvPr/>
        </p:nvGrpSpPr>
        <p:grpSpPr>
          <a:xfrm>
            <a:off x="4137481" y="3458896"/>
            <a:ext cx="1518895" cy="460401"/>
            <a:chOff x="7020272" y="4293096"/>
            <a:chExt cx="1440160" cy="432048"/>
          </a:xfrm>
        </p:grpSpPr>
        <p:sp>
          <p:nvSpPr>
            <p:cNvPr id="48" name="Ellipse 47"/>
            <p:cNvSpPr>
              <a:spLocks noChangeAspect="1"/>
            </p:cNvSpPr>
            <p:nvPr/>
          </p:nvSpPr>
          <p:spPr>
            <a:xfrm>
              <a:off x="7668344" y="4437112"/>
              <a:ext cx="154534" cy="15453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9" name="Connecteur droit 48"/>
            <p:cNvCxnSpPr/>
            <p:nvPr/>
          </p:nvCxnSpPr>
          <p:spPr>
            <a:xfrm>
              <a:off x="7020272" y="4509120"/>
              <a:ext cx="14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7740352" y="429309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Flèche gauche 52"/>
          <p:cNvSpPr/>
          <p:nvPr/>
        </p:nvSpPr>
        <p:spPr>
          <a:xfrm>
            <a:off x="5282033" y="3018445"/>
            <a:ext cx="874143" cy="635795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76200" y="44624"/>
            <a:ext cx="82153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at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</a:p>
          <a:p>
            <a:pPr>
              <a:defRPr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587677" y="1415678"/>
            <a:ext cx="1944763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  <a:p>
            <a:r>
              <a:rPr lang="fr-FR" sz="1600" dirty="0" smtClean="0"/>
              <a:t>160 </a:t>
            </a:r>
            <a:r>
              <a:rPr lang="fr-FR" sz="1600" dirty="0" err="1"/>
              <a:t>GeV</a:t>
            </a:r>
            <a:r>
              <a:rPr lang="fr-FR" sz="1600" dirty="0"/>
              <a:t> muon </a:t>
            </a:r>
            <a:r>
              <a:rPr lang="fr-FR" sz="1600" dirty="0" err="1"/>
              <a:t>beam</a:t>
            </a:r>
            <a:endParaRPr lang="fr-FR" sz="1600" dirty="0"/>
          </a:p>
          <a:p>
            <a:r>
              <a:rPr lang="fr-FR" sz="1600" dirty="0"/>
              <a:t>2.5m LH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  <a:r>
              <a:rPr lang="fr-FR" sz="1600" dirty="0" err="1"/>
              <a:t>target</a:t>
            </a:r>
            <a:endParaRPr lang="fr-FR" sz="1600" dirty="0"/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</a:t>
            </a:r>
            <a:r>
              <a:rPr lang="fr-FR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global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= 10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%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r="2316"/>
          <a:stretch>
            <a:fillRect/>
          </a:stretch>
        </p:blipFill>
        <p:spPr bwMode="auto">
          <a:xfrm>
            <a:off x="-71470" y="1268760"/>
            <a:ext cx="6073939" cy="37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0" y="5214950"/>
            <a:ext cx="9144000" cy="164305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Flèche droite 20"/>
          <p:cNvSpPr/>
          <p:nvPr/>
        </p:nvSpPr>
        <p:spPr>
          <a:xfrm>
            <a:off x="571472" y="5286388"/>
            <a:ext cx="978408" cy="484632"/>
          </a:xfrm>
          <a:prstGeom prst="rightArrow">
            <a:avLst>
              <a:gd name="adj1" fmla="val 50000"/>
              <a:gd name="adj2" fmla="val 100914"/>
            </a:avLst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2"/>
          <p:cNvGrpSpPr/>
          <p:nvPr/>
        </p:nvGrpSpPr>
        <p:grpSpPr>
          <a:xfrm>
            <a:off x="-36512" y="1184508"/>
            <a:ext cx="6073913" cy="3756660"/>
            <a:chOff x="514285" y="1760572"/>
            <a:chExt cx="7592391" cy="4695825"/>
          </a:xfrm>
        </p:grpSpPr>
        <p:sp>
          <p:nvSpPr>
            <p:cNvPr id="27" name="Rectangle 26"/>
            <p:cNvSpPr/>
            <p:nvPr/>
          </p:nvSpPr>
          <p:spPr>
            <a:xfrm>
              <a:off x="5372144" y="2794013"/>
              <a:ext cx="428628" cy="1357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2316"/>
            <a:stretch>
              <a:fillRect/>
            </a:stretch>
          </p:blipFill>
          <p:spPr bwMode="auto">
            <a:xfrm>
              <a:off x="514285" y="1760572"/>
              <a:ext cx="7592391" cy="469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228" y="1124744"/>
            <a:ext cx="6344412" cy="404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899592" y="1340768"/>
            <a:ext cx="3930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 production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2771800" y="476672"/>
            <a:ext cx="49537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3600" b="1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excl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.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</a:t>
            </a:r>
            <a:r>
              <a:rPr lang="fr-FR" sz="3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dt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~</a:t>
            </a:r>
            <a:r>
              <a:rPr lang="pl-PL" sz="3600" b="1" dirty="0" smtClean="0">
                <a:solidFill>
                  <a:schemeClr val="bg1"/>
                </a:solidFill>
              </a:rPr>
              <a:t>  exp(</a:t>
            </a:r>
            <a:r>
              <a:rPr lang="fr-FR" sz="3600" b="1" dirty="0" smtClean="0">
                <a:solidFill>
                  <a:schemeClr val="bg1"/>
                </a:solidFill>
              </a:rPr>
              <a:t>-</a:t>
            </a:r>
            <a:r>
              <a:rPr lang="pl-PL" sz="3600" b="1" dirty="0" smtClean="0">
                <a:solidFill>
                  <a:schemeClr val="bg1"/>
                </a:solidFill>
              </a:rPr>
              <a:t>B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t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)</a:t>
            </a:r>
            <a:endParaRPr lang="fr-FR" sz="3600" b="1" dirty="0" smtClean="0">
              <a:solidFill>
                <a:schemeClr val="bg1"/>
              </a:solidFill>
            </a:endParaRPr>
          </a:p>
          <a:p>
            <a:endParaRPr lang="fr-FR" sz="2000" b="1" i="1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43636" y="3140968"/>
            <a:ext cx="2820852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120680" y="3359894"/>
            <a:ext cx="30598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/>
              <a:t>model </a:t>
            </a:r>
            <a:r>
              <a:rPr lang="fr-FR" sz="1600" dirty="0" err="1" smtClean="0"/>
              <a:t>developed</a:t>
            </a:r>
            <a:r>
              <a:rPr lang="fr-FR" sz="1600" dirty="0" smtClean="0"/>
              <a:t> by Sandacz </a:t>
            </a:r>
            <a:r>
              <a:rPr lang="fr-FR" sz="1600" dirty="0" err="1" smtClean="0"/>
              <a:t>renormalised</a:t>
            </a:r>
            <a:r>
              <a:rPr lang="fr-FR" sz="1600" dirty="0" smtClean="0"/>
              <a:t>  </a:t>
            </a:r>
            <a:r>
              <a:rPr lang="fr-FR" sz="1600" dirty="0" err="1" smtClean="0"/>
              <a:t>according</a:t>
            </a:r>
            <a:r>
              <a:rPr lang="fr-FR" sz="1600" dirty="0" smtClean="0"/>
              <a:t> </a:t>
            </a:r>
          </a:p>
          <a:p>
            <a:r>
              <a:rPr lang="fr-FR" sz="1600" dirty="0" err="1" smtClean="0"/>
              <a:t>Goloskokov</a:t>
            </a:r>
            <a:r>
              <a:rPr lang="fr-FR" sz="1600" dirty="0" smtClean="0"/>
              <a:t> and Kroll  </a:t>
            </a:r>
            <a:r>
              <a:rPr lang="fr-FR" sz="1600" dirty="0" err="1" smtClean="0"/>
              <a:t>prediction</a:t>
            </a:r>
            <a:endParaRPr lang="fr-FR" sz="1600" dirty="0" smtClean="0"/>
          </a:p>
          <a:p>
            <a:endParaRPr lang="fr-FR" sz="16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6200" y="44624"/>
            <a:ext cx="82153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at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</a:p>
          <a:p>
            <a:pPr>
              <a:defRPr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228" y="1124744"/>
            <a:ext cx="6344412" cy="404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0" y="5214950"/>
            <a:ext cx="9144000" cy="164305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5580112" y="3284984"/>
            <a:ext cx="3563888" cy="3573016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24"/>
          <p:cNvGrpSpPr/>
          <p:nvPr/>
        </p:nvGrpSpPr>
        <p:grpSpPr>
          <a:xfrm>
            <a:off x="5652120" y="3356992"/>
            <a:ext cx="3399185" cy="3402330"/>
            <a:chOff x="5959161" y="3598570"/>
            <a:chExt cx="3399185" cy="3402330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7550"/>
            <a:stretch>
              <a:fillRect/>
            </a:stretch>
          </p:blipFill>
          <p:spPr bwMode="auto">
            <a:xfrm>
              <a:off x="5959161" y="3598570"/>
              <a:ext cx="3399185" cy="3402330"/>
            </a:xfrm>
            <a:prstGeom prst="rect">
              <a:avLst/>
            </a:prstGeom>
            <a:noFill/>
            <a:ln w="9525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33" name="Connecteur droit 32"/>
            <p:cNvCxnSpPr/>
            <p:nvPr/>
          </p:nvCxnSpPr>
          <p:spPr>
            <a:xfrm>
              <a:off x="6357950" y="5429264"/>
              <a:ext cx="235745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587677" y="1415678"/>
            <a:ext cx="1944763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  <a:p>
            <a:r>
              <a:rPr lang="fr-FR" sz="1600" dirty="0" smtClean="0"/>
              <a:t>160 </a:t>
            </a:r>
            <a:r>
              <a:rPr lang="fr-FR" sz="1600" dirty="0" err="1"/>
              <a:t>GeV</a:t>
            </a:r>
            <a:r>
              <a:rPr lang="fr-FR" sz="1600" dirty="0"/>
              <a:t> muon </a:t>
            </a:r>
            <a:r>
              <a:rPr lang="fr-FR" sz="1600" dirty="0" err="1"/>
              <a:t>beam</a:t>
            </a:r>
            <a:endParaRPr lang="fr-FR" sz="1600" dirty="0"/>
          </a:p>
          <a:p>
            <a:r>
              <a:rPr lang="fr-FR" sz="1600" dirty="0"/>
              <a:t>2.5m LH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  <a:r>
              <a:rPr lang="fr-FR" sz="1600" dirty="0" err="1"/>
              <a:t>target</a:t>
            </a:r>
            <a:endParaRPr lang="fr-FR" sz="1600" dirty="0"/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</a:t>
            </a:r>
            <a:r>
              <a:rPr lang="fr-FR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global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= 10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%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187624" y="5301208"/>
            <a:ext cx="39169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33CC"/>
                </a:solidFill>
                <a:latin typeface="Comic Sans MS" pitchFamily="66" charset="0"/>
              </a:rPr>
              <a:t>      </a:t>
            </a:r>
            <a:r>
              <a:rPr lang="fr-FR" sz="2000" b="1" dirty="0" err="1" smtClean="0">
                <a:solidFill>
                  <a:srgbClr val="0033CC"/>
                </a:solidFill>
              </a:rPr>
              <a:t>We</a:t>
            </a:r>
            <a:r>
              <a:rPr lang="fr-FR" sz="2000" b="1" dirty="0" smtClean="0">
                <a:solidFill>
                  <a:srgbClr val="0033CC"/>
                </a:solidFill>
              </a:rPr>
              <a:t> are sensitive </a:t>
            </a:r>
          </a:p>
          <a:p>
            <a:r>
              <a:rPr lang="fr-FR" sz="2000" b="1" dirty="0" smtClean="0">
                <a:solidFill>
                  <a:srgbClr val="0033CC"/>
                </a:solidFill>
              </a:rPr>
              <a:t>      to the </a:t>
            </a:r>
            <a:r>
              <a:rPr lang="fr-FR" sz="2000" b="1" dirty="0" err="1" smtClean="0">
                <a:solidFill>
                  <a:srgbClr val="0033CC"/>
                </a:solidFill>
              </a:rPr>
              <a:t>nucleon</a:t>
            </a:r>
            <a:r>
              <a:rPr lang="fr-FR" sz="2000" b="1" dirty="0" smtClean="0">
                <a:solidFill>
                  <a:srgbClr val="0033CC"/>
                </a:solidFill>
              </a:rPr>
              <a:t> transverse size</a:t>
            </a:r>
          </a:p>
          <a:p>
            <a:r>
              <a:rPr lang="fr-FR" sz="2000" b="1" dirty="0" smtClean="0">
                <a:solidFill>
                  <a:srgbClr val="0033CC"/>
                </a:solidFill>
              </a:rPr>
              <a:t>   + to the </a:t>
            </a:r>
            <a:r>
              <a:rPr lang="fr-FR" sz="2000" b="1" dirty="0" err="1" smtClean="0">
                <a:solidFill>
                  <a:srgbClr val="0033CC"/>
                </a:solidFill>
              </a:rPr>
              <a:t>meson</a:t>
            </a:r>
            <a:r>
              <a:rPr lang="fr-FR" sz="2000" b="1" dirty="0" smtClean="0">
                <a:solidFill>
                  <a:srgbClr val="0033CC"/>
                </a:solidFill>
              </a:rPr>
              <a:t> transverse size      </a:t>
            </a:r>
          </a:p>
        </p:txBody>
      </p:sp>
      <p:sp>
        <p:nvSpPr>
          <p:cNvPr id="21" name="Flèche droite 20"/>
          <p:cNvSpPr/>
          <p:nvPr/>
        </p:nvSpPr>
        <p:spPr>
          <a:xfrm>
            <a:off x="571472" y="5286388"/>
            <a:ext cx="978408" cy="484632"/>
          </a:xfrm>
          <a:prstGeom prst="rightArrow">
            <a:avLst>
              <a:gd name="adj1" fmla="val 50000"/>
              <a:gd name="adj2" fmla="val 100914"/>
            </a:avLst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065197" y="4284385"/>
            <a:ext cx="111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B~8 @ Q</a:t>
            </a:r>
            <a:r>
              <a:rPr lang="fr-FR" sz="1400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 </a:t>
            </a:r>
            <a:endParaRPr lang="fr-FR" sz="1400" b="1" baseline="300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444208" y="4869160"/>
            <a:ext cx="1540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B~5.5 </a:t>
            </a:r>
            <a:r>
              <a:rPr lang="fr-FR" sz="1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</a:t>
            </a:r>
            <a:r>
              <a:rPr lang="fr-FR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Q</a:t>
            </a:r>
            <a:r>
              <a:rPr lang="fr-FR" sz="1400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fr-FR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=10 </a:t>
            </a:r>
          </a:p>
          <a:p>
            <a:endParaRPr lang="fr-FR" dirty="0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771800" y="476672"/>
            <a:ext cx="49537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fr-F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 </a:t>
            </a:r>
            <a:r>
              <a:rPr lang="fr-FR" sz="3600" b="1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excl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.</a:t>
            </a:r>
            <a:r>
              <a:rPr lang="fr-FR" sz="3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</a:t>
            </a:r>
            <a:r>
              <a:rPr lang="fr-FR" sz="3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/</a:t>
            </a:r>
            <a:r>
              <a:rPr lang="fr-FR" sz="3600" b="1" dirty="0" err="1" smtClean="0">
                <a:solidFill>
                  <a:schemeClr val="bg1"/>
                </a:solidFill>
                <a:sym typeface="Symbol" pitchFamily="18" charset="2"/>
              </a:rPr>
              <a:t>dt</a:t>
            </a:r>
            <a:r>
              <a:rPr lang="fr-FR" sz="3600" b="1" dirty="0" smtClean="0">
                <a:solidFill>
                  <a:schemeClr val="bg1"/>
                </a:solidFill>
                <a:sym typeface="Symbol" pitchFamily="18" charset="2"/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~</a:t>
            </a:r>
            <a:r>
              <a:rPr lang="pl-PL" sz="3600" b="1" dirty="0" smtClean="0">
                <a:solidFill>
                  <a:schemeClr val="bg1"/>
                </a:solidFill>
              </a:rPr>
              <a:t>  exp(</a:t>
            </a:r>
            <a:r>
              <a:rPr lang="fr-FR" sz="3600" b="1" dirty="0" smtClean="0">
                <a:solidFill>
                  <a:schemeClr val="bg1"/>
                </a:solidFill>
              </a:rPr>
              <a:t>-</a:t>
            </a:r>
            <a:r>
              <a:rPr lang="pl-PL" sz="3600" b="1" dirty="0" smtClean="0">
                <a:solidFill>
                  <a:schemeClr val="bg1"/>
                </a:solidFill>
              </a:rPr>
              <a:t>B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t</a:t>
            </a:r>
            <a:r>
              <a:rPr lang="fr-FR" sz="3600" b="1" dirty="0" smtClean="0">
                <a:solidFill>
                  <a:schemeClr val="bg1"/>
                </a:solidFill>
              </a:rPr>
              <a:t>|</a:t>
            </a:r>
            <a:r>
              <a:rPr lang="pl-PL" sz="3600" b="1" dirty="0" smtClean="0">
                <a:solidFill>
                  <a:schemeClr val="bg1"/>
                </a:solidFill>
              </a:rPr>
              <a:t>)</a:t>
            </a:r>
            <a:endParaRPr lang="fr-FR" sz="3600" b="1" dirty="0" smtClean="0">
              <a:solidFill>
                <a:schemeClr val="bg1"/>
              </a:solidFill>
            </a:endParaRPr>
          </a:p>
          <a:p>
            <a:endParaRPr lang="fr-FR" sz="2000" b="1" i="1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99592" y="1340768"/>
            <a:ext cx="3930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 production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428596" y="903279"/>
            <a:ext cx="8077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>
                <a:latin typeface="+mj-lt"/>
              </a:rPr>
              <a:t>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i="1" baseline="-16000" dirty="0">
                <a:latin typeface="+mj-lt"/>
              </a:rPr>
              <a:t>(</a:t>
            </a:r>
            <a:r>
              <a:rPr lang="el-GR" sz="2400" b="1" i="1" baseline="-16000" dirty="0">
                <a:latin typeface="+mj-lt"/>
              </a:rPr>
              <a:t>μ</a:t>
            </a:r>
            <a:r>
              <a:rPr lang="fr-FR" sz="2400" b="1" i="1" baseline="-16000" dirty="0">
                <a:latin typeface="+mj-lt"/>
              </a:rPr>
              <a:t>p</a:t>
            </a:r>
            <a:r>
              <a:rPr lang="el-GR" sz="2400" b="1" i="1" baseline="-16000" dirty="0">
                <a:latin typeface="+mj-lt"/>
                <a:sym typeface="Symbol" pitchFamily="18" charset="2"/>
              </a:rPr>
              <a:t>μ</a:t>
            </a:r>
            <a:r>
              <a:rPr lang="fr-FR" sz="2400" b="1" i="1" baseline="-16000" dirty="0">
                <a:latin typeface="+mj-lt"/>
                <a:sym typeface="Symbol" pitchFamily="18" charset="2"/>
              </a:rPr>
              <a:t>p</a:t>
            </a:r>
            <a:r>
              <a:rPr lang="el-GR" sz="2400" b="1" i="1" baseline="-16000" dirty="0">
                <a:latin typeface="+mj-lt"/>
                <a:sym typeface="Symbol" pitchFamily="18" charset="2"/>
              </a:rPr>
              <a:t></a:t>
            </a:r>
            <a:r>
              <a:rPr lang="fr-FR" sz="2400" b="1" i="1" baseline="-16000" dirty="0">
                <a:latin typeface="+mj-lt"/>
                <a:sym typeface="Symbol" pitchFamily="18" charset="2"/>
              </a:rPr>
              <a:t>)</a:t>
            </a:r>
            <a:r>
              <a:rPr lang="fr-FR" sz="2400" b="1" dirty="0">
                <a:latin typeface="+mj-lt"/>
              </a:rPr>
              <a:t> = 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>
                <a:latin typeface="+mj-lt"/>
              </a:rPr>
              <a:t>BH </a:t>
            </a:r>
            <a:r>
              <a:rPr lang="fr-FR" sz="2400" b="1" i="1" baseline="30000" dirty="0">
                <a:latin typeface="+mj-lt"/>
              </a:rPr>
              <a:t>  </a:t>
            </a:r>
            <a:r>
              <a:rPr lang="fr-FR" sz="2400" b="1" dirty="0">
                <a:latin typeface="+mj-lt"/>
              </a:rPr>
              <a:t>+ 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 err="1">
                <a:latin typeface="+mj-lt"/>
              </a:rPr>
              <a:t>DVCS</a:t>
            </a:r>
            <a:r>
              <a:rPr lang="fr-FR" sz="2400" b="1" i="1" baseline="-18000" dirty="0" err="1">
                <a:latin typeface="+mj-lt"/>
              </a:rPr>
              <a:t>unpol</a:t>
            </a:r>
            <a:r>
              <a:rPr lang="fr-FR" sz="2400" b="1" i="1" baseline="-18000" dirty="0">
                <a:latin typeface="+mj-lt"/>
              </a:rPr>
              <a:t> </a:t>
            </a:r>
            <a:r>
              <a:rPr lang="fr-FR" sz="2400" b="1" i="1" baseline="30000" dirty="0">
                <a:latin typeface="+mj-lt"/>
              </a:rPr>
              <a:t>   </a:t>
            </a:r>
            <a:r>
              <a:rPr lang="fr-FR" sz="2400" b="1" dirty="0"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 err="1">
                <a:latin typeface="+mj-lt"/>
              </a:rPr>
              <a:t>DVCS</a:t>
            </a:r>
            <a:r>
              <a:rPr lang="fr-FR" sz="2400" b="1" i="1" baseline="-18000" dirty="0" err="1">
                <a:latin typeface="+mj-lt"/>
              </a:rPr>
              <a:t>pol</a:t>
            </a:r>
            <a:r>
              <a:rPr lang="fr-FR" sz="2400" b="1" i="1" baseline="-18000" dirty="0">
                <a:latin typeface="+mj-lt"/>
              </a:rPr>
              <a:t> </a:t>
            </a:r>
            <a:r>
              <a:rPr lang="fr-FR" sz="2400" b="1" i="1" baseline="30000" dirty="0">
                <a:latin typeface="+mj-lt"/>
              </a:rPr>
              <a:t> </a:t>
            </a:r>
          </a:p>
          <a:p>
            <a:endParaRPr lang="fr-FR" sz="2400" b="1" i="1" baseline="30000" dirty="0">
              <a:solidFill>
                <a:srgbClr val="6600CC"/>
              </a:solidFill>
              <a:latin typeface="+mj-lt"/>
            </a:endParaRPr>
          </a:p>
          <a:p>
            <a:r>
              <a:rPr lang="fr-FR" sz="2400" b="1" dirty="0">
                <a:solidFill>
                  <a:srgbClr val="6600CC"/>
                </a:solidFill>
                <a:latin typeface="+mj-lt"/>
              </a:rPr>
              <a:t>          </a:t>
            </a:r>
            <a:r>
              <a:rPr lang="fr-FR" sz="2400" b="1" dirty="0" smtClean="0">
                <a:solidFill>
                  <a:srgbClr val="6600CC"/>
                </a:solidFill>
                <a:latin typeface="+mj-lt"/>
              </a:rPr>
              <a:t>        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</a:t>
            </a:r>
            <a:r>
              <a:rPr lang="fr-FR" sz="2400" b="1" baseline="30000" dirty="0" err="1">
                <a:latin typeface="+mj-lt"/>
              </a:rPr>
              <a:t>BH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i="1" dirty="0" err="1">
                <a:latin typeface="Monotype Corsiva" pitchFamily="66" charset="0"/>
              </a:rPr>
              <a:t>Re</a:t>
            </a:r>
            <a:r>
              <a:rPr lang="fr-FR" sz="2400" b="1" dirty="0">
                <a:latin typeface="+mj-lt"/>
              </a:rPr>
              <a:t> A</a:t>
            </a:r>
            <a:r>
              <a:rPr lang="fr-FR" sz="2400" b="1" baseline="30000" dirty="0">
                <a:latin typeface="+mj-lt"/>
              </a:rPr>
              <a:t>DVCS  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smtClean="0">
                <a:latin typeface="+mj-lt"/>
              </a:rPr>
              <a:t>     </a:t>
            </a:r>
            <a:r>
              <a:rPr lang="fr-FR" sz="2400" b="1" dirty="0">
                <a:latin typeface="+mj-lt"/>
              </a:rPr>
              <a:t>+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 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</a:t>
            </a:r>
            <a:r>
              <a:rPr lang="fr-FR" sz="2400" b="1" baseline="30000" dirty="0" err="1">
                <a:latin typeface="+mj-lt"/>
              </a:rPr>
              <a:t>BH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i="1" dirty="0">
                <a:latin typeface="Monotype Corsiva" pitchFamily="66" charset="0"/>
              </a:rPr>
              <a:t>Im</a:t>
            </a:r>
            <a:r>
              <a:rPr lang="fr-FR" sz="2400" b="1" i="1" dirty="0"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A</a:t>
            </a:r>
            <a:r>
              <a:rPr lang="fr-FR" sz="2400" b="1" baseline="30000" dirty="0">
                <a:latin typeface="+mj-lt"/>
              </a:rPr>
              <a:t>DVCS</a:t>
            </a:r>
          </a:p>
          <a:p>
            <a:endParaRPr lang="fr-FR" sz="2400" b="1" baseline="30000" dirty="0">
              <a:solidFill>
                <a:srgbClr val="6600CC"/>
              </a:solidFill>
              <a:latin typeface="+mj-lt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2000240"/>
            <a:ext cx="9144000" cy="242889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0" y="207644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Phase 1</a:t>
            </a:r>
            <a:r>
              <a:rPr lang="fr-FR" sz="2400" b="1" dirty="0">
                <a:solidFill>
                  <a:srgbClr val="0070C0"/>
                </a:solidFill>
              </a:rPr>
              <a:t>: </a:t>
            </a:r>
            <a:r>
              <a:rPr lang="fr-FR" sz="2400" b="1" dirty="0">
                <a:solidFill>
                  <a:srgbClr val="FF0000"/>
                </a:solidFill>
              </a:rPr>
              <a:t>DVCS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experiment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to </a:t>
            </a:r>
            <a:r>
              <a:rPr lang="fr-FR" sz="2400" b="1" dirty="0" err="1">
                <a:solidFill>
                  <a:srgbClr val="0070C0"/>
                </a:solidFill>
              </a:rPr>
              <a:t>constrain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GPD H</a:t>
            </a:r>
          </a:p>
          <a:p>
            <a:endParaRPr lang="fr-FR" sz="800" b="1" dirty="0">
              <a:solidFill>
                <a:srgbClr val="FF0066"/>
              </a:solidFill>
            </a:endParaRPr>
          </a:p>
          <a:p>
            <a:r>
              <a:rPr lang="fr-FR" sz="2000" b="1" dirty="0"/>
              <a:t>   </a:t>
            </a:r>
            <a:r>
              <a:rPr lang="fr-FR" sz="2000" b="1" dirty="0" err="1">
                <a:solidFill>
                  <a:srgbClr val="0070C0"/>
                </a:solidFill>
              </a:rPr>
              <a:t>with</a:t>
            </a:r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800" b="1" dirty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sym typeface="Symbol" pitchFamily="18" charset="2"/>
              </a:rPr>
              <a:t>+</a:t>
            </a:r>
            <a:r>
              <a:rPr lang="fr-FR" sz="2000" b="1" dirty="0">
                <a:solidFill>
                  <a:srgbClr val="0070C0"/>
                </a:solidFill>
              </a:rPr>
              <a:t>, </a:t>
            </a:r>
            <a:r>
              <a:rPr lang="fr-FR" sz="2800" b="1" dirty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sym typeface="Symbol" pitchFamily="18" charset="2"/>
              </a:rPr>
              <a:t>- </a:t>
            </a:r>
            <a:r>
              <a:rPr lang="fr-FR" sz="2000" b="1" dirty="0" err="1">
                <a:solidFill>
                  <a:srgbClr val="0070C0"/>
                </a:solidFill>
                <a:sym typeface="Symbol" pitchFamily="18" charset="2"/>
              </a:rPr>
              <a:t>beam</a:t>
            </a:r>
            <a:r>
              <a:rPr lang="fr-FR" sz="2000" b="1" dirty="0">
                <a:solidFill>
                  <a:srgbClr val="0070C0"/>
                </a:solidFill>
                <a:sym typeface="Symbol" pitchFamily="18" charset="2"/>
              </a:rPr>
              <a:t>  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+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unpolarized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sym typeface="Symbol" pitchFamily="18" charset="2"/>
              </a:rPr>
              <a:t>2.5m long 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LH2 (proton)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target</a:t>
            </a:r>
            <a:r>
              <a:rPr lang="fr-FR" dirty="0">
                <a:solidFill>
                  <a:srgbClr val="0070C0"/>
                </a:solidFill>
              </a:rPr>
              <a:t>                  </a:t>
            </a:r>
          </a:p>
        </p:txBody>
      </p:sp>
      <p:sp>
        <p:nvSpPr>
          <p:cNvPr id="3090" name="Rectangle 7"/>
          <p:cNvSpPr>
            <a:spLocks noChangeArrowheads="1"/>
          </p:cNvSpPr>
          <p:nvPr/>
        </p:nvSpPr>
        <p:spPr bwMode="auto">
          <a:xfrm>
            <a:off x="35496" y="3140968"/>
            <a:ext cx="9036496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91" name="Text Box 12"/>
          <p:cNvSpPr txBox="1">
            <a:spLocks noChangeArrowheads="1"/>
          </p:cNvSpPr>
          <p:nvPr/>
        </p:nvSpPr>
        <p:spPr bwMode="auto">
          <a:xfrm>
            <a:off x="5564206" y="3625655"/>
            <a:ext cx="35798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>
                <a:latin typeface="Comic Sans MS" pitchFamily="66" charset="0"/>
                <a:sym typeface="Symbol" pitchFamily="18" charset="2"/>
              </a:rPr>
              <a:t>        </a:t>
            </a:r>
            <a:r>
              <a:rPr lang="fr-FR" sz="2400" dirty="0" smtClean="0">
                <a:latin typeface="Comic Sans MS" pitchFamily="66" charset="0"/>
                <a:sym typeface="Symbol" pitchFamily="18" charset="2"/>
              </a:rPr>
              <a:t>   </a:t>
            </a:r>
            <a:r>
              <a:rPr lang="fr-FR" sz="2400" dirty="0" smtClean="0">
                <a:solidFill>
                  <a:srgbClr val="4D4D4D"/>
                </a:solidFill>
                <a:sym typeface="Symbol" pitchFamily="18" charset="2"/>
              </a:rPr>
              <a:t>and</a:t>
            </a:r>
            <a:r>
              <a:rPr lang="fr-FR" sz="3600" b="1" dirty="0" smtClean="0">
                <a:latin typeface="Comic Sans MS" pitchFamily="66" charset="0"/>
                <a:sym typeface="Symbol" pitchFamily="18" charset="2"/>
              </a:rPr>
              <a:t>   </a:t>
            </a:r>
            <a:r>
              <a:rPr lang="fr-FR" sz="2400" b="1" dirty="0" smtClean="0">
                <a:latin typeface="Comic Sans MS" pitchFamily="66" charset="0"/>
                <a:sym typeface="Symbol" pitchFamily="18" charset="2"/>
              </a:rPr>
              <a:t>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Im(</a:t>
            </a:r>
            <a:r>
              <a:rPr lang="fr-FR" sz="2400" b="1" i="1" dirty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endParaRPr lang="fr-FR" sz="2800" b="1" i="1" dirty="0">
              <a:solidFill>
                <a:srgbClr val="5F5F5F"/>
              </a:solidFill>
              <a:latin typeface="Monotype Corsiva" pitchFamily="66" charset="0"/>
              <a:sym typeface="Symbol" pitchFamily="18" charset="2"/>
            </a:endParaRPr>
          </a:p>
        </p:txBody>
      </p:sp>
      <p:sp>
        <p:nvSpPr>
          <p:cNvPr id="3092" name="Text Box 13"/>
          <p:cNvSpPr txBox="1">
            <a:spLocks noChangeArrowheads="1"/>
          </p:cNvSpPr>
          <p:nvPr/>
        </p:nvSpPr>
        <p:spPr bwMode="auto">
          <a:xfrm>
            <a:off x="2587625" y="3168648"/>
            <a:ext cx="5927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dirty="0">
                <a:latin typeface="Monotype Corsiva" pitchFamily="66" charset="0"/>
                <a:sym typeface="Symbol" pitchFamily="18" charset="2"/>
              </a:rPr>
              <a:t>                                </a:t>
            </a:r>
            <a:r>
              <a:rPr lang="fr-FR" sz="2400" dirty="0">
                <a:solidFill>
                  <a:srgbClr val="4D4D4D"/>
                </a:solidFill>
                <a:sym typeface="Symbol" pitchFamily="18" charset="2"/>
              </a:rPr>
              <a:t>and </a:t>
            </a:r>
            <a:r>
              <a:rPr lang="fr-FR" sz="3600" b="1" dirty="0">
                <a:latin typeface="Monotype Corsiva" pitchFamily="66" charset="0"/>
                <a:sym typeface="Symbol" pitchFamily="18" charset="2"/>
              </a:rPr>
              <a:t>      </a:t>
            </a:r>
            <a:r>
              <a:rPr lang="fr-FR" sz="2400" b="1" dirty="0">
                <a:latin typeface="Monotype Corsiva" pitchFamily="66" charset="0"/>
                <a:sym typeface="Symbol" pitchFamily="18" charset="2"/>
              </a:rPr>
              <a:t></a:t>
            </a:r>
            <a:r>
              <a:rPr lang="fr-FR" sz="3600" b="1" dirty="0"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 err="1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Re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400" b="1" i="1" dirty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endParaRPr lang="fr-FR" sz="2400" b="1" i="1" dirty="0">
              <a:solidFill>
                <a:srgbClr val="5F5F5F"/>
              </a:solidFill>
              <a:latin typeface="Monotype Corsiva" pitchFamily="66" charset="0"/>
              <a:sym typeface="Symbol" pitchFamily="18" charset="2"/>
            </a:endParaRPr>
          </a:p>
        </p:txBody>
      </p:sp>
      <p:graphicFrame>
        <p:nvGraphicFramePr>
          <p:cNvPr id="3075" name="Object 21"/>
          <p:cNvGraphicFramePr>
            <a:graphicFrameLocks noChangeAspect="1"/>
          </p:cNvGraphicFramePr>
          <p:nvPr/>
        </p:nvGraphicFramePr>
        <p:xfrm>
          <a:off x="6540500" y="3276607"/>
          <a:ext cx="469900" cy="454025"/>
        </p:xfrm>
        <a:graphic>
          <a:graphicData uri="http://schemas.openxmlformats.org/presentationml/2006/ole">
            <p:oleObj spid="_x0000_s83971" name="Equation" r:id="rId3" imgW="228600" imgH="228600" progId="Equation.3">
              <p:embed/>
            </p:oleObj>
          </a:graphicData>
        </a:graphic>
      </p:graphicFrame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71406" y="3657598"/>
            <a:ext cx="7633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S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714348" y="3805236"/>
            <a:ext cx="2930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b="1" dirty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fr-FR" sz="2400" b="1" dirty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2400" dirty="0" smtClean="0"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 smtClean="0">
                <a:latin typeface="Monotype Corsiva" pitchFamily="66" charset="0"/>
                <a:sym typeface="Symbol" pitchFamily="18" charset="2"/>
              </a:rPr>
              <a:t> </a:t>
            </a:r>
            <a:endParaRPr lang="fr-FR" sz="2200" b="1" dirty="0">
              <a:latin typeface="Monotype Corsiva" pitchFamily="66" charset="0"/>
              <a:sym typeface="Symbol" pitchFamily="18" charset="2"/>
            </a:endParaRPr>
          </a:p>
        </p:txBody>
      </p:sp>
      <p:graphicFrame>
        <p:nvGraphicFramePr>
          <p:cNvPr id="3077" name="Object 25"/>
          <p:cNvGraphicFramePr>
            <a:graphicFrameLocks noChangeAspect="1"/>
          </p:cNvGraphicFramePr>
          <p:nvPr/>
        </p:nvGraphicFramePr>
        <p:xfrm>
          <a:off x="7196138" y="3784607"/>
          <a:ext cx="503237" cy="441325"/>
        </p:xfrm>
        <a:graphic>
          <a:graphicData uri="http://schemas.openxmlformats.org/presentationml/2006/ole">
            <p:oleObj spid="_x0000_s83973" name="Equation" r:id="rId4" imgW="215640" imgH="215640" progId="Equation.3">
              <p:embed/>
            </p:oleObj>
          </a:graphicData>
        </a:graphic>
      </p:graphicFrame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71406" y="3200398"/>
            <a:ext cx="86113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D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3" name="Text Box 19"/>
          <p:cNvSpPr txBox="1">
            <a:spLocks noChangeArrowheads="1"/>
          </p:cNvSpPr>
          <p:nvPr/>
        </p:nvSpPr>
        <p:spPr bwMode="auto">
          <a:xfrm>
            <a:off x="785786" y="3143248"/>
            <a:ext cx="285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3200" b="1" dirty="0">
                <a:solidFill>
                  <a:srgbClr val="FF0000"/>
                </a:solidFill>
                <a:sym typeface="Symbol" pitchFamily="18" charset="2"/>
              </a:rPr>
              <a:t>-</a:t>
            </a:r>
            <a:r>
              <a:rPr lang="fr-FR" sz="3200" b="1" dirty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2400" dirty="0"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3714744" y="3286124"/>
            <a:ext cx="2000264" cy="42862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3428992" y="3786190"/>
            <a:ext cx="3143272" cy="42862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5357818" y="3786190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3714744" y="3214686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4429124" y="3214686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/>
          <p:cNvCxnSpPr/>
          <p:nvPr/>
        </p:nvCxnSpPr>
        <p:spPr>
          <a:xfrm rot="10800000" flipV="1">
            <a:off x="1979712" y="908719"/>
            <a:ext cx="720081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10800000" flipV="1">
            <a:off x="3059832" y="908720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rot="10800000" flipV="1">
            <a:off x="5220072" y="1412775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1547664" y="152400"/>
            <a:ext cx="60780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Deeply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Virtual Compton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Scattering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3074" name="Object 20"/>
          <p:cNvGraphicFramePr>
            <a:graphicFrameLocks noChangeAspect="1"/>
          </p:cNvGraphicFramePr>
          <p:nvPr/>
        </p:nvGraphicFramePr>
        <p:xfrm>
          <a:off x="3790957" y="3267073"/>
          <a:ext cx="1852613" cy="479425"/>
        </p:xfrm>
        <a:graphic>
          <a:graphicData uri="http://schemas.openxmlformats.org/presentationml/2006/ole">
            <p:oleObj spid="_x0000_s83970" name="Equation" r:id="rId5" imgW="901440" imgH="241200" progId="Equation.3">
              <p:embed/>
            </p:oleObj>
          </a:graphicData>
        </a:graphic>
      </p:graphicFrame>
      <p:graphicFrame>
        <p:nvGraphicFramePr>
          <p:cNvPr id="3076" name="Object 24"/>
          <p:cNvGraphicFramePr>
            <a:graphicFrameLocks noChangeAspect="1"/>
          </p:cNvGraphicFramePr>
          <p:nvPr/>
        </p:nvGraphicFramePr>
        <p:xfrm>
          <a:off x="3614738" y="3795713"/>
          <a:ext cx="2736850" cy="420687"/>
        </p:xfrm>
        <a:graphic>
          <a:graphicData uri="http://schemas.openxmlformats.org/presentationml/2006/ole">
            <p:oleObj spid="_x0000_s83972" name="Equation" r:id="rId6" imgW="1307880" imgH="215640" progId="Equation.3">
              <p:embed/>
            </p:oleObj>
          </a:graphicData>
        </a:graphic>
      </p:graphicFrame>
      <p:sp>
        <p:nvSpPr>
          <p:cNvPr id="29" name="Rectangle 28"/>
          <p:cNvSpPr/>
          <p:nvPr/>
        </p:nvSpPr>
        <p:spPr>
          <a:xfrm>
            <a:off x="4071934" y="4725144"/>
            <a:ext cx="4857784" cy="1224136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3260725" y="6491312"/>
            <a:ext cx="23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ym typeface="Wingdings" pitchFamily="2" charset="2"/>
              </a:rPr>
              <a:t> </a:t>
            </a:r>
            <a:endParaRPr lang="fr-FR"/>
          </a:p>
        </p:txBody>
      </p:sp>
      <p:graphicFrame>
        <p:nvGraphicFramePr>
          <p:cNvPr id="31" name="Object 8"/>
          <p:cNvGraphicFramePr>
            <a:graphicFrameLocks noChangeAspect="1"/>
          </p:cNvGraphicFramePr>
          <p:nvPr/>
        </p:nvGraphicFramePr>
        <p:xfrm>
          <a:off x="7145504" y="6192207"/>
          <a:ext cx="177800" cy="419100"/>
        </p:xfrm>
        <a:graphic>
          <a:graphicData uri="http://schemas.openxmlformats.org/presentationml/2006/ole">
            <p:oleObj spid="_x0000_s83974" name="Equation" r:id="rId7" imgW="177480" imgH="419040" progId="Equation.3">
              <p:embed/>
            </p:oleObj>
          </a:graphicData>
        </a:graphic>
      </p:graphicFrame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4422745" y="5315284"/>
            <a:ext cx="41801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400" b="1" dirty="0" err="1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Re</a:t>
            </a:r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Symbol"/>
              </a:rPr>
              <a:t>(,t)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= </a:t>
            </a:r>
            <a:r>
              <a:rPr lang="fr-F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  <a:sym typeface="Symbol" pitchFamily="18" charset="2"/>
              </a:rPr>
              <a:t>P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 </a:t>
            </a:r>
            <a:r>
              <a:rPr lang="fr-F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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dx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sym typeface="Symbol"/>
              </a:rPr>
              <a:t>H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(x,,t) /(x-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)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4367865" y="4725144"/>
            <a:ext cx="31699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400" b="1" dirty="0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Im</a:t>
            </a:r>
            <a:r>
              <a:rPr lang="fr-FR" sz="2400" b="1" i="1" dirty="0" smtClean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fr-F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Symbol"/>
              </a:rPr>
              <a:t>(,t)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itchFamily="18" charset="2"/>
              </a:rPr>
              <a:t>=</a:t>
            </a:r>
            <a:r>
              <a:rPr lang="fr-FR" sz="2800" b="1" dirty="0" smtClean="0">
                <a:solidFill>
                  <a:srgbClr val="FF0000"/>
                </a:solidFill>
                <a:sym typeface="Symbol" pitchFamily="18" charset="2"/>
              </a:rPr>
              <a:t>  </a:t>
            </a:r>
            <a:r>
              <a:rPr lang="fr-FR" sz="2400" b="1" dirty="0" smtClean="0">
                <a:solidFill>
                  <a:srgbClr val="FF0000"/>
                </a:solidFill>
                <a:sym typeface="Symbol"/>
              </a:rPr>
              <a:t>H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(x= ,,t) </a:t>
            </a:r>
            <a:endParaRPr lang="fr-FR" sz="2000" b="1" i="1" dirty="0">
              <a:solidFill>
                <a:schemeClr val="tx1">
                  <a:lumMod val="65000"/>
                  <a:lumOff val="35000"/>
                </a:schemeClr>
              </a:solidFill>
              <a:sym typeface="Symbol" pitchFamily="18" charset="2"/>
            </a:endParaRPr>
          </a:p>
        </p:txBody>
      </p:sp>
      <p:pic>
        <p:nvPicPr>
          <p:cNvPr id="41" name="Image 40" descr="handba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375877" y="4376281"/>
            <a:ext cx="1586865" cy="2233613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42" name="ZoneTexte 41"/>
          <p:cNvSpPr txBox="1"/>
          <p:nvPr/>
        </p:nvSpPr>
        <p:spPr>
          <a:xfrm>
            <a:off x="1643042" y="6429396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   </a:t>
            </a:r>
            <a:r>
              <a:rPr lang="fr-FR" dirty="0" err="1" smtClean="0">
                <a:sym typeface="Symbol"/>
              </a:rPr>
              <a:t>x</a:t>
            </a:r>
            <a:r>
              <a:rPr lang="fr-FR" baseline="-25000" dirty="0" err="1" smtClean="0">
                <a:sym typeface="Symbol"/>
              </a:rPr>
              <a:t>B</a:t>
            </a:r>
            <a:r>
              <a:rPr lang="fr-FR" dirty="0" smtClean="0">
                <a:sym typeface="Symbol"/>
              </a:rPr>
              <a:t> / (2-</a:t>
            </a:r>
            <a:r>
              <a:rPr lang="fr-FR" dirty="0" err="1" smtClean="0">
                <a:sym typeface="Symbol"/>
              </a:rPr>
              <a:t>x</a:t>
            </a:r>
            <a:r>
              <a:rPr lang="fr-FR" baseline="-25000" dirty="0" err="1" smtClean="0">
                <a:sym typeface="Symbol"/>
              </a:rPr>
              <a:t>B</a:t>
            </a:r>
            <a:r>
              <a:rPr lang="fr-FR" dirty="0" smtClean="0">
                <a:sym typeface="Symbol"/>
              </a:rPr>
              <a:t>)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4355976" y="6165304"/>
            <a:ext cx="451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Note: dominance of </a:t>
            </a:r>
            <a:r>
              <a:rPr lang="fr-FR" b="1" dirty="0" smtClean="0">
                <a:solidFill>
                  <a:srgbClr val="FF0000"/>
                </a:solidFill>
              </a:rPr>
              <a:t>H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COMPASS </a:t>
            </a:r>
            <a:r>
              <a:rPr lang="fr-FR" dirty="0" err="1" smtClean="0"/>
              <a:t>kinematics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animBg="1"/>
      <p:bldP spid="3091" grpId="0"/>
      <p:bldP spid="3092" grpId="0"/>
      <p:bldP spid="25622" grpId="0" animBg="1"/>
      <p:bldP spid="3095" grpId="0"/>
      <p:bldP spid="25617" grpId="0" animBg="1"/>
      <p:bldP spid="3093" grpId="0"/>
      <p:bldP spid="27" grpId="0" animBg="1"/>
      <p:bldP spid="28" grpId="0" animBg="1"/>
      <p:bldP spid="73" grpId="0" animBg="1"/>
      <p:bldP spid="74" grpId="0" animBg="1"/>
      <p:bldP spid="76" grpId="0" animBg="1"/>
      <p:bldP spid="29" grpId="0" animBg="1"/>
      <p:bldP spid="30" grpId="0"/>
      <p:bldP spid="32" grpId="0"/>
      <p:bldP spid="34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428596" y="903279"/>
            <a:ext cx="8077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>
                <a:latin typeface="+mj-lt"/>
              </a:rPr>
              <a:t>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i="1" baseline="-16000" dirty="0">
                <a:latin typeface="+mj-lt"/>
              </a:rPr>
              <a:t>(</a:t>
            </a:r>
            <a:r>
              <a:rPr lang="el-GR" sz="2400" b="1" i="1" baseline="-16000" dirty="0">
                <a:latin typeface="+mj-lt"/>
              </a:rPr>
              <a:t>μ</a:t>
            </a:r>
            <a:r>
              <a:rPr lang="fr-FR" sz="2400" b="1" i="1" baseline="-16000" dirty="0">
                <a:latin typeface="+mj-lt"/>
              </a:rPr>
              <a:t>p</a:t>
            </a:r>
            <a:r>
              <a:rPr lang="el-GR" sz="2400" b="1" i="1" baseline="-16000" dirty="0">
                <a:latin typeface="+mj-lt"/>
                <a:sym typeface="Symbol" pitchFamily="18" charset="2"/>
              </a:rPr>
              <a:t>μ</a:t>
            </a:r>
            <a:r>
              <a:rPr lang="fr-FR" sz="2400" b="1" i="1" baseline="-16000" dirty="0">
                <a:latin typeface="+mj-lt"/>
                <a:sym typeface="Symbol" pitchFamily="18" charset="2"/>
              </a:rPr>
              <a:t>p</a:t>
            </a:r>
            <a:r>
              <a:rPr lang="el-GR" sz="2400" b="1" i="1" baseline="-16000" dirty="0">
                <a:latin typeface="+mj-lt"/>
                <a:sym typeface="Symbol" pitchFamily="18" charset="2"/>
              </a:rPr>
              <a:t></a:t>
            </a:r>
            <a:r>
              <a:rPr lang="fr-FR" sz="2400" b="1" i="1" baseline="-16000" dirty="0">
                <a:latin typeface="+mj-lt"/>
                <a:sym typeface="Symbol" pitchFamily="18" charset="2"/>
              </a:rPr>
              <a:t>)</a:t>
            </a:r>
            <a:r>
              <a:rPr lang="fr-FR" sz="2400" b="1" dirty="0">
                <a:latin typeface="+mj-lt"/>
              </a:rPr>
              <a:t> = 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>
                <a:latin typeface="+mj-lt"/>
              </a:rPr>
              <a:t>BH </a:t>
            </a:r>
            <a:r>
              <a:rPr lang="fr-FR" sz="2400" b="1" i="1" baseline="30000" dirty="0">
                <a:latin typeface="+mj-lt"/>
              </a:rPr>
              <a:t>  </a:t>
            </a:r>
            <a:r>
              <a:rPr lang="fr-FR" sz="2400" b="1" dirty="0">
                <a:latin typeface="+mj-lt"/>
              </a:rPr>
              <a:t>+ 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 err="1">
                <a:latin typeface="+mj-lt"/>
              </a:rPr>
              <a:t>DVCS</a:t>
            </a:r>
            <a:r>
              <a:rPr lang="fr-FR" sz="2400" b="1" i="1" baseline="-18000" dirty="0" err="1">
                <a:latin typeface="+mj-lt"/>
              </a:rPr>
              <a:t>unpol</a:t>
            </a:r>
            <a:r>
              <a:rPr lang="fr-FR" sz="2400" b="1" i="1" baseline="-18000" dirty="0">
                <a:latin typeface="+mj-lt"/>
              </a:rPr>
              <a:t> </a:t>
            </a:r>
            <a:r>
              <a:rPr lang="fr-FR" sz="2400" b="1" i="1" baseline="30000" dirty="0">
                <a:latin typeface="+mj-lt"/>
              </a:rPr>
              <a:t>   </a:t>
            </a:r>
            <a:r>
              <a:rPr lang="fr-FR" sz="2400" b="1" dirty="0">
                <a:latin typeface="+mj-lt"/>
              </a:rPr>
              <a:t>+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d</a:t>
            </a:r>
            <a:r>
              <a:rPr lang="el-GR" sz="2400" b="1" dirty="0">
                <a:latin typeface="+mj-lt"/>
              </a:rPr>
              <a:t>σ</a:t>
            </a:r>
            <a:r>
              <a:rPr lang="fr-FR" sz="2400" b="1" baseline="30000" dirty="0" err="1">
                <a:latin typeface="+mj-lt"/>
              </a:rPr>
              <a:t>DVCS</a:t>
            </a:r>
            <a:r>
              <a:rPr lang="fr-FR" sz="2400" b="1" i="1" baseline="-18000" dirty="0" err="1">
                <a:latin typeface="+mj-lt"/>
              </a:rPr>
              <a:t>pol</a:t>
            </a:r>
            <a:r>
              <a:rPr lang="fr-FR" sz="2400" b="1" i="1" baseline="-18000" dirty="0">
                <a:latin typeface="+mj-lt"/>
              </a:rPr>
              <a:t> </a:t>
            </a:r>
            <a:r>
              <a:rPr lang="fr-FR" sz="2400" b="1" i="1" baseline="30000" dirty="0">
                <a:latin typeface="+mj-lt"/>
              </a:rPr>
              <a:t> </a:t>
            </a:r>
          </a:p>
          <a:p>
            <a:endParaRPr lang="fr-FR" sz="2400" b="1" i="1" baseline="30000" dirty="0">
              <a:solidFill>
                <a:srgbClr val="6600CC"/>
              </a:solidFill>
              <a:latin typeface="+mj-lt"/>
            </a:endParaRPr>
          </a:p>
          <a:p>
            <a:r>
              <a:rPr lang="fr-FR" sz="2400" b="1" dirty="0">
                <a:solidFill>
                  <a:srgbClr val="6600CC"/>
                </a:solidFill>
                <a:latin typeface="+mj-lt"/>
              </a:rPr>
              <a:t>          </a:t>
            </a:r>
            <a:r>
              <a:rPr lang="fr-FR" sz="2400" b="1" dirty="0" smtClean="0">
                <a:solidFill>
                  <a:srgbClr val="6600CC"/>
                </a:solidFill>
                <a:latin typeface="+mj-lt"/>
              </a:rPr>
              <a:t>        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</a:t>
            </a:r>
            <a:r>
              <a:rPr lang="fr-FR" sz="2400" b="1" baseline="30000" dirty="0" err="1">
                <a:latin typeface="+mj-lt"/>
              </a:rPr>
              <a:t>BH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i="1" dirty="0" err="1">
                <a:latin typeface="Monotype Corsiva" pitchFamily="66" charset="0"/>
              </a:rPr>
              <a:t>Re</a:t>
            </a:r>
            <a:r>
              <a:rPr lang="fr-FR" sz="2400" b="1" dirty="0">
                <a:latin typeface="+mj-lt"/>
              </a:rPr>
              <a:t> A</a:t>
            </a:r>
            <a:r>
              <a:rPr lang="fr-FR" sz="2400" b="1" baseline="30000" dirty="0">
                <a:latin typeface="+mj-lt"/>
              </a:rPr>
              <a:t>DVCS  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smtClean="0">
                <a:latin typeface="+mj-lt"/>
              </a:rPr>
              <a:t>     </a:t>
            </a:r>
            <a:r>
              <a:rPr lang="fr-FR" sz="2400" b="1" dirty="0">
                <a:latin typeface="+mj-lt"/>
              </a:rPr>
              <a:t>+</a:t>
            </a:r>
            <a:r>
              <a:rPr lang="fr-FR" sz="2400" b="1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e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dirty="0">
                <a:solidFill>
                  <a:srgbClr val="FF0066"/>
                </a:solidFill>
                <a:latin typeface="+mj-lt"/>
              </a:rPr>
              <a:t> P</a:t>
            </a:r>
            <a:r>
              <a:rPr lang="el-GR" sz="2400" b="1" baseline="-25000" dirty="0">
                <a:solidFill>
                  <a:srgbClr val="FF0066"/>
                </a:solidFill>
                <a:latin typeface="+mj-lt"/>
              </a:rPr>
              <a:t>μ</a:t>
            </a:r>
            <a:r>
              <a:rPr lang="fr-FR" sz="2400" b="1" baseline="-25000" dirty="0">
                <a:solidFill>
                  <a:srgbClr val="6600CC"/>
                </a:solidFill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</a:t>
            </a:r>
            <a:r>
              <a:rPr lang="fr-FR" sz="2400" b="1" baseline="30000" dirty="0" err="1">
                <a:latin typeface="+mj-lt"/>
              </a:rPr>
              <a:t>BH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i="1" dirty="0">
                <a:latin typeface="Monotype Corsiva" pitchFamily="66" charset="0"/>
              </a:rPr>
              <a:t>Im</a:t>
            </a:r>
            <a:r>
              <a:rPr lang="fr-FR" sz="2400" b="1" i="1" dirty="0"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A</a:t>
            </a:r>
            <a:r>
              <a:rPr lang="fr-FR" sz="2400" b="1" baseline="30000" dirty="0">
                <a:latin typeface="+mj-lt"/>
              </a:rPr>
              <a:t>DVCS</a:t>
            </a:r>
          </a:p>
          <a:p>
            <a:endParaRPr lang="fr-FR" sz="2400" b="1" baseline="30000" dirty="0">
              <a:solidFill>
                <a:srgbClr val="6600CC"/>
              </a:solidFill>
              <a:latin typeface="+mj-lt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2000240"/>
            <a:ext cx="9144000" cy="242889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0" y="207644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Phase 1</a:t>
            </a:r>
            <a:r>
              <a:rPr lang="fr-FR" sz="2400" b="1" dirty="0">
                <a:solidFill>
                  <a:srgbClr val="0070C0"/>
                </a:solidFill>
              </a:rPr>
              <a:t>: </a:t>
            </a:r>
            <a:r>
              <a:rPr lang="fr-FR" sz="2400" b="1" dirty="0">
                <a:solidFill>
                  <a:srgbClr val="FF0000"/>
                </a:solidFill>
              </a:rPr>
              <a:t>DVCS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experiment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to </a:t>
            </a:r>
            <a:r>
              <a:rPr lang="fr-FR" sz="2400" b="1" dirty="0" err="1">
                <a:solidFill>
                  <a:srgbClr val="0070C0"/>
                </a:solidFill>
              </a:rPr>
              <a:t>constrain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GPD H</a:t>
            </a:r>
          </a:p>
          <a:p>
            <a:endParaRPr lang="fr-FR" sz="800" b="1" dirty="0">
              <a:solidFill>
                <a:srgbClr val="FF0066"/>
              </a:solidFill>
            </a:endParaRPr>
          </a:p>
          <a:p>
            <a:r>
              <a:rPr lang="fr-FR" sz="2000" b="1" dirty="0"/>
              <a:t>   </a:t>
            </a:r>
            <a:r>
              <a:rPr lang="fr-FR" sz="2000" b="1" dirty="0" err="1">
                <a:solidFill>
                  <a:srgbClr val="0070C0"/>
                </a:solidFill>
              </a:rPr>
              <a:t>with</a:t>
            </a:r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800" b="1" dirty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sym typeface="Symbol" pitchFamily="18" charset="2"/>
              </a:rPr>
              <a:t>+</a:t>
            </a:r>
            <a:r>
              <a:rPr lang="fr-FR" sz="2000" b="1" dirty="0">
                <a:solidFill>
                  <a:srgbClr val="0070C0"/>
                </a:solidFill>
              </a:rPr>
              <a:t>, </a:t>
            </a:r>
            <a:r>
              <a:rPr lang="fr-FR" sz="2800" b="1" dirty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>
                <a:solidFill>
                  <a:srgbClr val="0070C0"/>
                </a:solidFill>
                <a:sym typeface="Symbol" pitchFamily="18" charset="2"/>
              </a:rPr>
              <a:t>- </a:t>
            </a:r>
            <a:r>
              <a:rPr lang="fr-FR" sz="2000" b="1" dirty="0" err="1">
                <a:solidFill>
                  <a:srgbClr val="0070C0"/>
                </a:solidFill>
                <a:sym typeface="Symbol" pitchFamily="18" charset="2"/>
              </a:rPr>
              <a:t>beam</a:t>
            </a:r>
            <a:r>
              <a:rPr lang="fr-FR" sz="2000" b="1" dirty="0">
                <a:solidFill>
                  <a:srgbClr val="0070C0"/>
                </a:solidFill>
                <a:sym typeface="Symbol" pitchFamily="18" charset="2"/>
              </a:rPr>
              <a:t>  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+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unpolarized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sym typeface="Symbol" pitchFamily="18" charset="2"/>
              </a:rPr>
              <a:t>2.5m long 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LH2 (proton)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target</a:t>
            </a:r>
            <a:r>
              <a:rPr lang="fr-FR" dirty="0">
                <a:solidFill>
                  <a:srgbClr val="0070C0"/>
                </a:solidFill>
              </a:rPr>
              <a:t>                  </a:t>
            </a:r>
          </a:p>
        </p:txBody>
      </p:sp>
      <p:sp>
        <p:nvSpPr>
          <p:cNvPr id="3090" name="Rectangle 7"/>
          <p:cNvSpPr>
            <a:spLocks noChangeArrowheads="1"/>
          </p:cNvSpPr>
          <p:nvPr/>
        </p:nvSpPr>
        <p:spPr bwMode="auto">
          <a:xfrm>
            <a:off x="35496" y="3140968"/>
            <a:ext cx="9036496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91" name="Text Box 12"/>
          <p:cNvSpPr txBox="1">
            <a:spLocks noChangeArrowheads="1"/>
          </p:cNvSpPr>
          <p:nvPr/>
        </p:nvSpPr>
        <p:spPr bwMode="auto">
          <a:xfrm>
            <a:off x="5564206" y="3625655"/>
            <a:ext cx="35798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>
                <a:latin typeface="Comic Sans MS" pitchFamily="66" charset="0"/>
                <a:sym typeface="Symbol" pitchFamily="18" charset="2"/>
              </a:rPr>
              <a:t>        </a:t>
            </a:r>
            <a:r>
              <a:rPr lang="fr-FR" sz="2400" dirty="0" smtClean="0">
                <a:latin typeface="Comic Sans MS" pitchFamily="66" charset="0"/>
                <a:sym typeface="Symbol" pitchFamily="18" charset="2"/>
              </a:rPr>
              <a:t>   </a:t>
            </a:r>
            <a:r>
              <a:rPr lang="fr-FR" sz="2400" dirty="0" smtClean="0">
                <a:solidFill>
                  <a:srgbClr val="4D4D4D"/>
                </a:solidFill>
                <a:sym typeface="Symbol" pitchFamily="18" charset="2"/>
              </a:rPr>
              <a:t>and</a:t>
            </a:r>
            <a:r>
              <a:rPr lang="fr-FR" sz="3600" b="1" dirty="0" smtClean="0">
                <a:latin typeface="Comic Sans MS" pitchFamily="66" charset="0"/>
                <a:sym typeface="Symbol" pitchFamily="18" charset="2"/>
              </a:rPr>
              <a:t>   </a:t>
            </a:r>
            <a:r>
              <a:rPr lang="fr-FR" sz="2400" b="1" dirty="0" smtClean="0">
                <a:latin typeface="Comic Sans MS" pitchFamily="66" charset="0"/>
                <a:sym typeface="Symbol" pitchFamily="18" charset="2"/>
              </a:rPr>
              <a:t>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Im(</a:t>
            </a:r>
            <a:r>
              <a:rPr lang="fr-FR" sz="2400" b="1" i="1" dirty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endParaRPr lang="fr-FR" sz="2800" b="1" i="1" dirty="0">
              <a:solidFill>
                <a:srgbClr val="5F5F5F"/>
              </a:solidFill>
              <a:latin typeface="Monotype Corsiva" pitchFamily="66" charset="0"/>
              <a:sym typeface="Symbol" pitchFamily="18" charset="2"/>
            </a:endParaRPr>
          </a:p>
        </p:txBody>
      </p:sp>
      <p:sp>
        <p:nvSpPr>
          <p:cNvPr id="3092" name="Text Box 13"/>
          <p:cNvSpPr txBox="1">
            <a:spLocks noChangeArrowheads="1"/>
          </p:cNvSpPr>
          <p:nvPr/>
        </p:nvSpPr>
        <p:spPr bwMode="auto">
          <a:xfrm>
            <a:off x="2587625" y="3168648"/>
            <a:ext cx="5927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dirty="0">
                <a:latin typeface="Monotype Corsiva" pitchFamily="66" charset="0"/>
                <a:sym typeface="Symbol" pitchFamily="18" charset="2"/>
              </a:rPr>
              <a:t>                                </a:t>
            </a:r>
            <a:r>
              <a:rPr lang="fr-FR" sz="2400" dirty="0">
                <a:solidFill>
                  <a:srgbClr val="4D4D4D"/>
                </a:solidFill>
                <a:sym typeface="Symbol" pitchFamily="18" charset="2"/>
              </a:rPr>
              <a:t>and </a:t>
            </a:r>
            <a:r>
              <a:rPr lang="fr-FR" sz="3600" b="1" dirty="0">
                <a:latin typeface="Monotype Corsiva" pitchFamily="66" charset="0"/>
                <a:sym typeface="Symbol" pitchFamily="18" charset="2"/>
              </a:rPr>
              <a:t>      </a:t>
            </a:r>
            <a:r>
              <a:rPr lang="fr-FR" sz="2400" b="1" dirty="0">
                <a:latin typeface="Monotype Corsiva" pitchFamily="66" charset="0"/>
                <a:sym typeface="Symbol" pitchFamily="18" charset="2"/>
              </a:rPr>
              <a:t></a:t>
            </a:r>
            <a:r>
              <a:rPr lang="fr-FR" sz="3600" b="1" dirty="0"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 err="1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Re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400" b="1" i="1" dirty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endParaRPr lang="fr-FR" sz="2400" b="1" i="1" dirty="0">
              <a:solidFill>
                <a:srgbClr val="5F5F5F"/>
              </a:solidFill>
              <a:latin typeface="Monotype Corsiva" pitchFamily="66" charset="0"/>
              <a:sym typeface="Symbol" pitchFamily="18" charset="2"/>
            </a:endParaRPr>
          </a:p>
        </p:txBody>
      </p:sp>
      <p:graphicFrame>
        <p:nvGraphicFramePr>
          <p:cNvPr id="3075" name="Object 21"/>
          <p:cNvGraphicFramePr>
            <a:graphicFrameLocks noChangeAspect="1"/>
          </p:cNvGraphicFramePr>
          <p:nvPr/>
        </p:nvGraphicFramePr>
        <p:xfrm>
          <a:off x="6540500" y="3276607"/>
          <a:ext cx="469900" cy="454025"/>
        </p:xfrm>
        <a:graphic>
          <a:graphicData uri="http://schemas.openxmlformats.org/presentationml/2006/ole">
            <p:oleObj spid="_x0000_s7171" name="Equation" r:id="rId3" imgW="228600" imgH="228600" progId="Equation.3">
              <p:embed/>
            </p:oleObj>
          </a:graphicData>
        </a:graphic>
      </p:graphicFrame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71406" y="3657598"/>
            <a:ext cx="7633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S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714348" y="3805236"/>
            <a:ext cx="2930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b="1" dirty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fr-FR" sz="2400" b="1" dirty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2400" dirty="0" smtClean="0"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 smtClean="0">
                <a:latin typeface="Monotype Corsiva" pitchFamily="66" charset="0"/>
                <a:sym typeface="Symbol" pitchFamily="18" charset="2"/>
              </a:rPr>
              <a:t> </a:t>
            </a:r>
            <a:endParaRPr lang="fr-FR" sz="2200" b="1" dirty="0">
              <a:latin typeface="Monotype Corsiva" pitchFamily="66" charset="0"/>
              <a:sym typeface="Symbol" pitchFamily="18" charset="2"/>
            </a:endParaRPr>
          </a:p>
        </p:txBody>
      </p:sp>
      <p:graphicFrame>
        <p:nvGraphicFramePr>
          <p:cNvPr id="3077" name="Object 25"/>
          <p:cNvGraphicFramePr>
            <a:graphicFrameLocks noChangeAspect="1"/>
          </p:cNvGraphicFramePr>
          <p:nvPr/>
        </p:nvGraphicFramePr>
        <p:xfrm>
          <a:off x="7196138" y="3784607"/>
          <a:ext cx="503237" cy="441325"/>
        </p:xfrm>
        <a:graphic>
          <a:graphicData uri="http://schemas.openxmlformats.org/presentationml/2006/ole">
            <p:oleObj spid="_x0000_s7173" name="Equation" r:id="rId4" imgW="215640" imgH="215640" progId="Equation.3">
              <p:embed/>
            </p:oleObj>
          </a:graphicData>
        </a:graphic>
      </p:graphicFrame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71406" y="3200398"/>
            <a:ext cx="86113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D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93" name="Text Box 19"/>
          <p:cNvSpPr txBox="1">
            <a:spLocks noChangeArrowheads="1"/>
          </p:cNvSpPr>
          <p:nvPr/>
        </p:nvSpPr>
        <p:spPr bwMode="auto">
          <a:xfrm>
            <a:off x="785786" y="3143248"/>
            <a:ext cx="285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3200" b="1" dirty="0">
                <a:solidFill>
                  <a:srgbClr val="FF0000"/>
                </a:solidFill>
                <a:sym typeface="Symbol" pitchFamily="18" charset="2"/>
              </a:rPr>
              <a:t>-</a:t>
            </a:r>
            <a:r>
              <a:rPr lang="fr-FR" sz="3200" b="1" dirty="0">
                <a:solidFill>
                  <a:srgbClr val="5F5F5F"/>
                </a:solidFill>
                <a:sym typeface="Symbol" pitchFamily="18" charset="2"/>
              </a:rPr>
              <a:t> 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2400" dirty="0"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>
                <a:latin typeface="Monotype Corsiva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3714744" y="3286124"/>
            <a:ext cx="2000264" cy="42862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3428992" y="3786190"/>
            <a:ext cx="3143272" cy="42862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5357818" y="3786190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3714744" y="3214686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4429124" y="3214686"/>
            <a:ext cx="642942" cy="500066"/>
          </a:xfrm>
          <a:prstGeom prst="ellipse">
            <a:avLst/>
          </a:prstGeom>
          <a:solidFill>
            <a:srgbClr val="FFFF6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/>
          <p:cNvCxnSpPr/>
          <p:nvPr/>
        </p:nvCxnSpPr>
        <p:spPr>
          <a:xfrm rot="10800000" flipV="1">
            <a:off x="1979712" y="908719"/>
            <a:ext cx="720081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10800000" flipV="1">
            <a:off x="3059832" y="908720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rot="10800000" flipV="1">
            <a:off x="5220072" y="1412775"/>
            <a:ext cx="1224136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1547664" y="152400"/>
            <a:ext cx="60780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Deeply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Virtual Compton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Scattering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3074" name="Object 20"/>
          <p:cNvGraphicFramePr>
            <a:graphicFrameLocks noChangeAspect="1"/>
          </p:cNvGraphicFramePr>
          <p:nvPr/>
        </p:nvGraphicFramePr>
        <p:xfrm>
          <a:off x="3790957" y="3267073"/>
          <a:ext cx="1852613" cy="479425"/>
        </p:xfrm>
        <a:graphic>
          <a:graphicData uri="http://schemas.openxmlformats.org/presentationml/2006/ole">
            <p:oleObj spid="_x0000_s7170" name="Equation" r:id="rId5" imgW="901440" imgH="241200" progId="Equation.3">
              <p:embed/>
            </p:oleObj>
          </a:graphicData>
        </a:graphic>
      </p:graphicFrame>
      <p:graphicFrame>
        <p:nvGraphicFramePr>
          <p:cNvPr id="3076" name="Object 24"/>
          <p:cNvGraphicFramePr>
            <a:graphicFrameLocks noChangeAspect="1"/>
          </p:cNvGraphicFramePr>
          <p:nvPr/>
        </p:nvGraphicFramePr>
        <p:xfrm>
          <a:off x="3614738" y="3795713"/>
          <a:ext cx="2736850" cy="420687"/>
        </p:xfrm>
        <a:graphic>
          <a:graphicData uri="http://schemas.openxmlformats.org/presentationml/2006/ole">
            <p:oleObj spid="_x0000_s7172" name="Equation" r:id="rId6" imgW="1307880" imgH="215640" progId="Equation.3">
              <p:embed/>
            </p:oleObj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395536" y="4869160"/>
            <a:ext cx="8280920" cy="156966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Angular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decomposition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DVCS cross section</a:t>
            </a:r>
          </a:p>
          <a:p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umambiguous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separate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Re</a:t>
            </a:r>
            <a:r>
              <a:rPr lang="fr-F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fr-F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Im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Compton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Form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Factors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fr-F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twist contributions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ChangeArrowheads="1"/>
          </p:cNvSpPr>
          <p:nvPr/>
        </p:nvSpPr>
        <p:spPr bwMode="auto">
          <a:xfrm>
            <a:off x="0" y="0"/>
            <a:ext cx="92964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28596" y="152400"/>
            <a:ext cx="81439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 and Spin </a:t>
            </a:r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 </a:t>
            </a:r>
            <a:r>
              <a:rPr lang="fr-FR" sz="2800" dirty="0" smtClean="0">
                <a:solidFill>
                  <a:schemeClr val="bg1"/>
                </a:solidFill>
              </a:rPr>
              <a:t>(</a:t>
            </a:r>
            <a:r>
              <a:rPr lang="fr-FR" sz="2800" dirty="0" err="1" smtClean="0">
                <a:solidFill>
                  <a:schemeClr val="bg1"/>
                </a:solidFill>
              </a:rPr>
              <a:t>using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</a:t>
            </a:r>
            <a:r>
              <a:rPr lang="fr-FR" sz="28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</a:t>
            </a:r>
            <a:r>
              <a:rPr lang="fr-FR" sz="2800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fr-FR" sz="28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fr-FR" sz="2800" dirty="0" smtClean="0">
                <a:solidFill>
                  <a:schemeClr val="bg1"/>
                </a:solidFill>
              </a:rPr>
              <a:t>)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n-GB" sz="1000" b="1" dirty="0">
              <a:solidFill>
                <a:srgbClr val="FF0066"/>
              </a:solidFill>
              <a:latin typeface="Comic Sans MS" pitchFamily="66" charset="0"/>
            </a:endParaRPr>
          </a:p>
          <a:p>
            <a:pPr>
              <a:defRPr/>
            </a:pPr>
            <a:endParaRPr lang="en-GB" sz="800" b="1" dirty="0">
              <a:solidFill>
                <a:srgbClr val="FF0066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GB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Comparison to different models</a:t>
            </a:r>
            <a:endParaRPr lang="fr-FR" sz="24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13" name="Text Box 19"/>
          <p:cNvSpPr txBox="1">
            <a:spLocks noChangeArrowheads="1"/>
          </p:cNvSpPr>
          <p:nvPr/>
        </p:nvSpPr>
        <p:spPr bwMode="auto">
          <a:xfrm>
            <a:off x="6804248" y="2276872"/>
            <a:ext cx="1944763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  <a:p>
            <a:r>
              <a:rPr lang="fr-FR" sz="1600" dirty="0" smtClean="0"/>
              <a:t>160 </a:t>
            </a:r>
            <a:r>
              <a:rPr lang="fr-FR" sz="1600" dirty="0" err="1"/>
              <a:t>GeV</a:t>
            </a:r>
            <a:r>
              <a:rPr lang="fr-FR" sz="1600" dirty="0"/>
              <a:t> muon </a:t>
            </a:r>
            <a:r>
              <a:rPr lang="fr-FR" sz="1600" dirty="0" err="1"/>
              <a:t>beam</a:t>
            </a:r>
            <a:endParaRPr lang="fr-FR" sz="1600" dirty="0"/>
          </a:p>
          <a:p>
            <a:r>
              <a:rPr lang="fr-FR" sz="1600" dirty="0"/>
              <a:t>2.5m LH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  <a:r>
              <a:rPr lang="fr-FR" sz="1600" dirty="0" err="1"/>
              <a:t>target</a:t>
            </a:r>
            <a:endParaRPr lang="fr-FR" sz="1600" dirty="0"/>
          </a:p>
          <a:p>
            <a:r>
              <a:rPr lang="fr-FR" sz="1600" dirty="0"/>
              <a:t>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</a:t>
            </a:r>
            <a:r>
              <a:rPr lang="fr-FR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global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= 10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%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39324" y="6419874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ym typeface="Wingdings" pitchFamily="2" charset="2"/>
              </a:rPr>
              <a:t> </a:t>
            </a:r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2285984" y="2214554"/>
            <a:ext cx="271464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8755"/>
            <a:ext cx="651414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214282" y="5786454"/>
            <a:ext cx="92155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flux and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acceptance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</a:t>
            </a:r>
            <a:endParaRPr lang="fr-FR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bands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assuming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3% charge-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+ and -   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(control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with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inclusive </a:t>
            </a:r>
            <a:r>
              <a:rPr lang="fr-FR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evts</a:t>
            </a:r>
            <a:r>
              <a:rPr lang="fr-F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BH…)</a:t>
            </a:r>
            <a:endParaRPr lang="fr-FR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1059"/>
          <p:cNvGrpSpPr>
            <a:grpSpLocks/>
          </p:cNvGrpSpPr>
          <p:nvPr/>
        </p:nvGrpSpPr>
        <p:grpSpPr bwMode="auto">
          <a:xfrm>
            <a:off x="6429388" y="928670"/>
            <a:ext cx="2533650" cy="1252538"/>
            <a:chOff x="158" y="1797"/>
            <a:chExt cx="1912" cy="858"/>
          </a:xfrm>
        </p:grpSpPr>
        <p:sp>
          <p:nvSpPr>
            <p:cNvPr id="20" name="Text Box 1069"/>
            <p:cNvSpPr txBox="1">
              <a:spLocks noChangeArrowheads="1"/>
            </p:cNvSpPr>
            <p:nvPr/>
          </p:nvSpPr>
          <p:spPr bwMode="auto">
            <a:xfrm>
              <a:off x="884" y="2342"/>
              <a:ext cx="280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</a:t>
              </a:r>
            </a:p>
          </p:txBody>
        </p:sp>
        <p:sp>
          <p:nvSpPr>
            <p:cNvPr id="11" name="AutoShape 1060"/>
            <p:cNvSpPr>
              <a:spLocks noChangeArrowheads="1"/>
            </p:cNvSpPr>
            <p:nvPr/>
          </p:nvSpPr>
          <p:spPr bwMode="auto">
            <a:xfrm>
              <a:off x="158" y="1979"/>
              <a:ext cx="1333" cy="366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/>
              <a:endParaRPr lang="fr-FR" b="1">
                <a:solidFill>
                  <a:schemeClr val="accent2"/>
                </a:solidFill>
              </a:endParaRPr>
            </a:p>
          </p:txBody>
        </p:sp>
        <p:sp>
          <p:nvSpPr>
            <p:cNvPr id="12" name="AutoShape 1061"/>
            <p:cNvSpPr>
              <a:spLocks noChangeArrowheads="1"/>
            </p:cNvSpPr>
            <p:nvPr/>
          </p:nvSpPr>
          <p:spPr bwMode="auto">
            <a:xfrm>
              <a:off x="1229" y="1797"/>
              <a:ext cx="743" cy="756"/>
            </a:xfrm>
            <a:prstGeom prst="parallelogram">
              <a:avLst>
                <a:gd name="adj" fmla="val 25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endParaRPr lang="en-US">
                <a:latin typeface="Calibri" pitchFamily="34" charset="0"/>
              </a:endParaRPr>
            </a:p>
          </p:txBody>
        </p:sp>
        <p:sp>
          <p:nvSpPr>
            <p:cNvPr id="13" name="Line 1062"/>
            <p:cNvSpPr>
              <a:spLocks noChangeShapeType="1"/>
            </p:cNvSpPr>
            <p:nvPr/>
          </p:nvSpPr>
          <p:spPr bwMode="auto">
            <a:xfrm flipV="1">
              <a:off x="201" y="2187"/>
              <a:ext cx="547" cy="14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14" name="Line 1063"/>
            <p:cNvSpPr>
              <a:spLocks noChangeShapeType="1"/>
            </p:cNvSpPr>
            <p:nvPr/>
          </p:nvSpPr>
          <p:spPr bwMode="auto">
            <a:xfrm>
              <a:off x="748" y="2187"/>
              <a:ext cx="677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15" name="Line 1064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16" name="Line 1065"/>
            <p:cNvSpPr>
              <a:spLocks noChangeShapeType="1"/>
            </p:cNvSpPr>
            <p:nvPr/>
          </p:nvSpPr>
          <p:spPr bwMode="auto">
            <a:xfrm flipV="1">
              <a:off x="1425" y="2065"/>
              <a:ext cx="372" cy="12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17" name="Line 1066"/>
            <p:cNvSpPr>
              <a:spLocks noChangeShapeType="1"/>
            </p:cNvSpPr>
            <p:nvPr/>
          </p:nvSpPr>
          <p:spPr bwMode="auto">
            <a:xfrm>
              <a:off x="1425" y="2187"/>
              <a:ext cx="110" cy="219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18" name="Line 1067"/>
            <p:cNvSpPr>
              <a:spLocks noChangeShapeType="1"/>
            </p:cNvSpPr>
            <p:nvPr/>
          </p:nvSpPr>
          <p:spPr bwMode="auto">
            <a:xfrm flipV="1">
              <a:off x="748" y="2016"/>
              <a:ext cx="109" cy="171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19" name="Arc 1068"/>
            <p:cNvSpPr>
              <a:spLocks/>
            </p:cNvSpPr>
            <p:nvPr/>
          </p:nvSpPr>
          <p:spPr bwMode="auto">
            <a:xfrm rot="-8628797">
              <a:off x="1163" y="2138"/>
              <a:ext cx="185" cy="412"/>
            </a:xfrm>
            <a:custGeom>
              <a:avLst/>
              <a:gdLst>
                <a:gd name="T0" fmla="*/ 0 w 14024"/>
                <a:gd name="T1" fmla="*/ 0 h 21433"/>
                <a:gd name="T2" fmla="*/ 0 w 14024"/>
                <a:gd name="T3" fmla="*/ 0 h 21433"/>
                <a:gd name="T4" fmla="*/ 0 w 14024"/>
                <a:gd name="T5" fmla="*/ 0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rot="10800000"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21" name="Line 1070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22" name="Text Box 1071"/>
            <p:cNvSpPr txBox="1">
              <a:spLocks noChangeArrowheads="1"/>
            </p:cNvSpPr>
            <p:nvPr/>
          </p:nvSpPr>
          <p:spPr bwMode="auto">
            <a:xfrm>
              <a:off x="1791" y="1933"/>
              <a:ext cx="27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dirty="0">
                  <a:latin typeface="Lucida Grande"/>
                </a:rPr>
                <a:t>θ</a:t>
              </a:r>
              <a:endParaRPr lang="fr-FR" sz="2400" dirty="0">
                <a:latin typeface="Calibri" pitchFamily="34" charset="0"/>
              </a:endParaRPr>
            </a:p>
          </p:txBody>
        </p:sp>
        <p:sp>
          <p:nvSpPr>
            <p:cNvPr id="23" name="Text Box 1072"/>
            <p:cNvSpPr txBox="1">
              <a:spLocks noChangeArrowheads="1"/>
            </p:cNvSpPr>
            <p:nvPr/>
          </p:nvSpPr>
          <p:spPr bwMode="auto">
            <a:xfrm>
              <a:off x="567" y="1888"/>
              <a:ext cx="32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  <a:r>
                <a:rPr lang="fr-FR" sz="2400" b="1">
                  <a:solidFill>
                    <a:srgbClr val="6600CC"/>
                  </a:solidFill>
                  <a:latin typeface="Calibri" pitchFamily="34" charset="0"/>
                </a:rPr>
                <a:t>’</a:t>
              </a:r>
            </a:p>
          </p:txBody>
        </p:sp>
        <p:sp>
          <p:nvSpPr>
            <p:cNvPr id="24" name="Text Box 1073"/>
            <p:cNvSpPr txBox="1">
              <a:spLocks noChangeArrowheads="1"/>
            </p:cNvSpPr>
            <p:nvPr/>
          </p:nvSpPr>
          <p:spPr bwMode="auto">
            <a:xfrm>
              <a:off x="339" y="2024"/>
              <a:ext cx="26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</a:p>
          </p:txBody>
        </p:sp>
        <p:sp>
          <p:nvSpPr>
            <p:cNvPr id="25" name="Text Box 1074"/>
            <p:cNvSpPr txBox="1">
              <a:spLocks noChangeArrowheads="1"/>
            </p:cNvSpPr>
            <p:nvPr/>
          </p:nvSpPr>
          <p:spPr bwMode="auto">
            <a:xfrm>
              <a:off x="974" y="1888"/>
              <a:ext cx="34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*</a:t>
              </a:r>
            </a:p>
          </p:txBody>
        </p:sp>
        <p:sp>
          <p:nvSpPr>
            <p:cNvPr id="26" name="Text Box 1075"/>
            <p:cNvSpPr txBox="1">
              <a:spLocks noChangeArrowheads="1"/>
            </p:cNvSpPr>
            <p:nvPr/>
          </p:nvSpPr>
          <p:spPr bwMode="auto">
            <a:xfrm>
              <a:off x="1519" y="1797"/>
              <a:ext cx="23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27" name="Text Box 1076"/>
            <p:cNvSpPr txBox="1">
              <a:spLocks noChangeArrowheads="1"/>
            </p:cNvSpPr>
            <p:nvPr/>
          </p:nvSpPr>
          <p:spPr bwMode="auto">
            <a:xfrm>
              <a:off x="1376" y="2309"/>
              <a:ext cx="263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 dirty="0">
                  <a:solidFill>
                    <a:srgbClr val="6600CC"/>
                  </a:solidFill>
                  <a:latin typeface="Calibri" pitchFamily="34" charset="0"/>
                </a:rPr>
                <a:t>p</a:t>
              </a:r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5244525" y="228599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’=0.8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5214942" y="263104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’=0.05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5220072" y="3420289"/>
            <a:ext cx="229671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</a:t>
            </a:r>
            <a:r>
              <a:rPr lang="fr-FR" sz="1400" dirty="0" err="1" smtClean="0"/>
              <a:t>asymmetries</a:t>
            </a:r>
            <a:r>
              <a:rPr lang="fr-FR" sz="1400" dirty="0" smtClean="0"/>
              <a:t> +cross section)</a:t>
            </a:r>
          </a:p>
          <a:p>
            <a:endParaRPr lang="fr-FR" sz="200" dirty="0" smtClean="0"/>
          </a:p>
          <a:p>
            <a:r>
              <a:rPr lang="fr-FR" sz="1400" dirty="0" smtClean="0"/>
              <a:t>      (</a:t>
            </a:r>
            <a:r>
              <a:rPr lang="fr-FR" sz="1400" dirty="0" err="1" smtClean="0"/>
              <a:t>only</a:t>
            </a:r>
            <a:r>
              <a:rPr lang="fr-FR" sz="1400" dirty="0" smtClean="0"/>
              <a:t> </a:t>
            </a:r>
            <a:r>
              <a:rPr lang="fr-FR" sz="1400" dirty="0" err="1" smtClean="0"/>
              <a:t>asymmetries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2123728" y="1916832"/>
            <a:ext cx="211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0.06 &lt;  |t| &lt; 0.64 GeV</a:t>
            </a:r>
            <a:r>
              <a:rPr lang="fr-FR" sz="1600" baseline="30000" dirty="0" smtClean="0"/>
              <a:t>2</a:t>
            </a:r>
            <a:endParaRPr lang="fr-FR" sz="1600" baseline="300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372200" y="4077072"/>
            <a:ext cx="2715872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Note: Kroll, Moutarde, </a:t>
            </a:r>
            <a:r>
              <a:rPr lang="fr-FR" sz="1600" dirty="0" err="1" smtClean="0"/>
              <a:t>Sabatié</a:t>
            </a:r>
            <a:endParaRPr lang="fr-FR" sz="1600" dirty="0" smtClean="0"/>
          </a:p>
          <a:p>
            <a:r>
              <a:rPr lang="fr-FR" sz="1600" dirty="0" err="1" smtClean="0"/>
              <a:t>p</a:t>
            </a:r>
            <a:r>
              <a:rPr lang="fr-FR" sz="1600" dirty="0" err="1" smtClean="0"/>
              <a:t>redictions</a:t>
            </a:r>
            <a:r>
              <a:rPr lang="fr-FR" sz="1600" dirty="0" smtClean="0"/>
              <a:t>  are of the </a:t>
            </a:r>
            <a:r>
              <a:rPr lang="fr-FR" sz="1600" dirty="0" err="1" smtClean="0"/>
              <a:t>same</a:t>
            </a:r>
            <a:r>
              <a:rPr lang="fr-FR" sz="1600" dirty="0" smtClean="0"/>
              <a:t> </a:t>
            </a:r>
          </a:p>
          <a:p>
            <a:r>
              <a:rPr lang="fr-FR" sz="1600" dirty="0" err="1" smtClean="0"/>
              <a:t>order</a:t>
            </a:r>
            <a:r>
              <a:rPr lang="fr-FR" sz="1600" dirty="0" smtClean="0"/>
              <a:t> of magnitude  </a:t>
            </a:r>
            <a:r>
              <a:rPr lang="fr-FR" sz="1600" dirty="0" err="1" smtClean="0"/>
              <a:t>than</a:t>
            </a:r>
            <a:endParaRPr lang="fr-FR" sz="1600" dirty="0" smtClean="0"/>
          </a:p>
          <a:p>
            <a:r>
              <a:rPr lang="fr-FR" sz="1600" dirty="0" smtClean="0"/>
              <a:t>Mueller </a:t>
            </a:r>
            <a:r>
              <a:rPr lang="fr-FR" sz="1600" dirty="0" err="1" smtClean="0"/>
              <a:t>predictions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658225" cy="558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-24"/>
            <a:ext cx="92964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32" y="181253"/>
            <a:ext cx="10215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Beam Charge and Spin Difference over the kinematic domain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785795"/>
            <a:ext cx="40719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Systematics</a:t>
            </a: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800" dirty="0" smtClean="0"/>
          </a:p>
          <a:p>
            <a:r>
              <a:rPr lang="fr-FR" sz="1600" b="1" dirty="0" err="1" smtClean="0">
                <a:solidFill>
                  <a:srgbClr val="0033CC"/>
                </a:solidFill>
              </a:rPr>
              <a:t>Diff</a:t>
            </a:r>
            <a:r>
              <a:rPr lang="fr-FR" sz="1600" b="1" dirty="0" smtClean="0">
                <a:solidFill>
                  <a:srgbClr val="0033CC"/>
                </a:solidFill>
              </a:rPr>
              <a:t> = (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N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BH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+N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DVCS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)</a:t>
            </a:r>
            <a:r>
              <a:rPr lang="fr-FR" sz="1600" b="1" baseline="30000" dirty="0" smtClean="0">
                <a:solidFill>
                  <a:srgbClr val="0033CC"/>
                </a:solidFill>
                <a:sym typeface="Symbol"/>
              </a:rPr>
              <a:t>+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/a</a:t>
            </a:r>
            <a:r>
              <a:rPr lang="fr-FR" sz="1600" b="1" baseline="30000" dirty="0" smtClean="0">
                <a:solidFill>
                  <a:srgbClr val="0033CC"/>
                </a:solidFill>
                <a:sym typeface="Symbol"/>
              </a:rPr>
              <a:t>+ 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</a:t>
            </a:r>
            <a:r>
              <a:rPr lang="fr-FR" sz="1600" b="1" dirty="0" smtClean="0">
                <a:solidFill>
                  <a:srgbClr val="0033CC"/>
                </a:solidFill>
              </a:rPr>
              <a:t>- ( 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N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BH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+N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DVCS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)</a:t>
            </a:r>
            <a:r>
              <a:rPr lang="fr-FR" sz="1600" b="1" baseline="30000" dirty="0" smtClean="0">
                <a:solidFill>
                  <a:srgbClr val="0033CC"/>
                </a:solidFill>
                <a:sym typeface="Symbol"/>
              </a:rPr>
              <a:t>-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/a</a:t>
            </a:r>
            <a:r>
              <a:rPr lang="fr-FR" sz="1600" b="1" baseline="30000" dirty="0" smtClean="0">
                <a:solidFill>
                  <a:srgbClr val="0033CC"/>
                </a:solidFill>
                <a:sym typeface="Symbol"/>
              </a:rPr>
              <a:t>- </a:t>
            </a:r>
            <a:endParaRPr lang="fr-FR" sz="1600" b="1" baseline="30000" dirty="0" smtClean="0">
              <a:solidFill>
                <a:srgbClr val="0033CC"/>
              </a:solidFill>
            </a:endParaRPr>
          </a:p>
          <a:p>
            <a:endParaRPr lang="fr-FR" sz="800" b="1" dirty="0" smtClean="0">
              <a:solidFill>
                <a:srgbClr val="0033CC"/>
              </a:solidFill>
            </a:endParaRPr>
          </a:p>
          <a:p>
            <a:r>
              <a:rPr lang="fr-FR" b="1" dirty="0" smtClean="0">
                <a:solidFill>
                  <a:srgbClr val="0033CC"/>
                </a:solidFill>
              </a:rPr>
              <a:t>             </a:t>
            </a:r>
            <a:r>
              <a:rPr lang="fr-FR" sz="1600" b="1" dirty="0" smtClean="0">
                <a:solidFill>
                  <a:srgbClr val="0033CC"/>
                </a:solidFill>
              </a:rPr>
              <a:t>a= </a:t>
            </a:r>
            <a:r>
              <a:rPr lang="fr-FR" sz="1600" b="1" dirty="0" err="1" smtClean="0">
                <a:solidFill>
                  <a:srgbClr val="0033CC"/>
                </a:solidFill>
              </a:rPr>
              <a:t>lumi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</a:t>
            </a:r>
            <a:r>
              <a:rPr lang="fr-FR" sz="1600" b="1" dirty="0" err="1" smtClean="0">
                <a:solidFill>
                  <a:srgbClr val="0033CC"/>
                </a:solidFill>
                <a:sym typeface="Symbol"/>
              </a:rPr>
              <a:t>acceptance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</a:t>
            </a:r>
          </a:p>
          <a:p>
            <a:endParaRPr lang="fr-FR" sz="800" b="1" dirty="0" smtClean="0">
              <a:solidFill>
                <a:srgbClr val="0033CC"/>
              </a:solidFill>
            </a:endParaRPr>
          </a:p>
          <a:p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</a:t>
            </a:r>
            <a:r>
              <a:rPr lang="fr-FR" sz="1600" b="1" dirty="0" err="1" smtClean="0">
                <a:solidFill>
                  <a:srgbClr val="0033CC"/>
                </a:solidFill>
                <a:sym typeface="Symbol"/>
              </a:rPr>
              <a:t>Diff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</a:t>
            </a:r>
            <a:r>
              <a:rPr lang="fr-FR" sz="1600" b="1" baseline="-25000" dirty="0" err="1" smtClean="0">
                <a:solidFill>
                  <a:srgbClr val="0033CC"/>
                </a:solidFill>
                <a:sym typeface="Symbol"/>
              </a:rPr>
              <a:t>Syst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= a/</a:t>
            </a:r>
            <a:r>
              <a:rPr lang="fr-FR" sz="1600" b="1" dirty="0" err="1" smtClean="0">
                <a:solidFill>
                  <a:srgbClr val="0033CC"/>
                </a:solidFill>
                <a:sym typeface="Symbol"/>
              </a:rPr>
              <a:t>a</a:t>
            </a:r>
            <a:r>
              <a:rPr lang="fr-FR" sz="1600" b="1" baseline="-25000" dirty="0" err="1" smtClean="0">
                <a:solidFill>
                  <a:srgbClr val="0033CC"/>
                </a:solidFill>
                <a:sym typeface="Symbol"/>
              </a:rPr>
              <a:t>charge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 </a:t>
            </a:r>
            <a:r>
              <a:rPr lang="fr-FR" sz="1600" b="1" baseline="-25000" dirty="0" err="1" smtClean="0">
                <a:solidFill>
                  <a:srgbClr val="0033CC"/>
                </a:solidFill>
                <a:sym typeface="Symbol"/>
              </a:rPr>
              <a:t>dependent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  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 </a:t>
            </a:r>
            <a:r>
              <a:rPr lang="fr-FR" sz="1600" b="1" dirty="0" err="1" smtClean="0">
                <a:solidFill>
                  <a:srgbClr val="0033CC"/>
                </a:solidFill>
                <a:sym typeface="Symbol"/>
              </a:rPr>
              <a:t>Sum</a:t>
            </a:r>
            <a:endParaRPr lang="fr-FR" sz="1600" b="1" dirty="0" smtClean="0">
              <a:solidFill>
                <a:srgbClr val="0033CC"/>
              </a:solidFill>
              <a:sym typeface="Symbol"/>
            </a:endParaRPr>
          </a:p>
          <a:p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               3% (</a:t>
            </a:r>
            <a:r>
              <a:rPr lang="fr-FR" sz="1600" b="1" dirty="0" err="1" smtClean="0">
                <a:solidFill>
                  <a:srgbClr val="0033CC"/>
                </a:solidFill>
                <a:sym typeface="Symbol"/>
              </a:rPr>
              <a:t>hypothesis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)</a:t>
            </a:r>
          </a:p>
          <a:p>
            <a:endParaRPr lang="fr-FR" sz="800" b="1" dirty="0" smtClean="0">
              <a:solidFill>
                <a:srgbClr val="0033CC"/>
              </a:solidFill>
              <a:sym typeface="Symbol"/>
            </a:endParaRPr>
          </a:p>
          <a:p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</a:t>
            </a:r>
            <a:r>
              <a:rPr lang="fr-FR" sz="1600" b="1" dirty="0" err="1" smtClean="0">
                <a:solidFill>
                  <a:srgbClr val="0033CC"/>
                </a:solidFill>
                <a:sym typeface="Symbol"/>
              </a:rPr>
              <a:t>Diff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 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Stat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= 1/(N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BH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+N</a:t>
            </a:r>
            <a:r>
              <a:rPr lang="fr-FR" sz="1600" b="1" baseline="-25000" dirty="0" smtClean="0">
                <a:solidFill>
                  <a:srgbClr val="0033CC"/>
                </a:solidFill>
                <a:sym typeface="Symbol"/>
              </a:rPr>
              <a:t>DVCS</a:t>
            </a:r>
            <a:r>
              <a:rPr lang="fr-FR" sz="1600" b="1" dirty="0" smtClean="0">
                <a:solidFill>
                  <a:srgbClr val="0033CC"/>
                </a:solidFill>
                <a:sym typeface="Symbol"/>
              </a:rPr>
              <a:t>)  </a:t>
            </a:r>
            <a:r>
              <a:rPr lang="fr-FR" sz="1600" b="1" dirty="0" err="1" smtClean="0">
                <a:solidFill>
                  <a:srgbClr val="0033CC"/>
                </a:solidFill>
                <a:sym typeface="Symbol"/>
              </a:rPr>
              <a:t>Sum</a:t>
            </a:r>
            <a:endParaRPr lang="fr-FR" sz="1600" b="1" dirty="0" smtClean="0">
              <a:solidFill>
                <a:srgbClr val="0033CC"/>
              </a:solidFill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 smtClean="0">
              <a:sym typeface="Symbol"/>
            </a:endParaRPr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499992" y="858198"/>
            <a:ext cx="3522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/>
              <a:t>E</a:t>
            </a:r>
            <a:r>
              <a:rPr lang="fr-FR" sz="1600" b="1" dirty="0" smtClean="0">
                <a:sym typeface="Symbol"/>
              </a:rPr>
              <a:t>= 160 </a:t>
            </a:r>
            <a:r>
              <a:rPr lang="fr-FR" sz="1600" b="1" dirty="0" err="1" smtClean="0">
                <a:sym typeface="Symbol"/>
              </a:rPr>
              <a:t>GeV</a:t>
            </a:r>
            <a:r>
              <a:rPr lang="fr-FR" sz="1600" b="1" dirty="0" smtClean="0">
                <a:sym typeface="Symbol"/>
              </a:rPr>
              <a:t>        </a:t>
            </a:r>
            <a:r>
              <a:rPr lang="fr-FR" sz="1600" b="1" dirty="0" smtClean="0"/>
              <a:t>0.06 &lt;  |t| &lt; 0.64 GeV</a:t>
            </a:r>
            <a:r>
              <a:rPr lang="fr-FR" sz="1600" b="1" baseline="30000" dirty="0" smtClean="0"/>
              <a:t>2</a:t>
            </a:r>
            <a:endParaRPr lang="fr-FR" sz="1600" b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ern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10144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COMPASS: 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Versatile </a:t>
            </a:r>
            <a:r>
              <a:rPr lang="fr-F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 </a:t>
            </a:r>
            <a:r>
              <a:rPr lang="fr-F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QCD</a:t>
            </a:r>
          </a:p>
          <a:p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hadron (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</a:t>
            </a:r>
            <a:r>
              <a:rPr lang="fr-FR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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K</a:t>
            </a:r>
            <a:r>
              <a:rPr lang="fr-FR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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p …)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lepton (</a:t>
            </a:r>
            <a:r>
              <a:rPr lang="fr-F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polarized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fr-FR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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)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fr-F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hadron </a:t>
            </a:r>
            <a:r>
              <a:rPr lang="fr-F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spectroscopy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and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 structure </a:t>
            </a:r>
            <a:r>
              <a:rPr lang="fr-F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endParaRPr lang="fr-F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874052" y="2420888"/>
            <a:ext cx="75373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572000" y="4214813"/>
            <a:ext cx="71526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39952" y="2852936"/>
            <a:ext cx="212904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COMPASS</a:t>
            </a:r>
          </a:p>
        </p:txBody>
      </p:sp>
      <p:sp>
        <p:nvSpPr>
          <p:cNvPr id="8203" name="Line 6"/>
          <p:cNvSpPr>
            <a:spLocks noChangeShapeType="1"/>
          </p:cNvSpPr>
          <p:nvPr/>
        </p:nvSpPr>
        <p:spPr bwMode="auto">
          <a:xfrm flipV="1">
            <a:off x="4419600" y="3531096"/>
            <a:ext cx="5334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4860032" y="3284984"/>
            <a:ext cx="3048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5300" y="1169988"/>
            <a:ext cx="1841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 b="1" i="1" baseline="30000">
              <a:latin typeface="WP Greek Helve" pitchFamily="2" charset="2"/>
            </a:endParaRPr>
          </a:p>
          <a:p>
            <a:endParaRPr lang="en-US" sz="3200" b="1" i="1" baseline="30000">
              <a:latin typeface="WP Greek Helve" pitchFamily="2" charset="2"/>
            </a:endParaRPr>
          </a:p>
        </p:txBody>
      </p:sp>
      <p:pic>
        <p:nvPicPr>
          <p:cNvPr id="24" name="Picture 4" descr="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1025330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33256"/>
            <a:ext cx="1138619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41168"/>
            <a:ext cx="1026000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057368"/>
            <a:ext cx="940056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i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1" y="6021288"/>
            <a:ext cx="1024709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j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95" y="6021288"/>
            <a:ext cx="1025361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p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35" y="5805264"/>
            <a:ext cx="1087565" cy="678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p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185160"/>
            <a:ext cx="1023457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33" y="6057368"/>
            <a:ext cx="1024131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77248"/>
            <a:ext cx="1026671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842951" cy="81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0" y="0"/>
            <a:ext cx="9143992" cy="83820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897962" y="96814"/>
            <a:ext cx="59602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 dirty="0">
                <a:latin typeface="Monotype Corsiva" pitchFamily="66" charset="0"/>
                <a:sym typeface="Symbol" pitchFamily="18" charset="2"/>
              </a:rPr>
              <a:t>                               </a:t>
            </a:r>
            <a:r>
              <a:rPr lang="fr-FR" sz="2400" dirty="0" smtClean="0">
                <a:solidFill>
                  <a:schemeClr val="bg1"/>
                </a:solidFill>
                <a:sym typeface="Symbol" pitchFamily="18" charset="2"/>
              </a:rPr>
              <a:t>and</a:t>
            </a:r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      </a:t>
            </a:r>
            <a:r>
              <a:rPr lang="fr-FR" sz="24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</a:t>
            </a:r>
            <a:r>
              <a:rPr lang="fr-FR" sz="36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Re</a:t>
            </a:r>
            <a:r>
              <a:rPr lang="fr-FR" sz="28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400" b="1" i="1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8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 </a:t>
            </a:r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)</a:t>
            </a:r>
            <a:endParaRPr lang="fr-FR" sz="2400" b="1" i="1" dirty="0">
              <a:solidFill>
                <a:schemeClr val="bg1"/>
              </a:solidFill>
              <a:latin typeface="Monotype Corsiva" pitchFamily="66" charset="0"/>
              <a:sym typeface="Symbol" pitchFamily="18" charset="2"/>
            </a:endParaRPr>
          </a:p>
        </p:txBody>
      </p:sp>
      <p:graphicFrame>
        <p:nvGraphicFramePr>
          <p:cNvPr id="5" name="Object 20"/>
          <p:cNvGraphicFramePr>
            <a:graphicFrameLocks noChangeAspect="1"/>
          </p:cNvGraphicFramePr>
          <p:nvPr/>
        </p:nvGraphicFramePr>
        <p:xfrm>
          <a:off x="3967903" y="142852"/>
          <a:ext cx="1852613" cy="479425"/>
        </p:xfrm>
        <a:graphic>
          <a:graphicData uri="http://schemas.openxmlformats.org/presentationml/2006/ole">
            <p:oleObj spid="_x0000_s4098" name="Equation" r:id="rId3" imgW="901440" imgH="241200" progId="Equation.3">
              <p:embed/>
            </p:oleObj>
          </a:graphicData>
        </a:graphic>
      </p:graphicFrame>
      <p:graphicFrame>
        <p:nvGraphicFramePr>
          <p:cNvPr id="6" name="Object 21"/>
          <p:cNvGraphicFramePr>
            <a:graphicFrameLocks noChangeAspect="1"/>
          </p:cNvGraphicFramePr>
          <p:nvPr/>
        </p:nvGraphicFramePr>
        <p:xfrm>
          <a:off x="6682515" y="179364"/>
          <a:ext cx="469900" cy="504825"/>
        </p:xfrm>
        <a:graphic>
          <a:graphicData uri="http://schemas.openxmlformats.org/presentationml/2006/ole">
            <p:oleObj spid="_x0000_s4099" name="Equation" r:id="rId4" imgW="228600" imgH="253800" progId="Equation.3">
              <p:embed/>
            </p:oleObj>
          </a:graphicData>
        </a:graphic>
      </p:graphicFrame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14282" y="128564"/>
            <a:ext cx="861133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D</a:t>
            </a:r>
            <a:r>
              <a:rPr lang="fr-FR" sz="24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CS,U</a:t>
            </a:r>
            <a:endParaRPr lang="fr-FR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071538" y="71414"/>
            <a:ext cx="2904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 </a:t>
            </a:r>
            <a:r>
              <a:rPr lang="fr-FR" sz="2200" b="1" dirty="0" smtClean="0"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200" b="1" dirty="0" smtClean="0">
                <a:solidFill>
                  <a:schemeClr val="bg1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2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3200" b="1" dirty="0">
                <a:solidFill>
                  <a:schemeClr val="bg1"/>
                </a:solidFill>
                <a:sym typeface="Symbol" pitchFamily="18" charset="2"/>
              </a:rPr>
              <a:t>- </a:t>
            </a:r>
            <a:r>
              <a:rPr lang="fr-FR" sz="2200" b="1" dirty="0">
                <a:solidFill>
                  <a:schemeClr val="bg1"/>
                </a:solidFill>
                <a:latin typeface="Monotype Corsiva" pitchFamily="66" charset="0"/>
              </a:rPr>
              <a:t>d</a:t>
            </a:r>
            <a:r>
              <a:rPr lang="fr-FR" sz="2200" b="1" i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2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200" b="1" i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200" b="1" i="1" baseline="30000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2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sz="2400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2200" b="1" dirty="0">
                <a:solidFill>
                  <a:schemeClr val="bg1"/>
                </a:solidFill>
                <a:latin typeface="Monotype Corsiva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748994" y="1068157"/>
            <a:ext cx="20302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Predictions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with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  <a:p>
            <a:pPr defTabSz="457200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VGG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and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fr-FR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D.Mueller</a:t>
            </a:r>
            <a:endParaRPr lang="fr-FR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4128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ECAL2 + ECAL1 + ECAL0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857397"/>
            <a:ext cx="86868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28596" y="6474822"/>
            <a:ext cx="1435906" cy="33855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</p:txBody>
      </p:sp>
      <p:graphicFrame>
        <p:nvGraphicFramePr>
          <p:cNvPr id="9" name="Object 21"/>
          <p:cNvGraphicFramePr>
            <a:graphicFrameLocks noChangeAspect="1"/>
          </p:cNvGraphicFramePr>
          <p:nvPr/>
        </p:nvGraphicFramePr>
        <p:xfrm>
          <a:off x="165082" y="1306501"/>
          <a:ext cx="1906588" cy="479425"/>
        </p:xfrm>
        <a:graphic>
          <a:graphicData uri="http://schemas.openxmlformats.org/presentationml/2006/ole">
            <p:oleObj spid="_x0000_s4100" name="Equation" r:id="rId6" imgW="927000" imgH="241200" progId="Equation.3">
              <p:embed/>
            </p:oleObj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5448556" y="913139"/>
            <a:ext cx="3246017" cy="1015663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0070C0"/>
                </a:solidFill>
                <a:latin typeface="Monotype Corsiva" pitchFamily="66" charset="0"/>
                <a:sym typeface="Symbol" pitchFamily="18" charset="2"/>
              </a:rPr>
              <a:t>Re</a:t>
            </a:r>
            <a:r>
              <a:rPr lang="fr-FR" sz="2400" b="1" dirty="0" smtClean="0">
                <a:solidFill>
                  <a:srgbClr val="0070C0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b="1" i="1" dirty="0" smtClean="0">
                <a:solidFill>
                  <a:srgbClr val="0070C0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b="1" baseline="-25000" dirty="0" smtClean="0">
                <a:solidFill>
                  <a:srgbClr val="0070C0"/>
                </a:solidFill>
                <a:latin typeface="Monotype Corsiva" pitchFamily="66" charset="0"/>
                <a:sym typeface="Symbol" pitchFamily="18" charset="2"/>
              </a:rPr>
              <a:t>1 </a:t>
            </a:r>
            <a:r>
              <a:rPr lang="fr-FR" sz="20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 </a:t>
            </a:r>
            <a:r>
              <a:rPr lang="fr-FR" sz="2000" b="1" dirty="0" smtClean="0">
                <a:solidFill>
                  <a:srgbClr val="0070C0"/>
                </a:solidFill>
                <a:latin typeface="Monotype Corsiva" pitchFamily="66" charset="0"/>
                <a:sym typeface="Symbol" pitchFamily="18" charset="2"/>
              </a:rPr>
              <a:t>)  </a:t>
            </a:r>
            <a:r>
              <a:rPr lang="fr-FR" b="1" dirty="0" smtClean="0">
                <a:solidFill>
                  <a:srgbClr val="0070C0"/>
                </a:solidFill>
                <a:latin typeface="Monotype Corsiva" pitchFamily="66" charset="0"/>
                <a:sym typeface="Symbol" pitchFamily="18" charset="2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Symbol" pitchFamily="18" charset="2"/>
              </a:rPr>
              <a:t>&gt; 0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</a:t>
            </a:r>
            <a:r>
              <a:rPr lang="fr-FR" b="1" dirty="0" err="1" smtClean="0">
                <a:solidFill>
                  <a:srgbClr val="0070C0"/>
                </a:solidFill>
                <a:sym typeface="Symbol" pitchFamily="18" charset="2"/>
              </a:rPr>
              <a:t>at</a:t>
            </a:r>
            <a:r>
              <a:rPr lang="fr-FR" b="1" dirty="0" smtClean="0">
                <a:solidFill>
                  <a:srgbClr val="0070C0"/>
                </a:solidFill>
                <a:sym typeface="Symbol" pitchFamily="18" charset="2"/>
              </a:rPr>
              <a:t> H1</a:t>
            </a:r>
          </a:p>
          <a:p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                </a:t>
            </a:r>
            <a:r>
              <a:rPr lang="fr-FR" b="1" dirty="0" smtClean="0">
                <a:solidFill>
                  <a:srgbClr val="FF0000"/>
                </a:solidFill>
                <a:sym typeface="Symbol" pitchFamily="18" charset="2"/>
              </a:rPr>
              <a:t>&lt; 0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</a:t>
            </a:r>
            <a:r>
              <a:rPr lang="fr-FR" b="1" dirty="0" err="1" smtClean="0">
                <a:solidFill>
                  <a:srgbClr val="0070C0"/>
                </a:solidFill>
                <a:sym typeface="Symbol" pitchFamily="18" charset="2"/>
              </a:rPr>
              <a:t>at</a:t>
            </a:r>
            <a:r>
              <a:rPr lang="fr-FR" b="1" dirty="0" smtClean="0">
                <a:solidFill>
                  <a:srgbClr val="0070C0"/>
                </a:solidFill>
                <a:sym typeface="Symbol" pitchFamily="18" charset="2"/>
              </a:rPr>
              <a:t> HERMES/</a:t>
            </a:r>
            <a:r>
              <a:rPr lang="fr-FR" b="1" dirty="0" err="1" smtClean="0">
                <a:solidFill>
                  <a:srgbClr val="0070C0"/>
                </a:solidFill>
                <a:sym typeface="Symbol" pitchFamily="18" charset="2"/>
              </a:rPr>
              <a:t>JLab</a:t>
            </a:r>
            <a:r>
              <a:rPr lang="fr-FR" b="1" dirty="0" smtClean="0">
                <a:solidFill>
                  <a:srgbClr val="0070C0"/>
                </a:solidFill>
                <a:sym typeface="Symbol" pitchFamily="18" charset="2"/>
              </a:rPr>
              <a:t> 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            Value of </a:t>
            </a:r>
            <a:r>
              <a:rPr lang="fr-FR" b="1" dirty="0" err="1" smtClean="0">
                <a:solidFill>
                  <a:srgbClr val="0070C0"/>
                </a:solidFill>
              </a:rPr>
              <a:t>x</a:t>
            </a:r>
            <a:r>
              <a:rPr lang="fr-FR" b="1" baseline="-25000" dirty="0" err="1" smtClean="0">
                <a:solidFill>
                  <a:srgbClr val="0070C0"/>
                </a:solidFill>
              </a:rPr>
              <a:t>B</a:t>
            </a:r>
            <a:r>
              <a:rPr lang="fr-FR" b="1" dirty="0" smtClean="0">
                <a:solidFill>
                  <a:srgbClr val="0070C0"/>
                </a:solidFill>
              </a:rPr>
              <a:t> for the </a:t>
            </a:r>
            <a:r>
              <a:rPr lang="fr-FR" b="1" dirty="0" err="1" smtClean="0">
                <a:solidFill>
                  <a:srgbClr val="0070C0"/>
                </a:solidFill>
              </a:rPr>
              <a:t>node</a:t>
            </a:r>
            <a:r>
              <a:rPr lang="fr-FR" b="1" dirty="0" smtClean="0">
                <a:solidFill>
                  <a:srgbClr val="0070C0"/>
                </a:solidFill>
              </a:rPr>
              <a:t>?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27784" y="6519446"/>
            <a:ext cx="2961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600" b="1" dirty="0" smtClean="0">
                <a:solidFill>
                  <a:prstClr val="black"/>
                </a:solidFill>
              </a:rPr>
              <a:t>E</a:t>
            </a:r>
            <a:r>
              <a:rPr lang="fr-FR" sz="1600" b="1" dirty="0" smtClean="0">
                <a:solidFill>
                  <a:prstClr val="black"/>
                </a:solidFill>
                <a:sym typeface="Symbol"/>
              </a:rPr>
              <a:t>= 160 </a:t>
            </a:r>
            <a:r>
              <a:rPr lang="fr-FR" sz="1600" b="1" dirty="0" err="1" smtClean="0">
                <a:solidFill>
                  <a:prstClr val="black"/>
                </a:solidFill>
                <a:sym typeface="Symbol"/>
              </a:rPr>
              <a:t>GeV</a:t>
            </a:r>
            <a:r>
              <a:rPr lang="fr-FR" sz="1600" b="1" dirty="0" smtClean="0">
                <a:solidFill>
                  <a:prstClr val="black"/>
                </a:solidFill>
                <a:sym typeface="Symbol"/>
              </a:rPr>
              <a:t>        1</a:t>
            </a:r>
            <a:r>
              <a:rPr lang="fr-FR" sz="1600" b="1" dirty="0" smtClean="0">
                <a:solidFill>
                  <a:prstClr val="black"/>
                </a:solidFill>
              </a:rPr>
              <a:t> &lt;  Q</a:t>
            </a:r>
            <a:r>
              <a:rPr lang="fr-FR" sz="1600" b="1" baseline="30000" dirty="0" smtClean="0">
                <a:solidFill>
                  <a:prstClr val="black"/>
                </a:solidFill>
              </a:rPr>
              <a:t>2</a:t>
            </a:r>
            <a:r>
              <a:rPr lang="fr-FR" sz="1600" b="1" dirty="0" smtClean="0">
                <a:solidFill>
                  <a:prstClr val="black"/>
                </a:solidFill>
              </a:rPr>
              <a:t> &lt; 8 GeV</a:t>
            </a:r>
            <a:r>
              <a:rPr lang="fr-FR" sz="1600" b="1" baseline="30000" dirty="0" smtClean="0">
                <a:solidFill>
                  <a:prstClr val="black"/>
                </a:solidFill>
              </a:rPr>
              <a:t>2</a:t>
            </a:r>
            <a:endParaRPr lang="fr-FR" sz="1600" b="1" baseline="30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499992" y="1124744"/>
            <a:ext cx="4572000" cy="1224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0" y="3789040"/>
            <a:ext cx="9144000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902239" y="3789040"/>
            <a:ext cx="5475923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 2" pitchFamily="18" charset="2"/>
              <a:buNone/>
            </a:pPr>
            <a:endParaRPr lang="fr-FR" sz="800" b="1" dirty="0">
              <a:solidFill>
                <a:schemeClr val="accent2"/>
              </a:solidFill>
              <a:latin typeface="Comic Sans MS" pitchFamily="66" charset="0"/>
            </a:endParaRPr>
          </a:p>
          <a:p>
            <a:r>
              <a:rPr lang="fr-FR" b="1" dirty="0">
                <a:solidFill>
                  <a:schemeClr val="accent2"/>
                </a:solidFill>
                <a:latin typeface="Comic Sans MS" pitchFamily="66" charset="0"/>
              </a:rPr>
              <a:t>  </a:t>
            </a:r>
            <a:r>
              <a:rPr lang="fr-FR" b="1" dirty="0">
                <a:solidFill>
                  <a:srgbClr val="0070C0"/>
                </a:solidFill>
              </a:rPr>
              <a:t>the GPD</a:t>
            </a:r>
            <a:r>
              <a:rPr lang="fr-FR" b="1" i="1" dirty="0">
                <a:solidFill>
                  <a:srgbClr val="0070C0"/>
                </a:solidFill>
              </a:rPr>
              <a:t>  </a:t>
            </a:r>
            <a:r>
              <a:rPr lang="fr-FR" sz="2400" b="1" dirty="0">
                <a:solidFill>
                  <a:srgbClr val="FF0000"/>
                </a:solidFill>
              </a:rPr>
              <a:t>E</a:t>
            </a:r>
            <a:r>
              <a:rPr lang="fr-FR" sz="2400" b="1" dirty="0">
                <a:solidFill>
                  <a:schemeClr val="accent2"/>
                </a:solidFill>
              </a:rPr>
              <a:t>  </a:t>
            </a:r>
            <a:r>
              <a:rPr lang="fr-FR" b="1" dirty="0" err="1">
                <a:solidFill>
                  <a:srgbClr val="0070C0"/>
                </a:solidFill>
              </a:rPr>
              <a:t>allows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nucleon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helicity</a:t>
            </a:r>
            <a:r>
              <a:rPr lang="fr-FR" b="1" dirty="0">
                <a:solidFill>
                  <a:srgbClr val="0070C0"/>
                </a:solidFill>
              </a:rPr>
              <a:t> flip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  <a:p>
            <a:r>
              <a:rPr lang="fr-FR" b="1" dirty="0">
                <a:solidFill>
                  <a:srgbClr val="0070C0"/>
                </a:solidFill>
              </a:rPr>
              <a:t>   </a:t>
            </a:r>
            <a:r>
              <a:rPr lang="fr-FR" b="1" dirty="0" err="1">
                <a:solidFill>
                  <a:srgbClr val="0070C0"/>
                </a:solidFill>
              </a:rPr>
              <a:t>so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related</a:t>
            </a:r>
            <a:r>
              <a:rPr lang="fr-FR" b="1" dirty="0">
                <a:solidFill>
                  <a:srgbClr val="0070C0"/>
                </a:solidFill>
              </a:rPr>
              <a:t> to the </a:t>
            </a:r>
            <a:r>
              <a:rPr lang="fr-FR" b="1" dirty="0" err="1">
                <a:solidFill>
                  <a:srgbClr val="0070C0"/>
                </a:solidFill>
              </a:rPr>
              <a:t>angular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momentum</a:t>
            </a:r>
            <a:endParaRPr lang="fr-FR" b="1" dirty="0">
              <a:solidFill>
                <a:srgbClr val="0070C0"/>
              </a:solidFill>
            </a:endParaRPr>
          </a:p>
          <a:p>
            <a:endParaRPr lang="fr-FR" sz="800" b="1" dirty="0"/>
          </a:p>
          <a:p>
            <a:pPr>
              <a:spcBef>
                <a:spcPct val="50000"/>
              </a:spcBef>
            </a:pPr>
            <a:r>
              <a:rPr lang="en-GB" sz="2400" b="1" dirty="0" smtClean="0">
                <a:solidFill>
                  <a:srgbClr val="FF0000"/>
                </a:solidFill>
                <a:sym typeface="Symbol" pitchFamily="18" charset="2"/>
              </a:rPr>
              <a:t>Ji sum rule:  </a:t>
            </a:r>
            <a:r>
              <a:rPr lang="en-GB" sz="2400" b="1" dirty="0" smtClean="0">
                <a:solidFill>
                  <a:srgbClr val="FF0000"/>
                </a:solidFill>
                <a:sym typeface="Symbol" pitchFamily="18" charset="2"/>
              </a:rPr>
              <a:t>2J</a:t>
            </a:r>
            <a:r>
              <a:rPr lang="en-GB" sz="2400" b="1" baseline="30000" dirty="0" smtClean="0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en-GB" sz="2400" b="1" baseline="-250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2400" b="1" dirty="0">
                <a:solidFill>
                  <a:srgbClr val="FF0000"/>
                </a:solidFill>
                <a:sym typeface="Symbol" pitchFamily="18" charset="2"/>
              </a:rPr>
              <a:t>= </a:t>
            </a:r>
            <a:r>
              <a:rPr lang="en-GB" sz="2400" b="1" dirty="0">
                <a:solidFill>
                  <a:srgbClr val="0070C0"/>
                </a:solidFill>
                <a:sym typeface="Symbol" pitchFamily="18" charset="2"/>
              </a:rPr>
              <a:t> x (</a:t>
            </a:r>
            <a:r>
              <a:rPr lang="en-GB" sz="2400" b="1" dirty="0" err="1">
                <a:solidFill>
                  <a:srgbClr val="FF0000"/>
                </a:solidFill>
                <a:sym typeface="Symbol" pitchFamily="18" charset="2"/>
              </a:rPr>
              <a:t>H</a:t>
            </a:r>
            <a:r>
              <a:rPr lang="en-GB" sz="2400" b="1" baseline="30000" dirty="0" err="1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en-GB" sz="2400" b="1" baseline="30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1800" b="1" dirty="0">
                <a:solidFill>
                  <a:srgbClr val="0070C0"/>
                </a:solidFill>
                <a:sym typeface="Symbol" pitchFamily="18" charset="2"/>
              </a:rPr>
              <a:t>(x,ξ,0)</a:t>
            </a:r>
            <a:r>
              <a:rPr lang="en-GB" sz="18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400" b="1" dirty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en-GB" sz="2400" b="1" dirty="0" err="1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GB" sz="2400" b="1" baseline="30000" dirty="0" err="1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en-GB" sz="2400" b="1" baseline="30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1800" b="1" dirty="0">
                <a:solidFill>
                  <a:srgbClr val="0070C0"/>
                </a:solidFill>
                <a:sym typeface="Symbol" pitchFamily="18" charset="2"/>
              </a:rPr>
              <a:t>(x,ξ,0)</a:t>
            </a:r>
            <a:r>
              <a:rPr lang="en-GB" sz="18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400" b="1" dirty="0">
                <a:solidFill>
                  <a:srgbClr val="0070C0"/>
                </a:solidFill>
                <a:sym typeface="Symbol" pitchFamily="18" charset="2"/>
              </a:rPr>
              <a:t>) </a:t>
            </a:r>
            <a:r>
              <a:rPr lang="en-GB" sz="2400" b="1" dirty="0" err="1">
                <a:solidFill>
                  <a:srgbClr val="0070C0"/>
                </a:solidFill>
                <a:sym typeface="Symbol" pitchFamily="18" charset="2"/>
              </a:rPr>
              <a:t>dx</a:t>
            </a:r>
            <a:endParaRPr lang="en-GB" sz="2400" b="1" dirty="0">
              <a:solidFill>
                <a:srgbClr val="0070C0"/>
              </a:solidFill>
              <a:sym typeface="Symbol" pitchFamily="18" charset="2"/>
            </a:endParaRPr>
          </a:p>
          <a:p>
            <a:endParaRPr lang="en-US" sz="800" dirty="0">
              <a:solidFill>
                <a:srgbClr val="FF0066"/>
              </a:solidFill>
              <a:latin typeface="Comic Sans MS" pitchFamily="66" charset="0"/>
            </a:endParaRPr>
          </a:p>
          <a:p>
            <a:r>
              <a:rPr lang="en-US" sz="2800" dirty="0">
                <a:latin typeface="Comic Sans MS" pitchFamily="66" charset="0"/>
              </a:rPr>
              <a:t>      </a:t>
            </a:r>
            <a:endParaRPr lang="fr-FR" sz="800" b="1" dirty="0">
              <a:latin typeface="Comic Sans MS" pitchFamily="66" charset="0"/>
            </a:endParaRPr>
          </a:p>
          <a:p>
            <a:endParaRPr lang="fr-FR" sz="900" b="1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fr-FR" b="1" dirty="0">
                <a:latin typeface="Comic Sans MS" pitchFamily="66" charset="0"/>
                <a:sym typeface="Wingdings" pitchFamily="2" charset="2"/>
              </a:rPr>
              <a:t>   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43608" y="587727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rgbClr val="FF0000"/>
                </a:solidFill>
                <a:sym typeface="Wingdings 2" pitchFamily="18" charset="2"/>
              </a:rPr>
              <a:t>The GPD E </a:t>
            </a:r>
            <a:r>
              <a:rPr lang="fr-FR" b="1" dirty="0" err="1" smtClean="0">
                <a:solidFill>
                  <a:srgbClr val="FF0000"/>
                </a:solidFill>
                <a:sym typeface="Wingdings 2" pitchFamily="18" charset="2"/>
              </a:rPr>
              <a:t>is</a:t>
            </a:r>
            <a:r>
              <a:rPr lang="fr-FR" b="1" dirty="0" smtClean="0">
                <a:solidFill>
                  <a:srgbClr val="FF0000"/>
                </a:solidFill>
                <a:sym typeface="Wingdings 2" pitchFamily="18" charset="2"/>
              </a:rPr>
              <a:t> the </a:t>
            </a:r>
            <a:r>
              <a:rPr lang="fr-FR" b="1" dirty="0" smtClean="0">
                <a:solidFill>
                  <a:srgbClr val="FF0000"/>
                </a:solidFill>
              </a:rPr>
              <a:t>‘</a:t>
            </a:r>
            <a:r>
              <a:rPr lang="fr-FR" b="1" dirty="0" err="1" smtClean="0">
                <a:solidFill>
                  <a:srgbClr val="FF0000"/>
                </a:solidFill>
              </a:rPr>
              <a:t>Holy</a:t>
            </a:r>
            <a:r>
              <a:rPr lang="fr-FR" b="1" dirty="0" smtClean="0">
                <a:solidFill>
                  <a:srgbClr val="FF0000"/>
                </a:solidFill>
              </a:rPr>
              <a:t>-</a:t>
            </a:r>
            <a:r>
              <a:rPr lang="fr-FR" b="1" dirty="0" err="1" smtClean="0">
                <a:solidFill>
                  <a:srgbClr val="FF0000"/>
                </a:solidFill>
              </a:rPr>
              <a:t>Grail</a:t>
            </a:r>
            <a:r>
              <a:rPr lang="fr-FR" b="1" dirty="0" smtClean="0">
                <a:solidFill>
                  <a:srgbClr val="FF0000"/>
                </a:solidFill>
              </a:rPr>
              <a:t>’ of the GPD </a:t>
            </a:r>
            <a:r>
              <a:rPr lang="fr-FR" b="1" dirty="0" err="1" smtClean="0">
                <a:solidFill>
                  <a:srgbClr val="FF0000"/>
                </a:solidFill>
              </a:rPr>
              <a:t>quest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2" name="Groupe 25"/>
          <p:cNvGrpSpPr/>
          <p:nvPr/>
        </p:nvGrpSpPr>
        <p:grpSpPr>
          <a:xfrm>
            <a:off x="6876256" y="4077072"/>
            <a:ext cx="1981200" cy="1463675"/>
            <a:chOff x="6500826" y="1571612"/>
            <a:chExt cx="1981200" cy="1463675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6500826" y="2291692"/>
              <a:ext cx="1981200" cy="72008"/>
              <a:chOff x="1968" y="2698127"/>
              <a:chExt cx="1584" cy="72008"/>
            </a:xfrm>
          </p:grpSpPr>
          <p:sp>
            <p:nvSpPr>
              <p:cNvPr id="78" name="Line 7"/>
              <p:cNvSpPr>
                <a:spLocks noChangeShapeType="1"/>
              </p:cNvSpPr>
              <p:nvPr/>
            </p:nvSpPr>
            <p:spPr bwMode="auto">
              <a:xfrm>
                <a:off x="1968" y="2770135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Line 8"/>
              <p:cNvSpPr>
                <a:spLocks noChangeShapeType="1"/>
              </p:cNvSpPr>
              <p:nvPr/>
            </p:nvSpPr>
            <p:spPr bwMode="auto">
              <a:xfrm>
                <a:off x="1968" y="2698127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" name="Line 9"/>
            <p:cNvSpPr>
              <a:spLocks noChangeShapeType="1"/>
            </p:cNvSpPr>
            <p:nvPr/>
          </p:nvSpPr>
          <p:spPr bwMode="auto">
            <a:xfrm flipV="1">
              <a:off x="7221551" y="1830375"/>
              <a:ext cx="179388" cy="3667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>
              <a:off x="7581914" y="1830375"/>
              <a:ext cx="179388" cy="3667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AutoShape 11"/>
            <p:cNvSpPr>
              <a:spLocks noChangeArrowheads="1"/>
            </p:cNvSpPr>
            <p:nvPr/>
          </p:nvSpPr>
          <p:spPr bwMode="auto">
            <a:xfrm>
              <a:off x="6621476" y="2074850"/>
              <a:ext cx="360363" cy="182563"/>
            </a:xfrm>
            <a:prstGeom prst="rightArrow">
              <a:avLst>
                <a:gd name="adj1" fmla="val 50000"/>
                <a:gd name="adj2" fmla="val 49348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AutoShape 12"/>
            <p:cNvSpPr>
              <a:spLocks noChangeArrowheads="1"/>
            </p:cNvSpPr>
            <p:nvPr/>
          </p:nvSpPr>
          <p:spPr bwMode="auto">
            <a:xfrm rot="10800000">
              <a:off x="7942276" y="2074850"/>
              <a:ext cx="360363" cy="182563"/>
            </a:xfrm>
            <a:prstGeom prst="rightArrow">
              <a:avLst>
                <a:gd name="adj1" fmla="val 50000"/>
                <a:gd name="adj2" fmla="val 49348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AutoShape 13"/>
            <p:cNvSpPr>
              <a:spLocks noChangeArrowheads="1"/>
            </p:cNvSpPr>
            <p:nvPr/>
          </p:nvSpPr>
          <p:spPr bwMode="auto">
            <a:xfrm rot="17811680">
              <a:off x="7013015" y="1778592"/>
              <a:ext cx="365125" cy="179388"/>
            </a:xfrm>
            <a:prstGeom prst="rightArrow">
              <a:avLst>
                <a:gd name="adj1" fmla="val 50000"/>
                <a:gd name="adj2" fmla="val 50885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" name="AutoShape 14"/>
            <p:cNvSpPr>
              <a:spLocks noChangeArrowheads="1"/>
            </p:cNvSpPr>
            <p:nvPr/>
          </p:nvSpPr>
          <p:spPr bwMode="auto">
            <a:xfrm rot="3913491">
              <a:off x="7690912" y="1776790"/>
              <a:ext cx="366713" cy="180975"/>
            </a:xfrm>
            <a:prstGeom prst="rightArrow">
              <a:avLst>
                <a:gd name="adj1" fmla="val 50000"/>
                <a:gd name="adj2" fmla="val 50658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" name="Oval 15"/>
            <p:cNvSpPr>
              <a:spLocks noChangeArrowheads="1"/>
            </p:cNvSpPr>
            <p:nvPr/>
          </p:nvSpPr>
          <p:spPr bwMode="auto">
            <a:xfrm>
              <a:off x="7110426" y="2105012"/>
              <a:ext cx="781050" cy="427038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tint val="30196"/>
                    <a:invGamma/>
                  </a:srgbClr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Arc 16"/>
            <p:cNvSpPr>
              <a:spLocks/>
            </p:cNvSpPr>
            <p:nvPr/>
          </p:nvSpPr>
          <p:spPr bwMode="auto">
            <a:xfrm rot="8117000">
              <a:off x="7186626" y="2257412"/>
              <a:ext cx="609600" cy="609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Text Box 17"/>
            <p:cNvSpPr txBox="1">
              <a:spLocks noChangeArrowheads="1"/>
            </p:cNvSpPr>
            <p:nvPr/>
          </p:nvSpPr>
          <p:spPr bwMode="auto">
            <a:xfrm>
              <a:off x="7720026" y="2638412"/>
              <a:ext cx="3032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Comic Sans MS" pitchFamily="66" charset="0"/>
                </a:rPr>
                <a:t>t</a:t>
              </a:r>
            </a:p>
          </p:txBody>
        </p:sp>
        <p:sp>
          <p:nvSpPr>
            <p:cNvPr id="73" name="Text Box 18"/>
            <p:cNvSpPr txBox="1">
              <a:spLocks noChangeArrowheads="1"/>
            </p:cNvSpPr>
            <p:nvPr/>
          </p:nvSpPr>
          <p:spPr bwMode="auto">
            <a:xfrm>
              <a:off x="6577026" y="2257412"/>
              <a:ext cx="3206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Comic Sans MS" pitchFamily="66" charset="0"/>
                </a:rPr>
                <a:t>p</a:t>
              </a:r>
            </a:p>
          </p:txBody>
        </p:sp>
        <p:sp>
          <p:nvSpPr>
            <p:cNvPr id="74" name="Text Box 19"/>
            <p:cNvSpPr txBox="1">
              <a:spLocks noChangeArrowheads="1"/>
            </p:cNvSpPr>
            <p:nvPr/>
          </p:nvSpPr>
          <p:spPr bwMode="auto">
            <a:xfrm>
              <a:off x="7948626" y="2257412"/>
              <a:ext cx="5334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dirty="0">
                  <a:latin typeface="Comic Sans MS" pitchFamily="66" charset="0"/>
                </a:rPr>
                <a:t> p</a:t>
              </a:r>
            </a:p>
          </p:txBody>
        </p:sp>
        <p:sp>
          <p:nvSpPr>
            <p:cNvPr id="75" name="Text Box 20"/>
            <p:cNvSpPr txBox="1">
              <a:spLocks noChangeArrowheads="1"/>
            </p:cNvSpPr>
            <p:nvPr/>
          </p:nvSpPr>
          <p:spPr bwMode="auto">
            <a:xfrm>
              <a:off x="7256483" y="1571612"/>
              <a:ext cx="315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latin typeface="Comic Sans MS" pitchFamily="66" charset="0"/>
                </a:rPr>
                <a:t>q</a:t>
              </a:r>
            </a:p>
          </p:txBody>
        </p:sp>
        <p:sp>
          <p:nvSpPr>
            <p:cNvPr id="76" name="Text Box 21"/>
            <p:cNvSpPr txBox="1">
              <a:spLocks noChangeArrowheads="1"/>
            </p:cNvSpPr>
            <p:nvPr/>
          </p:nvSpPr>
          <p:spPr bwMode="auto">
            <a:xfrm>
              <a:off x="7491426" y="1571612"/>
              <a:ext cx="315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latin typeface="Comic Sans MS" pitchFamily="66" charset="0"/>
                </a:rPr>
                <a:t>q</a:t>
              </a:r>
            </a:p>
          </p:txBody>
        </p:sp>
        <p:sp>
          <p:nvSpPr>
            <p:cNvPr id="77" name="Text Box 25"/>
            <p:cNvSpPr txBox="1">
              <a:spLocks noChangeArrowheads="1"/>
            </p:cNvSpPr>
            <p:nvPr/>
          </p:nvSpPr>
          <p:spPr bwMode="auto">
            <a:xfrm>
              <a:off x="7375549" y="2174869"/>
              <a:ext cx="6254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b="1" dirty="0">
                  <a:solidFill>
                    <a:srgbClr val="FF0066"/>
                  </a:solidFill>
                  <a:latin typeface="Comic Sans MS" pitchFamily="66" charset="0"/>
                </a:rPr>
                <a:t>E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36416" y="476672"/>
            <a:ext cx="6063776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Constraints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on the GPD E</a:t>
            </a:r>
          </a:p>
          <a:p>
            <a:endParaRPr lang="fr-FR" sz="11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fr-FR" sz="28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on </a:t>
            </a:r>
            <a:r>
              <a:rPr lang="fr-FR" sz="2400" b="1" dirty="0" err="1" smtClean="0">
                <a:solidFill>
                  <a:srgbClr val="0033CC"/>
                </a:solidFill>
                <a:sym typeface="Wingdings" pitchFamily="2" charset="2"/>
              </a:rPr>
              <a:t>transversely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 (and long.)</a:t>
            </a:r>
          </a:p>
          <a:p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  </a:t>
            </a:r>
            <a:r>
              <a:rPr lang="fr-FR" sz="2400" b="1" dirty="0" err="1" smtClean="0">
                <a:solidFill>
                  <a:srgbClr val="0033CC"/>
                </a:solidFill>
                <a:sym typeface="Wingdings" pitchFamily="2" charset="2"/>
              </a:rPr>
              <a:t>polarized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protons (NH3 </a:t>
            </a:r>
            <a:r>
              <a:rPr lang="fr-FR" sz="2400" b="1" dirty="0" err="1" smtClean="0">
                <a:solidFill>
                  <a:srgbClr val="0033CC"/>
                </a:solidFill>
                <a:sym typeface="Wingdings" pitchFamily="2" charset="2"/>
              </a:rPr>
              <a:t>target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)</a:t>
            </a:r>
          </a:p>
          <a:p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   </a:t>
            </a:r>
          </a:p>
          <a:p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1)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without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recoil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detection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(2007 &amp; 10)</a:t>
            </a:r>
          </a:p>
          <a:p>
            <a:endParaRPr lang="fr-FR" sz="2000" b="1" dirty="0" smtClean="0">
              <a:solidFill>
                <a:srgbClr val="0033CC"/>
              </a:solidFill>
              <a:sym typeface="Wingdings" pitchFamily="2" charset="2"/>
            </a:endParaRPr>
          </a:p>
          <a:p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2)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with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recoil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detection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Phase 2 (in a future addendum)</a:t>
            </a:r>
            <a:endParaRPr lang="fr-FR" sz="2000" b="1" dirty="0" smtClean="0">
              <a:solidFill>
                <a:srgbClr val="0033CC"/>
              </a:solidFill>
              <a:sym typeface="Wingdings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36096" y="1772816"/>
            <a:ext cx="871502" cy="36004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8100392" y="1772816"/>
            <a:ext cx="864096" cy="36004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6379606" y="1772816"/>
            <a:ext cx="1648778" cy="36004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/>
          <p:cNvCxnSpPr/>
          <p:nvPr/>
        </p:nvCxnSpPr>
        <p:spPr>
          <a:xfrm flipH="1">
            <a:off x="4788024" y="1844824"/>
            <a:ext cx="36004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4644008" y="1988840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4499992" y="14127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 </a:t>
            </a:r>
            <a:r>
              <a:rPr lang="fr-FR" dirty="0" err="1" smtClean="0">
                <a:sym typeface="Symbol"/>
              </a:rPr>
              <a:t>Beam</a:t>
            </a:r>
            <a:r>
              <a:rPr lang="fr-FR" dirty="0" smtClean="0">
                <a:sym typeface="Symbol"/>
              </a:rPr>
              <a:t>  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6516216" y="1115452"/>
            <a:ext cx="137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3 </a:t>
            </a:r>
            <a:r>
              <a:rPr lang="fr-FR" dirty="0" err="1" smtClean="0">
                <a:sym typeface="Symbol"/>
              </a:rPr>
              <a:t>target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cells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436096" y="1340768"/>
            <a:ext cx="3585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u</a:t>
            </a:r>
            <a:r>
              <a:rPr lang="fr-FR" sz="1200" dirty="0" err="1" smtClean="0"/>
              <a:t>pstream</a:t>
            </a:r>
            <a:r>
              <a:rPr lang="fr-FR" sz="1200" dirty="0" smtClean="0"/>
              <a:t>                        central                     </a:t>
            </a:r>
            <a:r>
              <a:rPr lang="fr-FR" sz="1200" dirty="0" err="1" smtClean="0"/>
              <a:t>downstream</a:t>
            </a:r>
            <a:endParaRPr lang="fr-FR" sz="1200" dirty="0"/>
          </a:p>
        </p:txBody>
      </p:sp>
      <p:sp>
        <p:nvSpPr>
          <p:cNvPr id="43" name="Flèche droite 42"/>
          <p:cNvSpPr/>
          <p:nvPr/>
        </p:nvSpPr>
        <p:spPr>
          <a:xfrm>
            <a:off x="5508104" y="1772816"/>
            <a:ext cx="72008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 rot="10800000">
            <a:off x="6804248" y="1772816"/>
            <a:ext cx="72008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 droite 44"/>
          <p:cNvSpPr/>
          <p:nvPr/>
        </p:nvSpPr>
        <p:spPr>
          <a:xfrm>
            <a:off x="8172400" y="1772816"/>
            <a:ext cx="72008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499992" y="1124744"/>
            <a:ext cx="4572000" cy="1224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0" y="3789040"/>
            <a:ext cx="9144000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902239" y="3789040"/>
            <a:ext cx="5475923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 2" pitchFamily="18" charset="2"/>
              <a:buNone/>
            </a:pPr>
            <a:endParaRPr lang="fr-FR" sz="800" b="1" dirty="0">
              <a:solidFill>
                <a:schemeClr val="accent2"/>
              </a:solidFill>
              <a:latin typeface="Comic Sans MS" pitchFamily="66" charset="0"/>
            </a:endParaRPr>
          </a:p>
          <a:p>
            <a:r>
              <a:rPr lang="fr-FR" b="1" dirty="0">
                <a:solidFill>
                  <a:schemeClr val="accent2"/>
                </a:solidFill>
                <a:latin typeface="Comic Sans MS" pitchFamily="66" charset="0"/>
              </a:rPr>
              <a:t>  </a:t>
            </a:r>
            <a:r>
              <a:rPr lang="fr-FR" b="1" dirty="0">
                <a:solidFill>
                  <a:srgbClr val="0070C0"/>
                </a:solidFill>
              </a:rPr>
              <a:t>the GPD</a:t>
            </a:r>
            <a:r>
              <a:rPr lang="fr-FR" b="1" i="1" dirty="0">
                <a:solidFill>
                  <a:srgbClr val="0070C0"/>
                </a:solidFill>
              </a:rPr>
              <a:t>  </a:t>
            </a:r>
            <a:r>
              <a:rPr lang="fr-FR" sz="2400" b="1" dirty="0">
                <a:solidFill>
                  <a:srgbClr val="FF0000"/>
                </a:solidFill>
              </a:rPr>
              <a:t>E</a:t>
            </a:r>
            <a:r>
              <a:rPr lang="fr-FR" sz="2400" b="1" dirty="0">
                <a:solidFill>
                  <a:schemeClr val="accent2"/>
                </a:solidFill>
              </a:rPr>
              <a:t>  </a:t>
            </a:r>
            <a:r>
              <a:rPr lang="fr-FR" b="1" dirty="0" err="1">
                <a:solidFill>
                  <a:srgbClr val="0070C0"/>
                </a:solidFill>
              </a:rPr>
              <a:t>allows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nucleon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helicity</a:t>
            </a:r>
            <a:r>
              <a:rPr lang="fr-FR" b="1" dirty="0">
                <a:solidFill>
                  <a:srgbClr val="0070C0"/>
                </a:solidFill>
              </a:rPr>
              <a:t> flip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  <a:p>
            <a:r>
              <a:rPr lang="fr-FR" b="1" dirty="0">
                <a:solidFill>
                  <a:srgbClr val="0070C0"/>
                </a:solidFill>
              </a:rPr>
              <a:t>   </a:t>
            </a:r>
            <a:r>
              <a:rPr lang="fr-FR" b="1" dirty="0" err="1">
                <a:solidFill>
                  <a:srgbClr val="0070C0"/>
                </a:solidFill>
              </a:rPr>
              <a:t>so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related</a:t>
            </a:r>
            <a:r>
              <a:rPr lang="fr-FR" b="1" dirty="0">
                <a:solidFill>
                  <a:srgbClr val="0070C0"/>
                </a:solidFill>
              </a:rPr>
              <a:t> to the </a:t>
            </a:r>
            <a:r>
              <a:rPr lang="fr-FR" b="1" dirty="0" err="1">
                <a:solidFill>
                  <a:srgbClr val="0070C0"/>
                </a:solidFill>
              </a:rPr>
              <a:t>angular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momentum</a:t>
            </a:r>
            <a:endParaRPr lang="fr-FR" b="1" dirty="0">
              <a:solidFill>
                <a:srgbClr val="0070C0"/>
              </a:solidFill>
            </a:endParaRPr>
          </a:p>
          <a:p>
            <a:endParaRPr lang="fr-FR" sz="800" b="1" dirty="0"/>
          </a:p>
          <a:p>
            <a:pPr>
              <a:spcBef>
                <a:spcPct val="50000"/>
              </a:spcBef>
            </a:pPr>
            <a:r>
              <a:rPr lang="en-GB" sz="2400" b="1" dirty="0" smtClean="0">
                <a:solidFill>
                  <a:srgbClr val="FF0000"/>
                </a:solidFill>
                <a:sym typeface="Symbol" pitchFamily="18" charset="2"/>
              </a:rPr>
              <a:t>Ji sum rule:  </a:t>
            </a:r>
            <a:r>
              <a:rPr lang="en-GB" sz="2400" b="1" dirty="0" smtClean="0">
                <a:solidFill>
                  <a:srgbClr val="FF0000"/>
                </a:solidFill>
                <a:sym typeface="Symbol" pitchFamily="18" charset="2"/>
              </a:rPr>
              <a:t>2J</a:t>
            </a:r>
            <a:r>
              <a:rPr lang="en-GB" sz="2400" b="1" baseline="30000" dirty="0" smtClean="0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en-GB" sz="2400" b="1" baseline="-250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2400" b="1" dirty="0">
                <a:solidFill>
                  <a:srgbClr val="FF0000"/>
                </a:solidFill>
                <a:sym typeface="Symbol" pitchFamily="18" charset="2"/>
              </a:rPr>
              <a:t>= </a:t>
            </a:r>
            <a:r>
              <a:rPr lang="en-GB" sz="2400" b="1" dirty="0">
                <a:solidFill>
                  <a:srgbClr val="0070C0"/>
                </a:solidFill>
                <a:sym typeface="Symbol" pitchFamily="18" charset="2"/>
              </a:rPr>
              <a:t> x (</a:t>
            </a:r>
            <a:r>
              <a:rPr lang="en-GB" sz="2400" b="1" dirty="0" err="1">
                <a:solidFill>
                  <a:srgbClr val="FF0000"/>
                </a:solidFill>
                <a:sym typeface="Symbol" pitchFamily="18" charset="2"/>
              </a:rPr>
              <a:t>H</a:t>
            </a:r>
            <a:r>
              <a:rPr lang="en-GB" sz="2400" b="1" baseline="30000" dirty="0" err="1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en-GB" sz="2400" b="1" baseline="30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1800" b="1" dirty="0">
                <a:solidFill>
                  <a:srgbClr val="0070C0"/>
                </a:solidFill>
                <a:sym typeface="Symbol" pitchFamily="18" charset="2"/>
              </a:rPr>
              <a:t>(x,ξ,0)</a:t>
            </a:r>
            <a:r>
              <a:rPr lang="en-GB" sz="18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400" b="1" dirty="0">
                <a:solidFill>
                  <a:srgbClr val="FF0000"/>
                </a:solidFill>
                <a:sym typeface="Symbol" pitchFamily="18" charset="2"/>
              </a:rPr>
              <a:t>+</a:t>
            </a:r>
            <a:r>
              <a:rPr lang="en-GB" sz="2400" b="1" dirty="0" err="1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GB" sz="2400" b="1" baseline="30000" dirty="0" err="1">
                <a:solidFill>
                  <a:srgbClr val="FF0000"/>
                </a:solidFill>
                <a:sym typeface="Symbol" pitchFamily="18" charset="2"/>
              </a:rPr>
              <a:t>q</a:t>
            </a:r>
            <a:r>
              <a:rPr lang="en-GB" sz="2400" b="1" baseline="30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1800" b="1" dirty="0">
                <a:solidFill>
                  <a:srgbClr val="0070C0"/>
                </a:solidFill>
                <a:sym typeface="Symbol" pitchFamily="18" charset="2"/>
              </a:rPr>
              <a:t>(x,ξ,0)</a:t>
            </a:r>
            <a:r>
              <a:rPr lang="en-GB" sz="18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en-GB" sz="2400" b="1" dirty="0">
                <a:solidFill>
                  <a:srgbClr val="0070C0"/>
                </a:solidFill>
                <a:sym typeface="Symbol" pitchFamily="18" charset="2"/>
              </a:rPr>
              <a:t>) </a:t>
            </a:r>
            <a:r>
              <a:rPr lang="en-GB" sz="2400" b="1" dirty="0" err="1">
                <a:solidFill>
                  <a:srgbClr val="0070C0"/>
                </a:solidFill>
                <a:sym typeface="Symbol" pitchFamily="18" charset="2"/>
              </a:rPr>
              <a:t>dx</a:t>
            </a:r>
            <a:endParaRPr lang="en-GB" sz="2400" b="1" dirty="0">
              <a:solidFill>
                <a:srgbClr val="0070C0"/>
              </a:solidFill>
              <a:sym typeface="Symbol" pitchFamily="18" charset="2"/>
            </a:endParaRPr>
          </a:p>
          <a:p>
            <a:endParaRPr lang="en-US" sz="800" dirty="0">
              <a:solidFill>
                <a:srgbClr val="FF0066"/>
              </a:solidFill>
              <a:latin typeface="Comic Sans MS" pitchFamily="66" charset="0"/>
            </a:endParaRPr>
          </a:p>
          <a:p>
            <a:r>
              <a:rPr lang="en-US" sz="2800" dirty="0">
                <a:latin typeface="Comic Sans MS" pitchFamily="66" charset="0"/>
              </a:rPr>
              <a:t>      </a:t>
            </a:r>
            <a:endParaRPr lang="fr-FR" sz="800" b="1" dirty="0">
              <a:latin typeface="Comic Sans MS" pitchFamily="66" charset="0"/>
            </a:endParaRPr>
          </a:p>
          <a:p>
            <a:endParaRPr lang="fr-FR" sz="900" b="1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fr-FR" b="1" dirty="0">
                <a:latin typeface="Comic Sans MS" pitchFamily="66" charset="0"/>
                <a:sym typeface="Wingdings" pitchFamily="2" charset="2"/>
              </a:rPr>
              <a:t>   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43608" y="587727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 smtClean="0">
                <a:solidFill>
                  <a:srgbClr val="FF0000"/>
                </a:solidFill>
                <a:sym typeface="Wingdings 2" pitchFamily="18" charset="2"/>
              </a:rPr>
              <a:t>The GPD E </a:t>
            </a:r>
            <a:r>
              <a:rPr lang="fr-FR" b="1" dirty="0" err="1" smtClean="0">
                <a:solidFill>
                  <a:srgbClr val="FF0000"/>
                </a:solidFill>
                <a:sym typeface="Wingdings 2" pitchFamily="18" charset="2"/>
              </a:rPr>
              <a:t>is</a:t>
            </a:r>
            <a:r>
              <a:rPr lang="fr-FR" b="1" dirty="0" smtClean="0">
                <a:solidFill>
                  <a:srgbClr val="FF0000"/>
                </a:solidFill>
                <a:sym typeface="Wingdings 2" pitchFamily="18" charset="2"/>
              </a:rPr>
              <a:t> the </a:t>
            </a:r>
            <a:r>
              <a:rPr lang="fr-FR" b="1" dirty="0" smtClean="0">
                <a:solidFill>
                  <a:srgbClr val="FF0000"/>
                </a:solidFill>
              </a:rPr>
              <a:t>‘</a:t>
            </a:r>
            <a:r>
              <a:rPr lang="fr-FR" b="1" dirty="0" err="1" smtClean="0">
                <a:solidFill>
                  <a:srgbClr val="FF0000"/>
                </a:solidFill>
              </a:rPr>
              <a:t>Holy</a:t>
            </a:r>
            <a:r>
              <a:rPr lang="fr-FR" b="1" dirty="0" smtClean="0">
                <a:solidFill>
                  <a:srgbClr val="FF0000"/>
                </a:solidFill>
              </a:rPr>
              <a:t>-</a:t>
            </a:r>
            <a:r>
              <a:rPr lang="fr-FR" b="1" dirty="0" err="1" smtClean="0">
                <a:solidFill>
                  <a:srgbClr val="FF0000"/>
                </a:solidFill>
              </a:rPr>
              <a:t>Grail</a:t>
            </a:r>
            <a:r>
              <a:rPr lang="fr-FR" b="1" dirty="0" smtClean="0">
                <a:solidFill>
                  <a:srgbClr val="FF0000"/>
                </a:solidFill>
              </a:rPr>
              <a:t>’ of the GPD </a:t>
            </a:r>
            <a:r>
              <a:rPr lang="fr-FR" b="1" dirty="0" err="1" smtClean="0">
                <a:solidFill>
                  <a:srgbClr val="FF0000"/>
                </a:solidFill>
              </a:rPr>
              <a:t>quest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2" name="Groupe 25"/>
          <p:cNvGrpSpPr/>
          <p:nvPr/>
        </p:nvGrpSpPr>
        <p:grpSpPr>
          <a:xfrm>
            <a:off x="6876256" y="4077072"/>
            <a:ext cx="1981200" cy="1463675"/>
            <a:chOff x="6500826" y="1571612"/>
            <a:chExt cx="1981200" cy="146367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500826" y="2291692"/>
              <a:ext cx="1981200" cy="72008"/>
              <a:chOff x="1968" y="2698127"/>
              <a:chExt cx="1584" cy="72008"/>
            </a:xfrm>
          </p:grpSpPr>
          <p:sp>
            <p:nvSpPr>
              <p:cNvPr id="78" name="Line 7"/>
              <p:cNvSpPr>
                <a:spLocks noChangeShapeType="1"/>
              </p:cNvSpPr>
              <p:nvPr/>
            </p:nvSpPr>
            <p:spPr bwMode="auto">
              <a:xfrm>
                <a:off x="1968" y="2770135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Line 8"/>
              <p:cNvSpPr>
                <a:spLocks noChangeShapeType="1"/>
              </p:cNvSpPr>
              <p:nvPr/>
            </p:nvSpPr>
            <p:spPr bwMode="auto">
              <a:xfrm>
                <a:off x="1968" y="2698127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4" name="Line 9"/>
            <p:cNvSpPr>
              <a:spLocks noChangeShapeType="1"/>
            </p:cNvSpPr>
            <p:nvPr/>
          </p:nvSpPr>
          <p:spPr bwMode="auto">
            <a:xfrm flipV="1">
              <a:off x="7221551" y="1830375"/>
              <a:ext cx="179388" cy="3667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>
              <a:off x="7581914" y="1830375"/>
              <a:ext cx="179388" cy="3667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AutoShape 11"/>
            <p:cNvSpPr>
              <a:spLocks noChangeArrowheads="1"/>
            </p:cNvSpPr>
            <p:nvPr/>
          </p:nvSpPr>
          <p:spPr bwMode="auto">
            <a:xfrm>
              <a:off x="6621476" y="2074850"/>
              <a:ext cx="360363" cy="182563"/>
            </a:xfrm>
            <a:prstGeom prst="rightArrow">
              <a:avLst>
                <a:gd name="adj1" fmla="val 50000"/>
                <a:gd name="adj2" fmla="val 49348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AutoShape 12"/>
            <p:cNvSpPr>
              <a:spLocks noChangeArrowheads="1"/>
            </p:cNvSpPr>
            <p:nvPr/>
          </p:nvSpPr>
          <p:spPr bwMode="auto">
            <a:xfrm rot="10800000">
              <a:off x="7942276" y="2074850"/>
              <a:ext cx="360363" cy="182563"/>
            </a:xfrm>
            <a:prstGeom prst="rightArrow">
              <a:avLst>
                <a:gd name="adj1" fmla="val 50000"/>
                <a:gd name="adj2" fmla="val 49348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AutoShape 13"/>
            <p:cNvSpPr>
              <a:spLocks noChangeArrowheads="1"/>
            </p:cNvSpPr>
            <p:nvPr/>
          </p:nvSpPr>
          <p:spPr bwMode="auto">
            <a:xfrm rot="17811680">
              <a:off x="7013015" y="1778592"/>
              <a:ext cx="365125" cy="179388"/>
            </a:xfrm>
            <a:prstGeom prst="rightArrow">
              <a:avLst>
                <a:gd name="adj1" fmla="val 50000"/>
                <a:gd name="adj2" fmla="val 50885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" name="AutoShape 14"/>
            <p:cNvSpPr>
              <a:spLocks noChangeArrowheads="1"/>
            </p:cNvSpPr>
            <p:nvPr/>
          </p:nvSpPr>
          <p:spPr bwMode="auto">
            <a:xfrm rot="3913491">
              <a:off x="7690912" y="1776790"/>
              <a:ext cx="366713" cy="180975"/>
            </a:xfrm>
            <a:prstGeom prst="rightArrow">
              <a:avLst>
                <a:gd name="adj1" fmla="val 50000"/>
                <a:gd name="adj2" fmla="val 50658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" name="Oval 15"/>
            <p:cNvSpPr>
              <a:spLocks noChangeArrowheads="1"/>
            </p:cNvSpPr>
            <p:nvPr/>
          </p:nvSpPr>
          <p:spPr bwMode="auto">
            <a:xfrm>
              <a:off x="7110426" y="2105012"/>
              <a:ext cx="781050" cy="427038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tint val="30196"/>
                    <a:invGamma/>
                  </a:srgbClr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Arc 16"/>
            <p:cNvSpPr>
              <a:spLocks/>
            </p:cNvSpPr>
            <p:nvPr/>
          </p:nvSpPr>
          <p:spPr bwMode="auto">
            <a:xfrm rot="8117000">
              <a:off x="7186626" y="2257412"/>
              <a:ext cx="609600" cy="609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Text Box 17"/>
            <p:cNvSpPr txBox="1">
              <a:spLocks noChangeArrowheads="1"/>
            </p:cNvSpPr>
            <p:nvPr/>
          </p:nvSpPr>
          <p:spPr bwMode="auto">
            <a:xfrm>
              <a:off x="7720026" y="2638412"/>
              <a:ext cx="3032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Comic Sans MS" pitchFamily="66" charset="0"/>
                </a:rPr>
                <a:t>t</a:t>
              </a:r>
            </a:p>
          </p:txBody>
        </p:sp>
        <p:sp>
          <p:nvSpPr>
            <p:cNvPr id="73" name="Text Box 18"/>
            <p:cNvSpPr txBox="1">
              <a:spLocks noChangeArrowheads="1"/>
            </p:cNvSpPr>
            <p:nvPr/>
          </p:nvSpPr>
          <p:spPr bwMode="auto">
            <a:xfrm>
              <a:off x="6577026" y="2257412"/>
              <a:ext cx="3206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Comic Sans MS" pitchFamily="66" charset="0"/>
                </a:rPr>
                <a:t>p</a:t>
              </a:r>
            </a:p>
          </p:txBody>
        </p:sp>
        <p:sp>
          <p:nvSpPr>
            <p:cNvPr id="74" name="Text Box 19"/>
            <p:cNvSpPr txBox="1">
              <a:spLocks noChangeArrowheads="1"/>
            </p:cNvSpPr>
            <p:nvPr/>
          </p:nvSpPr>
          <p:spPr bwMode="auto">
            <a:xfrm>
              <a:off x="7948626" y="2257412"/>
              <a:ext cx="5334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dirty="0">
                  <a:latin typeface="Comic Sans MS" pitchFamily="66" charset="0"/>
                </a:rPr>
                <a:t> p</a:t>
              </a:r>
            </a:p>
          </p:txBody>
        </p:sp>
        <p:sp>
          <p:nvSpPr>
            <p:cNvPr id="75" name="Text Box 20"/>
            <p:cNvSpPr txBox="1">
              <a:spLocks noChangeArrowheads="1"/>
            </p:cNvSpPr>
            <p:nvPr/>
          </p:nvSpPr>
          <p:spPr bwMode="auto">
            <a:xfrm>
              <a:off x="7256483" y="1571612"/>
              <a:ext cx="315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latin typeface="Comic Sans MS" pitchFamily="66" charset="0"/>
                </a:rPr>
                <a:t>q</a:t>
              </a:r>
            </a:p>
          </p:txBody>
        </p:sp>
        <p:sp>
          <p:nvSpPr>
            <p:cNvPr id="76" name="Text Box 21"/>
            <p:cNvSpPr txBox="1">
              <a:spLocks noChangeArrowheads="1"/>
            </p:cNvSpPr>
            <p:nvPr/>
          </p:nvSpPr>
          <p:spPr bwMode="auto">
            <a:xfrm>
              <a:off x="7491426" y="1571612"/>
              <a:ext cx="315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latin typeface="Comic Sans MS" pitchFamily="66" charset="0"/>
                </a:rPr>
                <a:t>q</a:t>
              </a:r>
            </a:p>
          </p:txBody>
        </p:sp>
        <p:sp>
          <p:nvSpPr>
            <p:cNvPr id="77" name="Text Box 25"/>
            <p:cNvSpPr txBox="1">
              <a:spLocks noChangeArrowheads="1"/>
            </p:cNvSpPr>
            <p:nvPr/>
          </p:nvSpPr>
          <p:spPr bwMode="auto">
            <a:xfrm>
              <a:off x="7375549" y="2174869"/>
              <a:ext cx="6254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b="1" dirty="0">
                  <a:solidFill>
                    <a:srgbClr val="FF0066"/>
                  </a:solidFill>
                  <a:latin typeface="Comic Sans MS" pitchFamily="66" charset="0"/>
                </a:rPr>
                <a:t>E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36416" y="476672"/>
            <a:ext cx="6063776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Constraints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Arial Black" pitchFamily="34" charset="0"/>
                <a:sym typeface="Wingdings" pitchFamily="2" charset="2"/>
              </a:rPr>
              <a:t>on the GPD E</a:t>
            </a:r>
          </a:p>
          <a:p>
            <a:endParaRPr lang="fr-FR" sz="11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fr-FR" sz="28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on </a:t>
            </a:r>
            <a:r>
              <a:rPr lang="fr-FR" sz="2400" b="1" dirty="0" err="1" smtClean="0">
                <a:solidFill>
                  <a:srgbClr val="0033CC"/>
                </a:solidFill>
                <a:sym typeface="Wingdings" pitchFamily="2" charset="2"/>
              </a:rPr>
              <a:t>transversely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 (and long.)</a:t>
            </a:r>
          </a:p>
          <a:p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  </a:t>
            </a:r>
            <a:r>
              <a:rPr lang="fr-FR" sz="2400" b="1" dirty="0" err="1" smtClean="0">
                <a:solidFill>
                  <a:srgbClr val="0033CC"/>
                </a:solidFill>
                <a:sym typeface="Wingdings" pitchFamily="2" charset="2"/>
              </a:rPr>
              <a:t>polarized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protons (NH3 </a:t>
            </a:r>
            <a:r>
              <a:rPr lang="fr-FR" sz="2400" b="1" dirty="0" err="1" smtClean="0">
                <a:solidFill>
                  <a:srgbClr val="0033CC"/>
                </a:solidFill>
                <a:sym typeface="Wingdings" pitchFamily="2" charset="2"/>
              </a:rPr>
              <a:t>target</a:t>
            </a:r>
            <a:r>
              <a:rPr lang="fr-FR" sz="2400" b="1" dirty="0" smtClean="0">
                <a:solidFill>
                  <a:srgbClr val="0033CC"/>
                </a:solidFill>
                <a:sym typeface="Wingdings" pitchFamily="2" charset="2"/>
              </a:rPr>
              <a:t>)</a:t>
            </a:r>
          </a:p>
          <a:p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   </a:t>
            </a:r>
          </a:p>
          <a:p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1)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without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recoil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detection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(2007 &amp; 10)</a:t>
            </a:r>
          </a:p>
          <a:p>
            <a:endParaRPr lang="fr-FR" sz="2000" b="1" dirty="0" smtClean="0">
              <a:solidFill>
                <a:srgbClr val="0033CC"/>
              </a:solidFill>
              <a:sym typeface="Wingdings" pitchFamily="2" charset="2"/>
            </a:endParaRPr>
          </a:p>
          <a:p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2)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with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recoil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detection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Phase 2 (in a future addendum)</a:t>
            </a:r>
            <a:endParaRPr lang="fr-FR" sz="2000" b="1" dirty="0" smtClean="0">
              <a:solidFill>
                <a:srgbClr val="0033CC"/>
              </a:solidFill>
              <a:sym typeface="Wingdings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36096" y="1772816"/>
            <a:ext cx="871502" cy="36004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8100392" y="1772816"/>
            <a:ext cx="864096" cy="36004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6379606" y="1772816"/>
            <a:ext cx="1648778" cy="360040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/>
          <p:cNvCxnSpPr/>
          <p:nvPr/>
        </p:nvCxnSpPr>
        <p:spPr>
          <a:xfrm flipH="1">
            <a:off x="4788024" y="1844824"/>
            <a:ext cx="36004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4644008" y="1988840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4499992" y="14127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 </a:t>
            </a:r>
            <a:r>
              <a:rPr lang="fr-FR" dirty="0" err="1" smtClean="0">
                <a:sym typeface="Symbol"/>
              </a:rPr>
              <a:t>Beam</a:t>
            </a:r>
            <a:r>
              <a:rPr lang="fr-FR" dirty="0" smtClean="0">
                <a:sym typeface="Symbol"/>
              </a:rPr>
              <a:t>  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6516216" y="1115452"/>
            <a:ext cx="137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3 </a:t>
            </a:r>
            <a:r>
              <a:rPr lang="fr-FR" dirty="0" err="1" smtClean="0">
                <a:sym typeface="Symbol"/>
              </a:rPr>
              <a:t>target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cells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5436096" y="1340768"/>
            <a:ext cx="3585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u</a:t>
            </a:r>
            <a:r>
              <a:rPr lang="fr-FR" sz="1200" dirty="0" err="1" smtClean="0"/>
              <a:t>pstream</a:t>
            </a:r>
            <a:r>
              <a:rPr lang="fr-FR" sz="1200" dirty="0" smtClean="0"/>
              <a:t>                        central                     </a:t>
            </a:r>
            <a:r>
              <a:rPr lang="fr-FR" sz="1200" dirty="0" err="1" smtClean="0"/>
              <a:t>downstream</a:t>
            </a:r>
            <a:endParaRPr lang="fr-FR" sz="1200" dirty="0"/>
          </a:p>
        </p:txBody>
      </p:sp>
      <p:sp>
        <p:nvSpPr>
          <p:cNvPr id="43" name="Flèche droite 42"/>
          <p:cNvSpPr/>
          <p:nvPr/>
        </p:nvSpPr>
        <p:spPr>
          <a:xfrm rot="16200000">
            <a:off x="5508104" y="1772816"/>
            <a:ext cx="72008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 rot="5400000">
            <a:off x="6804248" y="1844824"/>
            <a:ext cx="72008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 droite 44"/>
          <p:cNvSpPr/>
          <p:nvPr/>
        </p:nvSpPr>
        <p:spPr>
          <a:xfrm rot="16200000">
            <a:off x="8100392" y="1772816"/>
            <a:ext cx="72008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87624" y="152400"/>
            <a:ext cx="7155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Hard Exclusive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Vector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Meson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Production 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14327" y="1000108"/>
            <a:ext cx="5652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4D4D4D"/>
                </a:solidFill>
                <a:sym typeface="Symbol" pitchFamily="18" charset="2"/>
              </a:rPr>
              <a:t>A</a:t>
            </a:r>
            <a:r>
              <a:rPr lang="fr-FR" sz="3200" b="1" baseline="-25000" dirty="0" smtClean="0">
                <a:solidFill>
                  <a:srgbClr val="4D4D4D"/>
                </a:solidFill>
                <a:sym typeface="Symbol" pitchFamily="18" charset="2"/>
              </a:rPr>
              <a:t>UT</a:t>
            </a:r>
            <a:r>
              <a:rPr lang="fr-FR" sz="3200" b="1" dirty="0" smtClean="0">
                <a:solidFill>
                  <a:srgbClr val="4D4D4D"/>
                </a:solidFill>
                <a:sym typeface="Symbol" pitchFamily="18" charset="2"/>
              </a:rPr>
              <a:t>(</a:t>
            </a:r>
            <a:r>
              <a:rPr lang="fr-FR" sz="3200" b="1" dirty="0" smtClean="0">
                <a:solidFill>
                  <a:srgbClr val="4D4D4D"/>
                </a:solidFill>
                <a:sym typeface="Symbol"/>
              </a:rPr>
              <a:t></a:t>
            </a:r>
            <a:r>
              <a:rPr lang="fr-FR" sz="3200" b="1" baseline="30000" dirty="0" smtClean="0">
                <a:solidFill>
                  <a:srgbClr val="4D4D4D"/>
                </a:solidFill>
                <a:sym typeface="Symbol"/>
              </a:rPr>
              <a:t>0</a:t>
            </a:r>
            <a:r>
              <a:rPr lang="fr-FR" sz="3200" b="1" baseline="-25000" dirty="0" smtClean="0">
                <a:solidFill>
                  <a:srgbClr val="4D4D4D"/>
                </a:solidFill>
                <a:sym typeface="Symbol"/>
              </a:rPr>
              <a:t>L</a:t>
            </a:r>
            <a:r>
              <a:rPr lang="fr-FR" sz="3200" b="1" dirty="0" smtClean="0">
                <a:solidFill>
                  <a:srgbClr val="4D4D4D"/>
                </a:solidFill>
                <a:sym typeface="Symbol"/>
              </a:rPr>
              <a:t>)  </a:t>
            </a:r>
            <a:r>
              <a:rPr lang="fr-FR" sz="4000" b="1" dirty="0" smtClean="0">
                <a:solidFill>
                  <a:srgbClr val="4D4D4D"/>
                </a:solidFill>
                <a:sym typeface="Symbol"/>
              </a:rPr>
              <a:t></a:t>
            </a:r>
            <a:r>
              <a:rPr lang="fr-FR" sz="2400" b="1" dirty="0" smtClean="0">
                <a:solidFill>
                  <a:srgbClr val="4D4D4D"/>
                </a:solidFill>
                <a:sym typeface="Symbol"/>
              </a:rPr>
              <a:t>|-t’| </a:t>
            </a:r>
            <a:r>
              <a:rPr lang="fr-FR" sz="3200" b="1" dirty="0" smtClean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Im( </a:t>
            </a:r>
            <a:r>
              <a:rPr lang="fr-FR" sz="32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E</a:t>
            </a:r>
            <a:r>
              <a:rPr lang="fr-FR" sz="3200" b="1" baseline="30000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*</a:t>
            </a:r>
            <a:r>
              <a:rPr lang="fr-FR" sz="32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 H</a:t>
            </a:r>
            <a:r>
              <a:rPr lang="fr-FR" sz="3200" b="1" dirty="0" smtClean="0">
                <a:latin typeface="Monotype Corsiva" pitchFamily="66" charset="0"/>
                <a:sym typeface="Symbol" pitchFamily="18" charset="2"/>
              </a:rPr>
              <a:t> )  / |</a:t>
            </a:r>
            <a:r>
              <a:rPr lang="fr-FR" sz="32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3200" b="1" dirty="0" smtClean="0">
                <a:latin typeface="Monotype Corsiva" pitchFamily="66" charset="0"/>
                <a:sym typeface="Symbol" pitchFamily="18" charset="2"/>
              </a:rPr>
              <a:t>|</a:t>
            </a:r>
            <a:r>
              <a:rPr lang="fr-FR" sz="3200" b="1" baseline="30000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2</a:t>
            </a:r>
            <a:endParaRPr lang="fr-FR" sz="3200" baseline="300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3642166" y="1065052"/>
            <a:ext cx="7858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7236296" y="1196752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sym typeface="Symbol"/>
              </a:rPr>
              <a:t> </a:t>
            </a:r>
            <a:r>
              <a:rPr lang="fr-FR" sz="2400" b="1" dirty="0" smtClean="0">
                <a:solidFill>
                  <a:srgbClr val="0070C0"/>
                </a:solidFill>
              </a:rPr>
              <a:t>sin(</a:t>
            </a:r>
            <a:r>
              <a:rPr lang="fr-FR" sz="2400" b="1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 </a:t>
            </a:r>
            <a:r>
              <a:rPr lang="fr-FR" sz="2400" b="1" dirty="0" smtClean="0">
                <a:solidFill>
                  <a:srgbClr val="0070C0"/>
                </a:solidFill>
                <a:sym typeface="Symbol"/>
              </a:rPr>
              <a:t>- </a:t>
            </a:r>
            <a:r>
              <a:rPr lang="fr-FR" sz="2400" b="1" baseline="-25000" dirty="0" smtClean="0">
                <a:solidFill>
                  <a:srgbClr val="0070C0"/>
                </a:solidFill>
                <a:sym typeface="Symbol"/>
              </a:rPr>
              <a:t>S</a:t>
            </a:r>
            <a:r>
              <a:rPr lang="fr-FR" sz="2400" b="1" dirty="0" smtClean="0">
                <a:solidFill>
                  <a:srgbClr val="0070C0"/>
                </a:solidFill>
                <a:sym typeface="Symbol"/>
              </a:rPr>
              <a:t>)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504" y="5445224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T</a:t>
            </a:r>
            <a:r>
              <a:rPr lang="fr-FR" sz="2000" dirty="0" smtClean="0"/>
              <a:t> </a:t>
            </a:r>
            <a:r>
              <a:rPr lang="fr-FR" sz="2000" dirty="0" err="1" smtClean="0"/>
              <a:t>target</a:t>
            </a:r>
            <a:r>
              <a:rPr lang="fr-FR" sz="2000" dirty="0" smtClean="0"/>
              <a:t> spin </a:t>
            </a:r>
            <a:r>
              <a:rPr lang="fr-FR" sz="2000" dirty="0" err="1" smtClean="0"/>
              <a:t>vector</a:t>
            </a:r>
            <a:r>
              <a:rPr lang="fr-FR" sz="2000" dirty="0" smtClean="0"/>
              <a:t> / </a:t>
            </a:r>
            <a:r>
              <a:rPr lang="fr-FR" sz="2000" dirty="0" smtClean="0">
                <a:sym typeface="Symbol"/>
              </a:rPr>
              <a:t>* direction</a:t>
            </a:r>
          </a:p>
          <a:p>
            <a:r>
              <a:rPr lang="fr-FR" sz="2000" dirty="0" smtClean="0">
                <a:sym typeface="Symbol"/>
              </a:rPr>
              <a:t>P</a:t>
            </a:r>
            <a:r>
              <a:rPr lang="fr-FR" sz="2000" baseline="-25000" dirty="0" smtClean="0">
                <a:sym typeface="Symbol"/>
              </a:rPr>
              <a:t>T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target</a:t>
            </a:r>
            <a:r>
              <a:rPr lang="fr-FR" sz="2000" dirty="0" smtClean="0">
                <a:sym typeface="Symbol"/>
              </a:rPr>
              <a:t> transverse </a:t>
            </a:r>
            <a:r>
              <a:rPr lang="fr-FR" sz="2000" dirty="0" err="1" smtClean="0">
                <a:sym typeface="Symbol"/>
              </a:rPr>
              <a:t>polarization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smtClean="0"/>
              <a:t>/ the </a:t>
            </a:r>
            <a:r>
              <a:rPr lang="fr-FR" sz="2000" dirty="0" smtClean="0">
                <a:sym typeface="Symbol"/>
              </a:rPr>
              <a:t> </a:t>
            </a:r>
            <a:r>
              <a:rPr lang="fr-FR" sz="2000" dirty="0" err="1" smtClean="0">
                <a:sym typeface="Symbol"/>
              </a:rPr>
              <a:t>beam</a:t>
            </a:r>
            <a:r>
              <a:rPr lang="fr-FR" sz="2000" dirty="0" smtClean="0">
                <a:sym typeface="Symbol"/>
              </a:rPr>
              <a:t> direction 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95536" y="6165304"/>
            <a:ext cx="454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*  </a:t>
            </a:r>
            <a:r>
              <a:rPr lang="fr-FR" dirty="0" err="1" smtClean="0">
                <a:sym typeface="Symbol"/>
              </a:rPr>
              <a:t>mainly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smaller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>
                <a:sym typeface="Symbol"/>
              </a:rPr>
              <a:t>than</a:t>
            </a:r>
            <a:r>
              <a:rPr lang="fr-FR" dirty="0" smtClean="0">
                <a:sym typeface="Symbol"/>
              </a:rPr>
              <a:t> 60mrad </a:t>
            </a:r>
            <a:r>
              <a:rPr lang="fr-FR" dirty="0" err="1" smtClean="0">
                <a:sym typeface="Symbol"/>
              </a:rPr>
              <a:t>at</a:t>
            </a:r>
            <a:r>
              <a:rPr lang="fr-FR" dirty="0" smtClean="0">
                <a:sym typeface="Symbol"/>
              </a:rPr>
              <a:t> COMPASS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285525" y="5890046"/>
            <a:ext cx="2858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Diehl, </a:t>
            </a:r>
            <a:r>
              <a:rPr lang="fr-FR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Sapeta</a:t>
            </a:r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EPJC41 (2005)</a:t>
            </a:r>
          </a:p>
          <a:p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Diehl, JHEP09 (2007)</a:t>
            </a:r>
          </a:p>
          <a:p>
            <a:endParaRPr lang="fr-FR" dirty="0"/>
          </a:p>
        </p:txBody>
      </p:sp>
      <p:pic>
        <p:nvPicPr>
          <p:cNvPr id="12" name="Picture 21" descr="E:\horsti\talks\Conferences\CIPANP_2012\material\daten\wwwhad.physik.uni-freiburg.de\~wollny\.release_rho\definition_of_angles_rho_new_sty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79" r="8510"/>
          <a:stretch/>
        </p:blipFill>
        <p:spPr bwMode="auto">
          <a:xfrm>
            <a:off x="2843808" y="2204864"/>
            <a:ext cx="4427304" cy="299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563888" y="4161274"/>
            <a:ext cx="5400600" cy="252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563888" y="2636912"/>
            <a:ext cx="5400600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91880" y="2516703"/>
            <a:ext cx="66967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6600FF"/>
                </a:solidFill>
              </a:rPr>
              <a:t>2- </a:t>
            </a:r>
            <a:r>
              <a:rPr lang="fr-FR" b="1" dirty="0" smtClean="0">
                <a:solidFill>
                  <a:srgbClr val="6600FF"/>
                </a:solidFill>
              </a:rPr>
              <a:t>Suppression of </a:t>
            </a:r>
            <a:r>
              <a:rPr lang="fr-FR" b="1" dirty="0" err="1" smtClean="0">
                <a:solidFill>
                  <a:srgbClr val="6600FF"/>
                </a:solidFill>
              </a:rPr>
              <a:t>i</a:t>
            </a:r>
            <a:r>
              <a:rPr lang="fr-FR" b="1" dirty="0" err="1" smtClean="0">
                <a:solidFill>
                  <a:srgbClr val="6600FF"/>
                </a:solidFill>
              </a:rPr>
              <a:t>ncoherent</a:t>
            </a:r>
            <a:r>
              <a:rPr lang="fr-FR" b="1" dirty="0" smtClean="0">
                <a:solidFill>
                  <a:srgbClr val="6600FF"/>
                </a:solidFill>
              </a:rPr>
              <a:t> </a:t>
            </a:r>
            <a:r>
              <a:rPr lang="fr-FR" b="1" dirty="0" smtClean="0">
                <a:solidFill>
                  <a:srgbClr val="6600FF"/>
                </a:solidFill>
              </a:rPr>
              <a:t>production </a:t>
            </a:r>
            <a:r>
              <a:rPr lang="fr-FR" b="1" dirty="0" smtClean="0">
                <a:solidFill>
                  <a:srgbClr val="0033CC"/>
                </a:solidFill>
              </a:rPr>
              <a:t>on quasi-free </a:t>
            </a:r>
            <a:endParaRPr lang="fr-FR" b="1" dirty="0" smtClean="0">
              <a:solidFill>
                <a:srgbClr val="0033CC"/>
              </a:solidFill>
            </a:endParaRPr>
          </a:p>
          <a:p>
            <a:r>
              <a:rPr lang="fr-FR" b="1" dirty="0" smtClean="0">
                <a:solidFill>
                  <a:srgbClr val="0033CC"/>
                </a:solidFill>
              </a:rPr>
              <a:t>protons </a:t>
            </a:r>
            <a:r>
              <a:rPr lang="fr-FR" b="1" dirty="0" smtClean="0">
                <a:solidFill>
                  <a:srgbClr val="0033CC"/>
                </a:solidFill>
              </a:rPr>
              <a:t>in  NH</a:t>
            </a:r>
            <a:r>
              <a:rPr lang="fr-FR" b="1" baseline="-25000" dirty="0" smtClean="0">
                <a:solidFill>
                  <a:srgbClr val="0033CC"/>
                </a:solidFill>
              </a:rPr>
              <a:t>3</a:t>
            </a:r>
            <a:r>
              <a:rPr lang="fr-FR" b="1" dirty="0" smtClean="0">
                <a:solidFill>
                  <a:srgbClr val="0033CC"/>
                </a:solidFill>
              </a:rPr>
              <a:t>   </a:t>
            </a:r>
            <a:r>
              <a:rPr lang="fr-FR" b="1" dirty="0" err="1" smtClean="0">
                <a:solidFill>
                  <a:srgbClr val="0033CC"/>
                </a:solidFill>
              </a:rPr>
              <a:t>polarized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target</a:t>
            </a:r>
            <a:endParaRPr lang="fr-FR" b="1" dirty="0" smtClean="0">
              <a:solidFill>
                <a:srgbClr val="0033CC"/>
              </a:solidFill>
            </a:endParaRPr>
          </a:p>
          <a:p>
            <a:r>
              <a:rPr lang="fr-FR" b="1" dirty="0" smtClean="0">
                <a:solidFill>
                  <a:srgbClr val="0033CC"/>
                </a:solidFill>
              </a:rPr>
              <a:t>+  Suppression of SIDIS background </a:t>
            </a:r>
            <a:endParaRPr lang="fr-FR" b="1" dirty="0">
              <a:solidFill>
                <a:srgbClr val="6600FF"/>
              </a:solidFill>
            </a:endParaRPr>
          </a:p>
          <a:p>
            <a:r>
              <a:rPr lang="fr-FR" b="1" dirty="0" smtClean="0">
                <a:solidFill>
                  <a:srgbClr val="CC0000"/>
                </a:solidFill>
              </a:rPr>
              <a:t>      </a:t>
            </a:r>
            <a:r>
              <a:rPr lang="fr-FR" b="1" dirty="0" smtClean="0">
                <a:solidFill>
                  <a:srgbClr val="FF0000"/>
                </a:solidFill>
              </a:rPr>
              <a:t>0.05 </a:t>
            </a:r>
            <a:r>
              <a:rPr lang="fr-FR" b="1" dirty="0">
                <a:solidFill>
                  <a:srgbClr val="FF0000"/>
                </a:solidFill>
              </a:rPr>
              <a:t>&lt; p</a:t>
            </a:r>
            <a:r>
              <a:rPr lang="fr-FR" b="1" baseline="-25000" dirty="0">
                <a:solidFill>
                  <a:srgbClr val="FF0000"/>
                </a:solidFill>
              </a:rPr>
              <a:t>t</a:t>
            </a:r>
            <a:r>
              <a:rPr lang="fr-FR" b="1" dirty="0">
                <a:solidFill>
                  <a:srgbClr val="FF0000"/>
                </a:solidFill>
              </a:rPr>
              <a:t>²&lt; 0.5 GeV²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i="1" dirty="0" smtClean="0"/>
              <a:t>     Contamination of about   a 5% </a:t>
            </a:r>
            <a:r>
              <a:rPr lang="fr-FR" i="1" dirty="0" err="1" smtClean="0"/>
              <a:t>coherent</a:t>
            </a:r>
            <a:r>
              <a:rPr lang="fr-FR" i="1" dirty="0" smtClean="0"/>
              <a:t> production</a:t>
            </a:r>
            <a:endParaRPr lang="fr-FR" i="1" dirty="0"/>
          </a:p>
        </p:txBody>
      </p:sp>
      <p:sp>
        <p:nvSpPr>
          <p:cNvPr id="20" name="Rectangle 19"/>
          <p:cNvSpPr/>
          <p:nvPr/>
        </p:nvSpPr>
        <p:spPr>
          <a:xfrm>
            <a:off x="3419872" y="908720"/>
            <a:ext cx="5544616" cy="1584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37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0" y="4860274"/>
            <a:ext cx="3482340" cy="202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36512" y="44624"/>
            <a:ext cx="8931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Selection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Exclusive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°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Production: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p 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’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°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p</a:t>
            </a:r>
            <a:endParaRPr lang="fr-F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							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2271713" y="3139158"/>
            <a:ext cx="174625" cy="193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31840" y="1268760"/>
            <a:ext cx="61926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00FF"/>
                </a:solidFill>
              </a:rPr>
              <a:t>    </a:t>
            </a:r>
            <a:r>
              <a:rPr lang="en-US" dirty="0" smtClean="0">
                <a:solidFill>
                  <a:srgbClr val="6600FF"/>
                </a:solidFill>
              </a:rPr>
              <a:t>  </a:t>
            </a:r>
            <a:r>
              <a:rPr lang="en-US" b="1" dirty="0" smtClean="0">
                <a:solidFill>
                  <a:srgbClr val="6600FF"/>
                </a:solidFill>
              </a:rPr>
              <a:t>1-</a:t>
            </a:r>
            <a:r>
              <a:rPr lang="en-US" dirty="0" smtClean="0">
                <a:solidFill>
                  <a:srgbClr val="6600FF"/>
                </a:solidFill>
              </a:rPr>
              <a:t>  </a:t>
            </a:r>
            <a:r>
              <a:rPr lang="en-US" b="1" dirty="0" smtClean="0">
                <a:solidFill>
                  <a:srgbClr val="6600FF"/>
                </a:solidFill>
              </a:rPr>
              <a:t>Assuming    both </a:t>
            </a:r>
            <a:r>
              <a:rPr lang="en-US" b="1" dirty="0">
                <a:solidFill>
                  <a:srgbClr val="6600FF"/>
                </a:solidFill>
              </a:rPr>
              <a:t>hadrons are </a:t>
            </a:r>
            <a:r>
              <a:rPr lang="en-US" b="1" dirty="0">
                <a:solidFill>
                  <a:srgbClr val="6600FF"/>
                </a:solidFill>
                <a:latin typeface="Symbol" pitchFamily="18" charset="2"/>
              </a:rPr>
              <a:t>p</a:t>
            </a:r>
          </a:p>
          <a:p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 smtClean="0">
                <a:solidFill>
                  <a:srgbClr val="FF0000"/>
                </a:solidFill>
              </a:rPr>
              <a:t>        </a:t>
            </a:r>
            <a:r>
              <a:rPr lang="fr-FR" b="1" dirty="0" smtClean="0">
                <a:solidFill>
                  <a:srgbClr val="FF0000"/>
                </a:solidFill>
              </a:rPr>
              <a:t>0.5 </a:t>
            </a:r>
            <a:r>
              <a:rPr lang="fr-FR" b="1" dirty="0">
                <a:solidFill>
                  <a:srgbClr val="FF0000"/>
                </a:solidFill>
              </a:rPr>
              <a:t>&lt; </a:t>
            </a:r>
            <a:r>
              <a:rPr lang="fr-FR" b="1" dirty="0" err="1">
                <a:solidFill>
                  <a:srgbClr val="FF0000"/>
                </a:solidFill>
              </a:rPr>
              <a:t>M</a:t>
            </a:r>
            <a:r>
              <a:rPr lang="fr-FR" b="1" baseline="-25000" dirty="0" err="1">
                <a:solidFill>
                  <a:srgbClr val="FF0000"/>
                </a:solidFill>
                <a:latin typeface="Symbol" pitchFamily="18" charset="2"/>
              </a:rPr>
              <a:t>pp</a:t>
            </a:r>
            <a:r>
              <a:rPr lang="fr-FR" b="1" dirty="0">
                <a:solidFill>
                  <a:srgbClr val="FF0000"/>
                </a:solidFill>
              </a:rPr>
              <a:t>&lt; </a:t>
            </a:r>
            <a:r>
              <a:rPr lang="fr-FR" b="1" dirty="0" smtClean="0">
                <a:solidFill>
                  <a:srgbClr val="FF0000"/>
                </a:solidFill>
              </a:rPr>
              <a:t>1.1 </a:t>
            </a:r>
            <a:r>
              <a:rPr lang="fr-FR" b="1" dirty="0" err="1" smtClean="0">
                <a:solidFill>
                  <a:srgbClr val="FF0000"/>
                </a:solidFill>
              </a:rPr>
              <a:t>GeV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           </a:t>
            </a:r>
            <a:r>
              <a:rPr lang="fr-FR" i="1" dirty="0" smtClean="0"/>
              <a:t>To </a:t>
            </a:r>
            <a:r>
              <a:rPr lang="fr-FR" i="1" dirty="0" err="1" smtClean="0"/>
              <a:t>maximize</a:t>
            </a:r>
            <a:r>
              <a:rPr lang="fr-FR" i="1" dirty="0" smtClean="0"/>
              <a:t> the </a:t>
            </a:r>
            <a:r>
              <a:rPr lang="fr-FR" i="1" dirty="0" err="1" smtClean="0"/>
              <a:t>purity</a:t>
            </a:r>
            <a:r>
              <a:rPr lang="fr-FR" i="1" dirty="0" smtClean="0"/>
              <a:t> of the </a:t>
            </a:r>
            <a:r>
              <a:rPr lang="fr-FR" i="1" dirty="0" err="1" smtClean="0"/>
              <a:t>sample</a:t>
            </a:r>
            <a:r>
              <a:rPr lang="fr-FR" i="1" dirty="0" smtClean="0"/>
              <a:t> of </a:t>
            </a:r>
            <a:r>
              <a:rPr lang="fr-FR" i="1" dirty="0" smtClean="0">
                <a:sym typeface="Symbol"/>
              </a:rPr>
              <a:t>° /</a:t>
            </a:r>
          </a:p>
          <a:p>
            <a:r>
              <a:rPr lang="fr-FR" i="1" dirty="0" smtClean="0"/>
              <a:t> 				non </a:t>
            </a:r>
            <a:r>
              <a:rPr lang="fr-FR" i="1" dirty="0" err="1" smtClean="0"/>
              <a:t>resonant</a:t>
            </a:r>
            <a:r>
              <a:rPr lang="fr-FR" i="1" dirty="0" smtClean="0"/>
              <a:t> </a:t>
            </a:r>
            <a:r>
              <a:rPr lang="fr-FR" i="1" dirty="0" smtClean="0">
                <a:sym typeface="Symbol"/>
              </a:rPr>
              <a:t></a:t>
            </a:r>
            <a:r>
              <a:rPr lang="fr-FR" i="1" baseline="30000" dirty="0" smtClean="0">
                <a:sym typeface="Symbol"/>
              </a:rPr>
              <a:t>+</a:t>
            </a:r>
            <a:r>
              <a:rPr lang="fr-FR" i="1" dirty="0" smtClean="0">
                <a:sym typeface="Symbol"/>
              </a:rPr>
              <a:t></a:t>
            </a:r>
            <a:r>
              <a:rPr lang="fr-FR" i="1" baseline="30000" dirty="0" smtClean="0">
                <a:sym typeface="Symbol"/>
              </a:rPr>
              <a:t>-</a:t>
            </a:r>
            <a:endParaRPr lang="fr-FR" i="1" baseline="30000" dirty="0"/>
          </a:p>
          <a:p>
            <a:r>
              <a:rPr lang="en-US" i="1" dirty="0">
                <a:solidFill>
                  <a:srgbClr val="CC0000"/>
                </a:solidFill>
                <a:latin typeface="Symbol" pitchFamily="18" charset="2"/>
              </a:rPr>
              <a:t>   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347864" y="4089266"/>
            <a:ext cx="338437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6600FF"/>
                </a:solidFill>
              </a:rPr>
              <a:t>  </a:t>
            </a:r>
            <a:r>
              <a:rPr lang="fr-FR" dirty="0" smtClean="0">
                <a:solidFill>
                  <a:srgbClr val="6600FF"/>
                </a:solidFill>
              </a:rPr>
              <a:t>  </a:t>
            </a:r>
            <a:r>
              <a:rPr lang="fr-FR" b="1" dirty="0" smtClean="0">
                <a:solidFill>
                  <a:srgbClr val="6600FF"/>
                </a:solidFill>
              </a:rPr>
              <a:t>3-</a:t>
            </a:r>
            <a:r>
              <a:rPr lang="fr-FR" dirty="0" smtClean="0">
                <a:solidFill>
                  <a:srgbClr val="6600FF"/>
                </a:solidFill>
              </a:rPr>
              <a:t> </a:t>
            </a:r>
            <a:r>
              <a:rPr lang="fr-FR" b="1" dirty="0" err="1" smtClean="0">
                <a:solidFill>
                  <a:srgbClr val="6600FF"/>
                </a:solidFill>
              </a:rPr>
              <a:t>Exclusivity</a:t>
            </a:r>
            <a:r>
              <a:rPr lang="fr-FR" b="1" dirty="0" smtClean="0">
                <a:solidFill>
                  <a:srgbClr val="6600FF"/>
                </a:solidFill>
              </a:rPr>
              <a:t> </a:t>
            </a:r>
            <a:r>
              <a:rPr lang="fr-FR" b="1" dirty="0">
                <a:solidFill>
                  <a:srgbClr val="6600FF"/>
                </a:solidFill>
              </a:rPr>
              <a:t>of </a:t>
            </a:r>
            <a:r>
              <a:rPr lang="fr-FR" b="1" dirty="0" smtClean="0">
                <a:solidFill>
                  <a:srgbClr val="6600FF"/>
                </a:solidFill>
              </a:rPr>
              <a:t>the </a:t>
            </a:r>
            <a:r>
              <a:rPr lang="fr-FR" b="1" dirty="0" err="1">
                <a:solidFill>
                  <a:srgbClr val="6600FF"/>
                </a:solidFill>
              </a:rPr>
              <a:t>reaction</a:t>
            </a:r>
            <a:endParaRPr lang="fr-FR" b="1" dirty="0">
              <a:solidFill>
                <a:srgbClr val="6600FF"/>
              </a:solidFill>
            </a:endParaRPr>
          </a:p>
          <a:p>
            <a:r>
              <a:rPr lang="fr-FR" b="1" dirty="0"/>
              <a:t>    </a:t>
            </a:r>
            <a:endParaRPr lang="fr-FR" b="1" dirty="0" smtClean="0"/>
          </a:p>
          <a:p>
            <a:endParaRPr lang="fr-FR" b="1" baseline="-25000" dirty="0" smtClean="0"/>
          </a:p>
          <a:p>
            <a:endParaRPr lang="fr-FR" sz="800" b="1" dirty="0" smtClean="0">
              <a:solidFill>
                <a:srgbClr val="CC0000"/>
              </a:solidFill>
            </a:endParaRPr>
          </a:p>
          <a:p>
            <a:r>
              <a:rPr lang="fr-FR" b="1" dirty="0" smtClean="0">
                <a:solidFill>
                  <a:srgbClr val="CC0000"/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-</a:t>
            </a:r>
            <a:r>
              <a:rPr lang="fr-FR" b="1" dirty="0">
                <a:solidFill>
                  <a:srgbClr val="FF0000"/>
                </a:solidFill>
              </a:rPr>
              <a:t>2.5 &lt; </a:t>
            </a:r>
            <a:r>
              <a:rPr lang="fr-FR" b="1" dirty="0" err="1">
                <a:solidFill>
                  <a:srgbClr val="FF0000"/>
                </a:solidFill>
              </a:rPr>
              <a:t>E</a:t>
            </a:r>
            <a:r>
              <a:rPr lang="fr-FR" b="1" baseline="-25000" dirty="0" err="1">
                <a:solidFill>
                  <a:srgbClr val="FF0000"/>
                </a:solidFill>
              </a:rPr>
              <a:t>miss</a:t>
            </a:r>
            <a:r>
              <a:rPr lang="fr-FR" b="1" dirty="0">
                <a:solidFill>
                  <a:srgbClr val="FF0000"/>
                </a:solidFill>
              </a:rPr>
              <a:t> &lt; 2.5 </a:t>
            </a:r>
            <a:r>
              <a:rPr lang="fr-FR" b="1" dirty="0" err="1">
                <a:solidFill>
                  <a:srgbClr val="FF0000"/>
                </a:solidFill>
              </a:rPr>
              <a:t>GeV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 cstate="print"/>
          <a:srcRect r="77330"/>
          <a:stretch>
            <a:fillRect/>
          </a:stretch>
        </p:blipFill>
        <p:spPr bwMode="auto">
          <a:xfrm>
            <a:off x="3851919" y="4377298"/>
            <a:ext cx="928722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 l="17457"/>
          <a:stretch>
            <a:fillRect/>
          </a:stretch>
        </p:blipFill>
        <p:spPr bwMode="auto">
          <a:xfrm>
            <a:off x="5724128" y="4593322"/>
            <a:ext cx="2553253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3563888" y="5949280"/>
            <a:ext cx="573336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 typeface="Wingdings"/>
              <a:buChar char="è"/>
            </a:pPr>
            <a:r>
              <a:rPr lang="fr-FR" sz="2000" b="1" dirty="0" smtClean="0">
                <a:solidFill>
                  <a:srgbClr val="FF0000"/>
                </a:solidFill>
              </a:rPr>
              <a:t>correction for SIDIS background (5 to 40%)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in </a:t>
            </a:r>
            <a:r>
              <a:rPr lang="fr-FR" sz="2000" b="1" dirty="0" err="1" smtClean="0">
                <a:solidFill>
                  <a:srgbClr val="FF0000"/>
                </a:solidFill>
              </a:rPr>
              <a:t>each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bin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(</a:t>
            </a:r>
            <a:r>
              <a:rPr lang="fr-FR" sz="2000" b="1" dirty="0" err="1" smtClean="0">
                <a:solidFill>
                  <a:srgbClr val="FF0000"/>
                </a:solidFill>
              </a:rPr>
              <a:t>x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Bj</a:t>
            </a:r>
            <a:r>
              <a:rPr lang="fr-FR" sz="2000" b="1" dirty="0" smtClean="0">
                <a:solidFill>
                  <a:srgbClr val="FF0000"/>
                </a:solidFill>
              </a:rPr>
              <a:t>, Q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2</a:t>
            </a:r>
            <a:r>
              <a:rPr lang="fr-FR" sz="2000" b="1" dirty="0" smtClean="0">
                <a:solidFill>
                  <a:srgbClr val="FF0000"/>
                </a:solidFill>
              </a:rPr>
              <a:t>, p</a:t>
            </a:r>
            <a:r>
              <a:rPr lang="fr-FR" sz="2000" b="1" baseline="-25000" dirty="0" smtClean="0">
                <a:solidFill>
                  <a:srgbClr val="FF0000"/>
                </a:solidFill>
              </a:rPr>
              <a:t>T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2</a:t>
            </a:r>
            <a:r>
              <a:rPr lang="fr-FR" sz="2000" b="1" dirty="0" smtClean="0">
                <a:solidFill>
                  <a:srgbClr val="FF0000"/>
                </a:solidFill>
              </a:rPr>
              <a:t>, </a:t>
            </a:r>
            <a:r>
              <a:rPr lang="fr-FR" sz="2000" b="1" dirty="0" smtClean="0">
                <a:solidFill>
                  <a:srgbClr val="FF0000"/>
                </a:solidFill>
                <a:sym typeface="Symbol"/>
              </a:rPr>
              <a:t> - </a:t>
            </a:r>
            <a:r>
              <a:rPr lang="fr-FR" sz="2000" b="1" baseline="-25000" dirty="0" smtClean="0">
                <a:solidFill>
                  <a:srgbClr val="FF0000"/>
                </a:solidFill>
                <a:sym typeface="Symbol"/>
              </a:rPr>
              <a:t>S </a:t>
            </a:r>
            <a:r>
              <a:rPr lang="fr-FR" sz="2000" b="1" dirty="0" smtClean="0">
                <a:solidFill>
                  <a:srgbClr val="FF0000"/>
                </a:solidFill>
                <a:sym typeface="Symbol"/>
              </a:rPr>
              <a:t>, </a:t>
            </a:r>
            <a:r>
              <a:rPr lang="fr-FR" sz="2000" b="1" dirty="0" err="1" smtClean="0">
                <a:solidFill>
                  <a:srgbClr val="FF0000"/>
                </a:solidFill>
              </a:rPr>
              <a:t>cell</a:t>
            </a:r>
            <a:r>
              <a:rPr lang="fr-FR" sz="2000" b="1" dirty="0" smtClean="0">
                <a:solidFill>
                  <a:srgbClr val="FF0000"/>
                </a:solidFill>
              </a:rPr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polar. state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35896" y="5315143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/>
              <a:t>   Diffractive dissociation </a:t>
            </a:r>
            <a:r>
              <a:rPr lang="fr-FR" i="1" dirty="0" smtClean="0"/>
              <a:t> contamination ~14%</a:t>
            </a:r>
            <a:endParaRPr lang="fr-FR" i="1" dirty="0" smtClean="0"/>
          </a:p>
          <a:p>
            <a:r>
              <a:rPr lang="fr-FR" i="1" dirty="0" smtClean="0"/>
              <a:t>    </a:t>
            </a:r>
            <a:r>
              <a:rPr lang="fr-FR" i="1" dirty="0" smtClean="0"/>
              <a:t>No </a:t>
            </a:r>
            <a:r>
              <a:rPr lang="fr-FR" i="1" dirty="0" err="1" smtClean="0"/>
              <a:t>attempt</a:t>
            </a:r>
            <a:r>
              <a:rPr lang="fr-FR" i="1" dirty="0" smtClean="0"/>
              <a:t>  to </a:t>
            </a:r>
            <a:r>
              <a:rPr lang="fr-FR" i="1" dirty="0" err="1" smtClean="0"/>
              <a:t>remove</a:t>
            </a:r>
            <a:r>
              <a:rPr lang="fr-FR" i="1" dirty="0" smtClean="0"/>
              <a:t> </a:t>
            </a:r>
            <a:r>
              <a:rPr lang="fr-FR" i="1" dirty="0" err="1" smtClean="0"/>
              <a:t>it</a:t>
            </a:r>
            <a:r>
              <a:rPr lang="fr-FR" i="1" dirty="0" smtClean="0"/>
              <a:t>(</a:t>
            </a:r>
            <a:r>
              <a:rPr lang="fr-FR" i="1" dirty="0" err="1" smtClean="0"/>
              <a:t>motivat</a:t>
            </a:r>
            <a:r>
              <a:rPr lang="fr-FR" i="1" dirty="0" err="1" smtClean="0"/>
              <a:t>ed</a:t>
            </a:r>
            <a:r>
              <a:rPr lang="fr-FR" i="1" dirty="0" smtClean="0"/>
              <a:t> </a:t>
            </a:r>
            <a:r>
              <a:rPr lang="fr-FR" i="1" dirty="0" smtClean="0"/>
              <a:t>by HERA) </a:t>
            </a:r>
            <a:endParaRPr lang="fr-FR" i="1" dirty="0"/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1907704" y="4941168"/>
            <a:ext cx="0" cy="151216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 l="67664"/>
          <a:stretch>
            <a:fillRect/>
          </a:stretch>
        </p:blipFill>
        <p:spPr bwMode="auto">
          <a:xfrm>
            <a:off x="4427984" y="4449306"/>
            <a:ext cx="1204249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cteur droit 20"/>
          <p:cNvCxnSpPr/>
          <p:nvPr/>
        </p:nvCxnSpPr>
        <p:spPr>
          <a:xfrm flipV="1">
            <a:off x="1547664" y="5085184"/>
            <a:ext cx="0" cy="136815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1" name="Picture 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908721"/>
            <a:ext cx="345948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68" y="2852936"/>
            <a:ext cx="3512820" cy="200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3419872" y="908720"/>
            <a:ext cx="555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sym typeface="Symbol"/>
              </a:rPr>
              <a:t>1&lt; Q</a:t>
            </a:r>
            <a:r>
              <a:rPr lang="fr-FR" b="1" baseline="30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 &lt; 10 GeV</a:t>
            </a:r>
            <a:r>
              <a:rPr lang="fr-FR" b="1" baseline="30000" dirty="0" smtClean="0">
                <a:solidFill>
                  <a:srgbClr val="FF0000"/>
                </a:solidFill>
                <a:sym typeface="Symbol"/>
              </a:rPr>
              <a:t>2 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   0.1 &lt; y &lt; 0.9      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W&gt;4 </a:t>
            </a:r>
            <a:r>
              <a:rPr lang="fr-FR" b="1" dirty="0" err="1" smtClean="0">
                <a:solidFill>
                  <a:srgbClr val="FF0000"/>
                </a:solidFill>
                <a:sym typeface="Symbol"/>
              </a:rPr>
              <a:t>GeV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    E</a:t>
            </a:r>
            <a:r>
              <a:rPr lang="fr-FR" b="1" baseline="-25000" dirty="0" smtClean="0">
                <a:solidFill>
                  <a:srgbClr val="FF0000"/>
                </a:solidFill>
                <a:sym typeface="Symbol"/>
              </a:rPr>
              <a:t>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&gt; 15 </a:t>
            </a:r>
            <a:r>
              <a:rPr lang="fr-FR" b="1" dirty="0" err="1" smtClean="0">
                <a:solidFill>
                  <a:srgbClr val="FF0000"/>
                </a:solidFill>
                <a:sym typeface="Symbol"/>
              </a:rPr>
              <a:t>GeV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 </a:t>
            </a:r>
            <a:endParaRPr lang="fr-FR" b="1" baseline="30000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635024" y="54868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without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RPD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764706"/>
            <a:ext cx="79295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16216" y="476672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without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Recoil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Detection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fr-FR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61125" y="44624"/>
            <a:ext cx="89536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Exclusive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°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roduction on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transerve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polar.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</a:t>
            </a:r>
            <a:endParaRPr lang="fr-FR" sz="32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59632" y="955850"/>
            <a:ext cx="496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Proton (NH</a:t>
            </a:r>
            <a:r>
              <a:rPr lang="fr-FR" sz="2400" b="1" baseline="-25000" dirty="0" smtClean="0">
                <a:solidFill>
                  <a:schemeClr val="accent1"/>
                </a:solidFill>
              </a:rPr>
              <a:t>3 </a:t>
            </a:r>
            <a:r>
              <a:rPr lang="fr-FR" sz="2400" b="1" dirty="0" err="1" smtClean="0">
                <a:solidFill>
                  <a:schemeClr val="accent1"/>
                </a:solidFill>
              </a:rPr>
              <a:t>target</a:t>
            </a:r>
            <a:r>
              <a:rPr lang="fr-FR" sz="2400" b="1" dirty="0" smtClean="0">
                <a:solidFill>
                  <a:schemeClr val="accent1"/>
                </a:solidFill>
              </a:rPr>
              <a:t> – 2007-2010 data)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31640" y="3230489"/>
            <a:ext cx="5003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Deuton (</a:t>
            </a:r>
            <a:r>
              <a:rPr lang="fr-FR" sz="2400" b="1" baseline="30000" dirty="0" smtClean="0">
                <a:solidFill>
                  <a:schemeClr val="accent1"/>
                </a:solidFill>
              </a:rPr>
              <a:t>6</a:t>
            </a:r>
            <a:r>
              <a:rPr lang="fr-FR" sz="2400" b="1" dirty="0" smtClean="0">
                <a:solidFill>
                  <a:schemeClr val="accent1"/>
                </a:solidFill>
              </a:rPr>
              <a:t>LiD </a:t>
            </a:r>
            <a:r>
              <a:rPr lang="fr-FR" sz="2400" b="1" dirty="0" err="1" smtClean="0">
                <a:solidFill>
                  <a:schemeClr val="accent1"/>
                </a:solidFill>
              </a:rPr>
              <a:t>target</a:t>
            </a:r>
            <a:r>
              <a:rPr lang="fr-FR" sz="2400" b="1" dirty="0" smtClean="0">
                <a:solidFill>
                  <a:schemeClr val="accent1"/>
                </a:solidFill>
              </a:rPr>
              <a:t> – 2003-2004 data)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Text Box 10069"/>
          <p:cNvSpPr txBox="1">
            <a:spLocks noChangeArrowheads="1"/>
          </p:cNvSpPr>
          <p:nvPr/>
        </p:nvSpPr>
        <p:spPr bwMode="auto">
          <a:xfrm>
            <a:off x="323528" y="5877272"/>
            <a:ext cx="8604448" cy="810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fr-FR" sz="2000" b="1" dirty="0" smtClean="0">
                <a:solidFill>
                  <a:srgbClr val="FF0000"/>
                </a:solidFill>
              </a:rPr>
              <a:t>COMPASS (NPB 865 1- July </a:t>
            </a:r>
            <a:r>
              <a:rPr lang="fr-FR" sz="2000" b="1" dirty="0" smtClean="0">
                <a:solidFill>
                  <a:srgbClr val="FF0000"/>
                </a:solidFill>
              </a:rPr>
              <a:t>2012)     </a:t>
            </a:r>
            <a:r>
              <a:rPr lang="fr-FR" sz="2000" dirty="0" smtClean="0"/>
              <a:t>and      </a:t>
            </a:r>
            <a:r>
              <a:rPr lang="fr-FR" sz="2000" dirty="0" err="1" smtClean="0"/>
              <a:t>predictions</a:t>
            </a:r>
            <a:r>
              <a:rPr lang="fr-FR" sz="2000" dirty="0" smtClean="0"/>
              <a:t> by </a:t>
            </a:r>
          </a:p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fr-FR" sz="2000" i="0" dirty="0" smtClean="0">
                <a:cs typeface="Tahoma" pitchFamily="34" charset="0"/>
              </a:rPr>
              <a:t> </a:t>
            </a:r>
            <a:r>
              <a:rPr lang="fr-FR" sz="2000" i="0" dirty="0" smtClean="0">
                <a:cs typeface="Tahoma" pitchFamily="34" charset="0"/>
              </a:rPr>
              <a:t>                                                                            </a:t>
            </a:r>
            <a:r>
              <a:rPr lang="en-US" sz="2000" i="0" dirty="0" err="1" smtClean="0">
                <a:cs typeface="Tahoma" pitchFamily="34" charset="0"/>
              </a:rPr>
              <a:t>Goloskokov</a:t>
            </a:r>
            <a:r>
              <a:rPr lang="en-US" sz="2000" i="0" dirty="0" smtClean="0">
                <a:cs typeface="Tahoma" pitchFamily="34" charset="0"/>
              </a:rPr>
              <a:t> </a:t>
            </a:r>
            <a:r>
              <a:rPr lang="en-US" sz="2000" i="0" dirty="0" smtClean="0">
                <a:cs typeface="Tahoma" pitchFamily="34" charset="0"/>
              </a:rPr>
              <a:t>&amp; Kroll, EPJ C59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764706"/>
            <a:ext cx="79295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16216" y="476672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without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Recoil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Detection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fr-FR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61125" y="44624"/>
            <a:ext cx="89536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Exclusive </a:t>
            </a:r>
            <a:r>
              <a:rPr lang="el-G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°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roduction on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transerve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polar.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target</a:t>
            </a:r>
            <a:endParaRPr lang="fr-FR" sz="32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59632" y="955850"/>
            <a:ext cx="496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Proton (NH</a:t>
            </a:r>
            <a:r>
              <a:rPr lang="fr-FR" sz="2400" b="1" baseline="-25000" dirty="0" smtClean="0">
                <a:solidFill>
                  <a:schemeClr val="accent1"/>
                </a:solidFill>
              </a:rPr>
              <a:t>3 </a:t>
            </a:r>
            <a:r>
              <a:rPr lang="fr-FR" sz="2400" b="1" dirty="0" err="1" smtClean="0">
                <a:solidFill>
                  <a:schemeClr val="accent1"/>
                </a:solidFill>
              </a:rPr>
              <a:t>target</a:t>
            </a:r>
            <a:r>
              <a:rPr lang="fr-FR" sz="2400" b="1" dirty="0" smtClean="0">
                <a:solidFill>
                  <a:schemeClr val="accent1"/>
                </a:solidFill>
              </a:rPr>
              <a:t> – 2007-2010 data)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31640" y="3230489"/>
            <a:ext cx="5003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Deuton (</a:t>
            </a:r>
            <a:r>
              <a:rPr lang="fr-FR" sz="2400" b="1" baseline="30000" dirty="0" smtClean="0">
                <a:solidFill>
                  <a:schemeClr val="accent1"/>
                </a:solidFill>
              </a:rPr>
              <a:t>6</a:t>
            </a:r>
            <a:r>
              <a:rPr lang="fr-FR" sz="2400" b="1" dirty="0" smtClean="0">
                <a:solidFill>
                  <a:schemeClr val="accent1"/>
                </a:solidFill>
              </a:rPr>
              <a:t>LiD </a:t>
            </a:r>
            <a:r>
              <a:rPr lang="fr-FR" sz="2400" b="1" dirty="0" err="1" smtClean="0">
                <a:solidFill>
                  <a:schemeClr val="accent1"/>
                </a:solidFill>
              </a:rPr>
              <a:t>target</a:t>
            </a:r>
            <a:r>
              <a:rPr lang="fr-FR" sz="2400" b="1" dirty="0" smtClean="0">
                <a:solidFill>
                  <a:schemeClr val="accent1"/>
                </a:solidFill>
              </a:rPr>
              <a:t> – 2003-2004 data)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Text Box 10069"/>
          <p:cNvSpPr txBox="1">
            <a:spLocks noChangeArrowheads="1"/>
          </p:cNvSpPr>
          <p:nvPr/>
        </p:nvSpPr>
        <p:spPr bwMode="auto">
          <a:xfrm>
            <a:off x="323528" y="5877272"/>
            <a:ext cx="8604448" cy="810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fr-FR" sz="2000" b="1" dirty="0" smtClean="0">
                <a:solidFill>
                  <a:srgbClr val="FF0000"/>
                </a:solidFill>
              </a:rPr>
              <a:t>COMPASS (NPB 865 1- July </a:t>
            </a:r>
            <a:r>
              <a:rPr lang="fr-FR" sz="2000" b="1" dirty="0" smtClean="0">
                <a:solidFill>
                  <a:srgbClr val="FF0000"/>
                </a:solidFill>
              </a:rPr>
              <a:t>2012)     </a:t>
            </a:r>
            <a:r>
              <a:rPr lang="fr-FR" sz="2000" dirty="0" smtClean="0"/>
              <a:t>and      </a:t>
            </a:r>
            <a:r>
              <a:rPr lang="fr-FR" sz="2000" dirty="0" err="1" smtClean="0"/>
              <a:t>predictions</a:t>
            </a:r>
            <a:r>
              <a:rPr lang="fr-FR" sz="2000" dirty="0" smtClean="0"/>
              <a:t> by </a:t>
            </a:r>
          </a:p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fr-FR" sz="2000" i="0" dirty="0" smtClean="0">
                <a:cs typeface="Tahoma" pitchFamily="34" charset="0"/>
              </a:rPr>
              <a:t> </a:t>
            </a:r>
            <a:r>
              <a:rPr lang="fr-FR" sz="2000" i="0" dirty="0" smtClean="0">
                <a:cs typeface="Tahoma" pitchFamily="34" charset="0"/>
              </a:rPr>
              <a:t>                                                                            </a:t>
            </a:r>
            <a:r>
              <a:rPr lang="en-US" sz="2000" i="0" dirty="0" err="1" smtClean="0">
                <a:cs typeface="Tahoma" pitchFamily="34" charset="0"/>
              </a:rPr>
              <a:t>Goloskokov</a:t>
            </a:r>
            <a:r>
              <a:rPr lang="en-US" sz="2000" i="0" dirty="0" smtClean="0">
                <a:cs typeface="Tahoma" pitchFamily="34" charset="0"/>
              </a:rPr>
              <a:t> </a:t>
            </a:r>
            <a:r>
              <a:rPr lang="en-US" sz="2000" i="0" dirty="0" smtClean="0">
                <a:cs typeface="Tahoma" pitchFamily="34" charset="0"/>
              </a:rPr>
              <a:t>&amp; Kroll, EPJ C59 (2009)</a:t>
            </a:r>
          </a:p>
        </p:txBody>
      </p:sp>
      <p:sp>
        <p:nvSpPr>
          <p:cNvPr id="12" name="Text Box 10069"/>
          <p:cNvSpPr txBox="1">
            <a:spLocks noChangeArrowheads="1"/>
          </p:cNvSpPr>
          <p:nvPr/>
        </p:nvSpPr>
        <p:spPr bwMode="auto">
          <a:xfrm rot="20565746">
            <a:off x="6305453" y="2850356"/>
            <a:ext cx="2743923" cy="4514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sz="2400" b="1" i="0" dirty="0" err="1" smtClean="0">
                <a:solidFill>
                  <a:schemeClr val="bg1"/>
                </a:solidFill>
                <a:latin typeface="Tahoma" pitchFamily="34" charset="0"/>
              </a:rPr>
              <a:t>E</a:t>
            </a:r>
            <a:r>
              <a:rPr lang="en-US" sz="2400" b="1" baseline="30000" dirty="0" err="1" smtClean="0">
                <a:solidFill>
                  <a:schemeClr val="bg1"/>
                </a:solidFill>
                <a:latin typeface="Tahoma" pitchFamily="34" charset="0"/>
              </a:rPr>
              <a:t>u</a:t>
            </a:r>
            <a:r>
              <a:rPr lang="en-US" sz="2400" b="1" i="0" dirty="0" smtClean="0">
                <a:solidFill>
                  <a:schemeClr val="bg1"/>
                </a:solidFill>
                <a:latin typeface="Tahoma" pitchFamily="34" charset="0"/>
              </a:rPr>
              <a:t> and E</a:t>
            </a:r>
            <a:r>
              <a:rPr lang="en-US" sz="2400" b="1" baseline="30000" dirty="0" smtClean="0">
                <a:solidFill>
                  <a:schemeClr val="bg1"/>
                </a:solidFill>
                <a:latin typeface="Tahoma" pitchFamily="34" charset="0"/>
              </a:rPr>
              <a:t>d </a:t>
            </a:r>
            <a:r>
              <a:rPr lang="en-US" sz="2400" b="1" baseline="300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i="0" dirty="0" smtClean="0">
                <a:solidFill>
                  <a:schemeClr val="bg1"/>
                </a:solidFill>
                <a:latin typeface="Tahoma" pitchFamily="34" charset="0"/>
              </a:rPr>
              <a:t>cancel</a:t>
            </a:r>
            <a:endParaRPr lang="en-US" sz="2400" b="1" baseline="300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GK_AUT.png"/>
          <p:cNvPicPr>
            <a:picLocks noChangeAspect="1"/>
          </p:cNvPicPr>
          <p:nvPr/>
        </p:nvPicPr>
        <p:blipFill>
          <a:blip r:embed="rId2" cstate="print"/>
          <a:srcRect l="5407" r="45751"/>
          <a:stretch>
            <a:fillRect/>
          </a:stretch>
        </p:blipFill>
        <p:spPr>
          <a:xfrm>
            <a:off x="272378" y="1791746"/>
            <a:ext cx="4227614" cy="3797494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1028498" y="3488611"/>
            <a:ext cx="2714644" cy="71438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898800" y="3274297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sym typeface="Symbol"/>
              </a:rPr>
              <a:t></a:t>
            </a:r>
            <a:r>
              <a:rPr lang="fr-FR" sz="2400" b="1" baseline="30000" dirty="0" smtClean="0">
                <a:solidFill>
                  <a:srgbClr val="FF0000"/>
                </a:solidFill>
                <a:sym typeface="Symbol"/>
              </a:rPr>
              <a:t>0</a:t>
            </a:r>
            <a:endParaRPr lang="fr-FR" sz="24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32040" y="3068960"/>
            <a:ext cx="322235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kern="0" dirty="0" smtClean="0">
                <a:solidFill>
                  <a:sysClr val="windowText" lastClr="000000"/>
                </a:solidFill>
              </a:rPr>
              <a:t>E</a:t>
            </a: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ρ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0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</a:rPr>
              <a:t> </a:t>
            </a:r>
            <a:r>
              <a:rPr lang="fr-FR" sz="2000" b="1" kern="0" dirty="0" smtClean="0">
                <a:solidFill>
                  <a:sysClr val="windowText" lastClr="000000"/>
                </a:solidFill>
                <a:sym typeface="Symbol"/>
              </a:rPr>
              <a:t>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2/3 </a:t>
            </a:r>
            <a:r>
              <a:rPr lang="fr-FR" sz="2000" b="1" kern="0" dirty="0" smtClean="0">
                <a:solidFill>
                  <a:srgbClr val="0000FF"/>
                </a:solidFill>
                <a:sym typeface="Symbol" pitchFamily="18" charset="2"/>
              </a:rPr>
              <a:t>E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sym typeface="Symbol" pitchFamily="18" charset="2"/>
              </a:rPr>
              <a:t>u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 + 1/3 </a:t>
            </a:r>
            <a:r>
              <a:rPr lang="fr-FR" sz="2000" b="1" kern="0" dirty="0" err="1" smtClean="0">
                <a:solidFill>
                  <a:srgbClr val="0000FF"/>
                </a:solidFill>
                <a:sym typeface="Symbol" pitchFamily="18" charset="2"/>
              </a:rPr>
              <a:t>E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sym typeface="Symbol" pitchFamily="18" charset="2"/>
              </a:rPr>
              <a:t>d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 + 3/8 </a:t>
            </a:r>
            <a:r>
              <a:rPr lang="fr-FR" sz="2000" b="1" kern="0" dirty="0" smtClean="0">
                <a:solidFill>
                  <a:srgbClr val="0000FF"/>
                </a:solidFill>
                <a:sym typeface="Symbol" pitchFamily="18" charset="2"/>
              </a:rPr>
              <a:t>E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sym typeface="Symbol" pitchFamily="18" charset="2"/>
              </a:rPr>
              <a:t>g</a:t>
            </a: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Symbol" pitchFamily="18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Symbol" pitchFamily="18" charset="2"/>
            </a:endParaRPr>
          </a:p>
          <a:p>
            <a:pPr lvl="0">
              <a:defRPr/>
            </a:pPr>
            <a:r>
              <a:rPr lang="fr-FR" sz="2000" b="1" kern="0" dirty="0" smtClean="0">
                <a:solidFill>
                  <a:sysClr val="windowText" lastClr="000000"/>
                </a:solidFill>
                <a:sym typeface="Symbol" pitchFamily="18" charset="2"/>
              </a:rPr>
              <a:t>E</a:t>
            </a: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ω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000" b="1" kern="0" dirty="0" smtClean="0">
                <a:solidFill>
                  <a:sysClr val="windowText" lastClr="000000"/>
                </a:solidFill>
                <a:sym typeface="Symbol"/>
              </a:rPr>
              <a:t></a:t>
            </a:r>
            <a:r>
              <a:rPr lang="fr-FR" sz="2000" b="1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2/3 </a:t>
            </a:r>
            <a:r>
              <a:rPr lang="fr-FR" sz="2000" b="1" kern="0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u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– 1/3 </a:t>
            </a:r>
            <a:r>
              <a:rPr lang="fr-FR" sz="2000" b="1" kern="0" dirty="0" err="1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d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 + 1/8 </a:t>
            </a:r>
            <a:r>
              <a:rPr lang="fr-FR" sz="2000" b="1" kern="0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g</a:t>
            </a: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itchFamily="18" charset="0"/>
              <a:sym typeface="Symbol" pitchFamily="18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itchFamily="18" charset="0"/>
              <a:sym typeface="Symbol" pitchFamily="18" charset="2"/>
            </a:endParaRPr>
          </a:p>
          <a:p>
            <a:pPr lvl="0">
              <a:defRPr/>
            </a:pPr>
            <a:r>
              <a:rPr lang="fr-FR" sz="2000" b="1" kern="0" dirty="0" smtClean="0">
                <a:solidFill>
                  <a:sysClr val="windowText" lastClr="000000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l-GR" sz="2000" b="1" kern="0" dirty="0" smtClean="0">
                <a:solidFill>
                  <a:srgbClr val="FF0000"/>
                </a:solidFill>
              </a:rPr>
              <a:t>ρ</a:t>
            </a:r>
            <a:r>
              <a:rPr lang="fr-FR" sz="2000" b="1" kern="0" baseline="30000" dirty="0" smtClean="0">
                <a:solidFill>
                  <a:srgbClr val="FF0000"/>
                </a:solidFill>
              </a:rPr>
              <a:t>+</a:t>
            </a:r>
            <a:r>
              <a:rPr lang="fr-FR" sz="2000" b="1" kern="0" dirty="0" smtClean="0">
                <a:solidFill>
                  <a:sysClr val="windowText" lastClr="000000"/>
                </a:solidFill>
                <a:sym typeface="Symbol"/>
              </a:rPr>
              <a:t>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        </a:t>
            </a:r>
            <a:r>
              <a:rPr lang="fr-FR" sz="2000" b="1" kern="0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fr-FR" sz="2000" b="1" kern="0" baseline="30000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u</a:t>
            </a:r>
            <a:r>
              <a:rPr lang="fr-FR" sz="2000" b="1" kern="0" dirty="0" smtClean="0">
                <a:solidFill>
                  <a:sysClr val="windowText" lastClr="000000"/>
                </a:solidFill>
                <a:cs typeface="Times New Roman" pitchFamily="18" charset="0"/>
                <a:sym typeface="Symbol" pitchFamily="18" charset="2"/>
              </a:rPr>
              <a:t> –  </a:t>
            </a:r>
            <a:r>
              <a:rPr lang="fr-FR" sz="2000" b="1" kern="0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fr-FR" sz="2000" b="1" kern="0" baseline="30000" dirty="0" smtClean="0">
                <a:solidFill>
                  <a:srgbClr val="0000FF"/>
                </a:solidFill>
                <a:cs typeface="Times New Roman" pitchFamily="18" charset="0"/>
                <a:sym typeface="Symbol" pitchFamily="18" charset="2"/>
              </a:rPr>
              <a:t>d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    - 3/8 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sym typeface="Symbol" pitchFamily="18" charset="2"/>
              </a:rPr>
              <a:t>H</a:t>
            </a:r>
            <a:r>
              <a:rPr kumimoji="0" lang="fr-FR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sym typeface="Symbol" pitchFamily="18" charset="2"/>
              </a:rPr>
              <a:t>g</a:t>
            </a:r>
            <a:endParaRPr kumimoji="0" lang="el-GR" sz="2000" b="1" i="0" u="none" strike="noStrike" kern="0" cap="none" spc="0" normalizeH="0" baseline="30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sym typeface="Symbol" pitchFamily="18" charset="2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5292080" y="1844824"/>
            <a:ext cx="2249334" cy="10156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rgbClr val="0000FF"/>
                </a:solidFill>
                <a:sym typeface="Symbol" pitchFamily="18" charset="2"/>
              </a:rPr>
              <a:t></a:t>
            </a:r>
            <a:r>
              <a:rPr lang="en-GB" sz="2400" b="1" baseline="30000" dirty="0">
                <a:solidFill>
                  <a:srgbClr val="0000FF"/>
                </a:solidFill>
                <a:sym typeface="Symbol" pitchFamily="18" charset="2"/>
              </a:rPr>
              <a:t>q</a:t>
            </a:r>
            <a:r>
              <a:rPr lang="en-GB" sz="2400" b="1" dirty="0">
                <a:solidFill>
                  <a:srgbClr val="0000FF"/>
                </a:solidFill>
                <a:sym typeface="Symbol" pitchFamily="18" charset="2"/>
              </a:rPr>
              <a:t> =  </a:t>
            </a:r>
            <a:r>
              <a:rPr lang="en-GB" sz="2400" b="1" dirty="0" err="1">
                <a:solidFill>
                  <a:srgbClr val="0000FF"/>
                </a:solidFill>
                <a:sym typeface="Symbol" pitchFamily="18" charset="2"/>
              </a:rPr>
              <a:t>e</a:t>
            </a:r>
            <a:r>
              <a:rPr lang="en-GB" sz="2400" b="1" baseline="30000" dirty="0" err="1">
                <a:solidFill>
                  <a:srgbClr val="0000FF"/>
                </a:solidFill>
                <a:sym typeface="Symbol" pitchFamily="18" charset="2"/>
              </a:rPr>
              <a:t>q</a:t>
            </a:r>
            <a:r>
              <a:rPr lang="en-GB" sz="2400" b="1" baseline="30000" dirty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en-GB" sz="1800" b="1" dirty="0">
                <a:solidFill>
                  <a:srgbClr val="0000FF"/>
                </a:solidFill>
                <a:sym typeface="Symbol" pitchFamily="18" charset="2"/>
              </a:rPr>
              <a:t>(x)</a:t>
            </a:r>
            <a:r>
              <a:rPr lang="en-GB" sz="1800" dirty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en-GB" sz="2400" b="1" dirty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sym typeface="Symbol" pitchFamily="18" charset="2"/>
              </a:rPr>
              <a:t>dx</a:t>
            </a:r>
            <a:endParaRPr lang="en-GB" sz="2400" b="1" dirty="0" smtClean="0">
              <a:solidFill>
                <a:srgbClr val="0000FF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GB" sz="2400" b="1" dirty="0" smtClean="0">
                <a:solidFill>
                  <a:srgbClr val="0066FF"/>
                </a:solidFill>
                <a:sym typeface="Symbol" pitchFamily="18" charset="2"/>
              </a:rPr>
              <a:t>       </a:t>
            </a:r>
            <a:r>
              <a:rPr lang="en-GB" sz="2400" b="1" dirty="0" smtClean="0">
                <a:solidFill>
                  <a:srgbClr val="0000FF"/>
                </a:solidFill>
                <a:sym typeface="Wingdings" pitchFamily="2" charset="2"/>
              </a:rPr>
              <a:t></a:t>
            </a:r>
            <a:r>
              <a:rPr lang="en-GB" sz="2400" b="1" dirty="0" smtClean="0">
                <a:solidFill>
                  <a:srgbClr val="0033CC"/>
                </a:solidFill>
                <a:sym typeface="Wingdings" pitchFamily="2" charset="2"/>
              </a:rPr>
              <a:t>    </a:t>
            </a:r>
            <a:r>
              <a:rPr lang="fr-FR" sz="2400" b="1" kern="0" dirty="0" smtClean="0">
                <a:solidFill>
                  <a:srgbClr val="0000FF"/>
                </a:solidFill>
                <a:sym typeface="Symbol" pitchFamily="18" charset="2"/>
              </a:rPr>
              <a:t>E</a:t>
            </a:r>
            <a:r>
              <a:rPr lang="fr-FR" sz="2400" b="1" kern="0" baseline="30000" dirty="0" smtClean="0">
                <a:solidFill>
                  <a:srgbClr val="0000FF"/>
                </a:solidFill>
                <a:sym typeface="Symbol" pitchFamily="18" charset="2"/>
              </a:rPr>
              <a:t>u</a:t>
            </a:r>
            <a:r>
              <a:rPr lang="fr-FR" sz="2400" b="1" kern="0" dirty="0" smtClean="0">
                <a:solidFill>
                  <a:srgbClr val="0000FF"/>
                </a:solidFill>
                <a:sym typeface="Symbol" pitchFamily="18" charset="2"/>
              </a:rPr>
              <a:t> ~ -E</a:t>
            </a:r>
            <a:r>
              <a:rPr lang="fr-FR" sz="2400" b="1" kern="0" baseline="30000" dirty="0" smtClean="0">
                <a:solidFill>
                  <a:srgbClr val="0000FF"/>
                </a:solidFill>
                <a:sym typeface="Symbol" pitchFamily="18" charset="2"/>
              </a:rPr>
              <a:t>d</a:t>
            </a:r>
            <a:r>
              <a:rPr lang="en-GB" sz="2400" b="1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endParaRPr lang="fr-FR" sz="1800" dirty="0">
              <a:solidFill>
                <a:srgbClr val="0000FF"/>
              </a:solidFill>
            </a:endParaRPr>
          </a:p>
        </p:txBody>
      </p:sp>
      <p:sp>
        <p:nvSpPr>
          <p:cNvPr id="15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187624" y="152400"/>
            <a:ext cx="7155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Hard Exclusive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Vector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Meson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Production 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514327" y="1000108"/>
            <a:ext cx="5652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4D4D4D"/>
                </a:solidFill>
                <a:sym typeface="Symbol" pitchFamily="18" charset="2"/>
              </a:rPr>
              <a:t>A</a:t>
            </a:r>
            <a:r>
              <a:rPr lang="fr-FR" sz="3200" b="1" baseline="-25000" dirty="0" smtClean="0">
                <a:solidFill>
                  <a:srgbClr val="4D4D4D"/>
                </a:solidFill>
                <a:sym typeface="Symbol" pitchFamily="18" charset="2"/>
              </a:rPr>
              <a:t>UT</a:t>
            </a:r>
            <a:r>
              <a:rPr lang="fr-FR" sz="3200" b="1" dirty="0" smtClean="0">
                <a:solidFill>
                  <a:srgbClr val="4D4D4D"/>
                </a:solidFill>
                <a:sym typeface="Symbol" pitchFamily="18" charset="2"/>
              </a:rPr>
              <a:t>(</a:t>
            </a:r>
            <a:r>
              <a:rPr lang="fr-FR" sz="3200" b="1" dirty="0" smtClean="0">
                <a:solidFill>
                  <a:srgbClr val="4D4D4D"/>
                </a:solidFill>
                <a:sym typeface="Symbol"/>
              </a:rPr>
              <a:t></a:t>
            </a:r>
            <a:r>
              <a:rPr lang="fr-FR" sz="3200" b="1" baseline="30000" dirty="0" smtClean="0">
                <a:solidFill>
                  <a:srgbClr val="4D4D4D"/>
                </a:solidFill>
                <a:sym typeface="Symbol"/>
              </a:rPr>
              <a:t>0</a:t>
            </a:r>
            <a:r>
              <a:rPr lang="fr-FR" sz="3200" b="1" baseline="-25000" dirty="0" smtClean="0">
                <a:solidFill>
                  <a:srgbClr val="4D4D4D"/>
                </a:solidFill>
                <a:sym typeface="Symbol"/>
              </a:rPr>
              <a:t>L</a:t>
            </a:r>
            <a:r>
              <a:rPr lang="fr-FR" sz="3200" b="1" dirty="0" smtClean="0">
                <a:solidFill>
                  <a:srgbClr val="4D4D4D"/>
                </a:solidFill>
                <a:sym typeface="Symbol"/>
              </a:rPr>
              <a:t>)  </a:t>
            </a:r>
            <a:r>
              <a:rPr lang="fr-FR" sz="4000" b="1" dirty="0" smtClean="0">
                <a:solidFill>
                  <a:srgbClr val="4D4D4D"/>
                </a:solidFill>
                <a:sym typeface="Symbol"/>
              </a:rPr>
              <a:t></a:t>
            </a:r>
            <a:r>
              <a:rPr lang="fr-FR" sz="2400" b="1" dirty="0" smtClean="0">
                <a:solidFill>
                  <a:srgbClr val="4D4D4D"/>
                </a:solidFill>
                <a:sym typeface="Symbol"/>
              </a:rPr>
              <a:t>|-t’| </a:t>
            </a:r>
            <a:r>
              <a:rPr lang="fr-FR" sz="3200" b="1" dirty="0" smtClean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Im( </a:t>
            </a:r>
            <a:r>
              <a:rPr lang="fr-FR" sz="32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E</a:t>
            </a:r>
            <a:r>
              <a:rPr lang="fr-FR" sz="3200" b="1" baseline="30000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*</a:t>
            </a:r>
            <a:r>
              <a:rPr lang="fr-FR" sz="32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 H</a:t>
            </a:r>
            <a:r>
              <a:rPr lang="fr-FR" sz="3200" b="1" dirty="0" smtClean="0">
                <a:latin typeface="Monotype Corsiva" pitchFamily="66" charset="0"/>
                <a:sym typeface="Symbol" pitchFamily="18" charset="2"/>
              </a:rPr>
              <a:t> )  / |</a:t>
            </a:r>
            <a:r>
              <a:rPr lang="fr-FR" sz="32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3200" b="1" dirty="0" smtClean="0">
                <a:latin typeface="Monotype Corsiva" pitchFamily="66" charset="0"/>
                <a:sym typeface="Symbol" pitchFamily="18" charset="2"/>
              </a:rPr>
              <a:t>|</a:t>
            </a:r>
            <a:r>
              <a:rPr lang="fr-FR" sz="3200" b="1" baseline="30000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2</a:t>
            </a:r>
            <a:endParaRPr lang="fr-FR" sz="3200" baseline="30000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3642166" y="1065052"/>
            <a:ext cx="7858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1968" y="1863754"/>
            <a:ext cx="3411960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  <a:buClr>
                <a:srgbClr val="FF0000"/>
              </a:buClr>
            </a:pPr>
            <a:r>
              <a:rPr lang="en-US" dirty="0" err="1" smtClean="0">
                <a:cs typeface="Tahoma" pitchFamily="34" charset="0"/>
              </a:rPr>
              <a:t>Goloskokov</a:t>
            </a:r>
            <a:r>
              <a:rPr lang="en-US" dirty="0" smtClean="0">
                <a:cs typeface="Tahoma" pitchFamily="34" charset="0"/>
              </a:rPr>
              <a:t> &amp; Kroll, EPJ C59 (2009)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75656" y="5301208"/>
            <a:ext cx="59072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400" b="1" dirty="0" smtClean="0">
                <a:solidFill>
                  <a:srgbClr val="0000FF"/>
                </a:solidFill>
                <a:sym typeface="Symbol" pitchFamily="18" charset="2"/>
              </a:rPr>
              <a:t>A</a:t>
            </a:r>
            <a:r>
              <a:rPr lang="fr-FR" sz="2400" b="1" baseline="-25000" dirty="0" smtClean="0">
                <a:solidFill>
                  <a:srgbClr val="0000FF"/>
                </a:solidFill>
                <a:sym typeface="Symbol" pitchFamily="18" charset="2"/>
              </a:rPr>
              <a:t>UT</a:t>
            </a:r>
            <a:r>
              <a:rPr lang="fr-FR" sz="2400" b="1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</a:t>
            </a:r>
            <a:r>
              <a:rPr lang="fr-FR" sz="2400" b="1" baseline="30000" dirty="0" smtClean="0">
                <a:solidFill>
                  <a:srgbClr val="0000FF"/>
                </a:solidFill>
                <a:sym typeface="Symbol"/>
              </a:rPr>
              <a:t>0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)  </a:t>
            </a:r>
            <a:r>
              <a:rPr lang="fr-FR" sz="2400" b="1" dirty="0" err="1" smtClean="0">
                <a:solidFill>
                  <a:srgbClr val="0000FF"/>
                </a:solidFill>
                <a:sym typeface="Symbol"/>
              </a:rPr>
              <a:t>very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fr-FR" sz="2400" b="1" dirty="0" err="1" smtClean="0">
                <a:solidFill>
                  <a:srgbClr val="0000FF"/>
                </a:solidFill>
                <a:sym typeface="Symbol"/>
              </a:rPr>
              <a:t>small</a:t>
            </a:r>
            <a:endParaRPr lang="fr-FR" sz="2400" b="1" dirty="0" smtClean="0">
              <a:solidFill>
                <a:srgbClr val="0000FF"/>
              </a:solidFill>
              <a:sym typeface="Symbol"/>
            </a:endParaRPr>
          </a:p>
          <a:p>
            <a:pPr lvl="0"/>
            <a:r>
              <a:rPr lang="fr-FR" sz="2400" b="1" dirty="0" smtClean="0">
                <a:solidFill>
                  <a:srgbClr val="0000FF"/>
                </a:solidFill>
                <a:sym typeface="Symbol" pitchFamily="18" charset="2"/>
              </a:rPr>
              <a:t>A</a:t>
            </a:r>
            <a:r>
              <a:rPr lang="fr-FR" sz="2400" b="1" baseline="-25000" dirty="0" smtClean="0">
                <a:solidFill>
                  <a:srgbClr val="0000FF"/>
                </a:solidFill>
                <a:sym typeface="Symbol" pitchFamily="18" charset="2"/>
              </a:rPr>
              <a:t>UT</a:t>
            </a:r>
            <a:r>
              <a:rPr lang="fr-FR" sz="2400" b="1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) and </a:t>
            </a:r>
            <a:r>
              <a:rPr lang="fr-FR" sz="2400" b="1" dirty="0" smtClean="0">
                <a:solidFill>
                  <a:srgbClr val="0000FF"/>
                </a:solidFill>
                <a:sym typeface="Symbol" pitchFamily="18" charset="2"/>
              </a:rPr>
              <a:t>A</a:t>
            </a:r>
            <a:r>
              <a:rPr lang="fr-FR" sz="2400" b="1" baseline="-25000" dirty="0" smtClean="0">
                <a:solidFill>
                  <a:srgbClr val="0000FF"/>
                </a:solidFill>
                <a:sym typeface="Symbol" pitchFamily="18" charset="2"/>
              </a:rPr>
              <a:t>UT</a:t>
            </a:r>
            <a:r>
              <a:rPr lang="fr-FR" sz="2400" b="1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</a:t>
            </a:r>
            <a:r>
              <a:rPr lang="fr-FR" sz="2400" b="1" baseline="30000" dirty="0" smtClean="0">
                <a:solidFill>
                  <a:srgbClr val="0000FF"/>
                </a:solidFill>
                <a:sym typeface="Symbol"/>
              </a:rPr>
              <a:t>+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) </a:t>
            </a:r>
            <a:r>
              <a:rPr lang="fr-FR" sz="2400" b="1" dirty="0" err="1" smtClean="0">
                <a:solidFill>
                  <a:srgbClr val="0000FF"/>
                </a:solidFill>
                <a:sym typeface="Symbol"/>
              </a:rPr>
              <a:t>should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fr-FR" sz="2400" b="1" dirty="0" err="1" smtClean="0">
                <a:solidFill>
                  <a:srgbClr val="0000FF"/>
                </a:solidFill>
                <a:sym typeface="Symbol"/>
              </a:rPr>
              <a:t>be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 more </a:t>
            </a:r>
            <a:r>
              <a:rPr lang="fr-FR" sz="2400" b="1" dirty="0" err="1" smtClean="0">
                <a:solidFill>
                  <a:srgbClr val="0000FF"/>
                </a:solidFill>
                <a:sym typeface="Symbol"/>
              </a:rPr>
              <a:t>promising</a:t>
            </a:r>
            <a:endParaRPr lang="fr-FR" sz="2400" b="1" dirty="0" smtClean="0">
              <a:solidFill>
                <a:srgbClr val="0000FF"/>
              </a:solidFill>
              <a:sym typeface="Symbol"/>
            </a:endParaRPr>
          </a:p>
          <a:p>
            <a:pPr lvl="0"/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       </a:t>
            </a:r>
            <a:r>
              <a:rPr lang="fr-FR" sz="2400" b="1" dirty="0" err="1" smtClean="0">
                <a:solidFill>
                  <a:srgbClr val="0000FF"/>
                </a:solidFill>
                <a:sym typeface="Symbol"/>
              </a:rPr>
              <a:t>analysis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 on </a:t>
            </a:r>
            <a:r>
              <a:rPr lang="fr-FR" sz="2400" b="1" dirty="0" err="1" smtClean="0">
                <a:solidFill>
                  <a:srgbClr val="0000FF"/>
                </a:solidFill>
                <a:sym typeface="Symbol"/>
              </a:rPr>
              <a:t>going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 for , 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</a:t>
            </a:r>
            <a:r>
              <a:rPr lang="fr-FR" sz="2400" b="1" baseline="30000" dirty="0" smtClean="0">
                <a:solidFill>
                  <a:srgbClr val="0000FF"/>
                </a:solidFill>
                <a:sym typeface="Symbol"/>
              </a:rPr>
              <a:t>+</a:t>
            </a:r>
            <a:r>
              <a:rPr lang="fr-FR" sz="2400" b="1" dirty="0" smtClean="0">
                <a:solidFill>
                  <a:srgbClr val="0000FF"/>
                </a:solidFill>
                <a:sym typeface="Symbol"/>
              </a:rPr>
              <a:t>, </a:t>
            </a:r>
            <a:r>
              <a:rPr lang="el-GR" sz="2400" b="1" dirty="0" smtClean="0">
                <a:solidFill>
                  <a:srgbClr val="0000FF"/>
                </a:solidFill>
                <a:latin typeface="Calibri"/>
                <a:sym typeface="Symbol"/>
              </a:rPr>
              <a:t>φ</a:t>
            </a:r>
            <a:r>
              <a:rPr lang="fr-FR" sz="2400" b="1" dirty="0" smtClean="0">
                <a:solidFill>
                  <a:srgbClr val="0000FF"/>
                </a:solidFill>
                <a:latin typeface="Calibri"/>
                <a:sym typeface="Symbol"/>
              </a:rPr>
              <a:t> and </a:t>
            </a:r>
            <a:r>
              <a:rPr lang="el-G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endParaRPr lang="fr-FR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9"/>
          <p:cNvGrpSpPr>
            <a:grpSpLocks/>
          </p:cNvGrpSpPr>
          <p:nvPr/>
        </p:nvGrpSpPr>
        <p:grpSpPr bwMode="auto">
          <a:xfrm>
            <a:off x="4876800" y="1495400"/>
            <a:ext cx="2533650" cy="1252538"/>
            <a:chOff x="158" y="1797"/>
            <a:chExt cx="1912" cy="858"/>
          </a:xfrm>
        </p:grpSpPr>
        <p:sp>
          <p:nvSpPr>
            <p:cNvPr id="54" name="AutoShape 1060"/>
            <p:cNvSpPr>
              <a:spLocks noChangeArrowheads="1"/>
            </p:cNvSpPr>
            <p:nvPr/>
          </p:nvSpPr>
          <p:spPr bwMode="auto">
            <a:xfrm>
              <a:off x="158" y="1979"/>
              <a:ext cx="1333" cy="366"/>
            </a:xfrm>
            <a:prstGeom prst="parallelogram">
              <a:avLst>
                <a:gd name="adj" fmla="val 9105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algn="ctr" defTabSz="457200"/>
              <a:endParaRPr lang="fr-FR" b="1">
                <a:solidFill>
                  <a:schemeClr val="accent2"/>
                </a:solidFill>
              </a:endParaRPr>
            </a:p>
          </p:txBody>
        </p:sp>
        <p:sp>
          <p:nvSpPr>
            <p:cNvPr id="55" name="AutoShape 1061"/>
            <p:cNvSpPr>
              <a:spLocks noChangeArrowheads="1"/>
            </p:cNvSpPr>
            <p:nvPr/>
          </p:nvSpPr>
          <p:spPr bwMode="auto">
            <a:xfrm>
              <a:off x="1229" y="1797"/>
              <a:ext cx="743" cy="756"/>
            </a:xfrm>
            <a:prstGeom prst="parallelogram">
              <a:avLst>
                <a:gd name="adj" fmla="val 25000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endParaRPr lang="en-US">
                <a:latin typeface="Calibri" pitchFamily="34" charset="0"/>
              </a:endParaRPr>
            </a:p>
          </p:txBody>
        </p:sp>
        <p:sp>
          <p:nvSpPr>
            <p:cNvPr id="56" name="Line 1062"/>
            <p:cNvSpPr>
              <a:spLocks noChangeShapeType="1"/>
            </p:cNvSpPr>
            <p:nvPr/>
          </p:nvSpPr>
          <p:spPr bwMode="auto">
            <a:xfrm flipV="1">
              <a:off x="201" y="2187"/>
              <a:ext cx="547" cy="146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7" name="Line 1063"/>
            <p:cNvSpPr>
              <a:spLocks noChangeShapeType="1"/>
            </p:cNvSpPr>
            <p:nvPr/>
          </p:nvSpPr>
          <p:spPr bwMode="auto">
            <a:xfrm>
              <a:off x="748" y="2187"/>
              <a:ext cx="677" cy="0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8" name="Line 1064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59" name="Line 1065"/>
            <p:cNvSpPr>
              <a:spLocks noChangeShapeType="1"/>
            </p:cNvSpPr>
            <p:nvPr/>
          </p:nvSpPr>
          <p:spPr bwMode="auto">
            <a:xfrm flipV="1">
              <a:off x="1425" y="2065"/>
              <a:ext cx="372" cy="122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0" name="Line 1066"/>
            <p:cNvSpPr>
              <a:spLocks noChangeShapeType="1"/>
            </p:cNvSpPr>
            <p:nvPr/>
          </p:nvSpPr>
          <p:spPr bwMode="auto">
            <a:xfrm>
              <a:off x="1425" y="2187"/>
              <a:ext cx="110" cy="219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1" name="Line 1067"/>
            <p:cNvSpPr>
              <a:spLocks noChangeShapeType="1"/>
            </p:cNvSpPr>
            <p:nvPr/>
          </p:nvSpPr>
          <p:spPr bwMode="auto">
            <a:xfrm flipV="1">
              <a:off x="748" y="2016"/>
              <a:ext cx="109" cy="171"/>
            </a:xfrm>
            <a:prstGeom prst="line">
              <a:avLst/>
            </a:prstGeom>
            <a:noFill/>
            <a:ln w="25400">
              <a:solidFill>
                <a:srgbClr val="6600CC"/>
              </a:solidFill>
              <a:round/>
              <a:headEnd/>
              <a:tailEnd type="triangle" w="lg" len="lg"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2" name="Arc 1068"/>
            <p:cNvSpPr>
              <a:spLocks/>
            </p:cNvSpPr>
            <p:nvPr/>
          </p:nvSpPr>
          <p:spPr bwMode="auto">
            <a:xfrm rot="-8628797">
              <a:off x="1163" y="2138"/>
              <a:ext cx="185" cy="412"/>
            </a:xfrm>
            <a:custGeom>
              <a:avLst/>
              <a:gdLst>
                <a:gd name="T0" fmla="*/ 0 w 14024"/>
                <a:gd name="T1" fmla="*/ 0 h 21433"/>
                <a:gd name="T2" fmla="*/ 0 w 14024"/>
                <a:gd name="T3" fmla="*/ 0 h 21433"/>
                <a:gd name="T4" fmla="*/ 0 w 14024"/>
                <a:gd name="T5" fmla="*/ 0 h 21433"/>
                <a:gd name="T6" fmla="*/ 0 60000 65536"/>
                <a:gd name="T7" fmla="*/ 0 60000 65536"/>
                <a:gd name="T8" fmla="*/ 0 60000 65536"/>
                <a:gd name="T9" fmla="*/ 0 w 14024"/>
                <a:gd name="T10" fmla="*/ 0 h 21433"/>
                <a:gd name="T11" fmla="*/ 14024 w 14024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4" h="21433" fill="none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</a:path>
                <a:path w="14024" h="21433" stroke="0" extrusionOk="0">
                  <a:moveTo>
                    <a:pt x="2678" y="-1"/>
                  </a:moveTo>
                  <a:cubicBezTo>
                    <a:pt x="6867" y="523"/>
                    <a:pt x="10812" y="2263"/>
                    <a:pt x="14023" y="5004"/>
                  </a:cubicBezTo>
                  <a:lnTo>
                    <a:pt x="0" y="214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rot="10800000"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3" name="Text Box 1069"/>
            <p:cNvSpPr txBox="1">
              <a:spLocks noChangeArrowheads="1"/>
            </p:cNvSpPr>
            <p:nvPr/>
          </p:nvSpPr>
          <p:spPr bwMode="auto">
            <a:xfrm>
              <a:off x="884" y="2342"/>
              <a:ext cx="280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</a:t>
              </a:r>
            </a:p>
          </p:txBody>
        </p:sp>
        <p:sp>
          <p:nvSpPr>
            <p:cNvPr id="64" name="Line 1070"/>
            <p:cNvSpPr>
              <a:spLocks noChangeShapeType="1"/>
            </p:cNvSpPr>
            <p:nvPr/>
          </p:nvSpPr>
          <p:spPr bwMode="auto">
            <a:xfrm>
              <a:off x="1425" y="2187"/>
              <a:ext cx="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endParaRPr lang="fr-FR"/>
            </a:p>
          </p:txBody>
        </p:sp>
        <p:sp>
          <p:nvSpPr>
            <p:cNvPr id="65" name="Text Box 1071"/>
            <p:cNvSpPr txBox="1">
              <a:spLocks noChangeArrowheads="1"/>
            </p:cNvSpPr>
            <p:nvPr/>
          </p:nvSpPr>
          <p:spPr bwMode="auto">
            <a:xfrm>
              <a:off x="1791" y="1933"/>
              <a:ext cx="27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dirty="0">
                  <a:latin typeface="Lucida Grande"/>
                </a:rPr>
                <a:t>θ</a:t>
              </a:r>
              <a:endParaRPr lang="fr-FR" sz="2400" dirty="0">
                <a:latin typeface="Calibri" pitchFamily="34" charset="0"/>
              </a:endParaRPr>
            </a:p>
          </p:txBody>
        </p:sp>
        <p:sp>
          <p:nvSpPr>
            <p:cNvPr id="66" name="Text Box 1072"/>
            <p:cNvSpPr txBox="1">
              <a:spLocks noChangeArrowheads="1"/>
            </p:cNvSpPr>
            <p:nvPr/>
          </p:nvSpPr>
          <p:spPr bwMode="auto">
            <a:xfrm>
              <a:off x="567" y="1888"/>
              <a:ext cx="32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  <a:r>
                <a:rPr lang="fr-FR" sz="2400" b="1">
                  <a:solidFill>
                    <a:srgbClr val="6600CC"/>
                  </a:solidFill>
                  <a:latin typeface="Calibri" pitchFamily="34" charset="0"/>
                </a:rPr>
                <a:t>’</a:t>
              </a:r>
            </a:p>
          </p:txBody>
        </p:sp>
        <p:sp>
          <p:nvSpPr>
            <p:cNvPr id="67" name="Text Box 1073"/>
            <p:cNvSpPr txBox="1">
              <a:spLocks noChangeArrowheads="1"/>
            </p:cNvSpPr>
            <p:nvPr/>
          </p:nvSpPr>
          <p:spPr bwMode="auto">
            <a:xfrm>
              <a:off x="339" y="2024"/>
              <a:ext cx="26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el-GR" sz="2400" b="1">
                  <a:solidFill>
                    <a:srgbClr val="6600CC"/>
                  </a:solidFill>
                  <a:latin typeface="Times New Roman" pitchFamily="18" charset="0"/>
                </a:rPr>
                <a:t>μ</a:t>
              </a:r>
            </a:p>
          </p:txBody>
        </p:sp>
        <p:sp>
          <p:nvSpPr>
            <p:cNvPr id="68" name="Text Box 1074"/>
            <p:cNvSpPr txBox="1">
              <a:spLocks noChangeArrowheads="1"/>
            </p:cNvSpPr>
            <p:nvPr/>
          </p:nvSpPr>
          <p:spPr bwMode="auto">
            <a:xfrm>
              <a:off x="974" y="1888"/>
              <a:ext cx="34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*</a:t>
              </a:r>
            </a:p>
          </p:txBody>
        </p:sp>
        <p:sp>
          <p:nvSpPr>
            <p:cNvPr id="69" name="Text Box 1075"/>
            <p:cNvSpPr txBox="1">
              <a:spLocks noChangeArrowheads="1"/>
            </p:cNvSpPr>
            <p:nvPr/>
          </p:nvSpPr>
          <p:spPr bwMode="auto">
            <a:xfrm>
              <a:off x="1519" y="1797"/>
              <a:ext cx="234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>
                  <a:solidFill>
                    <a:srgbClr val="6600CC"/>
                  </a:solidFill>
                  <a:latin typeface="Times New Roman" pitchFamily="18" charset="0"/>
                  <a:sym typeface="Symbol" pitchFamily="18" charset="2"/>
                </a:rPr>
                <a:t></a:t>
              </a:r>
            </a:p>
          </p:txBody>
        </p:sp>
        <p:sp>
          <p:nvSpPr>
            <p:cNvPr id="70" name="Text Box 1076"/>
            <p:cNvSpPr txBox="1">
              <a:spLocks noChangeArrowheads="1"/>
            </p:cNvSpPr>
            <p:nvPr/>
          </p:nvSpPr>
          <p:spPr bwMode="auto">
            <a:xfrm>
              <a:off x="1376" y="2309"/>
              <a:ext cx="263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980" tIns="13490" rIns="26980" bIns="13490" anchor="ctr"/>
            <a:lstStyle/>
            <a:p>
              <a:pPr defTabSz="457200"/>
              <a:r>
                <a:rPr lang="fr-FR" sz="2400" b="1">
                  <a:solidFill>
                    <a:srgbClr val="6600CC"/>
                  </a:solidFill>
                  <a:latin typeface="Calibri" pitchFamily="34" charset="0"/>
                </a:rPr>
                <a:t>p</a:t>
              </a:r>
            </a:p>
          </p:txBody>
        </p:sp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0" y="1142984"/>
            <a:ext cx="9144000" cy="28194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228600" y="2514584"/>
            <a:ext cx="57150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0" y="1219184"/>
            <a:ext cx="74475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Phase </a:t>
            </a:r>
            <a:r>
              <a:rPr lang="fr-FR" sz="2400" b="1" u="sng" dirty="0" smtClean="0">
                <a:solidFill>
                  <a:srgbClr val="0070C0"/>
                </a:solidFill>
              </a:rPr>
              <a:t>2 (in future)</a:t>
            </a:r>
            <a:r>
              <a:rPr lang="fr-FR" sz="2400" b="1" dirty="0" smtClean="0">
                <a:solidFill>
                  <a:srgbClr val="0070C0"/>
                </a:solidFill>
              </a:rPr>
              <a:t>: </a:t>
            </a:r>
            <a:r>
              <a:rPr lang="fr-FR" sz="2400" b="1" dirty="0">
                <a:solidFill>
                  <a:srgbClr val="FF0000"/>
                </a:solidFill>
              </a:rPr>
              <a:t>DVCS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experiment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to </a:t>
            </a:r>
            <a:r>
              <a:rPr lang="fr-FR" sz="2400" b="1" dirty="0" err="1">
                <a:solidFill>
                  <a:srgbClr val="0070C0"/>
                </a:solidFill>
              </a:rPr>
              <a:t>constrain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GPD E</a:t>
            </a:r>
          </a:p>
          <a:p>
            <a:endParaRPr lang="fr-FR" sz="800" b="1" dirty="0">
              <a:solidFill>
                <a:srgbClr val="FF0000"/>
              </a:solidFill>
            </a:endParaRPr>
          </a:p>
          <a:p>
            <a:r>
              <a:rPr lang="fr-FR" sz="2000" b="1" dirty="0"/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with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800" b="1" dirty="0" smtClean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 smtClean="0">
                <a:solidFill>
                  <a:srgbClr val="0070C0"/>
                </a:solidFill>
                <a:sym typeface="Symbol" pitchFamily="18" charset="2"/>
              </a:rPr>
              <a:t>+</a:t>
            </a:r>
            <a:r>
              <a:rPr lang="fr-FR" sz="2000" b="1" dirty="0" smtClean="0">
                <a:solidFill>
                  <a:srgbClr val="0070C0"/>
                </a:solidFill>
              </a:rPr>
              <a:t>, </a:t>
            </a:r>
            <a:r>
              <a:rPr lang="fr-FR" sz="2800" b="1" dirty="0" smtClean="0">
                <a:solidFill>
                  <a:srgbClr val="0070C0"/>
                </a:solidFill>
                <a:sym typeface="Symbol" pitchFamily="18" charset="2"/>
              </a:rPr>
              <a:t></a:t>
            </a:r>
            <a:r>
              <a:rPr lang="fr-FR" sz="2800" b="1" baseline="30000" dirty="0" smtClean="0">
                <a:solidFill>
                  <a:srgbClr val="0070C0"/>
                </a:solidFill>
                <a:sym typeface="Symbol" pitchFamily="18" charset="2"/>
              </a:rPr>
              <a:t>- </a:t>
            </a:r>
            <a:r>
              <a:rPr lang="fr-FR" sz="2000" b="1" dirty="0" err="1" smtClean="0">
                <a:solidFill>
                  <a:srgbClr val="0070C0"/>
                </a:solidFill>
                <a:sym typeface="Symbol" pitchFamily="18" charset="2"/>
              </a:rPr>
              <a:t>beam</a:t>
            </a:r>
            <a:r>
              <a:rPr lang="fr-FR" sz="2000" b="1" dirty="0" smtClean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sym typeface="Symbol" pitchFamily="18" charset="2"/>
              </a:rPr>
              <a:t>and </a:t>
            </a:r>
            <a:r>
              <a:rPr lang="fr-FR" sz="2000" b="1" dirty="0" err="1">
                <a:solidFill>
                  <a:srgbClr val="0070C0"/>
                </a:solidFill>
                <a:sym typeface="Symbol" pitchFamily="18" charset="2"/>
              </a:rPr>
              <a:t>transversely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polarized</a:t>
            </a:r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  NH3 (proton) </a:t>
            </a:r>
            <a:r>
              <a:rPr lang="fr-FR" sz="2000" dirty="0" err="1">
                <a:solidFill>
                  <a:srgbClr val="0070C0"/>
                </a:solidFill>
                <a:sym typeface="Symbol" pitchFamily="18" charset="2"/>
              </a:rPr>
              <a:t>target</a:t>
            </a:r>
            <a:endParaRPr lang="fr-FR" sz="2000" dirty="0">
              <a:solidFill>
                <a:srgbClr val="0070C0"/>
              </a:solidFill>
              <a:sym typeface="Symbol" pitchFamily="18" charset="2"/>
            </a:endParaRPr>
          </a:p>
          <a:p>
            <a:r>
              <a:rPr lang="fr-FR" sz="2000" dirty="0">
                <a:solidFill>
                  <a:srgbClr val="0070C0"/>
                </a:solidFill>
                <a:sym typeface="Symbol" pitchFamily="18" charset="2"/>
              </a:rPr>
              <a:t>   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3260725" y="3290872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ym typeface="Wingdings" pitchFamily="2" charset="2"/>
              </a:rPr>
              <a:t> </a:t>
            </a:r>
            <a:endParaRPr lang="fr-FR"/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228600" y="2462210"/>
            <a:ext cx="57070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2800" b="1" dirty="0">
              <a:solidFill>
                <a:srgbClr val="4D4D4D"/>
              </a:solidFill>
              <a:latin typeface="Monotype Corsiva" pitchFamily="66" charset="0"/>
              <a:sym typeface="Symbol" pitchFamily="18" charset="2"/>
            </a:endParaRPr>
          </a:p>
          <a:p>
            <a:r>
              <a:rPr lang="fr-FR" sz="2800" b="1" dirty="0">
                <a:latin typeface="Monotype Corsiva" pitchFamily="66" charset="0"/>
                <a:sym typeface="Symbol" pitchFamily="18" charset="2"/>
              </a:rPr>
              <a:t>            </a:t>
            </a:r>
            <a:r>
              <a:rPr lang="fr-FR" sz="3600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</a:t>
            </a:r>
            <a:r>
              <a:rPr lang="fr-FR" sz="3600" b="1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Im(</a:t>
            </a:r>
            <a:r>
              <a:rPr lang="fr-FR" sz="2400" b="1" i="1" dirty="0">
                <a:solidFill>
                  <a:srgbClr val="4D4D4D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2</a:t>
            </a:r>
            <a:r>
              <a:rPr lang="fr-FR" sz="2800" b="1" baseline="-25000" dirty="0"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H</a:t>
            </a:r>
            <a:r>
              <a:rPr lang="fr-FR" sz="2800" b="1" dirty="0"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– </a:t>
            </a:r>
            <a:r>
              <a:rPr lang="fr-FR" sz="2400" b="1" i="1" dirty="0">
                <a:solidFill>
                  <a:srgbClr val="4D4D4D"/>
                </a:solidFill>
                <a:latin typeface="Comic Sans MS" pitchFamily="66" charset="0"/>
                <a:sym typeface="Symbol" pitchFamily="18" charset="2"/>
              </a:rPr>
              <a:t>F</a:t>
            </a:r>
            <a:r>
              <a:rPr lang="fr-FR" sz="2800" b="1" baseline="-25000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1</a:t>
            </a:r>
            <a:r>
              <a:rPr lang="fr-FR" sz="2800" b="1" baseline="-25000" dirty="0"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E</a:t>
            </a:r>
            <a:r>
              <a:rPr lang="fr-FR" sz="2800" b="1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800" b="1" dirty="0">
                <a:solidFill>
                  <a:srgbClr val="4D4D4D"/>
                </a:solidFill>
                <a:latin typeface="Monotype Corsiva" pitchFamily="66" charset="0"/>
              </a:rPr>
              <a:t>  </a:t>
            </a:r>
            <a:r>
              <a:rPr lang="fr-FR" sz="2400" b="1" dirty="0">
                <a:solidFill>
                  <a:srgbClr val="4D4D4D"/>
                </a:solidFill>
                <a:latin typeface="Times New Roman" pitchFamily="18" charset="0"/>
              </a:rPr>
              <a:t>sin</a:t>
            </a:r>
            <a:r>
              <a:rPr lang="fr-FR" sz="2800" b="1" dirty="0">
                <a:solidFill>
                  <a:srgbClr val="4D4D4D"/>
                </a:solidFill>
                <a:latin typeface="Monotype Corsiva" pitchFamily="66" charset="0"/>
              </a:rPr>
              <a:t>(</a:t>
            </a:r>
            <a:r>
              <a:rPr lang="fr-FR" sz="2800" b="1" i="1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- </a:t>
            </a:r>
            <a:r>
              <a:rPr lang="fr-FR" sz="2800" b="1" i="1" baseline="-25000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S</a:t>
            </a:r>
            <a:r>
              <a:rPr lang="fr-FR" sz="2800" b="1" i="1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) </a:t>
            </a:r>
            <a:r>
              <a:rPr lang="fr-FR" sz="2400" b="1" dirty="0">
                <a:solidFill>
                  <a:srgbClr val="4D4D4D"/>
                </a:solidFill>
                <a:latin typeface="Times New Roman" pitchFamily="18" charset="0"/>
                <a:sym typeface="Symbol" pitchFamily="18" charset="2"/>
              </a:rPr>
              <a:t>cos </a:t>
            </a:r>
            <a:r>
              <a:rPr lang="fr-FR" sz="2800" b="1" i="1" dirty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</a:t>
            </a:r>
          </a:p>
        </p:txBody>
      </p:sp>
      <p:pic>
        <p:nvPicPr>
          <p:cNvPr id="52" name="Picture 15" descr="kine_phi_phiS"/>
          <p:cNvPicPr>
            <a:picLocks noChangeAspect="1" noChangeArrowheads="1"/>
          </p:cNvPicPr>
          <p:nvPr/>
        </p:nvPicPr>
        <p:blipFill>
          <a:blip r:embed="rId2" cstate="print"/>
          <a:srcRect l="60597" t="28595" b="37173"/>
          <a:stretch>
            <a:fillRect/>
          </a:stretch>
        </p:blipFill>
        <p:spPr bwMode="auto">
          <a:xfrm>
            <a:off x="6324600" y="2390772"/>
            <a:ext cx="266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357158" y="2558473"/>
            <a:ext cx="86985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D</a:t>
            </a:r>
            <a:r>
              <a:rPr lang="fr-FR" sz="28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CS,T</a:t>
            </a:r>
            <a:endParaRPr lang="fr-FR" sz="28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" name="Text Box 19"/>
          <p:cNvSpPr txBox="1">
            <a:spLocks noChangeArrowheads="1"/>
          </p:cNvSpPr>
          <p:nvPr/>
        </p:nvSpPr>
        <p:spPr bwMode="auto">
          <a:xfrm>
            <a:off x="1184534" y="2571744"/>
            <a:ext cx="37401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200" b="1" dirty="0">
                <a:latin typeface="Monotype Corsiva" pitchFamily="66" charset="0"/>
                <a:sym typeface="Symbol" pitchFamily="18" charset="2"/>
              </a:rPr>
              <a:t> 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800" b="1" i="1" dirty="0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800" b="1" i="1" baseline="-25000" dirty="0" smtClean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T </a:t>
            </a:r>
            <a:r>
              <a:rPr lang="fr-FR" sz="2800" b="1" dirty="0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8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8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 </a:t>
            </a:r>
            <a:r>
              <a:rPr lang="fr-FR" sz="2800" b="1" dirty="0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Monotype Corsiva" pitchFamily="66" charset="0"/>
                <a:sym typeface="Symbol" pitchFamily="18" charset="2"/>
              </a:rPr>
              <a:t>–</a:t>
            </a:r>
            <a:r>
              <a:rPr lang="fr-FR" sz="2800" b="1" dirty="0" smtClean="0">
                <a:solidFill>
                  <a:srgbClr val="4D4D4D"/>
                </a:solidFill>
                <a:latin typeface="Monotype Corsiva" pitchFamily="66" charset="0"/>
                <a:sym typeface="Symbol" pitchFamily="18" charset="2"/>
              </a:rPr>
              <a:t>  </a:t>
            </a:r>
            <a:r>
              <a:rPr lang="fr-FR" sz="2800" b="1" dirty="0" smtClean="0">
                <a:solidFill>
                  <a:srgbClr val="5F5F5F"/>
                </a:solidFill>
                <a:latin typeface="Monotype Corsiva" pitchFamily="66" charset="0"/>
              </a:rPr>
              <a:t>d</a:t>
            </a:r>
            <a:r>
              <a:rPr lang="fr-FR" sz="2800" b="1" i="1" dirty="0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</a:t>
            </a:r>
            <a:r>
              <a:rPr lang="fr-FR" sz="2800" b="1" i="1" baseline="-25000" dirty="0" smtClean="0">
                <a:solidFill>
                  <a:srgbClr val="5F5F5F"/>
                </a:solidFill>
                <a:latin typeface="Comic Sans MS" pitchFamily="66" charset="0"/>
                <a:sym typeface="Symbol" pitchFamily="18" charset="2"/>
              </a:rPr>
              <a:t>T </a:t>
            </a:r>
            <a:r>
              <a:rPr lang="fr-FR" sz="2800" b="1" dirty="0" smtClean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(</a:t>
            </a:r>
            <a:r>
              <a:rPr lang="fr-FR" sz="2800" b="1" i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 </a:t>
            </a:r>
            <a:r>
              <a:rPr lang="fr-FR" sz="2800" b="1" i="1" baseline="30000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-</a:t>
            </a:r>
            <a:r>
              <a:rPr lang="fr-FR" sz="2800" b="1" dirty="0">
                <a:solidFill>
                  <a:srgbClr val="5F5F5F"/>
                </a:solidFill>
                <a:latin typeface="Monotype Corsiva" pitchFamily="66" charset="0"/>
                <a:sym typeface="Symbol" pitchFamily="18" charset="2"/>
              </a:rPr>
              <a:t>)</a:t>
            </a:r>
            <a:r>
              <a:rPr lang="fr-FR" sz="2800" b="1" dirty="0">
                <a:latin typeface="Monotype Corsiva" pitchFamily="66" charset="0"/>
                <a:sym typeface="Symbol" pitchFamily="18" charset="2"/>
              </a:rPr>
              <a:t>  </a:t>
            </a:r>
            <a:endParaRPr lang="fr-FR" sz="2200" b="1" dirty="0">
              <a:latin typeface="Monotype Corsiva" pitchFamily="66" charset="0"/>
              <a:sym typeface="Symbol" pitchFamily="18" charset="2"/>
            </a:endParaRPr>
          </a:p>
        </p:txBody>
      </p:sp>
      <p:sp>
        <p:nvSpPr>
          <p:cNvPr id="32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1547664" y="152400"/>
            <a:ext cx="60780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Deeply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Virtual Compton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Scattering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406" y="749085"/>
            <a:ext cx="539275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sz="2000" dirty="0" err="1" smtClean="0">
                <a:solidFill>
                  <a:srgbClr val="0000FF"/>
                </a:solidFill>
              </a:rPr>
              <a:t>Prediction</a:t>
            </a:r>
            <a:r>
              <a:rPr lang="fr-FR" sz="2000" dirty="0" smtClean="0">
                <a:solidFill>
                  <a:srgbClr val="0000FF"/>
                </a:solidFill>
              </a:rPr>
              <a:t> for phase 2 (in future) </a:t>
            </a:r>
          </a:p>
          <a:p>
            <a:r>
              <a:rPr lang="fr-FR" sz="2000" dirty="0" err="1" smtClean="0">
                <a:solidFill>
                  <a:srgbClr val="0000FF"/>
                </a:solidFill>
              </a:rPr>
              <a:t>With</a:t>
            </a:r>
            <a:r>
              <a:rPr lang="fr-FR" sz="2000" dirty="0" smtClean="0">
                <a:solidFill>
                  <a:srgbClr val="0000FF"/>
                </a:solidFill>
              </a:rPr>
              <a:t> a </a:t>
            </a:r>
            <a:r>
              <a:rPr lang="fr-FR" sz="2000" dirty="0" err="1" smtClean="0">
                <a:solidFill>
                  <a:srgbClr val="0000FF"/>
                </a:solidFill>
              </a:rPr>
              <a:t>transversely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polarized</a:t>
            </a:r>
            <a:r>
              <a:rPr lang="fr-FR" sz="2000" dirty="0" smtClean="0">
                <a:solidFill>
                  <a:srgbClr val="0000FF"/>
                </a:solidFill>
              </a:rPr>
              <a:t> NH3 (proton) </a:t>
            </a:r>
            <a:r>
              <a:rPr lang="fr-FR" sz="2000" dirty="0" err="1" smtClean="0">
                <a:solidFill>
                  <a:srgbClr val="0000FF"/>
                </a:solidFill>
              </a:rPr>
              <a:t>target</a:t>
            </a:r>
            <a:r>
              <a:rPr lang="fr-FR" sz="2000" dirty="0" smtClean="0">
                <a:solidFill>
                  <a:srgbClr val="0000FF"/>
                </a:solidFill>
              </a:rPr>
              <a:t>:</a:t>
            </a:r>
          </a:p>
          <a:p>
            <a:endParaRPr lang="fr-FR" sz="8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1"/>
            <a:endParaRPr lang="fr-F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fr-FR" dirty="0" smtClean="0">
              <a:latin typeface="Comic Sans MS" pitchFamily="66" charset="0"/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24"/>
            <a:ext cx="9143992" cy="83820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366317" y="214290"/>
            <a:ext cx="537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Transverse Target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Asymmetry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11" descr="AS_new_asywithherm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2351760"/>
            <a:ext cx="9006840" cy="300609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7411" r="43230"/>
          <a:stretch>
            <a:fillRect/>
          </a:stretch>
        </p:blipFill>
        <p:spPr bwMode="auto">
          <a:xfrm>
            <a:off x="71406" y="2071702"/>
            <a:ext cx="1438671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1571604" y="2130998"/>
            <a:ext cx="189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H and E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366185" y="129581"/>
            <a:ext cx="967060" cy="6463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D</a:t>
            </a:r>
            <a:r>
              <a:rPr lang="fr-FR" sz="32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CS,T</a:t>
            </a:r>
            <a:endParaRPr lang="fr-FR" sz="32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5633" y="2220271"/>
            <a:ext cx="568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CS,T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3000396"/>
            <a:ext cx="285720" cy="135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14282" y="3786214"/>
            <a:ext cx="28572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1438" y="2000264"/>
            <a:ext cx="1428728" cy="57150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715140" y="4500570"/>
            <a:ext cx="2151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ECAL2 + ECAL1 </a:t>
            </a:r>
            <a:endParaRPr lang="fr-FR" dirty="0"/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429388" y="1248305"/>
            <a:ext cx="2422330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data</a:t>
            </a:r>
          </a:p>
          <a:p>
            <a:r>
              <a:rPr lang="fr-FR" sz="1600" dirty="0" smtClean="0"/>
              <a:t>160 </a:t>
            </a:r>
            <a:r>
              <a:rPr lang="fr-FR" sz="1600" dirty="0" err="1"/>
              <a:t>GeV</a:t>
            </a:r>
            <a:r>
              <a:rPr lang="fr-FR" sz="1600" dirty="0"/>
              <a:t> muon </a:t>
            </a:r>
            <a:r>
              <a:rPr lang="fr-FR" sz="1600" dirty="0" err="1"/>
              <a:t>beam</a:t>
            </a:r>
            <a:endParaRPr lang="fr-FR" sz="1600" dirty="0"/>
          </a:p>
          <a:p>
            <a:r>
              <a:rPr lang="fr-FR" sz="1600" dirty="0" smtClean="0"/>
              <a:t>1.2 m </a:t>
            </a:r>
            <a:r>
              <a:rPr lang="fr-FR" sz="1600" dirty="0" err="1" smtClean="0"/>
              <a:t>polarised</a:t>
            </a:r>
            <a:r>
              <a:rPr lang="fr-FR" sz="1600" dirty="0" smtClean="0"/>
              <a:t> NH</a:t>
            </a:r>
            <a:r>
              <a:rPr lang="fr-FR" sz="1600" baseline="-25000" dirty="0" smtClean="0"/>
              <a:t>3 </a:t>
            </a:r>
            <a:r>
              <a:rPr lang="fr-FR" sz="1600" dirty="0" smtClean="0"/>
              <a:t> </a:t>
            </a:r>
            <a:r>
              <a:rPr lang="fr-FR" sz="1600" dirty="0" err="1" smtClean="0"/>
              <a:t>target</a:t>
            </a:r>
            <a:endParaRPr lang="fr-FR" sz="1600" dirty="0"/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</a:t>
            </a:r>
            <a:r>
              <a:rPr lang="fr-FR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global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= 10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grpSp>
        <p:nvGrpSpPr>
          <p:cNvPr id="2" name="Groupe 8"/>
          <p:cNvGrpSpPr/>
          <p:nvPr/>
        </p:nvGrpSpPr>
        <p:grpSpPr>
          <a:xfrm>
            <a:off x="107504" y="1148319"/>
            <a:ext cx="5786382" cy="5737065"/>
            <a:chOff x="-32" y="785794"/>
            <a:chExt cx="5786382" cy="5737065"/>
          </a:xfrm>
        </p:grpSpPr>
        <p:pic>
          <p:nvPicPr>
            <p:cNvPr id="3" name="Image 2" descr="kinplane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2" y="785794"/>
              <a:ext cx="5629275" cy="562927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500694" y="621508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B</a:t>
              </a:r>
              <a:endParaRPr lang="fr-FR" sz="1400" b="1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611560" y="179929"/>
            <a:ext cx="8091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Kinematic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domain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 (Q</a:t>
            </a:r>
            <a:r>
              <a:rPr lang="fr-FR" sz="3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2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,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x</a:t>
            </a:r>
            <a:r>
              <a:rPr lang="fr-FR" sz="3200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B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) for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GPDs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77462" y="1484784"/>
            <a:ext cx="2451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              </a:t>
            </a:r>
            <a:r>
              <a:rPr lang="fr-FR" sz="2400" dirty="0" err="1" smtClean="0"/>
              <a:t>fixed</a:t>
            </a:r>
            <a:r>
              <a:rPr lang="fr-FR" sz="2400" dirty="0" smtClean="0"/>
              <a:t> </a:t>
            </a:r>
            <a:r>
              <a:rPr lang="fr-FR" sz="2400" dirty="0" err="1" smtClean="0"/>
              <a:t>target</a:t>
            </a:r>
            <a:endParaRPr lang="fr-FR" sz="2400" dirty="0" smtClean="0"/>
          </a:p>
          <a:p>
            <a:endParaRPr lang="fr-FR" sz="800" dirty="0" smtClean="0"/>
          </a:p>
          <a:p>
            <a:r>
              <a:rPr lang="fr-FR" sz="2400" dirty="0" err="1" smtClean="0"/>
              <a:t>collider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2581518" y="1196752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ym typeface="Symbol"/>
              </a:rPr>
              <a:t></a:t>
            </a:r>
            <a:endParaRPr lang="fr-FR" sz="5400" dirty="0"/>
          </a:p>
        </p:txBody>
      </p:sp>
      <p:sp>
        <p:nvSpPr>
          <p:cNvPr id="8" name="ZoneTexte 7"/>
          <p:cNvSpPr txBox="1"/>
          <p:nvPr/>
        </p:nvSpPr>
        <p:spPr>
          <a:xfrm rot="17762236">
            <a:off x="1454148" y="4000128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E=160 </a:t>
            </a:r>
            <a:r>
              <a:rPr lang="fr-FR" sz="2800" dirty="0" err="1" smtClean="0"/>
              <a:t>GeV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 rot="17762236">
            <a:off x="2856007" y="4142221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E=27 </a:t>
            </a:r>
            <a:r>
              <a:rPr lang="fr-FR" sz="2800" dirty="0" err="1" smtClean="0"/>
              <a:t>GeV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 rot="17762236">
            <a:off x="3449627" y="4214229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E=11 </a:t>
            </a:r>
            <a:r>
              <a:rPr lang="fr-FR" sz="2800" dirty="0" err="1" smtClean="0"/>
              <a:t>GeV</a:t>
            </a:r>
            <a:endParaRPr lang="fr-FR" sz="2800" dirty="0"/>
          </a:p>
        </p:txBody>
      </p:sp>
      <p:sp>
        <p:nvSpPr>
          <p:cNvPr id="11" name="ZoneTexte 10"/>
          <p:cNvSpPr txBox="1"/>
          <p:nvPr/>
        </p:nvSpPr>
        <p:spPr>
          <a:xfrm rot="17295696">
            <a:off x="4380696" y="520253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 &gt; 2GeV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508104" y="1857934"/>
            <a:ext cx="4094116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>
                <a:cs typeface="Comic Sans MS"/>
              </a:rPr>
              <a:t> Explore the </a:t>
            </a:r>
            <a:r>
              <a:rPr lang="fr-FR" dirty="0" err="1" smtClean="0">
                <a:cs typeface="Comic Sans MS"/>
              </a:rPr>
              <a:t>intermediate</a:t>
            </a:r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x</a:t>
            </a:r>
            <a:r>
              <a:rPr lang="fr-FR" baseline="-25000" dirty="0" err="1" smtClean="0">
                <a:cs typeface="Comic Sans MS"/>
              </a:rPr>
              <a:t>Bj</a:t>
            </a:r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region</a:t>
            </a:r>
            <a:endParaRPr lang="fr-FR" dirty="0" smtClean="0">
              <a:cs typeface="Comic Sans MS"/>
            </a:endParaRPr>
          </a:p>
          <a:p>
            <a:pPr>
              <a:buFont typeface="Wingdings" pitchFamily="2" charset="2"/>
              <a:buChar char="Ø"/>
            </a:pPr>
            <a:r>
              <a:rPr lang="fr-FR" dirty="0" smtClean="0">
                <a:cs typeface="Comic Sans MS"/>
              </a:rPr>
              <a:t>  </a:t>
            </a:r>
            <a:r>
              <a:rPr lang="fr-FR" dirty="0" err="1" smtClean="0">
                <a:cs typeface="Comic Sans MS"/>
              </a:rPr>
              <a:t>Uncovered</a:t>
            </a:r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region</a:t>
            </a:r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between</a:t>
            </a:r>
            <a:endParaRPr lang="fr-FR" dirty="0" smtClean="0">
              <a:cs typeface="Comic Sans MS"/>
            </a:endParaRPr>
          </a:p>
          <a:p>
            <a:r>
              <a:rPr lang="fr-FR" dirty="0" smtClean="0">
                <a:cs typeface="Comic Sans MS"/>
              </a:rPr>
              <a:t>      ZEUS+H1 &amp; HERMES 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+ </a:t>
            </a:r>
            <a:r>
              <a:rPr lang="fr-FR" b="1" dirty="0" err="1" smtClean="0">
                <a:solidFill>
                  <a:srgbClr val="0000FF"/>
                </a:solidFill>
                <a:cs typeface="Comic Sans MS"/>
              </a:rPr>
              <a:t>JLab</a:t>
            </a:r>
            <a:endParaRPr lang="fr-FR" b="1" dirty="0" smtClean="0">
              <a:cs typeface="Comic Sans MS"/>
            </a:endParaRPr>
          </a:p>
          <a:p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before</a:t>
            </a:r>
            <a:r>
              <a:rPr lang="fr-FR" dirty="0" smtClean="0">
                <a:cs typeface="Comic Sans MS"/>
              </a:rPr>
              <a:t> new </a:t>
            </a:r>
            <a:r>
              <a:rPr lang="fr-FR" dirty="0" err="1" smtClean="0">
                <a:cs typeface="Comic Sans MS"/>
              </a:rPr>
              <a:t>colliders</a:t>
            </a:r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may</a:t>
            </a:r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be</a:t>
            </a:r>
            <a:r>
              <a:rPr lang="fr-FR" dirty="0" smtClean="0">
                <a:cs typeface="Comic Sans MS"/>
              </a:rPr>
              <a:t> </a:t>
            </a:r>
            <a:r>
              <a:rPr lang="fr-FR" dirty="0" err="1" smtClean="0">
                <a:cs typeface="Comic Sans MS"/>
              </a:rPr>
              <a:t>available</a:t>
            </a:r>
            <a:endParaRPr lang="fr-FR" dirty="0" smtClean="0">
              <a:cs typeface="Comic Sans MS"/>
            </a:endParaRPr>
          </a:p>
          <a:p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  <a:p>
            <a:pPr>
              <a:buFont typeface="Wingdings" pitchFamily="2" charset="2"/>
              <a:buChar char="Ø"/>
            </a:pPr>
            <a:r>
              <a:rPr lang="fr-F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lang="fr-FR" dirty="0" smtClean="0">
                <a:cs typeface="Comic Sans MS"/>
              </a:rPr>
              <a:t>Transverse structure </a:t>
            </a:r>
            <a:r>
              <a:rPr lang="fr-FR" dirty="0" err="1" smtClean="0">
                <a:cs typeface="Comic Sans MS"/>
              </a:rPr>
              <a:t>at</a:t>
            </a:r>
            <a:r>
              <a:rPr lang="fr-FR" dirty="0" smtClean="0">
                <a:cs typeface="Comic Sans MS"/>
              </a:rPr>
              <a:t>  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x~10</a:t>
            </a:r>
            <a:r>
              <a:rPr lang="fr-FR" b="1" baseline="30000" dirty="0" smtClean="0">
                <a:solidFill>
                  <a:srgbClr val="0000FF"/>
                </a:solidFill>
                <a:cs typeface="Comic Sans MS"/>
              </a:rPr>
              <a:t>-2</a:t>
            </a:r>
            <a:r>
              <a:rPr lang="fr-FR" dirty="0" smtClean="0">
                <a:cs typeface="Comic Sans MS"/>
              </a:rPr>
              <a:t> </a:t>
            </a:r>
          </a:p>
          <a:p>
            <a:r>
              <a:rPr lang="fr-FR" dirty="0" smtClean="0">
                <a:cs typeface="Comic Sans MS"/>
              </a:rPr>
              <a:t> essential input for </a:t>
            </a:r>
            <a:r>
              <a:rPr lang="fr-FR" dirty="0" err="1" smtClean="0">
                <a:cs typeface="Comic Sans MS"/>
              </a:rPr>
              <a:t>phenemenology</a:t>
            </a:r>
            <a:r>
              <a:rPr lang="fr-FR" dirty="0" smtClean="0">
                <a:cs typeface="Comic Sans MS"/>
              </a:rPr>
              <a:t> </a:t>
            </a:r>
          </a:p>
          <a:p>
            <a:r>
              <a:rPr lang="fr-FR" dirty="0" smtClean="0">
                <a:cs typeface="Comic Sans MS"/>
              </a:rPr>
              <a:t> of </a:t>
            </a:r>
            <a:r>
              <a:rPr lang="fr-FR" dirty="0" err="1" smtClean="0">
                <a:cs typeface="Comic Sans MS"/>
              </a:rPr>
              <a:t>high</a:t>
            </a:r>
            <a:r>
              <a:rPr lang="fr-FR" dirty="0" smtClean="0">
                <a:cs typeface="Comic Sans MS"/>
              </a:rPr>
              <a:t>-</a:t>
            </a:r>
            <a:r>
              <a:rPr lang="fr-FR" dirty="0" err="1" smtClean="0">
                <a:cs typeface="Comic Sans MS"/>
              </a:rPr>
              <a:t>energy</a:t>
            </a:r>
            <a:r>
              <a:rPr lang="fr-FR" dirty="0" smtClean="0">
                <a:cs typeface="Comic Sans MS"/>
              </a:rPr>
              <a:t> pp collision (LHC)</a:t>
            </a:r>
          </a:p>
          <a:p>
            <a:pPr lvl="0">
              <a:buFont typeface="Wingdings" pitchFamily="2" charset="2"/>
              <a:buChar char="Ø"/>
            </a:pPr>
            <a:endParaRPr lang="fr-FR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</p:txBody>
      </p:sp>
      <p:sp>
        <p:nvSpPr>
          <p:cNvPr id="14" name="ZoneTexte 13"/>
          <p:cNvSpPr txBox="1"/>
          <p:nvPr/>
        </p:nvSpPr>
        <p:spPr>
          <a:xfrm rot="504163">
            <a:off x="6781168" y="498302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r>
              <a:rPr lang="fr-FR" baseline="-25000" dirty="0" smtClean="0"/>
              <a:t>2</a:t>
            </a:r>
            <a:endParaRPr lang="fr-FR" baseline="-25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781168" y="462583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r>
              <a:rPr lang="fr-FR" baseline="-25000" dirty="0" smtClean="0"/>
              <a:t>1</a:t>
            </a:r>
            <a:endParaRPr lang="fr-FR" baseline="-25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975287" y="4234198"/>
            <a:ext cx="91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Proton</a:t>
            </a:r>
            <a:r>
              <a:rPr lang="fr-FR" baseline="-25000" dirty="0" smtClean="0"/>
              <a:t>1</a:t>
            </a:r>
            <a:endParaRPr lang="fr-FR" baseline="-25000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7201894" y="5448074"/>
            <a:ext cx="1155169" cy="1214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058886" y="5435932"/>
            <a:ext cx="91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Proton</a:t>
            </a:r>
            <a:r>
              <a:rPr lang="fr-FR" baseline="-25000" dirty="0" smtClean="0"/>
              <a:t>2</a:t>
            </a:r>
            <a:endParaRPr lang="fr-FR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786446" y="6237312"/>
            <a:ext cx="331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 </a:t>
            </a:r>
            <a:r>
              <a:rPr lang="fr-FR" baseline="-25000" dirty="0" err="1" smtClean="0"/>
              <a:t>Higgs</a:t>
            </a:r>
            <a:r>
              <a:rPr lang="fr-FR" dirty="0" smtClean="0"/>
              <a:t>  = 140 </a:t>
            </a:r>
            <a:r>
              <a:rPr lang="fr-FR" dirty="0" err="1" smtClean="0"/>
              <a:t>GeV</a:t>
            </a:r>
            <a:r>
              <a:rPr lang="fr-FR" dirty="0" smtClean="0"/>
              <a:t> and </a:t>
            </a:r>
            <a:r>
              <a:rPr lang="fr-FR" dirty="0" smtClean="0">
                <a:sym typeface="Symbol"/>
              </a:rPr>
              <a:t>s =14 </a:t>
            </a:r>
            <a:r>
              <a:rPr lang="fr-FR" dirty="0" err="1" smtClean="0">
                <a:sym typeface="Symbol"/>
              </a:rPr>
              <a:t>TeV</a:t>
            </a:r>
            <a:endParaRPr lang="fr-FR" dirty="0" smtClean="0">
              <a:sym typeface="Symbol"/>
            </a:endParaRPr>
          </a:p>
          <a:p>
            <a:r>
              <a:rPr lang="fr-FR" dirty="0" smtClean="0">
                <a:sym typeface="Symbol"/>
              </a:rPr>
              <a:t> </a:t>
            </a:r>
            <a:r>
              <a:rPr lang="fr-FR" dirty="0" smtClean="0">
                <a:sym typeface="Symbol"/>
              </a:rPr>
              <a:t>              </a:t>
            </a:r>
            <a:r>
              <a:rPr lang="fr-FR" dirty="0" smtClean="0">
                <a:sym typeface="Wingdings 3"/>
              </a:rPr>
              <a:t>  </a:t>
            </a:r>
            <a:r>
              <a:rPr lang="fr-FR" dirty="0" smtClean="0">
                <a:sym typeface="Symbol"/>
              </a:rPr>
              <a:t>126 </a:t>
            </a:r>
            <a:r>
              <a:rPr lang="fr-FR" dirty="0" err="1" smtClean="0">
                <a:sym typeface="Symbol"/>
              </a:rPr>
              <a:t>GeV</a:t>
            </a:r>
            <a:endParaRPr lang="fr-FR" dirty="0" smtClean="0">
              <a:sym typeface="Symbo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773398" y="4792990"/>
            <a:ext cx="79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Higgs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156176" y="5867980"/>
            <a:ext cx="24607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r>
              <a:rPr lang="fr-FR" baseline="-25000" dirty="0" smtClean="0"/>
              <a:t>1,2</a:t>
            </a:r>
            <a:r>
              <a:rPr lang="fr-FR" dirty="0" smtClean="0"/>
              <a:t> = M </a:t>
            </a:r>
            <a:r>
              <a:rPr lang="fr-FR" baseline="-25000" dirty="0" err="1" smtClean="0"/>
              <a:t>Higgs</a:t>
            </a:r>
            <a:r>
              <a:rPr lang="fr-FR" dirty="0" smtClean="0"/>
              <a:t> / </a:t>
            </a:r>
            <a:r>
              <a:rPr lang="fr-FR" dirty="0" smtClean="0">
                <a:sym typeface="Symbol"/>
              </a:rPr>
              <a:t>s    10</a:t>
            </a:r>
            <a:r>
              <a:rPr lang="fr-FR" baseline="30000" dirty="0" smtClean="0">
                <a:sym typeface="Symbol"/>
              </a:rPr>
              <a:t>-2</a:t>
            </a:r>
            <a:endParaRPr lang="fr-FR" baseline="30000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6118163" y="4590818"/>
            <a:ext cx="1071570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6164726" y="5460216"/>
            <a:ext cx="1071570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118295" y="4578676"/>
            <a:ext cx="1155169" cy="1214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7092280" y="5007304"/>
            <a:ext cx="642942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092280" y="4935866"/>
            <a:ext cx="642942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rot="5400000">
            <a:off x="6660232" y="5013176"/>
            <a:ext cx="864096" cy="0"/>
          </a:xfrm>
          <a:prstGeom prst="line">
            <a:avLst/>
          </a:prstGeom>
          <a:ln w="76200" cmpd="dbl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580112" y="836712"/>
            <a:ext cx="3585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COMPASS unique for </a:t>
            </a:r>
            <a:r>
              <a:rPr lang="fr-FR" sz="2400" b="1" dirty="0" err="1" smtClean="0"/>
              <a:t>GPDs</a:t>
            </a:r>
            <a:endParaRPr lang="fr-FR" sz="2400" b="1" dirty="0"/>
          </a:p>
        </p:txBody>
      </p:sp>
      <p:sp>
        <p:nvSpPr>
          <p:cNvPr id="30" name="Text Box 615"/>
          <p:cNvSpPr txBox="1">
            <a:spLocks noChangeArrowheads="1"/>
          </p:cNvSpPr>
          <p:nvPr/>
        </p:nvSpPr>
        <p:spPr bwMode="auto">
          <a:xfrm>
            <a:off x="5652120" y="1124744"/>
            <a:ext cx="40957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0033CC"/>
                </a:solidFill>
                <a:cs typeface="Comic Sans MS"/>
              </a:rPr>
              <a:t>CERN High </a:t>
            </a:r>
            <a:r>
              <a:rPr lang="fr-FR" b="1" dirty="0" err="1">
                <a:solidFill>
                  <a:srgbClr val="0033CC"/>
                </a:solidFill>
                <a:cs typeface="Comic Sans MS"/>
              </a:rPr>
              <a:t>energy</a:t>
            </a:r>
            <a:r>
              <a:rPr lang="fr-FR" b="1" dirty="0">
                <a:solidFill>
                  <a:srgbClr val="0033CC"/>
                </a:solidFill>
                <a:cs typeface="Comic Sans MS"/>
              </a:rPr>
              <a:t> muon </a:t>
            </a:r>
            <a:r>
              <a:rPr lang="fr-FR" b="1" dirty="0" err="1">
                <a:solidFill>
                  <a:srgbClr val="0033CC"/>
                </a:solidFill>
                <a:cs typeface="Comic Sans MS"/>
              </a:rPr>
              <a:t>beam</a:t>
            </a:r>
            <a:r>
              <a:rPr lang="fr-FR" b="1" dirty="0">
                <a:solidFill>
                  <a:srgbClr val="0033CC"/>
                </a:solidFill>
                <a:cs typeface="Comic Sans MS"/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fr-FR" b="1" dirty="0" smtClean="0">
                <a:solidFill>
                  <a:srgbClr val="0070C0"/>
                </a:solidFill>
                <a:cs typeface="Comic Sans MS"/>
              </a:rPr>
              <a:t> 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100 - 190 </a:t>
            </a:r>
            <a:r>
              <a:rPr lang="fr-FR" b="1" dirty="0" err="1" smtClean="0">
                <a:solidFill>
                  <a:srgbClr val="0000FF"/>
                </a:solidFill>
                <a:cs typeface="Comic Sans MS"/>
              </a:rPr>
              <a:t>GeV</a:t>
            </a:r>
            <a:endParaRPr lang="fr-FR" b="1" dirty="0">
              <a:solidFill>
                <a:srgbClr val="0000FF"/>
              </a:solidFill>
              <a:cs typeface="Comic Sans MS"/>
            </a:endParaRPr>
          </a:p>
          <a:p>
            <a:pPr lvl="1"/>
            <a:endParaRPr lang="fr-FR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  <a:p>
            <a:pPr lvl="1"/>
            <a:endParaRPr lang="fr-FR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 animBg="1"/>
      <p:bldP spid="28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2984"/>
            <a:ext cx="9144000" cy="5715016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7588" y="1124744"/>
            <a:ext cx="9286940" cy="596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GPDs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investigated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Hard Exclusive Photon and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</a:t>
            </a:r>
          </a:p>
          <a:p>
            <a:r>
              <a:rPr lang="fr-FR" sz="800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                                                                                                                   </a:t>
            </a:r>
          </a:p>
          <a:p>
            <a:r>
              <a:rPr lang="fr-FR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                                                                                             </a:t>
            </a:r>
            <a:r>
              <a:rPr lang="fr-FR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 </a:t>
            </a:r>
            <a:r>
              <a:rPr lang="fr-FR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</a:t>
            </a:r>
            <a:r>
              <a:rPr lang="fr-FR" b="1" baseline="30000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+</a:t>
            </a:r>
            <a:r>
              <a:rPr lang="fr-FR" sz="1400" b="1" dirty="0" smtClean="0">
                <a:solidFill>
                  <a:srgbClr val="0033CC"/>
                </a:solidFill>
                <a:latin typeface="Comic Sans MS" pitchFamily="66" charset="0"/>
              </a:rPr>
              <a:t>, </a:t>
            </a:r>
            <a:r>
              <a:rPr lang="fr-FR" b="1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</a:t>
            </a:r>
            <a:r>
              <a:rPr lang="fr-FR" b="1" baseline="30000" dirty="0" smtClean="0">
                <a:solidFill>
                  <a:srgbClr val="0033CC"/>
                </a:solidFill>
                <a:latin typeface="Monotype Corsiva" pitchFamily="66" charset="0"/>
                <a:sym typeface="Symbol" pitchFamily="18" charset="2"/>
              </a:rPr>
              <a:t>- </a:t>
            </a:r>
            <a:r>
              <a:rPr lang="fr-FR" sz="2000" b="1" dirty="0" smtClean="0">
                <a:solidFill>
                  <a:srgbClr val="0033CC"/>
                </a:solidFill>
                <a:sym typeface="Symbol" pitchFamily="18" charset="2"/>
              </a:rPr>
              <a:t>160 </a:t>
            </a:r>
            <a:r>
              <a:rPr lang="fr-FR" sz="2000" b="1" dirty="0" err="1" smtClean="0">
                <a:solidFill>
                  <a:srgbClr val="0033CC"/>
                </a:solidFill>
                <a:sym typeface="Symbol" pitchFamily="18" charset="2"/>
              </a:rPr>
              <a:t>GeV</a:t>
            </a: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COMPASS-II 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2012-16: </a:t>
            </a:r>
            <a:r>
              <a:rPr lang="fr-FR" b="1" dirty="0" err="1" smtClean="0">
                <a:solidFill>
                  <a:srgbClr val="0033CC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solidFill>
                  <a:srgbClr val="0033CC"/>
                </a:solidFill>
              </a:rPr>
              <a:t>LH</a:t>
            </a:r>
            <a:r>
              <a:rPr lang="fr-FR" b="1" baseline="-25000" dirty="0" smtClean="0">
                <a:solidFill>
                  <a:srgbClr val="0033CC"/>
                </a:solidFill>
              </a:rPr>
              <a:t>2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target</a:t>
            </a:r>
            <a:r>
              <a:rPr lang="fr-FR" b="1" dirty="0" smtClean="0">
                <a:solidFill>
                  <a:srgbClr val="0033CC"/>
                </a:solidFill>
              </a:rPr>
              <a:t> + RPD (phase 1)</a:t>
            </a:r>
            <a:endParaRPr lang="fr-FR" b="1" dirty="0" smtClean="0">
              <a:latin typeface="Comic Sans MS" pitchFamily="66" charset="0"/>
            </a:endParaRPr>
          </a:p>
          <a:p>
            <a:r>
              <a:rPr lang="fr-FR" sz="800" b="1" dirty="0" smtClean="0"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fr-FR" b="1" dirty="0" smtClean="0">
                <a:latin typeface="Comic Sans MS" pitchFamily="66" charset="0"/>
              </a:rPr>
              <a:t>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t-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DVCS and HEMP cross section</a:t>
            </a:r>
            <a:endParaRPr lang="fr-FR" sz="20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distribution of partons</a:t>
            </a:r>
          </a:p>
          <a:p>
            <a:pPr lvl="1">
              <a:buFont typeface="Wingdings" pitchFamily="2" charset="2"/>
              <a:buChar char="ü"/>
            </a:pPr>
            <a:endParaRPr lang="fr-FR" sz="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Charge and Spin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endParaRPr lang="fr-FR" sz="20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itchFamily="2" charset="2"/>
              <a:buChar char="à"/>
            </a:pP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Wingdings" pitchFamily="2" charset="2"/>
              </a:rPr>
              <a:t>Re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T</a:t>
            </a:r>
            <a:r>
              <a:rPr lang="fr-FR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DVCS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and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Wingdings" pitchFamily="2" charset="2"/>
              </a:rPr>
              <a:t>Im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T</a:t>
            </a:r>
            <a:r>
              <a:rPr lang="fr-FR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DVCS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for the GPD H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determination</a:t>
            </a:r>
            <a:endParaRPr lang="fr-FR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</a:pPr>
            <a:endParaRPr lang="fr-FR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contribution of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</a:t>
            </a:r>
            <a:r>
              <a:rPr lang="fr-FR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0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,</a:t>
            </a:r>
            <a:r>
              <a:rPr lang="fr-FR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,,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Symbol"/>
              </a:rPr>
              <a:t>Φ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GPD H</a:t>
            </a:r>
          </a:p>
          <a:p>
            <a:pPr>
              <a:buFont typeface="Wingdings" pitchFamily="2" charset="2"/>
              <a:buChar char="ü"/>
            </a:pPr>
            <a:endParaRPr lang="fr-FR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Total contribution of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</a:t>
            </a:r>
            <a:r>
              <a:rPr lang="fr-FR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0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GPDs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E and E</a:t>
            </a:r>
            <a:r>
              <a:rPr lang="fr-FR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</a:t>
            </a:r>
          </a:p>
          <a:p>
            <a:pPr>
              <a:buFont typeface="Wingdings" pitchFamily="2" charset="2"/>
              <a:buChar char="ü"/>
            </a:pPr>
            <a:endParaRPr lang="fr-FR" sz="2000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lvl="1">
              <a:buFont typeface="Wingdings" pitchFamily="2" charset="2"/>
              <a:buChar char="ü"/>
            </a:pPr>
            <a:endParaRPr lang="fr-FR" sz="2000" dirty="0" smtClean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0033CC"/>
                </a:solidFill>
              </a:rPr>
              <a:t>                        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2007-10 data:  </a:t>
            </a:r>
            <a:r>
              <a:rPr lang="fr-FR" sz="2000" b="1" dirty="0" err="1" smtClean="0">
                <a:solidFill>
                  <a:srgbClr val="0033CC"/>
                </a:solidFill>
              </a:rPr>
              <a:t>transv</a:t>
            </a:r>
            <a:r>
              <a:rPr lang="fr-FR" sz="2000" b="1" dirty="0" smtClean="0">
                <a:solidFill>
                  <a:srgbClr val="0033CC"/>
                </a:solidFill>
              </a:rPr>
              <a:t>. </a:t>
            </a:r>
            <a:r>
              <a:rPr lang="fr-FR" sz="2000" b="1" dirty="0" err="1" smtClean="0">
                <a:solidFill>
                  <a:srgbClr val="0033CC"/>
                </a:solidFill>
              </a:rPr>
              <a:t>polarized</a:t>
            </a:r>
            <a:r>
              <a:rPr lang="fr-FR" sz="2000" b="1" dirty="0" smtClean="0">
                <a:solidFill>
                  <a:srgbClr val="0033CC"/>
                </a:solidFill>
              </a:rPr>
              <a:t> NH</a:t>
            </a:r>
            <a:r>
              <a:rPr lang="fr-FR" sz="2000" b="1" baseline="-25000" dirty="0" smtClean="0">
                <a:solidFill>
                  <a:srgbClr val="0033CC"/>
                </a:solidFill>
              </a:rPr>
              <a:t>3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target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without</a:t>
            </a:r>
            <a:r>
              <a:rPr lang="fr-FR" sz="2000" b="1" dirty="0" smtClean="0">
                <a:solidFill>
                  <a:srgbClr val="0033CC"/>
                </a:solidFill>
              </a:rPr>
              <a:t> RPD</a:t>
            </a: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    In a future addendum &gt; 2016:  </a:t>
            </a:r>
            <a:r>
              <a:rPr lang="fr-FR" sz="2000" b="1" dirty="0" err="1" smtClean="0">
                <a:solidFill>
                  <a:srgbClr val="0033CC"/>
                </a:solidFill>
                <a:sym typeface="Wingdings" pitchFamily="2" charset="2"/>
              </a:rPr>
              <a:t>transv</a:t>
            </a:r>
            <a:r>
              <a:rPr lang="fr-FR" sz="2000" b="1" dirty="0" smtClean="0">
                <a:solidFill>
                  <a:srgbClr val="0033CC"/>
                </a:solidFill>
                <a:sym typeface="Wingdings" pitchFamily="2" charset="2"/>
              </a:rPr>
              <a:t>.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polarised</a:t>
            </a:r>
            <a:r>
              <a:rPr lang="fr-FR" sz="2000" b="1" dirty="0" smtClean="0">
                <a:solidFill>
                  <a:srgbClr val="0033CC"/>
                </a:solidFill>
              </a:rPr>
              <a:t> NH</a:t>
            </a:r>
            <a:r>
              <a:rPr lang="fr-FR" sz="2000" b="1" baseline="-25000" dirty="0" smtClean="0">
                <a:solidFill>
                  <a:srgbClr val="0033CC"/>
                </a:solidFill>
              </a:rPr>
              <a:t>3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target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with</a:t>
            </a:r>
            <a:r>
              <a:rPr lang="fr-FR" sz="2000" b="1" dirty="0" smtClean="0">
                <a:solidFill>
                  <a:srgbClr val="0033CC"/>
                </a:solidFill>
              </a:rPr>
              <a:t> RPD (phase 2)</a:t>
            </a:r>
            <a:endParaRPr lang="fr-FR" sz="20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Transverse Target Spin </a:t>
            </a:r>
            <a:r>
              <a:rPr 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Asymm</a:t>
            </a:r>
            <a:endParaRPr lang="fr-FR" sz="20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GPD E and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angular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momentum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of partons</a:t>
            </a:r>
            <a:endParaRPr lang="fr-FR" sz="20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endParaRPr lang="fr-FR" dirty="0" smtClean="0">
              <a:latin typeface="Comic Sans MS" pitchFamily="66" charset="0"/>
            </a:endParaRPr>
          </a:p>
          <a:p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92924" y="142852"/>
            <a:ext cx="5455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GPD @ COMPASS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23846" y="425302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94531006"/>
              </p:ext>
            </p:extLst>
          </p:nvPr>
        </p:nvGraphicFramePr>
        <p:xfrm>
          <a:off x="1691680" y="1844824"/>
          <a:ext cx="3312368" cy="4540801"/>
        </p:xfrm>
        <a:graphic>
          <a:graphicData uri="http://schemas.openxmlformats.org/presentationml/2006/ole">
            <p:oleObj spid="_x0000_s36866" name="Acrobat Document" r:id="rId3" imgW="7557840" imgH="10695960" progId="AcroExch.Document.7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93456611"/>
              </p:ext>
            </p:extLst>
          </p:nvPr>
        </p:nvGraphicFramePr>
        <p:xfrm>
          <a:off x="5634746" y="1412776"/>
          <a:ext cx="3329742" cy="4712072"/>
        </p:xfrm>
        <a:graphic>
          <a:graphicData uri="http://schemas.openxmlformats.org/presentationml/2006/ole">
            <p:oleObj spid="_x0000_s36867" name="Acrobat Document" r:id="rId4" imgW="7557840" imgH="10695960" progId="AcroExch.Document.7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54687" y="21328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Cryo</a:t>
            </a:r>
            <a:r>
              <a:rPr lang="en-GB" dirty="0" smtClean="0"/>
              <a:t> cooler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22578" y="119675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Vacuum pump connection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726534" y="37170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buffer volume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050570" y="45904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Target support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338602" y="584591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Vacuum flange</a:t>
            </a:r>
            <a:endParaRPr lang="en-GB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4194586" y="5589240"/>
            <a:ext cx="144016" cy="441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994786" y="5661248"/>
            <a:ext cx="1656184" cy="369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>
            <a:off x="3690530" y="4775086"/>
            <a:ext cx="360040" cy="310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90730" y="4775086"/>
            <a:ext cx="1728192" cy="310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</p:cNvCxnSpPr>
          <p:nvPr/>
        </p:nvCxnSpPr>
        <p:spPr>
          <a:xfrm flipV="1">
            <a:off x="5310710" y="3573016"/>
            <a:ext cx="1260140" cy="3286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1"/>
          </p:cNvCxnSpPr>
          <p:nvPr/>
        </p:nvCxnSpPr>
        <p:spPr>
          <a:xfrm flipH="1">
            <a:off x="2898442" y="3901698"/>
            <a:ext cx="8280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54687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Heat exchanger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2898442" y="3037602"/>
            <a:ext cx="856245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1"/>
          </p:cNvCxnSpPr>
          <p:nvPr/>
        </p:nvCxnSpPr>
        <p:spPr>
          <a:xfrm flipH="1">
            <a:off x="2754426" y="2317522"/>
            <a:ext cx="1000261" cy="535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3"/>
          </p:cNvCxnSpPr>
          <p:nvPr/>
        </p:nvCxnSpPr>
        <p:spPr>
          <a:xfrm flipV="1">
            <a:off x="5410871" y="2585229"/>
            <a:ext cx="1520019" cy="452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202698" y="1519917"/>
            <a:ext cx="792088" cy="982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 descr="\\cern.ch\dfs\Users\v\vullierm\Desktop\IMG_17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504564" y="1016731"/>
            <a:ext cx="3456383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0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LH2 cell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4463" y="4269961"/>
            <a:ext cx="2627337" cy="197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860032" y="3699030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3528" y="1340768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980728"/>
            <a:ext cx="3940638" cy="295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t="784" b="52537"/>
          <a:stretch>
            <a:fillRect/>
          </a:stretch>
        </p:blipFill>
        <p:spPr bwMode="auto">
          <a:xfrm>
            <a:off x="179512" y="905112"/>
            <a:ext cx="6786563" cy="407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52537"/>
          <a:stretch>
            <a:fillRect/>
          </a:stretch>
        </p:blipFill>
        <p:spPr bwMode="auto">
          <a:xfrm>
            <a:off x="5464621" y="4581128"/>
            <a:ext cx="3571875" cy="217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99592" y="188640"/>
            <a:ext cx="7303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ECAL0  to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enlarge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the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angular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coverage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34869"/>
          <a:stretch>
            <a:fillRect/>
          </a:stretch>
        </p:blipFill>
        <p:spPr bwMode="auto">
          <a:xfrm>
            <a:off x="17782" y="1196752"/>
            <a:ext cx="616991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574467" y="2556913"/>
            <a:ext cx="1653717" cy="3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  as soft </a:t>
            </a:r>
            <a:r>
              <a:rPr lang="fr-FR" sz="1400" dirty="0" err="1" smtClean="0"/>
              <a:t>Pomeron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3739075" y="2808154"/>
            <a:ext cx="1974564" cy="613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815020" y="2577954"/>
            <a:ext cx="303779" cy="30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739075" y="2501220"/>
            <a:ext cx="1746729" cy="844068"/>
          </a:xfrm>
          <a:prstGeom prst="straightConnector1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042854" y="2884887"/>
            <a:ext cx="816918" cy="360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  <a:sym typeface="Symbol"/>
              </a:rPr>
              <a:t>’= 0.8</a:t>
            </a:r>
            <a:endParaRPr lang="fr-FR" sz="1600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2622" y="3652221"/>
            <a:ext cx="1291061" cy="2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95912" y="3631800"/>
            <a:ext cx="2865975" cy="7379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FF"/>
                </a:solidFill>
              </a:rPr>
              <a:t>          in 2 </a:t>
            </a:r>
            <a:r>
              <a:rPr lang="fr-FR" sz="1400" b="1" dirty="0" err="1" smtClean="0">
                <a:solidFill>
                  <a:srgbClr val="0000FF"/>
                </a:solidFill>
              </a:rPr>
              <a:t>weeks</a:t>
            </a:r>
            <a:r>
              <a:rPr lang="fr-FR" sz="1400" b="1" dirty="0" smtClean="0">
                <a:solidFill>
                  <a:srgbClr val="0000FF"/>
                </a:solidFill>
              </a:rPr>
              <a:t>  in 2012</a:t>
            </a: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with</a:t>
            </a:r>
            <a:r>
              <a:rPr lang="fr-FR" sz="1400" b="1" dirty="0" smtClean="0">
                <a:solidFill>
                  <a:srgbClr val="FF0000"/>
                </a:solidFill>
              </a:rPr>
              <a:t>  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40  </a:t>
            </a:r>
            <a:r>
              <a:rPr lang="fr-FR" sz="1400" b="1" dirty="0" err="1" smtClean="0">
                <a:solidFill>
                  <a:srgbClr val="FF0000"/>
                </a:solidFill>
                <a:sym typeface="Symbol"/>
              </a:rPr>
              <a:t>weeks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 en 2015-16</a:t>
            </a:r>
          </a:p>
          <a:p>
            <a:r>
              <a:rPr lang="fr-FR" sz="1100" b="1" dirty="0" smtClean="0">
                <a:sym typeface="Symbol"/>
              </a:rPr>
              <a:t>1rst bar= stat. </a:t>
            </a:r>
            <a:r>
              <a:rPr lang="fr-FR" sz="1100" b="1" dirty="0" err="1" smtClean="0">
                <a:sym typeface="Symbol"/>
              </a:rPr>
              <a:t>error</a:t>
            </a:r>
            <a:r>
              <a:rPr lang="fr-FR" sz="1100" b="1" dirty="0" smtClean="0">
                <a:sym typeface="Symbol"/>
              </a:rPr>
              <a:t>; 2</a:t>
            </a:r>
            <a:r>
              <a:rPr lang="fr-FR" sz="1100" b="1" baseline="30000" dirty="0" smtClean="0">
                <a:sym typeface="Symbol"/>
              </a:rPr>
              <a:t>nd</a:t>
            </a:r>
            <a:r>
              <a:rPr lang="fr-FR" sz="1100" b="1" dirty="0" smtClean="0">
                <a:sym typeface="Symbol"/>
              </a:rPr>
              <a:t> = stat + </a:t>
            </a:r>
            <a:r>
              <a:rPr lang="fr-FR" sz="1100" b="1" dirty="0" err="1" smtClean="0">
                <a:sym typeface="Symbol"/>
              </a:rPr>
              <a:t>syst</a:t>
            </a:r>
            <a:r>
              <a:rPr lang="fr-FR" sz="1100" b="1" dirty="0" smtClean="0">
                <a:sym typeface="Symbol"/>
              </a:rPr>
              <a:t>. </a:t>
            </a:r>
            <a:r>
              <a:rPr lang="fr-FR" sz="1100" b="1" dirty="0" err="1" smtClean="0">
                <a:sym typeface="Symbol"/>
              </a:rPr>
              <a:t>errors</a:t>
            </a:r>
            <a:endParaRPr lang="fr-FR" sz="1100" b="1" dirty="0"/>
          </a:p>
        </p:txBody>
      </p:sp>
      <p:grpSp>
        <p:nvGrpSpPr>
          <p:cNvPr id="2" name="Groupe 26"/>
          <p:cNvGrpSpPr/>
          <p:nvPr/>
        </p:nvGrpSpPr>
        <p:grpSpPr>
          <a:xfrm>
            <a:off x="4137481" y="3458896"/>
            <a:ext cx="1518895" cy="460401"/>
            <a:chOff x="7020272" y="4293096"/>
            <a:chExt cx="1440160" cy="432048"/>
          </a:xfrm>
        </p:grpSpPr>
        <p:sp>
          <p:nvSpPr>
            <p:cNvPr id="5" name="Ellipse 4"/>
            <p:cNvSpPr>
              <a:spLocks noChangeAspect="1"/>
            </p:cNvSpPr>
            <p:nvPr/>
          </p:nvSpPr>
          <p:spPr>
            <a:xfrm>
              <a:off x="7668344" y="4437112"/>
              <a:ext cx="154534" cy="15453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7020272" y="4509120"/>
              <a:ext cx="14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>
              <a:off x="7740352" y="429309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615"/>
          <p:cNvSpPr txBox="1">
            <a:spLocks noChangeArrowheads="1"/>
          </p:cNvSpPr>
          <p:nvPr/>
        </p:nvSpPr>
        <p:spPr bwMode="auto">
          <a:xfrm>
            <a:off x="5652120" y="1124744"/>
            <a:ext cx="409575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0033CC"/>
                </a:solidFill>
                <a:cs typeface="Comic Sans MS"/>
              </a:rPr>
              <a:t>CERN High </a:t>
            </a:r>
            <a:r>
              <a:rPr lang="fr-FR" b="1" dirty="0" err="1">
                <a:solidFill>
                  <a:srgbClr val="0033CC"/>
                </a:solidFill>
                <a:cs typeface="Comic Sans MS"/>
              </a:rPr>
              <a:t>energy</a:t>
            </a:r>
            <a:r>
              <a:rPr lang="fr-FR" b="1" dirty="0">
                <a:solidFill>
                  <a:srgbClr val="0033CC"/>
                </a:solidFill>
                <a:cs typeface="Comic Sans MS"/>
              </a:rPr>
              <a:t> muon </a:t>
            </a:r>
            <a:r>
              <a:rPr lang="fr-FR" b="1" dirty="0" err="1">
                <a:solidFill>
                  <a:srgbClr val="0033CC"/>
                </a:solidFill>
                <a:cs typeface="Comic Sans MS"/>
              </a:rPr>
              <a:t>beam</a:t>
            </a:r>
            <a:r>
              <a:rPr lang="fr-FR" b="1" dirty="0">
                <a:solidFill>
                  <a:srgbClr val="0033CC"/>
                </a:solidFill>
                <a:cs typeface="Comic Sans MS"/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fr-FR" b="1" dirty="0" smtClean="0">
                <a:solidFill>
                  <a:srgbClr val="0070C0"/>
                </a:solidFill>
                <a:cs typeface="Comic Sans MS"/>
              </a:rPr>
              <a:t> 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100 - 190 </a:t>
            </a:r>
            <a:r>
              <a:rPr lang="fr-FR" b="1" dirty="0" err="1" smtClean="0">
                <a:solidFill>
                  <a:srgbClr val="0000FF"/>
                </a:solidFill>
                <a:cs typeface="Comic Sans MS"/>
              </a:rPr>
              <a:t>GeV</a:t>
            </a:r>
            <a:endParaRPr lang="fr-FR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endParaRPr lang="fr-FR" sz="800" b="1" dirty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el-GR" b="1" dirty="0" smtClean="0">
                <a:solidFill>
                  <a:srgbClr val="0000FF"/>
                </a:solidFill>
                <a:cs typeface="Comic Sans MS"/>
              </a:rPr>
              <a:t>μ</a:t>
            </a:r>
            <a:r>
              <a:rPr lang="fr-FR" b="1" baseline="30000" dirty="0" smtClean="0">
                <a:solidFill>
                  <a:srgbClr val="0000FF"/>
                </a:solidFill>
                <a:cs typeface="Comic Sans MS"/>
              </a:rPr>
              <a:t>+</a:t>
            </a:r>
            <a:r>
              <a:rPr lang="fr-FR" b="1" baseline="30000" dirty="0" smtClean="0">
                <a:solidFill>
                  <a:srgbClr val="0000FF"/>
                </a:solidFill>
                <a:cs typeface="Comic Sans MS"/>
                <a:sym typeface="Symbol"/>
              </a:rPr>
              <a:t>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fr-FR" b="1" dirty="0">
                <a:solidFill>
                  <a:srgbClr val="0000FF"/>
                </a:solidFill>
                <a:cs typeface="Comic Sans MS"/>
              </a:rPr>
              <a:t>and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el-GR" b="1" dirty="0" smtClean="0">
                <a:solidFill>
                  <a:srgbClr val="0000FF"/>
                </a:solidFill>
                <a:cs typeface="Comic Sans MS"/>
              </a:rPr>
              <a:t>μ</a:t>
            </a:r>
            <a:r>
              <a:rPr lang="fr-FR" b="1" baseline="30000" dirty="0" smtClean="0">
                <a:solidFill>
                  <a:srgbClr val="0000FF"/>
                </a:solidFill>
                <a:cs typeface="Comic Sans MS"/>
              </a:rPr>
              <a:t>-</a:t>
            </a:r>
            <a:r>
              <a:rPr lang="fr-FR" b="1" baseline="30000" dirty="0" smtClean="0">
                <a:solidFill>
                  <a:srgbClr val="0000FF"/>
                </a:solidFill>
                <a:cs typeface="Comic Sans MS"/>
                <a:sym typeface="Symbol"/>
              </a:rPr>
              <a:t>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cs typeface="Comic Sans MS"/>
              </a:rPr>
              <a:t>available</a:t>
            </a:r>
            <a:endParaRPr lang="fr-FR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endParaRPr lang="fr-FR" sz="800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endParaRPr lang="fr-FR" sz="400" b="1" dirty="0" smtClean="0">
              <a:solidFill>
                <a:srgbClr val="0000FF"/>
              </a:solidFill>
              <a:cs typeface="Comic Sans MS"/>
            </a:endParaRPr>
          </a:p>
          <a:p>
            <a:pPr lvl="1">
              <a:buFont typeface="Wingdings" pitchFamily="2" charset="2"/>
              <a:buChar char="ü"/>
            </a:pP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 80% Polarisation</a:t>
            </a:r>
          </a:p>
          <a:p>
            <a:pPr lvl="1"/>
            <a:r>
              <a:rPr lang="fr-FR" b="1" dirty="0" err="1" smtClean="0">
                <a:solidFill>
                  <a:srgbClr val="0000FF"/>
                </a:solidFill>
                <a:cs typeface="Comic Sans MS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cs typeface="Comic Sans MS"/>
              </a:rPr>
              <a:t> opposite </a:t>
            </a:r>
            <a:r>
              <a:rPr lang="fr-FR" b="1" dirty="0" err="1" smtClean="0">
                <a:solidFill>
                  <a:srgbClr val="0000FF"/>
                </a:solidFill>
                <a:cs typeface="Comic Sans MS"/>
              </a:rPr>
              <a:t>polarization</a:t>
            </a:r>
            <a:endParaRPr lang="fr-FR" b="1" dirty="0" smtClean="0">
              <a:solidFill>
                <a:srgbClr val="0000FF"/>
              </a:solidFill>
              <a:cs typeface="Comic Sans MS"/>
            </a:endParaRPr>
          </a:p>
          <a:p>
            <a:pPr lvl="1"/>
            <a:endParaRPr lang="fr-FR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  <a:p>
            <a:pPr lvl="1"/>
            <a:endParaRPr lang="fr-FR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28184" y="3068960"/>
            <a:ext cx="334786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b="1" dirty="0" smtClean="0">
                <a:solidFill>
                  <a:srgbClr val="0000FF"/>
                </a:solidFill>
              </a:rPr>
              <a:t>4.6 10</a:t>
            </a:r>
            <a:r>
              <a:rPr lang="fr-FR" b="1" baseline="30000" dirty="0" smtClean="0">
                <a:solidFill>
                  <a:srgbClr val="0000FF"/>
                </a:solidFill>
              </a:rPr>
              <a:t>8</a:t>
            </a:r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  <a:sym typeface="Symbol"/>
              </a:rPr>
              <a:t></a:t>
            </a:r>
            <a:r>
              <a:rPr lang="fr-FR" b="1" baseline="30000" dirty="0" smtClean="0">
                <a:solidFill>
                  <a:srgbClr val="0000FF"/>
                </a:solidFill>
                <a:sym typeface="Symbol"/>
              </a:rPr>
              <a:t>+</a:t>
            </a:r>
          </a:p>
          <a:p>
            <a:endParaRPr lang="fr-FR" sz="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2.7 10</a:t>
            </a:r>
            <a:r>
              <a:rPr lang="fr-FR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protons / SPS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endParaRPr lang="fr-FR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(9.6s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48 s)</a:t>
            </a:r>
          </a:p>
          <a:p>
            <a:endParaRPr lang="fr-FR" sz="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è"/>
            </a:pPr>
            <a:r>
              <a:rPr lang="fr-FR" b="1" dirty="0" err="1" smtClean="0">
                <a:solidFill>
                  <a:srgbClr val="0000FF"/>
                </a:solidFill>
                <a:sym typeface="Symbol" pitchFamily="18" charset="2"/>
              </a:rPr>
              <a:t>Lumi</a:t>
            </a:r>
            <a:r>
              <a:rPr lang="fr-FR" b="1" dirty="0" smtClean="0">
                <a:solidFill>
                  <a:srgbClr val="0000FF"/>
                </a:solidFill>
                <a:sym typeface="Symbol" pitchFamily="18" charset="2"/>
              </a:rPr>
              <a:t>= 10</a:t>
            </a:r>
            <a:r>
              <a:rPr lang="fr-FR" b="1" baseline="30000" dirty="0" smtClean="0">
                <a:solidFill>
                  <a:srgbClr val="0000FF"/>
                </a:solidFill>
                <a:sym typeface="Symbol" pitchFamily="18" charset="2"/>
              </a:rPr>
              <a:t>32</a:t>
            </a:r>
            <a:r>
              <a:rPr lang="fr-FR" b="1" dirty="0" smtClean="0">
                <a:solidFill>
                  <a:srgbClr val="0000FF"/>
                </a:solidFill>
                <a:sym typeface="Symbol" pitchFamily="18" charset="2"/>
              </a:rPr>
              <a:t> cm</a:t>
            </a:r>
            <a:r>
              <a:rPr lang="fr-FR" b="1" baseline="30000" dirty="0" smtClean="0">
                <a:solidFill>
                  <a:srgbClr val="0000FF"/>
                </a:solidFill>
                <a:sym typeface="Symbol" pitchFamily="18" charset="2"/>
              </a:rPr>
              <a:t>-2</a:t>
            </a:r>
            <a:r>
              <a:rPr lang="fr-FR" b="1" dirty="0" smtClean="0">
                <a:solidFill>
                  <a:srgbClr val="0000FF"/>
                </a:solidFill>
                <a:sym typeface="Symbol" pitchFamily="18" charset="2"/>
              </a:rPr>
              <a:t> s</a:t>
            </a:r>
            <a:r>
              <a:rPr lang="fr-FR" b="1" baseline="30000" dirty="0" smtClean="0">
                <a:solidFill>
                  <a:srgbClr val="0000FF"/>
                </a:solidFill>
                <a:sym typeface="Symbol" pitchFamily="18" charset="2"/>
              </a:rPr>
              <a:t>-1 </a:t>
            </a:r>
          </a:p>
          <a:p>
            <a:r>
              <a:rPr lang="fr-FR" b="1" baseline="30000" dirty="0" smtClean="0">
                <a:solidFill>
                  <a:srgbClr val="0000FF"/>
                </a:solidFill>
                <a:sym typeface="Symbol" pitchFamily="18" charset="2"/>
              </a:rPr>
              <a:t>       </a:t>
            </a:r>
            <a:r>
              <a:rPr lang="fr-FR" b="1" dirty="0" err="1" smtClean="0">
                <a:solidFill>
                  <a:srgbClr val="0000FF"/>
                </a:solidFill>
                <a:sym typeface="Symbol" pitchFamily="18" charset="2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sym typeface="Symbol" pitchFamily="18" charset="2"/>
              </a:rPr>
              <a:t> 2.5m LH2 </a:t>
            </a:r>
            <a:r>
              <a:rPr lang="fr-FR" b="1" dirty="0" err="1" smtClean="0">
                <a:solidFill>
                  <a:srgbClr val="0000FF"/>
                </a:solidFill>
                <a:sym typeface="Symbol" pitchFamily="18" charset="2"/>
              </a:rPr>
              <a:t>target</a:t>
            </a:r>
            <a:endParaRPr lang="fr-FR" b="1" dirty="0" smtClean="0">
              <a:solidFill>
                <a:srgbClr val="0000FF"/>
              </a:solidFill>
              <a:sym typeface="Symbol" pitchFamily="18" charset="2"/>
            </a:endParaRPr>
          </a:p>
          <a:p>
            <a:endParaRPr lang="fr-FR" dirty="0" smtClean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80112" y="836712"/>
            <a:ext cx="3585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COMPASS unique for </a:t>
            </a:r>
            <a:r>
              <a:rPr lang="fr-FR" sz="2400" b="1" dirty="0" err="1" smtClean="0"/>
              <a:t>GPDs</a:t>
            </a:r>
            <a:endParaRPr lang="fr-FR" sz="2400" b="1" dirty="0"/>
          </a:p>
        </p:txBody>
      </p:sp>
      <p:grpSp>
        <p:nvGrpSpPr>
          <p:cNvPr id="2" name="Groupe 8"/>
          <p:cNvGrpSpPr/>
          <p:nvPr/>
        </p:nvGrpSpPr>
        <p:grpSpPr>
          <a:xfrm>
            <a:off x="107504" y="1148319"/>
            <a:ext cx="5786382" cy="5737065"/>
            <a:chOff x="-32" y="785794"/>
            <a:chExt cx="5786382" cy="5737065"/>
          </a:xfrm>
        </p:grpSpPr>
        <p:pic>
          <p:nvPicPr>
            <p:cNvPr id="15" name="Image 14" descr="kinplane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2" y="785794"/>
              <a:ext cx="5629275" cy="5629275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5500694" y="621508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B</a:t>
              </a:r>
              <a:endParaRPr lang="fr-FR" sz="1400" b="1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077462" y="1484784"/>
            <a:ext cx="2451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              </a:t>
            </a:r>
            <a:r>
              <a:rPr lang="fr-FR" sz="2400" dirty="0" err="1" smtClean="0"/>
              <a:t>fixed</a:t>
            </a:r>
            <a:r>
              <a:rPr lang="fr-FR" sz="2400" dirty="0" smtClean="0"/>
              <a:t> </a:t>
            </a:r>
            <a:r>
              <a:rPr lang="fr-FR" sz="2400" dirty="0" err="1" smtClean="0"/>
              <a:t>target</a:t>
            </a:r>
            <a:endParaRPr lang="fr-FR" sz="2400" dirty="0" smtClean="0"/>
          </a:p>
          <a:p>
            <a:endParaRPr lang="fr-FR" sz="800" dirty="0" smtClean="0"/>
          </a:p>
          <a:p>
            <a:r>
              <a:rPr lang="fr-FR" sz="2400" dirty="0" err="1" smtClean="0"/>
              <a:t>collider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581518" y="1196752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ym typeface="Symbol"/>
              </a:rPr>
              <a:t></a:t>
            </a:r>
            <a:endParaRPr lang="fr-FR" sz="5400" dirty="0"/>
          </a:p>
        </p:txBody>
      </p:sp>
      <p:sp>
        <p:nvSpPr>
          <p:cNvPr id="19" name="ZoneTexte 18"/>
          <p:cNvSpPr txBox="1"/>
          <p:nvPr/>
        </p:nvSpPr>
        <p:spPr>
          <a:xfrm rot="17762236">
            <a:off x="1454148" y="4000128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E=160 </a:t>
            </a:r>
            <a:r>
              <a:rPr lang="fr-FR" sz="2800" dirty="0" err="1" smtClean="0"/>
              <a:t>GeV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 rot="17762236">
            <a:off x="2856007" y="4142221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E=27 </a:t>
            </a:r>
            <a:r>
              <a:rPr lang="fr-FR" sz="2800" dirty="0" err="1" smtClean="0"/>
              <a:t>GeV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 rot="17762236">
            <a:off x="3449627" y="4214229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E=11 </a:t>
            </a:r>
            <a:r>
              <a:rPr lang="fr-FR" sz="2800" dirty="0" err="1" smtClean="0"/>
              <a:t>GeV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 rot="17295696">
            <a:off x="4380696" y="520253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 &gt; 2GeV</a:t>
            </a:r>
            <a:endParaRPr lang="fr-FR" dirty="0"/>
          </a:p>
        </p:txBody>
      </p:sp>
      <p:sp>
        <p:nvSpPr>
          <p:cNvPr id="22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11560" y="179929"/>
            <a:ext cx="8091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Kinematic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domain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 (Q</a:t>
            </a:r>
            <a:r>
              <a:rPr lang="fr-FR" sz="3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2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,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x</a:t>
            </a:r>
            <a:r>
              <a:rPr lang="fr-FR" sz="3200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B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) for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GPDs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horsti\compass\experiment_drawings\Na58_0001.jpg"/>
          <p:cNvPicPr>
            <a:picLocks noChangeAspect="1" noChangeArrowheads="1"/>
          </p:cNvPicPr>
          <p:nvPr/>
        </p:nvPicPr>
        <p:blipFill rotWithShape="1">
          <a:blip r:embed="rId2" cstate="print"/>
          <a:srcRect t="29166" r="3248" b="29960"/>
          <a:stretch/>
        </p:blipFill>
        <p:spPr bwMode="auto">
          <a:xfrm>
            <a:off x="-223" y="809980"/>
            <a:ext cx="9200883" cy="3109615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45696" y="809979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NIM A </a:t>
            </a:r>
            <a:r>
              <a:rPr lang="de-DE" sz="1800" i="0" u="sng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577</a:t>
            </a:r>
            <a:r>
              <a:rPr lang="de-DE" sz="18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1800" i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(2007) </a:t>
            </a:r>
            <a:r>
              <a:rPr lang="de-DE" sz="1800" i="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455 </a:t>
            </a:r>
            <a:endParaRPr lang="de-DE" sz="1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feld 5"/>
          <p:cNvSpPr txBox="1"/>
          <p:nvPr/>
        </p:nvSpPr>
        <p:spPr>
          <a:xfrm rot="20480995">
            <a:off x="4695005" y="312380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50m</a:t>
            </a:r>
            <a:endParaRPr lang="de-DE" sz="3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10069"/>
          <p:cNvSpPr txBox="1">
            <a:spLocks noChangeArrowheads="1"/>
          </p:cNvSpPr>
          <p:nvPr/>
        </p:nvSpPr>
        <p:spPr bwMode="auto">
          <a:xfrm>
            <a:off x="107504" y="4293096"/>
            <a:ext cx="9073008" cy="2246769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  <a:effectLst/>
        </p:spPr>
        <p:txBody>
          <a:bodyPr wrap="square" rIns="36000">
            <a:spAutoFit/>
          </a:bodyPr>
          <a:lstStyle/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200" i="0" dirty="0" smtClean="0">
                <a:solidFill>
                  <a:srgbClr val="003300"/>
                </a:solidFill>
              </a:rPr>
              <a:t>T</a:t>
            </a:r>
            <a:r>
              <a:rPr lang="en-US" sz="2200" i="0" dirty="0" smtClean="0">
                <a:solidFill>
                  <a:srgbClr val="003300"/>
                </a:solidFill>
                <a:cs typeface="Tahoma" pitchFamily="34" charset="0"/>
              </a:rPr>
              <a:t>wo </a:t>
            </a:r>
            <a:r>
              <a:rPr lang="en-US" sz="2200" i="0" dirty="0">
                <a:solidFill>
                  <a:srgbClr val="003300"/>
                </a:solidFill>
                <a:cs typeface="Tahoma" pitchFamily="34" charset="0"/>
              </a:rPr>
              <a:t>stage magnetic </a:t>
            </a:r>
            <a:r>
              <a:rPr lang="en-US" sz="2200" i="0" dirty="0" smtClean="0">
                <a:solidFill>
                  <a:srgbClr val="003300"/>
                </a:solidFill>
                <a:cs typeface="Tahoma" pitchFamily="34" charset="0"/>
              </a:rPr>
              <a:t>spectrometer for </a:t>
            </a:r>
            <a:r>
              <a:rPr lang="en-US" sz="2200" b="1" i="0" dirty="0" smtClean="0">
                <a:solidFill>
                  <a:srgbClr val="0033CC"/>
                </a:solidFill>
              </a:rPr>
              <a:t>large angular &amp; momentum acceptance 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200" i="0" dirty="0" smtClean="0">
                <a:solidFill>
                  <a:srgbClr val="003300"/>
                </a:solidFill>
              </a:rPr>
              <a:t>Particle identification with:</a:t>
            </a: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200" i="0" dirty="0" smtClean="0">
                <a:solidFill>
                  <a:srgbClr val="003300"/>
                </a:solidFill>
              </a:rPr>
              <a:t>	- </a:t>
            </a:r>
            <a:r>
              <a:rPr lang="en-US" sz="2200" i="0" dirty="0">
                <a:solidFill>
                  <a:srgbClr val="003300"/>
                </a:solidFill>
              </a:rPr>
              <a:t>Ring Imaging Cerenkov Counter</a:t>
            </a:r>
            <a:endParaRPr lang="en-US" sz="2200" i="0" dirty="0" smtClean="0">
              <a:solidFill>
                <a:srgbClr val="003300"/>
              </a:solidFill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200" i="0" dirty="0">
                <a:solidFill>
                  <a:srgbClr val="003300"/>
                </a:solidFill>
              </a:rPr>
              <a:t>	</a:t>
            </a:r>
            <a:r>
              <a:rPr lang="en-US" sz="2200" i="0" dirty="0" smtClean="0">
                <a:solidFill>
                  <a:srgbClr val="003300"/>
                </a:solidFill>
              </a:rPr>
              <a:t>- Electromagnetic </a:t>
            </a:r>
            <a:r>
              <a:rPr lang="en-US" sz="2200" i="0" dirty="0" smtClean="0">
                <a:solidFill>
                  <a:srgbClr val="003300"/>
                </a:solidFill>
              </a:rPr>
              <a:t>calorimeters (ECAL1 and ECAL2)</a:t>
            </a:r>
            <a:endParaRPr lang="en-US" sz="2200" i="0" dirty="0" smtClean="0">
              <a:solidFill>
                <a:srgbClr val="003300"/>
              </a:solidFill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200" i="0" dirty="0">
                <a:solidFill>
                  <a:srgbClr val="003300"/>
                </a:solidFill>
              </a:rPr>
              <a:t>	</a:t>
            </a:r>
            <a:r>
              <a:rPr lang="en-US" sz="2200" i="0" dirty="0" smtClean="0">
                <a:solidFill>
                  <a:srgbClr val="003300"/>
                </a:solidFill>
              </a:rPr>
              <a:t>- Hadronic calorimeters</a:t>
            </a:r>
            <a:r>
              <a:rPr lang="en-US" sz="2200" i="0" dirty="0">
                <a:solidFill>
                  <a:srgbClr val="003300"/>
                </a:solidFill>
              </a:rPr>
              <a:t>	</a:t>
            </a:r>
            <a:r>
              <a:rPr lang="en-US" sz="2200" i="0" dirty="0" smtClean="0">
                <a:solidFill>
                  <a:srgbClr val="003300"/>
                </a:solidFill>
              </a:rPr>
              <a:t> </a:t>
            </a:r>
            <a:endParaRPr lang="en-US" sz="2200" dirty="0" smtClean="0">
              <a:solidFill>
                <a:srgbClr val="003300"/>
              </a:solidFill>
            </a:endParaRPr>
          </a:p>
          <a:p>
            <a:pPr algn="l">
              <a:lnSpc>
                <a:spcPts val="2800"/>
              </a:lnSpc>
              <a:buClr>
                <a:srgbClr val="FF0000"/>
              </a:buClr>
            </a:pPr>
            <a:r>
              <a:rPr lang="en-US" sz="2200" i="0" dirty="0" smtClean="0">
                <a:solidFill>
                  <a:srgbClr val="003300"/>
                </a:solidFill>
              </a:rPr>
              <a:t>               - </a:t>
            </a:r>
            <a:r>
              <a:rPr lang="en-US" sz="2200" i="0" dirty="0" err="1" smtClean="0">
                <a:solidFill>
                  <a:srgbClr val="003300"/>
                </a:solidFill>
              </a:rPr>
              <a:t>Hadron</a:t>
            </a:r>
            <a:r>
              <a:rPr lang="en-US" sz="2200" i="0" dirty="0" smtClean="0">
                <a:solidFill>
                  <a:srgbClr val="003300"/>
                </a:solidFill>
              </a:rPr>
              <a:t> </a:t>
            </a:r>
            <a:r>
              <a:rPr lang="en-US" sz="2200" i="0" dirty="0" smtClean="0">
                <a:solidFill>
                  <a:srgbClr val="003300"/>
                </a:solidFill>
              </a:rPr>
              <a:t>absorbers</a:t>
            </a:r>
          </a:p>
        </p:txBody>
      </p:sp>
      <p:cxnSp>
        <p:nvCxnSpPr>
          <p:cNvPr id="8" name="Gerade Verbindung mit Pfeil 4"/>
          <p:cNvCxnSpPr/>
          <p:nvPr/>
        </p:nvCxnSpPr>
        <p:spPr bwMode="auto">
          <a:xfrm flipV="1">
            <a:off x="827584" y="1772816"/>
            <a:ext cx="8513651" cy="2376264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9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1560" y="179929"/>
            <a:ext cx="8079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The COMPASS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experiment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at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 CERN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9672" y="15567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SM1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11960" y="11967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SM2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35896" y="2204864"/>
            <a:ext cx="7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ECAL1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02878" y="1484784"/>
            <a:ext cx="76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ECAL2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5" descr="E:\florian\Documents\Arbeit\Presentations and Posters\Vorlagen\specCu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244" r="62661" b="8468"/>
          <a:stretch/>
        </p:blipFill>
        <p:spPr bwMode="auto">
          <a:xfrm>
            <a:off x="770998" y="970643"/>
            <a:ext cx="8265498" cy="5887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ürfel 38"/>
          <p:cNvSpPr/>
          <p:nvPr/>
        </p:nvSpPr>
        <p:spPr bwMode="auto">
          <a:xfrm>
            <a:off x="1907704" y="4005064"/>
            <a:ext cx="2385265" cy="1890210"/>
          </a:xfrm>
          <a:prstGeom prst="cube">
            <a:avLst>
              <a:gd name="adj" fmla="val 10802"/>
            </a:avLst>
          </a:prstGeom>
          <a:gradFill>
            <a:gsLst>
              <a:gs pos="98000">
                <a:srgbClr val="00B0F0">
                  <a:lumMod val="97000"/>
                </a:srgbClr>
              </a:gs>
              <a:gs pos="14000">
                <a:srgbClr val="0070C0">
                  <a:lumMod val="82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1080000" lon="27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pic>
        <p:nvPicPr>
          <p:cNvPr id="3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3" y="4221088"/>
            <a:ext cx="2790311" cy="2342416"/>
          </a:xfrm>
          <a:prstGeom prst="rect">
            <a:avLst/>
          </a:prstGeom>
        </p:spPr>
      </p:pic>
      <p:sp>
        <p:nvSpPr>
          <p:cNvPr id="5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1560" y="179929"/>
            <a:ext cx="8475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Upgrades of COMPASS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ahoma" pitchFamily="34" charset="0"/>
              </a:rPr>
              <a:t>spectrometer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105273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DVCS :</a:t>
            </a: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p 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28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’ 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endParaRPr lang="el-GR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defRPr/>
            </a:pPr>
            <a:endParaRPr lang="fr-FR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187624" y="1628800"/>
            <a:ext cx="2808312" cy="216024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259632" y="1844824"/>
            <a:ext cx="2016224" cy="28803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259632" y="1844824"/>
            <a:ext cx="288032" cy="288032"/>
          </a:xfrm>
          <a:prstGeom prst="straightConnector1">
            <a:avLst/>
          </a:prstGeom>
          <a:ln w="38100">
            <a:solidFill>
              <a:srgbClr val="CC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51520" y="1844824"/>
            <a:ext cx="936104" cy="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07504" y="2348880"/>
            <a:ext cx="33127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New </a:t>
            </a:r>
            <a:r>
              <a:rPr lang="fr-FR" sz="2400" dirty="0" err="1" smtClean="0"/>
              <a:t>equipements</a:t>
            </a:r>
            <a:r>
              <a:rPr lang="fr-FR" sz="2400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2.5m LH2 </a:t>
            </a:r>
            <a:r>
              <a:rPr lang="fr-FR" sz="2400" dirty="0" err="1" smtClean="0"/>
              <a:t>target</a:t>
            </a:r>
            <a:endParaRPr lang="fr-FR" sz="2400" dirty="0" smtClean="0"/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4m </a:t>
            </a:r>
            <a:r>
              <a:rPr lang="fr-FR" sz="2400" dirty="0" err="1" smtClean="0"/>
              <a:t>ToF</a:t>
            </a:r>
            <a:r>
              <a:rPr lang="fr-FR" sz="2400" dirty="0" smtClean="0"/>
              <a:t> Barrel CAMERA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ECAL0 </a:t>
            </a:r>
            <a:endParaRPr lang="fr-FR" sz="2400" dirty="0"/>
          </a:p>
        </p:txBody>
      </p:sp>
      <p:sp>
        <p:nvSpPr>
          <p:cNvPr id="31" name="ZoneTexte 30"/>
          <p:cNvSpPr txBox="1"/>
          <p:nvPr/>
        </p:nvSpPr>
        <p:spPr>
          <a:xfrm rot="763405">
            <a:off x="3105562" y="4253026"/>
            <a:ext cx="886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ECAL0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26091" y="4581128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CAMERA</a:t>
            </a:r>
            <a:endParaRPr lang="fr-FR" sz="2000" b="1" dirty="0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3635896" y="1603648"/>
            <a:ext cx="4381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l-GR" sz="2400" dirty="0">
                <a:solidFill>
                  <a:srgbClr val="009900"/>
                </a:solidFill>
                <a:latin typeface="+mj-lt"/>
                <a:ea typeface="ＭＳ Ｐゴシック" charset="-128"/>
              </a:rPr>
              <a:t>μ</a:t>
            </a:r>
            <a:r>
              <a:rPr lang="fr-FR" sz="2400" dirty="0">
                <a:solidFill>
                  <a:srgbClr val="009900"/>
                </a:solidFill>
                <a:latin typeface="+mj-lt"/>
                <a:ea typeface="ＭＳ Ｐゴシック" charset="-128"/>
              </a:rPr>
              <a:t>’</a:t>
            </a:r>
            <a:endParaRPr lang="el-GR" sz="2400" dirty="0">
              <a:solidFill>
                <a:srgbClr val="0099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3175640" y="1772816"/>
            <a:ext cx="38824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fr-FR" sz="2400" b="1" dirty="0">
                <a:solidFill>
                  <a:schemeClr val="accent2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 pitchFamily="18" charset="2"/>
              </a:rPr>
              <a:t> </a:t>
            </a:r>
            <a:r>
              <a:rPr lang="el-GR" sz="2400" b="1" dirty="0" smtClean="0">
                <a:solidFill>
                  <a:srgbClr val="00CCFF"/>
                </a:solidFill>
                <a:ea typeface="ＭＳ Ｐゴシック" charset="-128"/>
                <a:cs typeface="Times New Roman" pitchFamily="18" charset="0"/>
                <a:sym typeface="Symbol" pitchFamily="18" charset="2"/>
              </a:rPr>
              <a:t></a:t>
            </a:r>
            <a:endParaRPr lang="fr-FR" sz="2400" b="1" dirty="0">
              <a:solidFill>
                <a:srgbClr val="00CCFF"/>
              </a:solidFill>
              <a:ea typeface="ＭＳ Ｐゴシック" charset="-128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437319" y="1484784"/>
            <a:ext cx="3545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l-GR" sz="2400" dirty="0" smtClean="0">
                <a:solidFill>
                  <a:srgbClr val="009900"/>
                </a:solidFill>
                <a:latin typeface="+mj-lt"/>
                <a:ea typeface="ＭＳ Ｐゴシック" charset="-128"/>
              </a:rPr>
              <a:t>μ</a:t>
            </a:r>
            <a:endParaRPr lang="el-GR" sz="2400" dirty="0">
              <a:solidFill>
                <a:srgbClr val="0099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485119" y="1844824"/>
            <a:ext cx="34657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fr-FR" sz="2400" b="1" dirty="0" smtClean="0">
                <a:solidFill>
                  <a:srgbClr val="CC66FF"/>
                </a:solidFill>
                <a:latin typeface="+mj-lt"/>
                <a:ea typeface="ＭＳ Ｐゴシック" charset="-128"/>
              </a:rPr>
              <a:t>p</a:t>
            </a:r>
            <a:endParaRPr lang="el-GR" sz="2400" b="1" dirty="0">
              <a:solidFill>
                <a:srgbClr val="CC66FF"/>
              </a:solidFill>
              <a:latin typeface="+mj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3" name="Image 2" descr="SC_2.jpg"/>
          <p:cNvPicPr>
            <a:picLocks noChangeAspect="1"/>
          </p:cNvPicPr>
          <p:nvPr/>
        </p:nvPicPr>
        <p:blipFill>
          <a:blip r:embed="rId2" cstate="print"/>
          <a:srcRect r="17412"/>
          <a:stretch>
            <a:fillRect/>
          </a:stretch>
        </p:blipFill>
        <p:spPr>
          <a:xfrm>
            <a:off x="4399641" y="3356992"/>
            <a:ext cx="4780990" cy="3268564"/>
          </a:xfrm>
          <a:prstGeom prst="rect">
            <a:avLst/>
          </a:prstGeom>
        </p:spPr>
      </p:pic>
      <p:pic>
        <p:nvPicPr>
          <p:cNvPr id="2" name="Image 1" descr="SC_3.jpg"/>
          <p:cNvPicPr>
            <a:picLocks noChangeAspect="1"/>
          </p:cNvPicPr>
          <p:nvPr/>
        </p:nvPicPr>
        <p:blipFill>
          <a:blip r:embed="rId3" cstate="print"/>
          <a:srcRect l="21496" r="17412"/>
          <a:stretch>
            <a:fillRect/>
          </a:stretch>
        </p:blipFill>
        <p:spPr>
          <a:xfrm>
            <a:off x="1475656" y="3589436"/>
            <a:ext cx="3536606" cy="3268564"/>
          </a:xfrm>
          <a:prstGeom prst="rect">
            <a:avLst/>
          </a:prstGeom>
        </p:spPr>
      </p:pic>
      <p:pic>
        <p:nvPicPr>
          <p:cNvPr id="7" name="Image 6" descr="IMG_9115.JPG"/>
          <p:cNvPicPr>
            <a:picLocks noChangeAspect="1"/>
          </p:cNvPicPr>
          <p:nvPr/>
        </p:nvPicPr>
        <p:blipFill>
          <a:blip r:embed="rId4" cstate="print"/>
          <a:srcRect b="24296"/>
          <a:stretch>
            <a:fillRect/>
          </a:stretch>
        </p:blipFill>
        <p:spPr>
          <a:xfrm>
            <a:off x="5580112" y="1484784"/>
            <a:ext cx="3158836" cy="1794782"/>
          </a:xfrm>
          <a:prstGeom prst="rect">
            <a:avLst/>
          </a:prstGeom>
        </p:spPr>
      </p:pic>
      <p:pic>
        <p:nvPicPr>
          <p:cNvPr id="8" name="Image 7" descr="setu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263634"/>
            <a:ext cx="4589909" cy="3029462"/>
          </a:xfrm>
          <a:prstGeom prst="rect">
            <a:avLst/>
          </a:prstGeom>
        </p:spPr>
      </p:pic>
      <p:pic>
        <p:nvPicPr>
          <p:cNvPr id="9" name="Image 8" descr="SC_3.jpg"/>
          <p:cNvPicPr>
            <a:picLocks noChangeAspect="1"/>
          </p:cNvPicPr>
          <p:nvPr/>
        </p:nvPicPr>
        <p:blipFill>
          <a:blip r:embed="rId3" cstate="print"/>
          <a:srcRect l="44775" r="17412"/>
          <a:stretch>
            <a:fillRect/>
          </a:stretch>
        </p:blipFill>
        <p:spPr>
          <a:xfrm>
            <a:off x="2815028" y="3589436"/>
            <a:ext cx="2189020" cy="3268564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rot="5400000">
            <a:off x="183911" y="5574754"/>
            <a:ext cx="2276872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6200000">
            <a:off x="758085" y="566124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3.90m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634248" y="1556792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</a:t>
            </a:r>
            <a:r>
              <a:rPr lang="fr-FR" dirty="0" smtClean="0">
                <a:solidFill>
                  <a:schemeClr val="bg1"/>
                </a:solidFill>
              </a:rPr>
              <a:t>ight guide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 rot="1291708">
            <a:off x="3761136" y="1772816"/>
            <a:ext cx="576064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4499992" y="1988840"/>
            <a:ext cx="936104" cy="15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79512" y="4653136"/>
            <a:ext cx="151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upstream</a:t>
            </a:r>
            <a:r>
              <a:rPr lang="fr-FR" dirty="0" smtClean="0"/>
              <a:t> </a:t>
            </a:r>
            <a:r>
              <a:rPr lang="fr-FR" dirty="0" err="1" smtClean="0"/>
              <a:t>side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292080" y="3933056"/>
            <a:ext cx="179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downstream</a:t>
            </a:r>
            <a:r>
              <a:rPr lang="fr-FR" dirty="0" smtClean="0"/>
              <a:t> </a:t>
            </a:r>
            <a:r>
              <a:rPr lang="fr-FR" dirty="0" err="1" smtClean="0"/>
              <a:t>side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475656" y="807095"/>
            <a:ext cx="665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0070C0"/>
                </a:solidFill>
              </a:rPr>
              <a:t>ToF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between</a:t>
            </a:r>
            <a:r>
              <a:rPr lang="fr-FR" sz="2400" b="1" dirty="0" smtClean="0">
                <a:solidFill>
                  <a:srgbClr val="0070C0"/>
                </a:solidFill>
              </a:rPr>
              <a:t> 2 rings of </a:t>
            </a:r>
            <a:r>
              <a:rPr lang="fr-FR" sz="2400" b="1" dirty="0" err="1" smtClean="0">
                <a:solidFill>
                  <a:srgbClr val="0070C0"/>
                </a:solidFill>
              </a:rPr>
              <a:t>scintillators</a:t>
            </a:r>
            <a:r>
              <a:rPr lang="fr-FR" sz="2400" b="1" dirty="0" smtClean="0">
                <a:solidFill>
                  <a:srgbClr val="0070C0"/>
                </a:solidFill>
              </a:rPr>
              <a:t>   </a:t>
            </a:r>
            <a:r>
              <a:rPr lang="fr-FR" sz="2400" b="1" dirty="0" smtClean="0">
                <a:solidFill>
                  <a:srgbClr val="0070C0"/>
                </a:solidFill>
                <a:sym typeface="Symbol"/>
              </a:rPr>
              <a:t>(</a:t>
            </a:r>
            <a:r>
              <a:rPr lang="fr-FR" sz="2400" b="1" dirty="0" err="1" smtClean="0">
                <a:solidFill>
                  <a:srgbClr val="0070C0"/>
                </a:solidFill>
                <a:sym typeface="Symbol"/>
              </a:rPr>
              <a:t>ToF</a:t>
            </a:r>
            <a:r>
              <a:rPr lang="fr-FR" sz="2400" b="1" dirty="0" smtClean="0">
                <a:solidFill>
                  <a:srgbClr val="0070C0"/>
                </a:solidFill>
                <a:sym typeface="Symbol"/>
              </a:rPr>
              <a:t>) &lt; 300ps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979712" y="188640"/>
            <a:ext cx="5913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Recoil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Proton Detector CAMERA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619672" y="1340768"/>
            <a:ext cx="21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0.06 &lt; t &lt; 0.8 </a:t>
            </a:r>
            <a:r>
              <a:rPr lang="fr-FR" b="1" dirty="0" err="1" smtClean="0"/>
              <a:t>GeV</a:t>
            </a:r>
            <a:r>
              <a:rPr lang="fr-FR" b="1" dirty="0" smtClean="0"/>
              <a:t>/c</a:t>
            </a:r>
            <a:r>
              <a:rPr lang="fr-FR" b="1" baseline="30000" dirty="0" smtClean="0"/>
              <a:t>2</a:t>
            </a:r>
            <a:endParaRPr lang="fr-FR" b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pgrades_LH2-RPD_GANDALF.png"/>
          <p:cNvPicPr>
            <a:picLocks noChangeAspect="1"/>
          </p:cNvPicPr>
          <p:nvPr/>
        </p:nvPicPr>
        <p:blipFill>
          <a:blip r:embed="rId2" cstate="print"/>
          <a:srcRect r="42245"/>
          <a:stretch>
            <a:fillRect/>
          </a:stretch>
        </p:blipFill>
        <p:spPr>
          <a:xfrm>
            <a:off x="387569" y="2348880"/>
            <a:ext cx="4184431" cy="3455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05273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1 GHz </a:t>
            </a:r>
            <a:r>
              <a:rPr lang="fr-FR" sz="2400" dirty="0" err="1" smtClean="0">
                <a:solidFill>
                  <a:srgbClr val="0070C0"/>
                </a:solidFill>
              </a:rPr>
              <a:t>digitization</a:t>
            </a:r>
            <a:r>
              <a:rPr lang="fr-FR" sz="2400" dirty="0" smtClean="0">
                <a:solidFill>
                  <a:srgbClr val="0070C0"/>
                </a:solidFill>
                <a:cs typeface="Comic Sans MS"/>
              </a:rPr>
              <a:t> of the PMT signal to </a:t>
            </a:r>
            <a:r>
              <a:rPr lang="fr-FR" sz="2400" dirty="0" err="1" smtClean="0">
                <a:solidFill>
                  <a:srgbClr val="0070C0"/>
                </a:solidFill>
                <a:cs typeface="Comic Sans MS"/>
              </a:rPr>
              <a:t>cope</a:t>
            </a:r>
            <a:r>
              <a:rPr lang="fr-FR" sz="2400" dirty="0" smtClean="0">
                <a:solidFill>
                  <a:srgbClr val="0070C0"/>
                </a:solidFill>
                <a:cs typeface="Comic Sans MS"/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  <a:cs typeface="Comic Sans MS"/>
              </a:rPr>
              <a:t>with</a:t>
            </a:r>
            <a:r>
              <a:rPr lang="fr-FR" sz="2400" dirty="0" smtClean="0">
                <a:solidFill>
                  <a:srgbClr val="0070C0"/>
                </a:solidFill>
                <a:cs typeface="Comic Sans MS"/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  <a:cs typeface="Comic Sans MS"/>
              </a:rPr>
              <a:t>high</a:t>
            </a:r>
            <a:r>
              <a:rPr lang="fr-FR" sz="2400" dirty="0" smtClean="0">
                <a:solidFill>
                  <a:srgbClr val="0070C0"/>
                </a:solidFill>
                <a:cs typeface="Comic Sans MS"/>
              </a:rPr>
              <a:t> rate</a:t>
            </a:r>
          </a:p>
          <a:p>
            <a:r>
              <a:rPr lang="fr-FR" sz="2400" dirty="0" smtClean="0">
                <a:solidFill>
                  <a:srgbClr val="0070C0"/>
                </a:solidFill>
                <a:cs typeface="Comic Sans MS"/>
              </a:rPr>
              <a:t>     </a:t>
            </a:r>
            <a:r>
              <a:rPr lang="fr-FR" sz="2400" dirty="0" smtClean="0">
                <a:solidFill>
                  <a:srgbClr val="0070C0"/>
                </a:solidFill>
              </a:rPr>
              <a:t>GANDALF </a:t>
            </a:r>
            <a:r>
              <a:rPr lang="fr-FR" sz="2400" dirty="0" err="1" smtClean="0">
                <a:solidFill>
                  <a:srgbClr val="0070C0"/>
                </a:solidFill>
              </a:rPr>
              <a:t>boards</a:t>
            </a:r>
            <a:r>
              <a:rPr lang="fr-FR" sz="2400" dirty="0" smtClean="0">
                <a:solidFill>
                  <a:srgbClr val="0070C0"/>
                </a:solidFill>
              </a:rPr>
              <a:t>     </a:t>
            </a:r>
            <a:r>
              <a:rPr lang="fr-FR" sz="2400" dirty="0" smtClean="0">
                <a:solidFill>
                  <a:srgbClr val="0070C0"/>
                </a:solidFill>
                <a:cs typeface="Comic Sans MS"/>
                <a:sym typeface="Wingdings" pitchFamily="2" charset="2"/>
              </a:rPr>
              <a:t> First </a:t>
            </a:r>
            <a:r>
              <a:rPr lang="fr-FR" sz="2400" dirty="0" err="1" smtClean="0">
                <a:solidFill>
                  <a:srgbClr val="0070C0"/>
                </a:solidFill>
                <a:cs typeface="Comic Sans MS"/>
                <a:sym typeface="Wingdings" pitchFamily="2" charset="2"/>
              </a:rPr>
              <a:t>level</a:t>
            </a:r>
            <a:r>
              <a:rPr lang="fr-FR" sz="2400" dirty="0" smtClean="0">
                <a:solidFill>
                  <a:srgbClr val="0070C0"/>
                </a:solidFill>
                <a:cs typeface="Comic Sans MS"/>
                <a:sym typeface="Wingdings" pitchFamily="2" charset="2"/>
              </a:rPr>
              <a:t> trigger</a:t>
            </a:r>
            <a:endParaRPr lang="fr-FR" sz="2400" dirty="0" smtClean="0">
              <a:solidFill>
                <a:srgbClr val="0070C0"/>
              </a:solidFill>
              <a:cs typeface="Comic Sans MS"/>
            </a:endParaRPr>
          </a:p>
        </p:txBody>
      </p:sp>
      <p:pic>
        <p:nvPicPr>
          <p:cNvPr id="6" name="Image 32" descr="upgrades_LH2-RPD_GANDALF.png"/>
          <p:cNvPicPr>
            <a:picLocks noChangeAspect="1"/>
          </p:cNvPicPr>
          <p:nvPr/>
        </p:nvPicPr>
        <p:blipFill>
          <a:blip r:embed="rId3" cstate="print"/>
          <a:srcRect l="61528"/>
          <a:stretch>
            <a:fillRect/>
          </a:stretch>
        </p:blipFill>
        <p:spPr>
          <a:xfrm>
            <a:off x="5076056" y="2204864"/>
            <a:ext cx="3465385" cy="4296583"/>
          </a:xfrm>
          <a:prstGeom prst="rect">
            <a:avLst/>
          </a:prstGeom>
        </p:spPr>
      </p:pic>
      <p:sp>
        <p:nvSpPr>
          <p:cNvPr id="7" name="Rectangle 76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      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15616" y="188640"/>
            <a:ext cx="7414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CAMERA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read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out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with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GANDALF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boards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24074</TotalTime>
  <Words>3194</Words>
  <Application>Microsoft Office PowerPoint</Application>
  <PresentationFormat>Affichage à l'écran (4:3)</PresentationFormat>
  <Paragraphs>641</Paragraphs>
  <Slides>45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45</vt:i4>
      </vt:variant>
    </vt:vector>
  </HeadingPairs>
  <TitlesOfParts>
    <vt:vector size="48" baseType="lpstr">
      <vt:lpstr>Thème Office</vt:lpstr>
      <vt:lpstr>Acrobat Document</vt:lpstr>
      <vt:lpstr>Equation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Mounting in clean room at CERN </vt:lpstr>
      <vt:lpstr>Mounting in clean room at CERN </vt:lpstr>
      <vt:lpstr>Installation in the Compass hall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LH2 cell</vt:lpstr>
      <vt:lpstr>Diapositive 44</vt:lpstr>
      <vt:lpstr>Diapositive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cp:lastModifiedBy>nicole</cp:lastModifiedBy>
  <cp:revision>101</cp:revision>
  <dcterms:modified xsi:type="dcterms:W3CDTF">2012-10-26T11:40:09Z</dcterms:modified>
</cp:coreProperties>
</file>